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52"/>
  </p:notesMasterIdLst>
  <p:handoutMasterIdLst>
    <p:handoutMasterId r:id="rId53"/>
  </p:handoutMasterIdLst>
  <p:sldIdLst>
    <p:sldId id="356" r:id="rId5"/>
    <p:sldId id="357" r:id="rId6"/>
    <p:sldId id="358" r:id="rId7"/>
    <p:sldId id="359" r:id="rId8"/>
    <p:sldId id="360" r:id="rId9"/>
    <p:sldId id="355" r:id="rId10"/>
    <p:sldId id="342" r:id="rId11"/>
    <p:sldId id="343" r:id="rId12"/>
    <p:sldId id="354" r:id="rId13"/>
    <p:sldId id="295" r:id="rId14"/>
    <p:sldId id="268" r:id="rId15"/>
    <p:sldId id="308" r:id="rId16"/>
    <p:sldId id="296" r:id="rId17"/>
    <p:sldId id="344" r:id="rId18"/>
    <p:sldId id="305" r:id="rId19"/>
    <p:sldId id="353" r:id="rId20"/>
    <p:sldId id="347" r:id="rId21"/>
    <p:sldId id="262" r:id="rId22"/>
    <p:sldId id="313" r:id="rId23"/>
    <p:sldId id="316" r:id="rId24"/>
    <p:sldId id="345" r:id="rId25"/>
    <p:sldId id="348" r:id="rId26"/>
    <p:sldId id="346" r:id="rId27"/>
    <p:sldId id="350" r:id="rId28"/>
    <p:sldId id="351" r:id="rId29"/>
    <p:sldId id="317" r:id="rId30"/>
    <p:sldId id="352" r:id="rId31"/>
    <p:sldId id="269" r:id="rId32"/>
    <p:sldId id="321" r:id="rId33"/>
    <p:sldId id="329" r:id="rId34"/>
    <p:sldId id="323" r:id="rId35"/>
    <p:sldId id="340" r:id="rId36"/>
    <p:sldId id="328" r:id="rId37"/>
    <p:sldId id="322" r:id="rId38"/>
    <p:sldId id="286" r:id="rId39"/>
    <p:sldId id="291" r:id="rId40"/>
    <p:sldId id="333" r:id="rId41"/>
    <p:sldId id="30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</p:sldIdLst>
  <p:sldSz cx="10287000" cy="6858000" type="35mm"/>
  <p:notesSz cx="6858000" cy="9875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ΓΙΩΡΓΟΣ" initials="Γ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CFF33"/>
    <a:srgbClr val="FFCC00"/>
    <a:srgbClr val="339933"/>
    <a:srgbClr val="333399"/>
    <a:srgbClr val="FFFFFF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62" y="8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83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effectLst/>
              </a:defRPr>
            </a:lvl1pPr>
          </a:lstStyle>
          <a:p>
            <a:endParaRPr lang="en-GB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625" y="0"/>
            <a:ext cx="30083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effectLst/>
              </a:defRPr>
            </a:lvl1pPr>
          </a:lstStyle>
          <a:p>
            <a:endParaRPr lang="en-GB"/>
          </a:p>
        </p:txBody>
      </p:sp>
      <p:sp>
        <p:nvSpPr>
          <p:cNvPr id="717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8788"/>
            <a:ext cx="30083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effectLst/>
              </a:defRPr>
            </a:lvl1pPr>
          </a:lstStyle>
          <a:p>
            <a:endParaRPr lang="en-GB"/>
          </a:p>
        </p:txBody>
      </p:sp>
      <p:sp>
        <p:nvSpPr>
          <p:cNvPr id="717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625" y="9348788"/>
            <a:ext cx="30083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effectLst/>
              </a:defRPr>
            </a:lvl1pPr>
          </a:lstStyle>
          <a:p>
            <a:fld id="{F3C95180-9611-4AD3-90AB-B93E221578E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14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E9FD1-35C2-4C81-8778-682F9E68A27A}" type="datetimeFigureOut">
              <a:rPr lang="el-GR" smtClean="0"/>
              <a:pPr/>
              <a:t>30/11/16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741363"/>
            <a:ext cx="55530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91063"/>
            <a:ext cx="5486400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538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80538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A73F5-67DC-4BB5-AE7E-FF58B63F749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01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1228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907B1-DEC7-4145-911A-F319E588ED1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5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157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9686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1819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3584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15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9104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4671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>
                <a:solidFill>
                  <a:prstClr val="black"/>
                </a:solidFill>
              </a:rPr>
              <a:pPr/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8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7425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47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390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1478E3-9138-4552-AB5C-178C59160EFD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61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5270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2170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6917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3160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048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1388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371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0877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3621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998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/>
          </a:p>
        </p:txBody>
      </p:sp>
      <p:sp>
        <p:nvSpPr>
          <p:cNvPr id="12493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7171A-F9B5-44CE-8214-EA169C6AB008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83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6899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4227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113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2928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980A41-19EE-4305-B90A-58E57B4FBDFA}" type="slidenum">
              <a:rPr lang="el-GR" altLang="el-GR">
                <a:latin typeface="Calibri" panose="020F0502020204030204" pitchFamily="34" charset="0"/>
              </a:rPr>
              <a:pPr eaLnBrk="1" hangingPunct="1"/>
              <a:t>39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5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980A41-19EE-4305-B90A-58E57B4FBDFA}" type="slidenum">
              <a:rPr lang="el-GR" altLang="el-GR">
                <a:latin typeface="Calibri" panose="020F0502020204030204" pitchFamily="34" charset="0"/>
              </a:rPr>
              <a:pPr eaLnBrk="1" hangingPunct="1"/>
              <a:t>40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5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41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B4DF88-268B-43D6-A367-0B78BBA3CC7F}" type="slidenum">
              <a:rPr lang="el-GR" altLang="el-GR">
                <a:latin typeface="Calibri" panose="020F0502020204030204" pitchFamily="34" charset="0"/>
              </a:rPr>
              <a:pPr eaLnBrk="1" hangingPunct="1"/>
              <a:t>42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21CBA1-8CEE-47E4-B04D-4C8526D24BF9}" type="slidenum">
              <a:rPr lang="el-GR" altLang="el-GR">
                <a:latin typeface="Calibri" panose="020F0502020204030204" pitchFamily="34" charset="0"/>
              </a:rPr>
              <a:pPr eaLnBrk="1" hangingPunct="1"/>
              <a:t>43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8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F1FC21-51F0-4970-81AF-99DE36A257A5}" type="slidenum">
              <a:rPr lang="el-GR" altLang="el-GR">
                <a:latin typeface="Calibri" panose="020F0502020204030204" pitchFamily="34" charset="0"/>
              </a:rPr>
              <a:pPr eaLnBrk="1" hangingPunct="1"/>
              <a:t>44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2595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2B448-9C14-452E-80B0-9C457E063E19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18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4608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00222A-8066-4E34-94A1-FBD24592FE89}" type="slidenum">
              <a:rPr lang="el-GR" altLang="el-GR">
                <a:latin typeface="Calibri" panose="020F0502020204030204" pitchFamily="34" charset="0"/>
              </a:rPr>
              <a:pPr eaLnBrk="1" hangingPunct="1"/>
              <a:t>45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35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2B55C0-497E-4146-8CEF-4928244DB956}" type="slidenum">
              <a:rPr lang="el-GR" altLang="el-GR">
                <a:latin typeface="Calibri" panose="020F0502020204030204" pitchFamily="34" charset="0"/>
              </a:rPr>
              <a:pPr eaLnBrk="1" hangingPunct="1"/>
              <a:t>46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43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A2992A-7B1C-4910-8443-82F4947C267B}" type="slidenum">
              <a:rPr lang="el-GR" altLang="el-GR">
                <a:latin typeface="Calibri" panose="020F0502020204030204" pitchFamily="34" charset="0"/>
              </a:rPr>
              <a:pPr eaLnBrk="1" hangingPunct="1"/>
              <a:t>47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4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Θέση σημειώσεων 2"/>
          <p:cNvSpPr>
            <a:spLocks noGrp="1"/>
          </p:cNvSpPr>
          <p:nvPr>
            <p:ph type="body" idx="1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12698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9380538"/>
            <a:ext cx="2971800" cy="4937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921FE-18D3-4D3F-A8EB-D7D6BA7C8351}" type="slidenum">
              <a:rPr lang="el-GR" altLang="el-G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l-GR" altLang="el-G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7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7BE6BE-33A5-4533-A002-8B18F01AC0FA}" type="slidenum">
              <a:rPr lang="en-GB"/>
              <a:pPr/>
              <a:t>6</a:t>
            </a:fld>
            <a:endParaRPr lang="en-GB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52463" y="741363"/>
            <a:ext cx="5553075" cy="3702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691023"/>
            <a:ext cx="5486400" cy="444412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874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D29E43-6EA8-48F5-A2BA-C9ED480359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4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A73F5-67DC-4BB5-AE7E-FF58B63F7495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99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9A2DA-C1C9-4627-A1FE-442B2FBCA9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07C47-7C1F-4EA2-8FD5-3338664D09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2FA8D-039F-4260-862D-E8E622395F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A5AE7-BB0D-445E-9167-3BBEEF3BE6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B495-9F3C-418A-8255-AE9E0E9576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8E686-6C18-48F9-BCB4-002E7E6FF7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C8682-2D40-45AA-9369-927B13852E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56346-B0AC-4BB6-9465-A9C55A46B6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30468-0173-4ED9-B4F1-76CF0C6AF8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C3A99-9AEA-420A-A407-FA9142A998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DBDF7-3EFF-4261-A011-7FDB7BAEB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EDC45-C7E0-4C10-8236-1F034E17F0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A7DAA-AA6D-4E64-9D37-747ECD3DB8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AE850-0A06-4544-9CF9-ABEA7435C6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18B25-2426-4CBF-9548-5887D90C8A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Th Logo" descr="Αγιος Δημήτρι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207963"/>
            <a:ext cx="8763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ΑΠΘ"/>
          <p:cNvSpPr txBox="1">
            <a:spLocks noChangeArrowheads="1"/>
          </p:cNvSpPr>
          <p:nvPr/>
        </p:nvSpPr>
        <p:spPr bwMode="auto">
          <a:xfrm>
            <a:off x="1098550" y="188913"/>
            <a:ext cx="2425700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ΑΡΙΣΤΟΤΕΛΕΙΟ</a:t>
            </a:r>
          </a:p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ΠΑΝΕΠΙΣΤΗΜΙΟ</a:t>
            </a:r>
          </a:p>
          <a:p>
            <a:pPr eaLnBrk="1" hangingPunct="1">
              <a:defRPr/>
            </a:pPr>
            <a:r>
              <a:rPr lang="el-GR" sz="1800" dirty="0">
                <a:solidFill>
                  <a:schemeClr val="bg1"/>
                </a:solidFill>
                <a:latin typeface="Century Gothic" pitchFamily="34" charset="0"/>
              </a:rPr>
              <a:t>ΘΕΣΣΑΛΟΝΙΚΗΣ</a:t>
            </a:r>
          </a:p>
        </p:txBody>
      </p:sp>
      <p:pic>
        <p:nvPicPr>
          <p:cNvPr id="6" name="Opencourses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02" t="3781" r="16829" b="22774"/>
          <a:stretch>
            <a:fillRect/>
          </a:stretch>
        </p:blipFill>
        <p:spPr bwMode="auto">
          <a:xfrm>
            <a:off x="8666163" y="138113"/>
            <a:ext cx="158115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pencourses"/>
          <p:cNvSpPr txBox="1">
            <a:spLocks noChangeArrowheads="1"/>
          </p:cNvSpPr>
          <p:nvPr userDrawn="1"/>
        </p:nvSpPr>
        <p:spPr bwMode="auto">
          <a:xfrm>
            <a:off x="6240463" y="188913"/>
            <a:ext cx="2425700" cy="8572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ΑΝΟΙΚΤΑ</a:t>
            </a:r>
          </a:p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ΑΚΑΔΗΜΑΪΚΑ</a:t>
            </a:r>
          </a:p>
          <a:p>
            <a:pPr algn="r">
              <a:defRPr/>
            </a:pPr>
            <a:r>
              <a:rPr lang="el-GR" sz="1800" dirty="0" smtClean="0">
                <a:solidFill>
                  <a:schemeClr val="bg1"/>
                </a:solidFill>
                <a:latin typeface="Century Gothic" pitchFamily="34" charset="0"/>
              </a:rPr>
              <a:t>ΜΑΘΗΜΑΤΑ</a:t>
            </a:r>
            <a:endParaRPr lang="el-G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8" name="Grey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A7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663" y="5622925"/>
            <a:ext cx="552926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ttp://www.lib.umich.edu/files/services/copyright/cc-by-sa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5922965"/>
            <a:ext cx="17827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"/>
          <p:cNvSpPr>
            <a:spLocks noGrp="1"/>
          </p:cNvSpPr>
          <p:nvPr>
            <p:ph type="ctrTitle"/>
          </p:nvPr>
        </p:nvSpPr>
        <p:spPr>
          <a:xfrm>
            <a:off x="771525" y="1844828"/>
            <a:ext cx="8743950" cy="15121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769015" y="3501008"/>
            <a:ext cx="8748972" cy="18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/>
          <a:srcRect l="10464" t="9230" r="9892" b="10805"/>
          <a:stretch>
            <a:fillRect/>
          </a:stretch>
        </p:blipFill>
        <p:spPr bwMode="auto">
          <a:xfrm>
            <a:off x="122239" y="6073775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h"/>
          <p:cNvSpPr txBox="1"/>
          <p:nvPr/>
        </p:nvSpPr>
        <p:spPr>
          <a:xfrm>
            <a:off x="12701" y="6543677"/>
            <a:ext cx="811213" cy="3143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/>
        </p:nvSpPr>
        <p:spPr bwMode="auto">
          <a:xfrm>
            <a:off x="1255714" y="6308727"/>
            <a:ext cx="77755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Βιοχημεία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Τμήμα Γεωπονίας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1" y="26082"/>
            <a:ext cx="92583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514351" y="1440000"/>
            <a:ext cx="9258300" cy="476132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7688" y="6456365"/>
            <a:ext cx="6477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C5D88F8-B973-4495-9C19-FF1981103BFC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Τίτλος και Περιεχόμενο (Αρίθμιση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d line"/>
          <p:cNvCxnSpPr/>
          <p:nvPr/>
        </p:nvCxnSpPr>
        <p:spPr>
          <a:xfrm>
            <a:off x="0" y="1266825"/>
            <a:ext cx="10287000" cy="0"/>
          </a:xfrm>
          <a:prstGeom prst="line">
            <a:avLst/>
          </a:prstGeom>
          <a:ln w="508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d Line"/>
          <p:cNvCxnSpPr/>
          <p:nvPr/>
        </p:nvCxnSpPr>
        <p:spPr>
          <a:xfrm>
            <a:off x="0" y="6381750"/>
            <a:ext cx="10287000" cy="0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Th Logo" descr="W:\logos\AUTH logo\auth_logo_bw.jpg"/>
          <p:cNvPicPr>
            <a:picLocks noChangeAspect="1" noChangeArrowheads="1"/>
          </p:cNvPicPr>
          <p:nvPr/>
        </p:nvPicPr>
        <p:blipFill>
          <a:blip r:embed="rId2" cstate="print"/>
          <a:srcRect l="10464" t="9230" r="9892" b="10805"/>
          <a:stretch>
            <a:fillRect/>
          </a:stretch>
        </p:blipFill>
        <p:spPr bwMode="auto">
          <a:xfrm>
            <a:off x="122239" y="6073775"/>
            <a:ext cx="5254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h"/>
          <p:cNvSpPr txBox="1"/>
          <p:nvPr/>
        </p:nvSpPr>
        <p:spPr>
          <a:xfrm>
            <a:off x="12701" y="6543677"/>
            <a:ext cx="811213" cy="3143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Αριστοτέλειο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Πανεπιστήμιο</a:t>
            </a:r>
          </a:p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Θεσσαλονίκης</a:t>
            </a:r>
          </a:p>
        </p:txBody>
      </p:sp>
      <p:sp>
        <p:nvSpPr>
          <p:cNvPr id="8" name="Course Title"/>
          <p:cNvSpPr txBox="1">
            <a:spLocks noChangeArrowheads="1"/>
          </p:cNvSpPr>
          <p:nvPr userDrawn="1"/>
        </p:nvSpPr>
        <p:spPr bwMode="auto">
          <a:xfrm>
            <a:off x="1255714" y="6308727"/>
            <a:ext cx="7775575" cy="549275"/>
          </a:xfrm>
          <a:prstGeom prst="rect">
            <a:avLst/>
          </a:prstGeom>
          <a:noFill/>
          <a:ln>
            <a:noFill/>
          </a:ln>
          <a:extLst/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Βιοχημεία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el-GR" sz="1000" dirty="0" smtClean="0">
                <a:solidFill>
                  <a:schemeClr val="bg1"/>
                </a:solidFill>
                <a:latin typeface="Century Gothic" pitchFamily="34" charset="0"/>
              </a:rPr>
              <a:t>Τμήμα Γεωπονίας</a:t>
            </a:r>
            <a:endParaRPr lang="el-G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Τίτλος"/>
          <p:cNvSpPr>
            <a:spLocks noGrp="1"/>
          </p:cNvSpPr>
          <p:nvPr>
            <p:ph type="title"/>
          </p:nvPr>
        </p:nvSpPr>
        <p:spPr>
          <a:xfrm>
            <a:off x="514351" y="26082"/>
            <a:ext cx="92583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Περιεχομένα"/>
          <p:cNvSpPr>
            <a:spLocks noGrp="1"/>
          </p:cNvSpPr>
          <p:nvPr>
            <p:ph idx="1"/>
          </p:nvPr>
        </p:nvSpPr>
        <p:spPr>
          <a:xfrm>
            <a:off x="514351" y="1440000"/>
            <a:ext cx="9258300" cy="4761320"/>
          </a:xfrm>
        </p:spPr>
        <p:txBody>
          <a:bodyPr>
            <a:normAutofit/>
          </a:bodyPr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/>
            </a:lvl1pPr>
            <a:lvl2pPr marL="971550" indent="-514350">
              <a:spcBef>
                <a:spcPts val="1200"/>
              </a:spcBef>
              <a:buFont typeface="+mj-lt"/>
              <a:buAutoNum type="romanLcPeriod"/>
              <a:defRPr/>
            </a:lvl2pPr>
            <a:lvl3pPr marL="1371600" indent="-457200">
              <a:spcBef>
                <a:spcPts val="1200"/>
              </a:spcBef>
              <a:buFont typeface="+mj-lt"/>
              <a:buAutoNum type="alphaLcPeriod"/>
              <a:defRPr/>
            </a:lvl3pPr>
            <a:lvl4pPr marL="1828800" indent="-457200">
              <a:spcBef>
                <a:spcPts val="1200"/>
              </a:spcBef>
              <a:buFont typeface="Arial" pitchFamily="34" charset="0"/>
              <a:buChar char="•"/>
              <a:defRPr/>
            </a:lvl4pPr>
            <a:lvl5pPr marL="2286000" indent="-457200">
              <a:spcBef>
                <a:spcPts val="1200"/>
              </a:spcBef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Αριθμός διαφάνειας"/>
          <p:cNvSpPr>
            <a:spLocks noGrp="1"/>
          </p:cNvSpPr>
          <p:nvPr>
            <p:ph type="sldNum" sz="quarter" idx="10"/>
          </p:nvPr>
        </p:nvSpPr>
        <p:spPr>
          <a:xfrm>
            <a:off x="9437688" y="6456365"/>
            <a:ext cx="6477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EBEE68B-4062-4C1A-AC60-1261B1F31876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9A2DA-C1C9-4627-A1FE-442B2FBCA9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EDC45-C7E0-4C10-8236-1F034E17F0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E8CC9-C0E6-4433-82B4-F4A748B204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4B70B-CD13-40D4-9AED-68D8728C64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E8CC9-C0E6-4433-82B4-F4A748B204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CEDF5-3858-4189-A1CB-B71CD97538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9317D-EBAC-449C-9513-4411654CD3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48005-555A-4966-8210-5BB287F17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AD994-EE58-42CE-A33C-31CDA071C8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1BE0-10F4-4069-824C-90B77A8C5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07C47-7C1F-4EA2-8FD5-3338664D09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2FA8D-039F-4260-862D-E8E622395F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79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56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8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4B70B-CD13-40D4-9AED-68D8728C6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644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2162" y="1600201"/>
            <a:ext cx="512206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92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4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72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69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59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01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79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30/11/16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5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CEDF5-3858-4189-A1CB-B71CD97538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9317D-EBAC-449C-9513-4411654C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48005-555A-4966-8210-5BB287F174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AD994-EE58-42CE-A33C-31CDA071C8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1BE0-10F4-4069-824C-90B77A8C59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FEC3A8CD-5B86-4025-B1B6-8CBD11078D0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smtClean="0"/>
              <a:t>Δεύτερου επιπέδου</a:t>
            </a:r>
          </a:p>
          <a:p>
            <a:pPr lvl="2"/>
            <a:r>
              <a:rPr lang="en-US" smtClean="0"/>
              <a:t>Τρίτου επιπέδου</a:t>
            </a:r>
          </a:p>
          <a:p>
            <a:pPr lvl="3"/>
            <a:r>
              <a:rPr lang="en-US" smtClean="0"/>
              <a:t>Τέταρτου επιπέδου</a:t>
            </a:r>
          </a:p>
          <a:p>
            <a:pPr lvl="4"/>
            <a:r>
              <a:rPr lang="en-US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762000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762000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762000">
              <a:defRPr sz="1400">
                <a:latin typeface="+mn-lt"/>
              </a:defRPr>
            </a:lvl1pPr>
          </a:lstStyle>
          <a:p>
            <a:fld id="{0565F920-9080-4CC4-9394-DD02CE76EC9A}" type="slidenum">
              <a:rPr lang="en-US">
                <a:solidFill>
                  <a:srgbClr val="000000"/>
                </a:solidFill>
                <a:effectLst/>
              </a:rPr>
              <a:pPr/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  <p:sldLayoutId id="2147483709" r:id="rId13"/>
    <p:sldLayoutId id="2147483710" r:id="rId14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FEC3A8CD-5B86-4025-B1B6-8CBD11078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55418AB-AC2B-484D-8092-AB74559764F1}" type="datetimeFigureOut">
              <a:rPr lang="el-GR" smtClean="0">
                <a:solidFill>
                  <a:prstClr val="white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30/11/16</a:t>
            </a:fld>
            <a:endParaRPr lang="el-GR">
              <a:solidFill>
                <a:prstClr val="white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2B69CC9-7463-44BC-B9F3-2AD9DDB6913A}" type="slidenum">
              <a:rPr lang="el-GR" smtClean="0">
                <a:solidFill>
                  <a:prstClr val="white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white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696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berler.gen.al/haberfoto/kadin-ciftciler-icin-ortu-alti-sebze-yetistiriciligi-kursu-aciliyor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gaiaconsultingservices.com/" TargetMode="External"/><Relationship Id="rId5" Type="http://schemas.openxmlformats.org/officeDocument/2006/relationships/hyperlink" Target="http://www.emqa.estranky.sk/clanky/aqtual_tqy/den-zeme.html" TargetMode="External"/><Relationship Id="rId4" Type="http://schemas.openxmlformats.org/officeDocument/2006/relationships/hyperlink" Target="http://www.futura-sciences.com/magazines/high-tech/infos/actu/d/technologie-maison-futur-nanotechnologies-9674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tolemaida3ogenlik.weebly.com/muomicronlambdaupsilonnusigmaeta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baltyra.com/2013/07/10/mengenal-pohon-trembesi-ki-hujan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ourses.auth.gr/courses/OCRS508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hyperlink" Target="http://creativecommons.org/licenses/by-sa/4.0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Τίτλος"/>
          <p:cNvSpPr>
            <a:spLocks noGrp="1"/>
          </p:cNvSpPr>
          <p:nvPr>
            <p:ph type="ctrTitle"/>
          </p:nvPr>
        </p:nvSpPr>
        <p:spPr>
          <a:xfrm>
            <a:off x="1257300" y="1844675"/>
            <a:ext cx="7772400" cy="1512888"/>
          </a:xfrm>
        </p:spPr>
        <p:txBody>
          <a:bodyPr anchor="t"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Βιοχημεία</a:t>
            </a:r>
          </a:p>
        </p:txBody>
      </p:sp>
      <p:sp>
        <p:nvSpPr>
          <p:cNvPr id="3" name="Υπότιτλος"/>
          <p:cNvSpPr>
            <a:spLocks noGrp="1"/>
          </p:cNvSpPr>
          <p:nvPr>
            <p:ph type="subTitle" idx="1"/>
          </p:nvPr>
        </p:nvSpPr>
        <p:spPr>
          <a:xfrm>
            <a:off x="1255714" y="3500440"/>
            <a:ext cx="7775575" cy="1800225"/>
          </a:xfrm>
        </p:spPr>
        <p:txBody>
          <a:bodyPr rtlCol="0">
            <a:normAutofit fontScale="55000" lnSpcReduction="20000"/>
          </a:bodyPr>
          <a:lstStyle/>
          <a:p>
            <a:r>
              <a:rPr lang="el-GR" sz="3500" b="1" dirty="0" smtClean="0">
                <a:solidFill>
                  <a:schemeClr val="bg1"/>
                </a:solidFill>
                <a:latin typeface="Calibri" pitchFamily="34" charset="0"/>
              </a:rPr>
              <a:t>Ενότητα 16:</a:t>
            </a:r>
            <a:r>
              <a:rPr lang="en-US" sz="35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dirty="0" smtClean="0">
                <a:solidFill>
                  <a:schemeClr val="bg1"/>
                </a:solidFill>
                <a:latin typeface="Calibri" pitchFamily="34" charset="0"/>
              </a:rPr>
              <a:t>Ο κύκλος 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Calvin-Benson</a:t>
            </a:r>
            <a:r>
              <a:rPr lang="el-GR" sz="3600" dirty="0" smtClean="0">
                <a:solidFill>
                  <a:schemeClr val="bg1"/>
                </a:solidFill>
                <a:latin typeface="Calibri" pitchFamily="34" charset="0"/>
              </a:rPr>
              <a:t>, το ένζυμο </a:t>
            </a:r>
            <a:r>
              <a:rPr lang="en-US" sz="3600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l-GR" sz="3600" dirty="0" smtClean="0">
                <a:solidFill>
                  <a:schemeClr val="bg1"/>
                </a:solidFill>
                <a:latin typeface="Calibri" pitchFamily="34" charset="0"/>
              </a:rPr>
              <a:t> και ο κύκλος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Hatch-Slack-</a:t>
            </a:r>
            <a:r>
              <a:rPr lang="en-US" sz="36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Kortshak</a:t>
            </a:r>
            <a:r>
              <a:rPr lang="el-GR" sz="3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36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31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Γρηγόριος </a:t>
            </a:r>
            <a:r>
              <a:rPr lang="el-GR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, Καθηγητής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Τμήμα Γεωπονίας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10300" y="609600"/>
            <a:ext cx="39814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latin typeface="Calibri" pitchFamily="34" charset="0"/>
              </a:rPr>
              <a:t>Με τις φωτοχημικές αντιδράσεις παράγεται η ΑΤΡ και το </a:t>
            </a:r>
            <a:r>
              <a:rPr lang="en-US" sz="3600" b="1" dirty="0" smtClean="0">
                <a:latin typeface="Calibri" pitchFamily="34" charset="0"/>
              </a:rPr>
              <a:t>NADPH+H</a:t>
            </a:r>
            <a:r>
              <a:rPr lang="en-US" sz="3600" b="1" baseline="30000" dirty="0" smtClean="0">
                <a:latin typeface="Calibri" pitchFamily="34" charset="0"/>
              </a:rPr>
              <a:t>+</a:t>
            </a:r>
            <a:r>
              <a:rPr lang="el-GR" sz="3600" b="1" baseline="30000" dirty="0" smtClean="0">
                <a:latin typeface="Calibri" pitchFamily="34" charset="0"/>
              </a:rPr>
              <a:t> </a:t>
            </a:r>
            <a:r>
              <a:rPr lang="en-US" sz="3600" b="1" dirty="0" smtClean="0">
                <a:latin typeface="Calibri" pitchFamily="34" charset="0"/>
              </a:rPr>
              <a:t>(</a:t>
            </a:r>
            <a:r>
              <a:rPr lang="el-GR" sz="3600" b="1" dirty="0" err="1" smtClean="0">
                <a:latin typeface="Calibri" pitchFamily="34" charset="0"/>
              </a:rPr>
              <a:t>φωτολύεται</a:t>
            </a:r>
            <a:r>
              <a:rPr lang="el-GR" sz="3600" b="1" dirty="0" smtClean="0">
                <a:latin typeface="Calibri" pitchFamily="34" charset="0"/>
              </a:rPr>
              <a:t> το νερό και εκλύεται οξυγόνο ως παραπροϊόν)</a:t>
            </a:r>
            <a:endParaRPr lang="el-GR" sz="3600" b="1" dirty="0">
              <a:latin typeface="Calibri" pitchFamily="34" charset="0"/>
            </a:endParaRPr>
          </a:p>
        </p:txBody>
      </p:sp>
      <p:graphicFrame>
        <p:nvGraphicFramePr>
          <p:cNvPr id="63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367135"/>
              </p:ext>
            </p:extLst>
          </p:nvPr>
        </p:nvGraphicFramePr>
        <p:xfrm>
          <a:off x="285750" y="111125"/>
          <a:ext cx="6381750" cy="652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8" name="MDLDrawObject Class" r:id="rId4" imgW="4105261" imgH="4200436" progId="">
                  <p:embed/>
                </p:oleObj>
              </mc:Choice>
              <mc:Fallback>
                <p:oleObj name="MDLDrawObject Class" r:id="rId4" imgW="4105261" imgH="4200436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11125"/>
                        <a:ext cx="6381750" cy="652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Arrow 1"/>
          <p:cNvSpPr/>
          <p:nvPr/>
        </p:nvSpPr>
        <p:spPr bwMode="auto">
          <a:xfrm>
            <a:off x="8724900" y="857250"/>
            <a:ext cx="495300" cy="112395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4038600" y="4038600"/>
            <a:ext cx="2286000" cy="1447800"/>
          </a:xfrm>
          <a:prstGeom prst="can">
            <a:avLst>
              <a:gd name="adj" fmla="val 25000"/>
            </a:avLst>
          </a:prstGeom>
          <a:solidFill>
            <a:srgbClr val="3333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2724150" y="742950"/>
            <a:ext cx="5029200" cy="5886450"/>
          </a:xfrm>
          <a:prstGeom prst="octagon">
            <a:avLst>
              <a:gd name="adj" fmla="val 29282"/>
            </a:avLst>
          </a:prstGeom>
          <a:solidFill>
            <a:srgbClr val="FFFF00"/>
          </a:solidFill>
          <a:ln w="50800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l-GR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495675" y="5010150"/>
            <a:ext cx="3076575" cy="1066800"/>
          </a:xfrm>
          <a:prstGeom prst="rect">
            <a:avLst/>
          </a:prstGeom>
          <a:solidFill>
            <a:srgbClr val="3333FF"/>
          </a:solidFill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l-GR" sz="3200" b="1" dirty="0">
                <a:solidFill>
                  <a:schemeClr val="bg1"/>
                </a:solidFill>
                <a:effectLst/>
                <a:latin typeface="Arial" charset="0"/>
              </a:rPr>
              <a:t>βιοσυνθετικές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" charset="0"/>
              </a:rPr>
              <a:t>αντιδράσεις</a:t>
            </a:r>
            <a:endParaRPr lang="en-US" sz="32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4114800" y="2457450"/>
            <a:ext cx="0" cy="742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6019800" y="2286000"/>
            <a:ext cx="0" cy="9334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6743700" y="1981200"/>
            <a:ext cx="1352550" cy="381000"/>
          </a:xfrm>
          <a:prstGeom prst="rightArrow">
            <a:avLst>
              <a:gd name="adj1" fmla="val 50000"/>
              <a:gd name="adj2" fmla="val 66760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8229600" y="16383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en-US" sz="5400" b="1">
                <a:solidFill>
                  <a:schemeClr val="bg1"/>
                </a:solidFill>
                <a:effectLst/>
                <a:latin typeface="Arial" charset="0"/>
              </a:rPr>
              <a:t>O</a:t>
            </a:r>
            <a:r>
              <a:rPr lang="en-US" sz="5400" b="1" baseline="-25000">
                <a:solidFill>
                  <a:schemeClr val="bg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6438900" y="5695950"/>
            <a:ext cx="1219200" cy="338138"/>
          </a:xfrm>
          <a:prstGeom prst="rightArrow">
            <a:avLst>
              <a:gd name="adj1" fmla="val 50000"/>
              <a:gd name="adj2" fmla="val 90157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2133600" y="52578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 rot="5363519">
            <a:off x="3699669" y="4229894"/>
            <a:ext cx="989012" cy="457200"/>
          </a:xfrm>
          <a:prstGeom prst="rightArrow">
            <a:avLst>
              <a:gd name="adj1" fmla="val 50000"/>
              <a:gd name="adj2" fmla="val 54080"/>
            </a:avLst>
          </a:prstGeom>
          <a:solidFill>
            <a:srgbClr val="CC66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0" y="530225"/>
            <a:ext cx="342265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/>
            <a:r>
              <a:rPr lang="en-US">
                <a:solidFill>
                  <a:schemeClr val="bg1"/>
                </a:solidFill>
                <a:effectLst/>
                <a:latin typeface="Arial Black" pitchFamily="34" charset="0"/>
              </a:rPr>
              <a:t>ΦΩΤΟΣΥΝΘΕΣΗ</a:t>
            </a:r>
          </a:p>
          <a:p>
            <a:pPr algn="ctr" defTabSz="762000"/>
            <a:r>
              <a:rPr lang="en-US">
                <a:solidFill>
                  <a:schemeClr val="bg1"/>
                </a:solidFill>
                <a:effectLst/>
                <a:latin typeface="Arial" charset="0"/>
              </a:rPr>
              <a:t>ΜΙΑ ΣΥΝΟΨΗ</a:t>
            </a:r>
            <a:endParaRPr lang="en-US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3960340" y="6153653"/>
            <a:ext cx="24415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762000"/>
            <a:r>
              <a:rPr lang="en-US" b="1" dirty="0" err="1">
                <a:effectLst/>
                <a:latin typeface="Arial" charset="0"/>
              </a:rPr>
              <a:t>χλωρο</a:t>
            </a:r>
            <a:r>
              <a:rPr lang="en-US" b="1" dirty="0">
                <a:effectLst/>
                <a:latin typeface="Arial" charset="0"/>
              </a:rPr>
              <a:t>πλάστης</a:t>
            </a:r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 rot="5363519">
            <a:off x="5601494" y="4229894"/>
            <a:ext cx="989012" cy="457200"/>
          </a:xfrm>
          <a:prstGeom prst="rightArrow">
            <a:avLst>
              <a:gd name="adj1" fmla="val 50000"/>
              <a:gd name="adj2" fmla="val 54080"/>
            </a:avLst>
          </a:prstGeom>
          <a:solidFill>
            <a:srgbClr val="CC6600"/>
          </a:solidFill>
          <a:ln w="571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723900" y="1905000"/>
            <a:ext cx="1524000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effectLst/>
                <a:latin typeface="Arial" charset="0"/>
              </a:rPr>
              <a:t>H</a:t>
            </a:r>
            <a:r>
              <a:rPr lang="en-US" sz="4000" b="1" baseline="-25000">
                <a:solidFill>
                  <a:schemeClr val="bg1"/>
                </a:solidFill>
                <a:effectLst/>
                <a:latin typeface="Arial" charset="0"/>
              </a:rPr>
              <a:t>2</a:t>
            </a:r>
            <a:r>
              <a:rPr lang="en-US" sz="4000" b="1">
                <a:solidFill>
                  <a:schemeClr val="bg1"/>
                </a:solidFill>
                <a:effectLst/>
                <a:latin typeface="Arial" charset="0"/>
              </a:rPr>
              <a:t>O</a:t>
            </a: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2495550" y="2057400"/>
            <a:ext cx="1352550" cy="381000"/>
          </a:xfrm>
          <a:prstGeom prst="rightArrow">
            <a:avLst>
              <a:gd name="adj1" fmla="val 50000"/>
              <a:gd name="adj2" fmla="val 66760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4175125" y="0"/>
            <a:ext cx="2076450" cy="1600200"/>
          </a:xfrm>
          <a:prstGeom prst="sun">
            <a:avLst>
              <a:gd name="adj" fmla="val 250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effectLst/>
                <a:latin typeface="Calibri" pitchFamily="34" charset="0"/>
                <a:cs typeface="Calibri" pitchFamily="34" charset="0"/>
              </a:rPr>
              <a:t>Ήλιος</a:t>
            </a:r>
            <a:endParaRPr lang="el-GR" b="1" dirty="0"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7753350" y="4973637"/>
            <a:ext cx="2438400" cy="1565275"/>
          </a:xfrm>
          <a:prstGeom prst="rect">
            <a:avLst/>
          </a:prstGeom>
          <a:solidFill>
            <a:schemeClr val="tx1"/>
          </a:soli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n-US" b="1">
                <a:solidFill>
                  <a:schemeClr val="bg1"/>
                </a:solidFill>
                <a:effectLst/>
                <a:latin typeface="Arial" charset="0"/>
              </a:rPr>
              <a:t>λιπίδια</a:t>
            </a:r>
          </a:p>
          <a:p>
            <a:pPr algn="ctr" defTabSz="762000"/>
            <a:r>
              <a:rPr lang="el-GR" b="1">
                <a:solidFill>
                  <a:schemeClr val="bg1"/>
                </a:solidFill>
                <a:effectLst/>
                <a:latin typeface="Arial" charset="0"/>
              </a:rPr>
              <a:t>ν</a:t>
            </a:r>
            <a:r>
              <a:rPr lang="en-US" b="1">
                <a:solidFill>
                  <a:schemeClr val="bg1"/>
                </a:solidFill>
                <a:effectLst/>
                <a:latin typeface="Arial" charset="0"/>
              </a:rPr>
              <a:t>ουκλεϊκά οξέα</a:t>
            </a:r>
          </a:p>
          <a:p>
            <a:pPr algn="ctr" defTabSz="762000"/>
            <a:r>
              <a:rPr lang="el-GR" b="1">
                <a:solidFill>
                  <a:schemeClr val="bg1"/>
                </a:solidFill>
                <a:effectLst/>
                <a:latin typeface="Arial" charset="0"/>
              </a:rPr>
              <a:t>πρωτεΐνες</a:t>
            </a:r>
            <a:endParaRPr lang="en-US" b="1">
              <a:solidFill>
                <a:schemeClr val="bg1"/>
              </a:solidFill>
              <a:effectLst/>
              <a:latin typeface="Arial" charset="0"/>
            </a:endParaRPr>
          </a:p>
          <a:p>
            <a:pPr algn="ctr" defTabSz="762000"/>
            <a:r>
              <a:rPr lang="en-US" b="1">
                <a:solidFill>
                  <a:schemeClr val="bg1"/>
                </a:solidFill>
                <a:effectLst/>
                <a:latin typeface="Arial" charset="0"/>
              </a:rPr>
              <a:t>σάκχαρα</a:t>
            </a:r>
            <a:endParaRPr lang="en-US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505200" y="3278188"/>
            <a:ext cx="1209675" cy="531812"/>
          </a:xfrm>
          <a:prstGeom prst="rect">
            <a:avLst/>
          </a:prstGeom>
          <a:solidFill>
            <a:srgbClr val="660066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ΑΤΡ</a:t>
            </a:r>
            <a:endParaRPr lang="en-US" sz="28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4953000" y="3278188"/>
            <a:ext cx="2152650" cy="531812"/>
          </a:xfrm>
          <a:prstGeom prst="rect">
            <a:avLst/>
          </a:prstGeom>
          <a:solidFill>
            <a:srgbClr val="00008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ΝADPH+H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609600" y="4972050"/>
            <a:ext cx="1524000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effectLst/>
                <a:latin typeface="Arial" charset="0"/>
              </a:rPr>
              <a:t>CO</a:t>
            </a:r>
            <a:r>
              <a:rPr lang="en-US" sz="4000" b="1" baseline="-25000">
                <a:solidFill>
                  <a:schemeClr val="bg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924300" y="1724025"/>
            <a:ext cx="2803525" cy="1019175"/>
          </a:xfrm>
          <a:prstGeom prst="rect">
            <a:avLst/>
          </a:prstGeom>
          <a:solidFill>
            <a:srgbClr val="FFFF00"/>
          </a:solidFill>
          <a:ln w="12700">
            <a:solidFill>
              <a:srgbClr val="996600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/>
            <a:r>
              <a:rPr lang="el-GR" sz="3200" b="1">
                <a:solidFill>
                  <a:srgbClr val="663300"/>
                </a:solidFill>
                <a:effectLst/>
                <a:latin typeface="Arial" charset="0"/>
              </a:rPr>
              <a:t>φωτοχημικές</a:t>
            </a:r>
            <a:r>
              <a:rPr lang="en-US" b="1">
                <a:solidFill>
                  <a:srgbClr val="663300"/>
                </a:solidFill>
                <a:effectLst/>
                <a:latin typeface="Arial" charset="0"/>
              </a:rPr>
              <a:t> </a:t>
            </a:r>
          </a:p>
          <a:p>
            <a:pPr algn="ctr" defTabSz="762000"/>
            <a:r>
              <a:rPr lang="en-US" sz="2800" b="1">
                <a:solidFill>
                  <a:srgbClr val="663300"/>
                </a:solidFill>
                <a:effectLst/>
                <a:latin typeface="Arial" charset="0"/>
              </a:rPr>
              <a:t>αντιδράσεις</a:t>
            </a:r>
            <a:endParaRPr lang="en-US" sz="2800">
              <a:effectLst/>
              <a:latin typeface="Arial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7753350" y="5445125"/>
            <a:ext cx="2438400" cy="708528"/>
          </a:xfrm>
          <a:prstGeom prst="rect">
            <a:avLst/>
          </a:prstGeom>
          <a:solidFill>
            <a:schemeClr val="tx1"/>
          </a:soli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en-US" sz="4000" b="1" dirty="0" err="1" smtClean="0">
                <a:solidFill>
                  <a:schemeClr val="bg1"/>
                </a:solidFill>
                <a:effectLst/>
                <a:latin typeface="Arial" charset="0"/>
              </a:rPr>
              <a:t>σάκχαρα</a:t>
            </a:r>
            <a:endParaRPr lang="en-US" sz="4000" dirty="0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0" y="3961590"/>
            <a:ext cx="10287000" cy="28575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7627" y="-57150"/>
            <a:ext cx="10287000" cy="3162300"/>
          </a:xfrm>
          <a:prstGeom prst="rect">
            <a:avLst/>
          </a:prstGeom>
          <a:solidFill>
            <a:schemeClr val="tx1">
              <a:alpha val="6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924425" y="1143000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5181600" y="1143000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457825" y="1123950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715000" y="941387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4667250" y="931862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0" y="44450"/>
            <a:ext cx="10287000" cy="28575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6" grpId="0" animBg="1"/>
      <p:bldP spid="18456" grpId="1" animBg="1"/>
      <p:bldP spid="23" grpId="0" animBg="1"/>
      <p:bldP spid="24" grpId="0" animBg="1"/>
      <p:bldP spid="24" grpId="1" animBg="1"/>
      <p:bldP spid="25" grpId="0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238250" y="171450"/>
            <a:ext cx="8037513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1400" kern="10" dirty="0">
                <a:ln w="12700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Calibri" pitchFamily="34" charset="0"/>
              </a:rPr>
              <a:t>ΚΥΚΛΟΣ </a:t>
            </a:r>
            <a:r>
              <a:rPr lang="en-US" sz="1400" kern="10" dirty="0">
                <a:ln w="12700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Calibri" pitchFamily="34" charset="0"/>
              </a:rPr>
              <a:t>CALVIN-BENSON</a:t>
            </a:r>
            <a:endParaRPr lang="el-GR" sz="1400" kern="10" dirty="0">
              <a:ln w="12700">
                <a:noFill/>
                <a:round/>
                <a:headEnd/>
                <a:tailEnd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2925" y="1206787"/>
            <a:ext cx="2790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Δι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-Ρ-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ριβουλόζ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η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683" y="4552950"/>
            <a:ext cx="338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Φωσφογλυκερικό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οξύ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9637" y="3714378"/>
            <a:ext cx="30114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Φωσφο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γλυκεραλδεΰδη</a:t>
            </a:r>
            <a:endParaRPr lang="en-US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l-GR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</a:t>
            </a:r>
          </a:p>
          <a:p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Φωσφο</a:t>
            </a:r>
            <a:endParaRPr lang="el-GR" sz="3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γλυκεραλδεΰδη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9058" y="3774936"/>
            <a:ext cx="1239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ΑΤΡ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661" y="6013430"/>
            <a:ext cx="261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NADPH+H</a:t>
            </a:r>
            <a:r>
              <a:rPr lang="en-US" sz="40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9660" y="2628900"/>
            <a:ext cx="261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RubisCO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20623057">
            <a:off x="6218566" y="5920929"/>
            <a:ext cx="933450" cy="259229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1245749"/>
            <a:ext cx="3323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Φωσφοριβουλόζη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2669" y="2198757"/>
            <a:ext cx="1239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ΑΤΡ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1638300" y="1830524"/>
            <a:ext cx="619158" cy="2855776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Arc 11"/>
          <p:cNvSpPr/>
          <p:nvPr/>
        </p:nvSpPr>
        <p:spPr bwMode="auto">
          <a:xfrm rot="19848881">
            <a:off x="553213" y="2273305"/>
            <a:ext cx="1409700" cy="1620112"/>
          </a:xfrm>
          <a:prstGeom prst="arc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3629058" y="4853434"/>
            <a:ext cx="3455990" cy="47625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3886199" y="4853434"/>
            <a:ext cx="1154943" cy="476250"/>
          </a:xfrm>
          <a:prstGeom prst="rightArrow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7" name="Arc 16"/>
          <p:cNvSpPr/>
          <p:nvPr/>
        </p:nvSpPr>
        <p:spPr bwMode="auto">
          <a:xfrm rot="11055655">
            <a:off x="4135452" y="3756240"/>
            <a:ext cx="1466850" cy="1358905"/>
          </a:xfrm>
          <a:prstGeom prst="arc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5364980" y="4853434"/>
            <a:ext cx="1154943" cy="476250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8" name="Arc 17"/>
          <p:cNvSpPr/>
          <p:nvPr/>
        </p:nvSpPr>
        <p:spPr bwMode="auto">
          <a:xfrm rot="17378983">
            <a:off x="2492751" y="5528577"/>
            <a:ext cx="2577414" cy="1785492"/>
          </a:xfrm>
          <a:prstGeom prst="arc">
            <a:avLst>
              <a:gd name="adj1" fmla="val 16200000"/>
              <a:gd name="adj2" fmla="val 20856372"/>
            </a:avLst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9190" y="5822928"/>
            <a:ext cx="168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Γλυκόζη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Up Arrow 20"/>
          <p:cNvSpPr/>
          <p:nvPr/>
        </p:nvSpPr>
        <p:spPr bwMode="auto">
          <a:xfrm>
            <a:off x="8138544" y="1786509"/>
            <a:ext cx="762000" cy="1988428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>
            <a:off x="3244081" y="1290987"/>
            <a:ext cx="3613919" cy="494297"/>
          </a:xfrm>
          <a:prstGeom prst="left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>
            <a:off x="4273170" y="1561592"/>
            <a:ext cx="1529149" cy="1483669"/>
          </a:xfrm>
          <a:prstGeom prst="arc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25861" y="2288649"/>
            <a:ext cx="2387366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Αντιδράσεις  αναγέννησης </a:t>
            </a:r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ριβουλόζης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035" y="1949483"/>
            <a:ext cx="96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en-US" sz="40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8497" y="2060804"/>
            <a:ext cx="1168327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effectLst/>
                <a:latin typeface="Calibri" pitchFamily="34" charset="0"/>
              </a:rPr>
              <a:t>CO</a:t>
            </a:r>
            <a:r>
              <a:rPr lang="en-US" sz="3200" b="1" baseline="-25000" dirty="0" smtClean="0">
                <a:effectLst/>
                <a:latin typeface="Calibri" pitchFamily="34" charset="0"/>
              </a:rPr>
              <a:t>2</a:t>
            </a:r>
            <a:endParaRPr kumimoji="0" lang="el-GR" sz="3200" b="1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6467" y="998428"/>
            <a:ext cx="6813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Αντιδράσεις δέσμευσης </a:t>
            </a: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και παραγωγή νέας οργανικής ύλης</a:t>
            </a: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l-GR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3.33333E-6 C 0.02747 -0.02523 0.05494 -0.05046 0.07407 -0.04861 C 0.09321 -0.04676 0.10864 -0.05277 0.11481 0.01111 C 0.12098 0.07523 0.09753 0.27292 0.11111 0.33565 C 0.12469 0.39838 0.12747 0.38287 0.19629 0.38797 C 0.26512 0.39283 0.43642 0.36736 0.52407 0.36551 C 0.61173 0.36366 0.66852 0.37246 0.72222 0.37662 C 0.77592 0.38102 0.82469 0.35811 0.84629 0.39167 C 0.8679 0.42523 0.85987 0.50162 0.85185 0.57801 " pathEditMode="relative" rAng="0" ptsTypes="aaaaaaa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5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5" grpId="0" animBg="1"/>
      <p:bldP spid="13" grpId="0"/>
      <p:bldP spid="14" grpId="0"/>
      <p:bldP spid="15" grpId="0" animBg="1"/>
      <p:bldP spid="12" grpId="0" animBg="1"/>
      <p:bldP spid="16" grpId="0" animBg="1"/>
      <p:bldP spid="19" grpId="0" animBg="1"/>
      <p:bldP spid="17" grpId="0" animBg="1"/>
      <p:bldP spid="20" grpId="0" animBg="1"/>
      <p:bldP spid="18" grpId="0" animBg="1"/>
      <p:bldP spid="22" grpId="0"/>
      <p:bldP spid="21" grpId="0" animBg="1"/>
      <p:bldP spid="23" grpId="0" animBg="1"/>
      <p:bldP spid="24" grpId="0" animBg="1"/>
      <p:bldP spid="26" grpId="0" animBg="1"/>
      <p:bldP spid="25" grpId="0"/>
      <p:bldP spid="4" grpId="0" animBg="1"/>
      <p:bldP spid="4" grpId="1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332243"/>
              </p:ext>
            </p:extLst>
          </p:nvPr>
        </p:nvGraphicFramePr>
        <p:xfrm>
          <a:off x="127000" y="296863"/>
          <a:ext cx="10091738" cy="653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8" name="MDLDrawObject Class" r:id="rId4" imgW="5724636" imgH="3705108" progId="">
                  <p:embed/>
                </p:oleObj>
              </mc:Choice>
              <mc:Fallback>
                <p:oleObj name="MDLDrawObject Class" r:id="rId4" imgW="5724636" imgH="3705108" progId="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296863"/>
                        <a:ext cx="10091738" cy="653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5267" y="-1"/>
            <a:ext cx="697745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latin typeface="Calibri" pitchFamily="34" charset="0"/>
              </a:rPr>
              <a:t>Η φωτοσύνθεση στα </a:t>
            </a:r>
            <a:r>
              <a:rPr lang="en-US" sz="4000" b="1" dirty="0" smtClean="0">
                <a:latin typeface="Calibri" pitchFamily="34" charset="0"/>
              </a:rPr>
              <a:t>C-3 </a:t>
            </a:r>
            <a:r>
              <a:rPr lang="el-GR" sz="4000" b="1" dirty="0" smtClean="0">
                <a:latin typeface="Calibri" pitchFamily="34" charset="0"/>
              </a:rPr>
              <a:t>φυτά</a:t>
            </a:r>
          </a:p>
        </p:txBody>
      </p:sp>
      <p:sp>
        <p:nvSpPr>
          <p:cNvPr id="5" name="Ελεύθερη σχεδίαση 4"/>
          <p:cNvSpPr/>
          <p:nvPr/>
        </p:nvSpPr>
        <p:spPr bwMode="auto">
          <a:xfrm>
            <a:off x="185351" y="704335"/>
            <a:ext cx="4374292" cy="4534930"/>
          </a:xfrm>
          <a:custGeom>
            <a:avLst/>
            <a:gdLst>
              <a:gd name="connsiteX0" fmla="*/ 4213654 w 4374292"/>
              <a:gd name="connsiteY0" fmla="*/ 1124465 h 4534930"/>
              <a:gd name="connsiteX1" fmla="*/ 4213654 w 4374292"/>
              <a:gd name="connsiteY1" fmla="*/ 1124465 h 4534930"/>
              <a:gd name="connsiteX2" fmla="*/ 4226011 w 4374292"/>
              <a:gd name="connsiteY2" fmla="*/ 1445741 h 4534930"/>
              <a:gd name="connsiteX3" fmla="*/ 4250725 w 4374292"/>
              <a:gd name="connsiteY3" fmla="*/ 1643449 h 4534930"/>
              <a:gd name="connsiteX4" fmla="*/ 4275438 w 4374292"/>
              <a:gd name="connsiteY4" fmla="*/ 1680519 h 4534930"/>
              <a:gd name="connsiteX5" fmla="*/ 4287795 w 4374292"/>
              <a:gd name="connsiteY5" fmla="*/ 1717589 h 4534930"/>
              <a:gd name="connsiteX6" fmla="*/ 4312508 w 4374292"/>
              <a:gd name="connsiteY6" fmla="*/ 1754660 h 4534930"/>
              <a:gd name="connsiteX7" fmla="*/ 4324865 w 4374292"/>
              <a:gd name="connsiteY7" fmla="*/ 1791730 h 4534930"/>
              <a:gd name="connsiteX8" fmla="*/ 4349579 w 4374292"/>
              <a:gd name="connsiteY8" fmla="*/ 1841157 h 4534930"/>
              <a:gd name="connsiteX9" fmla="*/ 4374292 w 4374292"/>
              <a:gd name="connsiteY9" fmla="*/ 1915297 h 4534930"/>
              <a:gd name="connsiteX10" fmla="*/ 4361935 w 4374292"/>
              <a:gd name="connsiteY10" fmla="*/ 2026508 h 4534930"/>
              <a:gd name="connsiteX11" fmla="*/ 4349579 w 4374292"/>
              <a:gd name="connsiteY11" fmla="*/ 2063579 h 4534930"/>
              <a:gd name="connsiteX12" fmla="*/ 4324865 w 4374292"/>
              <a:gd name="connsiteY12" fmla="*/ 2483708 h 4534930"/>
              <a:gd name="connsiteX13" fmla="*/ 4312508 w 4374292"/>
              <a:gd name="connsiteY13" fmla="*/ 2644346 h 4534930"/>
              <a:gd name="connsiteX14" fmla="*/ 4287795 w 4374292"/>
              <a:gd name="connsiteY14" fmla="*/ 2817341 h 4534930"/>
              <a:gd name="connsiteX15" fmla="*/ 4250725 w 4374292"/>
              <a:gd name="connsiteY15" fmla="*/ 3002692 h 4534930"/>
              <a:gd name="connsiteX16" fmla="*/ 4226011 w 4374292"/>
              <a:gd name="connsiteY16" fmla="*/ 3039762 h 4534930"/>
              <a:gd name="connsiteX17" fmla="*/ 4151871 w 4374292"/>
              <a:gd name="connsiteY17" fmla="*/ 3163330 h 4534930"/>
              <a:gd name="connsiteX18" fmla="*/ 4077730 w 4374292"/>
              <a:gd name="connsiteY18" fmla="*/ 3237470 h 4534930"/>
              <a:gd name="connsiteX19" fmla="*/ 4065373 w 4374292"/>
              <a:gd name="connsiteY19" fmla="*/ 3274541 h 4534930"/>
              <a:gd name="connsiteX20" fmla="*/ 4003590 w 4374292"/>
              <a:gd name="connsiteY20" fmla="*/ 3348681 h 4534930"/>
              <a:gd name="connsiteX21" fmla="*/ 3991233 w 4374292"/>
              <a:gd name="connsiteY21" fmla="*/ 3385751 h 4534930"/>
              <a:gd name="connsiteX22" fmla="*/ 3941806 w 4374292"/>
              <a:gd name="connsiteY22" fmla="*/ 3459892 h 4534930"/>
              <a:gd name="connsiteX23" fmla="*/ 3917092 w 4374292"/>
              <a:gd name="connsiteY23" fmla="*/ 3534033 h 4534930"/>
              <a:gd name="connsiteX24" fmla="*/ 3904735 w 4374292"/>
              <a:gd name="connsiteY24" fmla="*/ 3571103 h 4534930"/>
              <a:gd name="connsiteX25" fmla="*/ 3892379 w 4374292"/>
              <a:gd name="connsiteY25" fmla="*/ 3608173 h 4534930"/>
              <a:gd name="connsiteX26" fmla="*/ 3904735 w 4374292"/>
              <a:gd name="connsiteY26" fmla="*/ 3694670 h 4534930"/>
              <a:gd name="connsiteX27" fmla="*/ 3892379 w 4374292"/>
              <a:gd name="connsiteY27" fmla="*/ 3793524 h 4534930"/>
              <a:gd name="connsiteX28" fmla="*/ 3892379 w 4374292"/>
              <a:gd name="connsiteY28" fmla="*/ 3842951 h 4534930"/>
              <a:gd name="connsiteX29" fmla="*/ 3064476 w 4374292"/>
              <a:gd name="connsiteY29" fmla="*/ 3855308 h 4534930"/>
              <a:gd name="connsiteX30" fmla="*/ 2693773 w 4374292"/>
              <a:gd name="connsiteY30" fmla="*/ 4534930 h 4534930"/>
              <a:gd name="connsiteX31" fmla="*/ 0 w 4374292"/>
              <a:gd name="connsiteY31" fmla="*/ 4497860 h 4534930"/>
              <a:gd name="connsiteX32" fmla="*/ 12357 w 4374292"/>
              <a:gd name="connsiteY32" fmla="*/ 0 h 4534930"/>
              <a:gd name="connsiteX33" fmla="*/ 2817341 w 4374292"/>
              <a:gd name="connsiteY33" fmla="*/ 37070 h 4534930"/>
              <a:gd name="connsiteX34" fmla="*/ 4213654 w 4374292"/>
              <a:gd name="connsiteY34" fmla="*/ 1124465 h 453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74292" h="4534930">
                <a:moveTo>
                  <a:pt x="4213654" y="1124465"/>
                </a:moveTo>
                <a:lnTo>
                  <a:pt x="4213654" y="1124465"/>
                </a:lnTo>
                <a:cubicBezTo>
                  <a:pt x="4217773" y="1231557"/>
                  <a:pt x="4220226" y="1338726"/>
                  <a:pt x="4226011" y="1445741"/>
                </a:cubicBezTo>
                <a:cubicBezTo>
                  <a:pt x="4226723" y="1458907"/>
                  <a:pt x="4235699" y="1603381"/>
                  <a:pt x="4250725" y="1643449"/>
                </a:cubicBezTo>
                <a:cubicBezTo>
                  <a:pt x="4255939" y="1657354"/>
                  <a:pt x="4268797" y="1667236"/>
                  <a:pt x="4275438" y="1680519"/>
                </a:cubicBezTo>
                <a:cubicBezTo>
                  <a:pt x="4281263" y="1692169"/>
                  <a:pt x="4281970" y="1705939"/>
                  <a:pt x="4287795" y="1717589"/>
                </a:cubicBezTo>
                <a:cubicBezTo>
                  <a:pt x="4294437" y="1730872"/>
                  <a:pt x="4305866" y="1741377"/>
                  <a:pt x="4312508" y="1754660"/>
                </a:cubicBezTo>
                <a:cubicBezTo>
                  <a:pt x="4318333" y="1766310"/>
                  <a:pt x="4319734" y="1779758"/>
                  <a:pt x="4324865" y="1791730"/>
                </a:cubicBezTo>
                <a:cubicBezTo>
                  <a:pt x="4332121" y="1808661"/>
                  <a:pt x="4342738" y="1824054"/>
                  <a:pt x="4349579" y="1841157"/>
                </a:cubicBezTo>
                <a:cubicBezTo>
                  <a:pt x="4359254" y="1865344"/>
                  <a:pt x="4374292" y="1915297"/>
                  <a:pt x="4374292" y="1915297"/>
                </a:cubicBezTo>
                <a:cubicBezTo>
                  <a:pt x="4370173" y="1952367"/>
                  <a:pt x="4368067" y="1989717"/>
                  <a:pt x="4361935" y="2026508"/>
                </a:cubicBezTo>
                <a:cubicBezTo>
                  <a:pt x="4359794" y="2039356"/>
                  <a:pt x="4350367" y="2050578"/>
                  <a:pt x="4349579" y="2063579"/>
                </a:cubicBezTo>
                <a:cubicBezTo>
                  <a:pt x="4322701" y="2507074"/>
                  <a:pt x="4369126" y="2306669"/>
                  <a:pt x="4324865" y="2483708"/>
                </a:cubicBezTo>
                <a:cubicBezTo>
                  <a:pt x="4320746" y="2537254"/>
                  <a:pt x="4317600" y="2590884"/>
                  <a:pt x="4312508" y="2644346"/>
                </a:cubicBezTo>
                <a:cubicBezTo>
                  <a:pt x="4298123" y="2795393"/>
                  <a:pt x="4304798" y="2689822"/>
                  <a:pt x="4287795" y="2817341"/>
                </a:cubicBezTo>
                <a:cubicBezTo>
                  <a:pt x="4281822" y="2862140"/>
                  <a:pt x="4280765" y="2957634"/>
                  <a:pt x="4250725" y="3002692"/>
                </a:cubicBezTo>
                <a:cubicBezTo>
                  <a:pt x="4242487" y="3015049"/>
                  <a:pt x="4233379" y="3026868"/>
                  <a:pt x="4226011" y="3039762"/>
                </a:cubicBezTo>
                <a:cubicBezTo>
                  <a:pt x="4200008" y="3085267"/>
                  <a:pt x="4192177" y="3123025"/>
                  <a:pt x="4151871" y="3163330"/>
                </a:cubicBezTo>
                <a:lnTo>
                  <a:pt x="4077730" y="3237470"/>
                </a:lnTo>
                <a:cubicBezTo>
                  <a:pt x="4073611" y="3249827"/>
                  <a:pt x="4071198" y="3262891"/>
                  <a:pt x="4065373" y="3274541"/>
                </a:cubicBezTo>
                <a:cubicBezTo>
                  <a:pt x="4048170" y="3308948"/>
                  <a:pt x="4030918" y="3321353"/>
                  <a:pt x="4003590" y="3348681"/>
                </a:cubicBezTo>
                <a:cubicBezTo>
                  <a:pt x="3999471" y="3361038"/>
                  <a:pt x="3997559" y="3374365"/>
                  <a:pt x="3991233" y="3385751"/>
                </a:cubicBezTo>
                <a:cubicBezTo>
                  <a:pt x="3976808" y="3411715"/>
                  <a:pt x="3951199" y="3431714"/>
                  <a:pt x="3941806" y="3459892"/>
                </a:cubicBezTo>
                <a:lnTo>
                  <a:pt x="3917092" y="3534033"/>
                </a:lnTo>
                <a:lnTo>
                  <a:pt x="3904735" y="3571103"/>
                </a:lnTo>
                <a:lnTo>
                  <a:pt x="3892379" y="3608173"/>
                </a:lnTo>
                <a:cubicBezTo>
                  <a:pt x="3896498" y="3637005"/>
                  <a:pt x="3904735" y="3665545"/>
                  <a:pt x="3904735" y="3694670"/>
                </a:cubicBezTo>
                <a:cubicBezTo>
                  <a:pt x="3904735" y="3727878"/>
                  <a:pt x="3895137" y="3760431"/>
                  <a:pt x="3892379" y="3793524"/>
                </a:cubicBezTo>
                <a:cubicBezTo>
                  <a:pt x="3891011" y="3809943"/>
                  <a:pt x="3892379" y="3826475"/>
                  <a:pt x="3892379" y="3842951"/>
                </a:cubicBezTo>
                <a:lnTo>
                  <a:pt x="3064476" y="3855308"/>
                </a:lnTo>
                <a:lnTo>
                  <a:pt x="2693773" y="4534930"/>
                </a:lnTo>
                <a:lnTo>
                  <a:pt x="0" y="4497860"/>
                </a:lnTo>
                <a:lnTo>
                  <a:pt x="12357" y="0"/>
                </a:lnTo>
                <a:lnTo>
                  <a:pt x="2817341" y="37070"/>
                </a:lnTo>
                <a:lnTo>
                  <a:pt x="4213654" y="1124465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ΑΝΤΙΔΡΑΣΕΙΣ ΠΑΡΑΓΩΓΗΣ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ΑΤΡ</a:t>
            </a:r>
            <a:r>
              <a:rPr kumimoji="0" lang="el-GR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&amp;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NADPH+H</a:t>
            </a:r>
            <a:r>
              <a:rPr kumimoji="0" lang="en-US" sz="3600" b="1" i="0" u="sng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  <a:endParaRPr kumimoji="0" lang="el-GR" sz="36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2585" y="458206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effectLst/>
                <a:latin typeface="Calibri" panose="020F0502020204030204" pitchFamily="34" charset="0"/>
              </a:rPr>
              <a:t>σελ. 266</a:t>
            </a:r>
            <a:endParaRPr lang="el-GR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996272"/>
              </p:ext>
            </p:extLst>
          </p:nvPr>
        </p:nvGraphicFramePr>
        <p:xfrm>
          <a:off x="127000" y="296863"/>
          <a:ext cx="10091738" cy="653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6" name="MDLDrawObject Class" r:id="rId4" imgW="5724636" imgH="3705108" progId="">
                  <p:embed/>
                </p:oleObj>
              </mc:Choice>
              <mc:Fallback>
                <p:oleObj name="MDLDrawObject Class" r:id="rId4" imgW="5724636" imgH="3705108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296863"/>
                        <a:ext cx="10091738" cy="653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5351" y="-1"/>
            <a:ext cx="697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latin typeface="Calibri" pitchFamily="34" charset="0"/>
              </a:rPr>
              <a:t>Η φωτοσύνθεση στα </a:t>
            </a:r>
            <a:r>
              <a:rPr lang="en-US" sz="4000" b="1" dirty="0" smtClean="0">
                <a:latin typeface="Calibri" pitchFamily="34" charset="0"/>
              </a:rPr>
              <a:t>C-3 </a:t>
            </a:r>
            <a:r>
              <a:rPr lang="el-GR" sz="4000" b="1" dirty="0" smtClean="0">
                <a:latin typeface="Calibri" pitchFamily="34" charset="0"/>
              </a:rPr>
              <a:t>φυτά</a:t>
            </a:r>
          </a:p>
        </p:txBody>
      </p:sp>
      <p:sp>
        <p:nvSpPr>
          <p:cNvPr id="7" name="Ελεύθερη σχεδίαση 6"/>
          <p:cNvSpPr/>
          <p:nvPr/>
        </p:nvSpPr>
        <p:spPr bwMode="auto">
          <a:xfrm>
            <a:off x="110349" y="227814"/>
            <a:ext cx="10121462" cy="6653048"/>
          </a:xfrm>
          <a:custGeom>
            <a:avLst/>
            <a:gdLst>
              <a:gd name="connsiteX0" fmla="*/ 0 w 10121462"/>
              <a:gd name="connsiteY0" fmla="*/ 394138 h 6653048"/>
              <a:gd name="connsiteX1" fmla="*/ 15766 w 10121462"/>
              <a:gd name="connsiteY1" fmla="*/ 5249917 h 6653048"/>
              <a:gd name="connsiteX2" fmla="*/ 3720662 w 10121462"/>
              <a:gd name="connsiteY2" fmla="*/ 5297214 h 6653048"/>
              <a:gd name="connsiteX3" fmla="*/ 5092262 w 10121462"/>
              <a:gd name="connsiteY3" fmla="*/ 4461642 h 6653048"/>
              <a:gd name="connsiteX4" fmla="*/ 4540469 w 10121462"/>
              <a:gd name="connsiteY4" fmla="*/ 4083269 h 6653048"/>
              <a:gd name="connsiteX5" fmla="*/ 4840014 w 10121462"/>
              <a:gd name="connsiteY5" fmla="*/ 3389586 h 6653048"/>
              <a:gd name="connsiteX6" fmla="*/ 5470635 w 10121462"/>
              <a:gd name="connsiteY6" fmla="*/ 3405352 h 6653048"/>
              <a:gd name="connsiteX7" fmla="*/ 5817476 w 10121462"/>
              <a:gd name="connsiteY7" fmla="*/ 3767959 h 6653048"/>
              <a:gd name="connsiteX8" fmla="*/ 6921062 w 10121462"/>
              <a:gd name="connsiteY8" fmla="*/ 3799490 h 6653048"/>
              <a:gd name="connsiteX9" fmla="*/ 6889531 w 10121462"/>
              <a:gd name="connsiteY9" fmla="*/ 6589986 h 6653048"/>
              <a:gd name="connsiteX10" fmla="*/ 10089931 w 10121462"/>
              <a:gd name="connsiteY10" fmla="*/ 6653048 h 6653048"/>
              <a:gd name="connsiteX11" fmla="*/ 10121462 w 10121462"/>
              <a:gd name="connsiteY11" fmla="*/ 0 h 6653048"/>
              <a:gd name="connsiteX12" fmla="*/ 7283669 w 10121462"/>
              <a:gd name="connsiteY12" fmla="*/ 0 h 6653048"/>
              <a:gd name="connsiteX13" fmla="*/ 5281448 w 10121462"/>
              <a:gd name="connsiteY13" fmla="*/ 1718442 h 6653048"/>
              <a:gd name="connsiteX14" fmla="*/ 3909848 w 10121462"/>
              <a:gd name="connsiteY14" fmla="*/ 1355835 h 6653048"/>
              <a:gd name="connsiteX15" fmla="*/ 2995448 w 10121462"/>
              <a:gd name="connsiteY15" fmla="*/ 567559 h 6653048"/>
              <a:gd name="connsiteX16" fmla="*/ 0 w 10121462"/>
              <a:gd name="connsiteY16" fmla="*/ 394138 h 66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121462" h="6653048">
                <a:moveTo>
                  <a:pt x="0" y="394138"/>
                </a:moveTo>
                <a:cubicBezTo>
                  <a:pt x="5255" y="2012731"/>
                  <a:pt x="10511" y="3631324"/>
                  <a:pt x="15766" y="5249917"/>
                </a:cubicBezTo>
                <a:lnTo>
                  <a:pt x="3720662" y="5297214"/>
                </a:lnTo>
                <a:lnTo>
                  <a:pt x="5092262" y="4461642"/>
                </a:lnTo>
                <a:lnTo>
                  <a:pt x="4540469" y="4083269"/>
                </a:lnTo>
                <a:lnTo>
                  <a:pt x="4840014" y="3389586"/>
                </a:lnTo>
                <a:lnTo>
                  <a:pt x="5470635" y="3405352"/>
                </a:lnTo>
                <a:lnTo>
                  <a:pt x="5817476" y="3767959"/>
                </a:lnTo>
                <a:lnTo>
                  <a:pt x="6921062" y="3799490"/>
                </a:lnTo>
                <a:lnTo>
                  <a:pt x="6889531" y="6589986"/>
                </a:lnTo>
                <a:lnTo>
                  <a:pt x="10089931" y="6653048"/>
                </a:lnTo>
                <a:lnTo>
                  <a:pt x="10121462" y="0"/>
                </a:lnTo>
                <a:lnTo>
                  <a:pt x="7283669" y="0"/>
                </a:lnTo>
                <a:lnTo>
                  <a:pt x="5281448" y="1718442"/>
                </a:lnTo>
                <a:lnTo>
                  <a:pt x="3909848" y="1355835"/>
                </a:lnTo>
                <a:lnTo>
                  <a:pt x="2995448" y="567559"/>
                </a:lnTo>
                <a:lnTo>
                  <a:pt x="0" y="39413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587692"/>
              </p:ext>
            </p:extLst>
          </p:nvPr>
        </p:nvGraphicFramePr>
        <p:xfrm>
          <a:off x="213916" y="173426"/>
          <a:ext cx="9799969" cy="658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3" name="MDLDrawObject Class" r:id="rId4" imgW="6248321" imgH="4200436" progId="">
                  <p:embed/>
                </p:oleObj>
              </mc:Choice>
              <mc:Fallback>
                <p:oleObj name="MDLDrawObject Class" r:id="rId4" imgW="6248321" imgH="4200436" progId="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16" y="173426"/>
                        <a:ext cx="9799969" cy="65885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6740" y="1057245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Οξυγονωτική δράση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4060" y="1120309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καρβοξυλιωτική δράση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214852" y="1860331"/>
            <a:ext cx="533400" cy="138897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843050" y="2017986"/>
            <a:ext cx="367330" cy="132148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" name="Up Arrow 6"/>
          <p:cNvSpPr/>
          <p:nvPr/>
        </p:nvSpPr>
        <p:spPr bwMode="auto">
          <a:xfrm rot="2044965">
            <a:off x="7845673" y="860761"/>
            <a:ext cx="723900" cy="1532692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7" name="Up Arrow 16"/>
          <p:cNvSpPr/>
          <p:nvPr/>
        </p:nvSpPr>
        <p:spPr bwMode="auto">
          <a:xfrm rot="2044965">
            <a:off x="537121" y="1425352"/>
            <a:ext cx="723900" cy="1532692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1" name="Ελεύθερη σχεδίαση 10"/>
          <p:cNvSpPr/>
          <p:nvPr/>
        </p:nvSpPr>
        <p:spPr bwMode="auto">
          <a:xfrm>
            <a:off x="217139" y="677917"/>
            <a:ext cx="5029200" cy="6180083"/>
          </a:xfrm>
          <a:custGeom>
            <a:avLst/>
            <a:gdLst>
              <a:gd name="connsiteX0" fmla="*/ 4587766 w 5029200"/>
              <a:gd name="connsiteY0" fmla="*/ 126124 h 6180083"/>
              <a:gd name="connsiteX1" fmla="*/ 5029200 w 5029200"/>
              <a:gd name="connsiteY1" fmla="*/ 867104 h 6180083"/>
              <a:gd name="connsiteX2" fmla="*/ 3925614 w 5029200"/>
              <a:gd name="connsiteY2" fmla="*/ 1686911 h 6180083"/>
              <a:gd name="connsiteX3" fmla="*/ 3957145 w 5029200"/>
              <a:gd name="connsiteY3" fmla="*/ 2380593 h 6180083"/>
              <a:gd name="connsiteX4" fmla="*/ 4556235 w 5029200"/>
              <a:gd name="connsiteY4" fmla="*/ 2822028 h 6180083"/>
              <a:gd name="connsiteX5" fmla="*/ 4193628 w 5029200"/>
              <a:gd name="connsiteY5" fmla="*/ 3074276 h 6180083"/>
              <a:gd name="connsiteX6" fmla="*/ 2459421 w 5029200"/>
              <a:gd name="connsiteY6" fmla="*/ 6101255 h 6180083"/>
              <a:gd name="connsiteX7" fmla="*/ 0 w 5029200"/>
              <a:gd name="connsiteY7" fmla="*/ 6180083 h 6180083"/>
              <a:gd name="connsiteX8" fmla="*/ 173421 w 5029200"/>
              <a:gd name="connsiteY8" fmla="*/ 0 h 6180083"/>
              <a:gd name="connsiteX9" fmla="*/ 5029200 w 5029200"/>
              <a:gd name="connsiteY9" fmla="*/ 94593 h 6180083"/>
              <a:gd name="connsiteX10" fmla="*/ 4035973 w 5029200"/>
              <a:gd name="connsiteY10" fmla="*/ 2333297 h 618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9200" h="6180083">
                <a:moveTo>
                  <a:pt x="4587766" y="126124"/>
                </a:moveTo>
                <a:lnTo>
                  <a:pt x="5029200" y="867104"/>
                </a:lnTo>
                <a:lnTo>
                  <a:pt x="3925614" y="1686911"/>
                </a:lnTo>
                <a:lnTo>
                  <a:pt x="3957145" y="2380593"/>
                </a:lnTo>
                <a:lnTo>
                  <a:pt x="4556235" y="2822028"/>
                </a:lnTo>
                <a:lnTo>
                  <a:pt x="4193628" y="3074276"/>
                </a:lnTo>
                <a:lnTo>
                  <a:pt x="2459421" y="6101255"/>
                </a:lnTo>
                <a:lnTo>
                  <a:pt x="0" y="6180083"/>
                </a:lnTo>
                <a:lnTo>
                  <a:pt x="173421" y="0"/>
                </a:lnTo>
                <a:lnTo>
                  <a:pt x="5029200" y="94593"/>
                </a:lnTo>
                <a:lnTo>
                  <a:pt x="4035973" y="2333297"/>
                </a:lnTo>
              </a:path>
            </a:pathLst>
          </a:cu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071" y="28589"/>
            <a:ext cx="7094483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Η διπλή, </a:t>
            </a:r>
            <a:r>
              <a:rPr lang="el-GR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καρβοξυλιωτική</a:t>
            </a:r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&amp; </a:t>
            </a:r>
            <a:r>
              <a:rPr lang="el-GR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οξυγονωτική</a:t>
            </a:r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δράση της </a:t>
            </a:r>
            <a:r>
              <a:rPr lang="en-US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RubisCO</a:t>
            </a:r>
            <a:endParaRPr lang="el-GR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3350" y="6198843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Σελ267-270</a:t>
            </a:r>
            <a:endParaRPr lang="el-GR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  <p:bldP spid="11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946129"/>
              </p:ext>
            </p:extLst>
          </p:nvPr>
        </p:nvGraphicFramePr>
        <p:xfrm>
          <a:off x="886535" y="47298"/>
          <a:ext cx="8683132" cy="666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3" name="MDLDrawObject Class" r:id="rId4" imgW="6134136" imgH="4705482" progId="">
                  <p:embed/>
                </p:oleObj>
              </mc:Choice>
              <mc:Fallback>
                <p:oleObj name="MDLDrawObject Class" r:id="rId4" imgW="6134136" imgH="4705482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535" y="47298"/>
                        <a:ext cx="8683132" cy="66613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30510" y="222293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</a:t>
            </a:r>
            <a:endParaRPr lang="el-GR" sz="32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9129" y="3026982"/>
            <a:ext cx="48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</a:t>
            </a:r>
            <a:endParaRPr lang="el-GR" sz="4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6550" y="4461641"/>
            <a:ext cx="7504386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Το 1</a:t>
            </a:r>
            <a:r>
              <a:rPr lang="el-GR" sz="3200" b="1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ο</a:t>
            </a:r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προϊόν που περιέχει τον άνθρακα της ατμόσφαιρας αποτελείται από τρεις άνθρακες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l-GR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0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/>
          <p:cNvGrpSpPr/>
          <p:nvPr/>
        </p:nvGrpSpPr>
        <p:grpSpPr>
          <a:xfrm>
            <a:off x="2705637" y="148437"/>
            <a:ext cx="4507361" cy="5495618"/>
            <a:chOff x="2705637" y="148437"/>
            <a:chExt cx="4507361" cy="5495618"/>
          </a:xfrm>
        </p:grpSpPr>
        <p:grpSp>
          <p:nvGrpSpPr>
            <p:cNvPr id="4" name="Ομάδα 3"/>
            <p:cNvGrpSpPr/>
            <p:nvPr/>
          </p:nvGrpSpPr>
          <p:grpSpPr>
            <a:xfrm rot="20137082">
              <a:off x="2705637" y="148437"/>
              <a:ext cx="4507361" cy="5495618"/>
              <a:chOff x="1515066" y="479513"/>
              <a:chExt cx="4507361" cy="5495618"/>
            </a:xfrm>
          </p:grpSpPr>
          <p:sp>
            <p:nvSpPr>
              <p:cNvPr id="2" name="Πίτα 1"/>
              <p:cNvSpPr/>
              <p:nvPr/>
            </p:nvSpPr>
            <p:spPr bwMode="auto">
              <a:xfrm rot="9676786">
                <a:off x="1515066" y="479513"/>
                <a:ext cx="3452702" cy="2818564"/>
              </a:xfrm>
              <a:prstGeom prst="pi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l-G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endParaRPr>
              </a:p>
            </p:txBody>
          </p:sp>
          <p:sp>
            <p:nvSpPr>
              <p:cNvPr id="3" name="Στεφάνη 2"/>
              <p:cNvSpPr/>
              <p:nvPr/>
            </p:nvSpPr>
            <p:spPr bwMode="auto">
              <a:xfrm rot="1852201">
                <a:off x="3452648" y="1813035"/>
                <a:ext cx="2569779" cy="4162096"/>
              </a:xfrm>
              <a:prstGeom prst="blockArc">
                <a:avLst>
                  <a:gd name="adj1" fmla="val 10992320"/>
                  <a:gd name="adj2" fmla="val 0"/>
                  <a:gd name="adj3" fmla="val 25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l-G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endParaRPr>
              </a:p>
            </p:txBody>
          </p:sp>
        </p:grpSp>
        <p:sp>
          <p:nvSpPr>
            <p:cNvPr id="5" name="Έλλειψη 4"/>
            <p:cNvSpPr/>
            <p:nvPr/>
          </p:nvSpPr>
          <p:spPr bwMode="auto">
            <a:xfrm rot="986740">
              <a:off x="3725013" y="442044"/>
              <a:ext cx="3109103" cy="1058663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26451" y="472957"/>
            <a:ext cx="1969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Ένζυμο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RubisCO</a:t>
            </a:r>
            <a:endParaRPr lang="el-GR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Ευθύγραμμο βέλος σύνδεσης 8"/>
          <p:cNvCxnSpPr/>
          <p:nvPr/>
        </p:nvCxnSpPr>
        <p:spPr bwMode="auto">
          <a:xfrm flipV="1">
            <a:off x="2443655" y="2522796"/>
            <a:ext cx="1482796" cy="13601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58689" y="3898736"/>
            <a:ext cx="26209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Ενεργό κέντρο όπου δεσμεύεται η </a:t>
            </a:r>
            <a:r>
              <a:rPr lang="el-GR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ριβουλόζη</a:t>
            </a:r>
            <a:endParaRPr lang="el-GR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n-US" sz="28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Rubis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endParaRPr lang="el-GR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 bwMode="auto">
          <a:xfrm flipH="1" flipV="1">
            <a:off x="6280147" y="2948152"/>
            <a:ext cx="744958" cy="8198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Ευθύγραμμο βέλος σύνδεσης 13"/>
          <p:cNvCxnSpPr/>
          <p:nvPr/>
        </p:nvCxnSpPr>
        <p:spPr bwMode="auto">
          <a:xfrm flipV="1">
            <a:off x="5542000" y="2948152"/>
            <a:ext cx="354286" cy="81980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29615" y="3790184"/>
            <a:ext cx="32485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Ενεργό κέντρο όπου δεσμεύεται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το ατμοσφαιρικό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CO</a:t>
            </a:r>
            <a:r>
              <a:rPr lang="en-US" sz="2800" b="1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και ενσωματώνεται στην οργανική ύλη</a:t>
            </a:r>
          </a:p>
          <a:p>
            <a:pPr algn="ctr"/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l-GR" sz="28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καρβοξυλιωτική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δράση,  </a:t>
            </a:r>
            <a:r>
              <a:rPr lang="en-US" sz="2800" b="1" u="sng" dirty="0" smtClean="0">
                <a:solidFill>
                  <a:srgbClr val="FFFF00"/>
                </a:solidFill>
                <a:latin typeface="Calibri" panose="020F0502020204030204" pitchFamily="34" charset="0"/>
              </a:rPr>
              <a:t>C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endParaRPr lang="el-GR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8466" y="3805950"/>
            <a:ext cx="3248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Ενεργό κέντρο όπου δεσμεύεται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το οξυγόνο</a:t>
            </a:r>
          </a:p>
          <a:p>
            <a:pPr algn="ctr"/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(</a:t>
            </a:r>
            <a:r>
              <a:rPr lang="el-GR" sz="28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οξυγονωτική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δράση,  </a:t>
            </a:r>
            <a:r>
              <a:rPr lang="el-GR" sz="2800" b="1" u="sng" dirty="0" smtClean="0">
                <a:solidFill>
                  <a:srgbClr val="FFFF00"/>
                </a:solidFill>
                <a:latin typeface="Calibri" panose="020F0502020204030204" pitchFamily="34" charset="0"/>
              </a:rPr>
              <a:t>Ο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  <a:endParaRPr lang="el-GR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2348" y="3640603"/>
            <a:ext cx="4639412" cy="3170099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CO</a:t>
            </a:r>
            <a:r>
              <a:rPr lang="en-US" sz="4000" b="1" baseline="-25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l-GR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και Ο</a:t>
            </a:r>
            <a:r>
              <a:rPr lang="el-GR" sz="4000" b="1" baseline="-25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l-GR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ανταγωνίζονται για την κατάληψη του ίδιου ενεργού κέντρου</a:t>
            </a:r>
            <a:endParaRPr lang="el-GR" sz="40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0277" y="2296481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Ο</a:t>
            </a:r>
            <a:r>
              <a:rPr lang="el-GR" sz="2800" b="1" baseline="-25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l-G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0657" y="183712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r>
              <a:rPr lang="el-G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Ο</a:t>
            </a:r>
            <a:r>
              <a:rPr lang="el-GR" sz="2800" b="1" baseline="-25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l-G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0" grpId="0"/>
      <p:bldP spid="22" grpId="0" animBg="1"/>
      <p:bldP spid="24" grpId="0"/>
      <p:bldP spid="24" grpId="1"/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143500" y="4773613"/>
            <a:ext cx="5029200" cy="2054225"/>
          </a:xfrm>
          <a:prstGeom prst="rect">
            <a:avLst/>
          </a:prstGeom>
          <a:solidFill>
            <a:srgbClr val="00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3500000" sx="75000" sy="75000" algn="tl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defTabSz="762000"/>
            <a:r>
              <a:rPr lang="el-GR" sz="3200" b="1" dirty="0">
                <a:effectLst/>
                <a:latin typeface="Calibri" pitchFamily="34" charset="0"/>
              </a:rPr>
              <a:t>ΦΩΤΟΣΥΝΘΕΣΗ: </a:t>
            </a:r>
          </a:p>
          <a:p>
            <a:pPr algn="ctr" defTabSz="762000"/>
            <a:r>
              <a:rPr lang="el-GR" sz="3200" b="1" dirty="0" smtClean="0">
                <a:effectLst/>
                <a:latin typeface="Calibri" pitchFamily="34" charset="0"/>
              </a:rPr>
              <a:t>Δέσμευση </a:t>
            </a:r>
            <a:r>
              <a:rPr lang="en-US" sz="3200" b="1" dirty="0" smtClean="0">
                <a:effectLst/>
                <a:latin typeface="Calibri" pitchFamily="34" charset="0"/>
              </a:rPr>
              <a:t>CO</a:t>
            </a:r>
            <a:r>
              <a:rPr lang="en-US" sz="3200" b="1" baseline="-25000" dirty="0" smtClean="0">
                <a:effectLst/>
                <a:latin typeface="Calibri" pitchFamily="34" charset="0"/>
              </a:rPr>
              <a:t>2</a:t>
            </a:r>
            <a:r>
              <a:rPr lang="el-GR" sz="3200" b="1" dirty="0" smtClean="0">
                <a:effectLst/>
                <a:latin typeface="Calibri" pitchFamily="34" charset="0"/>
              </a:rPr>
              <a:t>- έκλυση Ο</a:t>
            </a:r>
            <a:r>
              <a:rPr lang="el-GR" sz="3200" b="1" baseline="-25000" dirty="0" smtClean="0">
                <a:effectLst/>
                <a:latin typeface="Calibri" pitchFamily="34" charset="0"/>
              </a:rPr>
              <a:t>2</a:t>
            </a:r>
            <a:endParaRPr lang="el-GR" sz="3200" b="1" dirty="0">
              <a:effectLst/>
              <a:latin typeface="Calibri" pitchFamily="34" charset="0"/>
            </a:endParaRPr>
          </a:p>
          <a:p>
            <a:pPr algn="ctr" defTabSz="762000"/>
            <a:r>
              <a:rPr lang="el-GR" sz="3200" b="1" dirty="0">
                <a:effectLst/>
                <a:latin typeface="Calibri" pitchFamily="34" charset="0"/>
              </a:rPr>
              <a:t>Κατανάλωση</a:t>
            </a:r>
          </a:p>
          <a:p>
            <a:pPr algn="ctr" defTabSz="762000"/>
            <a:r>
              <a:rPr lang="el-GR" sz="3200" b="1" dirty="0">
                <a:effectLst/>
                <a:latin typeface="Calibri" pitchFamily="34" charset="0"/>
              </a:rPr>
              <a:t> </a:t>
            </a:r>
            <a:r>
              <a:rPr lang="en-US" sz="3200" b="1" dirty="0">
                <a:effectLst/>
                <a:latin typeface="Calibri" pitchFamily="34" charset="0"/>
              </a:rPr>
              <a:t>NADPH</a:t>
            </a:r>
            <a:r>
              <a:rPr lang="el-GR" sz="3200" b="1" dirty="0">
                <a:effectLst/>
                <a:latin typeface="Calibri" pitchFamily="34" charset="0"/>
              </a:rPr>
              <a:t>+Η</a:t>
            </a:r>
            <a:r>
              <a:rPr lang="el-GR" sz="3200" b="1" baseline="30000" dirty="0">
                <a:effectLst/>
                <a:latin typeface="Calibri" pitchFamily="34" charset="0"/>
              </a:rPr>
              <a:t>+</a:t>
            </a:r>
            <a:r>
              <a:rPr lang="en-US" sz="3200" b="1" dirty="0">
                <a:effectLst/>
                <a:latin typeface="Calibri" pitchFamily="34" charset="0"/>
              </a:rPr>
              <a:t> </a:t>
            </a:r>
            <a:r>
              <a:rPr lang="el-GR" sz="3200" b="1" dirty="0">
                <a:effectLst/>
                <a:latin typeface="Calibri" pitchFamily="34" charset="0"/>
              </a:rPr>
              <a:t> </a:t>
            </a:r>
            <a:r>
              <a:rPr lang="el-GR" sz="3200" b="1" dirty="0" smtClean="0">
                <a:effectLst/>
                <a:latin typeface="Calibri" pitchFamily="34" charset="0"/>
              </a:rPr>
              <a:t>&amp;  </a:t>
            </a:r>
            <a:r>
              <a:rPr lang="en-US" sz="3200" b="1" dirty="0" smtClean="0">
                <a:effectLst/>
                <a:latin typeface="Calibri" pitchFamily="34" charset="0"/>
              </a:rPr>
              <a:t>ATP</a:t>
            </a:r>
            <a:endParaRPr lang="en-US" sz="3200" b="1" dirty="0">
              <a:effectLst/>
              <a:latin typeface="Calibri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4746625"/>
            <a:ext cx="4876800" cy="205422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3500000" sx="75000" sy="75000" algn="tl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defTabSz="762000"/>
            <a:r>
              <a:rPr lang="el-GR" sz="3200" b="1" dirty="0">
                <a:effectLst/>
                <a:latin typeface="Calibri" pitchFamily="34" charset="0"/>
              </a:rPr>
              <a:t>ΦΩΤΟΑΝΑΠΝΟΗ: </a:t>
            </a:r>
            <a:endParaRPr lang="el-GR" sz="3200" b="1" dirty="0" smtClean="0">
              <a:effectLst/>
              <a:latin typeface="Calibri" pitchFamily="34" charset="0"/>
            </a:endParaRPr>
          </a:p>
          <a:p>
            <a:pPr algn="ctr" defTabSz="762000"/>
            <a:r>
              <a:rPr lang="el-GR" sz="3200" b="1" dirty="0" smtClean="0">
                <a:effectLst/>
                <a:latin typeface="Calibri" pitchFamily="34" charset="0"/>
              </a:rPr>
              <a:t>έκλυση </a:t>
            </a:r>
            <a:r>
              <a:rPr lang="en-US" sz="3200" b="1" dirty="0" smtClean="0">
                <a:effectLst/>
                <a:latin typeface="Calibri" pitchFamily="34" charset="0"/>
              </a:rPr>
              <a:t> </a:t>
            </a:r>
            <a:r>
              <a:rPr lang="en-US" sz="3200" b="1" dirty="0">
                <a:effectLst/>
                <a:latin typeface="Calibri" pitchFamily="34" charset="0"/>
              </a:rPr>
              <a:t>CO</a:t>
            </a:r>
            <a:r>
              <a:rPr lang="en-US" sz="3200" b="1" baseline="-25000" dirty="0">
                <a:effectLst/>
                <a:latin typeface="Calibri" pitchFamily="34" charset="0"/>
              </a:rPr>
              <a:t>2</a:t>
            </a:r>
            <a:endParaRPr lang="el-GR" sz="3200" b="1" dirty="0">
              <a:effectLst/>
              <a:latin typeface="Calibri" pitchFamily="34" charset="0"/>
            </a:endParaRPr>
          </a:p>
          <a:p>
            <a:pPr algn="ctr" defTabSz="762000"/>
            <a:r>
              <a:rPr lang="el-GR" sz="3200" b="1" dirty="0" smtClean="0">
                <a:effectLst/>
                <a:latin typeface="Calibri" pitchFamily="34" charset="0"/>
              </a:rPr>
              <a:t>Κατανάλωση:</a:t>
            </a:r>
            <a:endParaRPr lang="el-GR" sz="3200" b="1" dirty="0">
              <a:effectLst/>
              <a:latin typeface="Calibri" pitchFamily="34" charset="0"/>
            </a:endParaRPr>
          </a:p>
          <a:p>
            <a:pPr algn="ctr" defTabSz="762000"/>
            <a:r>
              <a:rPr lang="el-GR" sz="3200" b="1" dirty="0">
                <a:effectLst/>
                <a:latin typeface="Calibri" pitchFamily="34" charset="0"/>
              </a:rPr>
              <a:t> </a:t>
            </a:r>
            <a:r>
              <a:rPr lang="en-GB" sz="3200" b="1" dirty="0">
                <a:effectLst/>
                <a:latin typeface="Calibri" pitchFamily="34" charset="0"/>
              </a:rPr>
              <a:t>O</a:t>
            </a:r>
            <a:r>
              <a:rPr lang="en-GB" sz="3200" b="1" baseline="-25000" dirty="0">
                <a:effectLst/>
                <a:latin typeface="Calibri" pitchFamily="34" charset="0"/>
              </a:rPr>
              <a:t>2</a:t>
            </a:r>
            <a:r>
              <a:rPr lang="en-GB" sz="3200" b="1" dirty="0">
                <a:effectLst/>
                <a:latin typeface="Calibri" pitchFamily="34" charset="0"/>
              </a:rPr>
              <a:t> &amp; </a:t>
            </a:r>
            <a:r>
              <a:rPr lang="en-US" sz="3200" b="1" dirty="0">
                <a:effectLst/>
                <a:latin typeface="Calibri" pitchFamily="34" charset="0"/>
              </a:rPr>
              <a:t>NADPH</a:t>
            </a:r>
            <a:r>
              <a:rPr lang="el-GR" sz="3200" b="1" dirty="0">
                <a:effectLst/>
                <a:latin typeface="Calibri" pitchFamily="34" charset="0"/>
              </a:rPr>
              <a:t>+Η</a:t>
            </a:r>
            <a:r>
              <a:rPr lang="el-GR" sz="3200" b="1" baseline="30000" dirty="0">
                <a:effectLst/>
                <a:latin typeface="Calibri" pitchFamily="34" charset="0"/>
              </a:rPr>
              <a:t>+ </a:t>
            </a:r>
            <a:r>
              <a:rPr lang="el-GR" sz="3200" b="1" dirty="0">
                <a:effectLst/>
                <a:latin typeface="Calibri" pitchFamily="34" charset="0"/>
              </a:rPr>
              <a:t>&amp;</a:t>
            </a:r>
            <a:r>
              <a:rPr lang="en-GB" sz="3200" b="1" dirty="0">
                <a:effectLst/>
                <a:latin typeface="Calibri" pitchFamily="34" charset="0"/>
              </a:rPr>
              <a:t> </a:t>
            </a:r>
            <a:r>
              <a:rPr lang="en-US" sz="3200" b="1" dirty="0">
                <a:effectLst/>
                <a:latin typeface="Calibri" pitchFamily="34" charset="0"/>
              </a:rPr>
              <a:t>ATP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3944" y="91251"/>
            <a:ext cx="33622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Φωσφογλυκολικό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494955" y="137741"/>
            <a:ext cx="33580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Φωσφογλυκερικό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080659" y="3917332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94955" y="3917332"/>
            <a:ext cx="9749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C</a:t>
            </a:r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201006" y="1066800"/>
            <a:ext cx="476250" cy="3314700"/>
          </a:xfrm>
          <a:prstGeom prst="downArrow">
            <a:avLst>
              <a:gd name="adj1" fmla="val 50000"/>
              <a:gd name="adj2" fmla="val 12103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9738502" y="1143000"/>
            <a:ext cx="476250" cy="3314700"/>
          </a:xfrm>
          <a:prstGeom prst="downArrow">
            <a:avLst>
              <a:gd name="adj1" fmla="val 50000"/>
              <a:gd name="adj2" fmla="val 12103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8581" y="3069301"/>
            <a:ext cx="183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(οξυγόνωση)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7939" y="3086335"/>
            <a:ext cx="2258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καρβοξυλίωση)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397952"/>
              </p:ext>
            </p:extLst>
          </p:nvPr>
        </p:nvGraphicFramePr>
        <p:xfrm>
          <a:off x="7670923" y="801735"/>
          <a:ext cx="2206625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0" name="ChemSketch" r:id="rId4" imgW="1453896" imgH="1920240" progId="">
                  <p:embed/>
                </p:oleObj>
              </mc:Choice>
              <mc:Fallback>
                <p:oleObj name="ChemSketch" r:id="rId4" imgW="1453896" imgH="1920240" progId="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923" y="801735"/>
                        <a:ext cx="2206625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822338"/>
              </p:ext>
            </p:extLst>
          </p:nvPr>
        </p:nvGraphicFramePr>
        <p:xfrm>
          <a:off x="549493" y="1109007"/>
          <a:ext cx="2160587" cy="26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1" name="ChemSketch" r:id="rId6" imgW="1368552" imgH="1661160" progId="">
                  <p:embed/>
                </p:oleObj>
              </mc:Choice>
              <mc:Fallback>
                <p:oleObj name="ChemSketch" r:id="rId6" imgW="1368552" imgH="1661160" progId="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93" y="1109007"/>
                        <a:ext cx="2160587" cy="262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Τόξο 3"/>
          <p:cNvSpPr/>
          <p:nvPr/>
        </p:nvSpPr>
        <p:spPr bwMode="auto">
          <a:xfrm>
            <a:off x="2353576" y="580767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Τόξο 20"/>
          <p:cNvSpPr/>
          <p:nvPr/>
        </p:nvSpPr>
        <p:spPr bwMode="auto">
          <a:xfrm rot="10800000">
            <a:off x="5171093" y="593832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3230" y="1660842"/>
            <a:ext cx="2712602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latin typeface="Calibri" pitchFamily="34" charset="0"/>
              </a:rPr>
              <a:t>δι</a:t>
            </a:r>
            <a:r>
              <a:rPr lang="el-GR" sz="3200" b="1" dirty="0" smtClean="0">
                <a:latin typeface="Calibri" pitchFamily="34" charset="0"/>
              </a:rPr>
              <a:t>-φωσφορική</a:t>
            </a:r>
          </a:p>
          <a:p>
            <a:pPr algn="ctr"/>
            <a:r>
              <a:rPr lang="el-GR" sz="3200" b="1" dirty="0" err="1" smtClean="0">
                <a:latin typeface="Calibri" pitchFamily="34" charset="0"/>
              </a:rPr>
              <a:t>ριβουλόζη</a:t>
            </a:r>
            <a:endParaRPr lang="el-GR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12294" grpId="0"/>
      <p:bldP spid="12295" grpId="0"/>
      <p:bldP spid="12300" grpId="0"/>
      <p:bldP spid="12301" grpId="0"/>
      <p:bldP spid="12304" grpId="0" animBg="1"/>
      <p:bldP spid="12305" grpId="0" animBg="1"/>
      <p:bldP spid="18" grpId="0"/>
      <p:bldP spid="19" grpId="0"/>
      <p:bldP spid="4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823147"/>
              </p:ext>
            </p:extLst>
          </p:nvPr>
        </p:nvGraphicFramePr>
        <p:xfrm>
          <a:off x="36513" y="220663"/>
          <a:ext cx="10213975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9" name="MDLDrawObject Class" r:id="rId4" imgW="7372355" imgH="4629091" progId="">
                  <p:embed/>
                </p:oleObj>
              </mc:Choice>
              <mc:Fallback>
                <p:oleObj name="MDLDrawObject Class" r:id="rId4" imgW="7372355" imgH="4629091" progId="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20663"/>
                        <a:ext cx="10213975" cy="641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53150" y="4177863"/>
            <a:ext cx="413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0000"/>
                </a:solidFill>
                <a:latin typeface="Calibri" pitchFamily="34" charset="0"/>
              </a:rPr>
              <a:t>Η φωτοαναπνοή στα 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C-3 </a:t>
            </a:r>
            <a:r>
              <a:rPr lang="el-GR" sz="2800" b="1" dirty="0" smtClean="0">
                <a:solidFill>
                  <a:srgbClr val="000000"/>
                </a:solidFill>
                <a:latin typeface="Calibri" pitchFamily="34" charset="0"/>
              </a:rPr>
              <a:t>φυτά</a:t>
            </a:r>
            <a:endParaRPr lang="el-G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Άδειες Χρήσης</a:t>
            </a:r>
          </a:p>
        </p:txBody>
      </p:sp>
      <p:sp>
        <p:nvSpPr>
          <p:cNvPr id="62467" name="Περιεχόμενο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Το παρόν εκπαιδευτικό υλικό υπόκειται σε</a:t>
            </a:r>
            <a:r>
              <a:rPr lang="en-US" altLang="el-GR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άδειες χρήσης </a:t>
            </a:r>
            <a:r>
              <a:rPr lang="en-US" altLang="el-GR" dirty="0" smtClean="0">
                <a:solidFill>
                  <a:schemeClr val="bg1"/>
                </a:solidFill>
                <a:latin typeface="Calibri" pitchFamily="34" charset="0"/>
              </a:rPr>
              <a:t>Creative Commons. </a:t>
            </a:r>
          </a:p>
          <a:p>
            <a:pPr eaLnBrk="1" hangingPunct="1"/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62468" name="Άδεια χρήσης" descr="Αδεια χρήσης Αναφορά, παρόμοι διανομή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1" y="4941890"/>
            <a:ext cx="1584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D0FB431-A75C-4B6A-946D-02F0A8332B52}" type="slidenum">
              <a:rPr lang="el-GR" altLang="el-GR" smtClean="0">
                <a:latin typeface="Calibri" pitchFamily="34" charset="0"/>
                <a:cs typeface="Arial" charset="0"/>
              </a:rPr>
              <a:pPr/>
              <a:t>2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650" y="0"/>
            <a:ext cx="969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0000"/>
                </a:solidFill>
                <a:latin typeface="Calibri" pitchFamily="34" charset="0"/>
              </a:rPr>
              <a:t>Η φωτοαναπνοή και η φωτοσύνθεση στα 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C-3 </a:t>
            </a:r>
            <a:r>
              <a:rPr lang="el-GR" sz="2800" b="1" dirty="0" smtClean="0">
                <a:solidFill>
                  <a:srgbClr val="000000"/>
                </a:solidFill>
                <a:latin typeface="Calibri" pitchFamily="34" charset="0"/>
              </a:rPr>
              <a:t>φυτά</a:t>
            </a:r>
            <a:endParaRPr lang="el-GR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026060"/>
              </p:ext>
            </p:extLst>
          </p:nvPr>
        </p:nvGraphicFramePr>
        <p:xfrm>
          <a:off x="254000" y="619125"/>
          <a:ext cx="9721850" cy="623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4" name="MDLDrawObject Class" r:id="rId4" imgW="7143715" imgH="4581583" progId="">
                  <p:embed/>
                </p:oleObj>
              </mc:Choice>
              <mc:Fallback>
                <p:oleObj name="MDLDrawObject Class" r:id="rId4" imgW="7143715" imgH="4581583" progId="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619125"/>
                        <a:ext cx="9721850" cy="6234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3944" y="91251"/>
            <a:ext cx="33622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Φωσφογλυκολικό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494955" y="137741"/>
            <a:ext cx="33580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Φωσφογλυκερικό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080659" y="3917332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94955" y="3917332"/>
            <a:ext cx="9749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C</a:t>
            </a:r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8581" y="3069301"/>
            <a:ext cx="183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(οξυγόνωση)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7939" y="3086335"/>
            <a:ext cx="2258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καρβοξυλίωση)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Τόξο 3"/>
          <p:cNvSpPr/>
          <p:nvPr/>
        </p:nvSpPr>
        <p:spPr bwMode="auto">
          <a:xfrm>
            <a:off x="2353576" y="580767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Τόξο 20"/>
          <p:cNvSpPr/>
          <p:nvPr/>
        </p:nvSpPr>
        <p:spPr bwMode="auto">
          <a:xfrm rot="10800000">
            <a:off x="5171093" y="593832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3230" y="1850034"/>
            <a:ext cx="2712602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latin typeface="Calibri" pitchFamily="34" charset="0"/>
              </a:rPr>
              <a:t>δι</a:t>
            </a:r>
            <a:r>
              <a:rPr lang="el-GR" sz="3200" b="1" dirty="0" smtClean="0">
                <a:latin typeface="Calibri" pitchFamily="34" charset="0"/>
              </a:rPr>
              <a:t>-φωσφορική</a:t>
            </a:r>
          </a:p>
          <a:p>
            <a:pPr algn="ctr"/>
            <a:r>
              <a:rPr lang="el-GR" sz="3200" b="1" dirty="0" err="1" smtClean="0">
                <a:latin typeface="Calibri" pitchFamily="34" charset="0"/>
              </a:rPr>
              <a:t>ριβουλόζη</a:t>
            </a:r>
            <a:endParaRPr lang="el-GR" sz="3200" b="1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3944" y="1820423"/>
            <a:ext cx="3091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ΦΩΤΟΑΝΑΠΝΟΗ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417497" y="1808526"/>
            <a:ext cx="28695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ΦΩΤΟΣΥΝΘΕΣΗ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967609" y="2432553"/>
            <a:ext cx="476250" cy="1771650"/>
          </a:xfrm>
          <a:prstGeom prst="downArrow">
            <a:avLst>
              <a:gd name="adj1" fmla="val 50000"/>
              <a:gd name="adj2" fmla="val 11110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8960397" y="2467510"/>
            <a:ext cx="476250" cy="1790700"/>
          </a:xfrm>
          <a:prstGeom prst="downArrow">
            <a:avLst>
              <a:gd name="adj1" fmla="val 50000"/>
              <a:gd name="adj2" fmla="val 8462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10363" y="4153610"/>
            <a:ext cx="3432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Έκλυση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Απώλεια οργανικής ύλης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26469" y="4242946"/>
            <a:ext cx="346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Σύνθεση οργανικής ύλης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1608985" y="1167389"/>
            <a:ext cx="476250" cy="885825"/>
          </a:xfrm>
          <a:prstGeom prst="downArrow">
            <a:avLst>
              <a:gd name="adj1" fmla="val 50000"/>
              <a:gd name="adj2" fmla="val 912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7409384" y="952582"/>
            <a:ext cx="476250" cy="885825"/>
          </a:xfrm>
          <a:prstGeom prst="downArrow">
            <a:avLst>
              <a:gd name="adj1" fmla="val 50000"/>
              <a:gd name="adj2" fmla="val 912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30" name="Rectangle 26"/>
          <p:cNvSpPr/>
          <p:nvPr/>
        </p:nvSpPr>
        <p:spPr bwMode="auto">
          <a:xfrm>
            <a:off x="73945" y="5530025"/>
            <a:ext cx="10015986" cy="12649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Εξαιτίας της φωτοαναπνοής μειώνεται η παραγωγικότητα της φωτοσύνθεσης μέχρι και 40%</a:t>
            </a:r>
          </a:p>
        </p:txBody>
      </p:sp>
    </p:spTree>
    <p:extLst>
      <p:ext uri="{BB962C8B-B14F-4D97-AF65-F5344CB8AC3E}">
        <p14:creationId xmlns:p14="http://schemas.microsoft.com/office/powerpoint/2010/main" val="11733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/>
          <p:cNvGrpSpPr/>
          <p:nvPr/>
        </p:nvGrpSpPr>
        <p:grpSpPr>
          <a:xfrm>
            <a:off x="2705637" y="148437"/>
            <a:ext cx="4507361" cy="5495618"/>
            <a:chOff x="2705637" y="148437"/>
            <a:chExt cx="4507361" cy="5495618"/>
          </a:xfrm>
        </p:grpSpPr>
        <p:grpSp>
          <p:nvGrpSpPr>
            <p:cNvPr id="4" name="Ομάδα 3"/>
            <p:cNvGrpSpPr/>
            <p:nvPr/>
          </p:nvGrpSpPr>
          <p:grpSpPr>
            <a:xfrm rot="20137082">
              <a:off x="2705637" y="148437"/>
              <a:ext cx="4507361" cy="5495618"/>
              <a:chOff x="1515066" y="479513"/>
              <a:chExt cx="4507361" cy="5495618"/>
            </a:xfrm>
          </p:grpSpPr>
          <p:sp>
            <p:nvSpPr>
              <p:cNvPr id="2" name="Πίτα 1"/>
              <p:cNvSpPr/>
              <p:nvPr/>
            </p:nvSpPr>
            <p:spPr bwMode="auto">
              <a:xfrm rot="9676786">
                <a:off x="1515066" y="479513"/>
                <a:ext cx="3452702" cy="2818564"/>
              </a:xfrm>
              <a:prstGeom prst="pi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l-G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endParaRPr>
              </a:p>
            </p:txBody>
          </p:sp>
          <p:sp>
            <p:nvSpPr>
              <p:cNvPr id="3" name="Στεφάνη 2"/>
              <p:cNvSpPr/>
              <p:nvPr/>
            </p:nvSpPr>
            <p:spPr bwMode="auto">
              <a:xfrm rot="1852201">
                <a:off x="3452648" y="1813035"/>
                <a:ext cx="2569779" cy="4162096"/>
              </a:xfrm>
              <a:prstGeom prst="blockArc">
                <a:avLst>
                  <a:gd name="adj1" fmla="val 10992320"/>
                  <a:gd name="adj2" fmla="val 0"/>
                  <a:gd name="adj3" fmla="val 250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l-G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endParaRPr>
              </a:p>
            </p:txBody>
          </p:sp>
        </p:grpSp>
        <p:sp>
          <p:nvSpPr>
            <p:cNvPr id="5" name="Έλλειψη 4"/>
            <p:cNvSpPr/>
            <p:nvPr/>
          </p:nvSpPr>
          <p:spPr bwMode="auto">
            <a:xfrm rot="986740">
              <a:off x="3725013" y="442044"/>
              <a:ext cx="3109103" cy="1058663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26451" y="472957"/>
            <a:ext cx="1969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Ένζυμο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RubisCO</a:t>
            </a:r>
            <a:endParaRPr lang="el-GR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1876" y="5062725"/>
            <a:ext cx="8675376" cy="1323439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CO</a:t>
            </a:r>
            <a:r>
              <a:rPr lang="en-US" sz="4000" b="1" baseline="-25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l-GR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και Ο</a:t>
            </a:r>
            <a:r>
              <a:rPr lang="el-GR" sz="4000" b="1" baseline="-25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l-GR" sz="4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ανταγωνίζονται για την κατάληψη του ίδιου ενεργού κέντρου</a:t>
            </a:r>
            <a:endParaRPr lang="el-GR" sz="40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0375" y="4296548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Ο</a:t>
            </a:r>
            <a:r>
              <a:rPr lang="el-GR" sz="2800" b="1" baseline="-25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l-G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12048" y="429654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r>
              <a:rPr lang="el-G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Ο</a:t>
            </a:r>
            <a:r>
              <a:rPr lang="el-GR" sz="2800" b="1" baseline="-25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endParaRPr lang="el-G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890" y="52756"/>
            <a:ext cx="40319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Εάν δεσμευτεί το 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CO</a:t>
            </a:r>
            <a:r>
              <a:rPr lang="en-US" sz="2800" b="1" baseline="-25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τότε το ένζυμο καταλύει την αντίδραση </a:t>
            </a:r>
            <a:r>
              <a:rPr lang="el-GR" sz="28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καρβοξυλίωσης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της </a:t>
            </a:r>
            <a:r>
              <a:rPr lang="el-GR" sz="28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ριβουλόζης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και ξεκινούν οι αντιδράσεις που οδηγούν στη σύνθεση νέας οργανικής ύλης</a:t>
            </a:r>
            <a:endParaRPr lang="el-GR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3485" y="100054"/>
            <a:ext cx="40319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Εάν δεσμευτεί το 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O</a:t>
            </a:r>
            <a:r>
              <a:rPr lang="en-US" sz="2800" b="1" baseline="-25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τότε το ένζυμο καταλύει την αντίδραση οξυγόνωσης της </a:t>
            </a:r>
            <a:r>
              <a:rPr lang="el-GR" sz="28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ριβουλόζης</a:t>
            </a:r>
            <a:r>
              <a:rPr lang="el-GR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και ξεκινούν οι αντιδράσεις που οδηγούν στην απώλεια  οργανικής ύλης</a:t>
            </a:r>
            <a:endParaRPr lang="el-GR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1"/>
          <p:cNvSpPr/>
          <p:nvPr/>
        </p:nvSpPr>
        <p:spPr bwMode="auto">
          <a:xfrm>
            <a:off x="-31532" y="4827598"/>
            <a:ext cx="10287000" cy="18087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Στις σημερινές συνθήκες συγκέντρωσης οξυγόνου και διοξειδίου του άνθρακα στην ατμόσφαιρα, οι δύο αντιδράσεις</a:t>
            </a:r>
            <a:r>
              <a:rPr kumimoji="0" lang="el-GR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πραγματοποιούνται ταυτόχρονα</a:t>
            </a:r>
            <a:endParaRPr kumimoji="0" lang="el-G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879" y="3043730"/>
            <a:ext cx="928617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latin typeface="Calibri" panose="020F0502020204030204" pitchFamily="34" charset="0"/>
              </a:rPr>
              <a:t>Ποιο από τα δύο θα δεσμευτεί, εξαρτάται από τη σχετική τους συγκέντρωση στην ατμόσφαιρα</a:t>
            </a:r>
            <a:endParaRPr lang="el-GR" sz="3200" b="1" dirty="0">
              <a:latin typeface="Calibri" panose="020F0502020204030204" pitchFamily="34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3272182" y="2268867"/>
            <a:ext cx="1308538" cy="1324303"/>
            <a:chOff x="-1741254" y="2381577"/>
            <a:chExt cx="1308538" cy="1324303"/>
          </a:xfrm>
        </p:grpSpPr>
        <p:sp>
          <p:nvSpPr>
            <p:cNvPr id="8" name="Ορθογώνιο τρίγωνο 7"/>
            <p:cNvSpPr/>
            <p:nvPr/>
          </p:nvSpPr>
          <p:spPr bwMode="auto">
            <a:xfrm rot="8089152">
              <a:off x="-1749137" y="2389460"/>
              <a:ext cx="1324303" cy="1308538"/>
            </a:xfrm>
            <a:prstGeom prst="rtTriangle">
              <a:avLst/>
            </a:prstGeom>
            <a:solidFill>
              <a:srgbClr val="CC66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530377" y="2572757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latin typeface="Calibri" panose="020F0502020204030204" pitchFamily="34" charset="0"/>
                </a:rPr>
                <a:t>Rubis</a:t>
              </a:r>
              <a:endParaRPr lang="el-GR" b="1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32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984E-6 -3.33333E-6 C 0.01202 0.01945 0.0441 0.00278 0.07201 -0.03564 C 0.10085 -0.07546 0.11426 -0.12245 0.10254 -0.14213 C 0.09036 -0.1618 0.10378 -0.20833 0.13307 -0.24884 C 0.16068 -0.28703 0.1929 -0.30347 0.20509 -0.28472 " pathEditMode="relative" rAng="-2560576" ptsTypes="fffff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54" y="-1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8497E-6 3.7037E-6 C 0.02143 -0.01389 0.02714 -0.06181 0.01434 -0.10695 C 0.00092 -0.15278 -0.02637 -0.17917 -0.04765 -0.16528 C -0.06893 -0.15139 -0.09607 -0.17732 -0.10949 -0.22385 C -0.12244 -0.26875 -0.11658 -0.31621 -0.09515 -0.3301 " pathEditMode="relative" rAng="3997219" ptsTypes="fffff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9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2" grpId="0"/>
      <p:bldP spid="19" grpId="0"/>
      <p:bldP spid="2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3944" y="91251"/>
            <a:ext cx="33622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Φωσφογλυκολικό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494955" y="137741"/>
            <a:ext cx="33580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Φωσφογλυκερικό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080659" y="3917332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94955" y="3917332"/>
            <a:ext cx="9749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C</a:t>
            </a:r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8581" y="3069301"/>
            <a:ext cx="183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(οξυγόνωση)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7939" y="3086335"/>
            <a:ext cx="2258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καρβοξυλίωση)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Τόξο 3"/>
          <p:cNvSpPr/>
          <p:nvPr/>
        </p:nvSpPr>
        <p:spPr bwMode="auto">
          <a:xfrm>
            <a:off x="2353576" y="580767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Τόξο 20"/>
          <p:cNvSpPr/>
          <p:nvPr/>
        </p:nvSpPr>
        <p:spPr bwMode="auto">
          <a:xfrm rot="10800000">
            <a:off x="5171093" y="593832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3230" y="1850034"/>
            <a:ext cx="2712602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latin typeface="Calibri" pitchFamily="34" charset="0"/>
              </a:rPr>
              <a:t>δι</a:t>
            </a:r>
            <a:r>
              <a:rPr lang="el-GR" sz="3200" b="1" dirty="0" smtClean="0">
                <a:latin typeface="Calibri" pitchFamily="34" charset="0"/>
              </a:rPr>
              <a:t>-φωσφορική</a:t>
            </a:r>
          </a:p>
          <a:p>
            <a:pPr algn="ctr"/>
            <a:r>
              <a:rPr lang="el-GR" sz="3200" b="1" dirty="0" err="1" smtClean="0">
                <a:latin typeface="Calibri" pitchFamily="34" charset="0"/>
              </a:rPr>
              <a:t>ριβουλόζη</a:t>
            </a:r>
            <a:endParaRPr lang="el-GR" sz="3200" b="1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3944" y="1820423"/>
            <a:ext cx="3091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ΦΩΤΟΑΝΑΠΝΟΗ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417497" y="1808526"/>
            <a:ext cx="28695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ΦΩΤΟΣΥΝΘΕΣΗ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967609" y="2432553"/>
            <a:ext cx="476250" cy="1771650"/>
          </a:xfrm>
          <a:prstGeom prst="downArrow">
            <a:avLst>
              <a:gd name="adj1" fmla="val 50000"/>
              <a:gd name="adj2" fmla="val 11110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8960397" y="2467510"/>
            <a:ext cx="476250" cy="1790700"/>
          </a:xfrm>
          <a:prstGeom prst="downArrow">
            <a:avLst>
              <a:gd name="adj1" fmla="val 50000"/>
              <a:gd name="adj2" fmla="val 8462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090546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Απώλεια οργανικής ύλης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72400" y="4242946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Σύνθεση οργανικής ύλης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1608985" y="1167389"/>
            <a:ext cx="476250" cy="885825"/>
          </a:xfrm>
          <a:prstGeom prst="downArrow">
            <a:avLst>
              <a:gd name="adj1" fmla="val 50000"/>
              <a:gd name="adj2" fmla="val 912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7409384" y="952582"/>
            <a:ext cx="476250" cy="885825"/>
          </a:xfrm>
          <a:prstGeom prst="downArrow">
            <a:avLst>
              <a:gd name="adj1" fmla="val 50000"/>
              <a:gd name="adj2" fmla="val 912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125" y="5120109"/>
            <a:ext cx="5613267" cy="1569660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Με ποιο τρόπο θα μπορούσε να ανασταλεί η </a:t>
            </a:r>
            <a:r>
              <a:rPr lang="el-GR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οξυγονωτική</a:t>
            </a:r>
            <a:r>
              <a:rPr lang="el-GR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δράση της </a:t>
            </a:r>
            <a:r>
              <a:rPr lang="en-US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RubisCO</a:t>
            </a:r>
            <a:endParaRPr lang="el-GR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6"/>
          <p:cNvSpPr/>
          <p:nvPr/>
        </p:nvSpPr>
        <p:spPr bwMode="auto">
          <a:xfrm>
            <a:off x="163099" y="71814"/>
            <a:ext cx="10015986" cy="12649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Εξαιτίας της φωτοαναπνοής μειώνεται η παραγωγικότητα της φωτοσύνθεσης μέχρι και 40%</a:t>
            </a:r>
          </a:p>
        </p:txBody>
      </p:sp>
    </p:spTree>
    <p:extLst>
      <p:ext uri="{BB962C8B-B14F-4D97-AF65-F5344CB8AC3E}">
        <p14:creationId xmlns:p14="http://schemas.microsoft.com/office/powerpoint/2010/main" val="41645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759" y="374688"/>
            <a:ext cx="8245365" cy="1938992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Με ποιο τρόπο θα μπορούσε να ανασταλεί η </a:t>
            </a:r>
            <a:r>
              <a:rPr lang="el-GR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οξυγονωτική</a:t>
            </a:r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δράση της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RubisCO</a:t>
            </a:r>
            <a:endParaRPr lang="el-GR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4757" y="4221474"/>
            <a:ext cx="8245365" cy="1323439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Με αύξηση της συγκέντρωσης του 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CO</a:t>
            </a:r>
            <a:r>
              <a:rPr lang="en-US" sz="4000" b="1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 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στην </a:t>
            </a:r>
            <a:r>
              <a:rPr lang="el-GR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ατμόσφαρα</a:t>
            </a:r>
            <a:r>
              <a:rPr lang="en-US" sz="4000" b="1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l-GR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73944" y="91251"/>
            <a:ext cx="33622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Φωσφογλυκολικό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494955" y="137741"/>
            <a:ext cx="33580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err="1">
                <a:solidFill>
                  <a:srgbClr val="FFFF00"/>
                </a:solidFill>
                <a:effectLst/>
                <a:latin typeface="Calibri" pitchFamily="34" charset="0"/>
              </a:rPr>
              <a:t>Φωσφογλυκερικό</a:t>
            </a:r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 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  <a:effectLst/>
                <a:latin typeface="Calibri" pitchFamily="34" charset="0"/>
              </a:rPr>
              <a:t>οξύ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080659" y="3917332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94955" y="3917332"/>
            <a:ext cx="9749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C</a:t>
            </a:r>
            <a:r>
              <a:rPr lang="el-GR" sz="4000" b="1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Ο</a:t>
            </a:r>
            <a:r>
              <a:rPr lang="el-GR" sz="4000" b="1" baseline="-25000" dirty="0">
                <a:solidFill>
                  <a:srgbClr val="FFFF00"/>
                </a:solidFill>
                <a:effectLst/>
                <a:latin typeface="Calibri" pitchFamily="34" charset="0"/>
                <a:cs typeface="Arial" charset="0"/>
              </a:rPr>
              <a:t>2</a:t>
            </a:r>
            <a:endParaRPr lang="en-GB" sz="4000" b="1" dirty="0">
              <a:solidFill>
                <a:srgbClr val="FFFF00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8581" y="3069301"/>
            <a:ext cx="1832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l-GR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(οξυγόνωση)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7939" y="3086335"/>
            <a:ext cx="2258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καρβοξυλίωση)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Τόξο 3"/>
          <p:cNvSpPr/>
          <p:nvPr/>
        </p:nvSpPr>
        <p:spPr bwMode="auto">
          <a:xfrm>
            <a:off x="2353576" y="580767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Τόξο 20"/>
          <p:cNvSpPr/>
          <p:nvPr/>
        </p:nvSpPr>
        <p:spPr bwMode="auto">
          <a:xfrm rot="10800000">
            <a:off x="5171093" y="593832"/>
            <a:ext cx="2781299" cy="3677443"/>
          </a:xfrm>
          <a:prstGeom prst="arc">
            <a:avLst>
              <a:gd name="adj1" fmla="val 16232439"/>
              <a:gd name="adj2" fmla="val 5195948"/>
            </a:avLst>
          </a:prstGeom>
          <a:noFill/>
          <a:ln w="152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3230" y="1850034"/>
            <a:ext cx="2712602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1" dirty="0" err="1" smtClean="0">
                <a:latin typeface="Calibri" pitchFamily="34" charset="0"/>
              </a:rPr>
              <a:t>δι</a:t>
            </a:r>
            <a:r>
              <a:rPr lang="el-GR" sz="3200" b="1" dirty="0" smtClean="0">
                <a:latin typeface="Calibri" pitchFamily="34" charset="0"/>
              </a:rPr>
              <a:t>-φωσφορική</a:t>
            </a:r>
          </a:p>
          <a:p>
            <a:pPr algn="ctr"/>
            <a:r>
              <a:rPr lang="el-GR" sz="3200" b="1" dirty="0" err="1" smtClean="0">
                <a:latin typeface="Calibri" pitchFamily="34" charset="0"/>
              </a:rPr>
              <a:t>ριβουλόζη</a:t>
            </a:r>
            <a:endParaRPr lang="el-GR" sz="3200" b="1" dirty="0">
              <a:latin typeface="Calibri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3944" y="1820423"/>
            <a:ext cx="3091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ΦΩΤΟΑΝΑΠΝΟΗ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417497" y="1808526"/>
            <a:ext cx="28695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ΦΩΤΟΣΥΝΘΕΣΗ</a:t>
            </a:r>
            <a:endParaRPr lang="en-GB" sz="32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>
            <a:off x="967609" y="2432553"/>
            <a:ext cx="476250" cy="1052246"/>
          </a:xfrm>
          <a:prstGeom prst="downArrow">
            <a:avLst>
              <a:gd name="adj1" fmla="val 50000"/>
              <a:gd name="adj2" fmla="val 11110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8960397" y="2467510"/>
            <a:ext cx="476250" cy="1034323"/>
          </a:xfrm>
          <a:prstGeom prst="downArrow">
            <a:avLst>
              <a:gd name="adj1" fmla="val 50000"/>
              <a:gd name="adj2" fmla="val 8462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3484799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Απώλεια οργανικής ύλης</a:t>
            </a:r>
            <a:endParaRPr lang="el-G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82501" y="3486821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</a:rPr>
              <a:t>Σύνθεση οργανικής ύλης</a:t>
            </a:r>
            <a:endParaRPr lang="el-G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1608985" y="1167389"/>
            <a:ext cx="476250" cy="885825"/>
          </a:xfrm>
          <a:prstGeom prst="downArrow">
            <a:avLst>
              <a:gd name="adj1" fmla="val 50000"/>
              <a:gd name="adj2" fmla="val 912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7409384" y="952582"/>
            <a:ext cx="476250" cy="885825"/>
          </a:xfrm>
          <a:prstGeom prst="downArrow">
            <a:avLst>
              <a:gd name="adj1" fmla="val 50000"/>
              <a:gd name="adj2" fmla="val 912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 b="1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317" y="4802080"/>
            <a:ext cx="973455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Λίπανση θερμοκηπίων με </a:t>
            </a:r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4000" b="1" baseline="-25000" dirty="0" smtClean="0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en-US" sz="4000" b="1" dirty="0" smtClean="0">
                <a:solidFill>
                  <a:schemeClr val="bg1"/>
                </a:solidFill>
                <a:latin typeface="Calibri" pitchFamily="34" charset="0"/>
              </a:rPr>
              <a:t> : </a:t>
            </a:r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παρεμπόδιση της οξυγονωτικής δράσης της </a:t>
            </a:r>
            <a:r>
              <a:rPr lang="en-US" sz="4000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endParaRPr lang="el-GR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6" name="Ευθεία γραμμή σύνδεσης 5"/>
          <p:cNvCxnSpPr/>
          <p:nvPr/>
        </p:nvCxnSpPr>
        <p:spPr bwMode="auto">
          <a:xfrm>
            <a:off x="73944" y="137741"/>
            <a:ext cx="4009325" cy="4487477"/>
          </a:xfrm>
          <a:prstGeom prst="line">
            <a:avLst/>
          </a:prstGeom>
          <a:solidFill>
            <a:schemeClr val="accent1"/>
          </a:solidFill>
          <a:ln w="304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Ευθεία γραμμή σύνδεσης 30"/>
          <p:cNvCxnSpPr/>
          <p:nvPr/>
        </p:nvCxnSpPr>
        <p:spPr bwMode="auto">
          <a:xfrm flipV="1">
            <a:off x="449317" y="137741"/>
            <a:ext cx="4028090" cy="4487477"/>
          </a:xfrm>
          <a:prstGeom prst="line">
            <a:avLst/>
          </a:prstGeom>
          <a:solidFill>
            <a:schemeClr val="accent1"/>
          </a:solidFill>
          <a:ln w="304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400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12300" grpId="0"/>
      <p:bldP spid="12301" grpId="0"/>
      <p:bldP spid="18" grpId="0"/>
      <p:bldP spid="19" grpId="0"/>
      <p:bldP spid="4" grpId="0" animBg="1"/>
      <p:bldP spid="21" grpId="0" animBg="1"/>
      <p:bldP spid="17" grpId="0" animBg="1"/>
      <p:bldP spid="20" grpId="0"/>
      <p:bldP spid="22" grpId="0"/>
      <p:bldP spid="23" grpId="0" animBg="1"/>
      <p:bldP spid="24" grpId="0" animBg="1"/>
      <p:bldP spid="25" grpId="0"/>
      <p:bldP spid="26" grpId="0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8014" y="342900"/>
            <a:ext cx="9821916" cy="2862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Με εμπλουτισμό (λίπανση) της ατμόσφαιρας των θερμοκηπίων με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l-GR" sz="3600" b="1" baseline="-25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επιτυγχάνεται η αναστολή της οξυγονωτικής δράσης του ενζύμου </a:t>
            </a:r>
            <a:r>
              <a:rPr lang="en-US" sz="3600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 με συνέπεια την αύξηση της παραγόμενης φυτικής μάζας...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013" y="4017671"/>
            <a:ext cx="9821917" cy="267765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ΆΡΑ ΤΑ ΦΥΤΑ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C-3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ΑΝΤΙΔΡΟΥΝ ΣΤΗΝ ΑΥΞΗΣΗ ΤΗΣ ΣΥΓΚΕΝΤΡΩΣΗΣ ΤΟΥ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l-GR" sz="3600" b="1" baseline="-25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l-GR" sz="3600" b="1" baseline="-25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Στα φυτά αυτά η 1</a:t>
            </a:r>
            <a:r>
              <a:rPr lang="el-GR" sz="36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η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αντίδραση ενσωμάτωσης του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καταλύεται από το ένζυμο </a:t>
            </a:r>
            <a:r>
              <a:rPr lang="en-US" sz="36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RubisCO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85" y="770540"/>
            <a:ext cx="9144000" cy="501675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ΜΙΑ ΑΛΛΗ ΟΜΑΔΑ ΦΥΤΩΝ, </a:t>
            </a:r>
          </a:p>
          <a:p>
            <a:pPr algn="ctr"/>
            <a:r>
              <a:rPr lang="el-GR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τα </a:t>
            </a:r>
          </a:p>
          <a:p>
            <a:pPr algn="ctr"/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ΦΥΤΑ </a:t>
            </a:r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C-</a:t>
            </a:r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l-GR" sz="48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ΔΕΝ ΑΝΤΙΔΡΟΥΝ ΣΤΗΝ ΑΥΞΗΣΗ ΤΗΣ ΣΥΓΚΕΝΤΡΩΣΗΣ ΤΟΥ </a:t>
            </a:r>
            <a:r>
              <a:rPr lang="en-US" sz="4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en-US" sz="48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l-GR" sz="48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pPr algn="ctr"/>
            <a:endParaRPr lang="el-GR" sz="4800" b="1" baseline="-25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ΓΙΑΤΙ;</a:t>
            </a:r>
            <a:endParaRPr lang="en-US" sz="48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73421" y="304800"/>
            <a:ext cx="10113579" cy="6210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6000" b="1" i="1" dirty="0">
                <a:solidFill>
                  <a:srgbClr val="FFFF00"/>
                </a:solidFill>
                <a:effectLst/>
                <a:latin typeface="Arial" charset="0"/>
              </a:rPr>
              <a:t>ΣΕ ΟΡΙΣΜΕΝΑ </a:t>
            </a:r>
            <a:r>
              <a:rPr lang="en-US" sz="6000" b="1" i="1" dirty="0" smtClean="0">
                <a:solidFill>
                  <a:srgbClr val="FFFF00"/>
                </a:solidFill>
                <a:effectLst/>
                <a:latin typeface="Arial" charset="0"/>
              </a:rPr>
              <a:t>ΦΥΤΑ</a:t>
            </a:r>
          </a:p>
          <a:p>
            <a:pPr algn="ctr"/>
            <a:r>
              <a:rPr lang="en-U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Η </a:t>
            </a:r>
            <a:r>
              <a:rPr lang="en-U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1</a:t>
            </a:r>
            <a:r>
              <a:rPr lang="el-GR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η </a:t>
            </a:r>
            <a:r>
              <a:rPr lang="en-U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ΑΝΤΙΔΡΑΣΗ</a:t>
            </a:r>
            <a:r>
              <a:rPr lang="en-US" sz="4800" dirty="0">
                <a:solidFill>
                  <a:schemeClr val="bg1"/>
                </a:solidFill>
                <a:effectLst/>
                <a:latin typeface="Arial" charset="0"/>
              </a:rPr>
              <a:t> ΕΝΣΩΜΑΤΩΣΗΣ ΤΟΥ CO</a:t>
            </a:r>
            <a:r>
              <a:rPr lang="en-US" sz="4800" baseline="-25000" dirty="0">
                <a:solidFill>
                  <a:schemeClr val="bg1"/>
                </a:solidFill>
                <a:effectLst/>
                <a:latin typeface="Arial" charset="0"/>
              </a:rPr>
              <a:t>2</a:t>
            </a:r>
            <a:r>
              <a:rPr lang="en-US" sz="4800" dirty="0">
                <a:solidFill>
                  <a:schemeClr val="bg1"/>
                </a:solidFill>
                <a:effectLst/>
                <a:latin typeface="Arial" charset="0"/>
              </a:rPr>
              <a:t> ΣΤΗΝ ΟΡΓΑΝΙΚΗ ΥΛΗ</a:t>
            </a:r>
            <a:r>
              <a:rPr lang="en-US" sz="4800" dirty="0" smtClean="0">
                <a:solidFill>
                  <a:schemeClr val="bg1"/>
                </a:solidFill>
                <a:effectLst/>
                <a:latin typeface="Arial" charset="0"/>
              </a:rPr>
              <a:t>, </a:t>
            </a:r>
            <a:r>
              <a:rPr lang="en-US" sz="4800" dirty="0">
                <a:solidFill>
                  <a:schemeClr val="bg1"/>
                </a:solidFill>
                <a:effectLst/>
                <a:latin typeface="Arial" charset="0"/>
              </a:rPr>
              <a:t>ΚΑΤΑΛΥΕΤΑΙ ΑΠO ΤΟ ΕΝΖΥΜΟ </a:t>
            </a:r>
            <a:br>
              <a:rPr lang="en-US" sz="4800" dirty="0">
                <a:solidFill>
                  <a:schemeClr val="bg1"/>
                </a:solidFill>
                <a:effectLst/>
                <a:latin typeface="Arial" charset="0"/>
              </a:rPr>
            </a:br>
            <a:r>
              <a:rPr lang="en-U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PEP-</a:t>
            </a:r>
            <a:r>
              <a:rPr lang="el-GR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καρβοξυλάση</a:t>
            </a:r>
            <a:br>
              <a:rPr lang="el-GR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</a:br>
            <a:r>
              <a:rPr lang="el-GR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Η 2η αντίδραση</a:t>
            </a:r>
            <a:br>
              <a:rPr lang="el-GR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</a:br>
            <a:r>
              <a:rPr lang="el-GR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από </a:t>
            </a:r>
            <a:r>
              <a:rPr lang="el-GR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το ένζυμο </a:t>
            </a:r>
            <a:r>
              <a:rPr lang="en-US" sz="6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RubisCO</a:t>
            </a:r>
            <a:endParaRPr lang="en-US" sz="6000" b="1" i="1" dirty="0">
              <a:solidFill>
                <a:srgbClr val="FFFF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029647"/>
              </p:ext>
            </p:extLst>
          </p:nvPr>
        </p:nvGraphicFramePr>
        <p:xfrm>
          <a:off x="200025" y="1943100"/>
          <a:ext cx="9803136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79" name="MDLDrawObject Class" r:id="rId4" imgW="5781594" imgH="2619435" progId="">
                  <p:embed/>
                </p:oleObj>
              </mc:Choice>
              <mc:Fallback>
                <p:oleObj name="MDLDrawObject Class" r:id="rId4" imgW="5781594" imgH="2619435" progId="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943100"/>
                        <a:ext cx="9803136" cy="444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wn Arrow 2"/>
          <p:cNvSpPr/>
          <p:nvPr/>
        </p:nvSpPr>
        <p:spPr bwMode="auto">
          <a:xfrm rot="184508">
            <a:off x="4181475" y="2660507"/>
            <a:ext cx="742950" cy="104775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 rot="1591066">
            <a:off x="8513166" y="723236"/>
            <a:ext cx="480618" cy="232218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4800"/>
            <a:ext cx="653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Η δράση της </a:t>
            </a: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ΡΕΡ καρβοξυλάσης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: συμπύκνωση του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</a:rPr>
              <a:t>στο ΡΕΡ</a:t>
            </a:r>
            <a:endParaRPr lang="el-GR" sz="3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799" y="1652124"/>
            <a:ext cx="23241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1</a:t>
            </a:r>
            <a:r>
              <a:rPr lang="el-GR" b="1" baseline="30000" dirty="0" smtClean="0">
                <a:latin typeface="Calibri" pitchFamily="34" charset="0"/>
              </a:rPr>
              <a:t>η</a:t>
            </a:r>
            <a:r>
              <a:rPr lang="el-GR" b="1" dirty="0" smtClean="0">
                <a:latin typeface="Calibri" pitchFamily="34" charset="0"/>
              </a:rPr>
              <a:t> αντίδραση καρβοξυλίωσης</a:t>
            </a:r>
            <a:endParaRPr lang="el-GR" b="1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2" y="5466546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Φωσφο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ενολο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πυροσταφυλικό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οξύ</a:t>
            </a:r>
          </a:p>
          <a:p>
            <a:pPr algn="ctr"/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PEP)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0" y="6147256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Οξαλοξικό</a:t>
            </a:r>
            <a:r>
              <a:rPr lang="el-GR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οξύ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04771"/>
            <a:ext cx="590550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Calibri" pitchFamily="34" charset="0"/>
              </a:rPr>
              <a:t>Το 1</a:t>
            </a:r>
            <a:r>
              <a:rPr lang="el-GR" sz="2800" b="1" baseline="30000" dirty="0" smtClean="0">
                <a:latin typeface="Calibri" pitchFamily="34" charset="0"/>
              </a:rPr>
              <a:t>ο</a:t>
            </a:r>
            <a:r>
              <a:rPr lang="el-GR" sz="2800" b="1" dirty="0" smtClean="0">
                <a:latin typeface="Calibri" pitchFamily="34" charset="0"/>
              </a:rPr>
              <a:t> προϊόν στο οποίο απαντά ο άνθρακας της ατμόσφαιρας αποτελείται από τέσσερα άτομα άνθρακα...αυτό συμβαίνει στα αποκαλούμενα </a:t>
            </a:r>
            <a:r>
              <a:rPr lang="en-US" sz="2800" b="1" dirty="0" smtClean="0">
                <a:latin typeface="Calibri" pitchFamily="34" charset="0"/>
              </a:rPr>
              <a:t>C-</a:t>
            </a:r>
            <a:r>
              <a:rPr lang="el-GR" sz="2800" b="1" dirty="0" smtClean="0">
                <a:latin typeface="Calibri" pitchFamily="34" charset="0"/>
              </a:rPr>
              <a:t>4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l-GR" sz="2800" b="1" dirty="0" smtClean="0">
                <a:latin typeface="Calibri" pitchFamily="34" charset="0"/>
              </a:rPr>
              <a:t>φυτά...</a:t>
            </a:r>
            <a:endParaRPr lang="el-GR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bg1"/>
                </a:solidFill>
                <a:latin typeface="Calibri" pitchFamily="34" charset="0"/>
              </a:rPr>
              <a:t>Χρηματοδότηση</a:t>
            </a:r>
          </a:p>
        </p:txBody>
      </p:sp>
      <p:sp>
        <p:nvSpPr>
          <p:cNvPr id="3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347821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παρόν εκπαιδευτικό υλικό έχει αναπτυχθεί στα πλαίσια του εκπαιδευτικού έργου του διδάσκοντα.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έργο «Ανοικτά Ακαδημαϊκά Μαθήματα στο Αριστοτέλειο Πανεπιστήμιο Θεσσαλονίκης» έχει χρηματοδοτήσει μόνο τη αναδιαμόρφωση του εκπαιδευτικού υλικού.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dirty="0" smtClean="0">
                <a:solidFill>
                  <a:schemeClr val="bg1"/>
                </a:solidFill>
                <a:latin typeface="Calibri" pitchFamily="34" charset="0"/>
              </a:rPr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3492" name="ΕΣΠΑ Logo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425" y="4918075"/>
            <a:ext cx="55181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1C200E1-359A-4426-901B-C5BF141D2246}" type="slidenum">
              <a:rPr lang="el-GR" altLang="el-GR" smtClean="0">
                <a:latin typeface="Calibri" pitchFamily="34" charset="0"/>
                <a:cs typeface="Arial" charset="0"/>
              </a:rPr>
              <a:pPr/>
              <a:t>3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94455"/>
              </p:ext>
            </p:extLst>
          </p:nvPr>
        </p:nvGraphicFramePr>
        <p:xfrm>
          <a:off x="-138113" y="1111250"/>
          <a:ext cx="10364788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96" name="MDLDrawObject Class" r:id="rId4" imgW="7610443" imgH="3905129" progId="">
                  <p:embed/>
                </p:oleObj>
              </mc:Choice>
              <mc:Fallback>
                <p:oleObj name="MDLDrawObject Class" r:id="rId4" imgW="7610443" imgH="3905129" progId="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8113" y="1111250"/>
                        <a:ext cx="10364788" cy="531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19459" y="0"/>
            <a:ext cx="193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C-4 </a:t>
            </a: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φυτά</a:t>
            </a:r>
            <a:endParaRPr lang="el-GR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Trapezoid 2"/>
          <p:cNvSpPr/>
          <p:nvPr/>
        </p:nvSpPr>
        <p:spPr bwMode="auto">
          <a:xfrm rot="10800000">
            <a:off x="4152900" y="1085850"/>
            <a:ext cx="6934200" cy="4610100"/>
          </a:xfrm>
          <a:prstGeom prst="trapezoid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5399" y="3389531"/>
            <a:ext cx="5742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Κύκλος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Hatch-Slack-</a:t>
            </a:r>
            <a:r>
              <a:rPr lang="en-US" sz="36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Kortshak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1031"/>
            <a:ext cx="5742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Κύκλος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Hatch-Slack-</a:t>
            </a:r>
            <a:r>
              <a:rPr lang="en-US" sz="36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Kortshak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1540" y="5939493"/>
            <a:ext cx="4400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Κύκλος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Calvin-Benson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5" grpId="0"/>
      <p:bldP spid="5" grpId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725006"/>
              </p:ext>
            </p:extLst>
          </p:nvPr>
        </p:nvGraphicFramePr>
        <p:xfrm>
          <a:off x="417513" y="247650"/>
          <a:ext cx="9359900" cy="641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50" name="MDLDrawObject Class" r:id="rId4" imgW="6248321" imgH="4286275" progId="">
                  <p:embed/>
                </p:oleObj>
              </mc:Choice>
              <mc:Fallback>
                <p:oleObj name="MDLDrawObject Class" r:id="rId4" imgW="6248321" imgH="4286275" progId="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247650"/>
                        <a:ext cx="9359900" cy="641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own Arrow 5"/>
          <p:cNvSpPr/>
          <p:nvPr/>
        </p:nvSpPr>
        <p:spPr bwMode="auto">
          <a:xfrm rot="19337041">
            <a:off x="264466" y="1647825"/>
            <a:ext cx="647700" cy="108585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6700" y="6173569"/>
            <a:ext cx="193270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C-4 </a:t>
            </a: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φυτά</a:t>
            </a:r>
            <a:endParaRPr lang="el-GR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33350" y="3552825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218444"/>
            <a:ext cx="67437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… </a:t>
            </a:r>
            <a:r>
              <a:rPr lang="el-GR" sz="3200" b="1" dirty="0" smtClean="0">
                <a:latin typeface="Calibri" pitchFamily="34" charset="0"/>
              </a:rPr>
              <a:t>ΡΕΡ-</a:t>
            </a:r>
            <a:r>
              <a:rPr lang="el-GR" sz="3200" b="1" dirty="0" err="1" smtClean="0">
                <a:latin typeface="Calibri" pitchFamily="34" charset="0"/>
              </a:rPr>
              <a:t>καρβοξυλάση</a:t>
            </a:r>
            <a:r>
              <a:rPr lang="el-GR" sz="3200" b="1" dirty="0" smtClean="0">
                <a:latin typeface="Calibri" pitchFamily="34" charset="0"/>
              </a:rPr>
              <a:t> δεσμεύει το </a:t>
            </a:r>
            <a:r>
              <a:rPr lang="en-US" sz="3200" b="1" dirty="0" smtClean="0">
                <a:latin typeface="Calibri" pitchFamily="34" charset="0"/>
              </a:rPr>
              <a:t>CO</a:t>
            </a:r>
            <a:r>
              <a:rPr lang="en-US" sz="3200" b="1" baseline="-25000" dirty="0" smtClean="0">
                <a:latin typeface="Calibri" pitchFamily="34" charset="0"/>
              </a:rPr>
              <a:t>2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l-GR" sz="3200" b="1" dirty="0" smtClean="0">
                <a:latin typeface="Calibri" pitchFamily="34" charset="0"/>
              </a:rPr>
              <a:t>με μεγάλη ταχύτητα και δρα ως μια ισχυρή αντλία που εφοδιάζει τα κύτταρα της στεφάνης με μεγάλες ποσότητες </a:t>
            </a:r>
            <a:r>
              <a:rPr lang="en-US" sz="3200" b="1" dirty="0" smtClean="0">
                <a:latin typeface="Calibri" pitchFamily="34" charset="0"/>
              </a:rPr>
              <a:t>CO</a:t>
            </a:r>
            <a:r>
              <a:rPr lang="en-US" sz="3200" b="1" baseline="-25000" dirty="0" smtClean="0">
                <a:latin typeface="Calibri" pitchFamily="34" charset="0"/>
              </a:rPr>
              <a:t>2</a:t>
            </a:r>
            <a:r>
              <a:rPr lang="en-US" sz="3200" b="1" dirty="0" smtClean="0">
                <a:latin typeface="Calibri" pitchFamily="34" charset="0"/>
              </a:rPr>
              <a:t> … </a:t>
            </a:r>
            <a:endParaRPr lang="el-GR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2.22222E-6 C 0.03673 -0.00926 0.07346 -0.01852 0.09815 -0.03611 C 0.12284 -0.0537 0.13735 -0.06528 0.14815 -0.10555 C 0.15895 -0.14583 0.15494 -0.23981 0.16296 -0.27778 C 0.17099 -0.31574 0.1767 -0.31713 0.1963 -0.33333 C 0.2159 -0.34953 0.25077 -0.37083 0.28056 -0.375 C 0.31034 -0.37916 0.35278 -0.35509 0.375 -0.35833 C 0.39722 -0.36157 0.39475 -0.38148 0.41389 -0.39444 C 0.43303 -0.40741 0.47407 -0.42754 0.48982 -0.43611 " pathEditMode="relative" rAng="0" ptsTypes="aaaaaaaaa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1" y="-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490688"/>
              </p:ext>
            </p:extLst>
          </p:nvPr>
        </p:nvGraphicFramePr>
        <p:xfrm>
          <a:off x="396875" y="247650"/>
          <a:ext cx="9401175" cy="641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42" name="MDLDrawObject Class" r:id="rId4" imgW="6276935" imgH="4286275" progId="">
                  <p:embed/>
                </p:oleObj>
              </mc:Choice>
              <mc:Fallback>
                <p:oleObj name="MDLDrawObject Class" r:id="rId4" imgW="6276935" imgH="4286275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247650"/>
                        <a:ext cx="9401175" cy="641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own Arrow 5"/>
          <p:cNvSpPr/>
          <p:nvPr/>
        </p:nvSpPr>
        <p:spPr bwMode="auto">
          <a:xfrm rot="19337041">
            <a:off x="264466" y="1647825"/>
            <a:ext cx="647700" cy="108585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8854050">
            <a:off x="6591299" y="3077628"/>
            <a:ext cx="647700" cy="108585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6700" y="6173569"/>
            <a:ext cx="193270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C-4 </a:t>
            </a: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φυτά</a:t>
            </a:r>
            <a:endParaRPr lang="el-GR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33350" y="3552825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923559" y="647700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07890" y="1390650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222040" y="5283308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374440" y="2972862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500129" y="2818347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9003215" y="2806364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466484" y="5430619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734742" y="1493151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652529" y="3790579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" y="4531399"/>
            <a:ext cx="6572250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… </a:t>
            </a:r>
            <a:r>
              <a:rPr lang="el-GR" sz="2800" b="1" dirty="0" smtClean="0">
                <a:latin typeface="Calibri" pitchFamily="34" charset="0"/>
              </a:rPr>
              <a:t>στα κύτταρα της στεφάνης το </a:t>
            </a:r>
            <a:r>
              <a:rPr lang="en-US" sz="2800" b="1" dirty="0" smtClean="0">
                <a:latin typeface="Calibri" pitchFamily="34" charset="0"/>
              </a:rPr>
              <a:t>CO</a:t>
            </a:r>
            <a:r>
              <a:rPr lang="en-US" sz="2800" b="1" baseline="-25000" dirty="0" smtClean="0">
                <a:latin typeface="Calibri" pitchFamily="34" charset="0"/>
              </a:rPr>
              <a:t>2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l-GR" sz="2800" b="1" dirty="0" smtClean="0">
                <a:latin typeface="Calibri" pitchFamily="34" charset="0"/>
              </a:rPr>
              <a:t>συσσωρεύεται καθώς η ταχύτητα δέσμευσής του από το ένζυμο </a:t>
            </a:r>
            <a:r>
              <a:rPr lang="en-US" sz="2800" b="1" dirty="0" err="1" smtClean="0">
                <a:latin typeface="Calibri" pitchFamily="34" charset="0"/>
              </a:rPr>
              <a:t>RubisCO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l-GR" sz="2800" b="1" dirty="0" smtClean="0">
                <a:latin typeface="Calibri" pitchFamily="34" charset="0"/>
              </a:rPr>
              <a:t>είναι χαμηλότερη της ταχύτητας με την οποία τα κύτταρα εφοδιάζονται με </a:t>
            </a:r>
            <a:r>
              <a:rPr lang="en-US" sz="2800" b="1" dirty="0" smtClean="0">
                <a:latin typeface="Calibri" pitchFamily="34" charset="0"/>
              </a:rPr>
              <a:t>CO</a:t>
            </a:r>
            <a:r>
              <a:rPr lang="en-US" sz="2800" b="1" baseline="-25000" dirty="0" smtClean="0">
                <a:latin typeface="Calibri" pitchFamily="34" charset="0"/>
              </a:rPr>
              <a:t>2</a:t>
            </a:r>
            <a:r>
              <a:rPr lang="en-US" sz="2800" b="1" dirty="0" smtClean="0">
                <a:latin typeface="Calibri" pitchFamily="34" charset="0"/>
              </a:rPr>
              <a:t> …</a:t>
            </a:r>
            <a:endParaRPr lang="el-GR" sz="2800" b="1" dirty="0">
              <a:latin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460290" y="3645196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089501" y="4528004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984810" y="3931155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995220" y="1819275"/>
            <a:ext cx="1085850" cy="74295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C000"/>
                </a:solidFill>
                <a:effectLst/>
                <a:latin typeface="Calibri" pitchFamily="34" charset="0"/>
              </a:rPr>
              <a:t>CO</a:t>
            </a:r>
            <a:r>
              <a:rPr lang="en-US" sz="2800" b="1" baseline="-250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2</a:t>
            </a:r>
            <a:endParaRPr kumimoji="0" lang="el-GR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72" y="4252478"/>
            <a:ext cx="8348663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latin typeface="Calibri" pitchFamily="34" charset="0"/>
              </a:rPr>
              <a:t>Επομένως εξαιτίας </a:t>
            </a:r>
            <a:r>
              <a:rPr lang="el-GR" sz="3200" b="1" dirty="0">
                <a:latin typeface="Calibri" pitchFamily="34" charset="0"/>
              </a:rPr>
              <a:t>της </a:t>
            </a:r>
            <a:r>
              <a:rPr lang="el-GR" sz="3200" b="1" dirty="0" smtClean="0">
                <a:latin typeface="Calibri" pitchFamily="34" charset="0"/>
              </a:rPr>
              <a:t>διαφορετικής συγγένειας των δύο ενζύμων για το </a:t>
            </a:r>
            <a:r>
              <a:rPr lang="en-US" sz="3200" b="1" dirty="0" smtClean="0">
                <a:latin typeface="Calibri" pitchFamily="34" charset="0"/>
              </a:rPr>
              <a:t>CO</a:t>
            </a:r>
            <a:r>
              <a:rPr lang="en-US" sz="3200" b="1" baseline="-25000" dirty="0" smtClean="0">
                <a:latin typeface="Calibri" pitchFamily="34" charset="0"/>
              </a:rPr>
              <a:t>2</a:t>
            </a:r>
            <a:r>
              <a:rPr lang="el-GR" sz="3200" b="1" baseline="-25000" dirty="0" smtClean="0">
                <a:latin typeface="Calibri" pitchFamily="34" charset="0"/>
              </a:rPr>
              <a:t>,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l-GR" sz="3200" b="1" dirty="0" smtClean="0">
                <a:latin typeface="Calibri" pitchFamily="34" charset="0"/>
              </a:rPr>
              <a:t>η </a:t>
            </a:r>
            <a:r>
              <a:rPr lang="en-US" sz="3200" b="1" dirty="0" err="1" smtClean="0">
                <a:latin typeface="Calibri" pitchFamily="34" charset="0"/>
              </a:rPr>
              <a:t>Rubisco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l-GR" sz="3200" b="1" dirty="0" smtClean="0">
                <a:latin typeface="Calibri" pitchFamily="34" charset="0"/>
              </a:rPr>
              <a:t>δρα σε ένα περιβάλλον πλούσιο σε </a:t>
            </a:r>
            <a:r>
              <a:rPr lang="en-US" sz="3200" b="1" dirty="0" smtClean="0">
                <a:latin typeface="Calibri" pitchFamily="34" charset="0"/>
              </a:rPr>
              <a:t>CO</a:t>
            </a:r>
            <a:r>
              <a:rPr lang="en-US" sz="3200" b="1" baseline="-25000" dirty="0" smtClean="0">
                <a:latin typeface="Calibri" pitchFamily="34" charset="0"/>
              </a:rPr>
              <a:t>2 </a:t>
            </a:r>
            <a:r>
              <a:rPr lang="el-GR" sz="3200" b="1" dirty="0" smtClean="0">
                <a:latin typeface="Calibri" pitchFamily="34" charset="0"/>
              </a:rPr>
              <a:t>(υψηλή τιμή </a:t>
            </a:r>
            <a:r>
              <a:rPr lang="el-GR" sz="3200" b="1" dirty="0">
                <a:latin typeface="Calibri" pitchFamily="34" charset="0"/>
              </a:rPr>
              <a:t>του λόγου </a:t>
            </a:r>
            <a:r>
              <a:rPr lang="en-US" sz="3200" b="1" dirty="0">
                <a:latin typeface="Calibri" pitchFamily="34" charset="0"/>
              </a:rPr>
              <a:t>CO</a:t>
            </a:r>
            <a:r>
              <a:rPr lang="en-US" sz="3200" b="1" baseline="-25000" dirty="0">
                <a:latin typeface="Calibri" pitchFamily="34" charset="0"/>
              </a:rPr>
              <a:t>2</a:t>
            </a:r>
            <a:r>
              <a:rPr lang="en-US" sz="3200" b="1" dirty="0">
                <a:latin typeface="Calibri" pitchFamily="34" charset="0"/>
              </a:rPr>
              <a:t>/O</a:t>
            </a:r>
            <a:r>
              <a:rPr lang="en-US" sz="3200" b="1" baseline="-25000" dirty="0">
                <a:latin typeface="Calibri" pitchFamily="34" charset="0"/>
              </a:rPr>
              <a:t>2</a:t>
            </a:r>
            <a:r>
              <a:rPr lang="en-US" sz="3200" b="1" dirty="0">
                <a:latin typeface="Calibri" pitchFamily="34" charset="0"/>
              </a:rPr>
              <a:t>)</a:t>
            </a:r>
            <a:r>
              <a:rPr lang="en-US" sz="3200" b="1" baseline="-25000" dirty="0">
                <a:latin typeface="Calibri" pitchFamily="34" charset="0"/>
              </a:rPr>
              <a:t> </a:t>
            </a:r>
            <a:r>
              <a:rPr lang="el-GR" sz="3200" b="1" dirty="0" smtClean="0">
                <a:latin typeface="Calibri" pitchFamily="34" charset="0"/>
              </a:rPr>
              <a:t>και «αναγκάζεται» να δρα μόνο ως </a:t>
            </a:r>
            <a:r>
              <a:rPr lang="el-GR" sz="3200" b="1" dirty="0" err="1" smtClean="0">
                <a:latin typeface="Calibri" pitchFamily="34" charset="0"/>
              </a:rPr>
              <a:t>καρβοξυλάση</a:t>
            </a:r>
            <a:r>
              <a:rPr lang="el-GR" sz="3200" b="1" dirty="0" smtClean="0">
                <a:latin typeface="Calibri" pitchFamily="34" charset="0"/>
              </a:rPr>
              <a:t>.</a:t>
            </a:r>
            <a:endParaRPr lang="el-GR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2.22222E-6 C 0.03673 -0.00926 0.07346 -0.01852 0.09815 -0.03611 C 0.12284 -0.0537 0.13735 -0.06528 0.14815 -0.10555 C 0.15895 -0.14583 0.15494 -0.23981 0.16296 -0.27778 C 0.17099 -0.31574 0.1767 -0.31713 0.1963 -0.33333 C 0.2159 -0.34953 0.25077 -0.37083 0.28056 -0.375 C 0.31034 -0.37916 0.35278 -0.35509 0.375 -0.35833 C 0.39722 -0.36157 0.39475 -0.38148 0.41389 -0.39444 C 0.43303 -0.40741 0.47407 -0.42754 0.48982 -0.43611 " pathEditMode="relative" rAng="0" ptsTypes="aaaaaaa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1" y="-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951E-6 -1.11111E-6 C 0.0145 0.00255 0.0733 -0.01134 0.08719 0.01528 C 0.10108 0.0419 0.09552 0.11713 0.08348 0.15972 C 0.07145 0.20232 0.02268 0.23195 0.01497 0.27083 C 0.00725 0.30949 0.02577 0.35833 0.03719 0.39306 C 0.04861 0.42778 0.06281 0.45394 0.08348 0.47917 C 0.10416 0.5044 0.13518 0.54005 0.16111 0.54445 C 0.18703 0.54861 0.21589 0.52708 0.23904 0.50394 C 0.26219 0.48125 0.28781 0.40463 0.30015 0.40695 C 0.3125 0.40926 0.31095 0.47824 0.31311 0.51806 C 0.31527 0.55787 0.31466 0.60787 0.31311 0.6456 C 0.31157 0.68357 0.30571 0.725 0.30386 0.74583 " pathEditMode="relative" rAng="0" ptsTypes="aaaaaaaaaa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6" y="3671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8258E-7 2.96296E-6 L 0.00154 -0.670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33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12" grpId="1" animBg="1"/>
      <p:bldP spid="20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457200"/>
            <a:ext cx="10058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Τα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C-4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φυτά (π.χ., το καλαμπόκι) δεν φωτοαναπνέουν διότι: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ε την διαφορετική ανατομική διάταξη των φύλλων τους σε σχέση με αυτά των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C-3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φυτών και την παρουσία ενός 2</a:t>
            </a:r>
            <a:r>
              <a:rPr lang="el-GR" sz="3200" b="1" baseline="30000" dirty="0" smtClean="0">
                <a:solidFill>
                  <a:schemeClr val="bg1"/>
                </a:solidFill>
                <a:latin typeface="Calibri" pitchFamily="34" charset="0"/>
              </a:rPr>
              <a:t>ου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ενζύμου που δεσμεύει το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3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«αναγκάζουν» το ένζυμο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να δρα μόνο ως καρβοξυλάση...</a:t>
            </a: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Η ΡΕΡ-καρβοξυλάση που απαντά στα κύτταρα του μεσόφυλλου δρα ως μια ισχυρή αντλία που δεσμεύει το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3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l-GR" sz="3200" b="1" baseline="-25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της ατμόσφαιρας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 και το «διοχετεύει» με μεγάλες ταχύτητες στα κύτταρα της στεφάνης όπου συσσωρεύεται και όπου απαντά το ένζυμο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3200" b="1" dirty="0" smtClean="0">
                <a:solidFill>
                  <a:schemeClr val="bg1"/>
                </a:solidFill>
                <a:latin typeface="Calibri" pitchFamily="34" charset="0"/>
              </a:rPr>
              <a:t>και όλα τα ένζυμα του κύκλου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Calvin-Benson.</a:t>
            </a:r>
            <a:endParaRPr lang="el-G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50"/>
            <a:ext cx="7114324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3357" y="230188"/>
            <a:ext cx="82498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4400" b="1" dirty="0">
                <a:solidFill>
                  <a:srgbClr val="FFFF00"/>
                </a:solidFill>
                <a:effectLst/>
                <a:latin typeface="Calibri" pitchFamily="34" charset="0"/>
              </a:rPr>
              <a:t>ΦΑΙΝΟΜΕΝΟ ΤΟΥ ΘΕΡΜΟΚΗΠΙΟΥ</a:t>
            </a:r>
          </a:p>
          <a:p>
            <a:pPr algn="ctr"/>
            <a:r>
              <a:rPr lang="el-GR" sz="4400" b="1" dirty="0">
                <a:solidFill>
                  <a:srgbClr val="FFFF00"/>
                </a:solidFill>
                <a:effectLst/>
                <a:latin typeface="Calibri" pitchFamily="34" charset="0"/>
              </a:rPr>
              <a:t>και το διοξείδιο του άνθρακα</a:t>
            </a:r>
            <a:endParaRPr lang="en-GB" sz="4400" b="1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pic>
        <p:nvPicPr>
          <p:cNvPr id="4" name="Picture 6" descr="Wallpaper"/>
          <p:cNvPicPr>
            <a:picLocks noChangeAspect="1" noChangeArrowheads="1"/>
          </p:cNvPicPr>
          <p:nvPr/>
        </p:nvPicPr>
        <p:blipFill>
          <a:blip r:embed="rId4" cstate="print"/>
          <a:srcRect l="21583" t="12070" r="19667" b="12597"/>
          <a:stretch>
            <a:fillRect/>
          </a:stretch>
        </p:blipFill>
        <p:spPr bwMode="auto">
          <a:xfrm>
            <a:off x="2952750" y="3565024"/>
            <a:ext cx="1562100" cy="15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972300" y="2274838"/>
            <a:ext cx="3314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Φαινόμενο του θερμοκηπίου θεωρείται η πιθανολογούμενη αύξηση της μέσης γήινης θερμοκρασίας ως συνέπεια της συνεχούς αύξησης της συγκέντρωσης του διοξειδίου του άνθρακα στην ατμόσφαιρα.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620713"/>
            <a:ext cx="10287000" cy="60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Συμμετοχή 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Verdana" pitchFamily="34" charset="0"/>
              </a:rPr>
              <a:t>του διοξειδίου του άνθρακα </a:t>
            </a:r>
            <a:r>
              <a:rPr lang="el-GR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στο </a:t>
            </a:r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φαινόμενο του θερμοκηπίου: 30%</a:t>
            </a:r>
          </a:p>
          <a:p>
            <a:pPr algn="ctr"/>
            <a:endParaRPr lang="el-GR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/>
            <a:r>
              <a:rPr lang="el-GR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Άλλα </a:t>
            </a:r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αέρια: μεθάνιο, οξείδια του αζώτου, υδρατμοί, χλωροφθοράνθρακες</a:t>
            </a:r>
          </a:p>
          <a:p>
            <a:pPr algn="ctr"/>
            <a:endParaRPr lang="en-GB" sz="4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/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1992: 0,345 </a:t>
            </a:r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L CO</a:t>
            </a:r>
            <a:r>
              <a:rPr lang="en-GB" sz="40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2</a:t>
            </a:r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/ m</a:t>
            </a:r>
            <a:r>
              <a:rPr lang="en-GB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3</a:t>
            </a:r>
            <a:r>
              <a:rPr lang="el-GR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αέρα</a:t>
            </a:r>
            <a:endParaRPr lang="en-GB" sz="40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/>
            <a:endParaRPr lang="en-GB" sz="40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/>
            <a:r>
              <a:rPr lang="el-G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Ετήσια αύξηση: 0,5%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C070010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85800" y="0"/>
            <a:ext cx="9129713" cy="6846888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1562100" y="4019550"/>
            <a:ext cx="1638300" cy="154305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62000" y="5505451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Calibri" pitchFamily="34" charset="0"/>
              </a:rPr>
              <a:t>Καλλιέργεια φυκών</a:t>
            </a:r>
            <a:endParaRPr lang="el-GR" sz="28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1" y="552450"/>
            <a:ext cx="230504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Εργοστάσιο με εκπομπές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CO</a:t>
            </a:r>
            <a:r>
              <a:rPr lang="en-US" b="1" baseline="-25000" dirty="0" smtClean="0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705100" y="533400"/>
            <a:ext cx="1333500" cy="2667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016" y="1600200"/>
            <a:ext cx="4940984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GregDiamantidis\Pictures\P4080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4369059" cy="327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5753101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Θερμοκήπιο καλλιέργειας πιπεριάς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1700" y="5391151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Εργοστάσιο ηλεκτροπαραγωγής με μεγάλες εκπομπές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CO</a:t>
            </a:r>
            <a:r>
              <a:rPr lang="en-US" b="1" baseline="-25000" dirty="0" smtClean="0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el-GR" b="1" baseline="-25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 (καύση λιγνίτη)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6200000" flipH="1">
            <a:off x="5734050" y="1238250"/>
            <a:ext cx="2076450" cy="116205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19600" y="0"/>
            <a:ext cx="310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Καυσαέρια πλούσια σε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CO</a:t>
            </a:r>
            <a:r>
              <a:rPr lang="en-US" b="1" baseline="-25000" dirty="0" smtClean="0">
                <a:solidFill>
                  <a:srgbClr val="FFFF00"/>
                </a:solidFill>
                <a:latin typeface="Calibri" pitchFamily="34" charset="0"/>
              </a:rPr>
              <a:t>2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1850" y="0"/>
            <a:ext cx="310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Υδρατμοί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 flipH="1">
            <a:off x="7686675" y="1609725"/>
            <a:ext cx="2914650" cy="533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Bent-Up Arrow 17"/>
          <p:cNvSpPr/>
          <p:nvPr/>
        </p:nvSpPr>
        <p:spPr bwMode="auto">
          <a:xfrm rot="10800000">
            <a:off x="2882941" y="2058350"/>
            <a:ext cx="4596332" cy="1257300"/>
          </a:xfrm>
          <a:prstGeom prst="bentUpArrow">
            <a:avLst>
              <a:gd name="adj1" fmla="val 35074"/>
              <a:gd name="adj2" fmla="val 25000"/>
              <a:gd name="adj3" fmla="val 29887"/>
            </a:avLst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695450" y="742950"/>
            <a:ext cx="1504950" cy="13335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0"/>
            <a:ext cx="310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Calibri" pitchFamily="34" charset="0"/>
              </a:rPr>
              <a:t>Λίπανση θερμοκηπίου με </a:t>
            </a:r>
            <a:r>
              <a:rPr lang="en-US" b="1" dirty="0" smtClean="0">
                <a:solidFill>
                  <a:srgbClr val="FFFF00"/>
                </a:solidFill>
                <a:latin typeface="Calibri" pitchFamily="34" charset="0"/>
              </a:rPr>
              <a:t>CO</a:t>
            </a:r>
            <a:r>
              <a:rPr lang="en-US" b="1" baseline="-25000" dirty="0" smtClean="0">
                <a:solidFill>
                  <a:srgbClr val="FFFF00"/>
                </a:solidFill>
                <a:latin typeface="Calibri" pitchFamily="34" charset="0"/>
              </a:rPr>
              <a:t>2</a:t>
            </a:r>
            <a:endParaRPr lang="el-GR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2012" y="629161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latin typeface="Calibri" panose="020F0502020204030204" pitchFamily="34" charset="0"/>
              </a:rPr>
              <a:t>Γρ</a:t>
            </a:r>
            <a:r>
              <a:rPr lang="el-GR" dirty="0" smtClean="0">
                <a:latin typeface="Calibri" panose="020F0502020204030204" pitchFamily="34" charset="0"/>
              </a:rPr>
              <a:t>. ΔΙΑΜΑΝΤΙΔΗΣ</a:t>
            </a:r>
            <a:endParaRPr lang="el-GR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(1/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2"/>
            <a:ext cx="8578850" cy="4941465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Εικόνες</a:t>
            </a:r>
          </a:p>
          <a:p>
            <a:pPr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Εικόνα 1: Θερμοκήπιο με κηπευτικά. 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http://www.haberler.gen.al/haberfoto/kadin-ciftciler-icin-ortu-alti-sebze-yetistiriciligi-kursu-aciliyor/#foto1</a:t>
            </a:r>
            <a:endParaRPr lang="el-GR" sz="23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Εικόνα 2: Απεικόνιση του φαινομένου του θερμοκηπίου. 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http://www.futura-sciences.com/magazines/high-tech/infos/actu/d/technologie-maison-futur-nanotechnologies-9674/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 και 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  <a:hlinkClick r:id="rId5"/>
              </a:rPr>
              <a:t>http://www.emqa.estranky.sk/clanky/aqtual_tqy/den-zeme.html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. Σύνθεση-Επεξεργασία </a:t>
            </a:r>
            <a:r>
              <a:rPr lang="el-GR" sz="23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3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Εικόνα 3: Καλλιέργεια </a:t>
            </a:r>
            <a:r>
              <a:rPr lang="el-GR" sz="2300" dirty="0" err="1" smtClean="0">
                <a:solidFill>
                  <a:schemeClr val="bg1"/>
                </a:solidFill>
                <a:latin typeface="Calibri" pitchFamily="34" charset="0"/>
              </a:rPr>
              <a:t>φυκών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 έξω από εργοστάσιο παραγωγής 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2300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l-GR" sz="23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  <a:hlinkClick r:id="rId6"/>
              </a:rPr>
              <a:t>http://www.gaiaconsultingservices.com/</a:t>
            </a:r>
            <a:endParaRPr lang="en-US" sz="23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Τίτλος"/>
          <p:cNvSpPr>
            <a:spLocks noGrp="1"/>
          </p:cNvSpPr>
          <p:nvPr>
            <p:ph type="ctrTitle"/>
          </p:nvPr>
        </p:nvSpPr>
        <p:spPr>
          <a:xfrm>
            <a:off x="1257300" y="1844675"/>
            <a:ext cx="7772400" cy="2089150"/>
          </a:xfrm>
        </p:spPr>
        <p:txBody>
          <a:bodyPr anchor="t">
            <a:normAutofit fontScale="90000"/>
          </a:bodyPr>
          <a:lstStyle/>
          <a:p>
            <a:r>
              <a:rPr lang="el-GR" altLang="el-GR" b="1" smtClean="0">
                <a:solidFill>
                  <a:schemeClr val="bg1"/>
                </a:solidFill>
                <a:latin typeface="Calibri" pitchFamily="34" charset="0"/>
              </a:rPr>
              <a:t>Ο </a:t>
            </a: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κύκλος  </a:t>
            </a:r>
            <a:r>
              <a:rPr lang="en-US" altLang="el-GR" b="1" dirty="0" smtClean="0">
                <a:solidFill>
                  <a:schemeClr val="bg1"/>
                </a:solidFill>
                <a:latin typeface="Calibri" pitchFamily="34" charset="0"/>
              </a:rPr>
              <a:t>Calvin-Benson</a:t>
            </a: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, το ένζυμο </a:t>
            </a:r>
            <a:r>
              <a:rPr lang="en-US" altLang="el-GR" b="1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 και ο κύκλος </a:t>
            </a:r>
            <a:r>
              <a:rPr lang="en-US" altLang="el-GR" b="1" dirty="0" smtClean="0">
                <a:solidFill>
                  <a:schemeClr val="bg1"/>
                </a:solidFill>
                <a:latin typeface="Calibri" pitchFamily="34" charset="0"/>
              </a:rPr>
              <a:t>Hatch-Slack-</a:t>
            </a:r>
            <a:r>
              <a:rPr lang="en-US" altLang="el-GR" b="1" dirty="0" err="1" smtClean="0">
                <a:solidFill>
                  <a:schemeClr val="bg1"/>
                </a:solidFill>
                <a:latin typeface="Calibri" pitchFamily="34" charset="0"/>
              </a:rPr>
              <a:t>Kortshak</a:t>
            </a:r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2"/>
            <a:ext cx="8578850" cy="4941465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: Θερμοκήπιο καλλιέργειας πιπεριάς. Φωτογραφικό αρχείο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5: Εργοστάσιο ηλεκτροπαραγωγής με μεγάλες εκπομπές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2400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http://ptolemaida3ogenlik.weebly.com/muomicronlambdaupsilonnusigmaeta.html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Εικόνα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: Δένδρα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Trembesi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σε δρόμο.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hlinkClick r:id="rId4"/>
              </a:rPr>
              <a:t>http://baltyra.com/2013/07/10/mengenal-pohon-trembesi-ki-hujan/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Το Έργο αυτό κάνει χρήση των ακόλουθων έργων: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Σχήματα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1: Φωτοχημικές αντιδράσεις: παραγωγή ΑΤΡ και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NADPH+H</a:t>
            </a:r>
            <a:r>
              <a:rPr lang="en-US" sz="2400" baseline="30000" dirty="0" smtClean="0">
                <a:solidFill>
                  <a:schemeClr val="bg1"/>
                </a:solidFill>
                <a:latin typeface="Calibri" pitchFamily="34" charset="0"/>
              </a:rPr>
              <a:t>+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2: Σύνοψη της φωτοσύνθεσης.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3: Κύκλος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Calvin-Benson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Γρ. 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4: Η φωτοσύνθεση στα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C-3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φυτά.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Χρήσης Έργων Τρίτων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/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>
              <a:lnSpc>
                <a:spcPct val="11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5: Η διπλή,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καρβοξυλιωτική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&amp;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οξυγονωτική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δράση της 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Biovia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draw)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>
              <a:lnSpc>
                <a:spcPct val="11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6: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Φωτοαναπνοή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  <a:p>
            <a:pPr eaLnBrk="0" hangingPunct="0">
              <a:lnSpc>
                <a:spcPct val="118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7: Η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φωτοαναπνοή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και η φωτοσύνθεση στα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C-3 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φυτά.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8: Πρώτη αντίδραση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καρβοξυλίωσης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Biovia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 draw)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Σχήμα 9: Κύκλος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Hatch-Slack-</a:t>
            </a:r>
            <a:r>
              <a:rPr lang="en-US" sz="2400" dirty="0" err="1" smtClean="0">
                <a:solidFill>
                  <a:schemeClr val="bg1"/>
                </a:solidFill>
                <a:latin typeface="Calibri" pitchFamily="34" charset="0"/>
              </a:rPr>
              <a:t>Kortshak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 Επεξεργασία </a:t>
            </a:r>
            <a:r>
              <a:rPr lang="el-GR" sz="2400" dirty="0" err="1" smtClean="0">
                <a:solidFill>
                  <a:schemeClr val="bg1"/>
                </a:solidFill>
                <a:latin typeface="Calibri" pitchFamily="34" charset="0"/>
              </a:rPr>
              <a:t>Γρ. Διαμαντίδης</a:t>
            </a:r>
            <a:r>
              <a:rPr lang="el-GR" sz="2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endParaRPr lang="el-GR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l-GR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Αναφοράς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r>
              <a:rPr lang="el-GR" altLang="el-GR" sz="2000" dirty="0" err="1">
                <a:solidFill>
                  <a:schemeClr val="bg1"/>
                </a:solidFill>
                <a:latin typeface="Calibri" pitchFamily="34" charset="0"/>
              </a:rPr>
              <a:t>Copyright</a:t>
            </a:r>
            <a:r>
              <a:rPr lang="el-GR" altLang="el-GR" sz="2000" dirty="0">
                <a:solidFill>
                  <a:schemeClr val="bg1"/>
                </a:solidFill>
                <a:latin typeface="Calibri" pitchFamily="34" charset="0"/>
              </a:rPr>
              <a:t> Αριστοτέλειο Πανεπιστήμιο Θεσσαλονίκης</a:t>
            </a:r>
            <a:r>
              <a:rPr lang="en-US" altLang="el-GR" sz="2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l-GR" altLang="el-GR" sz="2000" dirty="0">
                <a:solidFill>
                  <a:schemeClr val="bg1"/>
                </a:solidFill>
                <a:latin typeface="Calibri" pitchFamily="34" charset="0"/>
              </a:rPr>
              <a:t>Γρηγόριος Διαμαντίδης. «Βιοχημεία. 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Ο κύκλος  </a:t>
            </a:r>
            <a:r>
              <a:rPr lang="en-US" altLang="el-GR" sz="2000" dirty="0" smtClean="0">
                <a:solidFill>
                  <a:schemeClr val="bg1"/>
                </a:solidFill>
                <a:latin typeface="Calibri" pitchFamily="34" charset="0"/>
              </a:rPr>
              <a:t>Calvin-Benson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, το ένζυμο </a:t>
            </a:r>
            <a:r>
              <a:rPr lang="en-US" altLang="el-GR" sz="2000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 και ο κύκλος </a:t>
            </a:r>
            <a:r>
              <a:rPr lang="en-US" altLang="el-GR" sz="2000" dirty="0" smtClean="0">
                <a:solidFill>
                  <a:schemeClr val="bg1"/>
                </a:solidFill>
                <a:latin typeface="Calibri" pitchFamily="34" charset="0"/>
              </a:rPr>
              <a:t>Hatch-Slack-</a:t>
            </a:r>
            <a:r>
              <a:rPr lang="en-US" altLang="el-GR" sz="2000" dirty="0" err="1" smtClean="0">
                <a:solidFill>
                  <a:schemeClr val="bg1"/>
                </a:solidFill>
                <a:latin typeface="Calibri" pitchFamily="34" charset="0"/>
              </a:rPr>
              <a:t>Kortshak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 .». </a:t>
            </a:r>
            <a:r>
              <a:rPr lang="el-GR" altLang="el-GR" sz="2000" dirty="0">
                <a:solidFill>
                  <a:schemeClr val="bg1"/>
                </a:solidFill>
                <a:latin typeface="Calibri" pitchFamily="34" charset="0"/>
              </a:rPr>
              <a:t>Έκδοση: 1.0. Θεσσαλονίκη 2014. Διαθέσιμο από τη δικτυακή διεύθυνση:</a:t>
            </a:r>
            <a:r>
              <a:rPr lang="en-US" altLang="el-GR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el-GR" sz="2000" dirty="0">
                <a:solidFill>
                  <a:schemeClr val="bg1"/>
                </a:solidFill>
                <a:latin typeface="Calibri" pitchFamily="34" charset="0"/>
                <a:hlinkClick r:id="rId3"/>
              </a:rPr>
              <a:t>https://opencourses.auth.gr/courses/OCRS508</a:t>
            </a:r>
            <a:r>
              <a:rPr lang="en-US" altLang="el-GR" sz="2000" dirty="0" smtClean="0">
                <a:solidFill>
                  <a:schemeClr val="bg1"/>
                </a:solidFill>
                <a:latin typeface="Calibri" pitchFamily="34" charset="0"/>
                <a:hlinkClick r:id="rId3"/>
              </a:rPr>
              <a:t>/</a:t>
            </a:r>
            <a:r>
              <a:rPr lang="el-GR" altLang="el-GR" sz="20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l-GR" alt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l-GR" alt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mirrors.creativecommons.org/presskit/buttons/88x31/png/by-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284539"/>
            <a:ext cx="1689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Το παρόν υλικό διατίθεται με τους όρους της άδειας χρήσης Creative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Commons</a:t>
            </a: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 Αναφορά - Παρόμοια Διανομή [1] ή μεταγενέστερη, Διεθνής Έκδοση. Εξαιρούνται τα αυτοτελή έργα τρίτων π.χ. φωτογραφίες, διαγράμματα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κ.λ.π</a:t>
            </a: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., τα οποία εμπεριέχονται σε αυτό και τα οποία αναφέρονται μαζί με τους όρους χρήσης τους στο «Σημείωμα Χρήσης Έργων Τρίτων».  </a:t>
            </a:r>
          </a:p>
          <a:p>
            <a:pPr marL="0" indent="0">
              <a:buNone/>
              <a:defRPr/>
            </a:pP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None/>
              <a:defRPr/>
            </a:pPr>
            <a:endParaRPr lang="el-GR" sz="17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Ο δικαιούχος μπορεί να παρέχει στον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αδειοδόχο</a:t>
            </a: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 ξεχωριστή άδεια να χρησιμοποιεί το έργο για εμπορική χρήση, εφόσον αυτό του ζητηθεί.     </a:t>
            </a:r>
            <a:r>
              <a:rPr lang="el-GR" sz="2800" dirty="0">
                <a:solidFill>
                  <a:schemeClr val="bg1"/>
                </a:solidFill>
                <a:latin typeface="Calibri" pitchFamily="34" charset="0"/>
              </a:rPr>
              <a:t>          </a:t>
            </a:r>
          </a:p>
          <a:p>
            <a:pPr marL="0" indent="0">
              <a:buNone/>
              <a:defRPr/>
            </a:pPr>
            <a:endParaRPr lang="el-GR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  <a:defRPr/>
            </a:pPr>
            <a:endParaRPr lang="el-GR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el-GR" sz="1400" dirty="0">
                <a:solidFill>
                  <a:schemeClr val="bg1"/>
                </a:solidFill>
                <a:latin typeface="Calibri" pitchFamily="34" charset="0"/>
              </a:rPr>
              <a:t>[1] </a:t>
            </a:r>
            <a:r>
              <a:rPr lang="el-GR" sz="1400" dirty="0">
                <a:solidFill>
                  <a:schemeClr val="bg1"/>
                </a:solidFill>
                <a:latin typeface="Calibri" pitchFamily="34" charset="0"/>
                <a:hlinkClick r:id="rId4"/>
              </a:rPr>
              <a:t>http://creativecommons.org/licenses/by-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hlinkClick r:id="rId4"/>
              </a:rPr>
              <a:t>sa</a:t>
            </a:r>
            <a:r>
              <a:rPr lang="el-GR" sz="1400" dirty="0">
                <a:solidFill>
                  <a:schemeClr val="bg1"/>
                </a:solidFill>
                <a:latin typeface="Calibri" pitchFamily="34" charset="0"/>
                <a:hlinkClick r:id="rId4"/>
              </a:rPr>
              <a:t>/4.0/</a:t>
            </a:r>
            <a:r>
              <a:rPr lang="el-GR" sz="1400" dirty="0">
                <a:solidFill>
                  <a:schemeClr val="bg1"/>
                </a:solidFill>
                <a:latin typeface="Calibri" pitchFamily="34" charset="0"/>
                <a:hlinkClick r:id="rId5"/>
              </a:rPr>
              <a:t> </a:t>
            </a:r>
            <a:endParaRPr lang="el-GR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9572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Σημείωμα </a:t>
            </a:r>
            <a:r>
              <a:rPr lang="el-GR" altLang="el-GR" b="1" dirty="0" err="1" smtClean="0">
                <a:solidFill>
                  <a:schemeClr val="bg1"/>
                </a:solidFill>
                <a:latin typeface="Calibri" pitchFamily="34" charset="0"/>
              </a:rPr>
              <a:t>Αδειοδότησης</a:t>
            </a:r>
            <a:endParaRPr lang="el-GR" altLang="el-GR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Τίτλος"/>
          <p:cNvSpPr>
            <a:spLocks noGrp="1"/>
          </p:cNvSpPr>
          <p:nvPr>
            <p:ph type="ctrTitle"/>
          </p:nvPr>
        </p:nvSpPr>
        <p:spPr bwMode="auto">
          <a:xfrm>
            <a:off x="1257300" y="1844675"/>
            <a:ext cx="7772400" cy="151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Τέλος ενότητας</a:t>
            </a:r>
          </a:p>
        </p:txBody>
      </p:sp>
      <p:sp>
        <p:nvSpPr>
          <p:cNvPr id="113667" name="Υπότιτλος"/>
          <p:cNvSpPr>
            <a:spLocks noGrp="1"/>
          </p:cNvSpPr>
          <p:nvPr>
            <p:ph type="subTitle" idx="1"/>
          </p:nvPr>
        </p:nvSpPr>
        <p:spPr>
          <a:xfrm>
            <a:off x="1255714" y="3500439"/>
            <a:ext cx="7775575" cy="1800225"/>
          </a:xfrm>
        </p:spPr>
        <p:txBody>
          <a:bodyPr/>
          <a:lstStyle/>
          <a:p>
            <a:pPr algn="r" eaLnBrk="1" hangingPunct="1"/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Επεξεργασία: Χρυσάνθη Χαρατσάρη</a:t>
            </a:r>
            <a:b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l-GR" altLang="el-GR" dirty="0" smtClean="0">
                <a:solidFill>
                  <a:schemeClr val="bg1"/>
                </a:solidFill>
                <a:latin typeface="Calibri" pitchFamily="34" charset="0"/>
              </a:rPr>
              <a:t>Θεσσαλονίκη, Εαρινό εξάμηνο 2014-2015</a:t>
            </a:r>
          </a:p>
        </p:txBody>
      </p:sp>
    </p:spTree>
    <p:extLst>
      <p:ext uri="{BB962C8B-B14F-4D97-AF65-F5344CB8AC3E}">
        <p14:creationId xmlns:p14="http://schemas.microsoft.com/office/powerpoint/2010/main" val="2947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3"/>
          <p:cNvSpPr>
            <a:spLocks noGrp="1"/>
          </p:cNvSpPr>
          <p:nvPr>
            <p:ph type="title"/>
          </p:nvPr>
        </p:nvSpPr>
        <p:spPr bwMode="auto">
          <a:xfrm>
            <a:off x="1293813" y="3849689"/>
            <a:ext cx="7772400" cy="136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sz="4400">
                <a:solidFill>
                  <a:schemeClr val="bg1"/>
                </a:solidFill>
                <a:latin typeface="Calibri" pitchFamily="34" charset="0"/>
              </a:rPr>
              <a:t>Σημειώματα</a:t>
            </a:r>
          </a:p>
        </p:txBody>
      </p:sp>
      <p:sp>
        <p:nvSpPr>
          <p:cNvPr id="114691" name="Text Placeholder 4"/>
          <p:cNvSpPr>
            <a:spLocks noGrp="1"/>
          </p:cNvSpPr>
          <p:nvPr>
            <p:ph type="body" idx="1"/>
          </p:nvPr>
        </p:nvSpPr>
        <p:spPr>
          <a:xfrm>
            <a:off x="1293813" y="2349500"/>
            <a:ext cx="7772400" cy="1500188"/>
          </a:xfrm>
        </p:spPr>
        <p:txBody>
          <a:bodyPr/>
          <a:lstStyle/>
          <a:p>
            <a:pPr eaLnBrk="1" hangingPunct="1"/>
            <a:endParaRPr lang="el-GR" altLang="el-GR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 bwMode="auto">
          <a:xfrm>
            <a:off x="1028700" y="25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b="1" dirty="0" smtClean="0">
                <a:solidFill>
                  <a:schemeClr val="bg1"/>
                </a:solidFill>
                <a:latin typeface="Calibri" pitchFamily="34" charset="0"/>
              </a:rPr>
              <a:t>Διατήρηση Σημειωμάτων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Οποιαδήποτε αναπαραγωγή ή διασκευή του υλικού θα πρέπει να συμπεριλαμβάνει: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τ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ο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Σημείωμ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α Αναφοράς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τ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ο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Σημείωμ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α Αδειοδότησης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τ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η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δήλωση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000" dirty="0" err="1">
                <a:solidFill>
                  <a:schemeClr val="bg1"/>
                </a:solidFill>
                <a:latin typeface="Calibri" pitchFamily="34" charset="0"/>
              </a:rPr>
              <a:t>Δ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ια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τήρησης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Σημειωμάτων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l-GR" sz="2000" dirty="0">
                <a:solidFill>
                  <a:schemeClr val="bg1"/>
                </a:solidFill>
                <a:latin typeface="Calibri" pitchFamily="34" charset="0"/>
              </a:rPr>
              <a:t>το Σημείωμα Χρήσης Έργων Τρίτων (εφόσον υπάρχει)</a:t>
            </a:r>
          </a:p>
          <a:p>
            <a:pPr marL="0" indent="0"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μαζί με τους συνοδευόμενους </a:t>
            </a:r>
            <a:r>
              <a:rPr lang="el-GR" sz="2400" dirty="0" err="1">
                <a:solidFill>
                  <a:schemeClr val="bg1"/>
                </a:solidFill>
                <a:latin typeface="Calibri" pitchFamily="34" charset="0"/>
              </a:rPr>
              <a:t>υπερσυνδέσμους</a:t>
            </a:r>
            <a:r>
              <a:rPr lang="el-GR" sz="24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"/>
          <p:cNvSpPr>
            <a:spLocks noGrp="1"/>
          </p:cNvSpPr>
          <p:nvPr>
            <p:ph type="title"/>
          </p:nvPr>
        </p:nvSpPr>
        <p:spPr>
          <a:xfrm>
            <a:off x="1028700" y="2540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bg1"/>
                </a:solidFill>
                <a:latin typeface="Calibri" pitchFamily="34" charset="0"/>
              </a:rPr>
              <a:t>Περιεχόμενα ενότητας</a:t>
            </a:r>
            <a:endParaRPr lang="el-GR" altLang="el-GR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39" name="Περιεχόμενα"/>
          <p:cNvSpPr>
            <a:spLocks noGrp="1"/>
          </p:cNvSpPr>
          <p:nvPr>
            <p:ph idx="1"/>
          </p:nvPr>
        </p:nvSpPr>
        <p:spPr>
          <a:xfrm>
            <a:off x="1028700" y="1439863"/>
            <a:ext cx="8229600" cy="4760912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Οι </a:t>
            </a:r>
            <a:r>
              <a:rPr lang="el-GR" sz="2800" dirty="0" err="1" smtClean="0">
                <a:solidFill>
                  <a:schemeClr val="bg1"/>
                </a:solidFill>
                <a:latin typeface="Calibri" pitchFamily="34" charset="0"/>
              </a:rPr>
              <a:t>βιοσυνθετικές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 αντιδράσεις της φωτοσύνθεσης στα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C-3 &amp; C-4 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φυτά.</a:t>
            </a:r>
          </a:p>
          <a:p>
            <a:pPr>
              <a:buClr>
                <a:schemeClr val="bg1"/>
              </a:buCl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Η διπλή καταλυτική 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δράση: </a:t>
            </a:r>
            <a:r>
              <a:rPr lang="el-GR" sz="2800" dirty="0" err="1" smtClean="0">
                <a:solidFill>
                  <a:schemeClr val="bg1"/>
                </a:solidFill>
                <a:latin typeface="Calibri" pitchFamily="34" charset="0"/>
              </a:rPr>
              <a:t>Οξυγονωτική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και </a:t>
            </a:r>
            <a:r>
              <a:rPr lang="el-GR" sz="2800" dirty="0" err="1" smtClean="0">
                <a:solidFill>
                  <a:schemeClr val="bg1"/>
                </a:solidFill>
                <a:latin typeface="Calibri" pitchFamily="34" charset="0"/>
              </a:rPr>
              <a:t>καρβοξυλιωτική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δράση του 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ενζύμου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</a:rPr>
              <a:t>RubisCO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και οι συνέπειες.</a:t>
            </a:r>
          </a:p>
          <a:p>
            <a:pPr>
              <a:buClr>
                <a:schemeClr val="bg1"/>
              </a:buCl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Η λίπανση των θερμοκηπίων με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CO</a:t>
            </a:r>
            <a:r>
              <a:rPr lang="en-US" sz="2800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Clr>
                <a:schemeClr val="bg1"/>
              </a:buCl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Η </a:t>
            </a:r>
            <a:r>
              <a:rPr lang="el-GR" sz="2800" dirty="0" err="1" smtClean="0">
                <a:solidFill>
                  <a:schemeClr val="bg1"/>
                </a:solidFill>
                <a:latin typeface="Calibri" pitchFamily="34" charset="0"/>
              </a:rPr>
              <a:t>φωτοαναπνοή</a:t>
            </a: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buClr>
                <a:schemeClr val="bg1"/>
              </a:buClr>
              <a:buFont typeface="Calibri" pitchFamily="34" charset="0"/>
              <a:buAutoNum type="arabicPeriod"/>
            </a:pPr>
            <a:r>
              <a:rPr lang="el-GR" sz="2800" dirty="0" smtClean="0">
                <a:solidFill>
                  <a:schemeClr val="bg1"/>
                </a:solidFill>
                <a:latin typeface="Calibri" pitchFamily="34" charset="0"/>
              </a:rPr>
              <a:t>Το φαινόμενο θερμοκηπίου, που οφείλεται, ποιές οι συνέπειες.</a:t>
            </a:r>
          </a:p>
          <a:p>
            <a:pPr>
              <a:buClr>
                <a:schemeClr val="bg1"/>
              </a:buClr>
            </a:pP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Clr>
                <a:schemeClr val="bg1"/>
              </a:buClr>
            </a:pP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Clr>
                <a:schemeClr val="bg1"/>
              </a:buClr>
            </a:pP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Clr>
                <a:schemeClr val="bg1"/>
              </a:buClr>
            </a:pP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Clr>
                <a:schemeClr val="bg1"/>
              </a:buClr>
            </a:pPr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buClr>
                <a:schemeClr val="bg1"/>
              </a:buClr>
            </a:pPr>
            <a:endParaRPr 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028700" lvl="1" indent="-571500"/>
            <a:endParaRPr lang="el-GR" altLang="el-GR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Calibri" pitchFamily="34" charset="0"/>
              <a:buAutoNum type="arabicPeriod"/>
            </a:pPr>
            <a:endParaRPr lang="el-GR" altLang="el-GR" sz="2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40" name="Αριθμός διαφάνειας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8A48A-DBBD-4C93-8B44-CDAB91A6D54C}" type="slidenum">
              <a:rPr lang="el-GR" altLang="el-GR" smtClean="0">
                <a:latin typeface="Calibri" pitchFamily="34" charset="0"/>
                <a:cs typeface="Arial" charset="0"/>
              </a:rPr>
              <a:pPr/>
              <a:t>5</a:t>
            </a:fld>
            <a:endParaRPr lang="el-GR" altLang="el-GR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828519" y="304800"/>
            <a:ext cx="6644249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sz="4800" b="1" dirty="0">
                <a:solidFill>
                  <a:srgbClr val="FFFF00"/>
                </a:solidFill>
                <a:latin typeface="Calibri" pitchFamily="34" charset="0"/>
              </a:rPr>
              <a:t>ΣΥΝΘΕΣΗ ΓΛΥΚΟΖΗΣ</a:t>
            </a:r>
          </a:p>
        </p:txBody>
      </p:sp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4647483" y="1125541"/>
            <a:ext cx="609506" cy="1374766"/>
          </a:xfrm>
          <a:prstGeom prst="downArrow">
            <a:avLst>
              <a:gd name="adj1" fmla="val 50000"/>
              <a:gd name="adj2" fmla="val 75028"/>
            </a:avLst>
          </a:prstGeom>
          <a:solidFill>
            <a:srgbClr val="FFFF00"/>
          </a:solidFill>
          <a:ln w="936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15039" y="2571744"/>
            <a:ext cx="9447342" cy="42187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57200" indent="-457200" algn="ctr">
              <a:buClr>
                <a:srgbClr val="FFFF00"/>
              </a:buClr>
              <a:buFont typeface="Arial" pitchFamily="34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</a:rPr>
              <a:t>ΦΩΤΟΣΥΝΘΕΣΗ</a:t>
            </a:r>
          </a:p>
          <a:p>
            <a:pPr marL="457200" indent="-457200" algn="ctr">
              <a:buClr>
                <a:srgbClr val="FFFF00"/>
              </a:buCl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(κύκλος </a:t>
            </a: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</a:rPr>
              <a:t>Calvin-Benson)</a:t>
            </a:r>
            <a:endParaRPr lang="el-GR" sz="2800" b="1" dirty="0">
              <a:solidFill>
                <a:srgbClr val="FFFF00"/>
              </a:solidFill>
              <a:latin typeface="Calibri" pitchFamily="34" charset="0"/>
            </a:endParaRPr>
          </a:p>
          <a:p>
            <a:pPr marL="457200" indent="-457200" algn="ctr">
              <a:buClr>
                <a:srgbClr val="FFFF00"/>
              </a:buClr>
              <a:buFont typeface="Arial" pitchFamily="34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US" sz="4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4800" b="1" dirty="0">
                <a:solidFill>
                  <a:srgbClr val="FFFF00"/>
                </a:solidFill>
                <a:latin typeface="Calibri" pitchFamily="34" charset="0"/>
              </a:rPr>
              <a:t>ΓΛΥΟΞΥΛΙΚΟΣ </a:t>
            </a:r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</a:rPr>
              <a:t>ΚΥΚΛΟΣ</a:t>
            </a:r>
            <a:endParaRPr lang="en-US" sz="48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marL="457200" indent="-457200" algn="ctr">
              <a:buClr>
                <a:srgbClr val="FFFF00"/>
              </a:buCl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l-GR" sz="2400" b="1" dirty="0" smtClean="0">
                <a:solidFill>
                  <a:srgbClr val="FFFF00"/>
                </a:solidFill>
                <a:latin typeface="Calibri" pitchFamily="34" charset="0"/>
              </a:rPr>
              <a:t>με πρώτη ύλη τα λιπαρά οξέα, μόνον στους βλαστάνοντες ελαιούχους σπόρους)</a:t>
            </a:r>
            <a:endParaRPr lang="el-GR" sz="2400" b="1" dirty="0">
              <a:solidFill>
                <a:srgbClr val="FFFF00"/>
              </a:solidFill>
              <a:latin typeface="Calibri" pitchFamily="34" charset="0"/>
            </a:endParaRPr>
          </a:p>
          <a:p>
            <a:pPr marL="457200" indent="-457200" algn="ctr">
              <a:buClr>
                <a:srgbClr val="FFFF00"/>
              </a:buClr>
              <a:buFont typeface="Arial" pitchFamily="34" charset="0"/>
              <a:buChar char="•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l-GR" sz="4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4800" b="1" dirty="0" smtClean="0">
                <a:solidFill>
                  <a:srgbClr val="FFFF00"/>
                </a:solidFill>
                <a:latin typeface="Calibri" pitchFamily="34" charset="0"/>
              </a:rPr>
              <a:t>ΝΕΟΓΛΥΚΟΓΕΝΕΣΗ</a:t>
            </a:r>
          </a:p>
          <a:p>
            <a:pPr marL="457200" indent="-457200" algn="ctr">
              <a:buClr>
                <a:srgbClr val="FFFF00"/>
              </a:buCl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l-GR" sz="2400" b="1" dirty="0" smtClean="0">
                <a:solidFill>
                  <a:srgbClr val="FFFF00"/>
                </a:solidFill>
                <a:latin typeface="Calibri" pitchFamily="34" charset="0"/>
              </a:rPr>
              <a:t>(με πρώτη ύλη τα αμινοξέα και τη γλυκερόλη, στα μυρηκαστικά το προπιονικό οξύ)</a:t>
            </a:r>
            <a:endParaRPr lang="el-GR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09321"/>
            <a:ext cx="679693" cy="461665"/>
          </a:xfrm>
          <a:prstGeom prst="rect">
            <a:avLst/>
          </a:prstGeom>
          <a:noFill/>
          <a:scene3d>
            <a:camera prst="isometricOffAxis1Right"/>
            <a:lightRig rig="twoPt" dir="tl"/>
          </a:scene3d>
          <a:sp3d contourW="12700" prstMaterial="dkEdge">
            <a:contourClr>
              <a:srgbClr val="FFFF00"/>
            </a:contourClr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i="1" dirty="0" err="1" smtClean="0">
                <a:ln w="11430"/>
                <a:latin typeface="Calibri" pitchFamily="34" charset="0"/>
              </a:rPr>
              <a:t>GrD</a:t>
            </a:r>
            <a:endParaRPr lang="en-US" sz="2400" b="1" i="1" cap="none" spc="0" dirty="0">
              <a:ln w="11430"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81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48" y="0"/>
            <a:ext cx="98219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Η σύνθεση νέας οργανικής ύλης: οι </a:t>
            </a:r>
            <a:r>
              <a:rPr lang="el-GR" sz="6000" b="1" dirty="0" err="1" smtClean="0">
                <a:solidFill>
                  <a:schemeClr val="bg1"/>
                </a:solidFill>
                <a:effectLst/>
                <a:latin typeface="Calibri" pitchFamily="34" charset="0"/>
              </a:rPr>
              <a:t>βιοσυνθετικές</a:t>
            </a:r>
            <a:r>
              <a:rPr lang="el-GR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αντιδράσεις της φωτοσύνθεσης</a:t>
            </a:r>
          </a:p>
          <a:p>
            <a:pPr algn="ctr"/>
            <a:r>
              <a:rPr lang="el-GR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Ο κύκλος  </a:t>
            </a:r>
            <a:r>
              <a:rPr lang="en-US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Calvin-Benson</a:t>
            </a:r>
            <a:r>
              <a:rPr lang="el-GR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, το ένζυμο </a:t>
            </a:r>
            <a:r>
              <a:rPr lang="en-US" sz="6000" b="1" dirty="0" err="1" smtClean="0">
                <a:solidFill>
                  <a:schemeClr val="bg1"/>
                </a:solidFill>
                <a:effectLst/>
                <a:latin typeface="Calibri" pitchFamily="34" charset="0"/>
              </a:rPr>
              <a:t>RubisCO</a:t>
            </a:r>
            <a:r>
              <a:rPr lang="el-GR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και ο κύκλος </a:t>
            </a:r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Hatch-Slack-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Kortshak</a:t>
            </a:r>
            <a:r>
              <a:rPr lang="el-GR" sz="6000" b="1" dirty="0" smtClean="0"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  <a:endParaRPr lang="en-US" sz="6000" b="1" dirty="0"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133350"/>
            <a:ext cx="98679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Στόχος της ενότητας: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Οι βιοσυνθετικές αντιδράσεις της φωτοσύνθεσης στα 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C-3 &amp; C-4 </a:t>
            </a: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φυτά...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Η διπλή καταλυτική δράση, οξυγονωτική και </a:t>
            </a:r>
            <a:r>
              <a:rPr lang="el-GR" sz="4000" dirty="0" err="1" smtClean="0">
                <a:solidFill>
                  <a:srgbClr val="FFFF00"/>
                </a:solidFill>
                <a:latin typeface="Calibri" pitchFamily="34" charset="0"/>
              </a:rPr>
              <a:t>καρβοξυλιωτική</a:t>
            </a: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 του ενζύμου </a:t>
            </a:r>
            <a:r>
              <a:rPr lang="en-US" sz="4000" dirty="0" err="1" smtClean="0">
                <a:solidFill>
                  <a:srgbClr val="FFFF00"/>
                </a:solidFill>
                <a:latin typeface="Calibri" pitchFamily="34" charset="0"/>
              </a:rPr>
              <a:t>RubisCO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και οι συνέπειες... Η λίπανση των θερμοκηπίων με 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CO</a:t>
            </a:r>
            <a:r>
              <a:rPr lang="en-US" sz="4000" baseline="-25000" dirty="0" smtClean="0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  <a:endParaRPr lang="el-GR" sz="40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Η </a:t>
            </a:r>
            <a:r>
              <a:rPr lang="el-GR" sz="4000" dirty="0" err="1" smtClean="0">
                <a:solidFill>
                  <a:srgbClr val="FFFF00"/>
                </a:solidFill>
                <a:latin typeface="Calibri" pitchFamily="34" charset="0"/>
              </a:rPr>
              <a:t>φωτοαναπνοή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.</a:t>
            </a:r>
            <a:endParaRPr lang="el-GR" sz="4000" dirty="0" smtClean="0">
              <a:solidFill>
                <a:srgbClr val="FFFF0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4000" dirty="0" smtClean="0">
                <a:solidFill>
                  <a:srgbClr val="FFFF00"/>
                </a:solidFill>
                <a:latin typeface="Calibri" pitchFamily="34" charset="0"/>
              </a:rPr>
              <a:t>Το φαινόμενο θερμοκηπίου, που οφείλεται, ποιές οι συνέπειες ...</a:t>
            </a:r>
          </a:p>
        </p:txBody>
      </p:sp>
    </p:spTree>
    <p:extLst>
      <p:ext uri="{BB962C8B-B14F-4D97-AF65-F5344CB8AC3E}">
        <p14:creationId xmlns:p14="http://schemas.microsoft.com/office/powerpoint/2010/main" val="30398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5647556" y="3356992"/>
            <a:ext cx="4176464" cy="1443985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effectLst/>
                <a:latin typeface="Calibri"/>
              </a:rPr>
              <a:t>ATP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effectLst/>
                <a:latin typeface="Calibri"/>
              </a:rPr>
              <a:t>NAD</a:t>
            </a:r>
            <a:r>
              <a:rPr lang="el-GR" sz="4400" b="1" dirty="0">
                <a:solidFill>
                  <a:srgbClr val="FFFF00"/>
                </a:solidFill>
                <a:effectLst/>
                <a:latin typeface="Calibri"/>
              </a:rPr>
              <a:t>Ρ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/>
              </a:rPr>
              <a:t>H</a:t>
            </a:r>
            <a:r>
              <a:rPr lang="el-GR" sz="4400" b="1" dirty="0">
                <a:solidFill>
                  <a:srgbClr val="FFFF00"/>
                </a:solidFill>
                <a:effectLst/>
                <a:latin typeface="Calibri"/>
              </a:rPr>
              <a:t>+Η</a:t>
            </a:r>
            <a:r>
              <a:rPr lang="el-GR" sz="4400" b="1" baseline="30000" dirty="0">
                <a:solidFill>
                  <a:srgbClr val="FFFF00"/>
                </a:solidFill>
                <a:effectLst/>
                <a:latin typeface="Calibri"/>
              </a:rPr>
              <a:t>+</a:t>
            </a:r>
            <a:endParaRPr lang="en-US" sz="3200" b="1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46085" name="AutoShape 4"/>
          <p:cNvSpPr>
            <a:spLocks noChangeArrowheads="1"/>
          </p:cNvSpPr>
          <p:nvPr/>
        </p:nvSpPr>
        <p:spPr bwMode="auto">
          <a:xfrm>
            <a:off x="3055268" y="357166"/>
            <a:ext cx="2467637" cy="811213"/>
          </a:xfrm>
          <a:prstGeom prst="rightArrow">
            <a:avLst>
              <a:gd name="adj1" fmla="val 50000"/>
              <a:gd name="adj2" fmla="val 44716"/>
            </a:avLst>
          </a:prstGeom>
          <a:solidFill>
            <a:schemeClr val="accent1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prstClr val="white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Είσοδος στα κύτταρα</a:t>
            </a:r>
            <a:endParaRPr lang="el-GR" sz="2000" b="1" dirty="0">
              <a:solidFill>
                <a:prstClr val="white"/>
              </a:solidFill>
              <a:effectLst/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6" name="AutoShape 5"/>
          <p:cNvSpPr>
            <a:spLocks noChangeArrowheads="1"/>
          </p:cNvSpPr>
          <p:nvPr/>
        </p:nvSpPr>
        <p:spPr bwMode="auto">
          <a:xfrm rot="5400000">
            <a:off x="4871020" y="4133528"/>
            <a:ext cx="1511300" cy="822325"/>
          </a:xfrm>
          <a:prstGeom prst="rightArrow">
            <a:avLst>
              <a:gd name="adj1" fmla="val 50000"/>
              <a:gd name="adj2" fmla="val 45946"/>
            </a:avLst>
          </a:prstGeom>
          <a:solidFill>
            <a:schemeClr val="accent1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rot="10800000" vert="horz" wrap="none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b="1" dirty="0" smtClean="0">
                <a:solidFill>
                  <a:prstClr val="white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χρήση</a:t>
            </a:r>
            <a:endParaRPr lang="el-GR" b="1" dirty="0">
              <a:solidFill>
                <a:prstClr val="white"/>
              </a:solidFill>
              <a:effectLst/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2940" y="5229200"/>
            <a:ext cx="10039350" cy="132343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 err="1" smtClean="0">
                <a:solidFill>
                  <a:srgbClr val="FFFF00"/>
                </a:solidFill>
                <a:effectLst/>
                <a:latin typeface="Calibri"/>
              </a:rPr>
              <a:t>Κυτταρικ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Calibri"/>
              </a:rPr>
              <a:t>ό</a:t>
            </a:r>
            <a:r>
              <a:rPr lang="en-US" sz="4000" dirty="0" smtClean="0">
                <a:solidFill>
                  <a:srgbClr val="FFFF00"/>
                </a:solidFill>
                <a:effectLst/>
                <a:latin typeface="Calibri"/>
              </a:rPr>
              <a:t> 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Calibri"/>
              </a:rPr>
              <a:t>έργο</a:t>
            </a:r>
            <a:r>
              <a:rPr lang="en-US" sz="4000" dirty="0" smtClean="0">
                <a:solidFill>
                  <a:srgbClr val="FFFF00"/>
                </a:solidFill>
                <a:effectLst/>
                <a:latin typeface="Calibri"/>
              </a:rPr>
              <a:t>: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Calibri"/>
              </a:rPr>
              <a:t> </a:t>
            </a:r>
            <a:r>
              <a:rPr lang="el-GR" sz="4000" dirty="0" err="1" smtClean="0">
                <a:solidFill>
                  <a:srgbClr val="FFFF00"/>
                </a:solidFill>
                <a:effectLst/>
                <a:latin typeface="Calibri"/>
              </a:rPr>
              <a:t>βιο</a:t>
            </a:r>
            <a:r>
              <a:rPr lang="en-US" sz="4000" dirty="0" err="1" smtClean="0">
                <a:solidFill>
                  <a:srgbClr val="FFFF00"/>
                </a:solidFill>
                <a:effectLst/>
                <a:latin typeface="Calibri"/>
              </a:rPr>
              <a:t>σύνθεση</a:t>
            </a:r>
            <a:r>
              <a:rPr lang="en-US" sz="4000" dirty="0" smtClean="0">
                <a:solidFill>
                  <a:srgbClr val="FFFF00"/>
                </a:solidFill>
                <a:effectLst/>
                <a:latin typeface="Calibri"/>
              </a:rPr>
              <a:t> 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Calibri"/>
              </a:rPr>
              <a:t>νέων </a:t>
            </a:r>
            <a:r>
              <a:rPr lang="en-US" sz="4000" dirty="0" err="1" smtClean="0">
                <a:solidFill>
                  <a:srgbClr val="FFFF00"/>
                </a:solidFill>
                <a:effectLst/>
                <a:latin typeface="Calibri"/>
              </a:rPr>
              <a:t>μορίων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Calibri"/>
              </a:rPr>
              <a:t> (πηγή άνθρακα: </a:t>
            </a:r>
            <a:r>
              <a:rPr lang="en-US" sz="4000" dirty="0" smtClean="0">
                <a:solidFill>
                  <a:srgbClr val="FFFF00"/>
                </a:solidFill>
                <a:effectLst/>
                <a:latin typeface="Calibri"/>
              </a:rPr>
              <a:t>co</a:t>
            </a:r>
            <a:r>
              <a:rPr lang="en-US" sz="4000" baseline="-25000" dirty="0" smtClean="0">
                <a:solidFill>
                  <a:srgbClr val="FFFF00"/>
                </a:solidFill>
                <a:effectLst/>
                <a:latin typeface="Calibri"/>
              </a:rPr>
              <a:t>2</a:t>
            </a:r>
            <a:r>
              <a:rPr lang="en-US" sz="4000" dirty="0" smtClean="0">
                <a:solidFill>
                  <a:srgbClr val="FFFF00"/>
                </a:solidFill>
                <a:effectLst/>
                <a:latin typeface="Calibri"/>
              </a:rPr>
              <a:t> </a:t>
            </a:r>
            <a:r>
              <a:rPr lang="el-GR" sz="4000" dirty="0" smtClean="0">
                <a:solidFill>
                  <a:srgbClr val="FFFF00"/>
                </a:solidFill>
                <a:effectLst/>
                <a:latin typeface="Calibri"/>
              </a:rPr>
              <a:t>ατμόσφαιρας)</a:t>
            </a:r>
            <a:endParaRPr lang="en-US" sz="4000" dirty="0">
              <a:solidFill>
                <a:srgbClr val="FFFF00"/>
              </a:solidFill>
              <a:effectLst/>
              <a:latin typeface="Calibri"/>
            </a:endParaRPr>
          </a:p>
        </p:txBody>
      </p:sp>
      <p:sp>
        <p:nvSpPr>
          <p:cNvPr id="46088" name="AutoShape 7"/>
          <p:cNvSpPr>
            <a:spLocks noChangeArrowheads="1"/>
          </p:cNvSpPr>
          <p:nvPr/>
        </p:nvSpPr>
        <p:spPr bwMode="auto">
          <a:xfrm>
            <a:off x="6143632" y="1285860"/>
            <a:ext cx="3429024" cy="2071132"/>
          </a:xfrm>
          <a:prstGeom prst="downArrow">
            <a:avLst>
              <a:gd name="adj1" fmla="val 50000"/>
              <a:gd name="adj2" fmla="val 43194"/>
            </a:avLst>
          </a:prstGeom>
          <a:solidFill>
            <a:schemeClr val="accent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b="1" dirty="0" smtClean="0">
                <a:solidFill>
                  <a:prstClr val="white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αποθήκευση</a:t>
            </a:r>
            <a:endParaRPr lang="el-GR" b="1" dirty="0">
              <a:solidFill>
                <a:prstClr val="white"/>
              </a:solidFill>
              <a:effectLst/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9" name="Rectangle 8"/>
          <p:cNvSpPr>
            <a:spLocks noChangeArrowheads="1"/>
          </p:cNvSpPr>
          <p:nvPr/>
        </p:nvSpPr>
        <p:spPr bwMode="auto">
          <a:xfrm>
            <a:off x="5357814" y="214290"/>
            <a:ext cx="4711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200" b="1" dirty="0">
                <a:solidFill>
                  <a:srgbClr val="FFFF00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ΟΞΕΙΔΟΑΝΑΓΩΓΙΚΕΣ ΑΝΤΙΔΡΑΣΕΙΣ</a:t>
            </a:r>
            <a:endParaRPr lang="en-GB" sz="3200" b="1" dirty="0">
              <a:solidFill>
                <a:srgbClr val="FFFF00"/>
              </a:solidFill>
              <a:effectLst/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9 - Έλλειψη"/>
          <p:cNvSpPr/>
          <p:nvPr/>
        </p:nvSpPr>
        <p:spPr>
          <a:xfrm>
            <a:off x="3703340" y="0"/>
            <a:ext cx="6583660" cy="33569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4400" b="1" dirty="0" smtClean="0">
                <a:solidFill>
                  <a:srgbClr val="3333FF"/>
                </a:solidFill>
                <a:effectLst/>
                <a:ea typeface="Tahoma" pitchFamily="34" charset="0"/>
                <a:cs typeface="Tahoma" pitchFamily="34" charset="0"/>
              </a:rPr>
              <a:t>ΦΩΤΟΧΗΜΙΚΕΣ ΑΝΤΙΔΡΑΣΕΙΣ </a:t>
            </a:r>
            <a:endParaRPr lang="el-GR" sz="4400" b="1" dirty="0">
              <a:solidFill>
                <a:srgbClr val="3333FF"/>
              </a:solidFill>
              <a:effectLst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10 - Έλλειψη"/>
          <p:cNvSpPr/>
          <p:nvPr/>
        </p:nvSpPr>
        <p:spPr>
          <a:xfrm>
            <a:off x="1964509" y="4314647"/>
            <a:ext cx="6786610" cy="2252694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4400" b="1" dirty="0" smtClean="0">
                <a:solidFill>
                  <a:srgbClr val="3333FF"/>
                </a:solidFill>
                <a:effectLst/>
                <a:ea typeface="Tahoma" pitchFamily="34" charset="0"/>
                <a:cs typeface="Tahoma" pitchFamily="34" charset="0"/>
              </a:rPr>
              <a:t>ΑΝΑΒΟΛΙΣΜΟΣ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4400" b="1" dirty="0" smtClean="0">
                <a:solidFill>
                  <a:srgbClr val="3333FF"/>
                </a:solidFill>
                <a:effectLst/>
                <a:ea typeface="Tahoma" pitchFamily="34" charset="0"/>
                <a:cs typeface="Tahoma" pitchFamily="34" charset="0"/>
              </a:rPr>
              <a:t>ΒΙΟΣΥΝΘΕΣΗ ΝΕΑΣ ΟΡΓΑΝΙΚΗΣ ΥΛΗΣ</a:t>
            </a:r>
            <a:endParaRPr lang="el-GR" sz="4400" b="1" dirty="0">
              <a:solidFill>
                <a:srgbClr val="3333FF"/>
              </a:solidFill>
              <a:effectLst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390972" y="2708920"/>
            <a:ext cx="4500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prstClr val="white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Ως προς την ενέργεια: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200" b="1" dirty="0" err="1" smtClean="0">
                <a:solidFill>
                  <a:srgbClr val="FFFF00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Φωτότροφοι</a:t>
            </a:r>
            <a:r>
              <a:rPr lang="el-GR" sz="3200" b="1" dirty="0" smtClean="0">
                <a:solidFill>
                  <a:srgbClr val="FFFF00"/>
                </a:solidFill>
                <a:effectLst/>
                <a:latin typeface="Calibri"/>
                <a:ea typeface="Tahoma" pitchFamily="34" charset="0"/>
                <a:cs typeface="Tahoma" pitchFamily="34" charset="0"/>
              </a:rPr>
              <a:t> οργανισμοί</a:t>
            </a:r>
            <a:endParaRPr lang="el-GR" sz="3200" b="1" dirty="0">
              <a:solidFill>
                <a:srgbClr val="FFFF00"/>
              </a:solidFill>
              <a:effectLst/>
              <a:latin typeface="Calibri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0"/>
            <a:ext cx="3127276" cy="172819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l-GR" sz="4000" b="1" dirty="0">
                <a:solidFill>
                  <a:prstClr val="white">
                    <a:lumMod val="95000"/>
                  </a:prstClr>
                </a:solidFill>
                <a:effectLst/>
                <a:ea typeface="Tahoma" pitchFamily="34" charset="0"/>
                <a:cs typeface="Tahoma" pitchFamily="34" charset="0"/>
              </a:rPr>
              <a:t>ΗΛΙΑΚΗ</a:t>
            </a:r>
            <a:r>
              <a:rPr lang="en-US" sz="4000" b="1" dirty="0">
                <a:solidFill>
                  <a:prstClr val="white">
                    <a:lumMod val="95000"/>
                  </a:prstClr>
                </a:solidFill>
                <a:effectLst/>
                <a:ea typeface="Tahoma" pitchFamily="34" charset="0"/>
                <a:cs typeface="Tahoma" pitchFamily="34" charset="0"/>
              </a:rPr>
              <a:t> </a:t>
            </a:r>
            <a:r>
              <a:rPr lang="el-GR" sz="4000" b="1" dirty="0">
                <a:solidFill>
                  <a:prstClr val="white">
                    <a:lumMod val="95000"/>
                  </a:prstClr>
                </a:solidFill>
                <a:effectLst/>
                <a:ea typeface="Tahoma" pitchFamily="34" charset="0"/>
                <a:cs typeface="Tahoma" pitchFamily="34" charset="0"/>
              </a:rPr>
              <a:t>ΕΝΕΡΓΕΙΑ</a:t>
            </a:r>
            <a:endParaRPr lang="en-GB" sz="4000" b="1" dirty="0">
              <a:solidFill>
                <a:prstClr val="white">
                  <a:lumMod val="95000"/>
                </a:prstClr>
              </a:solidFill>
              <a:effectLst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46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10906</TotalTime>
  <Words>1777</Words>
  <Application>Microsoft Office PowerPoint</Application>
  <PresentationFormat>35mm Slides</PresentationFormat>
  <Paragraphs>360</Paragraphs>
  <Slides>47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 Unicode MS</vt:lpstr>
      <vt:lpstr>Arial</vt:lpstr>
      <vt:lpstr>Arial Black</vt:lpstr>
      <vt:lpstr>Calibri</vt:lpstr>
      <vt:lpstr>Century Gothic</vt:lpstr>
      <vt:lpstr>Courier New</vt:lpstr>
      <vt:lpstr>Tahoma</vt:lpstr>
      <vt:lpstr>Times New Roman</vt:lpstr>
      <vt:lpstr>Verdana</vt:lpstr>
      <vt:lpstr>Wingdings</vt:lpstr>
      <vt:lpstr>Default Design</vt:lpstr>
      <vt:lpstr>1_Default Design</vt:lpstr>
      <vt:lpstr>3_Default Design</vt:lpstr>
      <vt:lpstr>Office Theme</vt:lpstr>
      <vt:lpstr>MDLDrawObject Class</vt:lpstr>
      <vt:lpstr>ChemSketch</vt:lpstr>
      <vt:lpstr>Βιοχημεία</vt:lpstr>
      <vt:lpstr>Άδειες Χρήσης</vt:lpstr>
      <vt:lpstr>Χρηματοδότηση</vt:lpstr>
      <vt:lpstr>Ο κύκλος  Calvin-Benson, το ένζυμο RubisCO και ο κύκλος Hatch-Slack-Kortshak </vt:lpstr>
      <vt:lpstr>Περιεχόμενα ενότητας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Σημείωμα Χρήσης Έργων Τρίτων (1/4)</vt:lpstr>
      <vt:lpstr>Σημείωμα Χρήσης Έργων Τρίτων (2/4)</vt:lpstr>
      <vt:lpstr>Σημείωμα Χρήσης Έργων Τρίτων (3/4)</vt:lpstr>
      <vt:lpstr>Σημείωμα Χρήσης Έργων Τρίτων (4/4)</vt:lpstr>
      <vt:lpstr>Σημείωμα Αναφοράς</vt:lpstr>
      <vt:lpstr>Σημείωμα Αδειοδότησης</vt:lpstr>
      <vt:lpstr>Τέλος ενότητας</vt:lpstr>
      <vt:lpstr>Σημειώματα</vt:lpstr>
      <vt:lpstr>Διατήρηση Σημειωμάτων</vt:lpstr>
    </vt:vector>
  </TitlesOfParts>
  <Company>AUTH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diamantidis</dc:creator>
  <cp:lastModifiedBy>Grigorios Diamantidis</cp:lastModifiedBy>
  <cp:revision>242</cp:revision>
  <cp:lastPrinted>1998-11-10T12:54:44Z</cp:lastPrinted>
  <dcterms:created xsi:type="dcterms:W3CDTF">1998-06-25T08:20:56Z</dcterms:created>
  <dcterms:modified xsi:type="dcterms:W3CDTF">2016-11-30T09:23:39Z</dcterms:modified>
</cp:coreProperties>
</file>