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6" r:id="rId6"/>
    <p:sldMasterId id="2147483708" r:id="rId7"/>
    <p:sldMasterId id="2147483720" r:id="rId8"/>
  </p:sldMasterIdLst>
  <p:notesMasterIdLst>
    <p:notesMasterId r:id="rId50"/>
  </p:notesMasterIdLst>
  <p:sldIdLst>
    <p:sldId id="359" r:id="rId9"/>
    <p:sldId id="258" r:id="rId10"/>
    <p:sldId id="361" r:id="rId11"/>
    <p:sldId id="362" r:id="rId12"/>
    <p:sldId id="363" r:id="rId13"/>
    <p:sldId id="400" r:id="rId14"/>
    <p:sldId id="401" r:id="rId15"/>
    <p:sldId id="364" r:id="rId16"/>
    <p:sldId id="365" r:id="rId17"/>
    <p:sldId id="368" r:id="rId18"/>
    <p:sldId id="397" r:id="rId19"/>
    <p:sldId id="273" r:id="rId20"/>
    <p:sldId id="370" r:id="rId21"/>
    <p:sldId id="371" r:id="rId22"/>
    <p:sldId id="372" r:id="rId23"/>
    <p:sldId id="398" r:id="rId24"/>
    <p:sldId id="274" r:id="rId25"/>
    <p:sldId id="375" r:id="rId26"/>
    <p:sldId id="377" r:id="rId27"/>
    <p:sldId id="378" r:id="rId28"/>
    <p:sldId id="379" r:id="rId29"/>
    <p:sldId id="380" r:id="rId30"/>
    <p:sldId id="381" r:id="rId31"/>
    <p:sldId id="403" r:id="rId32"/>
    <p:sldId id="404" r:id="rId33"/>
    <p:sldId id="382" r:id="rId34"/>
    <p:sldId id="300" r:id="rId35"/>
    <p:sldId id="384" r:id="rId36"/>
    <p:sldId id="386" r:id="rId37"/>
    <p:sldId id="392" r:id="rId38"/>
    <p:sldId id="385" r:id="rId39"/>
    <p:sldId id="387" r:id="rId40"/>
    <p:sldId id="393" r:id="rId41"/>
    <p:sldId id="405" r:id="rId42"/>
    <p:sldId id="399" r:id="rId43"/>
    <p:sldId id="388" r:id="rId44"/>
    <p:sldId id="394" r:id="rId45"/>
    <p:sldId id="389" r:id="rId46"/>
    <p:sldId id="390" r:id="rId47"/>
    <p:sldId id="391" r:id="rId48"/>
    <p:sldId id="395" r:id="rId4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HCRUser" initials="U" lastIdx="5" clrIdx="0"/>
  <p:cmAuthor id="2" name="UNHCR" initials="U" lastIdx="0" clrIdx="1">
    <p:extLst>
      <p:ext uri="{19B8F6BF-5375-455C-9EA6-DF929625EA0E}">
        <p15:presenceInfo xmlns:p15="http://schemas.microsoft.com/office/powerpoint/2012/main" userId="UNHCR" providerId="None"/>
      </p:ext>
    </p:extLst>
  </p:cmAuthor>
  <p:cmAuthor id="3" name="Vassilios Avdis" initials="VA" lastIdx="37" clrIdx="2">
    <p:extLst>
      <p:ext uri="{19B8F6BF-5375-455C-9EA6-DF929625EA0E}">
        <p15:presenceInfo xmlns:p15="http://schemas.microsoft.com/office/powerpoint/2012/main" userId="S-1-5-21-2676355427-447894320-4283101651-24967" providerId="AD"/>
      </p:ext>
    </p:extLst>
  </p:cmAuthor>
  <p:cmAuthor id="4" name="GD" initials="GD" lastIdx="5" clrIdx="3">
    <p:extLst>
      <p:ext uri="{19B8F6BF-5375-455C-9EA6-DF929625EA0E}">
        <p15:presenceInfo xmlns:p15="http://schemas.microsoft.com/office/powerpoint/2012/main" userId="G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C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E1073-2D77-4A37-A47A-6A472239CE51}" v="136" dt="2022-04-15T13:43:25.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6" autoAdjust="0"/>
    <p:restoredTop sz="79487" autoAdjust="0"/>
  </p:normalViewPr>
  <p:slideViewPr>
    <p:cSldViewPr snapToGrid="0">
      <p:cViewPr varScale="1">
        <p:scale>
          <a:sx n="53" d="100"/>
          <a:sy n="53" d="100"/>
        </p:scale>
        <p:origin x="4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939BE-7FBD-4B2B-9C43-2F567D5892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D10B968-8666-4F7E-92A7-4119FE6BDED9}">
      <dgm:prSet custT="1"/>
      <dgm:spPr>
        <a:solidFill>
          <a:schemeClr val="accent1">
            <a:lumMod val="75000"/>
          </a:schemeClr>
        </a:solidFill>
        <a:ln>
          <a:noFill/>
        </a:ln>
      </dgm:spPr>
      <dgm:t>
        <a:bodyPr/>
        <a:lstStyle/>
        <a:p>
          <a:pPr algn="ctr" rtl="0"/>
          <a:r>
            <a:rPr lang="el-GR" sz="3200" b="1" dirty="0"/>
            <a:t>Σχεδιάγραμμα</a:t>
          </a:r>
          <a:r>
            <a:rPr lang="el-GR" sz="4000" b="1" dirty="0"/>
            <a:t> </a:t>
          </a:r>
          <a:r>
            <a:rPr lang="el-GR" sz="3200" b="1" dirty="0"/>
            <a:t>παρουσίασης</a:t>
          </a:r>
          <a:endParaRPr lang="el-GR" sz="4000" b="1" dirty="0"/>
        </a:p>
      </dgm:t>
    </dgm:pt>
    <dgm:pt modelId="{83E73478-317E-4262-9C54-A245BD4A2BDB}" type="parTrans" cxnId="{580B1FD9-580E-4B83-A9C0-61000AF059B8}">
      <dgm:prSet/>
      <dgm:spPr/>
      <dgm:t>
        <a:bodyPr/>
        <a:lstStyle/>
        <a:p>
          <a:endParaRPr lang="el-GR"/>
        </a:p>
      </dgm:t>
    </dgm:pt>
    <dgm:pt modelId="{D4256B11-D7E6-4FE7-9C74-63883822CB3B}" type="sibTrans" cxnId="{580B1FD9-580E-4B83-A9C0-61000AF059B8}">
      <dgm:prSet/>
      <dgm:spPr/>
      <dgm:t>
        <a:bodyPr/>
        <a:lstStyle/>
        <a:p>
          <a:endParaRPr lang="el-GR"/>
        </a:p>
      </dgm:t>
    </dgm:pt>
    <dgm:pt modelId="{035EC24D-E690-4353-84AE-6405E0AA4D65}" type="pres">
      <dgm:prSet presAssocID="{A1E939BE-7FBD-4B2B-9C43-2F567D58927E}" presName="linear" presStyleCnt="0">
        <dgm:presLayoutVars>
          <dgm:animLvl val="lvl"/>
          <dgm:resizeHandles val="exact"/>
        </dgm:presLayoutVars>
      </dgm:prSet>
      <dgm:spPr/>
    </dgm:pt>
    <dgm:pt modelId="{01CE4951-DB4D-4191-9CF1-B0C2B82C7F61}" type="pres">
      <dgm:prSet presAssocID="{CD10B968-8666-4F7E-92A7-4119FE6BDED9}" presName="parentText" presStyleLbl="node1" presStyleIdx="0" presStyleCnt="1">
        <dgm:presLayoutVars>
          <dgm:chMax val="0"/>
          <dgm:bulletEnabled val="1"/>
        </dgm:presLayoutVars>
      </dgm:prSet>
      <dgm:spPr/>
    </dgm:pt>
  </dgm:ptLst>
  <dgm:cxnLst>
    <dgm:cxn modelId="{FD7F01A2-6070-46A2-9ECC-C1F458386138}" type="presOf" srcId="{A1E939BE-7FBD-4B2B-9C43-2F567D58927E}" destId="{035EC24D-E690-4353-84AE-6405E0AA4D65}" srcOrd="0" destOrd="0" presId="urn:microsoft.com/office/officeart/2005/8/layout/vList2"/>
    <dgm:cxn modelId="{580B1FD9-580E-4B83-A9C0-61000AF059B8}" srcId="{A1E939BE-7FBD-4B2B-9C43-2F567D58927E}" destId="{CD10B968-8666-4F7E-92A7-4119FE6BDED9}" srcOrd="0" destOrd="0" parTransId="{83E73478-317E-4262-9C54-A245BD4A2BDB}" sibTransId="{D4256B11-D7E6-4FE7-9C74-63883822CB3B}"/>
    <dgm:cxn modelId="{C98E60F9-9D36-4E3E-92F3-55D30EA6C31C}" type="presOf" srcId="{CD10B968-8666-4F7E-92A7-4119FE6BDED9}" destId="{01CE4951-DB4D-4191-9CF1-B0C2B82C7F61}" srcOrd="0" destOrd="0" presId="urn:microsoft.com/office/officeart/2005/8/layout/vList2"/>
    <dgm:cxn modelId="{20ECE84E-A911-45DC-B741-DD9B0E433718}" type="presParOf" srcId="{035EC24D-E690-4353-84AE-6405E0AA4D65}" destId="{01CE4951-DB4D-4191-9CF1-B0C2B82C7F6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2829A-DE5F-4F52-A7B9-775544D3BE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862A381D-12C0-4CC9-9A73-FF5EA2E1580C}">
      <dgm:prSet/>
      <dgm:spPr>
        <a:solidFill>
          <a:schemeClr val="accent1">
            <a:lumMod val="75000"/>
          </a:schemeClr>
        </a:solidFill>
      </dgm:spPr>
      <dgm:t>
        <a:bodyPr/>
        <a:lstStyle/>
        <a:p>
          <a:pPr rtl="0"/>
          <a:r>
            <a:rPr lang="el-GR" dirty="0"/>
            <a:t>Ορισμοί-διακρίσεις</a:t>
          </a:r>
        </a:p>
      </dgm:t>
    </dgm:pt>
    <dgm:pt modelId="{5AC61F35-9287-4E65-AA4C-A15006BAE760}" type="parTrans" cxnId="{7DEEC0AC-0D19-4F08-A222-8A297FC7ACBD}">
      <dgm:prSet/>
      <dgm:spPr/>
      <dgm:t>
        <a:bodyPr/>
        <a:lstStyle/>
        <a:p>
          <a:endParaRPr lang="el-GR"/>
        </a:p>
      </dgm:t>
    </dgm:pt>
    <dgm:pt modelId="{6C5D398E-086F-4E6F-B3A5-A0019F2E4E36}" type="sibTrans" cxnId="{7DEEC0AC-0D19-4F08-A222-8A297FC7ACBD}">
      <dgm:prSet/>
      <dgm:spPr/>
      <dgm:t>
        <a:bodyPr/>
        <a:lstStyle/>
        <a:p>
          <a:endParaRPr lang="el-GR"/>
        </a:p>
      </dgm:t>
    </dgm:pt>
    <dgm:pt modelId="{1D720DF2-F6D5-45FE-8881-3B7F9DE20C75}">
      <dgm:prSet/>
      <dgm:spPr>
        <a:solidFill>
          <a:schemeClr val="accent1">
            <a:lumMod val="75000"/>
          </a:schemeClr>
        </a:solidFill>
      </dgm:spPr>
      <dgm:t>
        <a:bodyPr/>
        <a:lstStyle/>
        <a:p>
          <a:r>
            <a:rPr lang="el-GR" dirty="0"/>
            <a:t>Κράτηση προς επιστροφή</a:t>
          </a:r>
        </a:p>
      </dgm:t>
    </dgm:pt>
    <dgm:pt modelId="{5C253CA9-A0E7-4EA9-9858-C9C10557E78E}" type="parTrans" cxnId="{8BA2C994-5B87-45DF-98C5-86043F6C96C2}">
      <dgm:prSet/>
      <dgm:spPr/>
      <dgm:t>
        <a:bodyPr/>
        <a:lstStyle/>
        <a:p>
          <a:endParaRPr lang="en-US"/>
        </a:p>
      </dgm:t>
    </dgm:pt>
    <dgm:pt modelId="{FAD4058D-47E3-4727-B5F4-B2ABDA81E002}" type="sibTrans" cxnId="{8BA2C994-5B87-45DF-98C5-86043F6C96C2}">
      <dgm:prSet/>
      <dgm:spPr/>
      <dgm:t>
        <a:bodyPr/>
        <a:lstStyle/>
        <a:p>
          <a:endParaRPr lang="en-US"/>
        </a:p>
      </dgm:t>
    </dgm:pt>
    <dgm:pt modelId="{AF5E882C-99B9-4F09-84EC-EFDC01D7183D}">
      <dgm:prSet/>
      <dgm:spPr>
        <a:solidFill>
          <a:schemeClr val="accent1">
            <a:lumMod val="75000"/>
          </a:schemeClr>
        </a:solidFill>
      </dgm:spPr>
      <dgm:t>
        <a:bodyPr/>
        <a:lstStyle/>
        <a:p>
          <a:pPr rtl="0"/>
          <a:r>
            <a:rPr lang="el-GR" dirty="0"/>
            <a:t>Κράτηση των αιτούντων άσυλο</a:t>
          </a:r>
        </a:p>
      </dgm:t>
    </dgm:pt>
    <dgm:pt modelId="{066A96A8-2725-4CF7-A19A-9A7E9208F730}" type="parTrans" cxnId="{3FBC10D7-461F-4D57-B67C-614E0522FEB9}">
      <dgm:prSet/>
      <dgm:spPr/>
      <dgm:t>
        <a:bodyPr/>
        <a:lstStyle/>
        <a:p>
          <a:endParaRPr lang="en-US"/>
        </a:p>
      </dgm:t>
    </dgm:pt>
    <dgm:pt modelId="{B2B0D895-6275-4D2F-AB79-C644A43D3D2E}" type="sibTrans" cxnId="{3FBC10D7-461F-4D57-B67C-614E0522FEB9}">
      <dgm:prSet/>
      <dgm:spPr/>
      <dgm:t>
        <a:bodyPr/>
        <a:lstStyle/>
        <a:p>
          <a:endParaRPr lang="en-US"/>
        </a:p>
      </dgm:t>
    </dgm:pt>
    <dgm:pt modelId="{E8C8C12E-CC26-4F53-A740-55E21DBC3AAA}" type="pres">
      <dgm:prSet presAssocID="{8402829A-DE5F-4F52-A7B9-775544D3BE99}" presName="linear" presStyleCnt="0">
        <dgm:presLayoutVars>
          <dgm:animLvl val="lvl"/>
          <dgm:resizeHandles val="exact"/>
        </dgm:presLayoutVars>
      </dgm:prSet>
      <dgm:spPr/>
    </dgm:pt>
    <dgm:pt modelId="{1AAD9EAB-C9E1-490A-9752-20AAFA5CB9A5}" type="pres">
      <dgm:prSet presAssocID="{862A381D-12C0-4CC9-9A73-FF5EA2E1580C}" presName="parentText" presStyleLbl="node1" presStyleIdx="0" presStyleCnt="3" custScaleY="41079" custLinFactNeighborX="0" custLinFactNeighborY="63901">
        <dgm:presLayoutVars>
          <dgm:chMax val="0"/>
          <dgm:bulletEnabled val="1"/>
        </dgm:presLayoutVars>
      </dgm:prSet>
      <dgm:spPr/>
    </dgm:pt>
    <dgm:pt modelId="{445FCE70-24D2-4EBD-8A42-754EEBD027E4}" type="pres">
      <dgm:prSet presAssocID="{6C5D398E-086F-4E6F-B3A5-A0019F2E4E36}" presName="spacer" presStyleCnt="0"/>
      <dgm:spPr/>
    </dgm:pt>
    <dgm:pt modelId="{38783AAA-87A7-4890-A912-26EB8E631A8A}" type="pres">
      <dgm:prSet presAssocID="{1D720DF2-F6D5-45FE-8881-3B7F9DE20C75}" presName="parentText" presStyleLbl="node1" presStyleIdx="1" presStyleCnt="3" custScaleY="41159" custLinFactNeighborX="0" custLinFactNeighborY="90537">
        <dgm:presLayoutVars>
          <dgm:chMax val="0"/>
          <dgm:bulletEnabled val="1"/>
        </dgm:presLayoutVars>
      </dgm:prSet>
      <dgm:spPr/>
    </dgm:pt>
    <dgm:pt modelId="{047BEE49-6A38-4DD6-A2E2-7674AD4C3305}" type="pres">
      <dgm:prSet presAssocID="{FAD4058D-47E3-4727-B5F4-B2ABDA81E002}" presName="spacer" presStyleCnt="0"/>
      <dgm:spPr/>
    </dgm:pt>
    <dgm:pt modelId="{864944F9-4189-4EA1-B827-B4375A0927F5}" type="pres">
      <dgm:prSet presAssocID="{AF5E882C-99B9-4F09-84EC-EFDC01D7183D}" presName="parentText" presStyleLbl="node1" presStyleIdx="2" presStyleCnt="3" custScaleY="49081" custLinFactY="7737" custLinFactNeighborY="100000">
        <dgm:presLayoutVars>
          <dgm:chMax val="0"/>
          <dgm:bulletEnabled val="1"/>
        </dgm:presLayoutVars>
      </dgm:prSet>
      <dgm:spPr/>
    </dgm:pt>
  </dgm:ptLst>
  <dgm:cxnLst>
    <dgm:cxn modelId="{5BF6863B-BFD8-4B3E-BA36-681BC5E56484}" type="presOf" srcId="{1D720DF2-F6D5-45FE-8881-3B7F9DE20C75}" destId="{38783AAA-87A7-4890-A912-26EB8E631A8A}" srcOrd="0" destOrd="0" presId="urn:microsoft.com/office/officeart/2005/8/layout/vList2"/>
    <dgm:cxn modelId="{8BA2C994-5B87-45DF-98C5-86043F6C96C2}" srcId="{8402829A-DE5F-4F52-A7B9-775544D3BE99}" destId="{1D720DF2-F6D5-45FE-8881-3B7F9DE20C75}" srcOrd="1" destOrd="0" parTransId="{5C253CA9-A0E7-4EA9-9858-C9C10557E78E}" sibTransId="{FAD4058D-47E3-4727-B5F4-B2ABDA81E002}"/>
    <dgm:cxn modelId="{7DEEC0AC-0D19-4F08-A222-8A297FC7ACBD}" srcId="{8402829A-DE5F-4F52-A7B9-775544D3BE99}" destId="{862A381D-12C0-4CC9-9A73-FF5EA2E1580C}" srcOrd="0" destOrd="0" parTransId="{5AC61F35-9287-4E65-AA4C-A15006BAE760}" sibTransId="{6C5D398E-086F-4E6F-B3A5-A0019F2E4E36}"/>
    <dgm:cxn modelId="{33F685B1-90F1-4EE1-8996-C60530215248}" type="presOf" srcId="{8402829A-DE5F-4F52-A7B9-775544D3BE99}" destId="{E8C8C12E-CC26-4F53-A740-55E21DBC3AAA}" srcOrd="0" destOrd="0" presId="urn:microsoft.com/office/officeart/2005/8/layout/vList2"/>
    <dgm:cxn modelId="{5A7D7BC9-9A55-4060-8198-4463211ED4B7}" type="presOf" srcId="{862A381D-12C0-4CC9-9A73-FF5EA2E1580C}" destId="{1AAD9EAB-C9E1-490A-9752-20AAFA5CB9A5}" srcOrd="0" destOrd="0" presId="urn:microsoft.com/office/officeart/2005/8/layout/vList2"/>
    <dgm:cxn modelId="{3FBC10D7-461F-4D57-B67C-614E0522FEB9}" srcId="{8402829A-DE5F-4F52-A7B9-775544D3BE99}" destId="{AF5E882C-99B9-4F09-84EC-EFDC01D7183D}" srcOrd="2" destOrd="0" parTransId="{066A96A8-2725-4CF7-A19A-9A7E9208F730}" sibTransId="{B2B0D895-6275-4D2F-AB79-C644A43D3D2E}"/>
    <dgm:cxn modelId="{99627CEB-CD2C-4E60-9B3A-7B8045AAA200}" type="presOf" srcId="{AF5E882C-99B9-4F09-84EC-EFDC01D7183D}" destId="{864944F9-4189-4EA1-B827-B4375A0927F5}" srcOrd="0" destOrd="0" presId="urn:microsoft.com/office/officeart/2005/8/layout/vList2"/>
    <dgm:cxn modelId="{DBA554E0-8DF1-4FEC-8480-19E4F694C376}" type="presParOf" srcId="{E8C8C12E-CC26-4F53-A740-55E21DBC3AAA}" destId="{1AAD9EAB-C9E1-490A-9752-20AAFA5CB9A5}" srcOrd="0" destOrd="0" presId="urn:microsoft.com/office/officeart/2005/8/layout/vList2"/>
    <dgm:cxn modelId="{5F03A18F-1CD3-4F53-8B84-83D0D1071500}" type="presParOf" srcId="{E8C8C12E-CC26-4F53-A740-55E21DBC3AAA}" destId="{445FCE70-24D2-4EBD-8A42-754EEBD027E4}" srcOrd="1" destOrd="0" presId="urn:microsoft.com/office/officeart/2005/8/layout/vList2"/>
    <dgm:cxn modelId="{52268997-AC74-4023-8890-BE7480E0B64E}" type="presParOf" srcId="{E8C8C12E-CC26-4F53-A740-55E21DBC3AAA}" destId="{38783AAA-87A7-4890-A912-26EB8E631A8A}" srcOrd="2" destOrd="0" presId="urn:microsoft.com/office/officeart/2005/8/layout/vList2"/>
    <dgm:cxn modelId="{73C83E8F-8CBF-419E-B02F-1ED2D7F9575D}" type="presParOf" srcId="{E8C8C12E-CC26-4F53-A740-55E21DBC3AAA}" destId="{047BEE49-6A38-4DD6-A2E2-7674AD4C3305}" srcOrd="3" destOrd="0" presId="urn:microsoft.com/office/officeart/2005/8/layout/vList2"/>
    <dgm:cxn modelId="{8D0FA255-A53F-46B2-8B16-0A159A88B408}" type="presParOf" srcId="{E8C8C12E-CC26-4F53-A740-55E21DBC3AAA}" destId="{864944F9-4189-4EA1-B827-B4375A0927F5}"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69DF4-6EEE-4C97-A967-08E634E34F4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l-GR"/>
        </a:p>
      </dgm:t>
    </dgm:pt>
    <dgm:pt modelId="{3935BAF1-344E-444F-8FFE-8EBFBDD0CBED}">
      <dgm:prSet phldrT="[Text]"/>
      <dgm:spPr>
        <a:solidFill>
          <a:schemeClr val="accent5"/>
        </a:solidFill>
      </dgm:spPr>
      <dgm:t>
        <a:bodyPr/>
        <a:lstStyle/>
        <a:p>
          <a:r>
            <a:rPr lang="el-GR" dirty="0"/>
            <a:t>Σύλληψη υπηκόου τρίτης χώρας μετά από παράτυπη είσοδο στην Ελλάδα.</a:t>
          </a:r>
        </a:p>
      </dgm:t>
    </dgm:pt>
    <dgm:pt modelId="{A9E285C5-6706-4E44-A7EF-0D1914408C98}" type="parTrans" cxnId="{0595B881-7E3C-4630-B6B3-A06E03E93086}">
      <dgm:prSet/>
      <dgm:spPr/>
      <dgm:t>
        <a:bodyPr/>
        <a:lstStyle/>
        <a:p>
          <a:endParaRPr lang="el-GR"/>
        </a:p>
      </dgm:t>
    </dgm:pt>
    <dgm:pt modelId="{FC8AC838-35BF-439B-B79A-6A1604A9F0BD}" type="sibTrans" cxnId="{0595B881-7E3C-4630-B6B3-A06E03E93086}">
      <dgm:prSet/>
      <dgm:spPr/>
      <dgm:t>
        <a:bodyPr/>
        <a:lstStyle/>
        <a:p>
          <a:endParaRPr lang="el-GR"/>
        </a:p>
      </dgm:t>
    </dgm:pt>
    <dgm:pt modelId="{BF3B10D7-5535-4139-A5C9-64EB3C5AA4AD}">
      <dgm:prSet/>
      <dgm:spPr>
        <a:solidFill>
          <a:schemeClr val="accent5"/>
        </a:solidFill>
      </dgm:spPr>
      <dgm:t>
        <a:bodyPr/>
        <a:lstStyle/>
        <a:p>
          <a:r>
            <a:rPr lang="el-GR" dirty="0"/>
            <a:t>Ο υπήκοος τρίτης χώρας </a:t>
          </a:r>
          <a:r>
            <a:rPr lang="el-GR" b="1" dirty="0"/>
            <a:t>πρέπει να</a:t>
          </a:r>
          <a:r>
            <a:rPr lang="el-GR" dirty="0"/>
            <a:t> οδηγείται άμεσα με ευθύνη της αρχής που διενήργησε τη σύλληψη στο Κέντρο Υποδοχής και Ταυτοποίησης. </a:t>
          </a:r>
        </a:p>
      </dgm:t>
    </dgm:pt>
    <dgm:pt modelId="{FE43D516-20FF-4CAE-B44B-A9B05F183E6F}" type="parTrans" cxnId="{9D0BB9FC-FD47-43E6-BC1A-AAE1B683EAEE}">
      <dgm:prSet/>
      <dgm:spPr/>
      <dgm:t>
        <a:bodyPr/>
        <a:lstStyle/>
        <a:p>
          <a:endParaRPr lang="el-GR"/>
        </a:p>
      </dgm:t>
    </dgm:pt>
    <dgm:pt modelId="{C4880B05-16C8-4EF7-9F20-02E1CF1C5CF8}" type="sibTrans" cxnId="{9D0BB9FC-FD47-43E6-BC1A-AAE1B683EAEE}">
      <dgm:prSet/>
      <dgm:spPr/>
      <dgm:t>
        <a:bodyPr/>
        <a:lstStyle/>
        <a:p>
          <a:endParaRPr lang="el-GR"/>
        </a:p>
      </dgm:t>
    </dgm:pt>
    <dgm:pt modelId="{2F5AB2E8-04A1-4DE2-9B55-DB760354AB54}">
      <dgm:prSet/>
      <dgm:spPr>
        <a:solidFill>
          <a:schemeClr val="accent5"/>
        </a:solidFill>
      </dgm:spPr>
      <dgm:t>
        <a:bodyPr/>
        <a:lstStyle/>
        <a:p>
          <a:r>
            <a:rPr lang="el-GR" dirty="0"/>
            <a:t>Διαδικασίες Υποδοχής και ταυτοποίησης (Ενημέρωση, Εξακρίβωση Υπηκοότητας, Καταγραφή, Ιατρικές Εξετάσεις, Ψυχοκοινωνική υποστήριξη)</a:t>
          </a:r>
        </a:p>
      </dgm:t>
    </dgm:pt>
    <dgm:pt modelId="{20EBDC03-283C-4F44-BE6E-D3C3E6ECD671}" type="parTrans" cxnId="{1D26D801-7694-41B7-B4A9-9F0BCAF90913}">
      <dgm:prSet/>
      <dgm:spPr/>
      <dgm:t>
        <a:bodyPr/>
        <a:lstStyle/>
        <a:p>
          <a:endParaRPr lang="el-GR"/>
        </a:p>
      </dgm:t>
    </dgm:pt>
    <dgm:pt modelId="{9AE9C83B-3550-4528-B205-F034C8E1CD14}" type="sibTrans" cxnId="{1D26D801-7694-41B7-B4A9-9F0BCAF90913}">
      <dgm:prSet>
        <dgm:style>
          <a:lnRef idx="3">
            <a:schemeClr val="accent1"/>
          </a:lnRef>
          <a:fillRef idx="0">
            <a:schemeClr val="accent1"/>
          </a:fillRef>
          <a:effectRef idx="2">
            <a:schemeClr val="accent1"/>
          </a:effectRef>
          <a:fontRef idx="minor">
            <a:schemeClr val="tx1"/>
          </a:fontRef>
        </dgm:style>
      </dgm:prSet>
      <dgm:spPr/>
      <dgm:t>
        <a:bodyPr/>
        <a:lstStyle/>
        <a:p>
          <a:endParaRPr lang="el-GR"/>
        </a:p>
      </dgm:t>
    </dgm:pt>
    <dgm:pt modelId="{04509014-9B43-4C15-A6B4-7E6752CD65AD}">
      <dgm:prSet/>
      <dgm:spPr>
        <a:solidFill>
          <a:schemeClr val="accent5"/>
        </a:solidFill>
      </dgm:spPr>
      <dgm:t>
        <a:bodyPr/>
        <a:lstStyle/>
        <a:p>
          <a:r>
            <a:rPr lang="el-GR" dirty="0"/>
            <a:t>Έκδοση απόφασης περιορισμού της ελευθερίας για τις ανάγκες της εξακρίβωσης και των λοιπών διαδικασιών υποδοχής. </a:t>
          </a:r>
        </a:p>
      </dgm:t>
    </dgm:pt>
    <dgm:pt modelId="{4D19A6E3-1800-4B75-B43E-D9F37EA0F9DC}" type="parTrans" cxnId="{266D39D4-CA58-42E1-97B8-1B7E844F935B}">
      <dgm:prSet/>
      <dgm:spPr/>
      <dgm:t>
        <a:bodyPr/>
        <a:lstStyle/>
        <a:p>
          <a:endParaRPr lang="el-GR"/>
        </a:p>
      </dgm:t>
    </dgm:pt>
    <dgm:pt modelId="{626E287C-2317-4D71-8468-0005B2982531}" type="sibTrans" cxnId="{266D39D4-CA58-42E1-97B8-1B7E844F935B}">
      <dgm:prSet/>
      <dgm:spPr/>
      <dgm:t>
        <a:bodyPr/>
        <a:lstStyle/>
        <a:p>
          <a:endParaRPr lang="el-GR"/>
        </a:p>
      </dgm:t>
    </dgm:pt>
    <dgm:pt modelId="{45B35E1F-8D9D-45F3-B3A8-B51CFB974F05}">
      <dgm:prSet/>
      <dgm:spPr>
        <a:solidFill>
          <a:schemeClr val="accent5"/>
        </a:solidFill>
      </dgm:spPr>
      <dgm:t>
        <a:bodyPr/>
        <a:lstStyle/>
        <a:p>
          <a:r>
            <a:rPr lang="el-GR" dirty="0"/>
            <a:t>Παραπομπή για την περαιτέρω διοικητική μεταχείριση</a:t>
          </a:r>
        </a:p>
      </dgm:t>
    </dgm:pt>
    <dgm:pt modelId="{79AC461D-21A2-47C8-8257-987E27FBB025}" type="parTrans" cxnId="{2F96C663-74DF-4060-B2F8-D02ED877EC73}">
      <dgm:prSet/>
      <dgm:spPr/>
      <dgm:t>
        <a:bodyPr/>
        <a:lstStyle/>
        <a:p>
          <a:endParaRPr lang="en-US"/>
        </a:p>
      </dgm:t>
    </dgm:pt>
    <dgm:pt modelId="{E6F61433-1DD0-470B-9ABF-D9B2E73375AD}" type="sibTrans" cxnId="{2F96C663-74DF-4060-B2F8-D02ED877EC73}">
      <dgm:prSet/>
      <dgm:spPr/>
      <dgm:t>
        <a:bodyPr/>
        <a:lstStyle/>
        <a:p>
          <a:endParaRPr lang="en-US"/>
        </a:p>
      </dgm:t>
    </dgm:pt>
    <dgm:pt modelId="{0034411D-FA80-413D-911E-E2E434EF8550}" type="pres">
      <dgm:prSet presAssocID="{FBA69DF4-6EEE-4C97-A967-08E634E34F44}" presName="Name0" presStyleCnt="0">
        <dgm:presLayoutVars>
          <dgm:dir/>
          <dgm:resizeHandles val="exact"/>
        </dgm:presLayoutVars>
      </dgm:prSet>
      <dgm:spPr/>
    </dgm:pt>
    <dgm:pt modelId="{A41D32FE-F2F0-45E1-AD4C-97BE116F4204}" type="pres">
      <dgm:prSet presAssocID="{3935BAF1-344E-444F-8FFE-8EBFBDD0CBED}" presName="node" presStyleLbl="node1" presStyleIdx="0" presStyleCnt="5">
        <dgm:presLayoutVars>
          <dgm:bulletEnabled val="1"/>
        </dgm:presLayoutVars>
      </dgm:prSet>
      <dgm:spPr/>
    </dgm:pt>
    <dgm:pt modelId="{D06DC783-A6B9-4199-8701-DC685286A655}" type="pres">
      <dgm:prSet presAssocID="{FC8AC838-35BF-439B-B79A-6A1604A9F0BD}" presName="sibTrans" presStyleLbl="sibTrans1D1" presStyleIdx="0" presStyleCnt="4"/>
      <dgm:spPr/>
    </dgm:pt>
    <dgm:pt modelId="{E4DC8252-DFE1-4DD8-870A-5CE342DE9165}" type="pres">
      <dgm:prSet presAssocID="{FC8AC838-35BF-439B-B79A-6A1604A9F0BD}" presName="connectorText" presStyleLbl="sibTrans1D1" presStyleIdx="0" presStyleCnt="4"/>
      <dgm:spPr/>
    </dgm:pt>
    <dgm:pt modelId="{3E2FFC60-B79B-4072-9AE2-1A1714A9305E}" type="pres">
      <dgm:prSet presAssocID="{BF3B10D7-5535-4139-A5C9-64EB3C5AA4AD}" presName="node" presStyleLbl="node1" presStyleIdx="1" presStyleCnt="5">
        <dgm:presLayoutVars>
          <dgm:bulletEnabled val="1"/>
        </dgm:presLayoutVars>
      </dgm:prSet>
      <dgm:spPr/>
    </dgm:pt>
    <dgm:pt modelId="{E6046487-2543-47A0-A162-B32BF519FDB1}" type="pres">
      <dgm:prSet presAssocID="{C4880B05-16C8-4EF7-9F20-02E1CF1C5CF8}" presName="sibTrans" presStyleLbl="sibTrans1D1" presStyleIdx="1" presStyleCnt="4"/>
      <dgm:spPr/>
    </dgm:pt>
    <dgm:pt modelId="{4BACD017-A3CC-483A-B567-DBEADC1ED2C5}" type="pres">
      <dgm:prSet presAssocID="{C4880B05-16C8-4EF7-9F20-02E1CF1C5CF8}" presName="connectorText" presStyleLbl="sibTrans1D1" presStyleIdx="1" presStyleCnt="4"/>
      <dgm:spPr/>
    </dgm:pt>
    <dgm:pt modelId="{A61F4140-530C-4304-93B0-D8F3905CA57A}" type="pres">
      <dgm:prSet presAssocID="{04509014-9B43-4C15-A6B4-7E6752CD65AD}" presName="node" presStyleLbl="node1" presStyleIdx="2" presStyleCnt="5">
        <dgm:presLayoutVars>
          <dgm:bulletEnabled val="1"/>
        </dgm:presLayoutVars>
      </dgm:prSet>
      <dgm:spPr/>
    </dgm:pt>
    <dgm:pt modelId="{6A84F5F7-9D73-4555-879A-01A346D2FA62}" type="pres">
      <dgm:prSet presAssocID="{626E287C-2317-4D71-8468-0005B2982531}" presName="sibTrans" presStyleLbl="sibTrans1D1" presStyleIdx="2" presStyleCnt="4"/>
      <dgm:spPr/>
    </dgm:pt>
    <dgm:pt modelId="{8D6D447A-C85B-4937-AC23-718812E74793}" type="pres">
      <dgm:prSet presAssocID="{626E287C-2317-4D71-8468-0005B2982531}" presName="connectorText" presStyleLbl="sibTrans1D1" presStyleIdx="2" presStyleCnt="4"/>
      <dgm:spPr/>
    </dgm:pt>
    <dgm:pt modelId="{E7592383-1ACD-4578-BBD5-E7557D01D949}" type="pres">
      <dgm:prSet presAssocID="{2F5AB2E8-04A1-4DE2-9B55-DB760354AB54}" presName="node" presStyleLbl="node1" presStyleIdx="3" presStyleCnt="5">
        <dgm:presLayoutVars>
          <dgm:bulletEnabled val="1"/>
        </dgm:presLayoutVars>
      </dgm:prSet>
      <dgm:spPr/>
    </dgm:pt>
    <dgm:pt modelId="{D9D86922-E159-408D-8CCB-DEE49D36F967}" type="pres">
      <dgm:prSet presAssocID="{9AE9C83B-3550-4528-B205-F034C8E1CD14}" presName="sibTrans" presStyleLbl="sibTrans1D1" presStyleIdx="3" presStyleCnt="4"/>
      <dgm:spPr/>
    </dgm:pt>
    <dgm:pt modelId="{3DF4F716-9EF8-43BD-9F9B-828EB384E21D}" type="pres">
      <dgm:prSet presAssocID="{9AE9C83B-3550-4528-B205-F034C8E1CD14}" presName="connectorText" presStyleLbl="sibTrans1D1" presStyleIdx="3" presStyleCnt="4"/>
      <dgm:spPr/>
    </dgm:pt>
    <dgm:pt modelId="{ACFBCD46-D5E6-428E-83C6-3EDF2DC476C5}" type="pres">
      <dgm:prSet presAssocID="{45B35E1F-8D9D-45F3-B3A8-B51CFB974F05}" presName="node" presStyleLbl="node1" presStyleIdx="4" presStyleCnt="5">
        <dgm:presLayoutVars>
          <dgm:bulletEnabled val="1"/>
        </dgm:presLayoutVars>
      </dgm:prSet>
      <dgm:spPr/>
    </dgm:pt>
  </dgm:ptLst>
  <dgm:cxnLst>
    <dgm:cxn modelId="{1D26D801-7694-41B7-B4A9-9F0BCAF90913}" srcId="{FBA69DF4-6EEE-4C97-A967-08E634E34F44}" destId="{2F5AB2E8-04A1-4DE2-9B55-DB760354AB54}" srcOrd="3" destOrd="0" parTransId="{20EBDC03-283C-4F44-BE6E-D3C3E6ECD671}" sibTransId="{9AE9C83B-3550-4528-B205-F034C8E1CD14}"/>
    <dgm:cxn modelId="{403A4C04-2B0C-4F69-91F7-BACEEEBE3044}" type="presOf" srcId="{BF3B10D7-5535-4139-A5C9-64EB3C5AA4AD}" destId="{3E2FFC60-B79B-4072-9AE2-1A1714A9305E}" srcOrd="0" destOrd="0" presId="urn:microsoft.com/office/officeart/2005/8/layout/bProcess3"/>
    <dgm:cxn modelId="{2B3C8916-22C2-4661-8E4A-389ACC5D402C}" type="presOf" srcId="{626E287C-2317-4D71-8468-0005B2982531}" destId="{8D6D447A-C85B-4937-AC23-718812E74793}" srcOrd="1" destOrd="0" presId="urn:microsoft.com/office/officeart/2005/8/layout/bProcess3"/>
    <dgm:cxn modelId="{8D55B733-17B2-4A43-AF88-E6D7F4CE93FB}" type="presOf" srcId="{C4880B05-16C8-4EF7-9F20-02E1CF1C5CF8}" destId="{E6046487-2543-47A0-A162-B32BF519FDB1}" srcOrd="0" destOrd="0" presId="urn:microsoft.com/office/officeart/2005/8/layout/bProcess3"/>
    <dgm:cxn modelId="{2F96C663-74DF-4060-B2F8-D02ED877EC73}" srcId="{FBA69DF4-6EEE-4C97-A967-08E634E34F44}" destId="{45B35E1F-8D9D-45F3-B3A8-B51CFB974F05}" srcOrd="4" destOrd="0" parTransId="{79AC461D-21A2-47C8-8257-987E27FBB025}" sibTransId="{E6F61433-1DD0-470B-9ABF-D9B2E73375AD}"/>
    <dgm:cxn modelId="{9A73E664-B73F-4624-9E49-17D150E97444}" type="presOf" srcId="{45B35E1F-8D9D-45F3-B3A8-B51CFB974F05}" destId="{ACFBCD46-D5E6-428E-83C6-3EDF2DC476C5}" srcOrd="0" destOrd="0" presId="urn:microsoft.com/office/officeart/2005/8/layout/bProcess3"/>
    <dgm:cxn modelId="{2FCDCA4C-BF15-445F-9C7B-7FD0488B9E83}" type="presOf" srcId="{C4880B05-16C8-4EF7-9F20-02E1CF1C5CF8}" destId="{4BACD017-A3CC-483A-B567-DBEADC1ED2C5}" srcOrd="1" destOrd="0" presId="urn:microsoft.com/office/officeart/2005/8/layout/bProcess3"/>
    <dgm:cxn modelId="{10860254-FC61-4BE7-856C-470B01887A4A}" type="presOf" srcId="{9AE9C83B-3550-4528-B205-F034C8E1CD14}" destId="{D9D86922-E159-408D-8CCB-DEE49D36F967}" srcOrd="0" destOrd="0" presId="urn:microsoft.com/office/officeart/2005/8/layout/bProcess3"/>
    <dgm:cxn modelId="{E9FB1D76-8F2E-4201-9877-77D8FA436B4C}" type="presOf" srcId="{FC8AC838-35BF-439B-B79A-6A1604A9F0BD}" destId="{D06DC783-A6B9-4199-8701-DC685286A655}" srcOrd="0" destOrd="0" presId="urn:microsoft.com/office/officeart/2005/8/layout/bProcess3"/>
    <dgm:cxn modelId="{0595B881-7E3C-4630-B6B3-A06E03E93086}" srcId="{FBA69DF4-6EEE-4C97-A967-08E634E34F44}" destId="{3935BAF1-344E-444F-8FFE-8EBFBDD0CBED}" srcOrd="0" destOrd="0" parTransId="{A9E285C5-6706-4E44-A7EF-0D1914408C98}" sibTransId="{FC8AC838-35BF-439B-B79A-6A1604A9F0BD}"/>
    <dgm:cxn modelId="{2D328D82-4C96-430F-96E7-D2E8143BA887}" type="presOf" srcId="{626E287C-2317-4D71-8468-0005B2982531}" destId="{6A84F5F7-9D73-4555-879A-01A346D2FA62}" srcOrd="0" destOrd="0" presId="urn:microsoft.com/office/officeart/2005/8/layout/bProcess3"/>
    <dgm:cxn modelId="{2E89E286-65B7-4AC9-A8F3-0D7AC744E579}" type="presOf" srcId="{3935BAF1-344E-444F-8FFE-8EBFBDD0CBED}" destId="{A41D32FE-F2F0-45E1-AD4C-97BE116F4204}" srcOrd="0" destOrd="0" presId="urn:microsoft.com/office/officeart/2005/8/layout/bProcess3"/>
    <dgm:cxn modelId="{EB36DC8E-5CF2-4E98-8F38-92C4198D9E60}" type="presOf" srcId="{2F5AB2E8-04A1-4DE2-9B55-DB760354AB54}" destId="{E7592383-1ACD-4578-BBD5-E7557D01D949}" srcOrd="0" destOrd="0" presId="urn:microsoft.com/office/officeart/2005/8/layout/bProcess3"/>
    <dgm:cxn modelId="{DF0BFCA3-B851-4065-9785-B4FD5848B7DC}" type="presOf" srcId="{9AE9C83B-3550-4528-B205-F034C8E1CD14}" destId="{3DF4F716-9EF8-43BD-9F9B-828EB384E21D}" srcOrd="1" destOrd="0" presId="urn:microsoft.com/office/officeart/2005/8/layout/bProcess3"/>
    <dgm:cxn modelId="{445186AD-5518-4E82-B5C2-E2EC20413433}" type="presOf" srcId="{04509014-9B43-4C15-A6B4-7E6752CD65AD}" destId="{A61F4140-530C-4304-93B0-D8F3905CA57A}" srcOrd="0" destOrd="0" presId="urn:microsoft.com/office/officeart/2005/8/layout/bProcess3"/>
    <dgm:cxn modelId="{266D39D4-CA58-42E1-97B8-1B7E844F935B}" srcId="{FBA69DF4-6EEE-4C97-A967-08E634E34F44}" destId="{04509014-9B43-4C15-A6B4-7E6752CD65AD}" srcOrd="2" destOrd="0" parTransId="{4D19A6E3-1800-4B75-B43E-D9F37EA0F9DC}" sibTransId="{626E287C-2317-4D71-8468-0005B2982531}"/>
    <dgm:cxn modelId="{FD6043ED-C6F7-4399-A295-6C3B999D467D}" type="presOf" srcId="{FBA69DF4-6EEE-4C97-A967-08E634E34F44}" destId="{0034411D-FA80-413D-911E-E2E434EF8550}" srcOrd="0" destOrd="0" presId="urn:microsoft.com/office/officeart/2005/8/layout/bProcess3"/>
    <dgm:cxn modelId="{798AECF8-4938-469E-98BF-08F2AF76D5B7}" type="presOf" srcId="{FC8AC838-35BF-439B-B79A-6A1604A9F0BD}" destId="{E4DC8252-DFE1-4DD8-870A-5CE342DE9165}" srcOrd="1" destOrd="0" presId="urn:microsoft.com/office/officeart/2005/8/layout/bProcess3"/>
    <dgm:cxn modelId="{9D0BB9FC-FD47-43E6-BC1A-AAE1B683EAEE}" srcId="{FBA69DF4-6EEE-4C97-A967-08E634E34F44}" destId="{BF3B10D7-5535-4139-A5C9-64EB3C5AA4AD}" srcOrd="1" destOrd="0" parTransId="{FE43D516-20FF-4CAE-B44B-A9B05F183E6F}" sibTransId="{C4880B05-16C8-4EF7-9F20-02E1CF1C5CF8}"/>
    <dgm:cxn modelId="{B96DEC95-111B-4F66-87A0-F04FC3449CBF}" type="presParOf" srcId="{0034411D-FA80-413D-911E-E2E434EF8550}" destId="{A41D32FE-F2F0-45E1-AD4C-97BE116F4204}" srcOrd="0" destOrd="0" presId="urn:microsoft.com/office/officeart/2005/8/layout/bProcess3"/>
    <dgm:cxn modelId="{DEEBE401-3D4E-4C01-BEE5-882A83B99318}" type="presParOf" srcId="{0034411D-FA80-413D-911E-E2E434EF8550}" destId="{D06DC783-A6B9-4199-8701-DC685286A655}" srcOrd="1" destOrd="0" presId="urn:microsoft.com/office/officeart/2005/8/layout/bProcess3"/>
    <dgm:cxn modelId="{C11F55F3-5014-4110-B83F-49135EDE883A}" type="presParOf" srcId="{D06DC783-A6B9-4199-8701-DC685286A655}" destId="{E4DC8252-DFE1-4DD8-870A-5CE342DE9165}" srcOrd="0" destOrd="0" presId="urn:microsoft.com/office/officeart/2005/8/layout/bProcess3"/>
    <dgm:cxn modelId="{EA095E6E-A493-48F4-87C9-B108197BF085}" type="presParOf" srcId="{0034411D-FA80-413D-911E-E2E434EF8550}" destId="{3E2FFC60-B79B-4072-9AE2-1A1714A9305E}" srcOrd="2" destOrd="0" presId="urn:microsoft.com/office/officeart/2005/8/layout/bProcess3"/>
    <dgm:cxn modelId="{764B584B-33B9-479F-AB8D-28AA531F0D0D}" type="presParOf" srcId="{0034411D-FA80-413D-911E-E2E434EF8550}" destId="{E6046487-2543-47A0-A162-B32BF519FDB1}" srcOrd="3" destOrd="0" presId="urn:microsoft.com/office/officeart/2005/8/layout/bProcess3"/>
    <dgm:cxn modelId="{6C65D24B-94F2-47BC-AB92-89F574498D94}" type="presParOf" srcId="{E6046487-2543-47A0-A162-B32BF519FDB1}" destId="{4BACD017-A3CC-483A-B567-DBEADC1ED2C5}" srcOrd="0" destOrd="0" presId="urn:microsoft.com/office/officeart/2005/8/layout/bProcess3"/>
    <dgm:cxn modelId="{71FC59C6-04DA-4FFB-B210-2162FFA484BB}" type="presParOf" srcId="{0034411D-FA80-413D-911E-E2E434EF8550}" destId="{A61F4140-530C-4304-93B0-D8F3905CA57A}" srcOrd="4" destOrd="0" presId="urn:microsoft.com/office/officeart/2005/8/layout/bProcess3"/>
    <dgm:cxn modelId="{A7EF9F85-DBAC-4C3D-803A-C7A80EAEFE70}" type="presParOf" srcId="{0034411D-FA80-413D-911E-E2E434EF8550}" destId="{6A84F5F7-9D73-4555-879A-01A346D2FA62}" srcOrd="5" destOrd="0" presId="urn:microsoft.com/office/officeart/2005/8/layout/bProcess3"/>
    <dgm:cxn modelId="{254B3403-9A30-4F66-A110-E666E91E6496}" type="presParOf" srcId="{6A84F5F7-9D73-4555-879A-01A346D2FA62}" destId="{8D6D447A-C85B-4937-AC23-718812E74793}" srcOrd="0" destOrd="0" presId="urn:microsoft.com/office/officeart/2005/8/layout/bProcess3"/>
    <dgm:cxn modelId="{548CC636-9A48-434E-A9CB-B32A6CDE8926}" type="presParOf" srcId="{0034411D-FA80-413D-911E-E2E434EF8550}" destId="{E7592383-1ACD-4578-BBD5-E7557D01D949}" srcOrd="6" destOrd="0" presId="urn:microsoft.com/office/officeart/2005/8/layout/bProcess3"/>
    <dgm:cxn modelId="{58A84B55-97CB-4509-8A4A-293269E1E367}" type="presParOf" srcId="{0034411D-FA80-413D-911E-E2E434EF8550}" destId="{D9D86922-E159-408D-8CCB-DEE49D36F967}" srcOrd="7" destOrd="0" presId="urn:microsoft.com/office/officeart/2005/8/layout/bProcess3"/>
    <dgm:cxn modelId="{802ADFD3-4902-4A5E-A1C9-825CEBBA0482}" type="presParOf" srcId="{D9D86922-E159-408D-8CCB-DEE49D36F967}" destId="{3DF4F716-9EF8-43BD-9F9B-828EB384E21D}" srcOrd="0" destOrd="0" presId="urn:microsoft.com/office/officeart/2005/8/layout/bProcess3"/>
    <dgm:cxn modelId="{79CA9E88-09FF-4BFB-BE1A-3971365F3BFD}" type="presParOf" srcId="{0034411D-FA80-413D-911E-E2E434EF8550}" destId="{ACFBCD46-D5E6-428E-83C6-3EDF2DC476C5}"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4CD78-A4E9-413F-9D33-560842EE7A3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3E22AF9F-AAB3-420C-9118-832CC00A173E}">
      <dgm:prSet/>
      <dgm:spPr>
        <a:solidFill>
          <a:schemeClr val="accent5"/>
        </a:solidFill>
      </dgm:spPr>
      <dgm:t>
        <a:bodyPr/>
        <a:lstStyle/>
        <a:p>
          <a:pPr rtl="0"/>
          <a:r>
            <a:rPr lang="el-GR" dirty="0"/>
            <a:t>Αποχή από την ποινική δίωξη</a:t>
          </a:r>
        </a:p>
      </dgm:t>
    </dgm:pt>
    <dgm:pt modelId="{C47A97C8-85D4-4810-8F02-0FE82DD0A4C1}" type="parTrans" cxnId="{E2169DA0-955D-4F2F-B86E-3D83C8168739}">
      <dgm:prSet/>
      <dgm:spPr/>
      <dgm:t>
        <a:bodyPr/>
        <a:lstStyle/>
        <a:p>
          <a:endParaRPr lang="el-GR"/>
        </a:p>
      </dgm:t>
    </dgm:pt>
    <dgm:pt modelId="{424D9428-6BE3-48E7-B20C-D15D70B22E56}" type="sibTrans" cxnId="{E2169DA0-955D-4F2F-B86E-3D83C8168739}">
      <dgm:prSet/>
      <dgm:spPr/>
      <dgm:t>
        <a:bodyPr/>
        <a:lstStyle/>
        <a:p>
          <a:endParaRPr lang="el-GR"/>
        </a:p>
      </dgm:t>
    </dgm:pt>
    <dgm:pt modelId="{05680711-C899-4275-84B1-6CF37994F1E3}">
      <dgm:prSet/>
      <dgm:spPr>
        <a:solidFill>
          <a:schemeClr val="accent5"/>
        </a:solidFill>
      </dgm:spPr>
      <dgm:t>
        <a:bodyPr/>
        <a:lstStyle/>
        <a:p>
          <a:pPr rtl="0"/>
          <a:r>
            <a:rPr lang="el-GR" dirty="0"/>
            <a:t>Απόφαση Απέλασης</a:t>
          </a:r>
          <a:endParaRPr lang="en-US" dirty="0"/>
        </a:p>
        <a:p>
          <a:pPr rtl="0"/>
          <a:r>
            <a:rPr lang="en-US" b="0" dirty="0"/>
            <a:t>(</a:t>
          </a:r>
          <a:r>
            <a:rPr lang="el-GR" b="0" dirty="0"/>
            <a:t>άρθρο 7</a:t>
          </a:r>
          <a:r>
            <a:rPr lang="en-US" b="0" dirty="0"/>
            <a:t>6</a:t>
          </a:r>
          <a:r>
            <a:rPr lang="el-GR" b="0" dirty="0"/>
            <a:t> Ν</a:t>
          </a:r>
          <a:r>
            <a:rPr lang="en-US" b="0" dirty="0"/>
            <a:t>.</a:t>
          </a:r>
          <a:r>
            <a:rPr lang="el-GR" b="0" dirty="0"/>
            <a:t> 3386/2005)</a:t>
          </a:r>
          <a:endParaRPr lang="el-GR" dirty="0"/>
        </a:p>
      </dgm:t>
    </dgm:pt>
    <dgm:pt modelId="{0CA6B92C-3815-45D0-855B-4D75C43FD3D7}" type="parTrans" cxnId="{2B08F4AA-A1A5-4356-B3E1-E578E8388F84}">
      <dgm:prSet/>
      <dgm:spPr>
        <a:solidFill>
          <a:schemeClr val="accent5"/>
        </a:solidFill>
      </dgm:spPr>
      <dgm:t>
        <a:bodyPr/>
        <a:lstStyle/>
        <a:p>
          <a:endParaRPr lang="el-GR"/>
        </a:p>
      </dgm:t>
    </dgm:pt>
    <dgm:pt modelId="{9F9A9FDD-63C8-411A-B541-1A5D3BAB6466}" type="sibTrans" cxnId="{2B08F4AA-A1A5-4356-B3E1-E578E8388F84}">
      <dgm:prSet/>
      <dgm:spPr/>
      <dgm:t>
        <a:bodyPr/>
        <a:lstStyle/>
        <a:p>
          <a:endParaRPr lang="el-GR"/>
        </a:p>
      </dgm:t>
    </dgm:pt>
    <dgm:pt modelId="{34585899-9D61-466F-AE6C-6E5BA8280632}">
      <dgm:prSet/>
      <dgm:spPr>
        <a:solidFill>
          <a:schemeClr val="accent5"/>
        </a:solidFill>
      </dgm:spPr>
      <dgm:t>
        <a:bodyPr/>
        <a:lstStyle/>
        <a:p>
          <a:r>
            <a:rPr lang="el-GR" b="0" dirty="0"/>
            <a:t>Βεβαίωση μη απομάκρυνσης για ανθρωπιστικούς λόγους</a:t>
          </a:r>
          <a:r>
            <a:rPr lang="en-US" b="0" dirty="0"/>
            <a:t> (</a:t>
          </a:r>
          <a:r>
            <a:rPr lang="el-GR" b="0" dirty="0"/>
            <a:t>άρθρο 7</a:t>
          </a:r>
          <a:r>
            <a:rPr lang="en-US" b="0" dirty="0"/>
            <a:t>8A</a:t>
          </a:r>
          <a:r>
            <a:rPr lang="el-GR" b="0" dirty="0"/>
            <a:t> Ν</a:t>
          </a:r>
          <a:r>
            <a:rPr lang="en-US" b="0" dirty="0"/>
            <a:t>.</a:t>
          </a:r>
          <a:r>
            <a:rPr lang="el-GR" b="0" dirty="0"/>
            <a:t> 3386/2005)</a:t>
          </a:r>
          <a:endParaRPr lang="en-US" b="0" dirty="0"/>
        </a:p>
      </dgm:t>
    </dgm:pt>
    <dgm:pt modelId="{A77F8E58-89B6-4E48-B415-DD320BA587EC}" type="parTrans" cxnId="{DC4D1FB4-48D9-47E9-9745-A1F48A3C1D6C}">
      <dgm:prSet/>
      <dgm:spPr>
        <a:solidFill>
          <a:schemeClr val="accent5"/>
        </a:solidFill>
      </dgm:spPr>
      <dgm:t>
        <a:bodyPr/>
        <a:lstStyle/>
        <a:p>
          <a:endParaRPr lang="en-US"/>
        </a:p>
      </dgm:t>
    </dgm:pt>
    <dgm:pt modelId="{13AF966F-D37C-42A7-A3D4-6E5963BB7176}" type="sibTrans" cxnId="{DC4D1FB4-48D9-47E9-9745-A1F48A3C1D6C}">
      <dgm:prSet/>
      <dgm:spPr/>
      <dgm:t>
        <a:bodyPr/>
        <a:lstStyle/>
        <a:p>
          <a:endParaRPr lang="en-US"/>
        </a:p>
      </dgm:t>
    </dgm:pt>
    <dgm:pt modelId="{32281B2B-6E6E-4F23-A470-3077E80A645D}">
      <dgm:prSet/>
      <dgm:spPr>
        <a:solidFill>
          <a:schemeClr val="accent5"/>
        </a:solidFill>
      </dgm:spPr>
      <dgm:t>
        <a:bodyPr/>
        <a:lstStyle/>
        <a:p>
          <a:r>
            <a:rPr lang="el-GR" dirty="0"/>
            <a:t>Απόφαση κράτησης</a:t>
          </a:r>
          <a:r>
            <a:rPr lang="en-US" dirty="0"/>
            <a:t> (</a:t>
          </a:r>
          <a:r>
            <a:rPr lang="el-GR" dirty="0"/>
            <a:t>άρθρο</a:t>
          </a:r>
          <a:r>
            <a:rPr lang="en-US" dirty="0"/>
            <a:t> 76 </a:t>
          </a:r>
          <a:r>
            <a:rPr lang="el-GR" dirty="0"/>
            <a:t>Ν</a:t>
          </a:r>
          <a:r>
            <a:rPr lang="en-US" dirty="0"/>
            <a:t>. 3386/2005)</a:t>
          </a:r>
        </a:p>
      </dgm:t>
    </dgm:pt>
    <dgm:pt modelId="{9AFF4B77-4AD9-4B46-9D51-86EA50300E26}" type="parTrans" cxnId="{4D6AB2FE-9714-4FA1-B0D6-E074EF85052C}">
      <dgm:prSet/>
      <dgm:spPr>
        <a:solidFill>
          <a:schemeClr val="accent5"/>
        </a:solidFill>
      </dgm:spPr>
      <dgm:t>
        <a:bodyPr/>
        <a:lstStyle/>
        <a:p>
          <a:endParaRPr lang="en-US"/>
        </a:p>
      </dgm:t>
    </dgm:pt>
    <dgm:pt modelId="{67CA1FA8-B183-43ED-9131-0D01F94A79A8}" type="sibTrans" cxnId="{4D6AB2FE-9714-4FA1-B0D6-E074EF85052C}">
      <dgm:prSet/>
      <dgm:spPr/>
      <dgm:t>
        <a:bodyPr/>
        <a:lstStyle/>
        <a:p>
          <a:endParaRPr lang="en-US"/>
        </a:p>
      </dgm:t>
    </dgm:pt>
    <dgm:pt modelId="{A958A15E-9393-4E22-BE90-B3C33B411D4F}">
      <dgm:prSet/>
      <dgm:spPr>
        <a:solidFill>
          <a:schemeClr val="accent5"/>
        </a:solidFill>
      </dgm:spPr>
      <dgm:t>
        <a:bodyPr/>
        <a:lstStyle/>
        <a:p>
          <a:r>
            <a:rPr lang="el-GR" dirty="0"/>
            <a:t>Αναστολή απέλασης </a:t>
          </a:r>
          <a:r>
            <a:rPr lang="en-US" dirty="0"/>
            <a:t>(</a:t>
          </a:r>
          <a:r>
            <a:rPr lang="el-GR" dirty="0"/>
            <a:t>άρθρο</a:t>
          </a:r>
          <a:r>
            <a:rPr lang="en-US" dirty="0"/>
            <a:t> 78 </a:t>
          </a:r>
          <a:r>
            <a:rPr lang="el-GR" dirty="0"/>
            <a:t>Ν</a:t>
          </a:r>
          <a:r>
            <a:rPr lang="en-US" dirty="0"/>
            <a:t>. 3386/2005)</a:t>
          </a:r>
        </a:p>
      </dgm:t>
    </dgm:pt>
    <dgm:pt modelId="{5A053680-7DDB-41C1-BB1B-29AA32B12AA1}" type="parTrans" cxnId="{3754E1D5-4647-4968-BA70-675FFE515F34}">
      <dgm:prSet/>
      <dgm:spPr>
        <a:solidFill>
          <a:schemeClr val="accent5"/>
        </a:solidFill>
      </dgm:spPr>
      <dgm:t>
        <a:bodyPr/>
        <a:lstStyle/>
        <a:p>
          <a:endParaRPr lang="en-US"/>
        </a:p>
      </dgm:t>
    </dgm:pt>
    <dgm:pt modelId="{229BA019-4959-43D4-9371-AFC3DC5ECF01}" type="sibTrans" cxnId="{3754E1D5-4647-4968-BA70-675FFE515F34}">
      <dgm:prSet/>
      <dgm:spPr/>
      <dgm:t>
        <a:bodyPr/>
        <a:lstStyle/>
        <a:p>
          <a:endParaRPr lang="en-US"/>
        </a:p>
      </dgm:t>
    </dgm:pt>
    <dgm:pt modelId="{0AE74442-E29C-4FB5-9EB5-03B3B073A805}">
      <dgm:prSet/>
      <dgm:spPr>
        <a:solidFill>
          <a:schemeClr val="accent5"/>
        </a:solidFill>
      </dgm:spPr>
      <dgm:t>
        <a:bodyPr/>
        <a:lstStyle/>
        <a:p>
          <a:r>
            <a:rPr lang="el-GR" dirty="0"/>
            <a:t>Χορήγηση περιόδου οικειοθελούς επιστροφής</a:t>
          </a:r>
          <a:r>
            <a:rPr lang="en-US" dirty="0"/>
            <a:t> </a:t>
          </a:r>
          <a:r>
            <a:rPr lang="el-GR" dirty="0"/>
            <a:t>έως 25 ημερών</a:t>
          </a:r>
          <a:r>
            <a:rPr lang="en-US" dirty="0"/>
            <a:t> (</a:t>
          </a:r>
          <a:r>
            <a:rPr lang="el-GR" dirty="0"/>
            <a:t>άρθρο</a:t>
          </a:r>
          <a:r>
            <a:rPr lang="en-US" dirty="0"/>
            <a:t> </a:t>
          </a:r>
          <a:r>
            <a:rPr lang="el-GR" dirty="0"/>
            <a:t>22</a:t>
          </a:r>
          <a:r>
            <a:rPr lang="en-US" dirty="0"/>
            <a:t> </a:t>
          </a:r>
          <a:r>
            <a:rPr lang="el-GR" dirty="0"/>
            <a:t>Ν</a:t>
          </a:r>
          <a:r>
            <a:rPr lang="en-US" dirty="0"/>
            <a:t>. </a:t>
          </a:r>
          <a:r>
            <a:rPr lang="el-GR" dirty="0"/>
            <a:t>3907/2011</a:t>
          </a:r>
          <a:r>
            <a:rPr lang="en-US" dirty="0"/>
            <a:t>)</a:t>
          </a:r>
        </a:p>
      </dgm:t>
    </dgm:pt>
    <dgm:pt modelId="{3F097FCE-E87F-41E8-8EB8-DB5B3B8F60E9}" type="parTrans" cxnId="{ED52037A-98B4-454F-B961-0367786F9753}">
      <dgm:prSet/>
      <dgm:spPr>
        <a:solidFill>
          <a:schemeClr val="accent5"/>
        </a:solidFill>
      </dgm:spPr>
      <dgm:t>
        <a:bodyPr/>
        <a:lstStyle/>
        <a:p>
          <a:endParaRPr lang="en-US"/>
        </a:p>
      </dgm:t>
    </dgm:pt>
    <dgm:pt modelId="{4DA60696-3D1D-4D50-A2E2-D5175C408552}" type="sibTrans" cxnId="{ED52037A-98B4-454F-B961-0367786F9753}">
      <dgm:prSet/>
      <dgm:spPr/>
      <dgm:t>
        <a:bodyPr/>
        <a:lstStyle/>
        <a:p>
          <a:endParaRPr lang="en-US"/>
        </a:p>
      </dgm:t>
    </dgm:pt>
    <dgm:pt modelId="{C9DF2E27-768E-455F-AD93-9D5076073B4C}" type="pres">
      <dgm:prSet presAssocID="{1864CD78-A4E9-413F-9D33-560842EE7A39}" presName="hierChild1" presStyleCnt="0">
        <dgm:presLayoutVars>
          <dgm:orgChart val="1"/>
          <dgm:chPref val="1"/>
          <dgm:dir/>
          <dgm:animOne val="branch"/>
          <dgm:animLvl val="lvl"/>
          <dgm:resizeHandles/>
        </dgm:presLayoutVars>
      </dgm:prSet>
      <dgm:spPr/>
    </dgm:pt>
    <dgm:pt modelId="{69BB2E57-5CEA-48C3-926C-668A02F170B2}" type="pres">
      <dgm:prSet presAssocID="{3E22AF9F-AAB3-420C-9118-832CC00A173E}" presName="hierRoot1" presStyleCnt="0">
        <dgm:presLayoutVars>
          <dgm:hierBranch val="init"/>
        </dgm:presLayoutVars>
      </dgm:prSet>
      <dgm:spPr/>
    </dgm:pt>
    <dgm:pt modelId="{5A591D3E-33C4-4C38-81CA-D9E6C539D540}" type="pres">
      <dgm:prSet presAssocID="{3E22AF9F-AAB3-420C-9118-832CC00A173E}" presName="rootComposite1" presStyleCnt="0"/>
      <dgm:spPr/>
    </dgm:pt>
    <dgm:pt modelId="{B028FA47-1343-4885-BCBA-236CC6734F32}" type="pres">
      <dgm:prSet presAssocID="{3E22AF9F-AAB3-420C-9118-832CC00A173E}" presName="rootText1" presStyleLbl="node0" presStyleIdx="0" presStyleCnt="1">
        <dgm:presLayoutVars>
          <dgm:chPref val="3"/>
        </dgm:presLayoutVars>
      </dgm:prSet>
      <dgm:spPr/>
    </dgm:pt>
    <dgm:pt modelId="{193196BD-FEF9-4828-B6C1-14D5A92F62FB}" type="pres">
      <dgm:prSet presAssocID="{3E22AF9F-AAB3-420C-9118-832CC00A173E}" presName="rootConnector1" presStyleLbl="node1" presStyleIdx="0" presStyleCnt="0"/>
      <dgm:spPr/>
    </dgm:pt>
    <dgm:pt modelId="{A0DE6E65-8FED-40CA-9A23-7912AF99BD10}" type="pres">
      <dgm:prSet presAssocID="{3E22AF9F-AAB3-420C-9118-832CC00A173E}" presName="hierChild2" presStyleCnt="0"/>
      <dgm:spPr/>
    </dgm:pt>
    <dgm:pt modelId="{05067F53-8C4F-4DF9-902A-4560B9F9C06A}" type="pres">
      <dgm:prSet presAssocID="{0CA6B92C-3815-45D0-855B-4D75C43FD3D7}" presName="Name37" presStyleLbl="parChTrans1D2" presStyleIdx="0" presStyleCnt="2"/>
      <dgm:spPr/>
    </dgm:pt>
    <dgm:pt modelId="{19B1C26E-6950-4CED-B548-857867BE3D55}" type="pres">
      <dgm:prSet presAssocID="{05680711-C899-4275-84B1-6CF37994F1E3}" presName="hierRoot2" presStyleCnt="0">
        <dgm:presLayoutVars>
          <dgm:hierBranch val="init"/>
        </dgm:presLayoutVars>
      </dgm:prSet>
      <dgm:spPr/>
    </dgm:pt>
    <dgm:pt modelId="{4BD20977-ADDE-4EB8-A1AC-72BD53C46BE7}" type="pres">
      <dgm:prSet presAssocID="{05680711-C899-4275-84B1-6CF37994F1E3}" presName="rootComposite" presStyleCnt="0"/>
      <dgm:spPr/>
    </dgm:pt>
    <dgm:pt modelId="{F3A9487D-E179-4D3C-ADB6-A1A56C1A0914}" type="pres">
      <dgm:prSet presAssocID="{05680711-C899-4275-84B1-6CF37994F1E3}" presName="rootText" presStyleLbl="node2" presStyleIdx="0" presStyleCnt="2" custScaleX="120788" custScaleY="109553" custLinFactNeighborX="-87060" custLinFactNeighborY="-6611">
        <dgm:presLayoutVars>
          <dgm:chPref val="3"/>
        </dgm:presLayoutVars>
      </dgm:prSet>
      <dgm:spPr/>
    </dgm:pt>
    <dgm:pt modelId="{9BB1489D-E6F2-4C77-8785-5E07CE5873AA}" type="pres">
      <dgm:prSet presAssocID="{05680711-C899-4275-84B1-6CF37994F1E3}" presName="rootConnector" presStyleLbl="node2" presStyleIdx="0" presStyleCnt="2"/>
      <dgm:spPr/>
    </dgm:pt>
    <dgm:pt modelId="{C6CAF9CE-B84F-41D5-B21F-F9B1DF13CEF3}" type="pres">
      <dgm:prSet presAssocID="{05680711-C899-4275-84B1-6CF37994F1E3}" presName="hierChild4" presStyleCnt="0"/>
      <dgm:spPr/>
    </dgm:pt>
    <dgm:pt modelId="{0DDAA8D9-8F83-4024-8DF1-B439A3B4F5B3}" type="pres">
      <dgm:prSet presAssocID="{9AFF4B77-4AD9-4B46-9D51-86EA50300E26}" presName="Name37" presStyleLbl="parChTrans1D3" presStyleIdx="0" presStyleCnt="3"/>
      <dgm:spPr/>
    </dgm:pt>
    <dgm:pt modelId="{94E5BD08-D27F-4837-8DD1-701C902E467C}" type="pres">
      <dgm:prSet presAssocID="{32281B2B-6E6E-4F23-A470-3077E80A645D}" presName="hierRoot2" presStyleCnt="0">
        <dgm:presLayoutVars>
          <dgm:hierBranch val="init"/>
        </dgm:presLayoutVars>
      </dgm:prSet>
      <dgm:spPr/>
    </dgm:pt>
    <dgm:pt modelId="{BECCA70C-B548-4DD0-8EA7-007466B3333C}" type="pres">
      <dgm:prSet presAssocID="{32281B2B-6E6E-4F23-A470-3077E80A645D}" presName="rootComposite" presStyleCnt="0"/>
      <dgm:spPr/>
    </dgm:pt>
    <dgm:pt modelId="{EF56F1E7-7756-4931-9B43-D8DC7C7D259E}" type="pres">
      <dgm:prSet presAssocID="{32281B2B-6E6E-4F23-A470-3077E80A645D}" presName="rootText" presStyleLbl="node3" presStyleIdx="0" presStyleCnt="3" custScaleX="233843">
        <dgm:presLayoutVars>
          <dgm:chPref val="3"/>
        </dgm:presLayoutVars>
      </dgm:prSet>
      <dgm:spPr/>
    </dgm:pt>
    <dgm:pt modelId="{588A1E5E-E9AE-4AF2-B65D-E2AC8C23E8B6}" type="pres">
      <dgm:prSet presAssocID="{32281B2B-6E6E-4F23-A470-3077E80A645D}" presName="rootConnector" presStyleLbl="node3" presStyleIdx="0" presStyleCnt="3"/>
      <dgm:spPr/>
    </dgm:pt>
    <dgm:pt modelId="{492C84EF-8287-49BF-8B9C-075E0CD58490}" type="pres">
      <dgm:prSet presAssocID="{32281B2B-6E6E-4F23-A470-3077E80A645D}" presName="hierChild4" presStyleCnt="0"/>
      <dgm:spPr/>
    </dgm:pt>
    <dgm:pt modelId="{F029C602-110B-4D34-95DB-0ECD222E93B3}" type="pres">
      <dgm:prSet presAssocID="{32281B2B-6E6E-4F23-A470-3077E80A645D}" presName="hierChild5" presStyleCnt="0"/>
      <dgm:spPr/>
    </dgm:pt>
    <dgm:pt modelId="{10AE3E46-C4C5-447F-BC72-2F0F60045CA6}" type="pres">
      <dgm:prSet presAssocID="{5A053680-7DDB-41C1-BB1B-29AA32B12AA1}" presName="Name37" presStyleLbl="parChTrans1D3" presStyleIdx="1" presStyleCnt="3"/>
      <dgm:spPr/>
    </dgm:pt>
    <dgm:pt modelId="{2F9441D6-5132-4044-9054-C9B8ADB28844}" type="pres">
      <dgm:prSet presAssocID="{A958A15E-9393-4E22-BE90-B3C33B411D4F}" presName="hierRoot2" presStyleCnt="0">
        <dgm:presLayoutVars>
          <dgm:hierBranch val="init"/>
        </dgm:presLayoutVars>
      </dgm:prSet>
      <dgm:spPr/>
    </dgm:pt>
    <dgm:pt modelId="{17CA5865-2029-4653-BAB9-8AEC637AECFF}" type="pres">
      <dgm:prSet presAssocID="{A958A15E-9393-4E22-BE90-B3C33B411D4F}" presName="rootComposite" presStyleCnt="0"/>
      <dgm:spPr/>
    </dgm:pt>
    <dgm:pt modelId="{79A8CA96-01B9-4EBB-99F3-0D819F2FDDD6}" type="pres">
      <dgm:prSet presAssocID="{A958A15E-9393-4E22-BE90-B3C33B411D4F}" presName="rootText" presStyleLbl="node3" presStyleIdx="1" presStyleCnt="3" custScaleX="231613">
        <dgm:presLayoutVars>
          <dgm:chPref val="3"/>
        </dgm:presLayoutVars>
      </dgm:prSet>
      <dgm:spPr/>
    </dgm:pt>
    <dgm:pt modelId="{572BAF30-2E3A-4954-A4B3-82027B258DE4}" type="pres">
      <dgm:prSet presAssocID="{A958A15E-9393-4E22-BE90-B3C33B411D4F}" presName="rootConnector" presStyleLbl="node3" presStyleIdx="1" presStyleCnt="3"/>
      <dgm:spPr/>
    </dgm:pt>
    <dgm:pt modelId="{88B7E767-50EB-4F40-8A2E-C01C6BADA601}" type="pres">
      <dgm:prSet presAssocID="{A958A15E-9393-4E22-BE90-B3C33B411D4F}" presName="hierChild4" presStyleCnt="0"/>
      <dgm:spPr/>
    </dgm:pt>
    <dgm:pt modelId="{DEE96C3A-B3EC-43FC-9FD0-53193BB8AEC4}" type="pres">
      <dgm:prSet presAssocID="{A958A15E-9393-4E22-BE90-B3C33B411D4F}" presName="hierChild5" presStyleCnt="0"/>
      <dgm:spPr/>
    </dgm:pt>
    <dgm:pt modelId="{D55ADA16-6556-4326-8DEC-249A017959B3}" type="pres">
      <dgm:prSet presAssocID="{3F097FCE-E87F-41E8-8EB8-DB5B3B8F60E9}" presName="Name37" presStyleLbl="parChTrans1D3" presStyleIdx="2" presStyleCnt="3"/>
      <dgm:spPr/>
    </dgm:pt>
    <dgm:pt modelId="{EB5FA50A-19A0-4C9A-964A-D43B8A5D7BC2}" type="pres">
      <dgm:prSet presAssocID="{0AE74442-E29C-4FB5-9EB5-03B3B073A805}" presName="hierRoot2" presStyleCnt="0">
        <dgm:presLayoutVars>
          <dgm:hierBranch val="init"/>
        </dgm:presLayoutVars>
      </dgm:prSet>
      <dgm:spPr/>
    </dgm:pt>
    <dgm:pt modelId="{6D06D256-8F07-4067-A0EE-FA05CD44C9FF}" type="pres">
      <dgm:prSet presAssocID="{0AE74442-E29C-4FB5-9EB5-03B3B073A805}" presName="rootComposite" presStyleCnt="0"/>
      <dgm:spPr/>
    </dgm:pt>
    <dgm:pt modelId="{F9EF6934-93C6-427B-9304-BD16D2608602}" type="pres">
      <dgm:prSet presAssocID="{0AE74442-E29C-4FB5-9EB5-03B3B073A805}" presName="rootText" presStyleLbl="node3" presStyleIdx="2" presStyleCnt="3" custScaleX="233843">
        <dgm:presLayoutVars>
          <dgm:chPref val="3"/>
        </dgm:presLayoutVars>
      </dgm:prSet>
      <dgm:spPr/>
    </dgm:pt>
    <dgm:pt modelId="{73F72CA2-8140-4B58-BFB2-86D5622A4474}" type="pres">
      <dgm:prSet presAssocID="{0AE74442-E29C-4FB5-9EB5-03B3B073A805}" presName="rootConnector" presStyleLbl="node3" presStyleIdx="2" presStyleCnt="3"/>
      <dgm:spPr/>
    </dgm:pt>
    <dgm:pt modelId="{F55EAFA3-4B08-4E2E-A9AC-07B4FC9E2465}" type="pres">
      <dgm:prSet presAssocID="{0AE74442-E29C-4FB5-9EB5-03B3B073A805}" presName="hierChild4" presStyleCnt="0"/>
      <dgm:spPr/>
    </dgm:pt>
    <dgm:pt modelId="{62458978-A4A9-4886-B3C1-F250CFA90D4F}" type="pres">
      <dgm:prSet presAssocID="{0AE74442-E29C-4FB5-9EB5-03B3B073A805}" presName="hierChild5" presStyleCnt="0"/>
      <dgm:spPr/>
    </dgm:pt>
    <dgm:pt modelId="{0DF37E0D-1B84-466C-91D2-5525A4F2A377}" type="pres">
      <dgm:prSet presAssocID="{05680711-C899-4275-84B1-6CF37994F1E3}" presName="hierChild5" presStyleCnt="0"/>
      <dgm:spPr/>
    </dgm:pt>
    <dgm:pt modelId="{86F0D333-357D-4ED0-A8A3-B86E09AB218F}" type="pres">
      <dgm:prSet presAssocID="{A77F8E58-89B6-4E48-B415-DD320BA587EC}" presName="Name37" presStyleLbl="parChTrans1D2" presStyleIdx="1" presStyleCnt="2"/>
      <dgm:spPr/>
    </dgm:pt>
    <dgm:pt modelId="{72E9532E-DA5D-442D-B0A7-3C357B88588C}" type="pres">
      <dgm:prSet presAssocID="{34585899-9D61-466F-AE6C-6E5BA8280632}" presName="hierRoot2" presStyleCnt="0">
        <dgm:presLayoutVars>
          <dgm:hierBranch val="init"/>
        </dgm:presLayoutVars>
      </dgm:prSet>
      <dgm:spPr/>
    </dgm:pt>
    <dgm:pt modelId="{17D29367-CE34-4ADA-B705-488F018AEB15}" type="pres">
      <dgm:prSet presAssocID="{34585899-9D61-466F-AE6C-6E5BA8280632}" presName="rootComposite" presStyleCnt="0"/>
      <dgm:spPr/>
    </dgm:pt>
    <dgm:pt modelId="{28CC26D4-E52F-46E3-8830-9E6E036FCE9B}" type="pres">
      <dgm:prSet presAssocID="{34585899-9D61-466F-AE6C-6E5BA8280632}" presName="rootText" presStyleLbl="node2" presStyleIdx="1" presStyleCnt="2" custScaleX="143407" custScaleY="116666" custLinFactNeighborX="89857" custLinFactNeighborY="-6611">
        <dgm:presLayoutVars>
          <dgm:chPref val="3"/>
        </dgm:presLayoutVars>
      </dgm:prSet>
      <dgm:spPr/>
    </dgm:pt>
    <dgm:pt modelId="{52DA4FCD-5605-41BC-8B5A-FB0C3C25770B}" type="pres">
      <dgm:prSet presAssocID="{34585899-9D61-466F-AE6C-6E5BA8280632}" presName="rootConnector" presStyleLbl="node2" presStyleIdx="1" presStyleCnt="2"/>
      <dgm:spPr/>
    </dgm:pt>
    <dgm:pt modelId="{56F54831-6FB7-491D-932F-F5E9AA5FCE46}" type="pres">
      <dgm:prSet presAssocID="{34585899-9D61-466F-AE6C-6E5BA8280632}" presName="hierChild4" presStyleCnt="0"/>
      <dgm:spPr/>
    </dgm:pt>
    <dgm:pt modelId="{AB3CF3A2-0A3F-4398-890E-5567E8245A9C}" type="pres">
      <dgm:prSet presAssocID="{34585899-9D61-466F-AE6C-6E5BA8280632}" presName="hierChild5" presStyleCnt="0"/>
      <dgm:spPr/>
    </dgm:pt>
    <dgm:pt modelId="{8A7C88B4-DCD4-43C7-8F13-01A3F14E1245}" type="pres">
      <dgm:prSet presAssocID="{3E22AF9F-AAB3-420C-9118-832CC00A173E}" presName="hierChild3" presStyleCnt="0"/>
      <dgm:spPr/>
    </dgm:pt>
  </dgm:ptLst>
  <dgm:cxnLst>
    <dgm:cxn modelId="{4F5E2608-EDEA-4EA5-B605-020B34CE5428}" type="presOf" srcId="{9AFF4B77-4AD9-4B46-9D51-86EA50300E26}" destId="{0DDAA8D9-8F83-4024-8DF1-B439A3B4F5B3}" srcOrd="0" destOrd="0" presId="urn:microsoft.com/office/officeart/2005/8/layout/orgChart1"/>
    <dgm:cxn modelId="{B8246218-84D7-46C2-961E-4627187F1CFE}" type="presOf" srcId="{3E22AF9F-AAB3-420C-9118-832CC00A173E}" destId="{193196BD-FEF9-4828-B6C1-14D5A92F62FB}" srcOrd="1" destOrd="0" presId="urn:microsoft.com/office/officeart/2005/8/layout/orgChart1"/>
    <dgm:cxn modelId="{294FD81A-4793-4CD8-A184-872DC8E85EE6}" type="presOf" srcId="{34585899-9D61-466F-AE6C-6E5BA8280632}" destId="{28CC26D4-E52F-46E3-8830-9E6E036FCE9B}" srcOrd="0" destOrd="0" presId="urn:microsoft.com/office/officeart/2005/8/layout/orgChart1"/>
    <dgm:cxn modelId="{B571551E-EEEF-4BE5-AA21-6403B425BACC}" type="presOf" srcId="{0CA6B92C-3815-45D0-855B-4D75C43FD3D7}" destId="{05067F53-8C4F-4DF9-902A-4560B9F9C06A}" srcOrd="0" destOrd="0" presId="urn:microsoft.com/office/officeart/2005/8/layout/orgChart1"/>
    <dgm:cxn modelId="{4B6F1829-2B52-4DEC-AC75-28BB3E5B37CB}" type="presOf" srcId="{5A053680-7DDB-41C1-BB1B-29AA32B12AA1}" destId="{10AE3E46-C4C5-447F-BC72-2F0F60045CA6}" srcOrd="0" destOrd="0" presId="urn:microsoft.com/office/officeart/2005/8/layout/orgChart1"/>
    <dgm:cxn modelId="{85C96A3A-53AE-410A-893B-18A6017147CD}" type="presOf" srcId="{32281B2B-6E6E-4F23-A470-3077E80A645D}" destId="{588A1E5E-E9AE-4AF2-B65D-E2AC8C23E8B6}" srcOrd="1" destOrd="0" presId="urn:microsoft.com/office/officeart/2005/8/layout/orgChart1"/>
    <dgm:cxn modelId="{53DFB443-65F9-4544-8962-8B81ACD150B8}" type="presOf" srcId="{3E22AF9F-AAB3-420C-9118-832CC00A173E}" destId="{B028FA47-1343-4885-BCBA-236CC6734F32}" srcOrd="0" destOrd="0" presId="urn:microsoft.com/office/officeart/2005/8/layout/orgChart1"/>
    <dgm:cxn modelId="{77D0D965-F1AC-47A0-9F33-032C5A74E9EF}" type="presOf" srcId="{34585899-9D61-466F-AE6C-6E5BA8280632}" destId="{52DA4FCD-5605-41BC-8B5A-FB0C3C25770B}" srcOrd="1" destOrd="0" presId="urn:microsoft.com/office/officeart/2005/8/layout/orgChart1"/>
    <dgm:cxn modelId="{1B435156-3C02-47E4-B839-527240BCDD8A}" type="presOf" srcId="{1864CD78-A4E9-413F-9D33-560842EE7A39}" destId="{C9DF2E27-768E-455F-AD93-9D5076073B4C}" srcOrd="0" destOrd="0" presId="urn:microsoft.com/office/officeart/2005/8/layout/orgChart1"/>
    <dgm:cxn modelId="{415AA957-72C5-429E-8432-B000A41FEFBC}" type="presOf" srcId="{A958A15E-9393-4E22-BE90-B3C33B411D4F}" destId="{572BAF30-2E3A-4954-A4B3-82027B258DE4}" srcOrd="1" destOrd="0" presId="urn:microsoft.com/office/officeart/2005/8/layout/orgChart1"/>
    <dgm:cxn modelId="{4C3E8078-EA43-4EDA-87B0-7BAB30406228}" type="presOf" srcId="{0AE74442-E29C-4FB5-9EB5-03B3B073A805}" destId="{73F72CA2-8140-4B58-BFB2-86D5622A4474}" srcOrd="1" destOrd="0" presId="urn:microsoft.com/office/officeart/2005/8/layout/orgChart1"/>
    <dgm:cxn modelId="{E7D8CE59-BB35-4C78-91A2-DE53AF458CC9}" type="presOf" srcId="{32281B2B-6E6E-4F23-A470-3077E80A645D}" destId="{EF56F1E7-7756-4931-9B43-D8DC7C7D259E}" srcOrd="0" destOrd="0" presId="urn:microsoft.com/office/officeart/2005/8/layout/orgChart1"/>
    <dgm:cxn modelId="{ED52037A-98B4-454F-B961-0367786F9753}" srcId="{05680711-C899-4275-84B1-6CF37994F1E3}" destId="{0AE74442-E29C-4FB5-9EB5-03B3B073A805}" srcOrd="2" destOrd="0" parTransId="{3F097FCE-E87F-41E8-8EB8-DB5B3B8F60E9}" sibTransId="{4DA60696-3D1D-4D50-A2E2-D5175C408552}"/>
    <dgm:cxn modelId="{4192927C-6183-4B60-A9D7-9F0B82F444F8}" type="presOf" srcId="{A77F8E58-89B6-4E48-B415-DD320BA587EC}" destId="{86F0D333-357D-4ED0-A8A3-B86E09AB218F}" srcOrd="0" destOrd="0" presId="urn:microsoft.com/office/officeart/2005/8/layout/orgChart1"/>
    <dgm:cxn modelId="{46C0DB7E-5F24-4A7C-89E5-3D0D592E0EE2}" type="presOf" srcId="{05680711-C899-4275-84B1-6CF37994F1E3}" destId="{9BB1489D-E6F2-4C77-8785-5E07CE5873AA}" srcOrd="1" destOrd="0" presId="urn:microsoft.com/office/officeart/2005/8/layout/orgChart1"/>
    <dgm:cxn modelId="{E52C019B-D2DB-46F9-8494-4F44976149DF}" type="presOf" srcId="{0AE74442-E29C-4FB5-9EB5-03B3B073A805}" destId="{F9EF6934-93C6-427B-9304-BD16D2608602}" srcOrd="0" destOrd="0" presId="urn:microsoft.com/office/officeart/2005/8/layout/orgChart1"/>
    <dgm:cxn modelId="{2AF7A49F-723A-45DB-921E-1820FFA0E64C}" type="presOf" srcId="{A958A15E-9393-4E22-BE90-B3C33B411D4F}" destId="{79A8CA96-01B9-4EBB-99F3-0D819F2FDDD6}" srcOrd="0" destOrd="0" presId="urn:microsoft.com/office/officeart/2005/8/layout/orgChart1"/>
    <dgm:cxn modelId="{E2169DA0-955D-4F2F-B86E-3D83C8168739}" srcId="{1864CD78-A4E9-413F-9D33-560842EE7A39}" destId="{3E22AF9F-AAB3-420C-9118-832CC00A173E}" srcOrd="0" destOrd="0" parTransId="{C47A97C8-85D4-4810-8F02-0FE82DD0A4C1}" sibTransId="{424D9428-6BE3-48E7-B20C-D15D70B22E56}"/>
    <dgm:cxn modelId="{2B08F4AA-A1A5-4356-B3E1-E578E8388F84}" srcId="{3E22AF9F-AAB3-420C-9118-832CC00A173E}" destId="{05680711-C899-4275-84B1-6CF37994F1E3}" srcOrd="0" destOrd="0" parTransId="{0CA6B92C-3815-45D0-855B-4D75C43FD3D7}" sibTransId="{9F9A9FDD-63C8-411A-B541-1A5D3BAB6466}"/>
    <dgm:cxn modelId="{184415AB-0419-4A0E-B13D-A043DB55E96C}" type="presOf" srcId="{3F097FCE-E87F-41E8-8EB8-DB5B3B8F60E9}" destId="{D55ADA16-6556-4326-8DEC-249A017959B3}" srcOrd="0" destOrd="0" presId="urn:microsoft.com/office/officeart/2005/8/layout/orgChart1"/>
    <dgm:cxn modelId="{DC4D1FB4-48D9-47E9-9745-A1F48A3C1D6C}" srcId="{3E22AF9F-AAB3-420C-9118-832CC00A173E}" destId="{34585899-9D61-466F-AE6C-6E5BA8280632}" srcOrd="1" destOrd="0" parTransId="{A77F8E58-89B6-4E48-B415-DD320BA587EC}" sibTransId="{13AF966F-D37C-42A7-A3D4-6E5963BB7176}"/>
    <dgm:cxn modelId="{3FE898C5-F249-416D-A166-6D5C981798A9}" type="presOf" srcId="{05680711-C899-4275-84B1-6CF37994F1E3}" destId="{F3A9487D-E179-4D3C-ADB6-A1A56C1A0914}" srcOrd="0" destOrd="0" presId="urn:microsoft.com/office/officeart/2005/8/layout/orgChart1"/>
    <dgm:cxn modelId="{3754E1D5-4647-4968-BA70-675FFE515F34}" srcId="{05680711-C899-4275-84B1-6CF37994F1E3}" destId="{A958A15E-9393-4E22-BE90-B3C33B411D4F}" srcOrd="1" destOrd="0" parTransId="{5A053680-7DDB-41C1-BB1B-29AA32B12AA1}" sibTransId="{229BA019-4959-43D4-9371-AFC3DC5ECF01}"/>
    <dgm:cxn modelId="{4D6AB2FE-9714-4FA1-B0D6-E074EF85052C}" srcId="{05680711-C899-4275-84B1-6CF37994F1E3}" destId="{32281B2B-6E6E-4F23-A470-3077E80A645D}" srcOrd="0" destOrd="0" parTransId="{9AFF4B77-4AD9-4B46-9D51-86EA50300E26}" sibTransId="{67CA1FA8-B183-43ED-9131-0D01F94A79A8}"/>
    <dgm:cxn modelId="{0D6E3ADE-CDBD-453B-8647-77F04F9D5CDD}" type="presParOf" srcId="{C9DF2E27-768E-455F-AD93-9D5076073B4C}" destId="{69BB2E57-5CEA-48C3-926C-668A02F170B2}" srcOrd="0" destOrd="0" presId="urn:microsoft.com/office/officeart/2005/8/layout/orgChart1"/>
    <dgm:cxn modelId="{B7C17B74-494E-4074-876C-1D2F37926CC5}" type="presParOf" srcId="{69BB2E57-5CEA-48C3-926C-668A02F170B2}" destId="{5A591D3E-33C4-4C38-81CA-D9E6C539D540}" srcOrd="0" destOrd="0" presId="urn:microsoft.com/office/officeart/2005/8/layout/orgChart1"/>
    <dgm:cxn modelId="{7E4AA8BC-4869-44AC-B82E-1C24A8800FB9}" type="presParOf" srcId="{5A591D3E-33C4-4C38-81CA-D9E6C539D540}" destId="{B028FA47-1343-4885-BCBA-236CC6734F32}" srcOrd="0" destOrd="0" presId="urn:microsoft.com/office/officeart/2005/8/layout/orgChart1"/>
    <dgm:cxn modelId="{0CB4E051-6BE2-429B-AFA4-0D3C5764A289}" type="presParOf" srcId="{5A591D3E-33C4-4C38-81CA-D9E6C539D540}" destId="{193196BD-FEF9-4828-B6C1-14D5A92F62FB}" srcOrd="1" destOrd="0" presId="urn:microsoft.com/office/officeart/2005/8/layout/orgChart1"/>
    <dgm:cxn modelId="{017BB99F-69CE-40D3-94D7-D71A17921AD8}" type="presParOf" srcId="{69BB2E57-5CEA-48C3-926C-668A02F170B2}" destId="{A0DE6E65-8FED-40CA-9A23-7912AF99BD10}" srcOrd="1" destOrd="0" presId="urn:microsoft.com/office/officeart/2005/8/layout/orgChart1"/>
    <dgm:cxn modelId="{F1C13852-B751-4FBD-9066-0CF1CB9CBE5D}" type="presParOf" srcId="{A0DE6E65-8FED-40CA-9A23-7912AF99BD10}" destId="{05067F53-8C4F-4DF9-902A-4560B9F9C06A}" srcOrd="0" destOrd="0" presId="urn:microsoft.com/office/officeart/2005/8/layout/orgChart1"/>
    <dgm:cxn modelId="{AFC8FEFE-31D5-419F-B503-9EEA21E5967C}" type="presParOf" srcId="{A0DE6E65-8FED-40CA-9A23-7912AF99BD10}" destId="{19B1C26E-6950-4CED-B548-857867BE3D55}" srcOrd="1" destOrd="0" presId="urn:microsoft.com/office/officeart/2005/8/layout/orgChart1"/>
    <dgm:cxn modelId="{5369DE43-81D7-4BAC-A8B1-55D0551993EE}" type="presParOf" srcId="{19B1C26E-6950-4CED-B548-857867BE3D55}" destId="{4BD20977-ADDE-4EB8-A1AC-72BD53C46BE7}" srcOrd="0" destOrd="0" presId="urn:microsoft.com/office/officeart/2005/8/layout/orgChart1"/>
    <dgm:cxn modelId="{37A05AEA-F0B2-402E-8B11-4F1A8AD15122}" type="presParOf" srcId="{4BD20977-ADDE-4EB8-A1AC-72BD53C46BE7}" destId="{F3A9487D-E179-4D3C-ADB6-A1A56C1A0914}" srcOrd="0" destOrd="0" presId="urn:microsoft.com/office/officeart/2005/8/layout/orgChart1"/>
    <dgm:cxn modelId="{639D3857-59C8-40BA-8081-49FBF77B9000}" type="presParOf" srcId="{4BD20977-ADDE-4EB8-A1AC-72BD53C46BE7}" destId="{9BB1489D-E6F2-4C77-8785-5E07CE5873AA}" srcOrd="1" destOrd="0" presId="urn:microsoft.com/office/officeart/2005/8/layout/orgChart1"/>
    <dgm:cxn modelId="{0EDA96F6-C7F5-4A22-BCF7-262BA1932E01}" type="presParOf" srcId="{19B1C26E-6950-4CED-B548-857867BE3D55}" destId="{C6CAF9CE-B84F-41D5-B21F-F9B1DF13CEF3}" srcOrd="1" destOrd="0" presId="urn:microsoft.com/office/officeart/2005/8/layout/orgChart1"/>
    <dgm:cxn modelId="{F23DD51B-229C-46B7-B129-E5150AFD26F8}" type="presParOf" srcId="{C6CAF9CE-B84F-41D5-B21F-F9B1DF13CEF3}" destId="{0DDAA8D9-8F83-4024-8DF1-B439A3B4F5B3}" srcOrd="0" destOrd="0" presId="urn:microsoft.com/office/officeart/2005/8/layout/orgChart1"/>
    <dgm:cxn modelId="{479E77E9-2A10-4030-A21C-0EBB4E0CF663}" type="presParOf" srcId="{C6CAF9CE-B84F-41D5-B21F-F9B1DF13CEF3}" destId="{94E5BD08-D27F-4837-8DD1-701C902E467C}" srcOrd="1" destOrd="0" presId="urn:microsoft.com/office/officeart/2005/8/layout/orgChart1"/>
    <dgm:cxn modelId="{83C1DB5D-EBBC-4EEF-8143-8C865CD24A5A}" type="presParOf" srcId="{94E5BD08-D27F-4837-8DD1-701C902E467C}" destId="{BECCA70C-B548-4DD0-8EA7-007466B3333C}" srcOrd="0" destOrd="0" presId="urn:microsoft.com/office/officeart/2005/8/layout/orgChart1"/>
    <dgm:cxn modelId="{E31A8A10-6D5A-4A13-8385-2199E1CA0AB2}" type="presParOf" srcId="{BECCA70C-B548-4DD0-8EA7-007466B3333C}" destId="{EF56F1E7-7756-4931-9B43-D8DC7C7D259E}" srcOrd="0" destOrd="0" presId="urn:microsoft.com/office/officeart/2005/8/layout/orgChart1"/>
    <dgm:cxn modelId="{761BA6D0-79FE-40F6-88EC-D12EC50386EC}" type="presParOf" srcId="{BECCA70C-B548-4DD0-8EA7-007466B3333C}" destId="{588A1E5E-E9AE-4AF2-B65D-E2AC8C23E8B6}" srcOrd="1" destOrd="0" presId="urn:microsoft.com/office/officeart/2005/8/layout/orgChart1"/>
    <dgm:cxn modelId="{9E4B1D86-2AC7-4AAF-9418-4B2AD4D62D8A}" type="presParOf" srcId="{94E5BD08-D27F-4837-8DD1-701C902E467C}" destId="{492C84EF-8287-49BF-8B9C-075E0CD58490}" srcOrd="1" destOrd="0" presId="urn:microsoft.com/office/officeart/2005/8/layout/orgChart1"/>
    <dgm:cxn modelId="{2E6D5147-C7B7-401A-A3F4-800AAB2123AD}" type="presParOf" srcId="{94E5BD08-D27F-4837-8DD1-701C902E467C}" destId="{F029C602-110B-4D34-95DB-0ECD222E93B3}" srcOrd="2" destOrd="0" presId="urn:microsoft.com/office/officeart/2005/8/layout/orgChart1"/>
    <dgm:cxn modelId="{FB5D0ADE-5F9B-407F-9299-5E209A398C6D}" type="presParOf" srcId="{C6CAF9CE-B84F-41D5-B21F-F9B1DF13CEF3}" destId="{10AE3E46-C4C5-447F-BC72-2F0F60045CA6}" srcOrd="2" destOrd="0" presId="urn:microsoft.com/office/officeart/2005/8/layout/orgChart1"/>
    <dgm:cxn modelId="{32F0F8F2-F0BE-4C1C-BE4E-61E87397CBB4}" type="presParOf" srcId="{C6CAF9CE-B84F-41D5-B21F-F9B1DF13CEF3}" destId="{2F9441D6-5132-4044-9054-C9B8ADB28844}" srcOrd="3" destOrd="0" presId="urn:microsoft.com/office/officeart/2005/8/layout/orgChart1"/>
    <dgm:cxn modelId="{350FF8DF-15DD-437C-A50A-42E0F15637B9}" type="presParOf" srcId="{2F9441D6-5132-4044-9054-C9B8ADB28844}" destId="{17CA5865-2029-4653-BAB9-8AEC637AECFF}" srcOrd="0" destOrd="0" presId="urn:microsoft.com/office/officeart/2005/8/layout/orgChart1"/>
    <dgm:cxn modelId="{2DF54298-2855-45DD-B838-9C0A60CCF410}" type="presParOf" srcId="{17CA5865-2029-4653-BAB9-8AEC637AECFF}" destId="{79A8CA96-01B9-4EBB-99F3-0D819F2FDDD6}" srcOrd="0" destOrd="0" presId="urn:microsoft.com/office/officeart/2005/8/layout/orgChart1"/>
    <dgm:cxn modelId="{81F76976-C550-45A0-AA5B-9CC622B28C18}" type="presParOf" srcId="{17CA5865-2029-4653-BAB9-8AEC637AECFF}" destId="{572BAF30-2E3A-4954-A4B3-82027B258DE4}" srcOrd="1" destOrd="0" presId="urn:microsoft.com/office/officeart/2005/8/layout/orgChart1"/>
    <dgm:cxn modelId="{714F5308-0894-4006-9C50-86DBEBC35A13}" type="presParOf" srcId="{2F9441D6-5132-4044-9054-C9B8ADB28844}" destId="{88B7E767-50EB-4F40-8A2E-C01C6BADA601}" srcOrd="1" destOrd="0" presId="urn:microsoft.com/office/officeart/2005/8/layout/orgChart1"/>
    <dgm:cxn modelId="{8FAF4392-E498-4B7C-8BF8-C8E1FB7DBBF9}" type="presParOf" srcId="{2F9441D6-5132-4044-9054-C9B8ADB28844}" destId="{DEE96C3A-B3EC-43FC-9FD0-53193BB8AEC4}" srcOrd="2" destOrd="0" presId="urn:microsoft.com/office/officeart/2005/8/layout/orgChart1"/>
    <dgm:cxn modelId="{BDC21530-0ED2-46A6-BE50-8F0E68CD77C2}" type="presParOf" srcId="{C6CAF9CE-B84F-41D5-B21F-F9B1DF13CEF3}" destId="{D55ADA16-6556-4326-8DEC-249A017959B3}" srcOrd="4" destOrd="0" presId="urn:microsoft.com/office/officeart/2005/8/layout/orgChart1"/>
    <dgm:cxn modelId="{C3B1FF25-B2A4-4420-81B0-FD6C1F9DF37B}" type="presParOf" srcId="{C6CAF9CE-B84F-41D5-B21F-F9B1DF13CEF3}" destId="{EB5FA50A-19A0-4C9A-964A-D43B8A5D7BC2}" srcOrd="5" destOrd="0" presId="urn:microsoft.com/office/officeart/2005/8/layout/orgChart1"/>
    <dgm:cxn modelId="{7FBBAEF9-3B70-46DE-A05D-B2B281D0DFFF}" type="presParOf" srcId="{EB5FA50A-19A0-4C9A-964A-D43B8A5D7BC2}" destId="{6D06D256-8F07-4067-A0EE-FA05CD44C9FF}" srcOrd="0" destOrd="0" presId="urn:microsoft.com/office/officeart/2005/8/layout/orgChart1"/>
    <dgm:cxn modelId="{5726EAF9-CED2-42BC-B60A-A56B362E1561}" type="presParOf" srcId="{6D06D256-8F07-4067-A0EE-FA05CD44C9FF}" destId="{F9EF6934-93C6-427B-9304-BD16D2608602}" srcOrd="0" destOrd="0" presId="urn:microsoft.com/office/officeart/2005/8/layout/orgChart1"/>
    <dgm:cxn modelId="{3D8A95CA-81B1-4B4F-B907-452AEAE7F617}" type="presParOf" srcId="{6D06D256-8F07-4067-A0EE-FA05CD44C9FF}" destId="{73F72CA2-8140-4B58-BFB2-86D5622A4474}" srcOrd="1" destOrd="0" presId="urn:microsoft.com/office/officeart/2005/8/layout/orgChart1"/>
    <dgm:cxn modelId="{7C815CBF-FA05-4592-BD8D-2209B32953B6}" type="presParOf" srcId="{EB5FA50A-19A0-4C9A-964A-D43B8A5D7BC2}" destId="{F55EAFA3-4B08-4E2E-A9AC-07B4FC9E2465}" srcOrd="1" destOrd="0" presId="urn:microsoft.com/office/officeart/2005/8/layout/orgChart1"/>
    <dgm:cxn modelId="{D9440630-38D8-4CFD-99DF-5C80B4E8D242}" type="presParOf" srcId="{EB5FA50A-19A0-4C9A-964A-D43B8A5D7BC2}" destId="{62458978-A4A9-4886-B3C1-F250CFA90D4F}" srcOrd="2" destOrd="0" presId="urn:microsoft.com/office/officeart/2005/8/layout/orgChart1"/>
    <dgm:cxn modelId="{F34D5AFC-919A-4C72-9D81-F52D035497D8}" type="presParOf" srcId="{19B1C26E-6950-4CED-B548-857867BE3D55}" destId="{0DF37E0D-1B84-466C-91D2-5525A4F2A377}" srcOrd="2" destOrd="0" presId="urn:microsoft.com/office/officeart/2005/8/layout/orgChart1"/>
    <dgm:cxn modelId="{D67B0D6C-3FEA-4861-8286-574C0DF31700}" type="presParOf" srcId="{A0DE6E65-8FED-40CA-9A23-7912AF99BD10}" destId="{86F0D333-357D-4ED0-A8A3-B86E09AB218F}" srcOrd="2" destOrd="0" presId="urn:microsoft.com/office/officeart/2005/8/layout/orgChart1"/>
    <dgm:cxn modelId="{6D39BA86-223D-4B5C-93ED-5E09560DB352}" type="presParOf" srcId="{A0DE6E65-8FED-40CA-9A23-7912AF99BD10}" destId="{72E9532E-DA5D-442D-B0A7-3C357B88588C}" srcOrd="3" destOrd="0" presId="urn:microsoft.com/office/officeart/2005/8/layout/orgChart1"/>
    <dgm:cxn modelId="{E55ABD9F-BBEA-4701-9D51-10902DDD8499}" type="presParOf" srcId="{72E9532E-DA5D-442D-B0A7-3C357B88588C}" destId="{17D29367-CE34-4ADA-B705-488F018AEB15}" srcOrd="0" destOrd="0" presId="urn:microsoft.com/office/officeart/2005/8/layout/orgChart1"/>
    <dgm:cxn modelId="{B4249743-B22F-40AB-9173-B1587280050B}" type="presParOf" srcId="{17D29367-CE34-4ADA-B705-488F018AEB15}" destId="{28CC26D4-E52F-46E3-8830-9E6E036FCE9B}" srcOrd="0" destOrd="0" presId="urn:microsoft.com/office/officeart/2005/8/layout/orgChart1"/>
    <dgm:cxn modelId="{C6174EF3-3CD5-42D8-8528-588F3D939A23}" type="presParOf" srcId="{17D29367-CE34-4ADA-B705-488F018AEB15}" destId="{52DA4FCD-5605-41BC-8B5A-FB0C3C25770B}" srcOrd="1" destOrd="0" presId="urn:microsoft.com/office/officeart/2005/8/layout/orgChart1"/>
    <dgm:cxn modelId="{3D064EC5-76DA-41A6-828E-AC0386040AA0}" type="presParOf" srcId="{72E9532E-DA5D-442D-B0A7-3C357B88588C}" destId="{56F54831-6FB7-491D-932F-F5E9AA5FCE46}" srcOrd="1" destOrd="0" presId="urn:microsoft.com/office/officeart/2005/8/layout/orgChart1"/>
    <dgm:cxn modelId="{EF9DEA5C-46CC-4584-8ACB-B0B14649E9BC}" type="presParOf" srcId="{72E9532E-DA5D-442D-B0A7-3C357B88588C}" destId="{AB3CF3A2-0A3F-4398-890E-5567E8245A9C}" srcOrd="2" destOrd="0" presId="urn:microsoft.com/office/officeart/2005/8/layout/orgChart1"/>
    <dgm:cxn modelId="{DF87C91A-0CFE-4D1C-8ABB-F56FD56FD32A}" type="presParOf" srcId="{69BB2E57-5CEA-48C3-926C-668A02F170B2}" destId="{8A7C88B4-DCD4-43C7-8F13-01A3F14E12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957DC-A38C-4354-9E32-976B8F3E43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6C89CCE6-78AE-44A0-A1FC-992667AA4252}">
      <dgm:prSet custT="1"/>
      <dgm:spPr>
        <a:solidFill>
          <a:schemeClr val="accent5"/>
        </a:solidFill>
      </dgm:spPr>
      <dgm:t>
        <a:bodyPr/>
        <a:lstStyle/>
        <a:p>
          <a:pPr rtl="0"/>
          <a:r>
            <a:rPr lang="el-GR" sz="2400" dirty="0"/>
            <a:t>Μεταχείριση υπηκόων τρίτων χωρών μετά τη σύλληψη τους για παράνομη είσοδο.</a:t>
          </a:r>
        </a:p>
      </dgm:t>
    </dgm:pt>
    <dgm:pt modelId="{1029A86B-5EF0-40AD-B970-B01DD4A101FA}" type="parTrans" cxnId="{DE4C5F1F-5186-48B3-8A86-1FE7F0F763BA}">
      <dgm:prSet/>
      <dgm:spPr/>
      <dgm:t>
        <a:bodyPr/>
        <a:lstStyle/>
        <a:p>
          <a:endParaRPr lang="el-GR"/>
        </a:p>
      </dgm:t>
    </dgm:pt>
    <dgm:pt modelId="{53BE98F9-3639-4296-A81B-CB5690BABCA2}" type="sibTrans" cxnId="{DE4C5F1F-5186-48B3-8A86-1FE7F0F763BA}">
      <dgm:prSet/>
      <dgm:spPr/>
      <dgm:t>
        <a:bodyPr/>
        <a:lstStyle/>
        <a:p>
          <a:endParaRPr lang="el-GR"/>
        </a:p>
      </dgm:t>
    </dgm:pt>
    <dgm:pt modelId="{BC061B80-273C-4C5C-8C37-59A6551349CE}" type="pres">
      <dgm:prSet presAssocID="{C85957DC-A38C-4354-9E32-976B8F3E4319}" presName="linear" presStyleCnt="0">
        <dgm:presLayoutVars>
          <dgm:animLvl val="lvl"/>
          <dgm:resizeHandles val="exact"/>
        </dgm:presLayoutVars>
      </dgm:prSet>
      <dgm:spPr/>
    </dgm:pt>
    <dgm:pt modelId="{302047B6-E6B5-436E-914D-722E58882912}" type="pres">
      <dgm:prSet presAssocID="{6C89CCE6-78AE-44A0-A1FC-992667AA4252}" presName="parentText" presStyleLbl="node1" presStyleIdx="0" presStyleCnt="1">
        <dgm:presLayoutVars>
          <dgm:chMax val="0"/>
          <dgm:bulletEnabled val="1"/>
        </dgm:presLayoutVars>
      </dgm:prSet>
      <dgm:spPr/>
    </dgm:pt>
  </dgm:ptLst>
  <dgm:cxnLst>
    <dgm:cxn modelId="{DE4C5F1F-5186-48B3-8A86-1FE7F0F763BA}" srcId="{C85957DC-A38C-4354-9E32-976B8F3E4319}" destId="{6C89CCE6-78AE-44A0-A1FC-992667AA4252}" srcOrd="0" destOrd="0" parTransId="{1029A86B-5EF0-40AD-B970-B01DD4A101FA}" sibTransId="{53BE98F9-3639-4296-A81B-CB5690BABCA2}"/>
    <dgm:cxn modelId="{6BC39E7B-847B-4A77-AD88-AC2A18762B36}" type="presOf" srcId="{C85957DC-A38C-4354-9E32-976B8F3E4319}" destId="{BC061B80-273C-4C5C-8C37-59A6551349CE}" srcOrd="0" destOrd="0" presId="urn:microsoft.com/office/officeart/2005/8/layout/vList2"/>
    <dgm:cxn modelId="{344AFA8A-78A7-4058-B470-28FD0EBCAA23}" type="presOf" srcId="{6C89CCE6-78AE-44A0-A1FC-992667AA4252}" destId="{302047B6-E6B5-436E-914D-722E58882912}" srcOrd="0" destOrd="0" presId="urn:microsoft.com/office/officeart/2005/8/layout/vList2"/>
    <dgm:cxn modelId="{8B9D330D-DDFF-4BF7-B6F2-B9F39EE97907}" type="presParOf" srcId="{BC061B80-273C-4C5C-8C37-59A6551349CE}" destId="{302047B6-E6B5-436E-914D-722E5888291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0D3B49-681B-4427-8ECD-65F9AF70D0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88150847-F96E-4D60-A289-0495BF4EA739}">
      <dgm:prSet custT="1"/>
      <dgm:spPr>
        <a:solidFill>
          <a:schemeClr val="accent1">
            <a:lumMod val="75000"/>
          </a:schemeClr>
        </a:solidFill>
      </dgm:spPr>
      <dgm:t>
        <a:bodyPr/>
        <a:lstStyle/>
        <a:p>
          <a:pPr algn="ctr" rtl="0"/>
          <a:r>
            <a:rPr lang="el-GR" sz="2400" dirty="0"/>
            <a:t>Κράτηση των αιτούντων άσυλο</a:t>
          </a:r>
        </a:p>
      </dgm:t>
    </dgm:pt>
    <dgm:pt modelId="{CE88C689-FD63-4BE9-AED8-FE23EAFB7E86}" type="parTrans" cxnId="{E528D436-5CDF-4C2F-A6EC-D6DE2805BA79}">
      <dgm:prSet/>
      <dgm:spPr/>
      <dgm:t>
        <a:bodyPr/>
        <a:lstStyle/>
        <a:p>
          <a:endParaRPr lang="el-GR"/>
        </a:p>
      </dgm:t>
    </dgm:pt>
    <dgm:pt modelId="{EA02CDA1-ECE7-4360-BBCC-18BC42193DE9}" type="sibTrans" cxnId="{E528D436-5CDF-4C2F-A6EC-D6DE2805BA79}">
      <dgm:prSet/>
      <dgm:spPr/>
      <dgm:t>
        <a:bodyPr/>
        <a:lstStyle/>
        <a:p>
          <a:endParaRPr lang="el-GR"/>
        </a:p>
      </dgm:t>
    </dgm:pt>
    <dgm:pt modelId="{66E61873-59C1-4026-AB5E-1114BE5AF8FC}" type="pres">
      <dgm:prSet presAssocID="{460D3B49-681B-4427-8ECD-65F9AF70D0E8}" presName="linear" presStyleCnt="0">
        <dgm:presLayoutVars>
          <dgm:animLvl val="lvl"/>
          <dgm:resizeHandles val="exact"/>
        </dgm:presLayoutVars>
      </dgm:prSet>
      <dgm:spPr/>
    </dgm:pt>
    <dgm:pt modelId="{C993D8FF-CE67-44F4-BB2E-8FC2103E59C7}" type="pres">
      <dgm:prSet presAssocID="{88150847-F96E-4D60-A289-0495BF4EA739}" presName="parentText" presStyleLbl="node1" presStyleIdx="0" presStyleCnt="1">
        <dgm:presLayoutVars>
          <dgm:chMax val="0"/>
          <dgm:bulletEnabled val="1"/>
        </dgm:presLayoutVars>
      </dgm:prSet>
      <dgm:spPr/>
    </dgm:pt>
  </dgm:ptLst>
  <dgm:cxnLst>
    <dgm:cxn modelId="{FC240211-AAA9-4370-B20D-D6B45616515C}" type="presOf" srcId="{460D3B49-681B-4427-8ECD-65F9AF70D0E8}" destId="{66E61873-59C1-4026-AB5E-1114BE5AF8FC}" srcOrd="0" destOrd="0" presId="urn:microsoft.com/office/officeart/2005/8/layout/vList2"/>
    <dgm:cxn modelId="{E528D436-5CDF-4C2F-A6EC-D6DE2805BA79}" srcId="{460D3B49-681B-4427-8ECD-65F9AF70D0E8}" destId="{88150847-F96E-4D60-A289-0495BF4EA739}" srcOrd="0" destOrd="0" parTransId="{CE88C689-FD63-4BE9-AED8-FE23EAFB7E86}" sibTransId="{EA02CDA1-ECE7-4360-BBCC-18BC42193DE9}"/>
    <dgm:cxn modelId="{A11FF5DC-C18B-4D92-8535-B7873A1A613B}" type="presOf" srcId="{88150847-F96E-4D60-A289-0495BF4EA739}" destId="{C993D8FF-CE67-44F4-BB2E-8FC2103E59C7}" srcOrd="0" destOrd="0" presId="urn:microsoft.com/office/officeart/2005/8/layout/vList2"/>
    <dgm:cxn modelId="{6EF5904C-33CD-4324-AE8B-787A37D991B8}" type="presParOf" srcId="{66E61873-59C1-4026-AB5E-1114BE5AF8FC}" destId="{C993D8FF-CE67-44F4-BB2E-8FC2103E59C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E140C2-D0C6-4FA2-B749-43B82931CED8}"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l-GR"/>
        </a:p>
      </dgm:t>
    </dgm:pt>
    <dgm:pt modelId="{C06964E7-A95F-4DD4-8852-E1CD64A71009}">
      <dgm:prSet/>
      <dgm:spPr>
        <a:solidFill>
          <a:schemeClr val="accent1">
            <a:lumMod val="75000"/>
          </a:schemeClr>
        </a:solidFill>
      </dgm:spPr>
      <dgm:t>
        <a:bodyPr/>
        <a:lstStyle/>
        <a:p>
          <a:pPr rtl="0"/>
          <a:r>
            <a:rPr lang="el-GR" sz="2000" dirty="0"/>
            <a:t>Άρθρο 31 </a:t>
          </a:r>
          <a:r>
            <a:rPr lang="el-GR" dirty="0"/>
            <a:t>της</a:t>
          </a:r>
          <a:r>
            <a:rPr lang="el-GR" sz="2000" dirty="0"/>
            <a:t> Σύμβασης του 1951</a:t>
          </a:r>
        </a:p>
      </dgm:t>
    </dgm:pt>
    <dgm:pt modelId="{6C417BEA-4DD2-4B5D-A4B0-4E4F744A06B4}" type="parTrans" cxnId="{026A98EF-F1D3-4F4A-AE1E-CBE39D7FDDBB}">
      <dgm:prSet/>
      <dgm:spPr/>
      <dgm:t>
        <a:bodyPr/>
        <a:lstStyle/>
        <a:p>
          <a:endParaRPr lang="el-GR"/>
        </a:p>
      </dgm:t>
    </dgm:pt>
    <dgm:pt modelId="{CF889AC9-BD3B-49F1-BA5E-1BA63F8A0CD6}" type="sibTrans" cxnId="{026A98EF-F1D3-4F4A-AE1E-CBE39D7FDDBB}">
      <dgm:prSet/>
      <dgm:spPr/>
      <dgm:t>
        <a:bodyPr/>
        <a:lstStyle/>
        <a:p>
          <a:endParaRPr lang="el-GR"/>
        </a:p>
      </dgm:t>
    </dgm:pt>
    <dgm:pt modelId="{49CC3704-668E-45DE-8732-DD026FED1196}">
      <dgm:prSet/>
      <dgm:spPr>
        <a:solidFill>
          <a:schemeClr val="accent1">
            <a:lumMod val="75000"/>
          </a:schemeClr>
        </a:solidFill>
      </dgm:spPr>
      <dgm:t>
        <a:bodyPr/>
        <a:lstStyle/>
        <a:p>
          <a:pPr algn="just" rtl="0"/>
          <a:r>
            <a:rPr lang="el-GR" dirty="0"/>
            <a:t>1.Η ελευθερία πρέπει να αποτελεί την πρώτη και βασική επιλογή. </a:t>
          </a:r>
        </a:p>
        <a:p>
          <a:pPr algn="just" rtl="0"/>
          <a:r>
            <a:rPr lang="el-GR" dirty="0"/>
            <a:t>2. Η κράτηση των αιτούντων επιτρέπεται </a:t>
          </a:r>
          <a:r>
            <a:rPr lang="el-GR" b="1" dirty="0"/>
            <a:t>κατ’ εξαίρεση </a:t>
          </a:r>
          <a:r>
            <a:rPr lang="el-GR" dirty="0"/>
            <a:t>και εφόσον δεν μπορούν να εφαρμοστούν εναλλακτικά μέτρα. </a:t>
          </a:r>
        </a:p>
        <a:p>
          <a:pPr algn="just" rtl="0"/>
          <a:r>
            <a:rPr lang="el-GR" dirty="0"/>
            <a:t>3. Δεν πρέπει να κρατούνται αδίκως άτομα που ζητούν άσυλο «καλή τη </a:t>
          </a:r>
          <a:r>
            <a:rPr lang="el-GR" dirty="0" err="1"/>
            <a:t>πίστει</a:t>
          </a:r>
          <a:r>
            <a:rPr lang="el-GR" dirty="0"/>
            <a:t>» (</a:t>
          </a:r>
          <a:r>
            <a:rPr lang="el-GR" dirty="0" err="1"/>
            <a:t>bona</a:t>
          </a:r>
          <a:r>
            <a:rPr lang="el-GR" dirty="0"/>
            <a:t> </a:t>
          </a:r>
          <a:r>
            <a:rPr lang="el-GR" dirty="0" err="1"/>
            <a:t>fide</a:t>
          </a:r>
          <a:r>
            <a:rPr lang="el-GR" dirty="0"/>
            <a:t>).</a:t>
          </a:r>
        </a:p>
      </dgm:t>
    </dgm:pt>
    <dgm:pt modelId="{F56BC8C3-78A3-45C7-ABDB-3F769F38845A}" type="parTrans" cxnId="{25525D83-DEEE-4A98-BB00-C33D0A050835}">
      <dgm:prSet/>
      <dgm:spPr/>
      <dgm:t>
        <a:bodyPr/>
        <a:lstStyle/>
        <a:p>
          <a:endParaRPr lang="en-US"/>
        </a:p>
      </dgm:t>
    </dgm:pt>
    <dgm:pt modelId="{934FFD0A-1A7F-469D-9490-1E649360528F}" type="sibTrans" cxnId="{25525D83-DEEE-4A98-BB00-C33D0A050835}">
      <dgm:prSet/>
      <dgm:spPr/>
      <dgm:t>
        <a:bodyPr/>
        <a:lstStyle/>
        <a:p>
          <a:endParaRPr lang="en-US"/>
        </a:p>
      </dgm:t>
    </dgm:pt>
    <dgm:pt modelId="{C107CD92-F9C2-405B-A816-F6292C3F2588}">
      <dgm:prSet/>
      <dgm:spPr>
        <a:solidFill>
          <a:schemeClr val="accent1">
            <a:lumMod val="75000"/>
          </a:schemeClr>
        </a:solidFill>
      </dgm:spPr>
      <dgm:t>
        <a:bodyPr/>
        <a:lstStyle/>
        <a:p>
          <a:r>
            <a:rPr lang="el-GR" dirty="0"/>
            <a:t>Άρθρο 26 της Σύμβασης του 1951</a:t>
          </a:r>
          <a:endParaRPr lang="en-US" dirty="0"/>
        </a:p>
      </dgm:t>
    </dgm:pt>
    <dgm:pt modelId="{EB42584F-1C5F-452D-874B-55CA2A0AA9E1}" type="parTrans" cxnId="{D4B96714-C8D8-4145-B522-0391CB10CADD}">
      <dgm:prSet/>
      <dgm:spPr/>
      <dgm:t>
        <a:bodyPr/>
        <a:lstStyle/>
        <a:p>
          <a:endParaRPr lang="en-US"/>
        </a:p>
      </dgm:t>
    </dgm:pt>
    <dgm:pt modelId="{5076985F-A6F2-40E6-AB95-54602331BFB8}" type="sibTrans" cxnId="{D4B96714-C8D8-4145-B522-0391CB10CADD}">
      <dgm:prSet/>
      <dgm:spPr/>
      <dgm:t>
        <a:bodyPr/>
        <a:lstStyle/>
        <a:p>
          <a:endParaRPr lang="en-US"/>
        </a:p>
      </dgm:t>
    </dgm:pt>
    <dgm:pt modelId="{17E66F32-6899-4A03-B5D5-BA360899530C}">
      <dgm:prSet/>
      <dgm:spPr>
        <a:solidFill>
          <a:schemeClr val="accent1">
            <a:lumMod val="75000"/>
          </a:schemeClr>
        </a:solidFill>
      </dgm:spPr>
      <dgm:t>
        <a:bodyPr/>
        <a:lstStyle/>
        <a:p>
          <a:pPr rtl="0"/>
          <a:r>
            <a:rPr lang="el-GR" dirty="0"/>
            <a:t>Άρθρο 14 της Οικουμενικής Διακήρυξης για τα Ανθρώπινα Δικαιώματα. Δικαίωμα κάθε ατόμου που καταδιώκεται να ζητά άσυλο. </a:t>
          </a:r>
        </a:p>
      </dgm:t>
    </dgm:pt>
    <dgm:pt modelId="{D95574FC-7103-4643-A155-0EB62C076902}" type="parTrans" cxnId="{492F30CD-A3E2-4A62-8D90-4E7BCFFC2B35}">
      <dgm:prSet/>
      <dgm:spPr/>
      <dgm:t>
        <a:bodyPr/>
        <a:lstStyle/>
        <a:p>
          <a:endParaRPr lang="en-US"/>
        </a:p>
      </dgm:t>
    </dgm:pt>
    <dgm:pt modelId="{81F08E71-9BE2-4FA9-AFE5-83B248ED4274}" type="sibTrans" cxnId="{492F30CD-A3E2-4A62-8D90-4E7BCFFC2B35}">
      <dgm:prSet/>
      <dgm:spPr/>
      <dgm:t>
        <a:bodyPr/>
        <a:lstStyle/>
        <a:p>
          <a:endParaRPr lang="en-US"/>
        </a:p>
      </dgm:t>
    </dgm:pt>
    <dgm:pt modelId="{CBB6EFDC-30B8-4BF1-BB05-09873909E125}" type="pres">
      <dgm:prSet presAssocID="{81E140C2-D0C6-4FA2-B749-43B82931CED8}" presName="Name0" presStyleCnt="0">
        <dgm:presLayoutVars>
          <dgm:dir/>
          <dgm:resizeHandles val="exact"/>
        </dgm:presLayoutVars>
      </dgm:prSet>
      <dgm:spPr/>
    </dgm:pt>
    <dgm:pt modelId="{55DE75D6-E0D1-4CD8-8FDD-FE16DE0840A2}" type="pres">
      <dgm:prSet presAssocID="{81E140C2-D0C6-4FA2-B749-43B82931CED8}" presName="vNodes" presStyleCnt="0"/>
      <dgm:spPr/>
    </dgm:pt>
    <dgm:pt modelId="{3FB9AF48-7F9E-4D47-95E0-B3BFDFF23179}" type="pres">
      <dgm:prSet presAssocID="{C107CD92-F9C2-405B-A816-F6292C3F2588}" presName="node" presStyleLbl="node1" presStyleIdx="0" presStyleCnt="4" custScaleX="187737" custScaleY="86382">
        <dgm:presLayoutVars>
          <dgm:bulletEnabled val="1"/>
        </dgm:presLayoutVars>
      </dgm:prSet>
      <dgm:spPr>
        <a:prstGeom prst="roundRect">
          <a:avLst/>
        </a:prstGeom>
      </dgm:spPr>
    </dgm:pt>
    <dgm:pt modelId="{7B75E039-12E9-4E0B-912E-CDFDE17988AF}" type="pres">
      <dgm:prSet presAssocID="{5076985F-A6F2-40E6-AB95-54602331BFB8}" presName="spacerT" presStyleCnt="0"/>
      <dgm:spPr/>
    </dgm:pt>
    <dgm:pt modelId="{10890271-A7CD-4969-84AD-D1D632D97418}" type="pres">
      <dgm:prSet presAssocID="{5076985F-A6F2-40E6-AB95-54602331BFB8}" presName="sibTrans" presStyleLbl="sibTrans2D1" presStyleIdx="0" presStyleCnt="3"/>
      <dgm:spPr/>
    </dgm:pt>
    <dgm:pt modelId="{C847362F-3723-44EF-80E0-017E7F9C8475}" type="pres">
      <dgm:prSet presAssocID="{5076985F-A6F2-40E6-AB95-54602331BFB8}" presName="spacerB" presStyleCnt="0"/>
      <dgm:spPr/>
    </dgm:pt>
    <dgm:pt modelId="{98EF1685-A9DA-41DA-8622-38A2B165750F}" type="pres">
      <dgm:prSet presAssocID="{C06964E7-A95F-4DD4-8852-E1CD64A71009}" presName="node" presStyleLbl="node1" presStyleIdx="1" presStyleCnt="4" custScaleX="187737" custScaleY="86382">
        <dgm:presLayoutVars>
          <dgm:bulletEnabled val="1"/>
        </dgm:presLayoutVars>
      </dgm:prSet>
      <dgm:spPr>
        <a:prstGeom prst="roundRect">
          <a:avLst/>
        </a:prstGeom>
      </dgm:spPr>
    </dgm:pt>
    <dgm:pt modelId="{BB7846D7-4CC0-4D40-B6C6-EBCC6192F259}" type="pres">
      <dgm:prSet presAssocID="{CF889AC9-BD3B-49F1-BA5E-1BA63F8A0CD6}" presName="spacerT" presStyleCnt="0"/>
      <dgm:spPr/>
    </dgm:pt>
    <dgm:pt modelId="{A324A2F2-F12F-4544-94F5-0000544F0E45}" type="pres">
      <dgm:prSet presAssocID="{CF889AC9-BD3B-49F1-BA5E-1BA63F8A0CD6}" presName="sibTrans" presStyleLbl="sibTrans2D1" presStyleIdx="1" presStyleCnt="3"/>
      <dgm:spPr/>
    </dgm:pt>
    <dgm:pt modelId="{C066B0ED-6396-4AE7-A8CE-2B7502C9EBFC}" type="pres">
      <dgm:prSet presAssocID="{CF889AC9-BD3B-49F1-BA5E-1BA63F8A0CD6}" presName="spacerB" presStyleCnt="0"/>
      <dgm:spPr/>
    </dgm:pt>
    <dgm:pt modelId="{778C902B-21AA-4B06-AB96-498D79BA3079}" type="pres">
      <dgm:prSet presAssocID="{17E66F32-6899-4A03-B5D5-BA360899530C}" presName="node" presStyleLbl="node1" presStyleIdx="2" presStyleCnt="4" custScaleX="277927" custScaleY="179392">
        <dgm:presLayoutVars>
          <dgm:bulletEnabled val="1"/>
        </dgm:presLayoutVars>
      </dgm:prSet>
      <dgm:spPr>
        <a:prstGeom prst="roundRect">
          <a:avLst/>
        </a:prstGeom>
      </dgm:spPr>
    </dgm:pt>
    <dgm:pt modelId="{8E28B8FE-F80F-43B4-9415-61C8EE581D2F}" type="pres">
      <dgm:prSet presAssocID="{81E140C2-D0C6-4FA2-B749-43B82931CED8}" presName="sibTransLast" presStyleLbl="sibTrans2D1" presStyleIdx="2" presStyleCnt="3"/>
      <dgm:spPr/>
    </dgm:pt>
    <dgm:pt modelId="{DABDF821-1790-4538-814D-B4C107124F4B}" type="pres">
      <dgm:prSet presAssocID="{81E140C2-D0C6-4FA2-B749-43B82931CED8}" presName="connectorText" presStyleLbl="sibTrans2D1" presStyleIdx="2" presStyleCnt="3"/>
      <dgm:spPr/>
    </dgm:pt>
    <dgm:pt modelId="{B5A719AB-58A2-444C-87D2-B46F36D328E4}" type="pres">
      <dgm:prSet presAssocID="{81E140C2-D0C6-4FA2-B749-43B82931CED8}" presName="lastNode" presStyleLbl="node1" presStyleIdx="3" presStyleCnt="4" custScaleX="227340" custScaleY="168717">
        <dgm:presLayoutVars>
          <dgm:bulletEnabled val="1"/>
        </dgm:presLayoutVars>
      </dgm:prSet>
      <dgm:spPr>
        <a:prstGeom prst="rect">
          <a:avLst/>
        </a:prstGeom>
      </dgm:spPr>
    </dgm:pt>
  </dgm:ptLst>
  <dgm:cxnLst>
    <dgm:cxn modelId="{CC53B202-21C4-44E9-A6F3-1B150BAFEF54}" type="presOf" srcId="{49CC3704-668E-45DE-8732-DD026FED1196}" destId="{B5A719AB-58A2-444C-87D2-B46F36D328E4}" srcOrd="0" destOrd="0" presId="urn:microsoft.com/office/officeart/2005/8/layout/equation2"/>
    <dgm:cxn modelId="{D4B96714-C8D8-4145-B522-0391CB10CADD}" srcId="{81E140C2-D0C6-4FA2-B749-43B82931CED8}" destId="{C107CD92-F9C2-405B-A816-F6292C3F2588}" srcOrd="0" destOrd="0" parTransId="{EB42584F-1C5F-452D-874B-55CA2A0AA9E1}" sibTransId="{5076985F-A6F2-40E6-AB95-54602331BFB8}"/>
    <dgm:cxn modelId="{69E3A61E-0AF6-427E-898A-32B0DAC3B3D3}" type="presOf" srcId="{81E140C2-D0C6-4FA2-B749-43B82931CED8}" destId="{CBB6EFDC-30B8-4BF1-BB05-09873909E125}" srcOrd="0" destOrd="0" presId="urn:microsoft.com/office/officeart/2005/8/layout/equation2"/>
    <dgm:cxn modelId="{4E960724-C6D2-452B-81A6-09113E38E6BD}" type="presOf" srcId="{17E66F32-6899-4A03-B5D5-BA360899530C}" destId="{778C902B-21AA-4B06-AB96-498D79BA3079}" srcOrd="0" destOrd="0" presId="urn:microsoft.com/office/officeart/2005/8/layout/equation2"/>
    <dgm:cxn modelId="{DFABD65D-A32D-4DF5-8562-AF58F391088F}" type="presOf" srcId="{C06964E7-A95F-4DD4-8852-E1CD64A71009}" destId="{98EF1685-A9DA-41DA-8622-38A2B165750F}" srcOrd="0" destOrd="0" presId="urn:microsoft.com/office/officeart/2005/8/layout/equation2"/>
    <dgm:cxn modelId="{25525D83-DEEE-4A98-BB00-C33D0A050835}" srcId="{81E140C2-D0C6-4FA2-B749-43B82931CED8}" destId="{49CC3704-668E-45DE-8732-DD026FED1196}" srcOrd="3" destOrd="0" parTransId="{F56BC8C3-78A3-45C7-ABDB-3F769F38845A}" sibTransId="{934FFD0A-1A7F-469D-9490-1E649360528F}"/>
    <dgm:cxn modelId="{4CACE7A2-7567-4594-8D54-D85FFE02AEF7}" type="presOf" srcId="{CF889AC9-BD3B-49F1-BA5E-1BA63F8A0CD6}" destId="{A324A2F2-F12F-4544-94F5-0000544F0E45}" srcOrd="0" destOrd="0" presId="urn:microsoft.com/office/officeart/2005/8/layout/equation2"/>
    <dgm:cxn modelId="{492F30CD-A3E2-4A62-8D90-4E7BCFFC2B35}" srcId="{81E140C2-D0C6-4FA2-B749-43B82931CED8}" destId="{17E66F32-6899-4A03-B5D5-BA360899530C}" srcOrd="2" destOrd="0" parTransId="{D95574FC-7103-4643-A155-0EB62C076902}" sibTransId="{81F08E71-9BE2-4FA9-AFE5-83B248ED4274}"/>
    <dgm:cxn modelId="{545F0CCE-755E-4696-A5F5-BD9FB131D8D6}" type="presOf" srcId="{5076985F-A6F2-40E6-AB95-54602331BFB8}" destId="{10890271-A7CD-4969-84AD-D1D632D97418}" srcOrd="0" destOrd="0" presId="urn:microsoft.com/office/officeart/2005/8/layout/equation2"/>
    <dgm:cxn modelId="{E842A1D7-BD6F-42B9-91CB-4DA47E3226CB}" type="presOf" srcId="{81F08E71-9BE2-4FA9-AFE5-83B248ED4274}" destId="{8E28B8FE-F80F-43B4-9415-61C8EE581D2F}" srcOrd="0" destOrd="0" presId="urn:microsoft.com/office/officeart/2005/8/layout/equation2"/>
    <dgm:cxn modelId="{A2B157E7-087C-4D2E-86E0-3B13360DD445}" type="presOf" srcId="{81F08E71-9BE2-4FA9-AFE5-83B248ED4274}" destId="{DABDF821-1790-4538-814D-B4C107124F4B}" srcOrd="1" destOrd="0" presId="urn:microsoft.com/office/officeart/2005/8/layout/equation2"/>
    <dgm:cxn modelId="{026A98EF-F1D3-4F4A-AE1E-CBE39D7FDDBB}" srcId="{81E140C2-D0C6-4FA2-B749-43B82931CED8}" destId="{C06964E7-A95F-4DD4-8852-E1CD64A71009}" srcOrd="1" destOrd="0" parTransId="{6C417BEA-4DD2-4B5D-A4B0-4E4F744A06B4}" sibTransId="{CF889AC9-BD3B-49F1-BA5E-1BA63F8A0CD6}"/>
    <dgm:cxn modelId="{899C40FD-27B2-481F-BEC7-78CF0EFF7C65}" type="presOf" srcId="{C107CD92-F9C2-405B-A816-F6292C3F2588}" destId="{3FB9AF48-7F9E-4D47-95E0-B3BFDFF23179}" srcOrd="0" destOrd="0" presId="urn:microsoft.com/office/officeart/2005/8/layout/equation2"/>
    <dgm:cxn modelId="{974B03F5-97AA-4464-9CFA-78838550966B}" type="presParOf" srcId="{CBB6EFDC-30B8-4BF1-BB05-09873909E125}" destId="{55DE75D6-E0D1-4CD8-8FDD-FE16DE0840A2}" srcOrd="0" destOrd="0" presId="urn:microsoft.com/office/officeart/2005/8/layout/equation2"/>
    <dgm:cxn modelId="{FBC053DE-496E-4DCD-9D70-E7A10240861B}" type="presParOf" srcId="{55DE75D6-E0D1-4CD8-8FDD-FE16DE0840A2}" destId="{3FB9AF48-7F9E-4D47-95E0-B3BFDFF23179}" srcOrd="0" destOrd="0" presId="urn:microsoft.com/office/officeart/2005/8/layout/equation2"/>
    <dgm:cxn modelId="{6AA3AB0A-8B46-4515-9E0C-9A30EFA2D8EA}" type="presParOf" srcId="{55DE75D6-E0D1-4CD8-8FDD-FE16DE0840A2}" destId="{7B75E039-12E9-4E0B-912E-CDFDE17988AF}" srcOrd="1" destOrd="0" presId="urn:microsoft.com/office/officeart/2005/8/layout/equation2"/>
    <dgm:cxn modelId="{86BEB20D-6CEA-4C8D-B903-DC11836D6D7A}" type="presParOf" srcId="{55DE75D6-E0D1-4CD8-8FDD-FE16DE0840A2}" destId="{10890271-A7CD-4969-84AD-D1D632D97418}" srcOrd="2" destOrd="0" presId="urn:microsoft.com/office/officeart/2005/8/layout/equation2"/>
    <dgm:cxn modelId="{1AC31B4E-5744-4030-A617-405621D1B601}" type="presParOf" srcId="{55DE75D6-E0D1-4CD8-8FDD-FE16DE0840A2}" destId="{C847362F-3723-44EF-80E0-017E7F9C8475}" srcOrd="3" destOrd="0" presId="urn:microsoft.com/office/officeart/2005/8/layout/equation2"/>
    <dgm:cxn modelId="{2ED5E3D9-6228-4F1C-91CA-003F9961A041}" type="presParOf" srcId="{55DE75D6-E0D1-4CD8-8FDD-FE16DE0840A2}" destId="{98EF1685-A9DA-41DA-8622-38A2B165750F}" srcOrd="4" destOrd="0" presId="urn:microsoft.com/office/officeart/2005/8/layout/equation2"/>
    <dgm:cxn modelId="{E3129DF7-9B24-4D2E-A648-DABFB0293B0A}" type="presParOf" srcId="{55DE75D6-E0D1-4CD8-8FDD-FE16DE0840A2}" destId="{BB7846D7-4CC0-4D40-B6C6-EBCC6192F259}" srcOrd="5" destOrd="0" presId="urn:microsoft.com/office/officeart/2005/8/layout/equation2"/>
    <dgm:cxn modelId="{E7D5B246-94BE-4425-BA4E-CB13030292EC}" type="presParOf" srcId="{55DE75D6-E0D1-4CD8-8FDD-FE16DE0840A2}" destId="{A324A2F2-F12F-4544-94F5-0000544F0E45}" srcOrd="6" destOrd="0" presId="urn:microsoft.com/office/officeart/2005/8/layout/equation2"/>
    <dgm:cxn modelId="{E63DC254-776C-4FD4-ADD5-CD34F7D08765}" type="presParOf" srcId="{55DE75D6-E0D1-4CD8-8FDD-FE16DE0840A2}" destId="{C066B0ED-6396-4AE7-A8CE-2B7502C9EBFC}" srcOrd="7" destOrd="0" presId="urn:microsoft.com/office/officeart/2005/8/layout/equation2"/>
    <dgm:cxn modelId="{0440B59A-584E-4570-8FD2-A37B7C5B42A0}" type="presParOf" srcId="{55DE75D6-E0D1-4CD8-8FDD-FE16DE0840A2}" destId="{778C902B-21AA-4B06-AB96-498D79BA3079}" srcOrd="8" destOrd="0" presId="urn:microsoft.com/office/officeart/2005/8/layout/equation2"/>
    <dgm:cxn modelId="{2C4CC924-D43B-42D9-B7A9-8BA4CBD449D1}" type="presParOf" srcId="{CBB6EFDC-30B8-4BF1-BB05-09873909E125}" destId="{8E28B8FE-F80F-43B4-9415-61C8EE581D2F}" srcOrd="1" destOrd="0" presId="urn:microsoft.com/office/officeart/2005/8/layout/equation2"/>
    <dgm:cxn modelId="{FBC26846-702A-43F2-971C-FE5D70586964}" type="presParOf" srcId="{8E28B8FE-F80F-43B4-9415-61C8EE581D2F}" destId="{DABDF821-1790-4538-814D-B4C107124F4B}" srcOrd="0" destOrd="0" presId="urn:microsoft.com/office/officeart/2005/8/layout/equation2"/>
    <dgm:cxn modelId="{2220EE8D-EC4B-49C3-B3E8-26B7D6FD4D86}" type="presParOf" srcId="{CBB6EFDC-30B8-4BF1-BB05-09873909E125}" destId="{B5A719AB-58A2-444C-87D2-B46F36D328E4}"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E4951-DB4D-4191-9CF1-B0C2B82C7F61}">
      <dsp:nvSpPr>
        <dsp:cNvPr id="0" name=""/>
        <dsp:cNvSpPr/>
      </dsp:nvSpPr>
      <dsp:spPr>
        <a:xfrm>
          <a:off x="0" y="144"/>
          <a:ext cx="10899647" cy="644322"/>
        </a:xfrm>
        <a:prstGeom prst="roundRect">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l-GR" sz="3200" b="1" kern="1200" dirty="0"/>
            <a:t>Σχεδιάγραμμα</a:t>
          </a:r>
          <a:r>
            <a:rPr lang="el-GR" sz="4000" b="1" kern="1200" dirty="0"/>
            <a:t> </a:t>
          </a:r>
          <a:r>
            <a:rPr lang="el-GR" sz="3200" b="1" kern="1200" dirty="0"/>
            <a:t>παρουσίασης</a:t>
          </a:r>
          <a:endParaRPr lang="el-GR" sz="4000" b="1" kern="1200" dirty="0"/>
        </a:p>
      </dsp:txBody>
      <dsp:txXfrm>
        <a:off x="31453" y="31597"/>
        <a:ext cx="10836741" cy="581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D9EAB-C9E1-490A-9752-20AAFA5CB9A5}">
      <dsp:nvSpPr>
        <dsp:cNvPr id="0" name=""/>
        <dsp:cNvSpPr/>
      </dsp:nvSpPr>
      <dsp:spPr>
        <a:xfrm>
          <a:off x="0" y="887363"/>
          <a:ext cx="10899647" cy="104439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l-GR" sz="4300" kern="1200" dirty="0"/>
            <a:t>Ορισμοί-διακρίσεις</a:t>
          </a:r>
        </a:p>
      </dsp:txBody>
      <dsp:txXfrm>
        <a:off x="50983" y="938346"/>
        <a:ext cx="10797681" cy="942430"/>
      </dsp:txXfrm>
    </dsp:sp>
    <dsp:sp modelId="{38783AAA-87A7-4890-A912-26EB8E631A8A}">
      <dsp:nvSpPr>
        <dsp:cNvPr id="0" name=""/>
        <dsp:cNvSpPr/>
      </dsp:nvSpPr>
      <dsp:spPr>
        <a:xfrm>
          <a:off x="0" y="2165175"/>
          <a:ext cx="10899647" cy="104643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l-GR" sz="4300" kern="1200" dirty="0"/>
            <a:t>Κράτηση προς επιστροφή</a:t>
          </a:r>
        </a:p>
      </dsp:txBody>
      <dsp:txXfrm>
        <a:off x="51083" y="2216258"/>
        <a:ext cx="10797481" cy="944264"/>
      </dsp:txXfrm>
    </dsp:sp>
    <dsp:sp modelId="{864944F9-4189-4EA1-B827-B4375A0927F5}">
      <dsp:nvSpPr>
        <dsp:cNvPr id="0" name=""/>
        <dsp:cNvSpPr/>
      </dsp:nvSpPr>
      <dsp:spPr>
        <a:xfrm>
          <a:off x="0" y="3610074"/>
          <a:ext cx="10899647" cy="124784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l-GR" sz="4300" kern="1200" dirty="0"/>
            <a:t>Κράτηση των αιτούντων άσυλο</a:t>
          </a:r>
        </a:p>
      </dsp:txBody>
      <dsp:txXfrm>
        <a:off x="60915" y="3670989"/>
        <a:ext cx="10777817" cy="1126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DC783-A6B9-4199-8701-DC685286A655}">
      <dsp:nvSpPr>
        <dsp:cNvPr id="0" name=""/>
        <dsp:cNvSpPr/>
      </dsp:nvSpPr>
      <dsp:spPr>
        <a:xfrm>
          <a:off x="3043759" y="1003066"/>
          <a:ext cx="668022" cy="91440"/>
        </a:xfrm>
        <a:custGeom>
          <a:avLst/>
          <a:gdLst/>
          <a:ahLst/>
          <a:cxnLst/>
          <a:rect l="0" t="0" r="0" b="0"/>
          <a:pathLst>
            <a:path>
              <a:moveTo>
                <a:pt x="0" y="45720"/>
              </a:moveTo>
              <a:lnTo>
                <a:pt x="6680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60305" y="1045293"/>
        <a:ext cx="34931" cy="6986"/>
      </dsp:txXfrm>
    </dsp:sp>
    <dsp:sp modelId="{A41D32FE-F2F0-45E1-AD4C-97BE116F4204}">
      <dsp:nvSpPr>
        <dsp:cNvPr id="0" name=""/>
        <dsp:cNvSpPr/>
      </dsp:nvSpPr>
      <dsp:spPr>
        <a:xfrm>
          <a:off x="8069" y="137539"/>
          <a:ext cx="3037490" cy="182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Σύλληψη υπηκόου τρίτης χώρας μετά από παράτυπη είσοδο στην Ελλάδα.</a:t>
          </a:r>
        </a:p>
      </dsp:txBody>
      <dsp:txXfrm>
        <a:off x="8069" y="137539"/>
        <a:ext cx="3037490" cy="1822494"/>
      </dsp:txXfrm>
    </dsp:sp>
    <dsp:sp modelId="{E6046487-2543-47A0-A162-B32BF519FDB1}">
      <dsp:nvSpPr>
        <dsp:cNvPr id="0" name=""/>
        <dsp:cNvSpPr/>
      </dsp:nvSpPr>
      <dsp:spPr>
        <a:xfrm>
          <a:off x="6779872" y="1003066"/>
          <a:ext cx="668022" cy="91440"/>
        </a:xfrm>
        <a:custGeom>
          <a:avLst/>
          <a:gdLst/>
          <a:ahLst/>
          <a:cxnLst/>
          <a:rect l="0" t="0" r="0" b="0"/>
          <a:pathLst>
            <a:path>
              <a:moveTo>
                <a:pt x="0" y="45720"/>
              </a:moveTo>
              <a:lnTo>
                <a:pt x="6680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096417" y="1045293"/>
        <a:ext cx="34931" cy="6986"/>
      </dsp:txXfrm>
    </dsp:sp>
    <dsp:sp modelId="{3E2FFC60-B79B-4072-9AE2-1A1714A9305E}">
      <dsp:nvSpPr>
        <dsp:cNvPr id="0" name=""/>
        <dsp:cNvSpPr/>
      </dsp:nvSpPr>
      <dsp:spPr>
        <a:xfrm>
          <a:off x="3744181" y="137539"/>
          <a:ext cx="3037490" cy="182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Ο υπήκοος τρίτης χώρας </a:t>
          </a:r>
          <a:r>
            <a:rPr lang="el-GR" sz="1800" b="1" kern="1200" dirty="0"/>
            <a:t>πρέπει να</a:t>
          </a:r>
          <a:r>
            <a:rPr lang="el-GR" sz="1800" kern="1200" dirty="0"/>
            <a:t> οδηγείται άμεσα με ευθύνη της αρχής που διενήργησε τη σύλληψη στο Κέντρο Υποδοχής και Ταυτοποίησης. </a:t>
          </a:r>
        </a:p>
      </dsp:txBody>
      <dsp:txXfrm>
        <a:off x="3744181" y="137539"/>
        <a:ext cx="3037490" cy="1822494"/>
      </dsp:txXfrm>
    </dsp:sp>
    <dsp:sp modelId="{6A84F5F7-9D73-4555-879A-01A346D2FA62}">
      <dsp:nvSpPr>
        <dsp:cNvPr id="0" name=""/>
        <dsp:cNvSpPr/>
      </dsp:nvSpPr>
      <dsp:spPr>
        <a:xfrm>
          <a:off x="1526814" y="1958233"/>
          <a:ext cx="7472225" cy="668022"/>
        </a:xfrm>
        <a:custGeom>
          <a:avLst/>
          <a:gdLst/>
          <a:ahLst/>
          <a:cxnLst/>
          <a:rect l="0" t="0" r="0" b="0"/>
          <a:pathLst>
            <a:path>
              <a:moveTo>
                <a:pt x="7472225" y="0"/>
              </a:moveTo>
              <a:lnTo>
                <a:pt x="7472225" y="351111"/>
              </a:lnTo>
              <a:lnTo>
                <a:pt x="0" y="351111"/>
              </a:lnTo>
              <a:lnTo>
                <a:pt x="0" y="66802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075306" y="2288751"/>
        <a:ext cx="375240" cy="6986"/>
      </dsp:txXfrm>
    </dsp:sp>
    <dsp:sp modelId="{A61F4140-530C-4304-93B0-D8F3905CA57A}">
      <dsp:nvSpPr>
        <dsp:cNvPr id="0" name=""/>
        <dsp:cNvSpPr/>
      </dsp:nvSpPr>
      <dsp:spPr>
        <a:xfrm>
          <a:off x="7480294" y="137539"/>
          <a:ext cx="3037490" cy="182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Έκδοση απόφασης περιορισμού της ελευθερίας για τις ανάγκες της εξακρίβωσης και των λοιπών διαδικασιών υποδοχής. </a:t>
          </a:r>
        </a:p>
      </dsp:txBody>
      <dsp:txXfrm>
        <a:off x="7480294" y="137539"/>
        <a:ext cx="3037490" cy="1822494"/>
      </dsp:txXfrm>
    </dsp:sp>
    <dsp:sp modelId="{D9D86922-E159-408D-8CCB-DEE49D36F967}">
      <dsp:nvSpPr>
        <dsp:cNvPr id="0" name=""/>
        <dsp:cNvSpPr/>
      </dsp:nvSpPr>
      <dsp:spPr>
        <a:xfrm>
          <a:off x="3043759" y="3524183"/>
          <a:ext cx="668022" cy="91440"/>
        </a:xfrm>
        <a:custGeom>
          <a:avLst/>
          <a:gdLst/>
          <a:ahLst/>
          <a:cxnLst/>
          <a:rect l="0" t="0" r="0" b="0"/>
          <a:pathLst>
            <a:path>
              <a:moveTo>
                <a:pt x="0" y="45720"/>
              </a:moveTo>
              <a:lnTo>
                <a:pt x="668022" y="45720"/>
              </a:lnTo>
            </a:path>
          </a:pathLst>
        </a:custGeom>
        <a:noFill/>
        <a:ln w="19050" cap="flat" cmpd="sng" algn="ctr">
          <a:solidFill>
            <a:schemeClr val="accent1"/>
          </a:solidFill>
          <a:prstDash val="solid"/>
          <a:miter lim="800000"/>
          <a:tailEnd type="arrow"/>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60305" y="3566410"/>
        <a:ext cx="34931" cy="6986"/>
      </dsp:txXfrm>
    </dsp:sp>
    <dsp:sp modelId="{E7592383-1ACD-4578-BBD5-E7557D01D949}">
      <dsp:nvSpPr>
        <dsp:cNvPr id="0" name=""/>
        <dsp:cNvSpPr/>
      </dsp:nvSpPr>
      <dsp:spPr>
        <a:xfrm>
          <a:off x="8069" y="2658656"/>
          <a:ext cx="3037490" cy="182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Διαδικασίες Υποδοχής και ταυτοποίησης (Ενημέρωση, Εξακρίβωση Υπηκοότητας, Καταγραφή, Ιατρικές Εξετάσεις, Ψυχοκοινωνική υποστήριξη)</a:t>
          </a:r>
        </a:p>
      </dsp:txBody>
      <dsp:txXfrm>
        <a:off x="8069" y="2658656"/>
        <a:ext cx="3037490" cy="1822494"/>
      </dsp:txXfrm>
    </dsp:sp>
    <dsp:sp modelId="{ACFBCD46-D5E6-428E-83C6-3EDF2DC476C5}">
      <dsp:nvSpPr>
        <dsp:cNvPr id="0" name=""/>
        <dsp:cNvSpPr/>
      </dsp:nvSpPr>
      <dsp:spPr>
        <a:xfrm>
          <a:off x="3744181" y="2658656"/>
          <a:ext cx="3037490" cy="182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Παραπομπή για την περαιτέρω διοικητική μεταχείριση</a:t>
          </a:r>
        </a:p>
      </dsp:txBody>
      <dsp:txXfrm>
        <a:off x="3744181" y="2658656"/>
        <a:ext cx="3037490" cy="1822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0D333-357D-4ED0-A8A3-B86E09AB218F}">
      <dsp:nvSpPr>
        <dsp:cNvPr id="0" name=""/>
        <dsp:cNvSpPr/>
      </dsp:nvSpPr>
      <dsp:spPr>
        <a:xfrm>
          <a:off x="5291328" y="690531"/>
          <a:ext cx="2216798" cy="244011"/>
        </a:xfrm>
        <a:custGeom>
          <a:avLst/>
          <a:gdLst/>
          <a:ahLst/>
          <a:cxnLst/>
          <a:rect l="0" t="0" r="0" b="0"/>
          <a:pathLst>
            <a:path>
              <a:moveTo>
                <a:pt x="0" y="0"/>
              </a:moveTo>
              <a:lnTo>
                <a:pt x="0" y="99214"/>
              </a:lnTo>
              <a:lnTo>
                <a:pt x="2216798" y="99214"/>
              </a:lnTo>
              <a:lnTo>
                <a:pt x="2216798" y="244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5ADA16-6556-4326-8DEC-249A017959B3}">
      <dsp:nvSpPr>
        <dsp:cNvPr id="0" name=""/>
        <dsp:cNvSpPr/>
      </dsp:nvSpPr>
      <dsp:spPr>
        <a:xfrm>
          <a:off x="2290860" y="1689925"/>
          <a:ext cx="1450435" cy="2638153"/>
        </a:xfrm>
        <a:custGeom>
          <a:avLst/>
          <a:gdLst/>
          <a:ahLst/>
          <a:cxnLst/>
          <a:rect l="0" t="0" r="0" b="0"/>
          <a:pathLst>
            <a:path>
              <a:moveTo>
                <a:pt x="0" y="0"/>
              </a:moveTo>
              <a:lnTo>
                <a:pt x="0" y="2638153"/>
              </a:lnTo>
              <a:lnTo>
                <a:pt x="1450435" y="26381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E3E46-C4C5-447F-BC72-2F0F60045CA6}">
      <dsp:nvSpPr>
        <dsp:cNvPr id="0" name=""/>
        <dsp:cNvSpPr/>
      </dsp:nvSpPr>
      <dsp:spPr>
        <a:xfrm>
          <a:off x="2290860" y="1689925"/>
          <a:ext cx="1450435" cy="1659044"/>
        </a:xfrm>
        <a:custGeom>
          <a:avLst/>
          <a:gdLst/>
          <a:ahLst/>
          <a:cxnLst/>
          <a:rect l="0" t="0" r="0" b="0"/>
          <a:pathLst>
            <a:path>
              <a:moveTo>
                <a:pt x="0" y="0"/>
              </a:moveTo>
              <a:lnTo>
                <a:pt x="0" y="1659044"/>
              </a:lnTo>
              <a:lnTo>
                <a:pt x="1450435" y="16590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DAA8D9-8F83-4024-8DF1-B439A3B4F5B3}">
      <dsp:nvSpPr>
        <dsp:cNvPr id="0" name=""/>
        <dsp:cNvSpPr/>
      </dsp:nvSpPr>
      <dsp:spPr>
        <a:xfrm>
          <a:off x="2290860" y="1689925"/>
          <a:ext cx="1450435" cy="679935"/>
        </a:xfrm>
        <a:custGeom>
          <a:avLst/>
          <a:gdLst/>
          <a:ahLst/>
          <a:cxnLst/>
          <a:rect l="0" t="0" r="0" b="0"/>
          <a:pathLst>
            <a:path>
              <a:moveTo>
                <a:pt x="0" y="0"/>
              </a:moveTo>
              <a:lnTo>
                <a:pt x="0" y="679935"/>
              </a:lnTo>
              <a:lnTo>
                <a:pt x="1450435" y="6799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067F53-8C4F-4DF9-902A-4560B9F9C06A}">
      <dsp:nvSpPr>
        <dsp:cNvPr id="0" name=""/>
        <dsp:cNvSpPr/>
      </dsp:nvSpPr>
      <dsp:spPr>
        <a:xfrm>
          <a:off x="2957139" y="690531"/>
          <a:ext cx="2334188" cy="244011"/>
        </a:xfrm>
        <a:custGeom>
          <a:avLst/>
          <a:gdLst/>
          <a:ahLst/>
          <a:cxnLst/>
          <a:rect l="0" t="0" r="0" b="0"/>
          <a:pathLst>
            <a:path>
              <a:moveTo>
                <a:pt x="2334188" y="0"/>
              </a:moveTo>
              <a:lnTo>
                <a:pt x="2334188" y="99214"/>
              </a:lnTo>
              <a:lnTo>
                <a:pt x="0" y="99214"/>
              </a:lnTo>
              <a:lnTo>
                <a:pt x="0" y="244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28FA47-1343-4885-BCBA-236CC6734F32}">
      <dsp:nvSpPr>
        <dsp:cNvPr id="0" name=""/>
        <dsp:cNvSpPr/>
      </dsp:nvSpPr>
      <dsp:spPr>
        <a:xfrm>
          <a:off x="4601814" y="1018"/>
          <a:ext cx="1379026" cy="68951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kern="1200" dirty="0"/>
            <a:t>Αποχή από την ποινική δίωξη</a:t>
          </a:r>
        </a:p>
      </dsp:txBody>
      <dsp:txXfrm>
        <a:off x="4601814" y="1018"/>
        <a:ext cx="1379026" cy="689513"/>
      </dsp:txXfrm>
    </dsp:sp>
    <dsp:sp modelId="{F3A9487D-E179-4D3C-ADB6-A1A56C1A0914}">
      <dsp:nvSpPr>
        <dsp:cNvPr id="0" name=""/>
        <dsp:cNvSpPr/>
      </dsp:nvSpPr>
      <dsp:spPr>
        <a:xfrm>
          <a:off x="2124290" y="934543"/>
          <a:ext cx="1665698" cy="75538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kern="1200" dirty="0"/>
            <a:t>Απόφαση Απέλασης</a:t>
          </a:r>
          <a:endParaRPr lang="en-US" sz="1400" kern="1200" dirty="0"/>
        </a:p>
        <a:p>
          <a:pPr marL="0" lvl="0" indent="0" algn="ctr" defTabSz="622300" rtl="0">
            <a:lnSpc>
              <a:spcPct val="90000"/>
            </a:lnSpc>
            <a:spcBef>
              <a:spcPct val="0"/>
            </a:spcBef>
            <a:spcAft>
              <a:spcPct val="35000"/>
            </a:spcAft>
            <a:buNone/>
          </a:pPr>
          <a:r>
            <a:rPr lang="en-US" sz="1400" b="0" kern="1200" dirty="0"/>
            <a:t>(</a:t>
          </a:r>
          <a:r>
            <a:rPr lang="el-GR" sz="1400" b="0" kern="1200" dirty="0"/>
            <a:t>άρθρο 7</a:t>
          </a:r>
          <a:r>
            <a:rPr lang="en-US" sz="1400" b="0" kern="1200" dirty="0"/>
            <a:t>6</a:t>
          </a:r>
          <a:r>
            <a:rPr lang="el-GR" sz="1400" b="0" kern="1200" dirty="0"/>
            <a:t> Ν</a:t>
          </a:r>
          <a:r>
            <a:rPr lang="en-US" sz="1400" b="0" kern="1200" dirty="0"/>
            <a:t>.</a:t>
          </a:r>
          <a:r>
            <a:rPr lang="el-GR" sz="1400" b="0" kern="1200" dirty="0"/>
            <a:t> 3386/2005)</a:t>
          </a:r>
          <a:endParaRPr lang="el-GR" sz="1400" kern="1200" dirty="0"/>
        </a:p>
      </dsp:txBody>
      <dsp:txXfrm>
        <a:off x="2124290" y="934543"/>
        <a:ext cx="1665698" cy="755382"/>
      </dsp:txXfrm>
    </dsp:sp>
    <dsp:sp modelId="{EF56F1E7-7756-4931-9B43-D8DC7C7D259E}">
      <dsp:nvSpPr>
        <dsp:cNvPr id="0" name=""/>
        <dsp:cNvSpPr/>
      </dsp:nvSpPr>
      <dsp:spPr>
        <a:xfrm>
          <a:off x="3741295" y="2025104"/>
          <a:ext cx="3224756" cy="68951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Απόφαση κράτησης</a:t>
          </a:r>
          <a:r>
            <a:rPr lang="en-US" sz="1400" kern="1200" dirty="0"/>
            <a:t> (</a:t>
          </a:r>
          <a:r>
            <a:rPr lang="el-GR" sz="1400" kern="1200" dirty="0"/>
            <a:t>άρθρο</a:t>
          </a:r>
          <a:r>
            <a:rPr lang="en-US" sz="1400" kern="1200" dirty="0"/>
            <a:t> 76 </a:t>
          </a:r>
          <a:r>
            <a:rPr lang="el-GR" sz="1400" kern="1200" dirty="0"/>
            <a:t>Ν</a:t>
          </a:r>
          <a:r>
            <a:rPr lang="en-US" sz="1400" kern="1200" dirty="0"/>
            <a:t>. 3386/2005)</a:t>
          </a:r>
        </a:p>
      </dsp:txBody>
      <dsp:txXfrm>
        <a:off x="3741295" y="2025104"/>
        <a:ext cx="3224756" cy="689513"/>
      </dsp:txXfrm>
    </dsp:sp>
    <dsp:sp modelId="{79A8CA96-01B9-4EBB-99F3-0D819F2FDDD6}">
      <dsp:nvSpPr>
        <dsp:cNvPr id="0" name=""/>
        <dsp:cNvSpPr/>
      </dsp:nvSpPr>
      <dsp:spPr>
        <a:xfrm>
          <a:off x="3741295" y="3004213"/>
          <a:ext cx="3194004" cy="68951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Αναστολή απέλασης </a:t>
          </a:r>
          <a:r>
            <a:rPr lang="en-US" sz="1400" kern="1200" dirty="0"/>
            <a:t>(</a:t>
          </a:r>
          <a:r>
            <a:rPr lang="el-GR" sz="1400" kern="1200" dirty="0"/>
            <a:t>άρθρο</a:t>
          </a:r>
          <a:r>
            <a:rPr lang="en-US" sz="1400" kern="1200" dirty="0"/>
            <a:t> 78 </a:t>
          </a:r>
          <a:r>
            <a:rPr lang="el-GR" sz="1400" kern="1200" dirty="0"/>
            <a:t>Ν</a:t>
          </a:r>
          <a:r>
            <a:rPr lang="en-US" sz="1400" kern="1200" dirty="0"/>
            <a:t>. 3386/2005)</a:t>
          </a:r>
        </a:p>
      </dsp:txBody>
      <dsp:txXfrm>
        <a:off x="3741295" y="3004213"/>
        <a:ext cx="3194004" cy="689513"/>
      </dsp:txXfrm>
    </dsp:sp>
    <dsp:sp modelId="{F9EF6934-93C6-427B-9304-BD16D2608602}">
      <dsp:nvSpPr>
        <dsp:cNvPr id="0" name=""/>
        <dsp:cNvSpPr/>
      </dsp:nvSpPr>
      <dsp:spPr>
        <a:xfrm>
          <a:off x="3741295" y="3983322"/>
          <a:ext cx="3224756" cy="68951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Χορήγηση περιόδου οικειοθελούς επιστροφής</a:t>
          </a:r>
          <a:r>
            <a:rPr lang="en-US" sz="1400" kern="1200" dirty="0"/>
            <a:t> </a:t>
          </a:r>
          <a:r>
            <a:rPr lang="el-GR" sz="1400" kern="1200" dirty="0"/>
            <a:t>έως 25 ημερών</a:t>
          </a:r>
          <a:r>
            <a:rPr lang="en-US" sz="1400" kern="1200" dirty="0"/>
            <a:t> (</a:t>
          </a:r>
          <a:r>
            <a:rPr lang="el-GR" sz="1400" kern="1200" dirty="0"/>
            <a:t>άρθρο</a:t>
          </a:r>
          <a:r>
            <a:rPr lang="en-US" sz="1400" kern="1200" dirty="0"/>
            <a:t> </a:t>
          </a:r>
          <a:r>
            <a:rPr lang="el-GR" sz="1400" kern="1200" dirty="0"/>
            <a:t>22</a:t>
          </a:r>
          <a:r>
            <a:rPr lang="en-US" sz="1400" kern="1200" dirty="0"/>
            <a:t> </a:t>
          </a:r>
          <a:r>
            <a:rPr lang="el-GR" sz="1400" kern="1200" dirty="0"/>
            <a:t>Ν</a:t>
          </a:r>
          <a:r>
            <a:rPr lang="en-US" sz="1400" kern="1200" dirty="0"/>
            <a:t>. </a:t>
          </a:r>
          <a:r>
            <a:rPr lang="el-GR" sz="1400" kern="1200" dirty="0"/>
            <a:t>3907/2011</a:t>
          </a:r>
          <a:r>
            <a:rPr lang="en-US" sz="1400" kern="1200" dirty="0"/>
            <a:t>)</a:t>
          </a:r>
        </a:p>
      </dsp:txBody>
      <dsp:txXfrm>
        <a:off x="3741295" y="3983322"/>
        <a:ext cx="3224756" cy="689513"/>
      </dsp:txXfrm>
    </dsp:sp>
    <dsp:sp modelId="{28CC26D4-E52F-46E3-8830-9E6E036FCE9B}">
      <dsp:nvSpPr>
        <dsp:cNvPr id="0" name=""/>
        <dsp:cNvSpPr/>
      </dsp:nvSpPr>
      <dsp:spPr>
        <a:xfrm>
          <a:off x="6519316" y="934543"/>
          <a:ext cx="1977620" cy="80442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0" kern="1200" dirty="0"/>
            <a:t>Βεβαίωση μη απομάκρυνσης για ανθρωπιστικούς λόγους</a:t>
          </a:r>
          <a:r>
            <a:rPr lang="en-US" sz="1400" b="0" kern="1200" dirty="0"/>
            <a:t> (</a:t>
          </a:r>
          <a:r>
            <a:rPr lang="el-GR" sz="1400" b="0" kern="1200" dirty="0"/>
            <a:t>άρθρο 7</a:t>
          </a:r>
          <a:r>
            <a:rPr lang="en-US" sz="1400" b="0" kern="1200" dirty="0"/>
            <a:t>8A</a:t>
          </a:r>
          <a:r>
            <a:rPr lang="el-GR" sz="1400" b="0" kern="1200" dirty="0"/>
            <a:t> Ν</a:t>
          </a:r>
          <a:r>
            <a:rPr lang="en-US" sz="1400" b="0" kern="1200" dirty="0"/>
            <a:t>.</a:t>
          </a:r>
          <a:r>
            <a:rPr lang="el-GR" sz="1400" b="0" kern="1200" dirty="0"/>
            <a:t> 3386/2005)</a:t>
          </a:r>
          <a:endParaRPr lang="en-US" sz="1400" b="0" kern="1200" dirty="0"/>
        </a:p>
      </dsp:txBody>
      <dsp:txXfrm>
        <a:off x="6519316" y="934543"/>
        <a:ext cx="1977620" cy="804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047B6-E6B5-436E-914D-722E58882912}">
      <dsp:nvSpPr>
        <dsp:cNvPr id="0" name=""/>
        <dsp:cNvSpPr/>
      </dsp:nvSpPr>
      <dsp:spPr>
        <a:xfrm>
          <a:off x="0" y="698"/>
          <a:ext cx="10582656" cy="11419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l-GR" sz="2400" kern="1200" dirty="0"/>
            <a:t>Μεταχείριση υπηκόων τρίτων χωρών μετά τη σύλληψη τους για παράνομη είσοδο.</a:t>
          </a:r>
        </a:p>
      </dsp:txBody>
      <dsp:txXfrm>
        <a:off x="55744" y="56442"/>
        <a:ext cx="10471168"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D8FF-CE67-44F4-BB2E-8FC2103E59C7}">
      <dsp:nvSpPr>
        <dsp:cNvPr id="0" name=""/>
        <dsp:cNvSpPr/>
      </dsp:nvSpPr>
      <dsp:spPr>
        <a:xfrm>
          <a:off x="0" y="5486"/>
          <a:ext cx="10463784" cy="11232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kern="1200" dirty="0"/>
            <a:t>Κράτηση των αιτούντων άσυλο</a:t>
          </a:r>
        </a:p>
      </dsp:txBody>
      <dsp:txXfrm>
        <a:off x="54830" y="60316"/>
        <a:ext cx="10354124" cy="1013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9AF48-7F9E-4D47-95E0-B3BFDFF23179}">
      <dsp:nvSpPr>
        <dsp:cNvPr id="0" name=""/>
        <dsp:cNvSpPr/>
      </dsp:nvSpPr>
      <dsp:spPr>
        <a:xfrm>
          <a:off x="1874923" y="428"/>
          <a:ext cx="1772457" cy="81554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Άρθρο 26 της Σύμβασης του 1951</a:t>
          </a:r>
          <a:endParaRPr lang="en-US" sz="1600" kern="1200" dirty="0"/>
        </a:p>
      </dsp:txBody>
      <dsp:txXfrm>
        <a:off x="1914735" y="40240"/>
        <a:ext cx="1692833" cy="735923"/>
      </dsp:txXfrm>
    </dsp:sp>
    <dsp:sp modelId="{10890271-A7CD-4969-84AD-D1D632D97418}">
      <dsp:nvSpPr>
        <dsp:cNvPr id="0" name=""/>
        <dsp:cNvSpPr/>
      </dsp:nvSpPr>
      <dsp:spPr>
        <a:xfrm>
          <a:off x="2487358" y="892638"/>
          <a:ext cx="547588" cy="5475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59941" y="1102036"/>
        <a:ext cx="402422" cy="128792"/>
      </dsp:txXfrm>
    </dsp:sp>
    <dsp:sp modelId="{98EF1685-A9DA-41DA-8622-38A2B165750F}">
      <dsp:nvSpPr>
        <dsp:cNvPr id="0" name=""/>
        <dsp:cNvSpPr/>
      </dsp:nvSpPr>
      <dsp:spPr>
        <a:xfrm>
          <a:off x="1874923" y="1516888"/>
          <a:ext cx="1772457" cy="81554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l-GR" sz="1600" kern="1200" dirty="0"/>
            <a:t>Άρθρο 31 της Σύμβασης του 1951</a:t>
          </a:r>
        </a:p>
      </dsp:txBody>
      <dsp:txXfrm>
        <a:off x="1914735" y="1556700"/>
        <a:ext cx="1692833" cy="735923"/>
      </dsp:txXfrm>
    </dsp:sp>
    <dsp:sp modelId="{A324A2F2-F12F-4544-94F5-0000544F0E45}">
      <dsp:nvSpPr>
        <dsp:cNvPr id="0" name=""/>
        <dsp:cNvSpPr/>
      </dsp:nvSpPr>
      <dsp:spPr>
        <a:xfrm>
          <a:off x="2487358" y="2409098"/>
          <a:ext cx="547588" cy="5475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2559941" y="2618496"/>
        <a:ext cx="402422" cy="128792"/>
      </dsp:txXfrm>
    </dsp:sp>
    <dsp:sp modelId="{778C902B-21AA-4B06-AB96-498D79BA3079}">
      <dsp:nvSpPr>
        <dsp:cNvPr id="0" name=""/>
        <dsp:cNvSpPr/>
      </dsp:nvSpPr>
      <dsp:spPr>
        <a:xfrm>
          <a:off x="1449174" y="3033348"/>
          <a:ext cx="2623956" cy="169367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l-GR" sz="1600" kern="1200" dirty="0"/>
            <a:t>Άρθρο 14 της Οικουμενικής Διακήρυξης για τα Ανθρώπινα Δικαιώματα. Δικαίωμα κάθε ατόμου που καταδιώκεται να ζητά άσυλο. </a:t>
          </a:r>
        </a:p>
      </dsp:txBody>
      <dsp:txXfrm>
        <a:off x="1531852" y="3116026"/>
        <a:ext cx="2458600" cy="1528314"/>
      </dsp:txXfrm>
    </dsp:sp>
    <dsp:sp modelId="{8E28B8FE-F80F-43B4-9415-61C8EE581D2F}">
      <dsp:nvSpPr>
        <dsp:cNvPr id="0" name=""/>
        <dsp:cNvSpPr/>
      </dsp:nvSpPr>
      <dsp:spPr>
        <a:xfrm>
          <a:off x="4214748" y="2188118"/>
          <a:ext cx="300229" cy="351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14748" y="2258360"/>
        <a:ext cx="210160" cy="210727"/>
      </dsp:txXfrm>
    </dsp:sp>
    <dsp:sp modelId="{B5A719AB-58A2-444C-87D2-B46F36D328E4}">
      <dsp:nvSpPr>
        <dsp:cNvPr id="0" name=""/>
        <dsp:cNvSpPr/>
      </dsp:nvSpPr>
      <dsp:spPr>
        <a:xfrm>
          <a:off x="4639601" y="770837"/>
          <a:ext cx="4292712" cy="318577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just" defTabSz="977900" rtl="0">
            <a:lnSpc>
              <a:spcPct val="90000"/>
            </a:lnSpc>
            <a:spcBef>
              <a:spcPct val="0"/>
            </a:spcBef>
            <a:spcAft>
              <a:spcPct val="35000"/>
            </a:spcAft>
            <a:buNone/>
          </a:pPr>
          <a:r>
            <a:rPr lang="el-GR" sz="2200" kern="1200" dirty="0"/>
            <a:t>1.Η ελευθερία πρέπει να αποτελεί την πρώτη και βασική επιλογή. </a:t>
          </a:r>
        </a:p>
        <a:p>
          <a:pPr marL="0" lvl="0" indent="0" algn="just" defTabSz="977900" rtl="0">
            <a:lnSpc>
              <a:spcPct val="90000"/>
            </a:lnSpc>
            <a:spcBef>
              <a:spcPct val="0"/>
            </a:spcBef>
            <a:spcAft>
              <a:spcPct val="35000"/>
            </a:spcAft>
            <a:buNone/>
          </a:pPr>
          <a:r>
            <a:rPr lang="el-GR" sz="2200" kern="1200" dirty="0"/>
            <a:t>2. Η κράτηση των αιτούντων επιτρέπεται </a:t>
          </a:r>
          <a:r>
            <a:rPr lang="el-GR" sz="2200" b="1" kern="1200" dirty="0"/>
            <a:t>κατ’ εξαίρεση </a:t>
          </a:r>
          <a:r>
            <a:rPr lang="el-GR" sz="2200" kern="1200" dirty="0"/>
            <a:t>και εφόσον δεν μπορούν να εφαρμοστούν εναλλακτικά μέτρα. </a:t>
          </a:r>
        </a:p>
        <a:p>
          <a:pPr marL="0" lvl="0" indent="0" algn="just" defTabSz="977900" rtl="0">
            <a:lnSpc>
              <a:spcPct val="90000"/>
            </a:lnSpc>
            <a:spcBef>
              <a:spcPct val="0"/>
            </a:spcBef>
            <a:spcAft>
              <a:spcPct val="35000"/>
            </a:spcAft>
            <a:buNone/>
          </a:pPr>
          <a:r>
            <a:rPr lang="el-GR" sz="2200" kern="1200" dirty="0"/>
            <a:t>3. Δεν πρέπει να κρατούνται αδίκως άτομα που ζητούν άσυλο «καλή τη </a:t>
          </a:r>
          <a:r>
            <a:rPr lang="el-GR" sz="2200" kern="1200" dirty="0" err="1"/>
            <a:t>πίστει</a:t>
          </a:r>
          <a:r>
            <a:rPr lang="el-GR" sz="2200" kern="1200" dirty="0"/>
            <a:t>» (</a:t>
          </a:r>
          <a:r>
            <a:rPr lang="el-GR" sz="2200" kern="1200" dirty="0" err="1"/>
            <a:t>bona</a:t>
          </a:r>
          <a:r>
            <a:rPr lang="el-GR" sz="2200" kern="1200" dirty="0"/>
            <a:t> </a:t>
          </a:r>
          <a:r>
            <a:rPr lang="el-GR" sz="2200" kern="1200" dirty="0" err="1"/>
            <a:t>fide</a:t>
          </a:r>
          <a:r>
            <a:rPr lang="el-GR" sz="2200" kern="1200" dirty="0"/>
            <a:t>).</a:t>
          </a:r>
        </a:p>
      </dsp:txBody>
      <dsp:txXfrm>
        <a:off x="4639601" y="770837"/>
        <a:ext cx="4292712" cy="3185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4047817-0B16-4A3F-845B-CA3D30171B33}" type="datetimeFigureOut">
              <a:rPr lang="en-US" smtClean="0"/>
              <a:t>4/13/2022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AF98093-87DC-4348-ABBA-754036FA5A29}" type="slidenum">
              <a:rPr lang="en-US" smtClean="0"/>
              <a:t>‹#›</a:t>
            </a:fld>
            <a:endParaRPr lang="en-US"/>
          </a:p>
        </p:txBody>
      </p:sp>
    </p:spTree>
    <p:extLst>
      <p:ext uri="{BB962C8B-B14F-4D97-AF65-F5344CB8AC3E}">
        <p14:creationId xmlns:p14="http://schemas.microsoft.com/office/powerpoint/2010/main" val="340581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A1F6625-7858-AF47-981E-0DDB0296FE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842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(όπως αυτή αποτυπώνεται στο άρθρο 3 της Σύμβασης κατά των Βασανιστηρίων και άλλων τρόπων σκληρής, απάνθρωπης ή ταπεινωτικής μεταχείρισης ή τιμωρίας που κυρώθηκε με το Ν. 1782/1988 (Α` 116), στο άρθρο 7 του Διεθνούς Συμφώνου για τα Ατομικά και Πολιτικά Δικαιώματα που κυρώθηκε με το Ν. 2462/1997 (Α` 25), στα άρθρα 31 και 33 της Σύμβασης της Γενεύης για το Καθεστώς των Προσφύγων 1951, που κυρώθηκε με το Ν.δ. 3989/1959 (Α` 201) και στο άρθρο 3 της Ευρωπαϊκής Σύμβασης για τα Δικαιώματα του Ανθρώπου που κυρώθηκε με το Ν.δ. 53/1974)</a:t>
            </a:r>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10</a:t>
            </a:fld>
            <a:endParaRPr lang="en-US"/>
          </a:p>
        </p:txBody>
      </p:sp>
    </p:spTree>
    <p:extLst>
      <p:ext uri="{BB962C8B-B14F-4D97-AF65-F5344CB8AC3E}">
        <p14:creationId xmlns:p14="http://schemas.microsoft.com/office/powerpoint/2010/main" val="365244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11</a:t>
            </a:fld>
            <a:endParaRPr lang="en-US"/>
          </a:p>
        </p:txBody>
      </p:sp>
    </p:spTree>
    <p:extLst>
      <p:ext uri="{BB962C8B-B14F-4D97-AF65-F5344CB8AC3E}">
        <p14:creationId xmlns:p14="http://schemas.microsoft.com/office/powerpoint/2010/main" val="196465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12</a:t>
            </a:fld>
            <a:endParaRPr lang="en-US"/>
          </a:p>
        </p:txBody>
      </p:sp>
    </p:spTree>
    <p:extLst>
      <p:ext uri="{BB962C8B-B14F-4D97-AF65-F5344CB8AC3E}">
        <p14:creationId xmlns:p14="http://schemas.microsoft.com/office/powerpoint/2010/main" val="421412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r>
              <a:rPr lang="el-GR" dirty="0" err="1"/>
              <a:t>Αρθρο</a:t>
            </a:r>
            <a:r>
              <a:rPr lang="el-GR" dirty="0"/>
              <a:t> 19</a:t>
            </a:r>
          </a:p>
          <a:p>
            <a:endParaRPr lang="el-GR" dirty="0"/>
          </a:p>
          <a:p>
            <a:r>
              <a:rPr lang="el-GR" dirty="0"/>
              <a:t> Ευνοϊκότερες διατάξεις</a:t>
            </a:r>
          </a:p>
          <a:p>
            <a:r>
              <a:rPr lang="el-GR" dirty="0"/>
              <a:t> (</a:t>
            </a:r>
            <a:r>
              <a:rPr lang="el-GR" dirty="0" err="1"/>
              <a:t>Αρθρο</a:t>
            </a:r>
            <a:r>
              <a:rPr lang="el-GR" dirty="0"/>
              <a:t> 4 της Οδηγίας)</a:t>
            </a:r>
          </a:p>
          <a:p>
            <a:endParaRPr lang="el-GR" dirty="0"/>
          </a:p>
          <a:p>
            <a:r>
              <a:rPr lang="el-GR" dirty="0"/>
              <a:t> 1. Οι διατάξεις του παρόντος Κεφαλαίου ισχύουν υπό την επιφύλαξη ευνοϊκότερων διατάξεων:</a:t>
            </a:r>
          </a:p>
          <a:p>
            <a:endParaRPr lang="el-GR" dirty="0"/>
          </a:p>
          <a:p>
            <a:r>
              <a:rPr lang="el-GR" dirty="0"/>
              <a:t> α. διμερών ή πολυμερών συμφωνιών μεταξύ της Ευρωπαϊκής </a:t>
            </a:r>
            <a:r>
              <a:rPr lang="el-GR" dirty="0" err="1"/>
              <a:t>Ενωσης</a:t>
            </a:r>
            <a:r>
              <a:rPr lang="el-GR" dirty="0"/>
              <a:t> ή της Ευρωπαϊκής </a:t>
            </a:r>
            <a:r>
              <a:rPr lang="el-GR" dirty="0" err="1"/>
              <a:t>Ενωσης</a:t>
            </a:r>
            <a:r>
              <a:rPr lang="el-GR" dirty="0"/>
              <a:t> και των κρατών - μελών της και μιας ή περισσοτέρων τρίτων χωρών,</a:t>
            </a:r>
          </a:p>
          <a:p>
            <a:endParaRPr lang="el-GR" dirty="0"/>
          </a:p>
          <a:p>
            <a:r>
              <a:rPr lang="el-GR" dirty="0"/>
              <a:t> β. διμερών ή πολυμερών συμφωνιών μεταξύ της Ελληνικής Δημοκρατίας ή / και περισσοτέρων κρατών - μελών και μιας ή περισσοτέρων τρίτων χωρών και</a:t>
            </a:r>
          </a:p>
          <a:p>
            <a:endParaRPr lang="el-GR" dirty="0"/>
          </a:p>
          <a:p>
            <a:r>
              <a:rPr lang="el-GR" dirty="0"/>
              <a:t> γ. που περιέχονται, για τους υπηκόους τρίτων χωρών, στο κεκτημένο της Ευρωπαϊκής </a:t>
            </a:r>
            <a:r>
              <a:rPr lang="el-GR" dirty="0" err="1"/>
              <a:t>Ενωσης</a:t>
            </a:r>
            <a:r>
              <a:rPr lang="el-GR" dirty="0"/>
              <a:t> περί μετανάστευσης και ασύλου.</a:t>
            </a:r>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13</a:t>
            </a:fld>
            <a:endParaRPr lang="en-US"/>
          </a:p>
        </p:txBody>
      </p:sp>
    </p:spTree>
    <p:extLst>
      <p:ext uri="{BB962C8B-B14F-4D97-AF65-F5344CB8AC3E}">
        <p14:creationId xmlns:p14="http://schemas.microsoft.com/office/powerpoint/2010/main" val="463026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14</a:t>
            </a:fld>
            <a:endParaRPr lang="en-US"/>
          </a:p>
        </p:txBody>
      </p:sp>
    </p:spTree>
    <p:extLst>
      <p:ext uri="{BB962C8B-B14F-4D97-AF65-F5344CB8AC3E}">
        <p14:creationId xmlns:p14="http://schemas.microsoft.com/office/powerpoint/2010/main" val="199697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15</a:t>
            </a:fld>
            <a:endParaRPr lang="en-US"/>
          </a:p>
        </p:txBody>
      </p:sp>
    </p:spTree>
    <p:extLst>
      <p:ext uri="{BB962C8B-B14F-4D97-AF65-F5344CB8AC3E}">
        <p14:creationId xmlns:p14="http://schemas.microsoft.com/office/powerpoint/2010/main" val="16753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16</a:t>
            </a:fld>
            <a:endParaRPr lang="en-US"/>
          </a:p>
        </p:txBody>
      </p:sp>
    </p:spTree>
    <p:extLst>
      <p:ext uri="{BB962C8B-B14F-4D97-AF65-F5344CB8AC3E}">
        <p14:creationId xmlns:p14="http://schemas.microsoft.com/office/powerpoint/2010/main" val="84471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17</a:t>
            </a:fld>
            <a:endParaRPr lang="en-US"/>
          </a:p>
        </p:txBody>
      </p:sp>
    </p:spTree>
    <p:extLst>
      <p:ext uri="{BB962C8B-B14F-4D97-AF65-F5344CB8AC3E}">
        <p14:creationId xmlns:p14="http://schemas.microsoft.com/office/powerpoint/2010/main" val="95905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A1F6625-7858-AF47-981E-0DDB0296FE6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2778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19</a:t>
            </a:fld>
            <a:endParaRPr lang="en-US"/>
          </a:p>
        </p:txBody>
      </p:sp>
    </p:spTree>
    <p:extLst>
      <p:ext uri="{BB962C8B-B14F-4D97-AF65-F5344CB8AC3E}">
        <p14:creationId xmlns:p14="http://schemas.microsoft.com/office/powerpoint/2010/main" val="98126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A9AC07F-1AA0-4662-8022-A1B98F63E402}"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1"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158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20</a:t>
            </a:fld>
            <a:endParaRPr lang="en-US"/>
          </a:p>
        </p:txBody>
      </p:sp>
    </p:spTree>
    <p:extLst>
      <p:ext uri="{BB962C8B-B14F-4D97-AF65-F5344CB8AC3E}">
        <p14:creationId xmlns:p14="http://schemas.microsoft.com/office/powerpoint/2010/main" val="250757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κίνδυνος για τη δημόσια υγεία: έχει λοιμώδες νόσημα ή ανήκει σε ομάδες ευάλωτες σε λοιμώδεις ασθένειες, ιδίως λόγω της χώρας προέλευσης ή της χρήσης ενδοφλέβιων μη σύννομων ουσιών ή του ότι είναι εκδιδόμενο πρόσωπο ή διαμένει υπό συνθήκες που δεν πληρούν τους στοιχειώδεις κανόνες υγιεινής</a:t>
            </a:r>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21</a:t>
            </a:fld>
            <a:endParaRPr lang="en-US"/>
          </a:p>
        </p:txBody>
      </p:sp>
    </p:spTree>
    <p:extLst>
      <p:ext uri="{BB962C8B-B14F-4D97-AF65-F5344CB8AC3E}">
        <p14:creationId xmlns:p14="http://schemas.microsoft.com/office/powerpoint/2010/main" val="105630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22</a:t>
            </a:fld>
            <a:endParaRPr lang="en-US"/>
          </a:p>
        </p:txBody>
      </p:sp>
    </p:spTree>
    <p:extLst>
      <p:ext uri="{BB962C8B-B14F-4D97-AF65-F5344CB8AC3E}">
        <p14:creationId xmlns:p14="http://schemas.microsoft.com/office/powerpoint/2010/main" val="421359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23</a:t>
            </a:fld>
            <a:endParaRPr lang="en-US"/>
          </a:p>
        </p:txBody>
      </p:sp>
    </p:spTree>
    <p:extLst>
      <p:ext uri="{BB962C8B-B14F-4D97-AF65-F5344CB8AC3E}">
        <p14:creationId xmlns:p14="http://schemas.microsoft.com/office/powerpoint/2010/main" val="3705221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Αρθρο</a:t>
            </a:r>
            <a:r>
              <a:rPr lang="el-GR" dirty="0"/>
              <a:t> 81 3386/2005</a:t>
            </a:r>
          </a:p>
          <a:p>
            <a:endParaRPr lang="el-GR" dirty="0"/>
          </a:p>
          <a:p>
            <a:r>
              <a:rPr lang="el-GR" dirty="0"/>
              <a:t> Ειδικοί χώροι παραμονής αλλοδαπών</a:t>
            </a:r>
          </a:p>
          <a:p>
            <a:endParaRPr lang="el-GR" dirty="0"/>
          </a:p>
          <a:p>
            <a:r>
              <a:rPr lang="el-GR" dirty="0"/>
              <a:t> «1. Ο αλλοδαπός, στο πρόσωπο του οποίου συντρέχουν οι προϋποθέσεις της παρ. 3 του άρθρου 76 του νόμου αυτού, κρατείται στην οικεία αστυνομική αρχή. Μέχρις ότου ολοκληρωθούν οι διαδικασίες απέλασής του παραμένει στις ειδικές εγκαταστάσεις που προβλέπονται στο άρθρο 31 του ν. 3907/2011 (Α` 7).»</a:t>
            </a:r>
          </a:p>
          <a:p>
            <a:endParaRPr lang="el-GR" dirty="0"/>
          </a:p>
          <a:p>
            <a:r>
              <a:rPr lang="el-GR" dirty="0"/>
              <a:t> 2. Την ευθύνη της φύλαξης των ειδικών χώρων παραμονής έχει η Ελληνική Αστυνομία.</a:t>
            </a:r>
          </a:p>
          <a:p>
            <a:endParaRPr lang="el-GR" dirty="0"/>
          </a:p>
          <a:p>
            <a:r>
              <a:rPr lang="el-GR" dirty="0"/>
              <a:t>*** </a:t>
            </a:r>
            <a:r>
              <a:rPr lang="el-GR" dirty="0" err="1"/>
              <a:t>To</a:t>
            </a:r>
            <a:r>
              <a:rPr lang="el-GR" dirty="0"/>
              <a:t> δεύτερο εδάφιο της παρ.1 τροποποιήθηκε το τρίτο εδάφιο αυτής καταργήθηκε και</a:t>
            </a:r>
          </a:p>
          <a:p>
            <a:r>
              <a:rPr lang="el-GR" dirty="0"/>
              <a:t>       η παρ.1 διαμορφώθηκε ως άνω με το άρθρο 34 Ν.4825/2021,ΦΕΚ Α 157/04.09.2021.</a:t>
            </a:r>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24</a:t>
            </a:fld>
            <a:endParaRPr lang="en-US"/>
          </a:p>
        </p:txBody>
      </p:sp>
    </p:spTree>
    <p:extLst>
      <p:ext uri="{BB962C8B-B14F-4D97-AF65-F5344CB8AC3E}">
        <p14:creationId xmlns:p14="http://schemas.microsoft.com/office/powerpoint/2010/main" val="391221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Αρθρο</a:t>
            </a:r>
            <a:r>
              <a:rPr lang="el-GR" dirty="0"/>
              <a:t> 81 3386/2005</a:t>
            </a:r>
          </a:p>
          <a:p>
            <a:endParaRPr lang="el-GR" dirty="0"/>
          </a:p>
          <a:p>
            <a:r>
              <a:rPr lang="el-GR" dirty="0"/>
              <a:t> Ειδικοί χώροι παραμονής αλλοδαπών</a:t>
            </a:r>
          </a:p>
          <a:p>
            <a:endParaRPr lang="el-GR" dirty="0"/>
          </a:p>
          <a:p>
            <a:r>
              <a:rPr lang="el-GR" dirty="0"/>
              <a:t> «1. Ο αλλοδαπός, στο πρόσωπο του οποίου συντρέχουν οι προϋποθέσεις της παρ. 3 του άρθρου 76 του νόμου αυτού, κρατείται στην οικεία αστυνομική αρχή. Μέχρις ότου ολοκληρωθούν οι διαδικασίες απέλασής του παραμένει στις ειδικές εγκαταστάσεις που προβλέπονται στο άρθρο 31 του ν. 3907/2011 (Α` 7).»</a:t>
            </a:r>
          </a:p>
          <a:p>
            <a:endParaRPr lang="el-GR" dirty="0"/>
          </a:p>
          <a:p>
            <a:r>
              <a:rPr lang="el-GR" dirty="0"/>
              <a:t> 2. Την ευθύνη της φύλαξης των ειδικών χώρων παραμονής έχει η Ελληνική Αστυνομία.</a:t>
            </a:r>
          </a:p>
          <a:p>
            <a:endParaRPr lang="el-GR" dirty="0"/>
          </a:p>
          <a:p>
            <a:r>
              <a:rPr lang="el-GR" dirty="0"/>
              <a:t>*** </a:t>
            </a:r>
            <a:r>
              <a:rPr lang="el-GR" dirty="0" err="1"/>
              <a:t>To</a:t>
            </a:r>
            <a:r>
              <a:rPr lang="el-GR" dirty="0"/>
              <a:t> δεύτερο εδάφιο της παρ.1 τροποποιήθηκε το τρίτο εδάφιο αυτής καταργήθηκε και</a:t>
            </a:r>
          </a:p>
          <a:p>
            <a:r>
              <a:rPr lang="el-GR" dirty="0"/>
              <a:t>       η παρ.1 διαμορφώθηκε ως άνω με το άρθρο 34 Ν.4825/2021,ΦΕΚ Α 157/04.09.2021.</a:t>
            </a:r>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25</a:t>
            </a:fld>
            <a:endParaRPr lang="en-US"/>
          </a:p>
        </p:txBody>
      </p:sp>
    </p:spTree>
    <p:extLst>
      <p:ext uri="{BB962C8B-B14F-4D97-AF65-F5344CB8AC3E}">
        <p14:creationId xmlns:p14="http://schemas.microsoft.com/office/powerpoint/2010/main" val="1735237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A1F6625-7858-AF47-981E-0DDB0296FE6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88924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dirty="0"/>
              <a:t>Ελευθέρα κυκλοφορία</a:t>
            </a:r>
          </a:p>
          <a:p>
            <a:pPr algn="just"/>
            <a:r>
              <a:rPr lang="el-GR" dirty="0"/>
              <a:t>Αρθρον 26. - Πάσα Συμβαλλομένη Χώρα θα επιφυλάσση εις τους νομίμως</a:t>
            </a:r>
            <a:r>
              <a:rPr lang="el-GR" baseline="0" dirty="0"/>
              <a:t> </a:t>
            </a:r>
            <a:r>
              <a:rPr lang="el-GR" dirty="0"/>
              <a:t>διαμένοντας επί του εδάφους αυτής πρόσφυγας, το δικαίωμα τόσον εκλογής του</a:t>
            </a:r>
            <a:r>
              <a:rPr lang="el-GR" baseline="0" dirty="0"/>
              <a:t> </a:t>
            </a:r>
            <a:r>
              <a:rPr lang="el-GR" dirty="0"/>
              <a:t>τόπου διαμονής αυτών όσον και ελευθέρας κυκλοφορίας, υπό την επιφύλαξιν</a:t>
            </a:r>
            <a:r>
              <a:rPr lang="el-GR" baseline="0" dirty="0"/>
              <a:t> </a:t>
            </a:r>
            <a:r>
              <a:rPr lang="el-GR" dirty="0"/>
              <a:t>τυχόν υπάρξεως κανόνων εφαρμοζομένων, υπό τας ιδίας συνθήκας, εις</a:t>
            </a:r>
            <a:r>
              <a:rPr lang="el-GR" baseline="0" dirty="0"/>
              <a:t> </a:t>
            </a:r>
            <a:r>
              <a:rPr lang="el-GR" dirty="0"/>
              <a:t>αλλοδαπούς εν γένει.</a:t>
            </a:r>
          </a:p>
          <a:p>
            <a:pPr algn="just"/>
            <a:endParaRPr lang="el-GR" dirty="0"/>
          </a:p>
          <a:p>
            <a:pPr algn="just"/>
            <a:r>
              <a:rPr lang="el-GR" dirty="0"/>
              <a:t>Πρόσφυγες παρανόμως διαμένοντες επί του εδάφους της χώρας της</a:t>
            </a:r>
            <a:r>
              <a:rPr lang="el-GR" baseline="0" dirty="0"/>
              <a:t> </a:t>
            </a:r>
            <a:r>
              <a:rPr lang="el-GR" dirty="0"/>
              <a:t>Εισδοχής</a:t>
            </a:r>
          </a:p>
          <a:p>
            <a:pPr algn="just"/>
            <a:r>
              <a:rPr lang="el-GR" dirty="0"/>
              <a:t>Αρθρον 31. - Αι Συμβαλλόμεναι Χώραι δεν θα επιβάλλουν ποινικάς</a:t>
            </a:r>
            <a:r>
              <a:rPr lang="el-GR" baseline="0" dirty="0"/>
              <a:t> </a:t>
            </a:r>
            <a:r>
              <a:rPr lang="el-GR" dirty="0"/>
              <a:t>κυρώσεις εις πρόσφυγας λόγω παρανόμου εισόδου ή διαμονής, εάν ούτοι</a:t>
            </a:r>
            <a:r>
              <a:rPr lang="el-GR" baseline="0" dirty="0"/>
              <a:t> </a:t>
            </a:r>
            <a:r>
              <a:rPr lang="el-GR" dirty="0"/>
              <a:t>προερχόμενοι απ' ευθείας εκ χώρας ένθα η ζωή ή η ελευθερία αυτών ηπειλείτο, εν</a:t>
            </a:r>
            <a:r>
              <a:rPr lang="el-GR" baseline="0" dirty="0"/>
              <a:t> </a:t>
            </a:r>
            <a:r>
              <a:rPr lang="el-GR" dirty="0"/>
              <a:t>τη εννοία του άρθρου 1, εισέρχωνται ή ευρίσκωνται ήδη επί του εδάφους αυτών</a:t>
            </a:r>
            <a:r>
              <a:rPr lang="el-GR" baseline="0" dirty="0"/>
              <a:t> </a:t>
            </a:r>
            <a:r>
              <a:rPr lang="el-GR" dirty="0"/>
              <a:t>άνευ αδείας, υπό την επιφύλαξιν πάντως ότι ούτοι αφ' ενός μεν θα παρουσιαστούν</a:t>
            </a:r>
            <a:r>
              <a:rPr lang="el-GR" baseline="0" dirty="0"/>
              <a:t> </a:t>
            </a:r>
            <a:r>
              <a:rPr lang="el-GR" dirty="0"/>
              <a:t>αμελλητί εις τας αρχάς αφ' ετέρου δε θα δώσουν επαρκείς εξηγήσεις περί της</a:t>
            </a:r>
            <a:r>
              <a:rPr lang="el-GR" baseline="0" dirty="0"/>
              <a:t> </a:t>
            </a:r>
            <a:r>
              <a:rPr lang="el-GR" dirty="0"/>
              <a:t>παρανόμου αυτών εισόδου ή διαμονής.</a:t>
            </a:r>
          </a:p>
          <a:p>
            <a:pPr algn="just"/>
            <a:r>
              <a:rPr lang="el-GR" dirty="0"/>
              <a:t>2. Αι Συμβαλλόμεναι Χώραι θα εφαρμόζουν επί των κινήσεων των</a:t>
            </a:r>
            <a:r>
              <a:rPr lang="el-GR" baseline="0" dirty="0"/>
              <a:t> </a:t>
            </a:r>
            <a:r>
              <a:rPr lang="el-GR" dirty="0"/>
              <a:t>προσφύγων τούτων μόνον τα απαραίτητα περιοριστικά μέτρα. Τα περιοριστικά</a:t>
            </a:r>
            <a:r>
              <a:rPr lang="el-GR" baseline="0" dirty="0"/>
              <a:t> </a:t>
            </a:r>
            <a:r>
              <a:rPr lang="el-GR" dirty="0"/>
              <a:t>μέτρα θα εφαρμόζωνται μόνον μέχρις ότου ρυθμισθή το Καθεστώς των επί του</a:t>
            </a:r>
            <a:r>
              <a:rPr lang="el-GR" baseline="0" dirty="0"/>
              <a:t> </a:t>
            </a:r>
            <a:r>
              <a:rPr lang="el-GR" dirty="0"/>
              <a:t>εδάφους της χώρας της εισδοχής ευρισκομένων προσφύγων ή αποκτήσουν ούτοι</a:t>
            </a:r>
            <a:r>
              <a:rPr lang="el-GR" baseline="0" dirty="0"/>
              <a:t> </a:t>
            </a:r>
            <a:r>
              <a:rPr lang="el-GR" dirty="0"/>
              <a:t>άδειαν εισόδου εις ετέραν χώραν. Προς λήψιν της τοιαύτης αδείας, αι</a:t>
            </a:r>
            <a:r>
              <a:rPr lang="el-GR" baseline="0" dirty="0"/>
              <a:t> </a:t>
            </a:r>
            <a:r>
              <a:rPr lang="el-GR" dirty="0"/>
              <a:t>Συμβαλλόμεναι Χώραι θα παράσχουν εις τους πρόσφυγας λογικάς προθεσμίας ως</a:t>
            </a:r>
            <a:r>
              <a:rPr lang="el-GR" baseline="0" dirty="0"/>
              <a:t> </a:t>
            </a:r>
            <a:r>
              <a:rPr lang="el-GR" dirty="0"/>
              <a:t>και άπασας τας αναγκαίας διευκολύνσεις.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98093-87DC-4348-ABBA-754036FA5A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29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98093-87DC-4348-ABBA-754036FA5A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285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29</a:t>
            </a:fld>
            <a:endParaRPr lang="en-US"/>
          </a:p>
        </p:txBody>
      </p:sp>
    </p:spTree>
    <p:extLst>
      <p:ext uri="{BB962C8B-B14F-4D97-AF65-F5344CB8AC3E}">
        <p14:creationId xmlns:p14="http://schemas.microsoft.com/office/powerpoint/2010/main" val="139313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3</a:t>
            </a:fld>
            <a:endParaRPr lang="en-US"/>
          </a:p>
        </p:txBody>
      </p:sp>
    </p:spTree>
    <p:extLst>
      <p:ext uri="{BB962C8B-B14F-4D97-AF65-F5344CB8AC3E}">
        <p14:creationId xmlns:p14="http://schemas.microsoft.com/office/powerpoint/2010/main" val="3690564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30</a:t>
            </a:fld>
            <a:endParaRPr lang="en-US"/>
          </a:p>
        </p:txBody>
      </p:sp>
    </p:spTree>
    <p:extLst>
      <p:ext uri="{BB962C8B-B14F-4D97-AF65-F5344CB8AC3E}">
        <p14:creationId xmlns:p14="http://schemas.microsoft.com/office/powerpoint/2010/main" val="3631868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31</a:t>
            </a:fld>
            <a:endParaRPr lang="en-US"/>
          </a:p>
        </p:txBody>
      </p:sp>
    </p:spTree>
    <p:extLst>
      <p:ext uri="{BB962C8B-B14F-4D97-AF65-F5344CB8AC3E}">
        <p14:creationId xmlns:p14="http://schemas.microsoft.com/office/powerpoint/2010/main" val="842783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4. Η απόφαση κράτησης λαμβάνεται από τον οικείο Αστυνομικό Διευθυντή και, προκειμένου περί των Γενικών Αστυνομικών Διευθύνσεων Αττικής και Θεσσαλονίκης, από τον αρμόδιο για θέματα αλλοδαπών Αστυνομικό Διευθυντή « Στις περιπτώσεις α`, β`, δ` και ε` της παραγράφου 2 και τις περιπτώσεις α`, β`, γ` και ε` της παραγράφου 3 του παρόντος άρθρου, η απόφαση κράτησης λαμβάνεται από τα πρόσωπα που αναφέρονται στο προηγούμενο εδάφιο κατόπιν προηγούμενης ενημέρωσής τους από τον Προϊστάμενο της αρμόδιας Αρχής Παραλαβής.»</a:t>
            </a:r>
          </a:p>
          <a:p>
            <a:r>
              <a:rPr lang="el-GR" dirty="0"/>
              <a:t> Σε κάθε περίπτωση η απόφαση κράτησης λαμβάνεται από τα πρόσωπα που αναφέρονται στο εδάφιο α` της παρούσας παραγράφου κατόπιν ατομικής αξιολόγησης και περιέχει πλήρη και εμπεριστατωμένη αιτιολογία.</a:t>
            </a:r>
          </a:p>
          <a:p>
            <a:endParaRPr lang="el-GR" dirty="0"/>
          </a:p>
          <a:p>
            <a:r>
              <a:rPr lang="el-GR" dirty="0"/>
              <a:t>*** Το δεύτερο εδάφιο της παρ. 4 αντικαταστάθηκε ως άνω με το άρθρο 3 παρ. 1 Ν.4686/2020,</a:t>
            </a:r>
          </a:p>
          <a:p>
            <a:r>
              <a:rPr lang="el-GR" dirty="0"/>
              <a:t>       ΦΕΚ Α 96/12.5.2020.</a:t>
            </a:r>
          </a:p>
          <a:p>
            <a:endParaRPr lang="el-GR" dirty="0"/>
          </a:p>
          <a:p>
            <a:r>
              <a:rPr lang="el-GR" dirty="0"/>
              <a:t> </a:t>
            </a:r>
          </a:p>
          <a:p>
            <a:r>
              <a:rPr lang="el-GR" dirty="0"/>
              <a:t> 6. Οι κρατούμενοι αιτούντες ενημερώνονται αμέσως εγγράφως, σε γλώσσα που κατανοούν ή μπορεί ευλόγως να υποτεθεί ότι κατανοούν, για τους λόγους κράτησης και τις διαδικασίες που προβλέπονται σύμφωνα με το επόμενο εδάφιο για την προσβολή της απόφασης κράτησης, καθώς και για τη δυνατότητα να ζητούν δωρεάν νομική συνδρομή και εκπροσώπηση σύμφωνα με την παράγραφο 7. Οι αιτούντες που κρατούνται, σύμφωνα με τις προηγούμενες παραγράφους, έχουν τα δικαιώματα προσφυγής και υποβολής αντιρρήσεων, που προβλέπονται στις παραγράφους 3 και επόμενες του άρθρου 76 του ν. 3386/2005, όπως ισχύει τόσο κατά της αρχικής απόφασης κράτησης όσο και κατά της απόφασης παράτασης αυτής.</a:t>
            </a:r>
          </a:p>
          <a:p>
            <a:endParaRPr lang="el-GR" dirty="0"/>
          </a:p>
          <a:p>
            <a:r>
              <a:rPr lang="el-GR" dirty="0"/>
              <a:t> 7. Οι κρατούμενοι αιτούντες διεθνή προστασία, σε περίπτωση αμφισβήτησης της απόφασης κράτησης και της απόφασης παράτασής της, δικαιούνται δωρεάν νομική συνδρομή, σύμφωνα με τη διαδικασία που προβλέπεται στις διατάξεις του ν. 3226/2004 (Α` 24), οι οποίες εφαρμόζονται αναλόγως.</a:t>
            </a:r>
          </a:p>
          <a:p>
            <a:endParaRPr lang="el-GR" dirty="0"/>
          </a:p>
          <a:p>
            <a:r>
              <a:rPr lang="el-GR" dirty="0"/>
              <a:t> 8. Η κράτηση του αιτούντος διεθνή προστασία συνιστά σπουδαίο λόγο επιτάχυνσης της διαδικασίας εξέτασης του αιτήματος ασύλου. Για τον λόγο αυτόν σε περίπτωση κράτησης υπηκόου τρίτης χώρας ή </a:t>
            </a:r>
            <a:r>
              <a:rPr lang="el-GR" dirty="0" err="1"/>
              <a:t>ανιθαγενή</a:t>
            </a:r>
            <a:r>
              <a:rPr lang="el-GR" dirty="0"/>
              <a:t>, ο οποίος έχει υποβάλει αίτηση διεθνούς προστασίας, ενημερώνονται αμέσως τα Κλιμάκια Ταχείας Συνδρομής, εφόσον δεν έχει ολοκληρωθεί η διαδικασία της παραγράφου 6 ή ο Προϊστάμενος της αρμόδιας Αρχής Παραλαβής, προκειμένου να μεριμνήσουν για την, κατά απόλυτη προτεραιότητα, εξέταση της αίτησης διεθνούς προστασίας, η οποία ολοκληρώνεται υποχρεωτικά, σε κάθε περίπτωση, εντός είκοσι (20) ημερών, από την επιβολή της κράτησης ή την υποβολή της αίτησης.</a:t>
            </a:r>
          </a:p>
          <a:p>
            <a:endParaRPr lang="el-GR" dirty="0"/>
          </a:p>
          <a:p>
            <a:endParaRPr lang="el-GR" dirty="0"/>
          </a:p>
          <a:p>
            <a:r>
              <a:rPr lang="el-GR" dirty="0"/>
              <a:t> «9. Η κράτηση του αιτούντος διεθνούς προστασίας συνιστά σπουδαίο λόγο επιτάχυνσης της διαδικασίας εξέτασης της προσφυγής του σύμφωνα με το άρθρο 92. Σε περίπτωση κράτησης υπηκόου τρίτης χώρας ή </a:t>
            </a:r>
            <a:r>
              <a:rPr lang="el-GR" dirty="0" err="1"/>
              <a:t>ανιθαγενή</a:t>
            </a:r>
            <a:r>
              <a:rPr lang="el-GR" dirty="0"/>
              <a:t>, ο οποίος υποβάλλει προσφυγή σύμφωνα με το άρθρο 92, ενημερώνεται άμεσα ο Διευθυντής της Αρχής Προσφυγών, ο οποίος υποχρεωτικά προβαίνει σε προσδιορισμό της συζήτησης της προσφυγής κατ` απόλυτη προτεραιότητα σύμφωνα με την περίπτωση γ` της παραγράφου 2 του άρθρου 95. Η απόφαση επί της προσφυγής εκδίδεται υποχρεωτικά εντός δέκα (10) ημερών από τη συζήτηση αυτής.».</a:t>
            </a:r>
          </a:p>
          <a:p>
            <a:endParaRPr lang="el-GR" dirty="0"/>
          </a:p>
          <a:p>
            <a:r>
              <a:rPr lang="el-GR" dirty="0"/>
              <a:t>*** Η παρ. 9 αντικαταστάθηκε ως άνω με το άρθρο 3 παρ. 2 Ν.4686/2020,</a:t>
            </a:r>
          </a:p>
          <a:p>
            <a:r>
              <a:rPr lang="el-GR" dirty="0"/>
              <a:t>       ΦΕΚ Α 96/12.5.2020.</a:t>
            </a:r>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32</a:t>
            </a:fld>
            <a:endParaRPr lang="en-US"/>
          </a:p>
        </p:txBody>
      </p:sp>
    </p:spTree>
    <p:extLst>
      <p:ext uri="{BB962C8B-B14F-4D97-AF65-F5344CB8AC3E}">
        <p14:creationId xmlns:p14="http://schemas.microsoft.com/office/powerpoint/2010/main" val="331007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Υπηρεσία Ασύλου, ως αρμόδια Αρχή για τις αιτήσεις παροχής διεθνούς προστασίας, και σε συμφωνία με το της Οδηγίας 2013/33/ΕΕ είναι η μόνη αρχή που μπορεί να εκτιμήσει την ανάγκη κράτησης με βάση τα συγκεκριμένα στοιχεία της αίτησης και να τεκμηριώσει τους λόγους κράτησης όπως απαιτείται από το νόμο.</a:t>
            </a:r>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33</a:t>
            </a:fld>
            <a:endParaRPr lang="en-US"/>
          </a:p>
        </p:txBody>
      </p:sp>
    </p:spTree>
    <p:extLst>
      <p:ext uri="{BB962C8B-B14F-4D97-AF65-F5344CB8AC3E}">
        <p14:creationId xmlns:p14="http://schemas.microsoft.com/office/powerpoint/2010/main" val="1341630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β. Υπήκοος τρίτης χώρας ή </a:t>
            </a:r>
            <a:r>
              <a:rPr lang="el-GR" dirty="0" err="1"/>
              <a:t>ανιθαγενής</a:t>
            </a:r>
            <a:r>
              <a:rPr lang="el-GR" dirty="0"/>
              <a:t>, ο οποίος βρίσκεται υπό κράτηση κατά την κείμενη νομοθεσία δύναται να δηλώσει ότι επιθυμεί να καταθέσει αίτηση διεθνούς προστασίας. Στην περίπτωση αυτή, οι Αρμόδιες Αρχές Κράτησης μεριμνούν για την άμεση σύνταξη και υποβολή έγγραφης σχετικής δήλωσης. Στη συνέχεια, η αίτηση διεθνούς προστασίας, καταγράφεται από τις Αρχές Κράτησης σύμφωνα με τα οριζόμενα στην παράγραφο 2 (απλή καταγραφή), σε διασυνδεδεμένο με την Αρχή Παραλαβής ηλεκτρονικό σύστημα εντός τριών (3) εργάσιμων ημερών. Οι αρχές κράτησης, σε συνεργασία με την Αρχή Παραλαβής, μεριμνούν για τη μεταγωγή του κρατουμένου ενώπιον της αρχής αυτής, προκειμένου να πραγματοποιηθεί η πλήρης καταγραφή της αίτησης διεθνούς προστασίας σύμφωνα με την παράγραφο 1, σε συγκεκριμένη ημερομηνία, η οποία έχει καθορισθεί από την Αρχή Παραλαβής για την οποία ενημερώνεται ο αιτών από τις αρχές κράτησης ή τις περιφερειακές υπηρεσίες Υποδοχής και Ταυτοποίησης και η οποία δεν μπορεί να απέχει πέραν των επτά (7) εργάσιμων ημερών από τη μερική καταγραφή της αίτησης. Σε περίπτωση που ο αιτών αφεθεί ελεύθερος πριν την πραγματοποίηση πλήρους καταγραφής, οφείλει να προσέλθει κατά τη συγκεκριμένη ημερομηνία για την οποία έχει ενημερωθεί σύμφωνα με το προηγούμενο εδάφιο, στην αρμόδια Αρχή Παραλαβής, ώστε να προγραμματιστεί η πλήρης καταγραφή της αίτησης διεθνούς προστασίας. Στην περίπτωση αυτή χορηγείται στον αιτούντα έγγραφο που φέρει τα στοιχεία του και φωτογραφία του, το οποίο παραδίδει κατά την οριστική καταγραφή, οπότε και αυτό αντικαθίσταται από το δελτίο αιτούντος ασύλου σύμφωνα με το άρθρο 70 του παρόντος. Σε περίπτωση που ο αιτών δεν επιθυμεί την πλήρη καταγραφή της αίτησής του, εφαρμόζεται αναλογικά η παράγραφος 5.».</a:t>
            </a:r>
          </a:p>
          <a:p>
            <a:endParaRPr lang="el-GR" dirty="0"/>
          </a:p>
          <a:p>
            <a:r>
              <a:rPr lang="el-GR" dirty="0"/>
              <a:t>8. «Το πρόσωπο που εκφράζει επιθυμία κατάθεσης αίτησης διεθνούς προστασίας είναι αιτών άσυλο, σύμφωνα με τις διατάξεις της περίπτωσης Υ` του άρθρου 2.».</a:t>
            </a:r>
          </a:p>
          <a:p>
            <a:endParaRPr lang="el-GR" dirty="0"/>
          </a:p>
          <a:p>
            <a:r>
              <a:rPr lang="el-GR" dirty="0"/>
              <a:t>*** Οι παράγραφοι 7 και 8 τροποποιήθηκαν ως άνω  με το άρθρο 6 παρ. 3 και 4</a:t>
            </a:r>
          </a:p>
          <a:p>
            <a:r>
              <a:rPr lang="el-GR" dirty="0"/>
              <a:t>      αντίστοιχα  Ν.4686/2020, ΦΕΚ Α 96/12.5.2020.</a:t>
            </a:r>
          </a:p>
          <a:p>
            <a:endParaRPr lang="el-GR" dirty="0"/>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34</a:t>
            </a:fld>
            <a:endParaRPr lang="en-US"/>
          </a:p>
        </p:txBody>
      </p:sp>
    </p:spTree>
    <p:extLst>
      <p:ext uri="{BB962C8B-B14F-4D97-AF65-F5344CB8AC3E}">
        <p14:creationId xmlns:p14="http://schemas.microsoft.com/office/powerpoint/2010/main" val="2237520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35</a:t>
            </a:fld>
            <a:endParaRPr lang="en-US"/>
          </a:p>
        </p:txBody>
      </p:sp>
    </p:spTree>
    <p:extLst>
      <p:ext uri="{BB962C8B-B14F-4D97-AF65-F5344CB8AC3E}">
        <p14:creationId xmlns:p14="http://schemas.microsoft.com/office/powerpoint/2010/main" val="1989014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5. (α) Η κράτηση των αιτούντων διεθνή προστασία επιβάλλεται για το απολύτως αναγκαίο χρονικό διάστημα. Καθυστερήσεις των διοικητικών διαδικασιών που δεν μπορούν να αποδοθούν στον αιτούντα δεν δικαιολογούν συνέχιση της κράτησης. Η κράτηση επιβάλλεται μόνο για όσο διάστημα ισχύουν οι λόγοι που αναφέρονται στις παραγράφους 2 και 3. Οι διοικητικές διαδικασίες που συνδέονται με τους λόγους κράτησης που αναφέρονται στις παραγράφους 2 και 3 εκτελούνται χωρίς περιττές καθυστερήσεις.</a:t>
            </a:r>
          </a:p>
          <a:p>
            <a:r>
              <a:rPr lang="el-GR" dirty="0"/>
              <a:t> (β) Η κράτηση αιτούντος διεθνή προστασία καταρχήν επιβάλλεται για διάστημα μέχρι πενήντα (50) ημερών και δύναται να παρατείνεται περαιτέρω πενήντα (50) ημέρες, με ειδικά αιτιολογημένη απόφαση των οργάνων της παραγράφου 4, εφόσον εξακολουθούν οι λόγοι που την επέβαλαν. Η συνολική παράταση αυτής της κράτησης, δεν δύναται σε καμία περίπτωση να υπερβαίνει τα ανώτατα όρια κράτησης, όπως αυτά προβλέπονται στο άρθρο 30 του ν. 3907/2011. Χρονικά διαστήματα κράτησης, που έχουν επιβληθεί βάσει των σχετικών διατάξεων των νόμων 3386/2005 (Α` 212) και 3907/2011 (Α` 7), δεν μπορούν να θεωρηθούν ως χρόνος κράτησης κατά την έννοια του άρθρου αυτού και δεν συνυπολογίζονται κατά τον υπολογισμό των ανωτάτων ορίων κράτησης. Σε περίπτωση παράτασης της διάρκειας της κράτησης, οι σχετικές αποφάσεις διαβιβάζονται στον πρόεδρο ή τον υπ` αυτού οριζόμενο πρωτοδίκη του διοικητικού πρωτοδικείου, στην Περιφέρεια του οποίου κρατείται, ο οποίος κρίνει για τη νομιμότητα της παράτασης της κράτησης και εκδίδει παραχρήμα την απόφασή του την οποία διατυπώνει συνοπτικώς σε τηρούμενο πρακτικό, αντίγραφο του οποίου διαβιβάζει αμέσως στην αρμόδια αστυνομική αρχή.</a:t>
            </a:r>
          </a:p>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36</a:t>
            </a:fld>
            <a:endParaRPr lang="en-US"/>
          </a:p>
        </p:txBody>
      </p:sp>
    </p:spTree>
    <p:extLst>
      <p:ext uri="{BB962C8B-B14F-4D97-AF65-F5344CB8AC3E}">
        <p14:creationId xmlns:p14="http://schemas.microsoft.com/office/powerpoint/2010/main" val="2614067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ΕΔΔΑ έκρινε σε αυτή την κατεύθυνση με την απόφασή του στην υπόθεση Suso Musa κατά Μάλτας (Αρ. αίτησης 42337/12), σύμφωνα με την οποία: «Τέλος, το Δικαστήριο σημειώνει ότι στην παρούσα υπόθεση, πήρε στις Αρχές ένα χρόνο για να αποφασίσουν επί του αιτήματος ασύλου του αιτούντος. Αυτό δεν μπορεί να θεωρηθεί ως περίοδος κράτησης εύλογα απαιτούμενη για τον επιδιωκόμενο σκοπό, δηλαδή την απόφαση επί μιας απόφασης παραμονής“. Εντούτοις, το Δικαστήριο έχει ήδη θεωρήσει περιόδους κράτησης τριών μηνών εν αναμονή του προσδιορισμού της αίτησης ασύλου, ως αδικαιολόγητα μακράς διάρκειας, σε συνδυασμό με ακατάλληλες συνθήκες (Suso Musa v. Malta, Αρ. αίτησης 42337/12, Ευρωπαικό Δικαστήριο Δικαιωμάτων του Ανθρώπου, 23 July 2013, διαθέσιμο σε: http://www.refworld.org/docid/52025a8f4.html).</a:t>
            </a:r>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37</a:t>
            </a:fld>
            <a:endParaRPr lang="en-US"/>
          </a:p>
        </p:txBody>
      </p:sp>
    </p:spTree>
    <p:extLst>
      <p:ext uri="{BB962C8B-B14F-4D97-AF65-F5344CB8AC3E}">
        <p14:creationId xmlns:p14="http://schemas.microsoft.com/office/powerpoint/2010/main" val="4040107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38</a:t>
            </a:fld>
            <a:endParaRPr lang="en-US"/>
          </a:p>
        </p:txBody>
      </p:sp>
    </p:spTree>
    <p:extLst>
      <p:ext uri="{BB962C8B-B14F-4D97-AF65-F5344CB8AC3E}">
        <p14:creationId xmlns:p14="http://schemas.microsoft.com/office/powerpoint/2010/main" val="4177233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39</a:t>
            </a:fld>
            <a:endParaRPr lang="en-US"/>
          </a:p>
        </p:txBody>
      </p:sp>
    </p:spTree>
    <p:extLst>
      <p:ext uri="{BB962C8B-B14F-4D97-AF65-F5344CB8AC3E}">
        <p14:creationId xmlns:p14="http://schemas.microsoft.com/office/powerpoint/2010/main" val="139885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4</a:t>
            </a:fld>
            <a:endParaRPr lang="en-US"/>
          </a:p>
        </p:txBody>
      </p:sp>
    </p:spTree>
    <p:extLst>
      <p:ext uri="{BB962C8B-B14F-4D97-AF65-F5344CB8AC3E}">
        <p14:creationId xmlns:p14="http://schemas.microsoft.com/office/powerpoint/2010/main" val="1442325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40</a:t>
            </a:fld>
            <a:endParaRPr lang="en-US"/>
          </a:p>
        </p:txBody>
      </p:sp>
    </p:spTree>
    <p:extLst>
      <p:ext uri="{BB962C8B-B14F-4D97-AF65-F5344CB8AC3E}">
        <p14:creationId xmlns:p14="http://schemas.microsoft.com/office/powerpoint/2010/main" val="826886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A1F6625-7858-AF47-981E-0DDB0296FE6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7741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r>
              <a:rPr lang="el-GR" dirty="0" err="1"/>
              <a:t>Αρθρο</a:t>
            </a:r>
            <a:r>
              <a:rPr lang="el-GR" dirty="0"/>
              <a:t> 76</a:t>
            </a:r>
          </a:p>
          <a:p>
            <a:endParaRPr lang="el-GR" dirty="0"/>
          </a:p>
          <a:p>
            <a:r>
              <a:rPr lang="el-GR" dirty="0"/>
              <a:t> Προϋποθέσεις και διαδικασία διοικητικής απέλασης</a:t>
            </a:r>
          </a:p>
          <a:p>
            <a:endParaRPr lang="el-GR" dirty="0"/>
          </a:p>
          <a:p>
            <a:r>
              <a:rPr lang="el-GR" dirty="0"/>
              <a:t> 1.	Η διοικητική απέλαση αλλοδαπού επιτρέπεται εφόσον:</a:t>
            </a:r>
          </a:p>
          <a:p>
            <a:endParaRPr lang="el-GR" dirty="0"/>
          </a:p>
          <a:p>
            <a:r>
              <a:rPr lang="el-GR" dirty="0"/>
              <a:t> α. </a:t>
            </a:r>
            <a:r>
              <a:rPr lang="el-GR" dirty="0" err="1"/>
              <a:t>Εχει</a:t>
            </a:r>
            <a:r>
              <a:rPr lang="el-GR" dirty="0"/>
              <a:t> καταδικασθεί τελεσίδικα σε ποινή στερητική της ελευθερίας τουλάχιστον ενός έτους ή, ανεξαρτήτως ποινής, για εγκλήματα προσβολής του πολιτεύματος, προδοσίας της Χώρας, εγκλήματα σχετικά με την εμπορία και διακίνηση ναρκωτικών, νομιμοποίηση εσόδων από παράνομες δραστηριότητες, διεθνή οικονομικά εγκλήματα, εγκλήματα με χρήση μέσων υψηλής τεχνολογίας, εγκλήματα περί το νόμισμα, εγκλήματα αντίστασης, αρπαγής ανηλίκου, κατά της γενετήσιας ελευθερίας και οικονομικής εκμετάλλευσης της γενετήσιας ζωής, κλοπής, απάτης, υπεξαίρεσης, εκβίασης, τοκογλυφίας, του νόμου περί μεσαζόντων, πλαστογραφίας, ψευδούς βεβαίωσης, συκοφαντικής δυσφήμισης, λαθρεμπορίας, για εγκλήματα που αφορούν τα όπλα, αρχαιότητες, την προώθηση λαθρομεταναστών στο εσωτερικό της Χώρας ή τη διευκόλυνση της μεταφοράς ή προώθησης τους ή της εξασφάλισης καταλύματος σε αυτούς για απόκρυψη και εφόσον η απέλαση του δεν διατάχθηκε από το αρμόδιο δικαστήριο.</a:t>
            </a:r>
          </a:p>
          <a:p>
            <a:endParaRPr lang="el-GR" dirty="0"/>
          </a:p>
          <a:p>
            <a:r>
              <a:rPr lang="el-GR" dirty="0"/>
              <a:t> β. </a:t>
            </a:r>
            <a:r>
              <a:rPr lang="el-GR" dirty="0" err="1"/>
              <a:t>Εχει</a:t>
            </a:r>
            <a:r>
              <a:rPr lang="el-GR" dirty="0"/>
              <a:t> παραβιάσει τις διατάξεις του νόμου αυτού.</a:t>
            </a:r>
          </a:p>
          <a:p>
            <a:endParaRPr lang="el-GR" dirty="0"/>
          </a:p>
          <a:p>
            <a:endParaRPr lang="el-GR" dirty="0"/>
          </a:p>
          <a:p>
            <a:r>
              <a:rPr lang="el-GR" dirty="0"/>
              <a:t>"γ. Η παρουσία του στο ελληνικό έδαφος είναι επικίνδυνη για τη δημόσια τάξη ή την ασφάλεια της Χώρας. (Ο αλλοδαπός θεωρείται επικίνδυνος για τη δημόσια τάξη ή ασφάλεια ιδίως όταν σε βάρος του ασκηθεί ποινική δίωξη για αδίκημα που τιμωρείται με στερητική της ελευθερίας ποινή τουλάχιστον τριών (3) μηνών.")</a:t>
            </a:r>
          </a:p>
          <a:p>
            <a:endParaRPr lang="el-GR" dirty="0"/>
          </a:p>
          <a:p>
            <a:r>
              <a:rPr lang="el-GR" dirty="0"/>
              <a:t>*** Το δεύτερο εδάφιο της </a:t>
            </a:r>
            <a:r>
              <a:rPr lang="el-GR" dirty="0" err="1"/>
              <a:t>περ.γ</a:t>
            </a:r>
            <a:r>
              <a:rPr lang="el-GR" dirty="0"/>
              <a:t>΄ (όπως αυτή αντικαταστάθηκε με την παρ.1 άρθρου 48 Ν.3772/2009  ,ΦΕΚ Α 112/10.7.2009) ΚΑΤΑΡΓΗΘΗΚΕ με την παρ.2β άρθρου 25 Ν.3938/2011  ,ΦΕΚ Α 61/31.3.2011.</a:t>
            </a:r>
          </a:p>
          <a:p>
            <a:endParaRPr lang="el-GR" dirty="0"/>
          </a:p>
          <a:p>
            <a:r>
              <a:rPr lang="el-GR" dirty="0"/>
              <a:t> "δ. Η παρουσία του στο ελληνικό έδαφος συνιστά κίνδυνο για τη δημόσια υγεία, επειδή πάσχει από λοιμώδες νόσημα ή ανήκει σε ομάδες ευάλωτες σε λοιμώδεις ασθένειες, ιδίως λόγω της κατάστασης της δημόσιας υγείας στη χώρα προέλευσης τους ή της χρήσης ενδοφλέβιων μη σύννομων ουσιών ή του ότι είναι εκδιδόμενο πρόσωπο, κατά την έννοια των διατάξεων του ν. 2734/1999 , ή του ότι διαμένει υπό συνθήκες που δεν πληρούν τους στοιχειώδεις κανόνες υγιεινής, όπως τα θέματα αυτά καθορίζονται από υγειονομικές διατάξεις".</a:t>
            </a:r>
          </a:p>
          <a:p>
            <a:endParaRPr lang="el-GR" dirty="0"/>
          </a:p>
          <a:p>
            <a:r>
              <a:rPr lang="el-GR" dirty="0"/>
              <a:t>***H  περ. δ αντικαταστάθηκε ως άνω με το άρθρο 59 παρ.2 του Ν.4075/2012 (ΦΕΚ Α 89/11.4.2012)</a:t>
            </a:r>
          </a:p>
          <a:p>
            <a:endParaRPr lang="el-GR" dirty="0"/>
          </a:p>
          <a:p>
            <a:r>
              <a:rPr lang="el-GR" dirty="0"/>
              <a:t> 2. Η απέλαση διατάσσεται με απόφαση του οικείου Αστυνομικού Διευθυντή και, προκειμένου περί Γενικών Αστυνομικών Διευθύνσεων Αττικής και </a:t>
            </a:r>
            <a:r>
              <a:rPr lang="el-GR" dirty="0" err="1"/>
              <a:t>θεσσαλονίκης</a:t>
            </a:r>
            <a:r>
              <a:rPr lang="el-GR" dirty="0"/>
              <a:t>, από τον αρμόδιο για θέματα αλλοδαπών Αστυνομικό Διευθυντή ή ανώτερο Αξιωματικό, που ορίζεται από τον οικείο Γενικό Αστυνομικό Διευθυντή, αφού </a:t>
            </a:r>
            <a:r>
              <a:rPr lang="el-GR" dirty="0" err="1"/>
              <a:t>προηγουμέ</a:t>
            </a:r>
            <a:r>
              <a:rPr lang="el-GR" dirty="0"/>
              <a:t> </a:t>
            </a:r>
            <a:r>
              <a:rPr lang="el-GR" dirty="0" err="1"/>
              <a:t>νως</a:t>
            </a:r>
            <a:r>
              <a:rPr lang="el-GR" dirty="0"/>
              <a:t> δοθεί στον αλλοδαπό προθεσμία τουλάχιστον </a:t>
            </a:r>
            <a:r>
              <a:rPr lang="el-GR" dirty="0" err="1"/>
              <a:t>σαρά</a:t>
            </a:r>
            <a:r>
              <a:rPr lang="el-GR" dirty="0"/>
              <a:t> ντα οκτώ ωρών για να υποβάλει τις αντιρρήσεις του.</a:t>
            </a:r>
          </a:p>
          <a:p>
            <a:endParaRPr lang="el-GR" dirty="0"/>
          </a:p>
          <a:p>
            <a:r>
              <a:rPr lang="el-GR" dirty="0"/>
              <a:t> ***  ΠΑΡΑΤΗΡΗΣΗ: ΒΛ. ΣΧ. με Προστασία από την απέλαση άρθρο 18  Ν.4332/2015  , ΦΕΚ Α 76/9.7.2015,με το οποίο προστίθεται άρθρο 78Α στο ν. 3386/2005 και σύμφωνα με το οποίο, η αρμόδια αρχή του άρθρου 76 παρ. 2 του Ν. 3386/2005 χορηγεί βεβαίωση περί μη απομάκρυνσης για λόγους ανθρωπιστικούς, η οποία συνεπάγεται για τον κάτοχο, τα δικαιώματα και τις υποχρεώσεις της βεβαίωσης αναβολής απομάκρυνσης του άρθρου 24 του Ν. 3907/2011 .</a:t>
            </a:r>
          </a:p>
          <a:p>
            <a:endParaRPr lang="el-GR" dirty="0"/>
          </a:p>
          <a:p>
            <a:r>
              <a:rPr lang="el-GR" dirty="0"/>
              <a:t> "3. Εφόσον ο αλλοδαπός εκ των εν γένει περιστάσεων κρίνεται ύποπτος φυγής ή επικίνδυνος για τη δημόσια τάξη ή αποφεύγει ή παρεμποδίζει την προετοιμασία της αναχώρησης του ή τη διαδικασία απομάκρυνσης του, με απόφαση των οργάνων της προηγούμενης παραγράφου, διατάσσεται η προσωρινή κράτηση του μέχρι την έκδοση, εντός τριών (3) ημερών, απόφασης ως προς την απέλαση του. Εφόσον εκδοθεί απόφαση απέλασης, η κράτηση συνεχίζεται ως την εκτέλεση της απέλασης, σε καμία όμως περίπτωση δεν μπορεί να υπερβαίνει τους έξι (6) μήνες. Σε περίπτωση που η απέλαση καθυστερεί επειδή αυτός αρνείται να συνεργαστεί ή καθυστερεί η λήψη των αναγκαίων για την απέλαση του εγγράφων από τη χώρα καταγωγής ή προέλευσης του, η κράτηση του αλλοδαπού είναι δυνατόν να παραταθεί για περιορισμένο χρόνο, που δεν υπερβαίνει τους δώδεκα (12) μήνες. Ο αλλοδαπός πρέπει να πληροφορείται στη γλώσσα που κατανοεί, τους λόγους της κράτησης του και να διευκολύνεται η επικοινωνία με τον πληρεξούσιο δικηγόρο του. Ο αλλοδαπός που κρατείται, παράλληλα με τα Δικαιώματα που έχει σύμφωνα με τον Κώδικα Διοικητικής Διαδικασίας, μπορεί να προβάλει και αντιρρήσεις κατά της απόφασης κράτησης ή παράτασης της κράτησης του ενώπιον του προέδρου ή του υπ` αυτού οριζόμενου πρωτοδίκη του διοικητικού πρωτοδικείου, στην Περιφέρεια του οποίου κρατείται."</a:t>
            </a:r>
          </a:p>
          <a:p>
            <a:endParaRPr lang="el-GR" dirty="0"/>
          </a:p>
          <a:p>
            <a:r>
              <a:rPr lang="el-GR" dirty="0"/>
              <a:t>*** Η παρ.3 αντικαταστάθηκε ως άνω με την παρ.2 άρθρου 48 Ν.3772/2009 ,ΦΕΚ Α 112/10.7.2009.</a:t>
            </a:r>
          </a:p>
          <a:p>
            <a:endParaRPr lang="el-GR" dirty="0"/>
          </a:p>
          <a:p>
            <a:r>
              <a:rPr lang="el-GR" dirty="0"/>
              <a:t>"4. Οι αντιρρήσεις πρέπει να διαλαμβάνουν συγκεκριμένους λόγους, μπορούν δε να υποβληθούν και προφορικώς, οπότε συντάσσεται συναφώς, από το γραμματέα, σχετική έκθεση.</a:t>
            </a:r>
          </a:p>
          <a:p>
            <a:endParaRPr lang="el-GR" dirty="0"/>
          </a:p>
          <a:p>
            <a:r>
              <a:rPr lang="el-GR" dirty="0"/>
              <a:t> Ως προς την εκδίκαση αυτών, εφαρμόζονται αναλόγως οι διατάξεις της περίπτωσης γ` της παραγράφου 2 του άρθρου 27 και της παραγράφου 1 του άρθρου 204 του Κώδικα Διοικητικής Δικονομίας . Εφόσον ζητηθεί, ακούγεται υποχρεωτικά από τον δικαστή ο </a:t>
            </a:r>
            <a:r>
              <a:rPr lang="el-GR" dirty="0" err="1"/>
              <a:t>αντιλέγων</a:t>
            </a:r>
            <a:r>
              <a:rPr lang="el-GR" dirty="0"/>
              <a:t> ή ο δικαστικός του πληρεξούσιος, τούτο δε μπορεί να διατάξει, σε κάθε περίπτωση, και ο δικαστής."</a:t>
            </a:r>
          </a:p>
          <a:p>
            <a:endParaRPr lang="el-GR" dirty="0"/>
          </a:p>
          <a:p>
            <a:r>
              <a:rPr lang="el-GR" dirty="0"/>
              <a:t> Οι κατά τη διαδικασία αυτή προβαλλόμενοι ισχυρισμοί πρέπει να αποδεικνύονται παραχρήμα.</a:t>
            </a:r>
          </a:p>
          <a:p>
            <a:endParaRPr lang="el-GR" dirty="0"/>
          </a:p>
          <a:p>
            <a:r>
              <a:rPr lang="el-GR" dirty="0"/>
              <a:t> Ο αρμόδιος κατά την παράγραφο 3 δικαστής, ο οποίος κρίνει και για τη νομιμότητα της κράτησης ή της παράτασης της, εκδίδει παραχρήμα την απόφαση του για τις αντιρρήσεις, την οποία διατυπώνει συνοπτικώς στο τηρούμενο πρακτικό. Αντίγραφο του πρακτικού αυτού παραδίδεται αμέσως στην αστυνομική αρχή.</a:t>
            </a:r>
          </a:p>
          <a:p>
            <a:endParaRPr lang="el-GR" dirty="0"/>
          </a:p>
          <a:p>
            <a:r>
              <a:rPr lang="el-GR" dirty="0"/>
              <a:t> Αν πρόκειται για ημέρα αργίας, δεν απαιτείται η παρουσία γραμματέα, τα σχετικά δε πρακτικά, καθώς και η κατά την παράγραφο 1 έκθεση, συντάσσονται από τον ίδιο δικαστή. Η απόφαση αυτή δεν υπόκειται σε κανένα ένδικο μέσο."</a:t>
            </a:r>
          </a:p>
          <a:p>
            <a:endParaRPr lang="el-GR" dirty="0"/>
          </a:p>
          <a:p>
            <a:r>
              <a:rPr lang="el-GR" dirty="0"/>
              <a:t>*** Η πιο πάνω νέα παρ.4 προστέθηκε και οι παρ. 4 και 5 αναριθμήθηκαν σε παρ.5 και 6  με το άρθρο 55 παρ.2 Ν.3900/2010  , ΦΕΚ Α 213/17.12.2010.Εναρξη ισχύος από την 1η Ιανουαρίου 2011.</a:t>
            </a:r>
          </a:p>
          <a:p>
            <a:endParaRPr lang="el-GR" dirty="0"/>
          </a:p>
          <a:p>
            <a:r>
              <a:rPr lang="el-GR" dirty="0"/>
              <a:t>"5. Σε περίπτωση που ο προς απέλαση αλλοδαπός δεν κρίνεται ύποπτος φυγής ή επικίνδυνος για τη δημόσια τάξη ή ο πρόεδρος του διοικητικού πρωτοδικείου διαφωνεί ως προς την κράτηση του, με την ίδια απόφαση τάσσει σε αυτόν προθεσμία προς αναχώρηση, η οποία δεν μπορεί να υπερβαίνει τις τριάντα ημέρες, εκτός και αν συντρέχει λόγος που κωλύει την απέλαση."</a:t>
            </a:r>
          </a:p>
          <a:p>
            <a:endParaRPr lang="el-GR" dirty="0"/>
          </a:p>
          <a:p>
            <a:r>
              <a:rPr lang="el-GR" dirty="0"/>
              <a:t>*** Η (παρ.4 </a:t>
            </a:r>
            <a:r>
              <a:rPr lang="el-GR" dirty="0" err="1"/>
              <a:t>αναριθμηθείσα</a:t>
            </a:r>
            <a:r>
              <a:rPr lang="el-GR" dirty="0"/>
              <a:t> σε ) παρ.5 αντικαταστάθηκε ως άνω με το άρθρο 55 παρ.2 Ν.3900/2010 , ΦΕΚ Α 213/17.12.2010.Εναρξη ισχύος από την 1</a:t>
            </a:r>
            <a:r>
              <a:rPr lang="el-GR" baseline="30000" dirty="0"/>
              <a:t>η</a:t>
            </a:r>
            <a:r>
              <a:rPr lang="el-GR" dirty="0"/>
              <a:t> Ιανουαρίου 2011.</a:t>
            </a:r>
          </a:p>
          <a:p>
            <a:endParaRPr lang="el-GR" dirty="0"/>
          </a:p>
          <a:p>
            <a:r>
              <a:rPr lang="el-GR" dirty="0"/>
              <a:t> 5. Η κατά τις παραγράφους 3 και 4 του άρθρου αυτού απόφαση μπορεί να ανακληθεί ύστερα από αίτηση των διαδίκων, αν η αίτηση ανάκλησης στηρίζεται σε νέα </a:t>
            </a:r>
            <a:r>
              <a:rPr lang="el-GR" dirty="0" err="1"/>
              <a:t>στοι</a:t>
            </a:r>
            <a:r>
              <a:rPr lang="el-GR" dirty="0"/>
              <a:t> </a:t>
            </a:r>
            <a:r>
              <a:rPr lang="el-GR" dirty="0" err="1"/>
              <a:t>χεία</a:t>
            </a:r>
            <a:r>
              <a:rPr lang="el-GR" dirty="0"/>
              <a:t>, κατ` ανάλογη εφαρμογή του άρθρου 205 παρ. 6 του Κώδικα Διοικητικής Δικονομίας (ν. 2717/1999 ).</a:t>
            </a:r>
          </a:p>
          <a:p>
            <a:r>
              <a:rPr lang="el-GR" dirty="0"/>
              <a:t> </a:t>
            </a:r>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5</a:t>
            </a:fld>
            <a:endParaRPr lang="en-US"/>
          </a:p>
        </p:txBody>
      </p:sp>
    </p:spTree>
    <p:extLst>
      <p:ext uri="{BB962C8B-B14F-4D97-AF65-F5344CB8AC3E}">
        <p14:creationId xmlns:p14="http://schemas.microsoft.com/office/powerpoint/2010/main" val="234811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διοικητική απέλαση εφαρμόζεται σε υπηκόους τρίτης χώρας εφόσον:</a:t>
            </a:r>
          </a:p>
          <a:p>
            <a:endParaRPr lang="el-GR" dirty="0"/>
          </a:p>
          <a:p>
            <a:r>
              <a:rPr lang="el-GR" dirty="0"/>
              <a:t>α) έχουν καταδικασθεί τελεσίδικα σε ποινή στερητική της ελευθερίας τουλάχιστον ενός (1) έτους ή ανεξαρτήτως ποινής, για μια σειρά εγκλημάτων ιδιαίτερης κοινωνικής και ηθικής απαξίας, όπως εγκλήματα προσβολής του πολιτεύματος, προδοσίας της χώρας, εγκλήματα σχετικά με την εμπορία και διακίνηση ναρκωτικών, νομιμοποίηση εσόδων από παράνομες δραστηριότητες, διεθνή οικονομικά εγκλήματα, εγκλήματα με χρήση μέσων υψηλής τεχνολογίας, εγκλήματα περί το νόμισμα, εγκλήματα αντίστασης, αρπαγής ανηλίκου, κατά της γενετήσιας ελευθερίας και οικονομικής εκμετάλλευσης της γενετήσιας ζωής, κλοπής, απάτης, υπεξαίρεσης, εκβίασης, τοκογλυφίας, του νόμου περί μεσαζόντων, πλαστογραφίας, ψευδούς βεβαίωσης, συκοφαντικής δυσφήμισης, λαθρεμπορίας, για εγκλήματα που αφορούν τα όπλα, αρχαιότητες, την προώθηση λαθρομεταναστών στο εσωτερικό της Χώρας ή τη διευκόλυνση της μεταφοράς ή προώθησής τους ή της εξασφάλισης καταλύματος σε αυτούς για απόκρυψη και η απέλασή τους δεν έχει ήδη διαταχθεί από το αρμόδιο δικαστήριο,</a:t>
            </a:r>
          </a:p>
          <a:p>
            <a:endParaRPr lang="el-GR" dirty="0"/>
          </a:p>
          <a:p>
            <a:r>
              <a:rPr lang="el-GR" dirty="0"/>
              <a:t>β) έχουν παραβιάσει τις διατάξεις του Κώδικα Μετανάστευσης για την είσοδο, διαμονή και κοινωνική ένταξη υπηκόων τρίτων χωρών στην Ελληνική Επικράτεια,</a:t>
            </a:r>
          </a:p>
          <a:p>
            <a:endParaRPr lang="el-GR" dirty="0"/>
          </a:p>
          <a:p>
            <a:r>
              <a:rPr lang="el-GR" dirty="0"/>
              <a:t>γ) η παρουσίας τους στο ελληνικό έδαφος συνιστά κίνδυνο για τη δημόσια τάξη ή την ασφάλεια της χώρας,</a:t>
            </a:r>
          </a:p>
          <a:p>
            <a:endParaRPr lang="el-GR" dirty="0"/>
          </a:p>
          <a:p>
            <a:r>
              <a:rPr lang="el-GR" dirty="0"/>
              <a:t>δ) η παρουσίας τους στο ελληνικό έδαφος συνιστά κίνδυνο για τη δημόσια υγεία, επειδή πάσχουν από λοιμώδες νόσημα ή ανήκουν σε ομάδες ευάλωτες σε λοιμώδεις ασθένειες.</a:t>
            </a:r>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6</a:t>
            </a:fld>
            <a:endParaRPr lang="en-US"/>
          </a:p>
        </p:txBody>
      </p:sp>
    </p:spTree>
    <p:extLst>
      <p:ext uri="{BB962C8B-B14F-4D97-AF65-F5344CB8AC3E}">
        <p14:creationId xmlns:p14="http://schemas.microsoft.com/office/powerpoint/2010/main" val="204006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αποφάσεις δυνάμει της παρούσας οδηγίας θα πρέπει να λαμβάνονται κατά περίπτωση και να βασίζονται σε αντικειμενικά κριτήρια που να συνεπάγονται ότι η εκτίμηση θα πρέπει να υπερβαίνει το απλό γεγονός της παράνομης διαμονής. </a:t>
            </a:r>
            <a:endParaRPr lang="en-US" dirty="0"/>
          </a:p>
          <a:p>
            <a:r>
              <a:rPr lang="el-GR" dirty="0"/>
              <a:t>είναι νόμιμο τα κράτη μέλη να επιστρέφουν τους παρανόμως διαμένοντες υπηκόους τρίτων χωρών, υπό την προϋπόθεση ότι εφαρμόζονται δίκαια και αποτελεσματικά συστήματα ασύλου, τα οποία τηρούν πλήρως την αρχή της μη </a:t>
            </a:r>
            <a:r>
              <a:rPr lang="el-GR" dirty="0" err="1"/>
              <a:t>επαναπροώθησης</a:t>
            </a:r>
            <a:r>
              <a:rPr lang="el-GR" dirty="0"/>
              <a:t>.</a:t>
            </a:r>
            <a:endParaRPr lang="en-US" dirty="0"/>
          </a:p>
          <a:p>
            <a:r>
              <a:rPr lang="el-GR" dirty="0"/>
              <a:t>υπήκοος τρίτης χώρας ο οποίος έχει υποβάλει αίτηση για άσυλο σε ένα κράτος μέλος δεν θα πρέπει να θεωρείται ότι διαμένει παράνομα στο έδαφος του εν λόγω κράτους μέλους μέχρι να εκδοθεί απόφαση που να απορρίπτει την αίτηση, ή απόφαση που να του/της στερεί το δικαίωμα να διαμείνει ως αιτών άσυλο.</a:t>
            </a:r>
            <a:endParaRPr lang="en-US" dirty="0"/>
          </a:p>
          <a:p>
            <a:r>
              <a:rPr lang="el-GR" dirty="0"/>
              <a:t>Η χρήση αναγκαστικών μέτρων θα πρέπει να υπόκειται ρητά στις αρχές της αναλογικότητας και της αποτελεσματικότητας όσον αφορά τα χρησιμοποιούμενα μέσα και τους επιδιωκόμενους στόχους. </a:t>
            </a:r>
            <a:endParaRPr lang="en-GB" dirty="0"/>
          </a:p>
        </p:txBody>
      </p:sp>
      <p:sp>
        <p:nvSpPr>
          <p:cNvPr id="4" name="Slide Number Placeholder 3"/>
          <p:cNvSpPr>
            <a:spLocks noGrp="1"/>
          </p:cNvSpPr>
          <p:nvPr>
            <p:ph type="sldNum" sz="quarter" idx="10"/>
          </p:nvPr>
        </p:nvSpPr>
        <p:spPr/>
        <p:txBody>
          <a:bodyPr/>
          <a:lstStyle/>
          <a:p>
            <a:fld id="{1AF98093-87DC-4348-ABBA-754036FA5A29}" type="slidenum">
              <a:rPr lang="en-US" smtClean="0"/>
              <a:t>7</a:t>
            </a:fld>
            <a:endParaRPr lang="en-US"/>
          </a:p>
        </p:txBody>
      </p:sp>
    </p:spTree>
    <p:extLst>
      <p:ext uri="{BB962C8B-B14F-4D97-AF65-F5344CB8AC3E}">
        <p14:creationId xmlns:p14="http://schemas.microsoft.com/office/powerpoint/2010/main" val="304716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Πρόσφυγες παρανόμως διαμένοντες επί του εδάφους της χώρας της</a:t>
            </a:r>
          </a:p>
          <a:p>
            <a:r>
              <a:rPr lang="el-GR" dirty="0"/>
              <a:t>εισδοχής</a:t>
            </a:r>
          </a:p>
          <a:p>
            <a:r>
              <a:rPr lang="el-GR" dirty="0" err="1"/>
              <a:t>Αρθρον</a:t>
            </a:r>
            <a:r>
              <a:rPr lang="el-GR" dirty="0"/>
              <a:t> 31. - Αι Συμβαλλόμεναι </a:t>
            </a:r>
            <a:r>
              <a:rPr lang="el-GR" dirty="0" err="1"/>
              <a:t>Χώραι</a:t>
            </a:r>
            <a:r>
              <a:rPr lang="el-GR" dirty="0"/>
              <a:t> δεν θα επιβάλλουν </a:t>
            </a:r>
            <a:r>
              <a:rPr lang="el-GR" dirty="0" err="1"/>
              <a:t>ποινικάς</a:t>
            </a:r>
            <a:endParaRPr lang="el-GR" dirty="0"/>
          </a:p>
          <a:p>
            <a:r>
              <a:rPr lang="el-GR" dirty="0"/>
              <a:t>κυρώσεις εις πρόσφυγας λόγω παρανόμου εισόδου ή διαμονής, εάν ούτοι</a:t>
            </a:r>
          </a:p>
          <a:p>
            <a:r>
              <a:rPr lang="el-GR" dirty="0"/>
              <a:t>προερχόμενοι απ' ευθείας εκ χώρας ένθα η ζωή ή η ελευθερία αυτών </a:t>
            </a:r>
            <a:r>
              <a:rPr lang="el-GR" dirty="0" err="1"/>
              <a:t>ηπειλείτο</a:t>
            </a:r>
            <a:r>
              <a:rPr lang="el-GR" dirty="0"/>
              <a:t>, εν</a:t>
            </a:r>
          </a:p>
          <a:p>
            <a:r>
              <a:rPr lang="el-GR" dirty="0"/>
              <a:t>τη </a:t>
            </a:r>
            <a:r>
              <a:rPr lang="el-GR" dirty="0" err="1"/>
              <a:t>εννοία</a:t>
            </a:r>
            <a:r>
              <a:rPr lang="el-GR" dirty="0"/>
              <a:t> του άρθρου 1, </a:t>
            </a:r>
            <a:r>
              <a:rPr lang="el-GR" dirty="0" err="1"/>
              <a:t>εισέρχωνται</a:t>
            </a:r>
            <a:r>
              <a:rPr lang="el-GR" dirty="0"/>
              <a:t> ή </a:t>
            </a:r>
            <a:r>
              <a:rPr lang="el-GR" dirty="0" err="1"/>
              <a:t>ευρίσκωνται</a:t>
            </a:r>
            <a:r>
              <a:rPr lang="el-GR" dirty="0"/>
              <a:t> ήδη επί του εδάφους αυτών</a:t>
            </a:r>
          </a:p>
          <a:p>
            <a:r>
              <a:rPr lang="el-GR" dirty="0"/>
              <a:t>άνευ αδείας, υπό την </a:t>
            </a:r>
            <a:r>
              <a:rPr lang="el-GR" dirty="0" err="1"/>
              <a:t>επιφύλαξιν</a:t>
            </a:r>
            <a:r>
              <a:rPr lang="el-GR" dirty="0"/>
              <a:t> πάντως ότι ούτοι αφ' ενός μεν θα παρουσιαστούν</a:t>
            </a:r>
          </a:p>
          <a:p>
            <a:r>
              <a:rPr lang="el-GR" dirty="0"/>
              <a:t>αμελλητί εις τας αρχάς αφ' ετέρου δε θα δώσουν επαρκείς εξηγήσεις περί της</a:t>
            </a:r>
          </a:p>
          <a:p>
            <a:r>
              <a:rPr lang="el-GR" dirty="0"/>
              <a:t>παρανόμου αυτών εισόδου ή διαμονής.</a:t>
            </a:r>
          </a:p>
          <a:p>
            <a:r>
              <a:rPr lang="el-GR" dirty="0"/>
              <a:t>10</a:t>
            </a:r>
          </a:p>
          <a:p>
            <a:r>
              <a:rPr lang="el-GR" dirty="0"/>
              <a:t>2. Αι Συμβαλλόμεναι </a:t>
            </a:r>
            <a:r>
              <a:rPr lang="el-GR" dirty="0" err="1"/>
              <a:t>Χώραι</a:t>
            </a:r>
            <a:r>
              <a:rPr lang="el-GR" dirty="0"/>
              <a:t> θα εφαρμόζουν επί των κινήσεων των</a:t>
            </a:r>
          </a:p>
          <a:p>
            <a:r>
              <a:rPr lang="el-GR" dirty="0"/>
              <a:t>προσφύγων τούτων μόνον τα απαραίτητα περιοριστικά μέτρα. Τα περιοριστικά</a:t>
            </a:r>
          </a:p>
          <a:p>
            <a:r>
              <a:rPr lang="el-GR" dirty="0"/>
              <a:t>μέτρα θα </a:t>
            </a:r>
            <a:r>
              <a:rPr lang="el-GR" dirty="0" err="1"/>
              <a:t>εφαρμόζωνται</a:t>
            </a:r>
            <a:r>
              <a:rPr lang="el-GR" dirty="0"/>
              <a:t> μόνον μέχρις ότου </a:t>
            </a:r>
            <a:r>
              <a:rPr lang="el-GR" dirty="0" err="1"/>
              <a:t>ρυθμισθή</a:t>
            </a:r>
            <a:r>
              <a:rPr lang="el-GR" dirty="0"/>
              <a:t> το Καθεστώς των επί του</a:t>
            </a:r>
          </a:p>
          <a:p>
            <a:r>
              <a:rPr lang="el-GR" dirty="0"/>
              <a:t>εδάφους της χώρας της εισδοχής ευρισκομένων προσφύγων ή αποκτήσουν ούτοι</a:t>
            </a:r>
          </a:p>
          <a:p>
            <a:r>
              <a:rPr lang="el-GR" dirty="0" err="1"/>
              <a:t>άδειαν</a:t>
            </a:r>
            <a:r>
              <a:rPr lang="el-GR" dirty="0"/>
              <a:t> εισόδου εις ετέραν </a:t>
            </a:r>
            <a:r>
              <a:rPr lang="el-GR" dirty="0" err="1"/>
              <a:t>χώραν</a:t>
            </a:r>
            <a:r>
              <a:rPr lang="el-GR" dirty="0"/>
              <a:t>. Προς </a:t>
            </a:r>
            <a:r>
              <a:rPr lang="el-GR" dirty="0" err="1"/>
              <a:t>λήψιν</a:t>
            </a:r>
            <a:r>
              <a:rPr lang="el-GR" dirty="0"/>
              <a:t> της τοιαύτης αδείας, αι</a:t>
            </a:r>
          </a:p>
          <a:p>
            <a:r>
              <a:rPr lang="el-GR" dirty="0"/>
              <a:t>Συμβαλλόμεναι </a:t>
            </a:r>
            <a:r>
              <a:rPr lang="el-GR" dirty="0" err="1"/>
              <a:t>Χώραι</a:t>
            </a:r>
            <a:r>
              <a:rPr lang="el-GR" dirty="0"/>
              <a:t> θα παράσχουν εις τους πρόσφυγας </a:t>
            </a:r>
            <a:r>
              <a:rPr lang="el-GR" dirty="0" err="1"/>
              <a:t>λογικάς</a:t>
            </a:r>
            <a:r>
              <a:rPr lang="el-GR" dirty="0"/>
              <a:t> προθεσμίας ως</a:t>
            </a:r>
          </a:p>
          <a:p>
            <a:r>
              <a:rPr lang="el-GR" dirty="0"/>
              <a:t>και άπασας τας αναγκαίας διευκολύνσεις.</a:t>
            </a:r>
            <a:endParaRPr lang="en-US" dirty="0"/>
          </a:p>
        </p:txBody>
      </p:sp>
      <p:sp>
        <p:nvSpPr>
          <p:cNvPr id="4" name="Slide Number Placeholder 3"/>
          <p:cNvSpPr>
            <a:spLocks noGrp="1"/>
          </p:cNvSpPr>
          <p:nvPr>
            <p:ph type="sldNum" sz="quarter" idx="5"/>
          </p:nvPr>
        </p:nvSpPr>
        <p:spPr/>
        <p:txBody>
          <a:bodyPr/>
          <a:lstStyle/>
          <a:p>
            <a:fld id="{1AF98093-87DC-4348-ABBA-754036FA5A29}" type="slidenum">
              <a:rPr lang="en-US" smtClean="0"/>
              <a:t>8</a:t>
            </a:fld>
            <a:endParaRPr lang="en-US"/>
          </a:p>
        </p:txBody>
      </p:sp>
    </p:spTree>
    <p:extLst>
      <p:ext uri="{BB962C8B-B14F-4D97-AF65-F5344CB8AC3E}">
        <p14:creationId xmlns:p14="http://schemas.microsoft.com/office/powerpoint/2010/main" val="291201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98093-87DC-4348-ABBA-754036FA5A29}" type="slidenum">
              <a:rPr lang="en-US" smtClean="0"/>
              <a:t>9</a:t>
            </a:fld>
            <a:endParaRPr lang="en-US"/>
          </a:p>
        </p:txBody>
      </p:sp>
    </p:spTree>
    <p:extLst>
      <p:ext uri="{BB962C8B-B14F-4D97-AF65-F5344CB8AC3E}">
        <p14:creationId xmlns:p14="http://schemas.microsoft.com/office/powerpoint/2010/main" val="38892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E8947B-FF00-4A4D-B895-760A325A7CF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225538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8947B-FF00-4A4D-B895-760A325A7CF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261348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8947B-FF00-4A4D-B895-760A325A7CF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29740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D173FB-B8E0-A14F-B3F5-81F3B50A42B4}"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394328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9BD39-95F5-4B4D-9A83-BB0D1A99B9E9}"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84508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DF8CEE-28D8-6E48-8925-A93739A73F4D}"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71912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0F049ED-FC4E-D34A-BA71-CCB16227E92C}"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3103747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9BF6787-80AC-BD4F-B240-470A5E73C4F9}"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198229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521634D-14B0-CF42-8663-A5E6A7C0A3DC}"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43732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F17028-3628-9E4F-A885-2FD394E9CC73}"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109360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D056C37-EB73-6E4C-9FBE-8800EBF7DA80}"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24620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8947B-FF00-4A4D-B895-760A325A7CF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1742771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EF07B34-868A-2B4D-A20D-60904BC703FC}"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204562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2C41F1-C3B3-DB42-ACF5-84CF3816AC63}"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4283754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D46D03-2353-F24A-AFEA-2F9B395D4EEC}" type="datetime1">
              <a:rPr lang="es-ES" smtClean="0">
                <a:solidFill>
                  <a:srgbClr val="000000">
                    <a:lumMod val="50000"/>
                    <a:lumOff val="50000"/>
                  </a:srgbClr>
                </a:solidFill>
              </a:rPr>
              <a:pPr/>
              <a:t>13/04/2022</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072BC"/>
                </a:solidFill>
              </a:rPr>
              <a:pPr/>
              <a:t>‹#›</a:t>
            </a:fld>
            <a:endParaRPr lang="en-US" dirty="0">
              <a:solidFill>
                <a:srgbClr val="0072BC"/>
              </a:solidFill>
            </a:endParaRPr>
          </a:p>
        </p:txBody>
      </p:sp>
    </p:spTree>
    <p:extLst>
      <p:ext uri="{BB962C8B-B14F-4D97-AF65-F5344CB8AC3E}">
        <p14:creationId xmlns:p14="http://schemas.microsoft.com/office/powerpoint/2010/main" val="2168625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49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537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1957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306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3144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070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71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8947B-FF00-4A4D-B895-760A325A7CF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3557899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841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4440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215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87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0476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8566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7197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627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6859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672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E8947B-FF00-4A4D-B895-760A325A7CF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3330509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7551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3373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8357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607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272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0975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3151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868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593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71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E8947B-FF00-4A4D-B895-760A325A7CFD}"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318928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9618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3579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9755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9484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7281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448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E8947B-FF00-4A4D-B895-760A325A7CFD}"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22840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8947B-FF00-4A4D-B895-760A325A7CFD}"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179415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8947B-FF00-4A4D-B895-760A325A7CF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357064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8947B-FF00-4A4D-B895-760A325A7CF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982C-0BDB-40AE-AD30-09DF6A7DF133}" type="slidenum">
              <a:rPr lang="en-US" smtClean="0"/>
              <a:t>‹#›</a:t>
            </a:fld>
            <a:endParaRPr lang="en-US"/>
          </a:p>
        </p:txBody>
      </p:sp>
    </p:spTree>
    <p:extLst>
      <p:ext uri="{BB962C8B-B14F-4D97-AF65-F5344CB8AC3E}">
        <p14:creationId xmlns:p14="http://schemas.microsoft.com/office/powerpoint/2010/main" val="387070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8947B-FF00-4A4D-B895-760A325A7CFD}" type="datetimeFigureOut">
              <a:rPr lang="en-US" smtClean="0"/>
              <a:t>4/13/2022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3982C-0BDB-40AE-AD30-09DF6A7DF133}" type="slidenum">
              <a:rPr lang="en-US" smtClean="0"/>
              <a:t>‹#›</a:t>
            </a:fld>
            <a:endParaRPr lang="en-US"/>
          </a:p>
        </p:txBody>
      </p:sp>
    </p:spTree>
    <p:extLst>
      <p:ext uri="{BB962C8B-B14F-4D97-AF65-F5344CB8AC3E}">
        <p14:creationId xmlns:p14="http://schemas.microsoft.com/office/powerpoint/2010/main" val="375172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fld id="{96EA5605-9D6A-924C-98AB-1E9457D38C8C}" type="datetime1">
              <a:rPr lang="es-ES" smtClean="0">
                <a:solidFill>
                  <a:srgbClr val="000000">
                    <a:lumMod val="50000"/>
                    <a:lumOff val="50000"/>
                  </a:srgbClr>
                </a:solidFill>
              </a:rPr>
              <a:pPr defTabSz="457200"/>
              <a:t>13/04/2022</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defTabSz="457200"/>
            <a:fld id="{4FAB73BC-B049-4115-A692-8D63A059BFB8}" type="slidenum">
              <a:rPr lang="en-US" dirty="0">
                <a:solidFill>
                  <a:srgbClr val="0072BC"/>
                </a:solidFill>
              </a:rPr>
              <a:pPr defTabSz="457200"/>
              <a:t>‹#›</a:t>
            </a:fld>
            <a:endParaRPr lang="en-US" dirty="0">
              <a:solidFill>
                <a:srgbClr val="0072BC"/>
              </a:solidFill>
            </a:endParaRPr>
          </a:p>
        </p:txBody>
      </p:sp>
    </p:spTree>
    <p:extLst>
      <p:ext uri="{BB962C8B-B14F-4D97-AF65-F5344CB8AC3E}">
        <p14:creationId xmlns:p14="http://schemas.microsoft.com/office/powerpoint/2010/main" val="2568122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2152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3860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2C76-F35F-4C86-9297-863D570CBDFB}" type="datetimeFigureOut">
              <a:rPr lang="en-GB" smtClean="0">
                <a:solidFill>
                  <a:prstClr val="black">
                    <a:tint val="75000"/>
                  </a:prstClr>
                </a:solidFill>
              </a:rPr>
              <a:pPr/>
              <a:t>13/04/2022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9C57A-1F88-46B5-B19B-85F1073D30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58386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009" y="1126536"/>
            <a:ext cx="8782846" cy="3255264"/>
          </a:xfrm>
        </p:spPr>
        <p:txBody>
          <a:bodyPr>
            <a:normAutofit fontScale="90000"/>
          </a:bodyPr>
          <a:lstStyle/>
          <a:p>
            <a:r>
              <a:rPr lang="el-GR" sz="2400" b="1" dirty="0">
                <a:latin typeface="Calibri" panose="020F0502020204030204" pitchFamily="34" charset="0"/>
              </a:rPr>
              <a:t>ΝΟΜΙΚΗ ΣΧΟΛΗ Α.Π.Θ. – ΥΠΑΤΗ ΑΡΜΟΣΤΕΙΑ Ο.Η.Ε. ΓΙΑ ΤΟΥΣ ΠΡΟΣΦΥΓΕΣ</a:t>
            </a:r>
            <a:br>
              <a:rPr lang="el-GR" sz="2400" b="1" dirty="0">
                <a:latin typeface="Calibri" panose="020F0502020204030204" pitchFamily="34" charset="0"/>
              </a:rPr>
            </a:br>
            <a:br>
              <a:rPr lang="el-GR" sz="2400" b="1" dirty="0">
                <a:latin typeface="Calibri" panose="020F0502020204030204" pitchFamily="34" charset="0"/>
              </a:rPr>
            </a:br>
            <a:br>
              <a:rPr lang="el-GR" sz="2400" b="1" dirty="0">
                <a:latin typeface="Calibri" panose="020F0502020204030204" pitchFamily="34" charset="0"/>
              </a:rPr>
            </a:br>
            <a:br>
              <a:rPr lang="en-US" sz="2400" b="1" dirty="0">
                <a:latin typeface="Calibri" panose="020F0502020204030204" pitchFamily="34" charset="0"/>
              </a:rPr>
            </a:br>
            <a:r>
              <a:rPr lang="el-GR" sz="2400" b="1" dirty="0">
                <a:latin typeface="Calibri" panose="020F0502020204030204" pitchFamily="34" charset="0"/>
              </a:rPr>
              <a:t>Διοικητική κράτηση υπηκόων τρίτων χωρών συμπεριλαμβανομένων των αιτούντων άσυλο</a:t>
            </a:r>
            <a:br>
              <a:rPr lang="el-GR" sz="2400" b="1" dirty="0">
                <a:latin typeface="Calibri" panose="020F0502020204030204" pitchFamily="34" charset="0"/>
              </a:rPr>
            </a:br>
            <a:br>
              <a:rPr lang="el-GR" sz="2400" b="1" dirty="0">
                <a:latin typeface="Calibri" panose="020F0502020204030204" pitchFamily="34" charset="0"/>
              </a:rPr>
            </a:br>
            <a:br>
              <a:rPr lang="en-US" sz="2400" b="1" dirty="0">
                <a:latin typeface="Calibri" panose="020F0502020204030204" pitchFamily="34" charset="0"/>
              </a:rPr>
            </a:br>
            <a:br>
              <a:rPr lang="en-US" sz="2400" b="1" dirty="0">
                <a:latin typeface="Calibri" panose="020F0502020204030204" pitchFamily="34" charset="0"/>
              </a:rPr>
            </a:br>
            <a:endParaRPr lang="en-US" sz="2400" dirty="0">
              <a:latin typeface="Calibri" panose="020F0502020204030204" pitchFamily="34" charset="0"/>
            </a:endParaRPr>
          </a:p>
        </p:txBody>
      </p:sp>
      <p:sp>
        <p:nvSpPr>
          <p:cNvPr id="3" name="Subtitle 2"/>
          <p:cNvSpPr>
            <a:spLocks noGrp="1"/>
          </p:cNvSpPr>
          <p:nvPr>
            <p:ph type="subTitle" idx="1"/>
          </p:nvPr>
        </p:nvSpPr>
        <p:spPr/>
        <p:txBody>
          <a:bodyPr>
            <a:normAutofit fontScale="85000" lnSpcReduction="20000"/>
          </a:bodyPr>
          <a:lstStyle/>
          <a:p>
            <a:pPr algn="r">
              <a:lnSpc>
                <a:spcPct val="80000"/>
              </a:lnSpc>
              <a:defRPr/>
            </a:pPr>
            <a:r>
              <a:rPr lang="el-GR" sz="2400" dirty="0"/>
              <a:t>Ελεάννα Ιωαννίδου</a:t>
            </a:r>
            <a:endParaRPr lang="en-US" sz="2400" dirty="0"/>
          </a:p>
          <a:p>
            <a:pPr algn="r">
              <a:lnSpc>
                <a:spcPct val="80000"/>
              </a:lnSpc>
              <a:defRPr/>
            </a:pPr>
            <a:r>
              <a:rPr lang="el-GR" sz="2400" dirty="0"/>
              <a:t>Ύπατη Αρμοστεία του Ο.Η.Ε για τους Πρόσφυγες</a:t>
            </a:r>
            <a:endParaRPr lang="en-GB" sz="2400" dirty="0"/>
          </a:p>
          <a:p>
            <a:pPr algn="r">
              <a:lnSpc>
                <a:spcPct val="80000"/>
              </a:lnSpc>
              <a:defRPr/>
            </a:pPr>
            <a:r>
              <a:rPr lang="el-GR" sz="1600" dirty="0"/>
              <a:t>Θεσσαλονίκη, Απρίλιος 20</a:t>
            </a:r>
            <a:r>
              <a:rPr lang="en-US" sz="1600" dirty="0"/>
              <a:t>2</a:t>
            </a:r>
            <a:r>
              <a:rPr lang="el-GR" sz="1600" dirty="0"/>
              <a:t>2</a:t>
            </a:r>
          </a:p>
          <a:p>
            <a:endParaRPr lang="en-US" sz="2300" dirty="0"/>
          </a:p>
        </p:txBody>
      </p:sp>
      <p:pic>
        <p:nvPicPr>
          <p:cNvPr id="1026"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3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b="1" dirty="0"/>
              <a:t>Αναστολή απέλασης</a:t>
            </a: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Η άσκηση προσφυγής συνεπάγεται την αναστολή εκτέλεσης της απόφασης ως προς την απέλαση και όχι ως προς την κράτηση σε περίπτωση που έχει επιβληθεί.</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Αναστολή απέλασης: αν δεν είναι εφικτή η άμεση απέλαση του αλλοδαπού από τη χώρα για λόγους ανωτέρας βίας, με απόφαση του Υπουργού Δημόσιας Τάξης ή εξουσιοδοτημένου οργάνου. Μπορεί να επιβληθούν στον αλλοδαπό περιοριστικοί όροι (άρθρο 78 Ν. 3386/2005)</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342900" lvl="1" indent="-342900" algn="just">
              <a:lnSpc>
                <a:spcPct val="100000"/>
              </a:lnSpc>
              <a:spcBef>
                <a:spcPts val="0"/>
              </a:spcBef>
              <a:spcAft>
                <a:spcPts val="0"/>
              </a:spcAft>
              <a:buClrTx/>
            </a:pPr>
            <a:r>
              <a:rPr lang="el-GR" sz="2000" b="1" dirty="0"/>
              <a:t>Προστασία από την απέλαση</a:t>
            </a: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Δεν εκδίδεται απόφαση απέλασης σε περιπτώσεις συνδρομής των όρων της αρχής μη επαναπροώθησης (άρθρο 78Α Ν. 3386/2005)</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Στις περιπτώσεις αυτές, η αρμόδια αρχή του άρθρου 76 παρ. 2 του Ν. 3386/2005 χορηγεί βεβαίωση περί μη απομάκρυνσης για λόγους ανθρωπιστικούς, η οποία συνεπάγεται για τον κάτοχο τα δικαιώματα και τις υποχρεώσεις της βεβαίωσης αναβολής απομάκρυνσης του άρθρου 24 του Ν. 3907/2011</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Μεταχείριση υπηκόων τρίτων χωρών μετά τη σύλληψη τους για παράνομη είσοδο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6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0563" y="233361"/>
            <a:ext cx="2724087" cy="1550615"/>
          </a:xfrm>
        </p:spPr>
        <p:txBody>
          <a:bodyPr/>
          <a:lstStyle/>
          <a:p>
            <a:r>
              <a:rPr lang="el-GR" dirty="0">
                <a:solidFill>
                  <a:schemeClr val="bg1"/>
                </a:solidFill>
              </a:rPr>
              <a:t>Βεβαίωση περί μη απομάκρυνσης</a:t>
            </a:r>
            <a:endParaRPr lang="en-GB"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0"/>
            <a:ext cx="7962900" cy="6858000"/>
          </a:xfrm>
          <a:prstGeom prst="rect">
            <a:avLst/>
          </a:prstGeom>
        </p:spPr>
      </p:pic>
      <p:sp>
        <p:nvSpPr>
          <p:cNvPr id="14" name="Right Arrow 13"/>
          <p:cNvSpPr/>
          <p:nvPr/>
        </p:nvSpPr>
        <p:spPr>
          <a:xfrm rot="10800000">
            <a:off x="5692520" y="1138236"/>
            <a:ext cx="8667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4132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61115149"/>
              </p:ext>
            </p:extLst>
          </p:nvPr>
        </p:nvGraphicFramePr>
        <p:xfrm>
          <a:off x="838200" y="1673352"/>
          <a:ext cx="10525854" cy="461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291" name="Group 2"/>
          <p:cNvGrpSpPr>
            <a:grpSpLocks/>
          </p:cNvGrpSpPr>
          <p:nvPr/>
        </p:nvGrpSpPr>
        <p:grpSpPr bwMode="auto">
          <a:xfrm>
            <a:off x="838200" y="188915"/>
            <a:ext cx="10600944" cy="1319846"/>
            <a:chOff x="0" y="14580"/>
            <a:chExt cx="7620000" cy="1113840"/>
          </a:xfrm>
          <a:solidFill>
            <a:schemeClr val="accent5"/>
          </a:solidFill>
        </p:grpSpPr>
        <p:sp>
          <p:nvSpPr>
            <p:cNvPr id="4" name="Rounded Rectangle 3"/>
            <p:cNvSpPr/>
            <p:nvPr/>
          </p:nvSpPr>
          <p:spPr>
            <a:xfrm>
              <a:off x="0" y="14580"/>
              <a:ext cx="7620000" cy="111384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3975" y="68851"/>
              <a:ext cx="7512050" cy="1005299"/>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eaLnBrk="1" hangingPunct="1">
                <a:defRPr/>
              </a:pPr>
              <a:r>
                <a:rPr lang="el-GR" sz="2400" dirty="0"/>
                <a:t>Μεταχείριση υπηκόων τρίτων χωρών μετά τη σύλληψη τους για παράνομη είσοδο.</a:t>
              </a:r>
            </a:p>
          </p:txBody>
        </p:sp>
      </p:grpSp>
      <p:sp>
        <p:nvSpPr>
          <p:cNvPr id="12292"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164BDA-B89C-4ABF-9446-F7642991F75D}" type="slidenum">
              <a:rPr lang="en-GB" altLang="en-US" smtClean="0">
                <a:solidFill>
                  <a:srgbClr val="FFFFFF"/>
                </a:solidFill>
              </a:rPr>
              <a:pPr/>
              <a:t>12</a:t>
            </a:fld>
            <a:endParaRPr lang="en-GB" altLang="en-US">
              <a:solidFill>
                <a:srgbClr val="FFFFFF"/>
              </a:solidFill>
            </a:endParaRPr>
          </a:p>
        </p:txBody>
      </p:sp>
      <p:pic>
        <p:nvPicPr>
          <p:cNvPr id="7" name="Picture 2" descr="http://womenonthemoveawards.org.uk/wp-content/uploads/2013/10/UNHCR-Horizontal-2-e138175818376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5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Πεδίο Εφαρμογής &amp; Ευνοϊκότερες διατάξεις (άρθρο 17&amp;19 Ν. 3907/2011)</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ΠΡΟΣΟΧΗ</a:t>
            </a:r>
            <a:r>
              <a:rPr lang="el-GR" sz="1500" kern="0" dirty="0">
                <a:solidFill>
                  <a:sysClr val="windowText" lastClr="000000"/>
                </a:solidFill>
              </a:rPr>
              <a:t>: Στους παράνομα διαμένοντες αλλοδαπούς εφαρμόζεται ο Ν. 3907/2011 περί επιστροφής υπηκόων τρίτων χωρών, ενώ στους νεοεισερχόμενους ο Ν. 3386/2005 περί απέλασης (άρθρο 17 Ν. 3907/2011).</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Η παράνομη παραμονή δεν συνιστά ποινικό αδίκημα, όπως η παράνομη είσοδος στη χώρα.</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Θεσπίζονται ελάχιστες εγγυήσεις για τους υπηκόους τρίτων χωρών που εξαιρούνται από το πεδίο εφαρμογής (άρθρο 19 Ν. 3907/2011)</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Μεταχείριση υπηκόων τρίτων χωρών μετά τη σύλληψή τους για παράνομη διαμονή</a:t>
            </a:r>
            <a:br>
              <a:rPr lang="el-GR" sz="1800" dirty="0"/>
            </a:br>
            <a:endParaRPr lang="el-GR" sz="1800" dirty="0"/>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6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Μεταχείριση υπηκόων τρίτων χωρών υπό επιστροφή (άρθρα 21 επ. Ν. 3907/2011)</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Έκδοση απόφασης επιστροφής (άρθρο 21) μεταξύ άλλων: Στις περιπτώσεις υπηκόων τρίτων χωρών που διαμένουν παράνομα σε ελληνικό έδαφος από τα αρμόδια, κατά το άρθρο 76 παρ. 2 του ν. 3386/2005, όργανα. </a:t>
            </a:r>
          </a:p>
          <a:p>
            <a:pPr marL="0" lvl="1" indent="0" algn="just">
              <a:lnSpc>
                <a:spcPct val="100000"/>
              </a:lnSpc>
              <a:spcBef>
                <a:spcPts val="0"/>
              </a:spcBef>
              <a:spcAft>
                <a:spcPts val="0"/>
              </a:spcAft>
              <a:buClrTx/>
              <a:buNone/>
            </a:pPr>
            <a:r>
              <a:rPr lang="el-GR" sz="1500" kern="0" dirty="0">
                <a:solidFill>
                  <a:sysClr val="windowText" lastClr="000000"/>
                </a:solidFill>
              </a:rPr>
              <a:t>	</a:t>
            </a:r>
          </a:p>
          <a:p>
            <a:pPr marL="0" lvl="1" indent="0" algn="just">
              <a:lnSpc>
                <a:spcPct val="100000"/>
              </a:lnSpc>
              <a:spcBef>
                <a:spcPts val="0"/>
              </a:spcBef>
              <a:spcAft>
                <a:spcPts val="0"/>
              </a:spcAft>
              <a:buClrTx/>
              <a:buNone/>
            </a:pPr>
            <a:r>
              <a:rPr lang="el-GR" sz="1500" kern="0" dirty="0">
                <a:solidFill>
                  <a:sysClr val="windowText" lastClr="000000"/>
                </a:solidFill>
              </a:rPr>
              <a:t>Ίδια διαδικασία με αυτή της απόφασης απέλασης και δικαίωμα ενδικοφανούς προσφυγής εντός 5 ημερών του άρθρου 77 Ν. 3386/2005 και αίτησης ακύρωσης  σύμφωνα με την παρ. 1 του άρθρου 15 του ν. 3068/2002, όπως τροποποιήθηκε με το άρθρο 49 του ν. 3900/2010</a:t>
            </a:r>
            <a:r>
              <a:rPr lang="el-GR" sz="1500" b="1" kern="0" dirty="0">
                <a:solidFill>
                  <a:sysClr val="windowText" lastClr="000000"/>
                </a:solidFill>
              </a:rPr>
              <a:t>.</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Μεταχείριση υπηκόων τρίτων χωρών μετά τη σύλληψή τους για παράνομη διαμονή</a:t>
            </a:r>
            <a:br>
              <a:rPr lang="el-GR" sz="1800" dirty="0"/>
            </a:br>
            <a:endParaRPr lang="el-GR" sz="1800" dirty="0"/>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6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οικειοθελής  αναχώρηση (άρθρο 22)</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κατάλληλο χρονικό διάστημα μεταξύ επτά (7) και εικοσιπέντε (25) ημερών, το οποίο μπορεί να παραταθεί έως </a:t>
            </a:r>
            <a:r>
              <a:rPr lang="el-GR" sz="1500" kern="0" dirty="0" err="1">
                <a:solidFill>
                  <a:sysClr val="windowText" lastClr="000000"/>
                </a:solidFill>
              </a:rPr>
              <a:t>εκατόν</a:t>
            </a:r>
            <a:r>
              <a:rPr lang="el-GR" sz="1500" kern="0" dirty="0">
                <a:solidFill>
                  <a:sysClr val="windowText" lastClr="000000"/>
                </a:solidFill>
              </a:rPr>
              <a:t> είκοσι (120) ημέρες, λαμβάνοντας υπόψη ειδικές περιστάσεις κάθε περίπτωσης. </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Εξαίρεση οι περιπτώσεις όπου υπάρχει κίνδυνος διαφυγής ή η αίτηση για νόμιμη παραμονή έχει απορριφθεί ως προδήλως αβάσιμη ή καταχρηστική ή ο υπήκοος τρίτης χώρας αποτελεί κίνδυνο για τη δημόσια ασφάλεια, τη δημόσια τάξη ή την εθνική ασφάλεια.</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Στην πράξη, η πλειοψηφία των αλλοδαπών που προσέρχονται για καταγραφή αιτήματος ασύλου στα γραφείου ασύλου -εκτός ΠΡΟ.ΚΕ.Κ.Α.- στην ενδοχώρα, είναι κάτοχοι υπηρεσιακού σημειώματος οικειοθελούς αναχώρησης. </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Μεταχείριση υπηκόων τρίτων χωρών μετά τη σύλληψή τους για παράνομη διαμονή</a:t>
            </a:r>
            <a:br>
              <a:rPr lang="el-GR" sz="1800" dirty="0"/>
            </a:br>
            <a:endParaRPr lang="el-GR" sz="1800" dirty="0"/>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7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Title 9"/>
          <p:cNvSpPr>
            <a:spLocks noGrp="1"/>
          </p:cNvSpPr>
          <p:nvPr>
            <p:ph type="title"/>
          </p:nvPr>
        </p:nvSpPr>
        <p:spPr>
          <a:xfrm>
            <a:off x="150560" y="164592"/>
            <a:ext cx="2783140" cy="1834537"/>
          </a:xfrm>
        </p:spPr>
        <p:txBody>
          <a:bodyPr>
            <a:normAutofit fontScale="90000"/>
          </a:bodyPr>
          <a:lstStyle/>
          <a:p>
            <a:r>
              <a:rPr lang="el-GR" dirty="0">
                <a:solidFill>
                  <a:schemeClr val="bg1"/>
                </a:solidFill>
              </a:rPr>
              <a:t>Υπηρεσιακό σημείωμα οικειοθελούς αναχώρησης</a:t>
            </a:r>
            <a:endParaRPr lang="en-GB"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699" y="0"/>
            <a:ext cx="7915275" cy="6858000"/>
          </a:xfrm>
          <a:prstGeom prst="rect">
            <a:avLst/>
          </a:prstGeom>
        </p:spPr>
      </p:pic>
    </p:spTree>
    <p:extLst>
      <p:ext uri="{BB962C8B-B14F-4D97-AF65-F5344CB8AC3E}">
        <p14:creationId xmlns:p14="http://schemas.microsoft.com/office/powerpoint/2010/main" val="270324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61352832"/>
              </p:ext>
            </p:extLst>
          </p:nvPr>
        </p:nvGraphicFramePr>
        <p:xfrm>
          <a:off x="838200" y="1682496"/>
          <a:ext cx="10582656" cy="467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4D218B-3A25-4C0E-8743-236AC65829C8}" type="slidenum">
              <a:rPr lang="en-GB" altLang="en-US" sz="1300">
                <a:solidFill>
                  <a:srgbClr val="FFFFFF"/>
                </a:solidFill>
              </a:rPr>
              <a:pPr/>
              <a:t>17</a:t>
            </a:fld>
            <a:endParaRPr lang="en-GB" altLang="en-US" sz="1300">
              <a:solidFill>
                <a:srgbClr val="FFFFFF"/>
              </a:solidFill>
            </a:endParaRPr>
          </a:p>
        </p:txBody>
      </p:sp>
      <p:graphicFrame>
        <p:nvGraphicFramePr>
          <p:cNvPr id="7" name="Diagram 6"/>
          <p:cNvGraphicFramePr/>
          <p:nvPr>
            <p:extLst>
              <p:ext uri="{D42A27DB-BD31-4B8C-83A1-F6EECF244321}">
                <p14:modId xmlns:p14="http://schemas.microsoft.com/office/powerpoint/2010/main" val="2904675659"/>
              </p:ext>
            </p:extLst>
          </p:nvPr>
        </p:nvGraphicFramePr>
        <p:xfrm>
          <a:off x="838200" y="274320"/>
          <a:ext cx="10582656" cy="11433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2" descr="http://womenonthemoveawards.org.uk/wp-content/uploads/2013/10/UNHCR-Horizontal-2-e138175818376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40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241" y="1126536"/>
            <a:ext cx="7486747" cy="3255264"/>
          </a:xfrm>
        </p:spPr>
        <p:txBody>
          <a:bodyPr>
            <a:normAutofit/>
          </a:bodyPr>
          <a:lstStyle/>
          <a:p>
            <a:pPr lvl="0"/>
            <a:r>
              <a:rPr lang="el-GR" sz="3200" dirty="0"/>
              <a:t>Κράτηση των προς απέλαση/απομάκρυνση παράνομα εισερχομένων ή διαμενόντων αλλοδαπών (Ν. 3386/2005, 3907/2011, 4825/2021).</a:t>
            </a:r>
          </a:p>
        </p:txBody>
      </p:sp>
      <p:sp>
        <p:nvSpPr>
          <p:cNvPr id="3" name="Subtitle 2"/>
          <p:cNvSpPr>
            <a:spLocks noGrp="1"/>
          </p:cNvSpPr>
          <p:nvPr>
            <p:ph type="subTitle" idx="1"/>
          </p:nvPr>
        </p:nvSpPr>
        <p:spPr/>
        <p:txBody>
          <a:bodyPr>
            <a:normAutofit/>
          </a:bodyPr>
          <a:lstStyle/>
          <a:p>
            <a:endParaRPr lang="en-US" sz="2300" dirty="0"/>
          </a:p>
        </p:txBody>
      </p:sp>
      <p:pic>
        <p:nvPicPr>
          <p:cNvPr id="1026"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4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Κράτηση των προς απέλαση/απομάκρυνση παράνομα εισερχομένων ή διαμενόντων αλλοδαπών </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Η κράτηση πρέπει να είναι σύμφωνη με το νόμο και να μην είναι αυθαίρετη.</a:t>
            </a:r>
          </a:p>
          <a:p>
            <a:pPr marL="0" lvl="1" indent="0" algn="just">
              <a:lnSpc>
                <a:spcPct val="100000"/>
              </a:lnSpc>
              <a:spcBef>
                <a:spcPts val="0"/>
              </a:spcBef>
              <a:spcAft>
                <a:spcPts val="0"/>
              </a:spcAft>
              <a:buClrTx/>
              <a:buNone/>
            </a:pPr>
            <a:endParaRPr lang="el-GR" sz="1500" b="1"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Από τη νομολογία του ΕΔΔΑ σχετικά με το άρθρο 5 §1 στ (βλ. ΕΔΔΑ, Saadi κατά ΗΒ,  ΕΔΔΑ, HOUSEIN κατά Ελλάδας) προκύπτει ότι, για να μην καταλογιστεί ως αυθαίρετη, η εφαρμογή παρόμοιου μέτρου κράτησης πρέπει :</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 να γίνεται καλόπιστα</a:t>
            </a:r>
          </a:p>
          <a:p>
            <a:pPr marL="0" lvl="1" indent="0" algn="just">
              <a:lnSpc>
                <a:spcPct val="100000"/>
              </a:lnSpc>
              <a:spcBef>
                <a:spcPts val="0"/>
              </a:spcBef>
              <a:spcAft>
                <a:spcPts val="0"/>
              </a:spcAft>
              <a:buClrTx/>
              <a:buNone/>
            </a:pPr>
            <a:r>
              <a:rPr lang="el-GR" sz="1500" kern="0" dirty="0">
                <a:solidFill>
                  <a:sysClr val="windowText" lastClr="000000"/>
                </a:solidFill>
              </a:rPr>
              <a:t>- να συνδέεται στενά με τον σκοπό της διασφάλισης της απομάκρυνσης</a:t>
            </a:r>
          </a:p>
          <a:p>
            <a:pPr marL="0" lvl="1" indent="0" algn="just">
              <a:lnSpc>
                <a:spcPct val="100000"/>
              </a:lnSpc>
              <a:spcBef>
                <a:spcPts val="0"/>
              </a:spcBef>
              <a:spcAft>
                <a:spcPts val="0"/>
              </a:spcAft>
              <a:buClrTx/>
              <a:buNone/>
            </a:pPr>
            <a:r>
              <a:rPr lang="el-GR" sz="1500" kern="0" dirty="0">
                <a:solidFill>
                  <a:sysClr val="windowText" lastClr="000000"/>
                </a:solidFill>
              </a:rPr>
              <a:t>- οι χώροι και οι συνθήκες κράτησης να είναι κατάλληλοι</a:t>
            </a:r>
          </a:p>
          <a:p>
            <a:pPr marL="0" lvl="1" indent="0" algn="just">
              <a:lnSpc>
                <a:spcPct val="100000"/>
              </a:lnSpc>
              <a:spcBef>
                <a:spcPts val="0"/>
              </a:spcBef>
              <a:spcAft>
                <a:spcPts val="0"/>
              </a:spcAft>
              <a:buClrTx/>
              <a:buNone/>
            </a:pPr>
            <a:r>
              <a:rPr lang="el-GR" sz="1500" kern="0" dirty="0">
                <a:solidFill>
                  <a:sysClr val="windowText" lastClr="000000"/>
                </a:solidFill>
              </a:rPr>
              <a:t>- η διάρκεια της κράτησης να μην υπερβαίνει την εύλογη διάρκεια που είναι απαραίτητη για την επίτευξη του επιδιωκόμενου σκοπού</a:t>
            </a:r>
          </a:p>
          <a:p>
            <a:pPr marL="0" lvl="1" indent="0" algn="just">
              <a:lnSpc>
                <a:spcPct val="100000"/>
              </a:lnSpc>
              <a:spcBef>
                <a:spcPts val="0"/>
              </a:spcBef>
              <a:spcAft>
                <a:spcPts val="0"/>
              </a:spcAft>
              <a:buClrTx/>
              <a:buNone/>
            </a:pPr>
            <a:r>
              <a:rPr lang="el-GR" sz="1500" kern="0" dirty="0">
                <a:solidFill>
                  <a:sysClr val="windowText" lastClr="000000"/>
                </a:solidFill>
              </a:rPr>
              <a:t>- και τέλος να θεωρείται ευλόγως αναγκαία.</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8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85216" y="228600"/>
          <a:ext cx="10899648" cy="644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2014747874"/>
              </p:ext>
            </p:extLst>
          </p:nvPr>
        </p:nvGraphicFramePr>
        <p:xfrm>
          <a:off x="585216" y="1109880"/>
          <a:ext cx="10899648" cy="52464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0"/>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DCDAE6C-D955-49E9-9FF3-3E50633E13D4}" type="slidenum">
              <a:rPr kumimoji="0" lang="en-GB"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5" name="Picture 2" descr="http://womenonthemoveawards.org.uk/wp-content/uploads/2013/10/UNHCR-Horizontal-2-e138175818376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3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Αρχή της αναλογικότητας</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285750" lvl="1" indent="-285750" algn="just">
              <a:lnSpc>
                <a:spcPct val="100000"/>
              </a:lnSpc>
              <a:spcBef>
                <a:spcPts val="0"/>
              </a:spcBef>
              <a:spcAft>
                <a:spcPts val="0"/>
              </a:spcAft>
              <a:buClrTx/>
              <a:buFontTx/>
              <a:buChar char="-"/>
            </a:pPr>
            <a:r>
              <a:rPr lang="el-GR" sz="1500" b="1" kern="0" dirty="0">
                <a:solidFill>
                  <a:sysClr val="windowText" lastClr="000000"/>
                </a:solidFill>
              </a:rPr>
              <a:t>μόνο για την εξασφάλιση του σκοπού της απομάκρυνσης</a:t>
            </a:r>
          </a:p>
          <a:p>
            <a:pPr marL="285750" lvl="1" indent="-285750" algn="just">
              <a:lnSpc>
                <a:spcPct val="100000"/>
              </a:lnSpc>
              <a:spcBef>
                <a:spcPts val="0"/>
              </a:spcBef>
              <a:spcAft>
                <a:spcPts val="0"/>
              </a:spcAft>
              <a:buClrTx/>
              <a:buFontTx/>
              <a:buChar char="-"/>
            </a:pPr>
            <a:endParaRPr lang="el-GR" sz="1500" b="1" kern="0" dirty="0">
              <a:solidFill>
                <a:sysClr val="windowText" lastClr="000000"/>
              </a:solidFill>
            </a:endParaRPr>
          </a:p>
          <a:p>
            <a:pPr marL="285750" lvl="1" indent="-285750" algn="just">
              <a:lnSpc>
                <a:spcPct val="100000"/>
              </a:lnSpc>
              <a:spcBef>
                <a:spcPts val="0"/>
              </a:spcBef>
              <a:spcAft>
                <a:spcPts val="0"/>
              </a:spcAft>
              <a:buClrTx/>
              <a:buFontTx/>
              <a:buChar char="-"/>
            </a:pPr>
            <a:r>
              <a:rPr lang="el-GR" sz="1500" b="1" kern="0" dirty="0">
                <a:solidFill>
                  <a:sysClr val="windowText" lastClr="000000"/>
                </a:solidFill>
              </a:rPr>
              <a:t>εξατομικευμένη αξιολόγηση (HOUSEIN vs. GREECE, Αρ. Προσφυγής  71825/11)</a:t>
            </a:r>
          </a:p>
          <a:p>
            <a:pPr marL="285750" lvl="1" indent="-285750" algn="just">
              <a:lnSpc>
                <a:spcPct val="100000"/>
              </a:lnSpc>
              <a:spcBef>
                <a:spcPts val="0"/>
              </a:spcBef>
              <a:spcAft>
                <a:spcPts val="0"/>
              </a:spcAft>
              <a:buClrTx/>
              <a:buFontTx/>
              <a:buChar char="-"/>
            </a:pPr>
            <a:endParaRPr lang="el-GR" sz="1500" b="1" kern="0" dirty="0">
              <a:solidFill>
                <a:sysClr val="windowText" lastClr="000000"/>
              </a:solidFill>
            </a:endParaRPr>
          </a:p>
          <a:p>
            <a:pPr marL="285750" lvl="1" indent="-285750" algn="just">
              <a:lnSpc>
                <a:spcPct val="100000"/>
              </a:lnSpc>
              <a:spcBef>
                <a:spcPts val="0"/>
              </a:spcBef>
              <a:spcAft>
                <a:spcPts val="0"/>
              </a:spcAft>
              <a:buClrTx/>
              <a:buFontTx/>
              <a:buChar char="-"/>
            </a:pPr>
            <a:r>
              <a:rPr lang="el-GR" sz="1500" b="1" kern="0" dirty="0">
                <a:solidFill>
                  <a:sysClr val="windowText" lastClr="000000"/>
                </a:solidFill>
              </a:rPr>
              <a:t>έσχατο μέσο: </a:t>
            </a:r>
          </a:p>
          <a:p>
            <a:pPr marL="285750" lvl="1" indent="-285750" algn="just">
              <a:lnSpc>
                <a:spcPct val="100000"/>
              </a:lnSpc>
              <a:spcBef>
                <a:spcPts val="0"/>
              </a:spcBef>
              <a:spcAft>
                <a:spcPts val="0"/>
              </a:spcAft>
              <a:buClrTx/>
              <a:buFontTx/>
              <a:buChar char="-"/>
            </a:pPr>
            <a:r>
              <a:rPr lang="el-GR" sz="1500" b="1" kern="0" dirty="0">
                <a:solidFill>
                  <a:sysClr val="windowText" lastClr="000000"/>
                </a:solidFill>
              </a:rPr>
              <a:t>Προσφορότητα </a:t>
            </a:r>
            <a:r>
              <a:rPr lang="el-GR" sz="1500" kern="0" dirty="0">
                <a:solidFill>
                  <a:sysClr val="windowText" lastClr="000000"/>
                </a:solidFill>
              </a:rPr>
              <a:t>(απελευθέρωση όταν δεν υπάρχει προοπτική απομάκρυνσης)</a:t>
            </a:r>
          </a:p>
          <a:p>
            <a:pPr marL="285750" lvl="1" indent="-285750" algn="just">
              <a:lnSpc>
                <a:spcPct val="100000"/>
              </a:lnSpc>
              <a:spcBef>
                <a:spcPts val="0"/>
              </a:spcBef>
              <a:spcAft>
                <a:spcPts val="0"/>
              </a:spcAft>
              <a:buClrTx/>
              <a:buFontTx/>
              <a:buChar char="-"/>
            </a:pPr>
            <a:r>
              <a:rPr lang="el-GR" sz="1500" b="1" kern="0" dirty="0">
                <a:solidFill>
                  <a:sysClr val="windowText" lastClr="000000"/>
                </a:solidFill>
              </a:rPr>
              <a:t>Αναγκαιότητα </a:t>
            </a:r>
            <a:r>
              <a:rPr lang="el-GR" sz="1500" kern="0" dirty="0">
                <a:solidFill>
                  <a:sysClr val="windowText" lastClr="000000"/>
                </a:solidFill>
              </a:rPr>
              <a:t>(υποχρέωση εξέτασης εναλλακτικών της κράτησης μέτρων &amp; Αρχή της δέουσας επιμέλειας [η κράτηση επιβάλλεται και διατηρείται για το απολύτως αναγκαίο χρονικό διάστημα διεκπεραίωσης της διαδικασίας, η οποία εκτελείται με τη δέουσα επιμέλεια])</a:t>
            </a:r>
          </a:p>
          <a:p>
            <a:pPr marL="285750" lvl="1" indent="-285750" algn="just">
              <a:lnSpc>
                <a:spcPct val="100000"/>
              </a:lnSpc>
              <a:spcBef>
                <a:spcPts val="0"/>
              </a:spcBef>
              <a:spcAft>
                <a:spcPts val="0"/>
              </a:spcAft>
              <a:buClrTx/>
              <a:buFontTx/>
              <a:buChar char="-"/>
            </a:pPr>
            <a:r>
              <a:rPr lang="el-GR" sz="1500" b="1" kern="0" dirty="0">
                <a:solidFill>
                  <a:sysClr val="windowText" lastClr="000000"/>
                </a:solidFill>
              </a:rPr>
              <a:t>Εύλογος χαρακτήρας </a:t>
            </a:r>
            <a:r>
              <a:rPr lang="el-GR" sz="1500" kern="0" dirty="0">
                <a:solidFill>
                  <a:sysClr val="windowText" lastClr="000000"/>
                </a:solidFill>
              </a:rPr>
              <a:t>(για την επιβολή ή τη συνέχιση του μέτρου της κράτησης λαμβάνεται υπόψη η διαθεσιμότητα κατάλληλων χώρων κράτησης και η δυνατότητα εξασφάλισης αξιοπρεπών συνθηκών διαβίωσης για τους κρατουμένους)</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38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solidFill>
                  <a:schemeClr val="tx1"/>
                </a:solidFill>
              </a:rPr>
              <a:t>Περαιτέρω προϋποθέσεις νομιμότητας</a:t>
            </a: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Πέραν του σκοπού της απομάκρυνσης απαιτούνται περαιτέρω προϋποθέσεις για την επιβολή του μέτρου της κράτησης</a:t>
            </a:r>
          </a:p>
          <a:p>
            <a:pPr marL="0" lvl="1" indent="0" algn="just">
              <a:lnSpc>
                <a:spcPct val="100000"/>
              </a:lnSpc>
              <a:spcBef>
                <a:spcPts val="0"/>
              </a:spcBef>
              <a:spcAft>
                <a:spcPts val="0"/>
              </a:spcAft>
              <a:buClrTx/>
              <a:buNone/>
            </a:pPr>
            <a:endParaRPr lang="el-GR" sz="1500" b="1"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Άρθρο 76 Ν. 3386/2005: α) ο αλλοδαπός εκ των εν γένει περιστάσεων κρίνεται ύποπτος φυγής β) ή επικίνδυνος για τη δημόσια τάξη γ) ή αποφεύγει ή παρεμποδίζει την προετοιμασία της αναχώρησης του ή τη διαδικασία απομάκρυνσης του δ) Συνιστά κίνδυνο για τη δημόσια υγεία.</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Άρθρο 30 Ν. 3907/2011: α) υπάρχει κίνδυνος διαφυγής ή β) ο υπήκοος τρίτης χώρας αποφεύγει ή παρεμποδίζει την προετοιμασία της επιστροφής ή τη διαδικασία απομάκρυνσης ή γ) συντρέχουν λόγοι εθνικής ασφάλειας.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Προσοχή: άρθρο 19 Ν. 3907/2011, στις ελάχιστες εγγυήσεις περιλαμβάνεται και το άρθρο 30 του Ν. 3907/2011.</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285750" lvl="1" indent="-285750" algn="just">
              <a:lnSpc>
                <a:spcPct val="100000"/>
              </a:lnSpc>
              <a:spcBef>
                <a:spcPts val="0"/>
              </a:spcBef>
              <a:spcAft>
                <a:spcPts val="0"/>
              </a:spcAft>
              <a:buClrTx/>
            </a:pPr>
            <a:r>
              <a:rPr lang="el-GR" sz="2000" kern="0" dirty="0">
                <a:solidFill>
                  <a:sysClr val="windowText" lastClr="000000"/>
                </a:solidFill>
              </a:rPr>
              <a:t>Διαδικαστική εγγύηση</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Δυνατότητα αντιρρήσεων κατά της κράτησης ενώπιον του κατά </a:t>
            </a:r>
            <a:r>
              <a:rPr lang="el-GR" sz="1500" kern="0" dirty="0" err="1">
                <a:solidFill>
                  <a:sysClr val="windowText" lastClr="000000"/>
                </a:solidFill>
              </a:rPr>
              <a:t>τόπον</a:t>
            </a:r>
            <a:r>
              <a:rPr lang="el-GR" sz="1500" kern="0" dirty="0">
                <a:solidFill>
                  <a:sysClr val="windowText" lastClr="000000"/>
                </a:solidFill>
              </a:rPr>
              <a:t> αρμόδιου Μονομελούς  Διοικητικού Πρωτοδικείου (προστέθηκε με το άρθρο 16 Ν.3938/2011)</a:t>
            </a:r>
          </a:p>
          <a:p>
            <a:pPr marL="0" lvl="1" indent="0" algn="just">
              <a:lnSpc>
                <a:spcPct val="100000"/>
              </a:lnSpc>
              <a:spcBef>
                <a:spcPts val="0"/>
              </a:spcBef>
              <a:spcAft>
                <a:spcPts val="0"/>
              </a:spcAft>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1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Χρονική διάρκεια κράτησης. Ανώτατα χρονικά όρια.</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Διάρκεια</a:t>
            </a:r>
            <a:r>
              <a:rPr lang="el-GR" sz="1500" kern="0" dirty="0">
                <a:solidFill>
                  <a:sysClr val="windowText" lastClr="000000"/>
                </a:solidFill>
              </a:rPr>
              <a:t>: για το απολύτως αναγκαίο χρονικό διάστημα διεκπεραίωσης της διαδικασίας απομάκρυνσης, η οποία εξελίσσεται και εκτελείται με τη δέουσα επιμέλεια (άρθρο 30 παρ. 1 Ν. 3907/2011).</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ανώτατο χρονικό όριο κράτησης</a:t>
            </a:r>
            <a:r>
              <a:rPr lang="el-GR" sz="1500" kern="0" dirty="0">
                <a:solidFill>
                  <a:sysClr val="windowText" lastClr="000000"/>
                </a:solidFill>
              </a:rPr>
              <a:t>: εξάμηνο που μπορεί να παραταθεί για άλλους δώδεκα μήνες, στις περιπτώσεις που: α) ο υπήκοος της τρίτης χώρας αρνείται να συνεργασθεί ή β) καθυστερεί η λήψη των αναγκαίων εγγράφων από τρίτες χώρες. (άρθρο 76§3 Ν. 3386/2005 και άρθρο 30§1, 6 Ν. 3907/2011).</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Ο υπήκοος τρίτης χώρας, απολύεται αμέσως όταν καθίσταται πρόδηλο ότι δεν υφίσταται πλέον λογικά προοπτική απομάκρυνσης για νομικούς ή άλλους λόγους. Δεν νοείται νέα κράτηση ενόψει νέας απόφασης απέλασης (βλ. Συνήγορος του Πολίτη, 2899/05/4 πόρισμα από 20 Σεπτεμβρίου 2006: Διαδοχικές απελάσεις αλλοδαπών, http://www.synigoros.gr/?i=foreigner.el.apelasi.49864)</a:t>
            </a:r>
          </a:p>
          <a:p>
            <a:pPr marL="0" lvl="1" indent="0" algn="just">
              <a:lnSpc>
                <a:spcPct val="100000"/>
              </a:lnSpc>
              <a:spcBef>
                <a:spcPts val="0"/>
              </a:spcBef>
              <a:spcAft>
                <a:spcPts val="0"/>
              </a:spcAft>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5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Συνθήκες κράτησης</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Άρθρο 3 ΕΣΔΑ: </a:t>
            </a:r>
            <a:r>
              <a:rPr lang="el-GR" sz="1500" kern="0" dirty="0">
                <a:solidFill>
                  <a:sysClr val="windowText" lastClr="000000"/>
                </a:solidFill>
              </a:rPr>
              <a:t>Ουδείς επιτρέπεται να υποβληθή εις βασάνους ούτε εις ποινάς ή μεταχείρισιν απανθρώπους ή εξευτελιστικάς.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Άρθρο 30 παρ. 1 Ν. 3907/2011: </a:t>
            </a:r>
            <a:r>
              <a:rPr lang="el-GR" sz="1500" kern="0" dirty="0">
                <a:solidFill>
                  <a:sysClr val="windowText" lastClr="000000"/>
                </a:solidFill>
              </a:rPr>
              <a:t>Σε κάθε περίπτωση, για την επιβολή ή τη συνέχιση του μέτρου της κράτησης λαμβάνεται υπόψη η διαθεσιμότητα κατάλληλων  χώρων κράτησης και η δυνατότητα εξασφάλισης αξιοπρεπών συνθηκών διαβίωσης για τους κρατουμένους.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Οι ασυνόδευτοι ανήλικοι, οι οικογένειες με ανήλικους και οι ευάλωτες ομάδες για τις οποίες υπάρχει η προοπτική της απομάκρυνσης κρατούνται, ως εντελώς έσχατη λύση.</a:t>
            </a:r>
          </a:p>
          <a:p>
            <a:pPr marL="0" lvl="1" indent="0" algn="just">
              <a:lnSpc>
                <a:spcPct val="100000"/>
              </a:lnSpc>
              <a:spcBef>
                <a:spcPts val="0"/>
              </a:spcBef>
              <a:spcAft>
                <a:spcPts val="0"/>
              </a:spcAft>
              <a:buClrTx/>
              <a:buNone/>
            </a:pPr>
            <a:r>
              <a:rPr lang="el-GR" sz="1500" kern="0" dirty="0">
                <a:solidFill>
                  <a:sysClr val="windowText" lastClr="000000"/>
                </a:solidFill>
              </a:rPr>
              <a:t>- Λαμβάνεται υπόψη το βέλτιστο συμφέρον του ανηλίκου.</a:t>
            </a:r>
          </a:p>
          <a:p>
            <a:pPr marL="0" lvl="1" indent="0" algn="just">
              <a:lnSpc>
                <a:spcPct val="100000"/>
              </a:lnSpc>
              <a:spcBef>
                <a:spcPts val="0"/>
              </a:spcBef>
              <a:spcAft>
                <a:spcPts val="0"/>
              </a:spcAft>
              <a:buClrTx/>
              <a:buNone/>
            </a:pPr>
            <a:r>
              <a:rPr lang="el-GR" sz="1500" kern="0" dirty="0">
                <a:solidFill>
                  <a:sysClr val="windowText" lastClr="000000"/>
                </a:solidFill>
              </a:rPr>
              <a:t>- Στις οικογένειες πρέπει να  παρέχεται χωριστό κατάλυμα.</a:t>
            </a:r>
          </a:p>
          <a:p>
            <a:pPr marL="0" lvl="1" indent="0" algn="just">
              <a:lnSpc>
                <a:spcPct val="100000"/>
              </a:lnSpc>
              <a:spcBef>
                <a:spcPts val="0"/>
              </a:spcBef>
              <a:spcAft>
                <a:spcPts val="0"/>
              </a:spcAft>
              <a:buClrTx/>
              <a:buNone/>
            </a:pPr>
            <a:r>
              <a:rPr lang="el-GR" sz="1500" kern="0" dirty="0">
                <a:solidFill>
                  <a:sysClr val="windowText" lastClr="000000"/>
                </a:solidFill>
              </a:rPr>
              <a:t>- Οι υπό κράτηση ανήλικοι έχουν τη δυνατότητα να ασχολούνται με δραστηριότητες ελεύθερου χρόνου και πρέπει να έχουν πρόσβαση στην εκπαίδευση </a:t>
            </a:r>
          </a:p>
          <a:p>
            <a:pPr marL="0" lvl="1" indent="0" algn="just">
              <a:lnSpc>
                <a:spcPct val="100000"/>
              </a:lnSpc>
              <a:spcBef>
                <a:spcPts val="0"/>
              </a:spcBef>
              <a:spcAft>
                <a:spcPts val="0"/>
              </a:spcAft>
              <a:buClrTx/>
              <a:buNone/>
            </a:pPr>
            <a:r>
              <a:rPr lang="el-GR" sz="1500" kern="0" dirty="0">
                <a:solidFill>
                  <a:sysClr val="windowText" lastClr="000000"/>
                </a:solidFill>
              </a:rPr>
              <a:t>- Στους ασυνόδευτους ανήλικους παρέχεται κατά το δυνατόν κατάλυμα σε ιδρύματα τα οποία διαθέτουν προσωπικό και εγκαταστάσεις που λαμβάνουν υπόψη τις ανάγκες προσώπων της ηλικίας του.</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4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Συνθήκες κράτησης</a:t>
            </a:r>
          </a:p>
          <a:p>
            <a:pPr lvl="0"/>
            <a:r>
              <a:rPr lang="el-GR" dirty="0"/>
              <a:t>Προαναχωρησιακά Κέντρα Κράτησης Αλλοδαπών</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Άρθρο 81 Ν. 3386/2005: </a:t>
            </a:r>
            <a:r>
              <a:rPr lang="el-GR" sz="1500" kern="0" dirty="0">
                <a:solidFill>
                  <a:sysClr val="windowText" lastClr="000000"/>
                </a:solidFill>
              </a:rPr>
              <a:t>Ειδικοί χώροι παραμονής αλλοδαπών, υπό την ευθύνη της Αστυνομίας.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Κ.Υ.Α. υπ’ </a:t>
            </a:r>
            <a:r>
              <a:rPr lang="el-GR" sz="1500" b="1" kern="0" dirty="0" err="1">
                <a:solidFill>
                  <a:sysClr val="windowText" lastClr="000000"/>
                </a:solidFill>
              </a:rPr>
              <a:t>αριθ</a:t>
            </a:r>
            <a:r>
              <a:rPr lang="el-GR" sz="1500" b="1" kern="0" dirty="0">
                <a:solidFill>
                  <a:sysClr val="windowText" lastClr="000000"/>
                </a:solidFill>
              </a:rPr>
              <a:t>µ. 8038/23/22−ιγ΄/21-1-2015: </a:t>
            </a:r>
            <a:r>
              <a:rPr lang="el-GR" sz="1500" kern="0" dirty="0">
                <a:solidFill>
                  <a:sysClr val="windowText" lastClr="000000"/>
                </a:solidFill>
              </a:rPr>
              <a:t>Ειδικές εγκαταστάσεις κράτησης υπηκόων τρίτων χωρών, σε βάρος των οποίων έχουν εκδοθεί αποφάσεις απέλασης ή επιστροφής και κρατούνται κατ’ </a:t>
            </a:r>
            <a:r>
              <a:rPr lang="el-GR" sz="1500" kern="0" dirty="0" err="1">
                <a:solidFill>
                  <a:sysClr val="windowText" lastClr="000000"/>
                </a:solidFill>
              </a:rPr>
              <a:t>εφαρµογή</a:t>
            </a:r>
            <a:r>
              <a:rPr lang="el-GR" sz="1500" kern="0" dirty="0">
                <a:solidFill>
                  <a:sysClr val="windowText" lastClr="000000"/>
                </a:solidFill>
              </a:rPr>
              <a:t> του άρθρου 31 του Ν. 3907/2011 και των άρθρων 76 παρ. 3 και 81 παρ. 1 Ν. 3386/2005, έως ότου ολοκληρωθούν οι διαδικασίες απέλασης ή </a:t>
            </a:r>
            <a:r>
              <a:rPr lang="el-GR" sz="1500" kern="0" dirty="0" err="1">
                <a:solidFill>
                  <a:sysClr val="windowText" lastClr="000000"/>
                </a:solidFill>
              </a:rPr>
              <a:t>αποµάκρυνσής</a:t>
            </a:r>
            <a:r>
              <a:rPr lang="el-GR" sz="1500" kern="0" dirty="0">
                <a:solidFill>
                  <a:sysClr val="windowText" lastClr="000000"/>
                </a:solidFill>
              </a:rPr>
              <a:t> τους.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b="1" kern="0" dirty="0">
                <a:solidFill>
                  <a:sysClr val="windowText" lastClr="000000"/>
                </a:solidFill>
              </a:rPr>
              <a:t>Χωρητικότητα: </a:t>
            </a:r>
          </a:p>
          <a:p>
            <a:pPr marL="0" lvl="1" indent="0" algn="just">
              <a:lnSpc>
                <a:spcPct val="100000"/>
              </a:lnSpc>
              <a:spcBef>
                <a:spcPts val="0"/>
              </a:spcBef>
              <a:spcAft>
                <a:spcPts val="0"/>
              </a:spcAft>
              <a:buClrTx/>
              <a:buNone/>
            </a:pPr>
            <a:r>
              <a:rPr lang="el-GR" sz="1500" kern="0" dirty="0">
                <a:solidFill>
                  <a:sysClr val="windowText" lastClr="000000"/>
                </a:solidFill>
              </a:rPr>
              <a:t>https://hudoc.exec.coe.int/ENG#{%22EXECIdentifier%22:[%22DH-DD(2020)571E%22]} M.S.S. v. Greece (</a:t>
            </a:r>
            <a:r>
              <a:rPr lang="el-GR" sz="1500" kern="0" dirty="0" err="1">
                <a:solidFill>
                  <a:sysClr val="windowText" lastClr="000000"/>
                </a:solidFill>
              </a:rPr>
              <a:t>Application</a:t>
            </a:r>
            <a:r>
              <a:rPr lang="el-GR" sz="1500" kern="0" dirty="0">
                <a:solidFill>
                  <a:sysClr val="windowText" lastClr="000000"/>
                </a:solidFill>
              </a:rPr>
              <a:t> </a:t>
            </a:r>
            <a:r>
              <a:rPr lang="el-GR" sz="1500" kern="0" dirty="0" err="1">
                <a:solidFill>
                  <a:sysClr val="windowText" lastClr="000000"/>
                </a:solidFill>
              </a:rPr>
              <a:t>No</a:t>
            </a:r>
            <a:r>
              <a:rPr lang="el-GR" sz="1500" kern="0" dirty="0">
                <a:solidFill>
                  <a:sysClr val="windowText" lastClr="000000"/>
                </a:solidFill>
              </a:rPr>
              <a:t>. 30696/09) and </a:t>
            </a:r>
            <a:r>
              <a:rPr lang="el-GR" sz="1500" kern="0" dirty="0" err="1">
                <a:solidFill>
                  <a:sysClr val="windowText" lastClr="000000"/>
                </a:solidFill>
              </a:rPr>
              <a:t>Rahimi</a:t>
            </a:r>
            <a:r>
              <a:rPr lang="el-GR" sz="1500" kern="0" dirty="0">
                <a:solidFill>
                  <a:sysClr val="windowText" lastClr="000000"/>
                </a:solidFill>
              </a:rPr>
              <a:t> v. Greece (8687/08)</a:t>
            </a:r>
          </a:p>
          <a:p>
            <a:pPr marL="0" lvl="1" indent="0" algn="just">
              <a:lnSpc>
                <a:spcPct val="100000"/>
              </a:lnSpc>
              <a:spcBef>
                <a:spcPts val="0"/>
              </a:spcBef>
              <a:spcAft>
                <a:spcPts val="0"/>
              </a:spcAft>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86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lnSpcReduction="10000"/>
          </a:bodyPr>
          <a:lstStyle/>
          <a:p>
            <a:pPr lvl="0"/>
            <a:r>
              <a:rPr lang="el-GR" dirty="0"/>
              <a:t>Συνθήκες κράτησης</a:t>
            </a:r>
          </a:p>
          <a:p>
            <a:pPr lvl="0"/>
            <a:r>
              <a:rPr lang="el-GR" dirty="0"/>
              <a:t>Προαναχωρησιακά Κέντρα Κράτησης Αλλοδαπών</a:t>
            </a:r>
            <a:endParaRPr lang="el-GR" sz="1500" kern="0" dirty="0">
              <a:solidFill>
                <a:sysClr val="windowText" lastClr="000000"/>
              </a:solidFill>
            </a:endParaRP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Ταύρος (Π. Ράλλη)</a:t>
            </a: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err="1">
                <a:solidFill>
                  <a:sysClr val="windowText" lastClr="000000"/>
                </a:solidFill>
              </a:rPr>
              <a:t>Αμυγδαλέζα</a:t>
            </a:r>
            <a:endParaRPr lang="el-GR" sz="1500" kern="0" dirty="0">
              <a:solidFill>
                <a:sysClr val="windowText" lastClr="000000"/>
              </a:solidFill>
            </a:endParaRP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Κόρινθος</a:t>
            </a: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Ξάνθη</a:t>
            </a: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Δράμα (Παρανέστι)</a:t>
            </a: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Ορεστιάδα</a:t>
            </a: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Λέσβος</a:t>
            </a:r>
          </a:p>
          <a:p>
            <a:pPr marL="285750" lvl="1" indent="-285750" algn="just">
              <a:lnSpc>
                <a:spcPct val="100000"/>
              </a:lnSpc>
              <a:spcBef>
                <a:spcPts val="0"/>
              </a:spcBef>
              <a:spcAft>
                <a:spcPts val="0"/>
              </a:spcAft>
              <a:buClrTx/>
              <a:buFont typeface="Wingdings" panose="05000000000000000000" pitchFamily="2" charset="2"/>
              <a:buChar char="Ø"/>
            </a:pPr>
            <a:r>
              <a:rPr lang="el-GR" sz="1500" kern="0" dirty="0">
                <a:solidFill>
                  <a:sysClr val="windowText" lastClr="000000"/>
                </a:solidFill>
              </a:rPr>
              <a:t>Κως (KYA 8038/23/22-28.01.2017)</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182880" marR="0" lvl="0" indent="-182880" algn="l" defTabSz="914400" rtl="0" eaLnBrk="1" fontAlgn="auto" latinLnBrk="0" hangingPunct="1">
              <a:lnSpc>
                <a:spcPct val="90000"/>
              </a:lnSpc>
              <a:spcBef>
                <a:spcPts val="1200"/>
              </a:spcBef>
              <a:spcAft>
                <a:spcPts val="0"/>
              </a:spcAft>
              <a:buClr>
                <a:srgbClr val="0072BC"/>
              </a:buClr>
              <a:buSzTx/>
              <a:buFont typeface="Wingdings 2" pitchFamily="18" charset="2"/>
              <a:buChar char=""/>
              <a:tabLst/>
              <a:defRPr/>
            </a:pPr>
            <a:r>
              <a:rPr kumimoji="0" lang="el-GR"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Κράτηση Αλλοδαπών σε  ειδικές εγκαταστάσεις κράτησης εντός των Κλειστών Ελεγχόμενων Δομών στα νησιά.</a:t>
            </a:r>
            <a:endParaRPr lang="el-GR" sz="1500" kern="0" dirty="0">
              <a:solidFill>
                <a:sysClr val="windowText" lastClr="000000"/>
              </a:solidFill>
            </a:endParaRPr>
          </a:p>
          <a:p>
            <a:pPr marL="0" lvl="1" indent="0" algn="just">
              <a:lnSpc>
                <a:spcPct val="100000"/>
              </a:lnSpc>
              <a:spcBef>
                <a:spcPts val="0"/>
              </a:spcBef>
              <a:spcAft>
                <a:spcPts val="0"/>
              </a:spcAft>
              <a:buClrTx/>
              <a:buNone/>
            </a:pPr>
            <a:endParaRPr lang="el-GR" sz="1500" kern="0" dirty="0">
              <a:solidFill>
                <a:sysClr val="windowText" lastClr="000000"/>
              </a:solidFill>
            </a:endParaRPr>
          </a:p>
          <a:p>
            <a:pPr marL="182880" marR="0" lvl="0" indent="-182880" algn="l" defTabSz="914400" rtl="0" eaLnBrk="1" fontAlgn="auto" latinLnBrk="0" hangingPunct="1">
              <a:lnSpc>
                <a:spcPct val="90000"/>
              </a:lnSpc>
              <a:spcBef>
                <a:spcPts val="1200"/>
              </a:spcBef>
              <a:spcAft>
                <a:spcPts val="0"/>
              </a:spcAft>
              <a:buClr>
                <a:srgbClr val="0072BC"/>
              </a:buClr>
              <a:buSzTx/>
              <a:buFont typeface="Wingdings 2" pitchFamily="18" charset="2"/>
              <a:buChar char=""/>
              <a:tabLst/>
              <a:defRPr/>
            </a:pPr>
            <a:r>
              <a:rPr kumimoji="0" lang="el-GR"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Κράτηση Αλλοδαπών σε Αστυνομικά Τμήματα</a:t>
            </a:r>
          </a:p>
          <a:p>
            <a:pPr marL="0" marR="0" lvl="0" indent="0" algn="l" defTabSz="914400" rtl="0" eaLnBrk="1" fontAlgn="auto" latinLnBrk="0" hangingPunct="1">
              <a:lnSpc>
                <a:spcPct val="90000"/>
              </a:lnSpc>
              <a:spcBef>
                <a:spcPts val="1200"/>
              </a:spcBef>
              <a:spcAft>
                <a:spcPts val="0"/>
              </a:spcAft>
              <a:buClr>
                <a:srgbClr val="0072BC"/>
              </a:buClr>
              <a:buSzTx/>
              <a:buNone/>
              <a:tabLst/>
              <a:defRPr/>
            </a:pPr>
            <a:r>
              <a:rPr kumimoji="0" lang="el-GR" sz="1500" b="0" i="0" u="none" strike="noStrike" kern="0" cap="none" spc="0" normalizeH="0" baseline="0" noProof="0" dirty="0">
                <a:ln>
                  <a:noFill/>
                </a:ln>
                <a:solidFill>
                  <a:sysClr val="windowText" lastClr="000000"/>
                </a:solidFill>
                <a:effectLst/>
                <a:uLnTx/>
                <a:uFillTx/>
                <a:latin typeface="Corbel" panose="020B0503020204020204"/>
                <a:ea typeface="+mn-ea"/>
                <a:cs typeface="+mn-cs"/>
              </a:rPr>
              <a:t>Τμήματα Διαχείρισης Μετανάστευσης (ενδοχώρα)-Τμήματα Συνοριακής Φύλαξης (χερσαία σύνορα)-Κατά τόπους Αστυνομικά Τμήματα</a:t>
            </a:r>
          </a:p>
          <a:p>
            <a:pPr marL="0" marR="0" lvl="0" indent="0" algn="l" defTabSz="914400" rtl="0" eaLnBrk="1" fontAlgn="auto" latinLnBrk="0" hangingPunct="1">
              <a:lnSpc>
                <a:spcPct val="90000"/>
              </a:lnSpc>
              <a:spcBef>
                <a:spcPts val="1200"/>
              </a:spcBef>
              <a:spcAft>
                <a:spcPts val="0"/>
              </a:spcAft>
              <a:buClr>
                <a:srgbClr val="0072BC"/>
              </a:buClr>
              <a:buSzTx/>
              <a:buNone/>
              <a:tabLst/>
              <a:defRPr/>
            </a:pPr>
            <a:r>
              <a:rPr kumimoji="0" lang="el-GR" sz="1500" b="0" i="0" u="none" strike="noStrike" kern="0" cap="none" spc="0" normalizeH="0" baseline="0" noProof="0" dirty="0">
                <a:ln>
                  <a:noFill/>
                </a:ln>
                <a:solidFill>
                  <a:sysClr val="windowText" lastClr="000000"/>
                </a:solidFill>
                <a:effectLst/>
                <a:uLnTx/>
                <a:uFillTx/>
                <a:latin typeface="Corbel" panose="020B0503020204020204"/>
                <a:ea typeface="+mn-ea"/>
                <a:cs typeface="+mn-cs"/>
              </a:rPr>
              <a:t>Κράτηση μέχρι 24+24 ώρες μετά τη σύλληψη</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285750" lvl="1" indent="-285750" algn="just">
              <a:lnSpc>
                <a:spcPct val="100000"/>
              </a:lnSpc>
              <a:spcBef>
                <a:spcPts val="0"/>
              </a:spcBef>
              <a:spcAft>
                <a:spcPts val="0"/>
              </a:spcAft>
              <a:buClrTx/>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προς απέλαση/απομάκρυνση παράνομα εισερχομένων ή διαμενόντων αλλοδαπών (Ν. 3386/2005, 3907/2011).</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2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241" y="1126536"/>
            <a:ext cx="7486747" cy="3255264"/>
          </a:xfrm>
        </p:spPr>
        <p:txBody>
          <a:bodyPr>
            <a:normAutofit/>
          </a:bodyPr>
          <a:lstStyle/>
          <a:p>
            <a:pPr lvl="0"/>
            <a:r>
              <a:rPr lang="el-GR" sz="3200" dirty="0"/>
              <a:t>Κράτηση των αιτούντων άσυλο</a:t>
            </a:r>
          </a:p>
        </p:txBody>
      </p:sp>
      <p:sp>
        <p:nvSpPr>
          <p:cNvPr id="3" name="Subtitle 2"/>
          <p:cNvSpPr>
            <a:spLocks noGrp="1"/>
          </p:cNvSpPr>
          <p:nvPr>
            <p:ph type="subTitle" idx="1"/>
          </p:nvPr>
        </p:nvSpPr>
        <p:spPr/>
        <p:txBody>
          <a:bodyPr>
            <a:normAutofit/>
          </a:bodyPr>
          <a:lstStyle/>
          <a:p>
            <a:endParaRPr lang="en-US" sz="2300" dirty="0"/>
          </a:p>
        </p:txBody>
      </p:sp>
      <p:pic>
        <p:nvPicPr>
          <p:cNvPr id="1026"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60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838200" y="283464"/>
          <a:ext cx="10463784" cy="113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7"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8A1D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7C984A"/>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2AD8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2AD8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2AD8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2AD8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2AD8D"/>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47B77B82-658D-43C4-9F48-B0946DC69AE4}" type="slidenum">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27</a:t>
            </a:fld>
            <a:endPar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aphicFrame>
        <p:nvGraphicFramePr>
          <p:cNvPr id="2" name="Content Placeholder 1"/>
          <p:cNvGraphicFramePr>
            <a:graphicFrameLocks noGrp="1"/>
          </p:cNvGraphicFramePr>
          <p:nvPr>
            <p:ph idx="1"/>
          </p:nvPr>
        </p:nvGraphicFramePr>
        <p:xfrm>
          <a:off x="838200" y="1673352"/>
          <a:ext cx="10381488" cy="4727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460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Βασικές αρχές. Κατευθυντήριες οδηγίες Υ.Α., 2012</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Η κράτηση είναι ένα κατ’ εξαίρεση μέτρο και μπορεί να αιτιολογηθεί μόνον προς εξυπηρέτηση νόμιμου σκοπού. </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Η κράτηση επ’ αόριστο είναι αυθαίρετη και ο νόμος θα πρέπει να επιβάλλει ανώτατα όρια κράτησης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Οι αποφάσεις κράτησης ή παράτασης της κράτησης θα πρέπει να τηρούν τις ελάχιστες διαδικαστικές εγγυήσεις</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Οι συνθήκες κράτησης θα πρέπει να είναι ανθρώπινες και αξιοπρεπείς (βλ. άρθρο 3 ΕΣΔΑ).</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2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b="1" dirty="0">
                <a:solidFill>
                  <a:schemeClr val="tx1">
                    <a:lumMod val="50000"/>
                    <a:lumOff val="50000"/>
                  </a:schemeClr>
                </a:solidFill>
              </a:rPr>
              <a:t>Άρθρο 46 Ν. 4636/2019 (τροποποιήθηκε με το Ν. 4686/2020)</a:t>
            </a:r>
          </a:p>
          <a:p>
            <a:pPr marL="0" lvl="0" indent="0" algn="just">
              <a:buNone/>
            </a:pPr>
            <a:endParaRPr lang="el-GR" sz="1800" dirty="0"/>
          </a:p>
          <a:p>
            <a:pPr marL="0" lvl="0" indent="0" algn="just">
              <a:buNone/>
            </a:pPr>
            <a:r>
              <a:rPr lang="el-GR" sz="1800" dirty="0">
                <a:solidFill>
                  <a:schemeClr val="tx1"/>
                </a:solidFill>
              </a:rPr>
              <a:t>Αιτών διεθνή προστασία κρατείται ή παραμένει σε κράτηση </a:t>
            </a:r>
          </a:p>
          <a:p>
            <a:pPr lvl="0" algn="just">
              <a:buFontTx/>
              <a:buChar char="-"/>
            </a:pPr>
            <a:r>
              <a:rPr lang="el-GR" sz="1800" dirty="0">
                <a:solidFill>
                  <a:schemeClr val="tx1"/>
                </a:solidFill>
              </a:rPr>
              <a:t>κατ’ εξαίρεση, </a:t>
            </a:r>
          </a:p>
          <a:p>
            <a:pPr lvl="0" algn="just">
              <a:buFontTx/>
              <a:buChar char="-"/>
            </a:pPr>
            <a:r>
              <a:rPr lang="el-GR" sz="1800" dirty="0">
                <a:solidFill>
                  <a:schemeClr val="tx1"/>
                </a:solidFill>
              </a:rPr>
              <a:t>εφόσον ε</a:t>
            </a:r>
            <a:r>
              <a:rPr lang="el-GR" sz="1800" kern="0" dirty="0">
                <a:solidFill>
                  <a:schemeClr val="tx1"/>
                </a:solidFill>
              </a:rPr>
              <a:t>ίναι αναγκαίο, </a:t>
            </a:r>
          </a:p>
          <a:p>
            <a:pPr lvl="0" algn="just">
              <a:buFontTx/>
              <a:buChar char="-"/>
            </a:pPr>
            <a:r>
              <a:rPr lang="el-GR" sz="1800" kern="0" dirty="0">
                <a:solidFill>
                  <a:schemeClr val="tx1"/>
                </a:solidFill>
              </a:rPr>
              <a:t>κατόπιν ατομικής αξιολόγησης, </a:t>
            </a:r>
          </a:p>
          <a:p>
            <a:pPr lvl="0" algn="just">
              <a:buFontTx/>
              <a:buChar char="-"/>
            </a:pPr>
            <a:r>
              <a:rPr lang="el-GR" sz="1800" kern="0" dirty="0">
                <a:solidFill>
                  <a:schemeClr val="tx1"/>
                </a:solidFill>
              </a:rPr>
              <a:t>υπό την προϋπόθεση ότι δεν μπορούν να εφαρμοσθούν εναλλακτικά μέτρα, </a:t>
            </a:r>
          </a:p>
          <a:p>
            <a:pPr lvl="0" algn="just">
              <a:buFontTx/>
              <a:buChar char="-"/>
            </a:pPr>
            <a:r>
              <a:rPr lang="el-GR" sz="1800" kern="0" dirty="0">
                <a:solidFill>
                  <a:schemeClr val="tx1"/>
                </a:solidFill>
              </a:rPr>
              <a:t>για έναν από τους παρακάτω (αποκλειστικούς) λόγους:</a:t>
            </a:r>
          </a:p>
          <a:p>
            <a:pPr marL="0" lvl="1" indent="0" algn="just">
              <a:lnSpc>
                <a:spcPct val="100000"/>
              </a:lnSpc>
              <a:spcBef>
                <a:spcPts val="0"/>
              </a:spcBef>
              <a:spcAft>
                <a:spcPts val="0"/>
              </a:spcAft>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2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sz="2400" dirty="0"/>
              <a:t>Ορισμοί-διακρίσεις</a:t>
            </a:r>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lvl="0" algn="just"/>
            <a:r>
              <a:rPr lang="el-GR" dirty="0"/>
              <a:t>είναι ο υπήκοος τρίτης χώρας ή ο </a:t>
            </a:r>
            <a:r>
              <a:rPr lang="el-GR" dirty="0" err="1"/>
              <a:t>ανιθαγενής</a:t>
            </a:r>
            <a:r>
              <a:rPr lang="el-GR" dirty="0"/>
              <a:t>, ο οποίος δηλώνει προφορικώς ή εγγράφως ενώπιον οποιασδήποτε ελληνικής αρχής, στα σημεία εισόδου στην Ελληνική Επικράτεια ή εντός αυτής, ότι ζητά άσυλο ή επικουρική προστασία στη χώρα μας ή με οποιονδήποτε τρόπο ζητά να μην απελαθεί σε κάποια χώρα εκ φόβου δίωξης λόγω φυλής, θρησκείας, εθνικότητας, πολιτικών πεποιθήσεων ή συμμετοχής σε ιδιαίτερη κοινωνική ομάδα, σύμφωνα με τη Σύμβαση της Γενεύης ή επειδή κινδυνεύει να υποστεί σοβαρή βλάβη σύμφωνα με το άρθρο 15 και επί του αιτήματος του οποίου δεν έχει ληφθεί ακόμη τελεσίδικη απόφαση.</a:t>
            </a:r>
          </a:p>
          <a:p>
            <a:pPr lvl="0" algn="just"/>
            <a:r>
              <a:rPr lang="el-GR" dirty="0"/>
              <a:t>και ο αλλοδαπός, ο οποίος υπέβαλε αίτηση διεθνούς προστασίας σε άλλο κράτος, κατ’ εφαρμογή του Κανονισμού Δουβλίνο ΙΙΙ</a:t>
            </a:r>
            <a:endParaRPr lang="en-GB" dirty="0"/>
          </a:p>
          <a:p>
            <a:pPr lvl="0" algn="just"/>
            <a:r>
              <a:rPr lang="el-GR" b="1" dirty="0"/>
              <a:t>Οποιοσδήποτε</a:t>
            </a:r>
            <a:r>
              <a:rPr lang="el-GR" dirty="0"/>
              <a:t> αλλοδαπός ή ανιθαγενής μπορεί να υποβάλει αίτημα διεθνούς προστασίας</a:t>
            </a:r>
            <a:endParaRPr lang="en-GB" dirty="0"/>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«αιτών διεθνή προστασία» ή «αιτών άσυλο» ή «αιτών»</a:t>
            </a:r>
            <a:r>
              <a:rPr lang="en-US" sz="1800" dirty="0"/>
              <a:t> </a:t>
            </a:r>
            <a:r>
              <a:rPr lang="el-GR" sz="1800" dirty="0"/>
              <a:t>(άρθρο </a:t>
            </a:r>
            <a:r>
              <a:rPr lang="en-US" sz="1800" dirty="0"/>
              <a:t>2 N. 4636/2019</a:t>
            </a:r>
            <a:r>
              <a:rPr lang="el-GR" sz="1800" dirty="0"/>
              <a:t>)</a:t>
            </a:r>
            <a:endParaRPr lang="en-GB" sz="1800" dirty="0"/>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2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sz="1800" dirty="0"/>
              <a:t>Λόγοι κράτησης αιτούντος άσυλο (Άρθρο 46 Ν. 4636/2019) :</a:t>
            </a:r>
          </a:p>
          <a:p>
            <a:pPr marL="0" lvl="1" indent="0" algn="just">
              <a:lnSpc>
                <a:spcPct val="100000"/>
              </a:lnSpc>
              <a:spcBef>
                <a:spcPts val="0"/>
              </a:spcBef>
              <a:spcAft>
                <a:spcPts val="0"/>
              </a:spcAft>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500" kern="0" dirty="0">
                <a:solidFill>
                  <a:sysClr val="windowText" lastClr="000000"/>
                </a:solidFill>
              </a:rPr>
              <a:t>α. για τη διαπίστωση των στοιχείων της ταυτότητας ή της καταγωγής του ή </a:t>
            </a:r>
          </a:p>
          <a:p>
            <a:pPr marL="0" lvl="1" indent="0" algn="just">
              <a:lnSpc>
                <a:spcPct val="100000"/>
              </a:lnSpc>
              <a:spcBef>
                <a:spcPts val="0"/>
              </a:spcBef>
              <a:spcAft>
                <a:spcPts val="0"/>
              </a:spcAft>
              <a:buClrTx/>
              <a:buNone/>
            </a:pPr>
            <a:r>
              <a:rPr lang="el-GR" sz="1500" kern="0" dirty="0">
                <a:solidFill>
                  <a:sysClr val="windowText" lastClr="000000"/>
                </a:solidFill>
              </a:rPr>
              <a:t>β. προκειμένου να προσδιοριστούν τα στοιχεία εκείνα στα οποία βασίζεται η αίτηση διεθνούς προστασίας, η απόκτηση των οποίων θα ήταν σε άλλη περίπτωση αδύνατη, ιδίως όταν υπάρχει κίνδυνος διαφυγής του αιτούντος, ή </a:t>
            </a:r>
          </a:p>
          <a:p>
            <a:pPr marL="0" lvl="1" indent="0" algn="just">
              <a:lnSpc>
                <a:spcPct val="100000"/>
              </a:lnSpc>
              <a:spcBef>
                <a:spcPts val="0"/>
              </a:spcBef>
              <a:spcAft>
                <a:spcPts val="0"/>
              </a:spcAft>
              <a:buClrTx/>
              <a:buNone/>
            </a:pPr>
            <a:r>
              <a:rPr lang="el-GR" sz="1500" kern="0" dirty="0">
                <a:solidFill>
                  <a:sysClr val="windowText" lastClr="000000"/>
                </a:solidFill>
              </a:rPr>
              <a:t>γ. εφόσον συνιστά κίνδυνο για την εθνική ασφάλεια ή τη δημόσια τάξη, κατά την αιτιολογημένη κρίση της αρμόδιας αρχής της παραγράφου  4, ή</a:t>
            </a:r>
          </a:p>
          <a:p>
            <a:pPr marL="0" lvl="1" indent="0" algn="just">
              <a:lnSpc>
                <a:spcPct val="100000"/>
              </a:lnSpc>
              <a:spcBef>
                <a:spcPts val="0"/>
              </a:spcBef>
              <a:spcAft>
                <a:spcPts val="0"/>
              </a:spcAft>
              <a:buClrTx/>
              <a:buNone/>
            </a:pPr>
            <a:r>
              <a:rPr lang="el-GR" sz="1500" kern="0" dirty="0">
                <a:solidFill>
                  <a:sysClr val="windowText" lastClr="000000"/>
                </a:solidFill>
              </a:rPr>
              <a:t>δ. όταν υπάρχει σημαντικός κίνδυνος διαφυγής, κατά τη έννοια του άρθρου 2 (ιδ) του Κανονισμού (ΕΕ) αριθ. 604/2013, προκειμένου να διασφαλιστεί η υλοποίηση της διαδικασίας μεταφοράς σύμφωνα με τον ως άνω Κανονισμό.</a:t>
            </a:r>
          </a:p>
          <a:p>
            <a:pPr marL="0" lvl="1" indent="0" algn="just">
              <a:lnSpc>
                <a:spcPct val="100000"/>
              </a:lnSpc>
              <a:spcBef>
                <a:spcPts val="0"/>
              </a:spcBef>
              <a:spcAft>
                <a:spcPts val="0"/>
              </a:spcAft>
              <a:buClrTx/>
              <a:buNone/>
            </a:pPr>
            <a:r>
              <a:rPr lang="el-GR" sz="1500" kern="0" dirty="0">
                <a:solidFill>
                  <a:sysClr val="windowText" lastClr="000000"/>
                </a:solidFill>
              </a:rPr>
              <a:t>ε. για να αποφασιστεί, στο πλαίσιο διαδικασίας, το δικαίωμα του αιτούντος για είσοδο στο έδαφος </a:t>
            </a:r>
            <a:r>
              <a:rPr lang="el-GR" sz="1500" b="1" kern="0" dirty="0">
                <a:solidFill>
                  <a:sysClr val="windowText" lastClr="000000"/>
                </a:solidFill>
              </a:rPr>
              <a:t>(αν είναι ελεύθερος όταν υποβάλλει την αίτηση ασύλου</a:t>
            </a:r>
            <a:r>
              <a:rPr lang="el-GR" sz="1500" kern="0" dirty="0">
                <a:solidFill>
                  <a:sysClr val="windowText" lastClr="000000"/>
                </a:solidFill>
              </a:rPr>
              <a:t>)</a:t>
            </a:r>
          </a:p>
          <a:p>
            <a:pPr marL="0" lvl="1" indent="0" algn="just">
              <a:lnSpc>
                <a:spcPct val="100000"/>
              </a:lnSpc>
              <a:spcBef>
                <a:spcPts val="0"/>
              </a:spcBef>
              <a:spcAft>
                <a:spcPts val="0"/>
              </a:spcAft>
              <a:buClrTx/>
              <a:buNone/>
            </a:pPr>
            <a:r>
              <a:rPr lang="el-GR" sz="1500" kern="0" dirty="0">
                <a:solidFill>
                  <a:sysClr val="windowText" lastClr="000000"/>
                </a:solidFill>
              </a:rPr>
              <a:t>/όταν τεκμηριώνεται βάσει αντικειμενικών κριτηρίων, συμπεριλαμβανομένου του γεγονότος ότι το πρόσωπο είχε ήδη την ευκαιρία πρόσβασης στη διαδικασία χορήγησης ασύλου, ότι υπάρχουν βάσιμοι λόγοι να θεωρείται ότι ο αιτών υποβάλει αίτηση διεθνούς προστασίας, προκειμένου να καθυστερήσει απλώς ή να εμποδίσει την εκτέλεση απόφασης επιστροφής, εφόσον πιθανολογείται ότι η εκτέλεση της απόφασης αυτής μπορεί να υλοποιηθεί </a:t>
            </a:r>
            <a:r>
              <a:rPr lang="el-GR" sz="1500" b="1" kern="0" dirty="0">
                <a:solidFill>
                  <a:sysClr val="windowText" lastClr="000000"/>
                </a:solidFill>
              </a:rPr>
              <a:t>(αν είναι κρατούμενος)</a:t>
            </a:r>
            <a:r>
              <a:rPr lang="el-GR" sz="1500" kern="0" dirty="0">
                <a:solidFill>
                  <a:sysClr val="windowText" lastClr="000000"/>
                </a:solidFill>
              </a:rPr>
              <a:t>.</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1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sz="1800" dirty="0"/>
              <a:t>Με βάση το ισχύον νομικό πλαίσιο (Ν. 4636/2019), επιτρέπεται η κράτηση αιτούντος, αν δεν είναι ήδη κρατούμενος κατά το χρόνο υποβολής της αίτησης. Με την τροποποίηση που επέφερε ο Ν. 4636/2019, οι αιτούντες άσυλο ενδέχεται να κρατηθούν υπό τις ίδιες προϋποθέσεις, ανεξαρτήτως του αν είναι ή όχι ήδη κρατούμενοι κατά το χρόνο υποβολής της αίτησης διεθνούς προστασίας</a:t>
            </a:r>
          </a:p>
          <a:p>
            <a:pPr lvl="0" algn="just"/>
            <a:r>
              <a:rPr lang="el-GR" sz="1800" dirty="0"/>
              <a:t>Η </a:t>
            </a:r>
            <a:r>
              <a:rPr lang="el-GR" sz="1800" dirty="0" err="1"/>
              <a:t>προϊσχύσασα</a:t>
            </a:r>
            <a:r>
              <a:rPr lang="el-GR" sz="1800" dirty="0"/>
              <a:t> διάταξη που επέτρεπε την κράτηση αιτούντων μόνο σε περίπτωση όπου βρίσκονταν ήδη υπό κράτηση ενόψει επιστροφής, συνάδει με τον εξαιρετικό χαρακτήρα της κράτησης, όπως αυτή περιγράφεται στην Οδηγία και είναι συμβατή με το Διεθνές Δίκαιο.</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83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Διαδικαστικές εγγυήσεις (Άρθρο 46 Ν. 4636/2019)</a:t>
            </a:r>
          </a:p>
          <a:p>
            <a:pPr marL="0" lvl="0" indent="0" algn="just">
              <a:buNone/>
            </a:pPr>
            <a:endParaRPr lang="el-GR" dirty="0"/>
          </a:p>
          <a:p>
            <a:pPr lvl="0" algn="just"/>
            <a:r>
              <a:rPr lang="el-GR" sz="1500" kern="0" dirty="0">
                <a:solidFill>
                  <a:sysClr val="windowText" lastClr="000000"/>
                </a:solidFill>
              </a:rPr>
              <a:t>Αρμόδια αρχή έκδοσης-ατομική αξιολόγηση-πλήρης και εμπεριστατωμένη αιτιολογία </a:t>
            </a:r>
          </a:p>
          <a:p>
            <a:pPr marL="0" lvl="0" indent="0" algn="just">
              <a:buNone/>
            </a:pPr>
            <a:endParaRPr lang="el-GR" sz="1500" kern="0" dirty="0">
              <a:solidFill>
                <a:sysClr val="windowText" lastClr="000000"/>
              </a:solidFill>
            </a:endParaRPr>
          </a:p>
          <a:p>
            <a:pPr lvl="0" algn="just"/>
            <a:r>
              <a:rPr lang="el-GR" sz="1500" kern="0" dirty="0">
                <a:solidFill>
                  <a:sysClr val="windowText" lastClr="000000"/>
                </a:solidFill>
              </a:rPr>
              <a:t>Προηγούμενη ενημέρωση από την Υπηρεσία Ασύλου </a:t>
            </a:r>
          </a:p>
          <a:p>
            <a:pPr lvl="0" algn="just"/>
            <a:endParaRPr lang="el-GR" sz="1500" kern="0" dirty="0">
              <a:solidFill>
                <a:sysClr val="windowText" lastClr="000000"/>
              </a:solidFill>
            </a:endParaRPr>
          </a:p>
          <a:p>
            <a:pPr lvl="0" algn="just"/>
            <a:r>
              <a:rPr lang="el-GR" sz="1500" kern="0" dirty="0">
                <a:solidFill>
                  <a:sysClr val="windowText" lastClr="000000"/>
                </a:solidFill>
              </a:rPr>
              <a:t>Δικαίωμα υποβολής αντιρρήσεων </a:t>
            </a:r>
          </a:p>
          <a:p>
            <a:pPr lvl="0" algn="just"/>
            <a:endParaRPr lang="el-GR" sz="1500" kern="0" dirty="0">
              <a:solidFill>
                <a:sysClr val="windowText" lastClr="000000"/>
              </a:solidFill>
            </a:endParaRPr>
          </a:p>
          <a:p>
            <a:pPr lvl="0" algn="just"/>
            <a:r>
              <a:rPr lang="el-GR" sz="1500" kern="0" dirty="0" err="1">
                <a:solidFill>
                  <a:sysClr val="windowText" lastClr="000000"/>
                </a:solidFill>
              </a:rPr>
              <a:t>Ex</a:t>
            </a:r>
            <a:r>
              <a:rPr lang="el-GR" sz="1500" kern="0" dirty="0">
                <a:solidFill>
                  <a:sysClr val="windowText" lastClr="000000"/>
                </a:solidFill>
              </a:rPr>
              <a:t> officio εξέταση νομιμότητας </a:t>
            </a:r>
          </a:p>
          <a:p>
            <a:pPr lvl="0" algn="just"/>
            <a:endParaRPr lang="el-GR" sz="1500" kern="0" dirty="0">
              <a:solidFill>
                <a:sysClr val="windowText" lastClr="000000"/>
              </a:solidFill>
            </a:endParaRPr>
          </a:p>
          <a:p>
            <a:pPr lvl="0" algn="just"/>
            <a:r>
              <a:rPr lang="el-GR" sz="1500" kern="0" dirty="0">
                <a:solidFill>
                  <a:sysClr val="windowText" lastClr="000000"/>
                </a:solidFill>
              </a:rPr>
              <a:t>Δωρεάν νομική βοήθεια (σύμφωνα με τη διαδικασία που προβλέπεται στις διατάξεις του ν. 3226/2004-ανεφάρμοστη διάταξη)</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97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Διαδικαστικές εγγυήσεις</a:t>
            </a:r>
          </a:p>
          <a:p>
            <a:pPr marL="0" lvl="0" indent="0" algn="just">
              <a:buNone/>
            </a:pPr>
            <a:endParaRPr lang="el-GR" dirty="0"/>
          </a:p>
          <a:p>
            <a:pPr lvl="0" algn="just"/>
            <a:r>
              <a:rPr lang="el-GR" sz="1500" kern="0" dirty="0">
                <a:solidFill>
                  <a:sysClr val="windowText" lastClr="000000"/>
                </a:solidFill>
              </a:rPr>
              <a:t>Ενώ το άρθ. 46 παρ. 3 του Ν. 4375/2016 προέβλεπε ότι η απόφαση κράτησης μπορεί να εκδοθεί μόνο μετά από εισήγηση της Υπηρεσίας Ασύλου, εκτός εάν διατάσσεται η κράτηση λόγω του ότι ο αιτών συνιστά κίνδυνο για την εθνική ασφάλεια ή τη δημόσια τάξη (στην περίπτωση αυτή η κράτηση μπορούσε να διαταχθεί απευθείας από τον Αστυνομικό Διευθυντή), η παρ. 4 του άρθ. 46 του Ν. 4636/2019 προβλέπει ότι η Υπηρεσία Ασύλου </a:t>
            </a:r>
            <a:r>
              <a:rPr lang="el-GR" sz="1500" b="1" kern="0" dirty="0">
                <a:solidFill>
                  <a:sysClr val="windowText" lastClr="000000"/>
                </a:solidFill>
              </a:rPr>
              <a:t>δεν εισηγείται αλλά ενημερώνει</a:t>
            </a:r>
            <a:r>
              <a:rPr lang="el-GR" sz="1500" kern="0" dirty="0">
                <a:solidFill>
                  <a:sysClr val="windowText" lastClr="000000"/>
                </a:solidFill>
              </a:rPr>
              <a:t> σχετικά τον αρμόδιο Αστυνομικό Διευθυντή που εκδίδει την απόφαση κράτησης σε όλες τις περιπτώσεις=&gt; Πιθανή ασυμφωνία με το άρθ. 9 παρ. 2 Οδηγίας 2013/33/ΕΕ.</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13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r>
              <a:rPr lang="el-GR" dirty="0"/>
              <a:t>Υποβολή/Καταγραφή αίτησης ασύλου (άρθρο 65 Ν. 4636/2019)</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Βούληση καταθέσης αίτησης διεθνούς προστασίας -&gt;άμεση σύνταξη και υποβολή έγγραφης δήλωσης-&gt;καταγραφή από την υπηρεσία κράτησης σε διασυνδεδεμένο σύστημα-&gt; μεταγωγή του κρατουμένου ενώπιον της Υπηρεσίας Ασύλου -&gt; πλήρης καταγραφή</a:t>
            </a: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Σε περίπτωση που ο αιτών αφεθεί ελεύθερος πριν την πραγματοποίηση πλήρους καταγραφής, οφείλει να προσέλθει σε συγκεκριμένη ημερομηνία στην Υπηρεσία Ασύλου ώστε να προγραμματιστεί η πλήρης καταγραφή της αίτησης διεθνούς προστασίας. (στην πράξη εκδίδεται υπηρεσιακό σημείωμα 7ήμερης προθεσμίας)</a:t>
            </a: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Το πρόσωπο που εκφράζει επιθυμία κατάθεσης αίτησης διεθνούς προστασίας είναι αιτών άσυλο.</a:t>
            </a: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Τροποποίηση με Ν. 4686/2020</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23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Right Arrow 5"/>
          <p:cNvSpPr/>
          <p:nvPr/>
        </p:nvSpPr>
        <p:spPr>
          <a:xfrm rot="10800000">
            <a:off x="5732614" y="1626297"/>
            <a:ext cx="8667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239713" y="238125"/>
            <a:ext cx="3932237" cy="971550"/>
          </a:xfrm>
        </p:spPr>
        <p:txBody>
          <a:bodyPr/>
          <a:lstStyle/>
          <a:p>
            <a:endParaRPr lang="en-GB" dirty="0"/>
          </a:p>
        </p:txBody>
      </p:sp>
      <p:sp>
        <p:nvSpPr>
          <p:cNvPr id="9" name="Text Placeholder 8"/>
          <p:cNvSpPr>
            <a:spLocks noGrp="1"/>
          </p:cNvSpPr>
          <p:nvPr>
            <p:ph type="body" sz="half" idx="2"/>
          </p:nvPr>
        </p:nvSpPr>
        <p:spPr>
          <a:xfrm>
            <a:off x="315914" y="1745360"/>
            <a:ext cx="3229294" cy="3811588"/>
          </a:xfrm>
        </p:spPr>
        <p:txBody>
          <a:bodyPr>
            <a:normAutofit/>
          </a:bodyPr>
          <a:lstStyle/>
          <a:p>
            <a:r>
              <a:rPr lang="el-GR" sz="2000" b="1" dirty="0">
                <a:solidFill>
                  <a:schemeClr val="bg1"/>
                </a:solidFill>
              </a:rPr>
              <a:t>Υπηρεσιακό σημείωμα απελευθέρωσης αιτούντος άσυλο πριν την πλήρη καταγραφή του από την Υπηρεσία Ασύλου</a:t>
            </a:r>
            <a:endParaRPr lang="en-US" sz="2000" b="1" dirty="0">
              <a:solidFill>
                <a:schemeClr val="bg1"/>
              </a:solidFill>
            </a:endParaRPr>
          </a:p>
        </p:txBody>
      </p:sp>
      <p:pic>
        <p:nvPicPr>
          <p:cNvPr id="2" name="Picture 1"/>
          <p:cNvPicPr>
            <a:picLocks noChangeAspect="1"/>
          </p:cNvPicPr>
          <p:nvPr/>
        </p:nvPicPr>
        <p:blipFill>
          <a:blip r:embed="rId3"/>
          <a:stretch>
            <a:fillRect/>
          </a:stretch>
        </p:blipFill>
        <p:spPr>
          <a:xfrm>
            <a:off x="3615208" y="3282"/>
            <a:ext cx="5101586" cy="6858000"/>
          </a:xfrm>
          <a:prstGeom prst="rect">
            <a:avLst/>
          </a:prstGeom>
          <a:solidFill>
            <a:schemeClr val="accent1"/>
          </a:solidFill>
          <a:ln>
            <a:solidFill>
              <a:srgbClr val="B1C5DD"/>
            </a:solidFill>
          </a:ln>
        </p:spPr>
      </p:pic>
      <p:pic>
        <p:nvPicPr>
          <p:cNvPr id="3" name="Picture 2"/>
          <p:cNvPicPr>
            <a:picLocks noChangeAspect="1"/>
          </p:cNvPicPr>
          <p:nvPr/>
        </p:nvPicPr>
        <p:blipFill>
          <a:blip r:embed="rId4"/>
          <a:stretch>
            <a:fillRect/>
          </a:stretch>
        </p:blipFill>
        <p:spPr>
          <a:xfrm>
            <a:off x="3581400" y="3282"/>
            <a:ext cx="5135394" cy="6854718"/>
          </a:xfrm>
          <a:prstGeom prst="rect">
            <a:avLst/>
          </a:prstGeom>
        </p:spPr>
      </p:pic>
    </p:spTree>
    <p:extLst>
      <p:ext uri="{BB962C8B-B14F-4D97-AF65-F5344CB8AC3E}">
        <p14:creationId xmlns:p14="http://schemas.microsoft.com/office/powerpoint/2010/main" val="3229951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Χρονικά όρια κράτησης (Ν. 4636/2019)</a:t>
            </a:r>
          </a:p>
          <a:p>
            <a:pPr marL="0" lvl="0" indent="0" algn="just">
              <a:buNone/>
            </a:pPr>
            <a:endParaRPr lang="el-GR" dirty="0"/>
          </a:p>
          <a:p>
            <a:pPr lvl="0" algn="just"/>
            <a:r>
              <a:rPr lang="el-GR" sz="1500" kern="0" dirty="0">
                <a:solidFill>
                  <a:sysClr val="windowText" lastClr="000000"/>
                </a:solidFill>
              </a:rPr>
              <a:t>Κράτηση για το απολύτως αναγκαίο χρονικό διάστημα. </a:t>
            </a:r>
          </a:p>
          <a:p>
            <a:pPr lvl="0" algn="just"/>
            <a:r>
              <a:rPr lang="el-GR" sz="1500" kern="0" dirty="0">
                <a:solidFill>
                  <a:sysClr val="windowText" lastClr="000000"/>
                </a:solidFill>
              </a:rPr>
              <a:t>Ανώτατο χρονικό όριο κράτησης 50 ημερών (παρατείνεται για 50 ημέρες εφόσον με ειδικά αιτιολογημένη απόφαση, εφόσον εξακολουθούν οι λόγοι που την επέβαλαν). Εφαρμογή από την ημέρα της πλήρους καταγραφής. Διαβίβαση στον Πρόεδρο του Διοικητικού Πρωτοδικείου για έλεγχο νομιμότητας της απόφασης παράτασης της κράτησης</a:t>
            </a:r>
          </a:p>
          <a:p>
            <a:pPr lvl="0" algn="just"/>
            <a:r>
              <a:rPr lang="el-GR" sz="1500" kern="0" dirty="0">
                <a:solidFill>
                  <a:sysClr val="windowText" lastClr="000000"/>
                </a:solidFill>
              </a:rPr>
              <a:t>Ανώτατο συνολικό χρονικό διάστημα κράτησης αιτούντος άσυλο: 18 μήνες.</a:t>
            </a:r>
          </a:p>
          <a:p>
            <a:pPr lvl="0" algn="just"/>
            <a:r>
              <a:rPr lang="el-GR" sz="1500" kern="0" dirty="0">
                <a:solidFill>
                  <a:sysClr val="windowText" lastClr="000000"/>
                </a:solidFill>
              </a:rPr>
              <a:t>Η κράτηση του αιτούντος διεθνή προστασία συνιστά λόγο επιτάχυνσης της διαδικασίας ασύλου.</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23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Χρονικά όρια κράτησης (Ν. 4636/2019)</a:t>
            </a:r>
          </a:p>
          <a:p>
            <a:pPr marL="0" lvl="0" indent="0" algn="just">
              <a:buNone/>
            </a:pPr>
            <a:r>
              <a:rPr lang="el-GR" sz="1500" kern="0" dirty="0">
                <a:solidFill>
                  <a:sysClr val="windowText" lastClr="000000"/>
                </a:solidFill>
              </a:rPr>
              <a:t>σημαντική αύξηση των ανωτάτων χρονικών ορίων κράτησης για τους αιτούντες </a:t>
            </a:r>
          </a:p>
          <a:p>
            <a:pPr lvl="0" algn="just"/>
            <a:r>
              <a:rPr lang="el-GR" sz="1500" kern="0" dirty="0">
                <a:solidFill>
                  <a:sysClr val="windowText" lastClr="000000"/>
                </a:solidFill>
              </a:rPr>
              <a:t>Ενώ στο άρθ. 46 παρ. 5 του Ν. 4375/2016 η κράτηση των αιτούντων δεν μπορούσε να υπερβαίνει τις 45 ημέρες, με δυνατότητα παράτασης μόνο μία φορά για άλλες 45 ημέρες, η διατύπωση του άρθ. 46 Ν. 4636/2019 επιτρέπει μια αρχική περίοδο κράτησης 50 ημερών που μπορεί να παραταθεί για επιπλέον 50 ημέρες, όχι μόνο για μία φορά, αλλά μέχρι την εξάντληση της μέγιστης περιόδου κράτησης που έχει οριστεί σε 18 μήνες. </a:t>
            </a:r>
          </a:p>
          <a:p>
            <a:pPr lvl="0" algn="just"/>
            <a:r>
              <a:rPr lang="el-GR" sz="1500" kern="0" dirty="0">
                <a:solidFill>
                  <a:sysClr val="windowText" lastClr="000000"/>
                </a:solidFill>
              </a:rPr>
              <a:t>Λαμβάνοντας υπόψη ότι η περίοδος κράτησης με βάση διαδικασίες επιστροφής ή απέλασης δεν υπολογίζεται στο συνολικό χρόνο κράτησης, </a:t>
            </a:r>
            <a:r>
              <a:rPr lang="el-GR" sz="1500" b="1" kern="0" dirty="0">
                <a:solidFill>
                  <a:sysClr val="windowText" lastClr="000000"/>
                </a:solidFill>
              </a:rPr>
              <a:t>η συνολική περίοδος κράτησης μπορεί να φτάσει τους 36 μήνες. </a:t>
            </a:r>
          </a:p>
          <a:p>
            <a:pPr lvl="0" algn="just"/>
            <a:r>
              <a:rPr lang="el-GR" sz="1500" kern="0" dirty="0">
                <a:solidFill>
                  <a:sysClr val="windowText" lastClr="000000"/>
                </a:solidFill>
              </a:rPr>
              <a:t>η δυνατότητα επέκτασης της περιόδου κράτησης έως και για 18 μήνες για τους αιτούντες διεθνή προστασία δεν μπορεί να θεωρηθεί ότι πληροί την απαίτηση της ελάχιστης περιόδου, σύμφωνα με την αρχή της αναλογικότητας, της αναγκαιότητας και του εύλογου, που πρέπει να διέπουν τα μέτρα περιορισμού της ελευθερίας. (βλ. Suso Musa v. Malta, Αρ. αίτησης 42337/12, Ευρωπαικό Δικαστήριο Δικαιωμάτων του Ανθρώπου, 23 July 2013, διαθέσιμο σε: http://www.refworld.org/docid/52025a8f4.html).</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514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Κράτηση ανηλίκων αιτούντων άσυλο (άρθρο 48 Ν. 4636/2019)</a:t>
            </a:r>
          </a:p>
          <a:p>
            <a:pPr marL="0" lvl="0" indent="0" algn="just">
              <a:buNone/>
            </a:pPr>
            <a:endParaRPr lang="el-GR" dirty="0"/>
          </a:p>
          <a:p>
            <a:pPr lvl="0" algn="just"/>
            <a:r>
              <a:rPr lang="el-GR" sz="1600" kern="0" dirty="0">
                <a:solidFill>
                  <a:sysClr val="windowText" lastClr="000000"/>
                </a:solidFill>
                <a:latin typeface="Calibri" panose="020F0502020204030204" pitchFamily="34" charset="0"/>
                <a:cs typeface="Calibri" panose="020F0502020204030204" pitchFamily="34" charset="0"/>
              </a:rPr>
              <a:t>Αποφεύγεται η κράτηση των ανήλικων. Ανήλικοι που έχουν χωριστεί από τις οικογένειές τους και ασυνόδευτοι ανήλικοι κατά κανόνα δεν κρατούνται.</a:t>
            </a:r>
          </a:p>
          <a:p>
            <a:pPr lvl="0" algn="just"/>
            <a:r>
              <a:rPr lang="el-GR" sz="1600" kern="0" dirty="0">
                <a:solidFill>
                  <a:sysClr val="windowText" lastClr="000000"/>
                </a:solidFill>
                <a:latin typeface="Calibri" panose="020F0502020204030204" pitchFamily="34" charset="0"/>
                <a:cs typeface="Calibri" panose="020F0502020204030204" pitchFamily="34" charset="0"/>
              </a:rPr>
              <a:t>Σε όλως εξαιρετικές περιπτώσεις, ασυνόδευτοι ανήλικοι οι οποίοι υποβάλουν αίτηση διεθνούς προστασίας ενόσω κρατούνται βάσει των σχετικών διατάξεων των ν. 3386/2005 και 3907/2011, παραμένουν υπό κράτηση ως έσχατη λύση και για μόνο λόγο την ασφαλή παραπομπή τους σε κατάλληλες δομές φιλοξενίας ανηλίκων. </a:t>
            </a:r>
          </a:p>
          <a:p>
            <a:pPr lvl="0" algn="just"/>
            <a:r>
              <a:rPr lang="el-GR" sz="1600" kern="0" dirty="0">
                <a:solidFill>
                  <a:sysClr val="windowText" lastClr="000000"/>
                </a:solidFill>
                <a:latin typeface="Calibri" panose="020F0502020204030204" pitchFamily="34" charset="0"/>
                <a:cs typeface="Calibri" panose="020F0502020204030204" pitchFamily="34" charset="0"/>
              </a:rPr>
              <a:t>Η κράτηση επιβάλλεται αποκλειστικά για τον αναγκαίο χρόνο μέχρι την ασφαλή παραπομπή τους και δεν μπορεί να υπερβαίνει τις 25 μέρες. Η πρόβλεψη για την παράταση της κράτησης για διάστημα 20 ημερών, σε περίπτωση όπου, λόγω εξαιρετικών περιστάσεων, όπως η σημαντική αύξηση της εισόδου ασυνόδευτων ανηλίκων, και όπου, παρά τις εύλογες προσπάθειες των αρμόδιων αρχών δεν έχει καταστεί εφικτή η ασφαλής παραπομπή τους σε κατάλληλες δομές φιλοξενίας καταργήθηκε με το άρθρο 61  Ν.4686/2020.</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70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Συνθήκες κράτησης/Διαδικαστικές εγγυήσεις (άρθρα 47, 48 Ν. 4636/2019)</a:t>
            </a:r>
          </a:p>
          <a:p>
            <a:pPr marL="0" lvl="0" indent="0" algn="just">
              <a:buNone/>
            </a:pPr>
            <a:endParaRPr lang="el-GR" dirty="0"/>
          </a:p>
          <a:p>
            <a:pPr lvl="0" algn="just"/>
            <a:r>
              <a:rPr lang="el-GR" sz="1500" kern="0" dirty="0">
                <a:solidFill>
                  <a:sysClr val="windowText" lastClr="000000"/>
                </a:solidFill>
              </a:rPr>
              <a:t>Οι αιτούντες να κρατούνται σε ειδικές εγκαταστάσεις, χωριστά από κρατούμενους του κοινού ποινικού δικαίου και στο μέτρο του δυνατού, χωριστά από άλλους πολίτες τρίτων χωρών ή ανιθαγενείς που δεν έχουν υποβάλει αίτηση διεθνούς προστασίας.</a:t>
            </a:r>
          </a:p>
          <a:p>
            <a:pPr lvl="0" algn="just"/>
            <a:r>
              <a:rPr lang="el-GR" sz="1500" kern="0" dirty="0">
                <a:solidFill>
                  <a:sysClr val="windowText" lastClr="000000"/>
                </a:solidFill>
              </a:rPr>
              <a:t>Πρόσβαση σε υπαίθριους χώρους.</a:t>
            </a:r>
          </a:p>
          <a:p>
            <a:pPr lvl="0" algn="just"/>
            <a:r>
              <a:rPr lang="el-GR" sz="1500" kern="0" dirty="0">
                <a:solidFill>
                  <a:sysClr val="windowText" lastClr="000000"/>
                </a:solidFill>
              </a:rPr>
              <a:t>Πρόσβαση των προσώπων που εκπροσωπούν την Ύπατη Αρμοστεία του ΟΗΕ για τους Πρόσφυγες/ και εταίρων της Ύπατης και επικοινωνία με αιτούντες υπό κράτηση.</a:t>
            </a:r>
          </a:p>
          <a:p>
            <a:pPr lvl="0" algn="just"/>
            <a:r>
              <a:rPr lang="el-GR" sz="1500" kern="0" dirty="0">
                <a:solidFill>
                  <a:sysClr val="windowText" lastClr="000000"/>
                </a:solidFill>
              </a:rPr>
              <a:t>Πρόσβαση των μελών της οικογένειας, του εκπροσώπου, των νομικών συμβούλων ή συνηγόρων καθώς και δημόσιων φορέων και πιστοποιημένων κοινωνικών φορέων για παροχή νομικών, ψυχοκοινωνικών και ιατρικών υπηρεσιών.</a:t>
            </a:r>
          </a:p>
          <a:p>
            <a:pPr lvl="0" algn="just"/>
            <a:r>
              <a:rPr lang="el-GR" sz="1500" kern="0" dirty="0">
                <a:solidFill>
                  <a:sysClr val="windowText" lastClr="000000"/>
                </a:solidFill>
              </a:rPr>
              <a:t>Ενημέρωση για τους κανόνες καθώς και για τα δικαιώματα και τις υποχρεώσεις τους σε γλώσσα που ευλόγως εικάζεται ότι κατανοούν</a:t>
            </a:r>
          </a:p>
          <a:p>
            <a:pPr lvl="0" algn="just"/>
            <a:r>
              <a:rPr lang="el-GR" sz="1500" kern="0" dirty="0">
                <a:solidFill>
                  <a:sysClr val="windowText" lastClr="000000"/>
                </a:solidFill>
              </a:rPr>
              <a:t> προσήκουσα ιατρική φροντίδα.</a:t>
            </a:r>
          </a:p>
          <a:p>
            <a:pPr lvl="0" algn="just"/>
            <a:r>
              <a:rPr lang="el-GR" sz="1500" kern="0" dirty="0">
                <a:solidFill>
                  <a:sysClr val="windowText" lastClr="000000"/>
                </a:solidFill>
              </a:rPr>
              <a:t>δικαίωμα των αιτούντων για νομική εκπροσώπηση.</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9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sz="2400" dirty="0"/>
              <a:t>Ορισμοί-διακρίσεις</a:t>
            </a:r>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lvl="0"/>
            <a:r>
              <a:rPr lang="el-GR" dirty="0"/>
              <a:t>Μεταξύ δύο ή περισσότερων κρατών</a:t>
            </a:r>
          </a:p>
          <a:p>
            <a:pPr lvl="0" algn="just"/>
            <a:r>
              <a:rPr lang="el-GR" dirty="0"/>
              <a:t>Συνήθως εφαρμόζεται  στις επιστροφές υπηκόων των συμβαλλομένων χωρών ή τρίτων χωρών που διέρχονται παράνομα μέσω του εδάφους των συμβαλλόμενων μερών. </a:t>
            </a:r>
            <a:endParaRPr lang="en-US" dirty="0"/>
          </a:p>
          <a:p>
            <a:pPr lvl="0"/>
            <a:r>
              <a:rPr lang="el-GR" dirty="0"/>
              <a:t>Υποχρέωση τήρησης της αρχής της μη-επαναπροώθησης.</a:t>
            </a:r>
            <a:endParaRPr lang="en-US" dirty="0"/>
          </a:p>
          <a:p>
            <a:pPr lvl="0"/>
            <a:endParaRPr lang="en-US" dirty="0"/>
          </a:p>
          <a:p>
            <a:pPr lvl="0"/>
            <a:endParaRPr lang="en-US" dirty="0"/>
          </a:p>
          <a:p>
            <a:pPr lvl="0"/>
            <a:endParaRPr lang="en-US" dirty="0"/>
          </a:p>
          <a:p>
            <a:pPr lvl="0" algn="just"/>
            <a:r>
              <a:rPr lang="el-GR" dirty="0"/>
              <a:t>Σκοπός: Καθορισμός υπεύθυνου κράτους-μέλους για την εξέταση αιτήματος ασύλου και αποφυγή κατάχρησης συστημάτων ασύλου</a:t>
            </a:r>
          </a:p>
          <a:p>
            <a:pPr lvl="0" algn="just"/>
            <a:r>
              <a:rPr lang="el-GR" dirty="0"/>
              <a:t>Βασικός κανόνας: Μόνος ένα κράτος μέλος είναι υπεύθυνο για την εξέταση αιτήματος ασύλου</a:t>
            </a:r>
          </a:p>
        </p:txBody>
      </p:sp>
      <p:sp>
        <p:nvSpPr>
          <p:cNvPr id="10" name="Text Placeholder 9"/>
          <p:cNvSpPr>
            <a:spLocks noGrp="1"/>
          </p:cNvSpPr>
          <p:nvPr>
            <p:ph type="body" sz="half" idx="2"/>
          </p:nvPr>
        </p:nvSpPr>
        <p:spPr>
          <a:xfrm>
            <a:off x="256032" y="1566153"/>
            <a:ext cx="2834640" cy="4250013"/>
          </a:xfrm>
        </p:spPr>
        <p:txBody>
          <a:bodyPr>
            <a:normAutofit/>
          </a:bodyPr>
          <a:lstStyle/>
          <a:p>
            <a:pPr lvl="0"/>
            <a:r>
              <a:rPr lang="el-GR" sz="1800" dirty="0"/>
              <a:t>Συμφωνία επανεισδοχής (</a:t>
            </a:r>
            <a:r>
              <a:rPr lang="en-US" sz="1800" dirty="0"/>
              <a:t>readmission agreement)</a:t>
            </a:r>
          </a:p>
          <a:p>
            <a:pPr lvl="0"/>
            <a:endParaRPr lang="en-US" sz="1800" dirty="0"/>
          </a:p>
          <a:p>
            <a:pPr lvl="0"/>
            <a:endParaRPr lang="en-US" sz="1800" dirty="0"/>
          </a:p>
          <a:p>
            <a:pPr lvl="0"/>
            <a:endParaRPr lang="en-US" sz="1800" dirty="0"/>
          </a:p>
          <a:p>
            <a:pPr lvl="0"/>
            <a:endParaRPr lang="en-US" sz="1800" dirty="0"/>
          </a:p>
          <a:p>
            <a:pPr lvl="0"/>
            <a:r>
              <a:rPr lang="el-GR" sz="1800" dirty="0"/>
              <a:t>Κανονισμός Δουβλίνο ΙΙΙ (ΚΑΝΟΝΙΣΜΟΣ (ΕΕ) αριθ. 604/2013)</a:t>
            </a:r>
          </a:p>
          <a:p>
            <a:pPr lvl="0"/>
            <a:endParaRPr lang="el-GR" sz="1800" dirty="0"/>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90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normAutofit/>
          </a:bodyPr>
          <a:lstStyle/>
          <a:p>
            <a:pPr lvl="0" algn="just"/>
            <a:r>
              <a:rPr lang="el-GR" dirty="0"/>
              <a:t>Συνθήκες κράτησης/Διαδικαστικές εγγυήσεις (άρθρο 48 Ν. 4636/2019)</a:t>
            </a:r>
          </a:p>
          <a:p>
            <a:pPr marL="0" lvl="0" indent="0" algn="just">
              <a:buNone/>
            </a:pPr>
            <a:endParaRPr lang="el-GR" dirty="0"/>
          </a:p>
          <a:p>
            <a:pPr lvl="0" algn="just"/>
            <a:r>
              <a:rPr lang="el-GR" sz="1600" kern="0" dirty="0">
                <a:solidFill>
                  <a:sysClr val="windowText" lastClr="000000"/>
                </a:solidFill>
                <a:latin typeface="Calibri" panose="020F0502020204030204" pitchFamily="34" charset="0"/>
                <a:cs typeface="Calibri" panose="020F0502020204030204" pitchFamily="34" charset="0"/>
              </a:rPr>
              <a:t>Να παρέχεται στις οικογένειες υπό κράτηση ξεχωριστό κατάλυμα με τη συγκατάθεση όλων των ενήλικων μελών τους, υπό συνθήκες που διασφαλίζουν την προστασία της ιδιωτικής και οικογενειακής ζωής. </a:t>
            </a:r>
          </a:p>
          <a:p>
            <a:pPr lvl="0" algn="just"/>
            <a:endParaRPr lang="el-GR" sz="1600" kern="0" dirty="0">
              <a:solidFill>
                <a:sysClr val="windowText" lastClr="000000"/>
              </a:solidFill>
              <a:latin typeface="Calibri" panose="020F0502020204030204" pitchFamily="34" charset="0"/>
              <a:cs typeface="Calibri" panose="020F0502020204030204" pitchFamily="34" charset="0"/>
            </a:endParaRPr>
          </a:p>
          <a:p>
            <a:pPr lvl="0" algn="just"/>
            <a:r>
              <a:rPr lang="el-GR" sz="1600" kern="0" dirty="0">
                <a:solidFill>
                  <a:sysClr val="windowText" lastClr="000000"/>
                </a:solidFill>
                <a:latin typeface="Calibri" panose="020F0502020204030204" pitchFamily="34" charset="0"/>
                <a:cs typeface="Calibri" panose="020F0502020204030204" pitchFamily="34" charset="0"/>
              </a:rPr>
              <a:t>Οι γυναίκες υπό κράτηση να στεγάζονται χωριστά από άντρες, εκτός εάν οι τελευταίοι αποτελούν μέλη της οικογένειας τους και υπό την προϋπόθεση της συγκατάθεσής τους, και να αποφεύγεται η κράτηση γυναικών κατά τη διάρκεια της κύησης και για τρεις (3) μήνες μετά τον τοκετό, καθώς και να επιδιώκεται η μεταφορά και διαμονή τους σε κατάλληλες δομές φιλοξενίας.</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των αιτούντων άσυλο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8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009" y="1126536"/>
            <a:ext cx="8286979" cy="3255264"/>
          </a:xfrm>
        </p:spPr>
        <p:txBody>
          <a:bodyPr>
            <a:normAutofit/>
          </a:bodyPr>
          <a:lstStyle/>
          <a:p>
            <a:pPr algn="ctr"/>
            <a:r>
              <a:rPr lang="el-GR" sz="4000" b="1" dirty="0">
                <a:latin typeface="Calibri" panose="020F0502020204030204" pitchFamily="34" charset="0"/>
              </a:rPr>
              <a:t>Ευχαριστώ!</a:t>
            </a:r>
            <a:br>
              <a:rPr lang="en-US" sz="2400" b="1" dirty="0">
                <a:latin typeface="Calibri" panose="020F0502020204030204" pitchFamily="34" charset="0"/>
              </a:rPr>
            </a:br>
            <a:br>
              <a:rPr lang="en-US" sz="2400" b="1" dirty="0">
                <a:latin typeface="Calibri" panose="020F0502020204030204" pitchFamily="34" charset="0"/>
              </a:rPr>
            </a:br>
            <a:endParaRPr lang="en-US" sz="2400" dirty="0">
              <a:latin typeface="Calibri" panose="020F0502020204030204" pitchFamily="34" charset="0"/>
            </a:endParaRPr>
          </a:p>
        </p:txBody>
      </p:sp>
      <p:sp>
        <p:nvSpPr>
          <p:cNvPr id="3" name="Subtitle 2"/>
          <p:cNvSpPr>
            <a:spLocks noGrp="1"/>
          </p:cNvSpPr>
          <p:nvPr>
            <p:ph type="subTitle" idx="1"/>
          </p:nvPr>
        </p:nvSpPr>
        <p:spPr/>
        <p:txBody>
          <a:bodyPr>
            <a:normAutofit fontScale="85000" lnSpcReduction="20000"/>
          </a:bodyPr>
          <a:lstStyle/>
          <a:p>
            <a:pPr algn="r">
              <a:lnSpc>
                <a:spcPct val="80000"/>
              </a:lnSpc>
              <a:defRPr/>
            </a:pPr>
            <a:r>
              <a:rPr lang="el-GR" sz="2400" dirty="0"/>
              <a:t>Ελεάννα Ιωαννίδου</a:t>
            </a:r>
            <a:endParaRPr lang="en-US" sz="2400" dirty="0"/>
          </a:p>
          <a:p>
            <a:pPr algn="r">
              <a:lnSpc>
                <a:spcPct val="80000"/>
              </a:lnSpc>
              <a:defRPr/>
            </a:pPr>
            <a:r>
              <a:rPr lang="el-GR" sz="2400" dirty="0"/>
              <a:t>Ύπατη Αρμοστεία του Ο.Η.Ε για τους Πρόσφυγες</a:t>
            </a:r>
            <a:endParaRPr lang="en-GB" sz="2400" dirty="0"/>
          </a:p>
          <a:p>
            <a:pPr algn="r">
              <a:lnSpc>
                <a:spcPct val="80000"/>
              </a:lnSpc>
              <a:defRPr/>
            </a:pPr>
            <a:r>
              <a:rPr lang="el-GR" sz="1600" dirty="0"/>
              <a:t>Θεσσαλονίκη,  Απρίλιος 2022</a:t>
            </a:r>
          </a:p>
          <a:p>
            <a:endParaRPr lang="en-US" sz="2300" dirty="0"/>
          </a:p>
        </p:txBody>
      </p:sp>
      <p:pic>
        <p:nvPicPr>
          <p:cNvPr id="1026"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6844" y="6097937"/>
            <a:ext cx="2625671" cy="7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1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sz="2400" dirty="0"/>
              <a:t>Ορισμοί-διακρίσεις</a:t>
            </a:r>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lvl="0">
              <a:lnSpc>
                <a:spcPct val="100000"/>
              </a:lnSpc>
              <a:spcBef>
                <a:spcPts val="0"/>
              </a:spcBef>
              <a:buClrTx/>
              <a:buFontTx/>
              <a:buChar char="-"/>
            </a:pPr>
            <a:r>
              <a:rPr lang="el-GR" kern="0" dirty="0">
                <a:solidFill>
                  <a:sysClr val="windowText" lastClr="000000"/>
                </a:solidFill>
              </a:rPr>
              <a:t>άρθρο 76 Ν. 3386/2005</a:t>
            </a:r>
            <a:r>
              <a:rPr lang="en-US" kern="0" dirty="0">
                <a:solidFill>
                  <a:sysClr val="windowText" lastClr="000000"/>
                </a:solidFill>
              </a:rPr>
              <a:t>_</a:t>
            </a:r>
            <a:r>
              <a:rPr lang="el-GR" sz="1800" kern="0" dirty="0">
                <a:solidFill>
                  <a:sysClr val="windowText" lastClr="000000"/>
                </a:solidFill>
              </a:rPr>
              <a:t>Απέλαση</a:t>
            </a:r>
          </a:p>
          <a:p>
            <a:pPr marL="0" lvl="0" indent="0">
              <a:lnSpc>
                <a:spcPct val="100000"/>
              </a:lnSpc>
              <a:spcBef>
                <a:spcPts val="0"/>
              </a:spcBef>
              <a:buClrTx/>
              <a:buNone/>
            </a:pPr>
            <a:endParaRPr lang="en-US"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0" indent="0" algn="just">
              <a:lnSpc>
                <a:spcPct val="100000"/>
              </a:lnSpc>
              <a:spcBef>
                <a:spcPts val="0"/>
              </a:spcBef>
              <a:buClrTx/>
              <a:buNone/>
            </a:pPr>
            <a:r>
              <a:rPr lang="el-GR" sz="1600" dirty="0">
                <a:solidFill>
                  <a:prstClr val="black"/>
                </a:solidFill>
                <a:latin typeface="Calibri" panose="020F0502020204030204"/>
              </a:rPr>
              <a:t>η διοικητική απέλαση εφαρμόζεται σε υπηκόους τρίτης χώρας εφόσον:</a:t>
            </a:r>
          </a:p>
          <a:p>
            <a:pPr marL="0" lvl="0" indent="0" algn="just">
              <a:lnSpc>
                <a:spcPct val="100000"/>
              </a:lnSpc>
              <a:spcBef>
                <a:spcPts val="0"/>
              </a:spcBef>
              <a:buClrTx/>
              <a:buNone/>
            </a:pPr>
            <a:endParaRPr lang="el-GR" sz="1600" dirty="0">
              <a:solidFill>
                <a:prstClr val="black"/>
              </a:solidFill>
              <a:latin typeface="Calibri" panose="020F0502020204030204"/>
            </a:endParaRPr>
          </a:p>
          <a:p>
            <a:pPr marL="0" lvl="0" indent="0" algn="just">
              <a:lnSpc>
                <a:spcPct val="100000"/>
              </a:lnSpc>
              <a:spcBef>
                <a:spcPts val="0"/>
              </a:spcBef>
              <a:buClrTx/>
              <a:buNone/>
            </a:pPr>
            <a:r>
              <a:rPr lang="el-GR" sz="1600" dirty="0">
                <a:solidFill>
                  <a:prstClr val="black"/>
                </a:solidFill>
                <a:latin typeface="Calibri" panose="020F0502020204030204"/>
              </a:rPr>
              <a:t>α) έχουν καταδικασθεί τελεσίδικα σε ποινή στερητική της ελευθερίας τουλάχιστον ενός (1) έτους ή ανεξαρτήτως ποινής, για μια σειρά εγκλημάτων ιδιαίτερης κοινωνικής και ηθικής απαξίας και η απέλασή τους δεν έχει ήδη διαταχθεί από το αρμόδιο δικαστήριο,</a:t>
            </a:r>
          </a:p>
          <a:p>
            <a:pPr marL="0" lvl="0" indent="0" algn="just">
              <a:lnSpc>
                <a:spcPct val="100000"/>
              </a:lnSpc>
              <a:spcBef>
                <a:spcPts val="0"/>
              </a:spcBef>
              <a:buClrTx/>
              <a:buNone/>
            </a:pPr>
            <a:endParaRPr lang="el-GR" sz="1600" dirty="0">
              <a:solidFill>
                <a:prstClr val="black"/>
              </a:solidFill>
              <a:latin typeface="Calibri" panose="020F0502020204030204"/>
            </a:endParaRPr>
          </a:p>
          <a:p>
            <a:pPr marL="0" lvl="0" indent="0" algn="just">
              <a:lnSpc>
                <a:spcPct val="100000"/>
              </a:lnSpc>
              <a:spcBef>
                <a:spcPts val="0"/>
              </a:spcBef>
              <a:buClrTx/>
              <a:buNone/>
            </a:pPr>
            <a:r>
              <a:rPr lang="el-GR" sz="1600" dirty="0">
                <a:solidFill>
                  <a:prstClr val="black"/>
                </a:solidFill>
                <a:latin typeface="Calibri" panose="020F0502020204030204"/>
              </a:rPr>
              <a:t>β) έχουν παραβιάσει τις διατάξεις του Κώδικα Μετανάστευσης για την είσοδο, διαμονή και κοινωνική ένταξη υπηκόων τρίτων χωρών στην Ελληνική Επικράτεια,</a:t>
            </a:r>
          </a:p>
          <a:p>
            <a:pPr marL="0" lvl="0" indent="0" algn="just">
              <a:lnSpc>
                <a:spcPct val="100000"/>
              </a:lnSpc>
              <a:spcBef>
                <a:spcPts val="0"/>
              </a:spcBef>
              <a:buClrTx/>
              <a:buNone/>
            </a:pPr>
            <a:endParaRPr lang="el-GR" sz="1600" dirty="0">
              <a:solidFill>
                <a:prstClr val="black"/>
              </a:solidFill>
              <a:latin typeface="Calibri" panose="020F0502020204030204"/>
            </a:endParaRPr>
          </a:p>
          <a:p>
            <a:pPr marL="0" lvl="0" indent="0" algn="just">
              <a:lnSpc>
                <a:spcPct val="100000"/>
              </a:lnSpc>
              <a:spcBef>
                <a:spcPts val="0"/>
              </a:spcBef>
              <a:buClrTx/>
              <a:buNone/>
            </a:pPr>
            <a:r>
              <a:rPr lang="el-GR" sz="1600" dirty="0">
                <a:solidFill>
                  <a:prstClr val="black"/>
                </a:solidFill>
                <a:latin typeface="Calibri" panose="020F0502020204030204"/>
              </a:rPr>
              <a:t>γ) η παρουσία τους στο ελληνικό έδαφος συνιστά κίνδυνο για τη δημόσια τάξη ή την ασφάλεια της χώρας,</a:t>
            </a:r>
          </a:p>
          <a:p>
            <a:pPr marL="0" lvl="0" indent="0" algn="just">
              <a:lnSpc>
                <a:spcPct val="100000"/>
              </a:lnSpc>
              <a:spcBef>
                <a:spcPts val="0"/>
              </a:spcBef>
              <a:buClrTx/>
              <a:buNone/>
            </a:pPr>
            <a:endParaRPr lang="el-GR" sz="1600" dirty="0">
              <a:solidFill>
                <a:prstClr val="black"/>
              </a:solidFill>
              <a:latin typeface="Calibri" panose="020F0502020204030204"/>
            </a:endParaRPr>
          </a:p>
          <a:p>
            <a:pPr marL="0" lvl="0" indent="0" algn="just">
              <a:lnSpc>
                <a:spcPct val="100000"/>
              </a:lnSpc>
              <a:spcBef>
                <a:spcPts val="0"/>
              </a:spcBef>
              <a:buClrTx/>
              <a:buNone/>
            </a:pPr>
            <a:r>
              <a:rPr lang="el-GR" sz="1600" dirty="0">
                <a:solidFill>
                  <a:prstClr val="black"/>
                </a:solidFill>
                <a:latin typeface="Calibri" panose="020F0502020204030204"/>
              </a:rPr>
              <a:t>δ) η παρουσία τους στο ελληνικό έδαφος συνιστά κίνδυνο για τη δημόσια υγεία, επειδή πάσχουν από λοιμώδες νόσημα ή ανήκουν σε ομάδες ευάλωτες σε λοιμώδεις ασθένειες (χρήση ουσιών, εκδιδόμενο πρόσωπο, διαμονή σε μη κατάλληλες συνθήκες).</a:t>
            </a:r>
            <a:endParaRPr lang="en-GB" sz="1600" dirty="0">
              <a:solidFill>
                <a:prstClr val="black"/>
              </a:solidFill>
              <a:latin typeface="Calibri" panose="020F0502020204030204"/>
            </a:endParaRP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Απέλαση</a:t>
            </a:r>
            <a:endParaRPr lang="en-US" sz="1800" dirty="0"/>
          </a:p>
          <a:p>
            <a:r>
              <a:rPr lang="el-GR" sz="1800" dirty="0"/>
              <a:t>Επιστροφή</a:t>
            </a:r>
            <a:endParaRPr lang="en-US" sz="1800" dirty="0"/>
          </a:p>
          <a:p>
            <a:r>
              <a:rPr lang="el-GR" sz="1800" dirty="0"/>
              <a:t>Απομάκρυνση</a:t>
            </a:r>
            <a:endParaRPr lang="en-US" sz="1800" dirty="0"/>
          </a:p>
          <a:p>
            <a:r>
              <a:rPr lang="el-GR" sz="1800" dirty="0"/>
              <a:t>Οικειοθελής αναχώρηση</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02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sz="2400" dirty="0"/>
              <a:t>Ορισμοί-διακρίσεις</a:t>
            </a:r>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marL="0" lvl="0" indent="0">
              <a:lnSpc>
                <a:spcPct val="100000"/>
              </a:lnSpc>
              <a:spcBef>
                <a:spcPts val="0"/>
              </a:spcBef>
              <a:buClrTx/>
              <a:buNone/>
            </a:pPr>
            <a:r>
              <a:rPr lang="en-US" kern="0" dirty="0">
                <a:solidFill>
                  <a:sysClr val="windowText" lastClr="000000"/>
                </a:solidFill>
              </a:rPr>
              <a:t>- </a:t>
            </a:r>
            <a:r>
              <a:rPr lang="el-GR" kern="0" dirty="0">
                <a:solidFill>
                  <a:sysClr val="windowText" lastClr="000000"/>
                </a:solidFill>
              </a:rPr>
              <a:t>Ν. 3907/2011</a:t>
            </a:r>
            <a:r>
              <a:rPr lang="en-US" kern="0" dirty="0">
                <a:solidFill>
                  <a:sysClr val="windowText" lastClr="000000"/>
                </a:solidFill>
              </a:rPr>
              <a:t>_</a:t>
            </a:r>
            <a:r>
              <a:rPr lang="el-GR" kern="0" dirty="0">
                <a:solidFill>
                  <a:sysClr val="windowText" lastClr="000000"/>
                </a:solidFill>
              </a:rPr>
              <a:t>Επιστροφή</a:t>
            </a:r>
            <a:endParaRPr lang="en-US"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«Επιστροφή»: διαδικασία επανόδου υπηκόου τρίτης χώρας είτε με οικειοθελή συμμόρφωσή του προς υποχρέωση επιστροφής είτε αναγκαστικά: α) στη χώρα καταγωγής του ή β) σε χώρα διέλευσης, σύμφωνα με κοινοτικές ή διμερείς συμφωνίες επανεισδοχής ή άλλες ρυθμίσεις ή γ) σε άλλη τρίτη χώρα, στην οποία αποφασίζει εθελοντικά να επιστρέψει και στην οποία γίνεται δεκτός.</a:t>
            </a:r>
            <a:endParaRPr lang="en-US"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«Απομάκρυνση»: εκτέλεση της απόφασης επιστροφής με φυσική μεταφορά του υπηκόου τρίτης χώρας εκτός της ελληνικής επικράτειας.</a:t>
            </a:r>
            <a:endParaRPr lang="en-US"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«Οικειοθελής αναχώρηση»: η τήρηση της υποχρέωσης επιστροφής εντός της προθεσμίας που ορίζεται για το σκοπό αυτόν στην απόφαση επιστροφής.</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Απέλαση</a:t>
            </a:r>
            <a:endParaRPr lang="en-US" sz="1800" dirty="0"/>
          </a:p>
          <a:p>
            <a:r>
              <a:rPr lang="el-GR" sz="1800" dirty="0"/>
              <a:t>Επιστροφή</a:t>
            </a:r>
            <a:endParaRPr lang="en-US" sz="1800" dirty="0"/>
          </a:p>
          <a:p>
            <a:r>
              <a:rPr lang="el-GR" sz="1800" dirty="0"/>
              <a:t>Απομάκρυνση</a:t>
            </a:r>
            <a:endParaRPr lang="en-US" sz="1800" dirty="0"/>
          </a:p>
          <a:p>
            <a:r>
              <a:rPr lang="el-GR" sz="1800" dirty="0"/>
              <a:t>Οικειοθελής αναχώρηση</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1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l-GR" sz="2400" dirty="0"/>
              <a:t>Ορισμοί-διακρίσεις</a:t>
            </a:r>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lvl="0" algn="just">
              <a:lnSpc>
                <a:spcPct val="100000"/>
              </a:lnSpc>
              <a:spcBef>
                <a:spcPts val="0"/>
              </a:spcBef>
              <a:buClrTx/>
              <a:buFontTx/>
              <a:buChar char="-"/>
            </a:pPr>
            <a:r>
              <a:rPr lang="el-GR" kern="0" dirty="0">
                <a:solidFill>
                  <a:sysClr val="windowText" lastClr="000000"/>
                </a:solidFill>
              </a:rPr>
              <a:t>Οδηγία 2008/115/ΕΚ σχετικά με τους κοινούς κανόνες και διαδικασίες στα κράτη μέλη για την επιστροφή των παρανόμως διαμενόντων υπηκόων τρίτων χωρών</a:t>
            </a:r>
            <a:endParaRPr lang="en-US" kern="0" dirty="0">
              <a:solidFill>
                <a:sysClr val="windowText" lastClr="000000"/>
              </a:solidFill>
            </a:endParaRPr>
          </a:p>
          <a:p>
            <a:pPr marL="0" lvl="0" indent="0" algn="just">
              <a:lnSpc>
                <a:spcPct val="100000"/>
              </a:lnSpc>
              <a:spcBef>
                <a:spcPts val="0"/>
              </a:spcBef>
              <a:buClrTx/>
              <a:buNone/>
            </a:pPr>
            <a:endParaRPr lang="en-US" kern="0" dirty="0">
              <a:solidFill>
                <a:sysClr val="windowText" lastClr="000000"/>
              </a:solidFill>
            </a:endParaRPr>
          </a:p>
          <a:p>
            <a:pPr lvl="0" algn="just">
              <a:lnSpc>
                <a:spcPct val="100000"/>
              </a:lnSpc>
              <a:spcBef>
                <a:spcPts val="0"/>
              </a:spcBef>
              <a:buClrTx/>
              <a:buFontTx/>
              <a:buChar char="-"/>
            </a:pPr>
            <a:r>
              <a:rPr lang="el-GR" sz="1500" kern="0" dirty="0">
                <a:solidFill>
                  <a:sysClr val="windowText" lastClr="000000"/>
                </a:solidFill>
              </a:rPr>
              <a:t>Εξατομικευμένη αξιολόγηση.</a:t>
            </a:r>
          </a:p>
          <a:p>
            <a:pPr lvl="0" algn="just">
              <a:lnSpc>
                <a:spcPct val="100000"/>
              </a:lnSpc>
              <a:spcBef>
                <a:spcPts val="0"/>
              </a:spcBef>
              <a:buClrTx/>
              <a:buFontTx/>
              <a:buChar char="-"/>
            </a:pPr>
            <a:r>
              <a:rPr lang="el-GR" sz="1500" kern="0" dirty="0">
                <a:solidFill>
                  <a:sysClr val="windowText" lastClr="000000"/>
                </a:solidFill>
              </a:rPr>
              <a:t>Αρχή της αναλογικότητας. Η κράτηση δικαιολογείται μόνο για την προετοιμασία της επιστροφής ή για την εκτέλεση της διαδικασίας απομάκρυνσης και εφόσον δεν αρκεί η εφαρμογή λιγότερο αναγκαστικών μέτρων.</a:t>
            </a:r>
            <a:endParaRPr lang="en-US" sz="1500" kern="0" dirty="0">
              <a:solidFill>
                <a:sysClr val="windowText" lastClr="000000"/>
              </a:solidFill>
            </a:endParaRPr>
          </a:p>
          <a:p>
            <a:pPr lvl="0" algn="just">
              <a:lnSpc>
                <a:spcPct val="100000"/>
              </a:lnSpc>
              <a:spcBef>
                <a:spcPts val="0"/>
              </a:spcBef>
              <a:buClrTx/>
              <a:buFontTx/>
              <a:buChar char="-"/>
            </a:pPr>
            <a:r>
              <a:rPr lang="el-GR" sz="1500" kern="0" dirty="0">
                <a:solidFill>
                  <a:sysClr val="windowText" lastClr="000000"/>
                </a:solidFill>
              </a:rPr>
              <a:t>Ανθρώπινη και αξιοπρεπής μεταχείριση, με σεβασμό των θεμελιωδών δικαιωμάτων των κρατουμένων και σύμφωνα με το διεθνές και εθνικό δίκαιο. Ειδικές εγκαταστάσεις κράτησης.</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Κράτηση προς</a:t>
            </a:r>
          </a:p>
          <a:p>
            <a:r>
              <a:rPr lang="el-GR" sz="1800" dirty="0"/>
              <a:t>- Απέλαση</a:t>
            </a:r>
            <a:endParaRPr lang="en-US" sz="1800" dirty="0"/>
          </a:p>
          <a:p>
            <a:r>
              <a:rPr lang="el-GR" sz="1800" dirty="0"/>
              <a:t>- Επιστροφή</a:t>
            </a:r>
          </a:p>
          <a:p>
            <a:r>
              <a:rPr lang="el-GR" sz="1800" dirty="0"/>
              <a:t>- Επανεισδοχή</a:t>
            </a:r>
            <a:endParaRPr lang="en-US" sz="1800" dirty="0"/>
          </a:p>
          <a:p>
            <a:endParaRPr lang="el-GR" sz="1800" dirty="0"/>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9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lvl="0"/>
            <a:r>
              <a:rPr lang="el-GR" dirty="0"/>
              <a:t>Σύλληψη για παράνομη είσοδο στη χώρα (Άρθρο 83 Ν. 3386/2005, όπως ισχύει)</a:t>
            </a:r>
          </a:p>
          <a:p>
            <a:pPr marL="0" lvl="0" indent="0">
              <a:lnSpc>
                <a:spcPct val="100000"/>
              </a:lnSpc>
              <a:spcBef>
                <a:spcPts val="0"/>
              </a:spcBef>
              <a:buClrTx/>
              <a:buNone/>
            </a:pP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Πλαίσιο ποινής: ποινή φυλάκισης τουλάχιστον τριών μηνών και χρηματική ποινή τουλάχιστον χιλίων πεντακοσίων (1.500) ευρώ. </a:t>
            </a: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Δυνατότητα αποχής από την ποινική δίωξη (άρθρο 83§2 Ν.3386/2005).</a:t>
            </a: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Άρθρο 31 της Σύμβασης της Γενεύης –Αρχή της μη ποινικοποίησης.</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Μεταχείριση υπηκόων τρίτων χωρών μετά τη σύλληψη τους για παράνομη είσοδο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1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br>
              <a:rPr lang="en-US" sz="2400" dirty="0"/>
            </a:br>
            <a:br>
              <a:rPr lang="en-US" sz="2400" dirty="0"/>
            </a:br>
            <a:br>
              <a:rPr lang="en-US" sz="2400" dirty="0"/>
            </a:br>
            <a:br>
              <a:rPr lang="en-US" sz="2400" dirty="0"/>
            </a:br>
            <a:br>
              <a:rPr lang="en-US" sz="2400" dirty="0"/>
            </a:br>
            <a:br>
              <a:rPr lang="el-GR" sz="2400" dirty="0"/>
            </a:br>
            <a:br>
              <a:rPr lang="el-GR" sz="2400" dirty="0"/>
            </a:br>
            <a:endParaRPr lang="en-GB" dirty="0"/>
          </a:p>
        </p:txBody>
      </p:sp>
      <p:sp>
        <p:nvSpPr>
          <p:cNvPr id="6" name="Content Placeholder 5"/>
          <p:cNvSpPr>
            <a:spLocks noGrp="1"/>
          </p:cNvSpPr>
          <p:nvPr>
            <p:ph idx="1"/>
          </p:nvPr>
        </p:nvSpPr>
        <p:spPr/>
        <p:txBody>
          <a:bodyPr/>
          <a:lstStyle/>
          <a:p>
            <a:pPr lvl="0"/>
            <a:r>
              <a:rPr lang="el-GR" dirty="0"/>
              <a:t>Μεταχείριση μετά την άρση της κράτησης για την ποινική διαδικασία</a:t>
            </a:r>
            <a:endParaRPr lang="el-GR" sz="1500" kern="0" dirty="0">
              <a:solidFill>
                <a:sysClr val="windowText" lastClr="000000"/>
              </a:solidFill>
            </a:endParaRPr>
          </a:p>
          <a:p>
            <a:pPr marL="0" lvl="0" indent="0">
              <a:lnSpc>
                <a:spcPct val="100000"/>
              </a:lnSpc>
              <a:spcBef>
                <a:spcPts val="0"/>
              </a:spcBef>
              <a:buClrTx/>
              <a:buNone/>
            </a:pPr>
            <a:endParaRPr lang="el-GR" sz="1500" kern="0" dirty="0">
              <a:solidFill>
                <a:sysClr val="windowText" lastClr="000000"/>
              </a:solidFill>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Οι υπήκοοι τρίτων χωρών που συλλαμβάνονται να εισέρχονται παράνομα στη Χώρα οδηγούνται άμεσα με ευθύνη της αρχής που διενήργησε τη σύλληψη στο Κέντρο ή Μονάδα Υποδοχής και Ταυτοποίησης στα όρια της τοπικής αρμοδιότητας των οποίων συνελήφθησαν (άρθρο 14§2 Ν. 4375/2016 και άρθρο 83§2 Ν. 3386/2005 όπως τροποποιήθηκε με την παρ. 13 του άρθρου 121 του Ν.4249/2014)</a:t>
            </a:r>
          </a:p>
          <a:p>
            <a:pPr marL="0" lvl="1" indent="0" algn="just">
              <a:lnSpc>
                <a:spcPct val="100000"/>
              </a:lnSpc>
              <a:spcBef>
                <a:spcPts val="0"/>
              </a:spcBef>
              <a:spcAft>
                <a:spcPts val="0"/>
              </a:spcAft>
              <a:buClrTx/>
              <a:buNone/>
            </a:pPr>
            <a:endParaRPr lang="el-GR" sz="1600" kern="0" dirty="0">
              <a:solidFill>
                <a:sysClr val="windowText" lastClr="000000"/>
              </a:solidFill>
              <a:latin typeface="Calibri" panose="020F0502020204030204" pitchFamily="34" charset="0"/>
              <a:cs typeface="Calibri" panose="020F0502020204030204" pitchFamily="34" charset="0"/>
            </a:endParaRPr>
          </a:p>
          <a:p>
            <a:pPr marL="0" lvl="1" indent="0" algn="just">
              <a:lnSpc>
                <a:spcPct val="100000"/>
              </a:lnSpc>
              <a:spcBef>
                <a:spcPts val="0"/>
              </a:spcBef>
              <a:spcAft>
                <a:spcPts val="0"/>
              </a:spcAft>
              <a:buClrTx/>
              <a:buNone/>
            </a:pPr>
            <a:r>
              <a:rPr lang="el-GR" sz="1600" kern="0" dirty="0">
                <a:solidFill>
                  <a:sysClr val="windowText" lastClr="000000"/>
                </a:solidFill>
                <a:latin typeface="Calibri" panose="020F0502020204030204" pitchFamily="34" charset="0"/>
                <a:cs typeface="Calibri" panose="020F0502020204030204" pitchFamily="34" charset="0"/>
              </a:rPr>
              <a:t>Υπηρεσία Υποδοχής και Ταυτοποίησης: εξακρίβωση της ταυτότητας, του ιστορικού και της εν γένει κατάστασης των υπηκόων τρίτων χωρών, παροχή υπηρεσιών πρώτης υποδοχής, διαπίστωση των ιδιαίτερων αναγκών και του νομικού καθεστώτος. Περαιτέρω μεταχείριση ανάλογα με τα στοιχεία που θα συλλέγονται.</a:t>
            </a:r>
          </a:p>
        </p:txBody>
      </p:sp>
      <p:sp>
        <p:nvSpPr>
          <p:cNvPr id="10" name="Text Placeholder 9"/>
          <p:cNvSpPr>
            <a:spLocks noGrp="1"/>
          </p:cNvSpPr>
          <p:nvPr>
            <p:ph type="body" sz="half" idx="2"/>
          </p:nvPr>
        </p:nvSpPr>
        <p:spPr>
          <a:xfrm>
            <a:off x="256032" y="2052536"/>
            <a:ext cx="2834640" cy="3763630"/>
          </a:xfrm>
        </p:spPr>
        <p:txBody>
          <a:bodyPr>
            <a:normAutofit/>
          </a:bodyPr>
          <a:lstStyle/>
          <a:p>
            <a:r>
              <a:rPr lang="el-GR" sz="1800" dirty="0"/>
              <a:t>Μεταχείριση υπηκόων τρίτων χωρών μετά τη σύλληψη τους για παράνομη είσοδο</a:t>
            </a:r>
          </a:p>
        </p:txBody>
      </p:sp>
      <p:pic>
        <p:nvPicPr>
          <p:cNvPr id="4" name="Picture 2" descr="http://womenonthemoveawards.org.uk/wp-content/uploads/2013/10/UNHCR-Horizontal-2-e13817581837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164" y="6218024"/>
            <a:ext cx="1835089" cy="5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2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rame">
  <a:themeElements>
    <a:clrScheme name="Personalizar 1">
      <a:dk1>
        <a:srgbClr val="000000"/>
      </a:dk1>
      <a:lt1>
        <a:srgbClr val="FFFFFF"/>
      </a:lt1>
      <a:dk2>
        <a:srgbClr val="545454"/>
      </a:dk2>
      <a:lt2>
        <a:srgbClr val="BFBFBF"/>
      </a:lt2>
      <a:accent1>
        <a:srgbClr val="0072BC"/>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7D25836F67646A98C66F1CDD61673" ma:contentTypeVersion="13" ma:contentTypeDescription="Create a new document." ma:contentTypeScope="" ma:versionID="ba35e69849bb1dc1960f981b14b86aec">
  <xsd:schema xmlns:xsd="http://www.w3.org/2001/XMLSchema" xmlns:xs="http://www.w3.org/2001/XMLSchema" xmlns:p="http://schemas.microsoft.com/office/2006/metadata/properties" xmlns:ns3="6df68d03-0d94-44b1-a9a2-765e7690f201" xmlns:ns4="1d8ebf77-cd33-4f18-bb2b-d077fe339d9a" targetNamespace="http://schemas.microsoft.com/office/2006/metadata/properties" ma:root="true" ma:fieldsID="e502fae13941c7f7be7aaf1c1801a002" ns3:_="" ns4:_="">
    <xsd:import namespace="6df68d03-0d94-44b1-a9a2-765e7690f201"/>
    <xsd:import namespace="1d8ebf77-cd33-4f18-bb2b-d077fe339d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68d03-0d94-44b1-a9a2-765e7690f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8ebf77-cd33-4f18-bb2b-d077fe339d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C9B96D-F3B9-4D03-9EA2-A743AEF0AFF8}">
  <ds:schemaRefs>
    <ds:schemaRef ds:uri="http://schemas.microsoft.com/sharepoint/v3/contenttype/forms"/>
  </ds:schemaRefs>
</ds:datastoreItem>
</file>

<file path=customXml/itemProps2.xml><?xml version="1.0" encoding="utf-8"?>
<ds:datastoreItem xmlns:ds="http://schemas.openxmlformats.org/officeDocument/2006/customXml" ds:itemID="{F8013899-941B-4EE3-BFD2-9CDED6756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68d03-0d94-44b1-a9a2-765e7690f201"/>
    <ds:schemaRef ds:uri="1d8ebf77-cd33-4f18-bb2b-d077fe339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2BCD9F-243C-4FED-9FD5-3DEE1F0C9975}">
  <ds:schemaRefs>
    <ds:schemaRef ds:uri="http://schemas.microsoft.com/office/infopath/2007/PartnerControls"/>
    <ds:schemaRef ds:uri="1d8ebf77-cd33-4f18-bb2b-d077fe339d9a"/>
    <ds:schemaRef ds:uri="http://purl.org/dc/elements/1.1/"/>
    <ds:schemaRef ds:uri="http://schemas.microsoft.com/office/2006/metadata/properties"/>
    <ds:schemaRef ds:uri="6df68d03-0d94-44b1-a9a2-765e7690f20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9369</TotalTime>
  <Words>8242</Words>
  <Application>Microsoft Office PowerPoint</Application>
  <PresentationFormat>Widescreen</PresentationFormat>
  <Paragraphs>545</Paragraphs>
  <Slides>41</Slides>
  <Notes>41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41</vt:i4>
      </vt:variant>
    </vt:vector>
  </HeadingPairs>
  <TitlesOfParts>
    <vt:vector size="53" baseType="lpstr">
      <vt:lpstr>Arial</vt:lpstr>
      <vt:lpstr>Calibri</vt:lpstr>
      <vt:lpstr>Calibri Light</vt:lpstr>
      <vt:lpstr>Corbel</vt:lpstr>
      <vt:lpstr>Times New Roman</vt:lpstr>
      <vt:lpstr>Wingdings</vt:lpstr>
      <vt:lpstr>Wingdings 2</vt:lpstr>
      <vt:lpstr>Office Theme</vt:lpstr>
      <vt:lpstr>1_Frame</vt:lpstr>
      <vt:lpstr>2_Office Theme</vt:lpstr>
      <vt:lpstr>3_Office Theme</vt:lpstr>
      <vt:lpstr>1_Office Theme</vt:lpstr>
      <vt:lpstr>ΝΟΜΙΚΗ ΣΧΟΛΗ Α.Π.Θ. – ΥΠΑΤΗ ΑΡΜΟΣΤΕΙΑ Ο.Η.Ε. ΓΙΑ ΤΟΥΣ ΠΡΟΣΦΥΓΕΣ    Διοικητική κράτηση υπηκόων τρίτων χωρών συμπεριλαμβανομένων των αιτούντων άσυλο    </vt:lpstr>
      <vt:lpstr>PowerPoint Presentation</vt:lpstr>
      <vt:lpstr>Ορισμοί-διακρίσεις       </vt:lpstr>
      <vt:lpstr>Ορισμοί-διακρίσεις       </vt:lpstr>
      <vt:lpstr>Ορισμοί-διακρίσεις       </vt:lpstr>
      <vt:lpstr>Ορισμοί-διακρίσεις       </vt:lpstr>
      <vt:lpstr>Ορισμοί-διακρίσεις       </vt:lpstr>
      <vt:lpstr>       </vt:lpstr>
      <vt:lpstr>       </vt:lpstr>
      <vt:lpstr>       </vt:lpstr>
      <vt:lpstr>Βεβαίωση περί μη απομάκρυνσης</vt:lpstr>
      <vt:lpstr>PowerPoint Presentation</vt:lpstr>
      <vt:lpstr>       </vt:lpstr>
      <vt:lpstr>       </vt:lpstr>
      <vt:lpstr>       </vt:lpstr>
      <vt:lpstr>Υπηρεσιακό σημείωμα οικειοθελούς αναχώρησης</vt:lpstr>
      <vt:lpstr>PowerPoint Presentation</vt:lpstr>
      <vt:lpstr>Κράτηση των προς απέλαση/απομάκρυνση παράνομα εισερχομένων ή διαμενόντων αλλοδαπών (Ν. 3386/2005, 3907/2011, 4825/2021).</vt:lpstr>
      <vt:lpstr>       </vt:lpstr>
      <vt:lpstr>       </vt:lpstr>
      <vt:lpstr>       </vt:lpstr>
      <vt:lpstr>       </vt:lpstr>
      <vt:lpstr>       </vt:lpstr>
      <vt:lpstr>       </vt:lpstr>
      <vt:lpstr>       </vt:lpstr>
      <vt:lpstr>Κράτηση των αιτούντων άσυλο</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Ευχαριστώ!  </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Διοικητική Μεταχείριση Υπηκόων Τρίτων Χωρών μετά από σύλληψη για παράνομη είσοδο/διαμονή</dc:title>
  <dc:creator>UNHCR</dc:creator>
  <cp:lastModifiedBy>Eleni Anna Ioannidou</cp:lastModifiedBy>
  <cp:revision>181</cp:revision>
  <dcterms:created xsi:type="dcterms:W3CDTF">2017-04-07T14:19:07Z</dcterms:created>
  <dcterms:modified xsi:type="dcterms:W3CDTF">2022-04-15T13:51:32Z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0x010100C6B7D25836F67646A98C66F1CDD61673</vt:lpwstr>
  </property>
</Properties>
</file>