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Lst>
  <p:sldSz cy="5143500" cx="9144000"/>
  <p:notesSz cx="6858000" cy="9144000"/>
  <p:embeddedFontLst>
    <p:embeddedFont>
      <p:font typeface="Montserrat SemiBold"/>
      <p:regular r:id="rId58"/>
      <p:bold r:id="rId59"/>
      <p:italic r:id="rId60"/>
      <p:boldItalic r:id="rId61"/>
    </p:embeddedFont>
    <p:embeddedFont>
      <p:font typeface="Montserrat"/>
      <p:regular r:id="rId62"/>
      <p:bold r:id="rId63"/>
      <p:italic r:id="rId64"/>
      <p:boldItalic r:id="rId65"/>
    </p:embeddedFont>
    <p:embeddedFont>
      <p:font typeface="Fira Sans Extra Condensed Medium"/>
      <p:regular r:id="rId66"/>
      <p:bold r:id="rId67"/>
      <p:italic r:id="rId68"/>
      <p:boldItalic r:id="rId69"/>
    </p:embeddedFont>
    <p:embeddedFont>
      <p:font typeface="Open Sans"/>
      <p:regular r:id="rId70"/>
      <p:bold r:id="rId71"/>
      <p:italic r:id="rId72"/>
      <p:boldItalic r:id="rId7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74" roundtripDataSignature="AMtx7mjpQsuBZ8vOK1U7Qc/29a7W2yz8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9D23277-B18C-4F7D-A08B-7F8E5A3F53D6}">
  <a:tblStyle styleId="{79D23277-B18C-4F7D-A08B-7F8E5A3F53D6}"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7F0"/>
          </a:solidFill>
        </a:fill>
      </a:tcStyle>
    </a:wholeTbl>
    <a:band1H>
      <a:tcTxStyle b="off" i="off"/>
      <a:tcStyle>
        <a:fill>
          <a:solidFill>
            <a:srgbClr val="CACDE0"/>
          </a:solidFill>
        </a:fill>
      </a:tcStyle>
    </a:band1H>
    <a:band2H>
      <a:tcTxStyle b="off" i="off"/>
    </a:band2H>
    <a:band1V>
      <a:tcTxStyle b="off" i="off"/>
      <a:tcStyle>
        <a:fill>
          <a:solidFill>
            <a:srgbClr val="CACDE0"/>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OpenSans-boldItalic.fntdata"/><Relationship Id="rId72" Type="http://schemas.openxmlformats.org/officeDocument/2006/relationships/font" Target="fonts/OpenSans-italic.fntdata"/><Relationship Id="rId31" Type="http://schemas.openxmlformats.org/officeDocument/2006/relationships/slide" Target="slides/slide25.xml"/><Relationship Id="rId30" Type="http://schemas.openxmlformats.org/officeDocument/2006/relationships/slide" Target="slides/slide24.xml"/><Relationship Id="rId74" Type="http://customschemas.google.com/relationships/presentationmetadata" Target="metadata"/><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OpenSans-bold.fntdata"/><Relationship Id="rId70" Type="http://schemas.openxmlformats.org/officeDocument/2006/relationships/font" Target="fonts/OpenSans-regular.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Montserrat-regular.fntdata"/><Relationship Id="rId61" Type="http://schemas.openxmlformats.org/officeDocument/2006/relationships/font" Target="fonts/MontserratSemiBold-boldItalic.fntdata"/><Relationship Id="rId20" Type="http://schemas.openxmlformats.org/officeDocument/2006/relationships/slide" Target="slides/slide14.xml"/><Relationship Id="rId64" Type="http://schemas.openxmlformats.org/officeDocument/2006/relationships/font" Target="fonts/Montserrat-italic.fntdata"/><Relationship Id="rId63" Type="http://schemas.openxmlformats.org/officeDocument/2006/relationships/font" Target="fonts/Montserrat-bold.fntdata"/><Relationship Id="rId22" Type="http://schemas.openxmlformats.org/officeDocument/2006/relationships/slide" Target="slides/slide16.xml"/><Relationship Id="rId66" Type="http://schemas.openxmlformats.org/officeDocument/2006/relationships/font" Target="fonts/FiraSansExtraCondensedMedium-regular.fntdata"/><Relationship Id="rId21" Type="http://schemas.openxmlformats.org/officeDocument/2006/relationships/slide" Target="slides/slide15.xml"/><Relationship Id="rId65" Type="http://schemas.openxmlformats.org/officeDocument/2006/relationships/font" Target="fonts/Montserrat-boldItalic.fntdata"/><Relationship Id="rId24" Type="http://schemas.openxmlformats.org/officeDocument/2006/relationships/slide" Target="slides/slide18.xml"/><Relationship Id="rId68" Type="http://schemas.openxmlformats.org/officeDocument/2006/relationships/font" Target="fonts/FiraSansExtraCondensedMedium-italic.fntdata"/><Relationship Id="rId23" Type="http://schemas.openxmlformats.org/officeDocument/2006/relationships/slide" Target="slides/slide17.xml"/><Relationship Id="rId67" Type="http://schemas.openxmlformats.org/officeDocument/2006/relationships/font" Target="fonts/FiraSansExtraCondensedMedium-bold.fntdata"/><Relationship Id="rId60" Type="http://schemas.openxmlformats.org/officeDocument/2006/relationships/font" Target="fonts/MontserratSemiBold-italic.fntdata"/><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FiraSansExtraCondensedMedium-bold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font" Target="fonts/MontserratSemiBold-bold.fntdata"/><Relationship Id="rId14" Type="http://schemas.openxmlformats.org/officeDocument/2006/relationships/slide" Target="slides/slide8.xml"/><Relationship Id="rId58" Type="http://schemas.openxmlformats.org/officeDocument/2006/relationships/font" Target="fonts/MontserratSemiBold-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18be932dcc_0_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g218be932dcc_0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18be932dcc_0_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g218be932dcc_0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5" name="Google Shape;275;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1991a1867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g21991a1867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5" name="Google Shape;285;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294" name="Google Shape;294;p3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6" name="Google Shape;386;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1" name="Google Shape;421;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8" name="Google Shape;428;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8" name="Google Shape;438;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8" name="Google Shape;44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8" name="Google Shape;45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5" name="Google Shape;465;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9" name="Google Shape;489;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9" name="Google Shape;499;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9" name="Google Shape;509;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8" name="Google Shape;518;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5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21a482fdae0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2" name="Google Shape;532;g21a482fdae0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9" name="Google Shape;539;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6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21a482fdae0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1" name="Google Shape;551;g21a482fdae0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6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4" name="Google Shape;56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1" name="Google Shape;571;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7" name="Google Shape;577;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21a482fdae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3" name="Google Shape;583;g21a482fdae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0" name="Google Shape;59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10"/>
          <p:cNvSpPr txBox="1"/>
          <p:nvPr>
            <p:ph type="ctrTitle"/>
          </p:nvPr>
        </p:nvSpPr>
        <p:spPr>
          <a:xfrm>
            <a:off x="1643858" y="1172225"/>
            <a:ext cx="6770700" cy="20526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5200"/>
              <a:buNone/>
              <a:defRPr sz="53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 name="Google Shape;10;p10"/>
          <p:cNvSpPr txBox="1"/>
          <p:nvPr>
            <p:ph idx="1" type="subTitle"/>
          </p:nvPr>
        </p:nvSpPr>
        <p:spPr>
          <a:xfrm>
            <a:off x="1643852" y="3261775"/>
            <a:ext cx="6770700" cy="5571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800"/>
              <a:buNone/>
              <a:defRPr sz="1600">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 name="Google Shape;11;p10"/>
          <p:cNvSpPr/>
          <p:nvPr/>
        </p:nvSpPr>
        <p:spPr>
          <a:xfrm>
            <a:off x="0" y="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 name="Shape 12"/>
        <p:cNvGrpSpPr/>
        <p:nvPr/>
      </p:nvGrpSpPr>
      <p:grpSpPr>
        <a:xfrm>
          <a:off x="0" y="0"/>
          <a:ext cx="0" cy="0"/>
          <a:chOff x="0" y="0"/>
          <a:chExt cx="0" cy="0"/>
        </a:xfrm>
      </p:grpSpPr>
      <p:sp>
        <p:nvSpPr>
          <p:cNvPr id="13" name="Google Shape;13;p1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Font typeface="Barlow"/>
              <a:buChar char="●"/>
              <a:defRPr sz="1200"/>
            </a:lvl1pPr>
            <a:lvl2pPr indent="-317500" lvl="1" marL="914400" algn="l">
              <a:lnSpc>
                <a:spcPct val="100000"/>
              </a:lnSpc>
              <a:spcBef>
                <a:spcPts val="1600"/>
              </a:spcBef>
              <a:spcAft>
                <a:spcPts val="0"/>
              </a:spcAft>
              <a:buSzPts val="1400"/>
              <a:buFont typeface="Barlow"/>
              <a:buChar char="○"/>
              <a:defRPr sz="1200"/>
            </a:lvl2pPr>
            <a:lvl3pPr indent="-317500" lvl="2" marL="1371600" algn="l">
              <a:lnSpc>
                <a:spcPct val="100000"/>
              </a:lnSpc>
              <a:spcBef>
                <a:spcPts val="1600"/>
              </a:spcBef>
              <a:spcAft>
                <a:spcPts val="0"/>
              </a:spcAft>
              <a:buClr>
                <a:schemeClr val="lt1"/>
              </a:buClr>
              <a:buSzPts val="1400"/>
              <a:buFont typeface="Barlow"/>
              <a:buChar char="■"/>
              <a:defRPr/>
            </a:lvl3pPr>
            <a:lvl4pPr indent="-317500" lvl="3" marL="1828800" algn="l">
              <a:lnSpc>
                <a:spcPct val="100000"/>
              </a:lnSpc>
              <a:spcBef>
                <a:spcPts val="1600"/>
              </a:spcBef>
              <a:spcAft>
                <a:spcPts val="0"/>
              </a:spcAft>
              <a:buClr>
                <a:schemeClr val="lt1"/>
              </a:buClr>
              <a:buSzPts val="1400"/>
              <a:buFont typeface="Barlow"/>
              <a:buChar char="●"/>
              <a:defRPr/>
            </a:lvl4pPr>
            <a:lvl5pPr indent="-317500" lvl="4" marL="2286000" algn="l">
              <a:lnSpc>
                <a:spcPct val="100000"/>
              </a:lnSpc>
              <a:spcBef>
                <a:spcPts val="1600"/>
              </a:spcBef>
              <a:spcAft>
                <a:spcPts val="0"/>
              </a:spcAft>
              <a:buClr>
                <a:schemeClr val="lt1"/>
              </a:buClr>
              <a:buSzPts val="1400"/>
              <a:buFont typeface="Barlow"/>
              <a:buChar char="○"/>
              <a:defRPr/>
            </a:lvl5pPr>
            <a:lvl6pPr indent="-317500" lvl="5" marL="2743200" algn="l">
              <a:lnSpc>
                <a:spcPct val="100000"/>
              </a:lnSpc>
              <a:spcBef>
                <a:spcPts val="1600"/>
              </a:spcBef>
              <a:spcAft>
                <a:spcPts val="0"/>
              </a:spcAft>
              <a:buClr>
                <a:schemeClr val="lt1"/>
              </a:buClr>
              <a:buSzPts val="1400"/>
              <a:buFont typeface="Barlow"/>
              <a:buChar char="■"/>
              <a:defRPr/>
            </a:lvl6pPr>
            <a:lvl7pPr indent="-317500" lvl="6" marL="3200400" algn="l">
              <a:lnSpc>
                <a:spcPct val="100000"/>
              </a:lnSpc>
              <a:spcBef>
                <a:spcPts val="1600"/>
              </a:spcBef>
              <a:spcAft>
                <a:spcPts val="0"/>
              </a:spcAft>
              <a:buClr>
                <a:schemeClr val="lt1"/>
              </a:buClr>
              <a:buSzPts val="1400"/>
              <a:buFont typeface="Barlow"/>
              <a:buChar char="●"/>
              <a:defRPr/>
            </a:lvl7pPr>
            <a:lvl8pPr indent="-317500" lvl="7" marL="3657600" algn="l">
              <a:lnSpc>
                <a:spcPct val="100000"/>
              </a:lnSpc>
              <a:spcBef>
                <a:spcPts val="1600"/>
              </a:spcBef>
              <a:spcAft>
                <a:spcPts val="0"/>
              </a:spcAft>
              <a:buClr>
                <a:schemeClr val="lt1"/>
              </a:buClr>
              <a:buSzPts val="1400"/>
              <a:buFont typeface="Barlow"/>
              <a:buChar char="○"/>
              <a:defRPr/>
            </a:lvl8pPr>
            <a:lvl9pPr indent="-317500" lvl="8" marL="4114800" algn="l">
              <a:lnSpc>
                <a:spcPct val="100000"/>
              </a:lnSpc>
              <a:spcBef>
                <a:spcPts val="1600"/>
              </a:spcBef>
              <a:spcAft>
                <a:spcPts val="1600"/>
              </a:spcAft>
              <a:buClr>
                <a:schemeClr val="lt1"/>
              </a:buClr>
              <a:buSzPts val="1400"/>
              <a:buFont typeface="Barlow"/>
              <a:buChar char="■"/>
              <a:defRPr/>
            </a:lvl9pPr>
          </a:lstStyle>
          <a:p/>
        </p:txBody>
      </p:sp>
      <p:sp>
        <p:nvSpPr>
          <p:cNvPr id="14" name="Google Shape;14;p11"/>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12"/>
          <p:cNvSpPr txBox="1"/>
          <p:nvPr>
            <p:ph type="title"/>
          </p:nvPr>
        </p:nvSpPr>
        <p:spPr>
          <a:xfrm>
            <a:off x="3968425" y="2227050"/>
            <a:ext cx="4462500" cy="841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3600"/>
              <a:buNone/>
              <a:defRPr sz="4700">
                <a:solidFill>
                  <a:schemeClr val="accent1"/>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7" name="Google Shape;17;p12"/>
          <p:cNvSpPr txBox="1"/>
          <p:nvPr>
            <p:ph idx="1" type="subTitle"/>
          </p:nvPr>
        </p:nvSpPr>
        <p:spPr>
          <a:xfrm>
            <a:off x="3968275" y="3045375"/>
            <a:ext cx="4462500" cy="67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sz="1400"/>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18" name="Google Shape;18;p12"/>
          <p:cNvSpPr txBox="1"/>
          <p:nvPr>
            <p:ph idx="2" type="title"/>
          </p:nvPr>
        </p:nvSpPr>
        <p:spPr>
          <a:xfrm>
            <a:off x="3968350" y="1262325"/>
            <a:ext cx="4462500" cy="11418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7200"/>
              <a:buNone/>
              <a:defRPr sz="7200">
                <a:solidFill>
                  <a:schemeClr val="dk2"/>
                </a:solidFill>
              </a:defRPr>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p:txBody>
      </p:sp>
      <p:sp>
        <p:nvSpPr>
          <p:cNvPr id="19" name="Google Shape;19;p12"/>
          <p:cNvSpPr/>
          <p:nvPr/>
        </p:nvSpPr>
        <p:spPr>
          <a:xfrm flipH="1" rot="10800000">
            <a:off x="1441925" y="2571600"/>
            <a:ext cx="1216200" cy="15924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2"/>
          <p:cNvSpPr/>
          <p:nvPr/>
        </p:nvSpPr>
        <p:spPr>
          <a:xfrm flipH="1" rot="10800000">
            <a:off x="2658125" y="0"/>
            <a:ext cx="12162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9">
    <p:spTree>
      <p:nvGrpSpPr>
        <p:cNvPr id="21" name="Shape 21"/>
        <p:cNvGrpSpPr/>
        <p:nvPr/>
      </p:nvGrpSpPr>
      <p:grpSpPr>
        <a:xfrm>
          <a:off x="0" y="0"/>
          <a:ext cx="0" cy="0"/>
          <a:chOff x="0" y="0"/>
          <a:chExt cx="0" cy="0"/>
        </a:xfrm>
      </p:grpSpPr>
      <p:sp>
        <p:nvSpPr>
          <p:cNvPr id="22" name="Google Shape;22;p17"/>
          <p:cNvSpPr txBox="1"/>
          <p:nvPr>
            <p:ph type="title"/>
          </p:nvPr>
        </p:nvSpPr>
        <p:spPr>
          <a:xfrm>
            <a:off x="717800" y="383175"/>
            <a:ext cx="7708200" cy="740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p:txBody>
      </p:sp>
      <p:sp>
        <p:nvSpPr>
          <p:cNvPr id="23" name="Google Shape;23;p17"/>
          <p:cNvSpPr txBox="1"/>
          <p:nvPr>
            <p:ph idx="1" type="subTitle"/>
          </p:nvPr>
        </p:nvSpPr>
        <p:spPr>
          <a:xfrm>
            <a:off x="717800" y="1255775"/>
            <a:ext cx="4631700" cy="3398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sz="1400">
                <a:solidFill>
                  <a:schemeClr val="dk1"/>
                </a:solidFill>
              </a:defRPr>
            </a:lvl1pPr>
            <a:lvl2pPr lvl="1" algn="l">
              <a:lnSpc>
                <a:spcPct val="100000"/>
              </a:lnSpc>
              <a:spcBef>
                <a:spcPts val="1600"/>
              </a:spcBef>
              <a:spcAft>
                <a:spcPts val="0"/>
              </a:spcAft>
              <a:buSzPts val="1400"/>
              <a:buChar char="○"/>
              <a:defRPr/>
            </a:lvl2pPr>
            <a:lvl3pPr lvl="2" algn="l">
              <a:lnSpc>
                <a:spcPct val="100000"/>
              </a:lnSpc>
              <a:spcBef>
                <a:spcPts val="1600"/>
              </a:spcBef>
              <a:spcAft>
                <a:spcPts val="0"/>
              </a:spcAft>
              <a:buSzPts val="1400"/>
              <a:buChar char="■"/>
              <a:defRPr/>
            </a:lvl3pPr>
            <a:lvl4pPr lvl="3" algn="l">
              <a:lnSpc>
                <a:spcPct val="100000"/>
              </a:lnSpc>
              <a:spcBef>
                <a:spcPts val="1600"/>
              </a:spcBef>
              <a:spcAft>
                <a:spcPts val="0"/>
              </a:spcAft>
              <a:buSzPts val="1400"/>
              <a:buChar char="●"/>
              <a:defRPr/>
            </a:lvl4pPr>
            <a:lvl5pPr lvl="4" algn="l">
              <a:lnSpc>
                <a:spcPct val="100000"/>
              </a:lnSpc>
              <a:spcBef>
                <a:spcPts val="1600"/>
              </a:spcBef>
              <a:spcAft>
                <a:spcPts val="0"/>
              </a:spcAft>
              <a:buSzPts val="1400"/>
              <a:buChar char="○"/>
              <a:defRPr/>
            </a:lvl5pPr>
            <a:lvl6pPr lvl="5" algn="l">
              <a:lnSpc>
                <a:spcPct val="100000"/>
              </a:lnSpc>
              <a:spcBef>
                <a:spcPts val="1600"/>
              </a:spcBef>
              <a:spcAft>
                <a:spcPts val="0"/>
              </a:spcAft>
              <a:buSzPts val="1400"/>
              <a:buChar char="■"/>
              <a:defRPr/>
            </a:lvl6pPr>
            <a:lvl7pPr lvl="6" algn="l">
              <a:lnSpc>
                <a:spcPct val="100000"/>
              </a:lnSpc>
              <a:spcBef>
                <a:spcPts val="1600"/>
              </a:spcBef>
              <a:spcAft>
                <a:spcPts val="0"/>
              </a:spcAft>
              <a:buSzPts val="1400"/>
              <a:buChar char="●"/>
              <a:defRPr/>
            </a:lvl7pPr>
            <a:lvl8pPr lvl="7" algn="l">
              <a:lnSpc>
                <a:spcPct val="100000"/>
              </a:lnSpc>
              <a:spcBef>
                <a:spcPts val="1600"/>
              </a:spcBef>
              <a:spcAft>
                <a:spcPts val="0"/>
              </a:spcAft>
              <a:buSzPts val="1400"/>
              <a:buChar char="○"/>
              <a:defRPr/>
            </a:lvl8pPr>
            <a:lvl9pPr lvl="8" algn="l">
              <a:lnSpc>
                <a:spcPct val="100000"/>
              </a:lnSpc>
              <a:spcBef>
                <a:spcPts val="1600"/>
              </a:spcBef>
              <a:spcAft>
                <a:spcPts val="1600"/>
              </a:spcAft>
              <a:buSzPts val="1400"/>
              <a:buChar char="■"/>
              <a:defRPr/>
            </a:lvl9pPr>
          </a:lstStyle>
          <a:p/>
        </p:txBody>
      </p:sp>
      <p:sp>
        <p:nvSpPr>
          <p:cNvPr id="24" name="Google Shape;24;p17"/>
          <p:cNvSpPr/>
          <p:nvPr/>
        </p:nvSpPr>
        <p:spPr>
          <a:xfrm>
            <a:off x="7927800" y="2571600"/>
            <a:ext cx="12162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περιεχόμενο" type="obj">
  <p:cSld name="OBJECT">
    <p:spTree>
      <p:nvGrpSpPr>
        <p:cNvPr id="25" name="Shape 25"/>
        <p:cNvGrpSpPr/>
        <p:nvPr/>
      </p:nvGrpSpPr>
      <p:grpSpPr>
        <a:xfrm>
          <a:off x="0" y="0"/>
          <a:ext cx="0" cy="0"/>
          <a:chOff x="0" y="0"/>
          <a:chExt cx="0" cy="0"/>
        </a:xfrm>
      </p:grpSpPr>
      <p:sp>
        <p:nvSpPr>
          <p:cNvPr id="26" name="Google Shape;26;p5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5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SzPts val="1800"/>
              <a:buChar char="●"/>
              <a:defRPr/>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28" name="Google Shape;28;p51"/>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9" name="Google Shape;29;p51"/>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p51"/>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spTree>
      <p:nvGrpSpPr>
        <p:cNvPr id="31" name="Shape 31"/>
        <p:cNvGrpSpPr/>
        <p:nvPr/>
      </p:nvGrpSpPr>
      <p:grpSpPr>
        <a:xfrm>
          <a:off x="0" y="0"/>
          <a:ext cx="0" cy="0"/>
          <a:chOff x="0" y="0"/>
          <a:chExt cx="0" cy="0"/>
        </a:xfrm>
      </p:grpSpPr>
      <p:sp>
        <p:nvSpPr>
          <p:cNvPr id="32" name="Google Shape;32;p13"/>
          <p:cNvSpPr txBox="1"/>
          <p:nvPr>
            <p:ph type="title"/>
          </p:nvPr>
        </p:nvSpPr>
        <p:spPr>
          <a:xfrm>
            <a:off x="717800" y="383175"/>
            <a:ext cx="7708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p:txBody>
      </p:sp>
      <p:sp>
        <p:nvSpPr>
          <p:cNvPr id="33" name="Google Shape;33;p13"/>
          <p:cNvSpPr txBox="1"/>
          <p:nvPr>
            <p:ph idx="2" type="ctrTitle"/>
          </p:nvPr>
        </p:nvSpPr>
        <p:spPr>
          <a:xfrm>
            <a:off x="2310350" y="1446813"/>
            <a:ext cx="2150400" cy="384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p:txBody>
      </p:sp>
      <p:sp>
        <p:nvSpPr>
          <p:cNvPr id="34" name="Google Shape;34;p13"/>
          <p:cNvSpPr txBox="1"/>
          <p:nvPr>
            <p:ph idx="3" type="title"/>
          </p:nvPr>
        </p:nvSpPr>
        <p:spPr>
          <a:xfrm>
            <a:off x="717800" y="1521025"/>
            <a:ext cx="1493400" cy="9417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p:txBody>
      </p:sp>
      <p:sp>
        <p:nvSpPr>
          <p:cNvPr id="35" name="Google Shape;35;p13"/>
          <p:cNvSpPr txBox="1"/>
          <p:nvPr>
            <p:ph idx="1" type="subTitle"/>
          </p:nvPr>
        </p:nvSpPr>
        <p:spPr>
          <a:xfrm>
            <a:off x="2310350" y="1858875"/>
            <a:ext cx="2150400" cy="76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p:txBody>
      </p:sp>
      <p:sp>
        <p:nvSpPr>
          <p:cNvPr id="36" name="Google Shape;36;p13"/>
          <p:cNvSpPr txBox="1"/>
          <p:nvPr>
            <p:ph idx="4" type="ctrTitle"/>
          </p:nvPr>
        </p:nvSpPr>
        <p:spPr>
          <a:xfrm>
            <a:off x="6233050" y="1446813"/>
            <a:ext cx="2150400" cy="384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p:txBody>
      </p:sp>
      <p:sp>
        <p:nvSpPr>
          <p:cNvPr id="37" name="Google Shape;37;p13"/>
          <p:cNvSpPr txBox="1"/>
          <p:nvPr>
            <p:ph idx="5" type="title"/>
          </p:nvPr>
        </p:nvSpPr>
        <p:spPr>
          <a:xfrm>
            <a:off x="4686400" y="1521025"/>
            <a:ext cx="1493400" cy="9417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p:txBody>
      </p:sp>
      <p:sp>
        <p:nvSpPr>
          <p:cNvPr id="38" name="Google Shape;38;p13"/>
          <p:cNvSpPr txBox="1"/>
          <p:nvPr>
            <p:ph idx="6" type="subTitle"/>
          </p:nvPr>
        </p:nvSpPr>
        <p:spPr>
          <a:xfrm>
            <a:off x="6275800" y="1858878"/>
            <a:ext cx="2150400" cy="76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p:txBody>
      </p:sp>
      <p:sp>
        <p:nvSpPr>
          <p:cNvPr id="39" name="Google Shape;39;p13"/>
          <p:cNvSpPr txBox="1"/>
          <p:nvPr>
            <p:ph idx="7" type="ctrTitle"/>
          </p:nvPr>
        </p:nvSpPr>
        <p:spPr>
          <a:xfrm>
            <a:off x="2310350" y="2868777"/>
            <a:ext cx="2150400" cy="384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p:txBody>
      </p:sp>
      <p:sp>
        <p:nvSpPr>
          <p:cNvPr id="40" name="Google Shape;40;p13"/>
          <p:cNvSpPr txBox="1"/>
          <p:nvPr>
            <p:ph idx="8" type="title"/>
          </p:nvPr>
        </p:nvSpPr>
        <p:spPr>
          <a:xfrm>
            <a:off x="717800" y="2960450"/>
            <a:ext cx="1493400" cy="9417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p:txBody>
      </p:sp>
      <p:sp>
        <p:nvSpPr>
          <p:cNvPr id="41" name="Google Shape;41;p13"/>
          <p:cNvSpPr txBox="1"/>
          <p:nvPr>
            <p:ph idx="9" type="subTitle"/>
          </p:nvPr>
        </p:nvSpPr>
        <p:spPr>
          <a:xfrm>
            <a:off x="2310350" y="3298325"/>
            <a:ext cx="2150400" cy="76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p:txBody>
      </p:sp>
      <p:sp>
        <p:nvSpPr>
          <p:cNvPr id="42" name="Google Shape;42;p13"/>
          <p:cNvSpPr txBox="1"/>
          <p:nvPr>
            <p:ph idx="13" type="ctrTitle"/>
          </p:nvPr>
        </p:nvSpPr>
        <p:spPr>
          <a:xfrm>
            <a:off x="6275650" y="2868775"/>
            <a:ext cx="2150400" cy="384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p:txBody>
      </p:sp>
      <p:sp>
        <p:nvSpPr>
          <p:cNvPr id="43" name="Google Shape;43;p13"/>
          <p:cNvSpPr txBox="1"/>
          <p:nvPr>
            <p:ph idx="14" type="title"/>
          </p:nvPr>
        </p:nvSpPr>
        <p:spPr>
          <a:xfrm>
            <a:off x="4686400" y="2960450"/>
            <a:ext cx="1493400" cy="9417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p:txBody>
      </p:sp>
      <p:sp>
        <p:nvSpPr>
          <p:cNvPr id="44" name="Google Shape;44;p13"/>
          <p:cNvSpPr txBox="1"/>
          <p:nvPr>
            <p:ph idx="15" type="subTitle"/>
          </p:nvPr>
        </p:nvSpPr>
        <p:spPr>
          <a:xfrm>
            <a:off x="6275800" y="3298325"/>
            <a:ext cx="2150400" cy="76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p:txBody>
      </p:sp>
      <p:sp>
        <p:nvSpPr>
          <p:cNvPr id="45" name="Google Shape;45;p13"/>
          <p:cNvSpPr/>
          <p:nvPr/>
        </p:nvSpPr>
        <p:spPr>
          <a:xfrm>
            <a:off x="50" y="4834275"/>
            <a:ext cx="4572000" cy="309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13"/>
          <p:cNvSpPr/>
          <p:nvPr/>
        </p:nvSpPr>
        <p:spPr>
          <a:xfrm>
            <a:off x="4572000" y="4834275"/>
            <a:ext cx="4572000" cy="3093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14"/>
          <p:cNvSpPr txBox="1"/>
          <p:nvPr>
            <p:ph type="title"/>
          </p:nvPr>
        </p:nvSpPr>
        <p:spPr>
          <a:xfrm>
            <a:off x="717800" y="383175"/>
            <a:ext cx="7708200" cy="64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p:txBody>
      </p:sp>
      <p:sp>
        <p:nvSpPr>
          <p:cNvPr id="49" name="Google Shape;49;p14"/>
          <p:cNvSpPr/>
          <p:nvPr/>
        </p:nvSpPr>
        <p:spPr>
          <a:xfrm rot="5400000">
            <a:off x="6703350" y="2702925"/>
            <a:ext cx="4572000" cy="3093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8">
    <p:spTree>
      <p:nvGrpSpPr>
        <p:cNvPr id="50" name="Shape 50"/>
        <p:cNvGrpSpPr/>
        <p:nvPr/>
      </p:nvGrpSpPr>
      <p:grpSpPr>
        <a:xfrm>
          <a:off x="0" y="0"/>
          <a:ext cx="0" cy="0"/>
          <a:chOff x="0" y="0"/>
          <a:chExt cx="0" cy="0"/>
        </a:xfrm>
      </p:grpSpPr>
      <p:sp>
        <p:nvSpPr>
          <p:cNvPr id="51" name="Google Shape;51;p15"/>
          <p:cNvSpPr txBox="1"/>
          <p:nvPr>
            <p:ph type="title"/>
          </p:nvPr>
        </p:nvSpPr>
        <p:spPr>
          <a:xfrm>
            <a:off x="2683950" y="3273525"/>
            <a:ext cx="5757300" cy="572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800"/>
              <a:buNone/>
              <a:defRPr b="1"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2" name="Google Shape;52;p15"/>
          <p:cNvSpPr txBox="1"/>
          <p:nvPr>
            <p:ph idx="1" type="subTitle"/>
          </p:nvPr>
        </p:nvSpPr>
        <p:spPr>
          <a:xfrm flipH="1">
            <a:off x="2684000" y="1247225"/>
            <a:ext cx="5757300" cy="18552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800"/>
              <a:buFont typeface="Didact Gothic"/>
              <a:buNone/>
              <a:defRPr sz="2800">
                <a:latin typeface="Montserrat SemiBold"/>
                <a:ea typeface="Montserrat SemiBold"/>
                <a:cs typeface="Montserrat SemiBold"/>
                <a:sym typeface="Montserrat SemiBold"/>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3" name="Google Shape;53;p15"/>
          <p:cNvSpPr/>
          <p:nvPr/>
        </p:nvSpPr>
        <p:spPr>
          <a:xfrm flipH="1" rot="10800000">
            <a:off x="1216200" y="2571750"/>
            <a:ext cx="1216200" cy="2571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15"/>
          <p:cNvSpPr/>
          <p:nvPr/>
        </p:nvSpPr>
        <p:spPr>
          <a:xfrm flipH="1" rot="10800000">
            <a:off x="0" y="1061825"/>
            <a:ext cx="1216200" cy="15099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5">
    <p:spTree>
      <p:nvGrpSpPr>
        <p:cNvPr id="55" name="Shape 55"/>
        <p:cNvGrpSpPr/>
        <p:nvPr/>
      </p:nvGrpSpPr>
      <p:grpSpPr>
        <a:xfrm>
          <a:off x="0" y="0"/>
          <a:ext cx="0" cy="0"/>
          <a:chOff x="0" y="0"/>
          <a:chExt cx="0" cy="0"/>
        </a:xfrm>
      </p:grpSpPr>
      <p:sp>
        <p:nvSpPr>
          <p:cNvPr id="56" name="Google Shape;56;p16"/>
          <p:cNvSpPr txBox="1"/>
          <p:nvPr>
            <p:ph type="title"/>
          </p:nvPr>
        </p:nvSpPr>
        <p:spPr>
          <a:xfrm>
            <a:off x="713225" y="445025"/>
            <a:ext cx="3858900" cy="1338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2800"/>
              <a:buNone/>
              <a:defRPr sz="7200">
                <a:solidFill>
                  <a:schemeClr val="accent1"/>
                </a:solidFill>
              </a:defRPr>
            </a:lvl1pPr>
            <a:lvl2pPr lvl="1" algn="l">
              <a:lnSpc>
                <a:spcPct val="100000"/>
              </a:lnSpc>
              <a:spcBef>
                <a:spcPts val="0"/>
              </a:spcBef>
              <a:spcAft>
                <a:spcPts val="0"/>
              </a:spcAft>
              <a:buClr>
                <a:schemeClr val="accent1"/>
              </a:buClr>
              <a:buSzPts val="2800"/>
              <a:buNone/>
              <a:defRPr>
                <a:solidFill>
                  <a:schemeClr val="accent1"/>
                </a:solidFill>
              </a:defRPr>
            </a:lvl2pPr>
            <a:lvl3pPr lvl="2" algn="l">
              <a:lnSpc>
                <a:spcPct val="100000"/>
              </a:lnSpc>
              <a:spcBef>
                <a:spcPts val="0"/>
              </a:spcBef>
              <a:spcAft>
                <a:spcPts val="0"/>
              </a:spcAft>
              <a:buClr>
                <a:schemeClr val="accent1"/>
              </a:buClr>
              <a:buSzPts val="2800"/>
              <a:buNone/>
              <a:defRPr>
                <a:solidFill>
                  <a:schemeClr val="accent1"/>
                </a:solidFill>
              </a:defRPr>
            </a:lvl3pPr>
            <a:lvl4pPr lvl="3" algn="l">
              <a:lnSpc>
                <a:spcPct val="100000"/>
              </a:lnSpc>
              <a:spcBef>
                <a:spcPts val="0"/>
              </a:spcBef>
              <a:spcAft>
                <a:spcPts val="0"/>
              </a:spcAft>
              <a:buClr>
                <a:schemeClr val="accent1"/>
              </a:buClr>
              <a:buSzPts val="2800"/>
              <a:buNone/>
              <a:defRPr>
                <a:solidFill>
                  <a:schemeClr val="accent1"/>
                </a:solidFill>
              </a:defRPr>
            </a:lvl4pPr>
            <a:lvl5pPr lvl="4" algn="l">
              <a:lnSpc>
                <a:spcPct val="100000"/>
              </a:lnSpc>
              <a:spcBef>
                <a:spcPts val="0"/>
              </a:spcBef>
              <a:spcAft>
                <a:spcPts val="0"/>
              </a:spcAft>
              <a:buClr>
                <a:schemeClr val="accent1"/>
              </a:buClr>
              <a:buSzPts val="2800"/>
              <a:buNone/>
              <a:defRPr>
                <a:solidFill>
                  <a:schemeClr val="accent1"/>
                </a:solidFill>
              </a:defRPr>
            </a:lvl5pPr>
            <a:lvl6pPr lvl="5" algn="l">
              <a:lnSpc>
                <a:spcPct val="100000"/>
              </a:lnSpc>
              <a:spcBef>
                <a:spcPts val="0"/>
              </a:spcBef>
              <a:spcAft>
                <a:spcPts val="0"/>
              </a:spcAft>
              <a:buClr>
                <a:schemeClr val="accent1"/>
              </a:buClr>
              <a:buSzPts val="2800"/>
              <a:buNone/>
              <a:defRPr>
                <a:solidFill>
                  <a:schemeClr val="accent1"/>
                </a:solidFill>
              </a:defRPr>
            </a:lvl6pPr>
            <a:lvl7pPr lvl="6" algn="l">
              <a:lnSpc>
                <a:spcPct val="100000"/>
              </a:lnSpc>
              <a:spcBef>
                <a:spcPts val="0"/>
              </a:spcBef>
              <a:spcAft>
                <a:spcPts val="0"/>
              </a:spcAft>
              <a:buClr>
                <a:schemeClr val="accent1"/>
              </a:buClr>
              <a:buSzPts val="2800"/>
              <a:buNone/>
              <a:defRPr>
                <a:solidFill>
                  <a:schemeClr val="accent1"/>
                </a:solidFill>
              </a:defRPr>
            </a:lvl7pPr>
            <a:lvl8pPr lvl="7" algn="l">
              <a:lnSpc>
                <a:spcPct val="100000"/>
              </a:lnSpc>
              <a:spcBef>
                <a:spcPts val="0"/>
              </a:spcBef>
              <a:spcAft>
                <a:spcPts val="0"/>
              </a:spcAft>
              <a:buClr>
                <a:schemeClr val="accent1"/>
              </a:buClr>
              <a:buSzPts val="2800"/>
              <a:buNone/>
              <a:defRPr>
                <a:solidFill>
                  <a:schemeClr val="accent1"/>
                </a:solidFill>
              </a:defRPr>
            </a:lvl8pPr>
            <a:lvl9pPr lvl="8" algn="l">
              <a:lnSpc>
                <a:spcPct val="100000"/>
              </a:lnSpc>
              <a:spcBef>
                <a:spcPts val="0"/>
              </a:spcBef>
              <a:spcAft>
                <a:spcPts val="0"/>
              </a:spcAft>
              <a:buClr>
                <a:schemeClr val="accent1"/>
              </a:buClr>
              <a:buSzPts val="2800"/>
              <a:buNone/>
              <a:defRPr>
                <a:solidFill>
                  <a:schemeClr val="accent1"/>
                </a:solidFill>
              </a:defRPr>
            </a:lvl9pPr>
          </a:lstStyle>
          <a:p/>
        </p:txBody>
      </p:sp>
      <p:sp>
        <p:nvSpPr>
          <p:cNvPr id="57" name="Google Shape;57;p16"/>
          <p:cNvSpPr txBox="1"/>
          <p:nvPr/>
        </p:nvSpPr>
        <p:spPr>
          <a:xfrm>
            <a:off x="713225" y="3485675"/>
            <a:ext cx="3956100" cy="61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00"/>
              </a:spcBef>
              <a:spcAft>
                <a:spcPts val="0"/>
              </a:spcAft>
              <a:buClr>
                <a:srgbClr val="000000"/>
              </a:buClr>
              <a:buSzPts val="1100"/>
              <a:buFont typeface="Arial"/>
              <a:buNone/>
            </a:pPr>
            <a:r>
              <a:rPr b="0" i="0" lang="en-US" sz="1100" u="none" cap="none" strike="noStrike">
                <a:solidFill>
                  <a:schemeClr val="accent2"/>
                </a:solidFill>
                <a:latin typeface="Montserrat"/>
                <a:ea typeface="Montserrat"/>
                <a:cs typeface="Montserrat"/>
                <a:sym typeface="Montserrat"/>
              </a:rPr>
              <a:t>CREDITS: This presentation template was created by </a:t>
            </a:r>
            <a:r>
              <a:rPr b="1" i="0" lang="en-US" sz="1100" u="none" cap="none" strike="noStrike">
                <a:solidFill>
                  <a:schemeClr val="accent2"/>
                </a:solidFill>
                <a:uFill>
                  <a:noFill/>
                </a:uFill>
                <a:latin typeface="Montserrat"/>
                <a:ea typeface="Montserrat"/>
                <a:cs typeface="Montserrat"/>
                <a:sym typeface="Montserrat"/>
                <a:hlinkClick r:id="rId2">
                  <a:extLst>
                    <a:ext uri="{A12FA001-AC4F-418D-AE19-62706E023703}">
                      <ahyp:hlinkClr val="tx"/>
                    </a:ext>
                  </a:extLst>
                </a:hlinkClick>
              </a:rPr>
              <a:t>Slidesgo</a:t>
            </a:r>
            <a:r>
              <a:rPr b="0" i="0" lang="en-US" sz="1100" u="none" cap="none" strike="noStrike">
                <a:solidFill>
                  <a:schemeClr val="accent2"/>
                </a:solidFill>
                <a:latin typeface="Montserrat"/>
                <a:ea typeface="Montserrat"/>
                <a:cs typeface="Montserrat"/>
                <a:sym typeface="Montserrat"/>
              </a:rPr>
              <a:t>, including icons by </a:t>
            </a:r>
            <a:r>
              <a:rPr b="1" i="0" lang="en-US" sz="1100" u="none" cap="none" strike="noStrike">
                <a:solidFill>
                  <a:schemeClr val="accent2"/>
                </a:solidFill>
                <a:uFill>
                  <a:noFill/>
                </a:uFill>
                <a:latin typeface="Montserrat"/>
                <a:ea typeface="Montserrat"/>
                <a:cs typeface="Montserrat"/>
                <a:sym typeface="Montserrat"/>
                <a:hlinkClick r:id="rId3">
                  <a:extLst>
                    <a:ext uri="{A12FA001-AC4F-418D-AE19-62706E023703}">
                      <ahyp:hlinkClr val="tx"/>
                    </a:ext>
                  </a:extLst>
                </a:hlinkClick>
              </a:rPr>
              <a:t>Flaticon</a:t>
            </a:r>
            <a:r>
              <a:rPr b="0" i="0" lang="en-US" sz="1100" u="none" cap="none" strike="noStrike">
                <a:solidFill>
                  <a:schemeClr val="accent2"/>
                </a:solidFill>
                <a:latin typeface="Montserrat"/>
                <a:ea typeface="Montserrat"/>
                <a:cs typeface="Montserrat"/>
                <a:sym typeface="Montserrat"/>
              </a:rPr>
              <a:t>, and infographics &amp; images by </a:t>
            </a:r>
            <a:r>
              <a:rPr b="1" i="0" lang="en-US" sz="1100" u="none" cap="none" strike="noStrike">
                <a:solidFill>
                  <a:schemeClr val="accent2"/>
                </a:solidFill>
                <a:uFill>
                  <a:noFill/>
                </a:uFill>
                <a:latin typeface="Montserrat"/>
                <a:ea typeface="Montserrat"/>
                <a:cs typeface="Montserrat"/>
                <a:sym typeface="Montserrat"/>
                <a:hlinkClick r:id="rId4">
                  <a:extLst>
                    <a:ext uri="{A12FA001-AC4F-418D-AE19-62706E023703}">
                      <ahyp:hlinkClr val="tx"/>
                    </a:ext>
                  </a:extLst>
                </a:hlinkClick>
              </a:rPr>
              <a:t>Freepik</a:t>
            </a:r>
            <a:endParaRPr b="1" i="0" sz="1100" u="none" cap="none" strike="noStrike">
              <a:solidFill>
                <a:schemeClr val="accent2"/>
              </a:solidFill>
              <a:latin typeface="Montserrat"/>
              <a:ea typeface="Montserrat"/>
              <a:cs typeface="Montserrat"/>
              <a:sym typeface="Montserrat"/>
            </a:endParaRPr>
          </a:p>
        </p:txBody>
      </p:sp>
      <p:sp>
        <p:nvSpPr>
          <p:cNvPr id="58" name="Google Shape;58;p16"/>
          <p:cNvSpPr/>
          <p:nvPr/>
        </p:nvSpPr>
        <p:spPr>
          <a:xfrm>
            <a:off x="6711600" y="257160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6"/>
          <p:cNvSpPr/>
          <p:nvPr/>
        </p:nvSpPr>
        <p:spPr>
          <a:xfrm>
            <a:off x="7927800" y="0"/>
            <a:ext cx="12162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2pPr>
            <a:lvl3pPr lvl="2"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3pPr>
            <a:lvl4pPr lvl="3"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4pPr>
            <a:lvl5pPr lvl="4"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5pPr>
            <a:lvl6pPr lvl="5"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6pPr>
            <a:lvl7pPr lvl="6"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7pPr>
            <a:lvl8pPr lvl="7"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8pPr>
            <a:lvl9pPr lvl="8"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9pPr>
          </a:lstStyle>
          <a:p/>
        </p:txBody>
      </p:sp>
      <p:sp>
        <p:nvSpPr>
          <p:cNvPr id="7" name="Google Shape;7;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chemeClr val="dk2"/>
              </a:buClr>
              <a:buSzPts val="1800"/>
              <a:buFont typeface="Montserrat"/>
              <a:buChar char="●"/>
              <a:defRPr b="0" i="0" sz="1800" u="none" cap="none" strike="noStrike">
                <a:solidFill>
                  <a:schemeClr val="dk2"/>
                </a:solidFill>
                <a:latin typeface="Montserrat"/>
                <a:ea typeface="Montserrat"/>
                <a:cs typeface="Montserrat"/>
                <a:sym typeface="Montserrat"/>
              </a:defRPr>
            </a:lvl1pPr>
            <a:lvl2pPr indent="-317500" lvl="1" marL="9144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2pPr>
            <a:lvl3pPr indent="-317500" lvl="2" marL="13716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17500" lvl="4" marL="22860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5pPr>
            <a:lvl6pPr indent="-317500" lvl="5" marL="27432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6pPr>
            <a:lvl7pPr indent="-317500" lvl="6" marL="32004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7pPr>
            <a:lvl8pPr indent="-317500" lvl="7" marL="36576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8pPr>
            <a:lvl9pPr indent="-317500" lvl="8" marL="4114800" marR="0" rtl="0" algn="l">
              <a:lnSpc>
                <a:spcPct val="100000"/>
              </a:lnSpc>
              <a:spcBef>
                <a:spcPts val="1600"/>
              </a:spcBef>
              <a:spcAft>
                <a:spcPts val="160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hyperlink" Target="https://sfmg.se/download/externadokument/publikationer/guidelines_of_GC_final.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hyperlink" Target="https://www.nsgc.org/" TargetMode="External"/><Relationship Id="rId5" Type="http://schemas.openxmlformats.org/officeDocument/2006/relationships/hyperlink" Target="http://www.hgsa.org.au/" TargetMode="External"/><Relationship Id="rId6" Type="http://schemas.openxmlformats.org/officeDocument/2006/relationships/hyperlink" Target="https://www.ebmg.e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19.jpg"/><Relationship Id="rId5"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13.png"/><Relationship Id="rId5"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image" Target="../media/image22.jp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5.jpg"/><Relationship Id="rId4" Type="http://schemas.openxmlformats.org/officeDocument/2006/relationships/image" Target="../media/image18.png"/><Relationship Id="rId5" Type="http://schemas.openxmlformats.org/officeDocument/2006/relationships/image" Target="../media/image17.png"/><Relationship Id="rId6"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png"/><Relationship Id="rId4" Type="http://schemas.openxmlformats.org/officeDocument/2006/relationships/image" Target="../media/image20.jpg"/><Relationship Id="rId5"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jp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7.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7.png"/><Relationship Id="rId4" Type="http://schemas.openxmlformats.org/officeDocument/2006/relationships/image" Target="../media/image30.png"/><Relationship Id="rId5"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7.png"/><Relationship Id="rId4" Type="http://schemas.openxmlformats.org/officeDocument/2006/relationships/image" Target="../media/image34.png"/><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9.jp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7.png"/><Relationship Id="rId4" Type="http://schemas.openxmlformats.org/officeDocument/2006/relationships/image" Target="../media/image32.png"/><Relationship Id="rId5"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7.png"/><Relationship Id="rId4" Type="http://schemas.openxmlformats.org/officeDocument/2006/relationships/image" Target="../media/image19.jpg"/><Relationship Id="rId5"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pn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3.png"/><Relationship Id="rId4" Type="http://schemas.openxmlformats.org/officeDocument/2006/relationships/image" Target="../media/image2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jp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png"/><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8.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hyperlink" Target="https://doi.org/10.1038/ejhg.2014.180"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hyperlink" Target="https://www.aboutgeneticcounselors.org/" TargetMode="External"/><Relationship Id="rId4" Type="http://schemas.openxmlformats.org/officeDocument/2006/relationships/hyperlink" Target="https://www.youtube.com/watch?v=mhwVlCDgk84&amp;t=5s" TargetMode="External"/><Relationship Id="rId5" Type="http://schemas.openxmlformats.org/officeDocument/2006/relationships/hyperlink" Target="https://www.bls.gov/ooh/healthcare/genetic-counselors.htm" TargetMode="External"/><Relationship Id="rId6"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1.xml"/><Relationship Id="rId3" Type="http://schemas.openxmlformats.org/officeDocument/2006/relationships/hyperlink" Target="http://www.genecounsel.eu/" TargetMode="External"/><Relationship Id="rId4" Type="http://schemas.openxmlformats.org/officeDocument/2006/relationships/hyperlink" Target="http://www.genecounsel.e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4" name="Shape 64"/>
        <p:cNvGrpSpPr/>
        <p:nvPr/>
      </p:nvGrpSpPr>
      <p:grpSpPr>
        <a:xfrm>
          <a:off x="0" y="0"/>
          <a:ext cx="0" cy="0"/>
          <a:chOff x="0" y="0"/>
          <a:chExt cx="0" cy="0"/>
        </a:xfrm>
      </p:grpSpPr>
      <p:sp>
        <p:nvSpPr>
          <p:cNvPr id="65" name="Google Shape;65;p1"/>
          <p:cNvSpPr txBox="1"/>
          <p:nvPr/>
        </p:nvSpPr>
        <p:spPr>
          <a:xfrm>
            <a:off x="712575" y="1506089"/>
            <a:ext cx="7718850" cy="2131322"/>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000"/>
              <a:buFont typeface="Arial"/>
              <a:buNone/>
            </a:pPr>
            <a:r>
              <a:rPr b="1" i="0" lang="en-US" sz="3000" u="none" cap="none" strike="noStrike">
                <a:solidFill>
                  <a:schemeClr val="accent1"/>
                </a:solidFill>
                <a:latin typeface="Arial"/>
                <a:ea typeface="Arial"/>
                <a:cs typeface="Arial"/>
                <a:sym typeface="Arial"/>
              </a:rPr>
              <a:t>Unit 4. How to implement Genetic Counseling sessions </a:t>
            </a:r>
            <a:endParaRPr b="1" i="0" sz="3000" u="none" cap="none" strike="noStrike">
              <a:solidFill>
                <a:schemeClr val="accent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500"/>
              <a:buFont typeface="Arial"/>
              <a:buNone/>
            </a:pPr>
            <a:r>
              <a:rPr b="1" i="0" lang="en-US" sz="2500" u="none" cap="none" strike="noStrike">
                <a:solidFill>
                  <a:schemeClr val="accent1"/>
                </a:solidFill>
                <a:latin typeface="Arial"/>
                <a:ea typeface="Arial"/>
                <a:cs typeface="Arial"/>
                <a:sym typeface="Arial"/>
              </a:rPr>
              <a:t>Lesson 4.1. Genetic Counseling sessions </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500"/>
              <a:buFont typeface="Arial"/>
              <a:buNone/>
            </a:pPr>
            <a:r>
              <a:rPr b="1" i="0" lang="en-US" sz="2500" u="none" cap="none" strike="noStrike">
                <a:solidFill>
                  <a:schemeClr val="accent1"/>
                </a:solidFill>
                <a:latin typeface="Arial"/>
                <a:ea typeface="Arial"/>
                <a:cs typeface="Arial"/>
                <a:sym typeface="Arial"/>
              </a:rPr>
              <a:t>An overview</a:t>
            </a:r>
            <a:endParaRPr b="0" i="0" sz="1400" u="none" cap="none" strike="noStrike">
              <a:solidFill>
                <a:srgbClr val="000000"/>
              </a:solidFill>
              <a:latin typeface="Arial"/>
              <a:ea typeface="Arial"/>
              <a:cs typeface="Arial"/>
              <a:sym typeface="Arial"/>
            </a:endParaRPr>
          </a:p>
        </p:txBody>
      </p:sp>
      <p:pic>
        <p:nvPicPr>
          <p:cNvPr id="66" name="Google Shape;66;p1"/>
          <p:cNvPicPr preferRelativeResize="0"/>
          <p:nvPr/>
        </p:nvPicPr>
        <p:blipFill rotWithShape="1">
          <a:blip r:embed="rId3">
            <a:alphaModFix/>
          </a:blip>
          <a:srcRect b="0" l="0" r="0" t="0"/>
          <a:stretch/>
        </p:blipFill>
        <p:spPr>
          <a:xfrm>
            <a:off x="811375" y="4342775"/>
            <a:ext cx="7466373" cy="751000"/>
          </a:xfrm>
          <a:prstGeom prst="rect">
            <a:avLst/>
          </a:prstGeom>
          <a:noFill/>
          <a:ln>
            <a:noFill/>
          </a:ln>
        </p:spPr>
      </p:pic>
      <p:pic>
        <p:nvPicPr>
          <p:cNvPr descr="Εικόνα που περιέχει λογότυπο&#10;&#10;Περιγραφή που δημιουργήθηκε αυτόματα" id="67" name="Google Shape;67;p1"/>
          <p:cNvPicPr preferRelativeResize="0"/>
          <p:nvPr/>
        </p:nvPicPr>
        <p:blipFill rotWithShape="1">
          <a:blip r:embed="rId4">
            <a:alphaModFix/>
          </a:blip>
          <a:srcRect b="0" l="0" r="0" t="0"/>
          <a:stretch/>
        </p:blipFill>
        <p:spPr>
          <a:xfrm>
            <a:off x="6542573" y="49725"/>
            <a:ext cx="2511653" cy="6267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24"/>
          <p:cNvPicPr preferRelativeResize="0"/>
          <p:nvPr/>
        </p:nvPicPr>
        <p:blipFill rotWithShape="1">
          <a:blip r:embed="rId3">
            <a:alphaModFix/>
          </a:blip>
          <a:srcRect b="0" l="0" r="0" t="0"/>
          <a:stretch/>
        </p:blipFill>
        <p:spPr>
          <a:xfrm>
            <a:off x="0" y="4816935"/>
            <a:ext cx="9144000" cy="329923"/>
          </a:xfrm>
          <a:prstGeom prst="rect">
            <a:avLst/>
          </a:prstGeom>
          <a:noFill/>
          <a:ln>
            <a:noFill/>
          </a:ln>
        </p:spPr>
      </p:pic>
      <p:sp>
        <p:nvSpPr>
          <p:cNvPr id="176" name="Google Shape;176;p24"/>
          <p:cNvSpPr txBox="1"/>
          <p:nvPr>
            <p:ph idx="1" type="body"/>
          </p:nvPr>
        </p:nvSpPr>
        <p:spPr>
          <a:xfrm>
            <a:off x="713225" y="1076275"/>
            <a:ext cx="77175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solidFill>
                  <a:schemeClr val="accent6"/>
                </a:solidFill>
                <a:latin typeface="Arial"/>
                <a:ea typeface="Arial"/>
                <a:cs typeface="Arial"/>
                <a:sym typeface="Arial"/>
              </a:rPr>
              <a:t>According to international guidelines and policies, the most important issues related to GC are the following: </a:t>
            </a:r>
            <a:endParaRPr>
              <a:solidFill>
                <a:schemeClr val="accent6"/>
              </a:solidFill>
              <a:latin typeface="Arial"/>
              <a:ea typeface="Arial"/>
              <a:cs typeface="Arial"/>
              <a:sym typeface="Arial"/>
            </a:endParaRPr>
          </a:p>
          <a:p>
            <a:pPr indent="-82550" lvl="0" marL="171450" rtl="0" algn="l">
              <a:lnSpc>
                <a:spcPct val="100000"/>
              </a:lnSpc>
              <a:spcBef>
                <a:spcPts val="0"/>
              </a:spcBef>
              <a:spcAft>
                <a:spcPts val="0"/>
              </a:spcAft>
              <a:buSzPts val="1400"/>
              <a:buNone/>
            </a:pPr>
            <a:r>
              <a:t/>
            </a:r>
            <a:endParaRPr>
              <a:solidFill>
                <a:schemeClr val="accent6"/>
              </a:solidFill>
              <a:latin typeface="Arial"/>
              <a:ea typeface="Arial"/>
              <a:cs typeface="Arial"/>
              <a:sym typeface="Arial"/>
            </a:endParaRPr>
          </a:p>
          <a:p>
            <a:pPr indent="-171450" lvl="0" marL="171450" rtl="0" algn="l">
              <a:lnSpc>
                <a:spcPct val="100000"/>
              </a:lnSpc>
              <a:spcBef>
                <a:spcPts val="0"/>
              </a:spcBef>
              <a:spcAft>
                <a:spcPts val="0"/>
              </a:spcAft>
              <a:buSzPts val="1400"/>
              <a:buFont typeface="Arial"/>
              <a:buChar char="●"/>
            </a:pPr>
            <a:r>
              <a:rPr lang="en-US">
                <a:solidFill>
                  <a:schemeClr val="accent6"/>
                </a:solidFill>
                <a:latin typeface="Arial"/>
                <a:ea typeface="Arial"/>
                <a:cs typeface="Arial"/>
                <a:sym typeface="Arial"/>
              </a:rPr>
              <a:t> Appropriate training for the counselors</a:t>
            </a:r>
            <a:endParaRPr>
              <a:solidFill>
                <a:schemeClr val="accent6"/>
              </a:solidFill>
              <a:latin typeface="Arial"/>
              <a:ea typeface="Arial"/>
              <a:cs typeface="Arial"/>
              <a:sym typeface="Arial"/>
            </a:endParaRPr>
          </a:p>
          <a:p>
            <a:pPr indent="-82550" lvl="0" marL="260351" rtl="0" algn="l">
              <a:lnSpc>
                <a:spcPct val="100000"/>
              </a:lnSpc>
              <a:spcBef>
                <a:spcPts val="0"/>
              </a:spcBef>
              <a:spcAft>
                <a:spcPts val="0"/>
              </a:spcAft>
              <a:buSzPts val="1400"/>
              <a:buNone/>
            </a:pPr>
            <a:r>
              <a:t/>
            </a:r>
            <a:endParaRPr>
              <a:solidFill>
                <a:schemeClr val="accent6"/>
              </a:solidFill>
              <a:latin typeface="Arial"/>
              <a:ea typeface="Arial"/>
              <a:cs typeface="Arial"/>
              <a:sym typeface="Arial"/>
            </a:endParaRPr>
          </a:p>
          <a:p>
            <a:pPr indent="-171450" lvl="0" marL="171450" rtl="0" algn="l">
              <a:lnSpc>
                <a:spcPct val="100000"/>
              </a:lnSpc>
              <a:spcBef>
                <a:spcPts val="0"/>
              </a:spcBef>
              <a:spcAft>
                <a:spcPts val="0"/>
              </a:spcAft>
              <a:buSzPts val="1400"/>
              <a:buFont typeface="Arial"/>
              <a:buChar char="●"/>
            </a:pPr>
            <a:r>
              <a:rPr lang="en-US">
                <a:solidFill>
                  <a:schemeClr val="accent6"/>
                </a:solidFill>
                <a:latin typeface="Arial"/>
                <a:ea typeface="Arial"/>
                <a:cs typeface="Arial"/>
                <a:sym typeface="Arial"/>
              </a:rPr>
              <a:t> Content of the information</a:t>
            </a:r>
            <a:endParaRPr>
              <a:solidFill>
                <a:schemeClr val="accent6"/>
              </a:solidFill>
              <a:latin typeface="Arial"/>
              <a:ea typeface="Arial"/>
              <a:cs typeface="Arial"/>
              <a:sym typeface="Arial"/>
            </a:endParaRPr>
          </a:p>
          <a:p>
            <a:pPr indent="-82550" lvl="0" marL="260351" rtl="0" algn="l">
              <a:lnSpc>
                <a:spcPct val="100000"/>
              </a:lnSpc>
              <a:spcBef>
                <a:spcPts val="0"/>
              </a:spcBef>
              <a:spcAft>
                <a:spcPts val="0"/>
              </a:spcAft>
              <a:buSzPts val="1400"/>
              <a:buNone/>
            </a:pPr>
            <a:r>
              <a:t/>
            </a:r>
            <a:endParaRPr>
              <a:solidFill>
                <a:schemeClr val="accent6"/>
              </a:solidFill>
              <a:latin typeface="Arial"/>
              <a:ea typeface="Arial"/>
              <a:cs typeface="Arial"/>
              <a:sym typeface="Arial"/>
            </a:endParaRPr>
          </a:p>
          <a:p>
            <a:pPr indent="-171450" lvl="0" marL="171450" rtl="0" algn="l">
              <a:lnSpc>
                <a:spcPct val="100000"/>
              </a:lnSpc>
              <a:spcBef>
                <a:spcPts val="0"/>
              </a:spcBef>
              <a:spcAft>
                <a:spcPts val="0"/>
              </a:spcAft>
              <a:buSzPts val="1400"/>
              <a:buFont typeface="Arial"/>
              <a:buChar char="●"/>
            </a:pPr>
            <a:r>
              <a:rPr lang="en-US">
                <a:solidFill>
                  <a:schemeClr val="accent6"/>
                </a:solidFill>
                <a:latin typeface="Arial"/>
                <a:ea typeface="Arial"/>
                <a:cs typeface="Arial"/>
                <a:sym typeface="Arial"/>
              </a:rPr>
              <a:t> Counselors' understanding of the information</a:t>
            </a:r>
            <a:endParaRPr>
              <a:solidFill>
                <a:schemeClr val="accent6"/>
              </a:solidFill>
              <a:latin typeface="Arial"/>
              <a:ea typeface="Arial"/>
              <a:cs typeface="Arial"/>
              <a:sym typeface="Arial"/>
            </a:endParaRPr>
          </a:p>
          <a:p>
            <a:pPr indent="-82550" lvl="0" marL="260351" rtl="0" algn="l">
              <a:lnSpc>
                <a:spcPct val="100000"/>
              </a:lnSpc>
              <a:spcBef>
                <a:spcPts val="0"/>
              </a:spcBef>
              <a:spcAft>
                <a:spcPts val="0"/>
              </a:spcAft>
              <a:buSzPts val="1400"/>
              <a:buNone/>
            </a:pPr>
            <a:r>
              <a:t/>
            </a:r>
            <a:endParaRPr>
              <a:solidFill>
                <a:schemeClr val="accent6"/>
              </a:solidFill>
              <a:latin typeface="Arial"/>
              <a:ea typeface="Arial"/>
              <a:cs typeface="Arial"/>
              <a:sym typeface="Arial"/>
            </a:endParaRPr>
          </a:p>
          <a:p>
            <a:pPr indent="-171450" lvl="0" marL="171450" rtl="0" algn="l">
              <a:lnSpc>
                <a:spcPct val="100000"/>
              </a:lnSpc>
              <a:spcBef>
                <a:spcPts val="0"/>
              </a:spcBef>
              <a:spcAft>
                <a:spcPts val="0"/>
              </a:spcAft>
              <a:buSzPts val="1400"/>
              <a:buFont typeface="Arial"/>
              <a:buChar char="●"/>
            </a:pPr>
            <a:r>
              <a:rPr lang="en-US">
                <a:solidFill>
                  <a:schemeClr val="accent6"/>
                </a:solidFill>
                <a:latin typeface="Arial"/>
                <a:ea typeface="Arial"/>
                <a:cs typeface="Arial"/>
                <a:sym typeface="Arial"/>
              </a:rPr>
              <a:t> Psychological support</a:t>
            </a:r>
            <a:endParaRPr>
              <a:solidFill>
                <a:schemeClr val="accent6"/>
              </a:solidFill>
              <a:latin typeface="Arial"/>
              <a:ea typeface="Arial"/>
              <a:cs typeface="Arial"/>
              <a:sym typeface="Arial"/>
            </a:endParaRPr>
          </a:p>
          <a:p>
            <a:pPr indent="-82550" lvl="0" marL="260351" rtl="0" algn="l">
              <a:lnSpc>
                <a:spcPct val="100000"/>
              </a:lnSpc>
              <a:spcBef>
                <a:spcPts val="0"/>
              </a:spcBef>
              <a:spcAft>
                <a:spcPts val="0"/>
              </a:spcAft>
              <a:buSzPts val="1400"/>
              <a:buNone/>
            </a:pPr>
            <a:r>
              <a:t/>
            </a:r>
            <a:endParaRPr>
              <a:solidFill>
                <a:schemeClr val="accent6"/>
              </a:solidFill>
              <a:latin typeface="Arial"/>
              <a:ea typeface="Arial"/>
              <a:cs typeface="Arial"/>
              <a:sym typeface="Arial"/>
            </a:endParaRPr>
          </a:p>
          <a:p>
            <a:pPr indent="-171450" lvl="0" marL="171450" rtl="0" algn="l">
              <a:lnSpc>
                <a:spcPct val="100000"/>
              </a:lnSpc>
              <a:spcBef>
                <a:spcPts val="0"/>
              </a:spcBef>
              <a:spcAft>
                <a:spcPts val="0"/>
              </a:spcAft>
              <a:buSzPts val="1400"/>
              <a:buFont typeface="Arial"/>
              <a:buChar char="●"/>
            </a:pPr>
            <a:r>
              <a:rPr lang="en-US">
                <a:solidFill>
                  <a:schemeClr val="accent6"/>
                </a:solidFill>
                <a:latin typeface="Arial"/>
                <a:ea typeface="Arial"/>
                <a:cs typeface="Arial"/>
                <a:sym typeface="Arial"/>
              </a:rPr>
              <a:t> Problems related to disclosure to the relatives</a:t>
            </a:r>
            <a:endParaRPr>
              <a:solidFill>
                <a:schemeClr val="accent6"/>
              </a:solidFill>
              <a:latin typeface="Arial"/>
              <a:ea typeface="Arial"/>
              <a:cs typeface="Arial"/>
              <a:sym typeface="Arial"/>
            </a:endParaRPr>
          </a:p>
          <a:p>
            <a:pPr indent="-82550" lvl="0" marL="260351" rtl="0" algn="l">
              <a:lnSpc>
                <a:spcPct val="100000"/>
              </a:lnSpc>
              <a:spcBef>
                <a:spcPts val="0"/>
              </a:spcBef>
              <a:spcAft>
                <a:spcPts val="0"/>
              </a:spcAft>
              <a:buSzPts val="1400"/>
              <a:buNone/>
            </a:pPr>
            <a:r>
              <a:t/>
            </a:r>
            <a:endParaRPr>
              <a:solidFill>
                <a:schemeClr val="accent6"/>
              </a:solidFill>
              <a:latin typeface="Arial"/>
              <a:ea typeface="Arial"/>
              <a:cs typeface="Arial"/>
              <a:sym typeface="Arial"/>
            </a:endParaRPr>
          </a:p>
          <a:p>
            <a:pPr indent="-171450" lvl="0" marL="171450" rtl="0" algn="l">
              <a:lnSpc>
                <a:spcPct val="100000"/>
              </a:lnSpc>
              <a:spcBef>
                <a:spcPts val="0"/>
              </a:spcBef>
              <a:spcAft>
                <a:spcPts val="0"/>
              </a:spcAft>
              <a:buSzPts val="1400"/>
              <a:buFont typeface="Arial"/>
              <a:buChar char="●"/>
            </a:pPr>
            <a:r>
              <a:rPr lang="en-US">
                <a:solidFill>
                  <a:schemeClr val="accent6"/>
                </a:solidFill>
                <a:latin typeface="Arial"/>
                <a:ea typeface="Arial"/>
                <a:cs typeface="Arial"/>
                <a:sym typeface="Arial"/>
              </a:rPr>
              <a:t> Need for consent</a:t>
            </a:r>
            <a:endParaRPr>
              <a:solidFill>
                <a:schemeClr val="accent6"/>
              </a:solidFill>
              <a:latin typeface="Arial"/>
              <a:ea typeface="Arial"/>
              <a:cs typeface="Arial"/>
              <a:sym typeface="Arial"/>
            </a:endParaRPr>
          </a:p>
          <a:p>
            <a:pPr indent="-82550" lvl="0" marL="260351" rtl="0" algn="l">
              <a:lnSpc>
                <a:spcPct val="100000"/>
              </a:lnSpc>
              <a:spcBef>
                <a:spcPts val="0"/>
              </a:spcBef>
              <a:spcAft>
                <a:spcPts val="0"/>
              </a:spcAft>
              <a:buSzPts val="1400"/>
              <a:buNone/>
            </a:pPr>
            <a:r>
              <a:t/>
            </a:r>
            <a:endParaRPr>
              <a:solidFill>
                <a:schemeClr val="accent6"/>
              </a:solidFill>
              <a:latin typeface="Arial"/>
              <a:ea typeface="Arial"/>
              <a:cs typeface="Arial"/>
              <a:sym typeface="Arial"/>
            </a:endParaRPr>
          </a:p>
          <a:p>
            <a:pPr indent="-171450" lvl="0" marL="171450" rtl="0" algn="l">
              <a:lnSpc>
                <a:spcPct val="100000"/>
              </a:lnSpc>
              <a:spcBef>
                <a:spcPts val="0"/>
              </a:spcBef>
              <a:spcAft>
                <a:spcPts val="0"/>
              </a:spcAft>
              <a:buSzPts val="1400"/>
              <a:buFont typeface="Arial"/>
              <a:buChar char="●"/>
            </a:pPr>
            <a:r>
              <a:rPr lang="en-US">
                <a:solidFill>
                  <a:schemeClr val="accent6"/>
                </a:solidFill>
                <a:latin typeface="Arial"/>
                <a:ea typeface="Arial"/>
                <a:cs typeface="Arial"/>
                <a:sym typeface="Arial"/>
              </a:rPr>
              <a:t> Autonomy </a:t>
            </a:r>
            <a:endParaRPr>
              <a:solidFill>
                <a:schemeClr val="accent6"/>
              </a:solidFill>
              <a:latin typeface="Arial"/>
              <a:ea typeface="Arial"/>
              <a:cs typeface="Arial"/>
              <a:sym typeface="Arial"/>
            </a:endParaRPr>
          </a:p>
          <a:p>
            <a:pPr indent="-82550" lvl="0" marL="260351" rtl="0" algn="l">
              <a:lnSpc>
                <a:spcPct val="100000"/>
              </a:lnSpc>
              <a:spcBef>
                <a:spcPts val="0"/>
              </a:spcBef>
              <a:spcAft>
                <a:spcPts val="0"/>
              </a:spcAft>
              <a:buSzPts val="1400"/>
              <a:buNone/>
            </a:pPr>
            <a:r>
              <a:t/>
            </a:r>
            <a:endParaRPr>
              <a:solidFill>
                <a:schemeClr val="accent6"/>
              </a:solidFill>
              <a:latin typeface="Arial"/>
              <a:ea typeface="Arial"/>
              <a:cs typeface="Arial"/>
              <a:sym typeface="Arial"/>
            </a:endParaRPr>
          </a:p>
          <a:p>
            <a:pPr indent="-171450" lvl="0" marL="171450" rtl="0" algn="l">
              <a:lnSpc>
                <a:spcPct val="100000"/>
              </a:lnSpc>
              <a:spcBef>
                <a:spcPts val="0"/>
              </a:spcBef>
              <a:spcAft>
                <a:spcPts val="0"/>
              </a:spcAft>
              <a:buSzPts val="1400"/>
              <a:buFont typeface="Arial"/>
              <a:buChar char="●"/>
            </a:pPr>
            <a:r>
              <a:rPr lang="en-US">
                <a:solidFill>
                  <a:schemeClr val="accent6"/>
                </a:solidFill>
                <a:latin typeface="Arial"/>
                <a:ea typeface="Arial"/>
                <a:cs typeface="Arial"/>
                <a:sym typeface="Arial"/>
              </a:rPr>
              <a:t> Confidentiality</a:t>
            </a:r>
            <a:endParaRPr>
              <a:solidFill>
                <a:schemeClr val="accent6"/>
              </a:solidFill>
              <a:latin typeface="Arial"/>
              <a:ea typeface="Arial"/>
              <a:cs typeface="Arial"/>
              <a:sym typeface="Arial"/>
            </a:endParaRPr>
          </a:p>
          <a:p>
            <a:pPr indent="-82550" lvl="0" marL="260351" rtl="0" algn="l">
              <a:lnSpc>
                <a:spcPct val="100000"/>
              </a:lnSpc>
              <a:spcBef>
                <a:spcPts val="0"/>
              </a:spcBef>
              <a:spcAft>
                <a:spcPts val="0"/>
              </a:spcAft>
              <a:buSzPts val="1400"/>
              <a:buNone/>
            </a:pPr>
            <a:r>
              <a:t/>
            </a:r>
            <a:endParaRPr>
              <a:solidFill>
                <a:schemeClr val="accent6"/>
              </a:solidFill>
              <a:latin typeface="Arial"/>
              <a:ea typeface="Arial"/>
              <a:cs typeface="Arial"/>
              <a:sym typeface="Arial"/>
            </a:endParaRPr>
          </a:p>
          <a:p>
            <a:pPr indent="-171450" lvl="0" marL="171450" rtl="0" algn="l">
              <a:lnSpc>
                <a:spcPct val="100000"/>
              </a:lnSpc>
              <a:spcBef>
                <a:spcPts val="0"/>
              </a:spcBef>
              <a:spcAft>
                <a:spcPts val="0"/>
              </a:spcAft>
              <a:buSzPts val="1400"/>
              <a:buFont typeface="Arial"/>
              <a:buChar char="●"/>
            </a:pPr>
            <a:r>
              <a:rPr lang="en-US">
                <a:solidFill>
                  <a:schemeClr val="accent6"/>
                </a:solidFill>
                <a:latin typeface="Arial"/>
                <a:ea typeface="Arial"/>
                <a:cs typeface="Arial"/>
                <a:sym typeface="Arial"/>
              </a:rPr>
              <a:t> Fear of discrimination</a:t>
            </a:r>
            <a:endParaRPr>
              <a:solidFill>
                <a:schemeClr val="accent6"/>
              </a:solidFill>
              <a:latin typeface="Arial"/>
              <a:ea typeface="Arial"/>
              <a:cs typeface="Arial"/>
              <a:sym typeface="Arial"/>
            </a:endParaRPr>
          </a:p>
          <a:p>
            <a:pPr indent="-82550" lvl="0" marL="171450" rtl="0" algn="l">
              <a:lnSpc>
                <a:spcPct val="100000"/>
              </a:lnSpc>
              <a:spcBef>
                <a:spcPts val="0"/>
              </a:spcBef>
              <a:spcAft>
                <a:spcPts val="0"/>
              </a:spcAft>
              <a:buSzPts val="1400"/>
              <a:buNone/>
            </a:pPr>
            <a:r>
              <a:t/>
            </a:r>
            <a:endParaRPr>
              <a:solidFill>
                <a:schemeClr val="accent6"/>
              </a:solidFill>
              <a:latin typeface="Arial"/>
              <a:ea typeface="Arial"/>
              <a:cs typeface="Arial"/>
              <a:sym typeface="Arial"/>
            </a:endParaRPr>
          </a:p>
        </p:txBody>
      </p:sp>
      <p:sp>
        <p:nvSpPr>
          <p:cNvPr id="177" name="Google Shape;177;p24"/>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Important issues in genetic counseling</a:t>
            </a:r>
            <a:endParaRPr sz="2500">
              <a:latin typeface="Arial"/>
              <a:ea typeface="Arial"/>
              <a:cs typeface="Arial"/>
              <a:sym typeface="Arial"/>
            </a:endParaRPr>
          </a:p>
        </p:txBody>
      </p:sp>
      <p:pic>
        <p:nvPicPr>
          <p:cNvPr descr="Εικόνα που περιέχει λογότυπο&#10;&#10;Περιγραφή που δημιουργήθηκε αυτόματα" id="178" name="Google Shape;178;p24"/>
          <p:cNvPicPr preferRelativeResize="0"/>
          <p:nvPr/>
        </p:nvPicPr>
        <p:blipFill rotWithShape="1">
          <a:blip r:embed="rId4">
            <a:alphaModFix/>
          </a:blip>
          <a:srcRect b="0" l="0" r="0" t="0"/>
          <a:stretch/>
        </p:blipFill>
        <p:spPr>
          <a:xfrm>
            <a:off x="6631259" y="4446061"/>
            <a:ext cx="2430401" cy="626782"/>
          </a:xfrm>
          <a:prstGeom prst="rect">
            <a:avLst/>
          </a:prstGeom>
          <a:noFill/>
          <a:ln>
            <a:noFill/>
          </a:ln>
        </p:spPr>
      </p:pic>
      <p:pic>
        <p:nvPicPr>
          <p:cNvPr descr="Εικόνα που περιέχει κείμενο&#10;&#10;Περιγραφή που δημιουργήθηκε αυτόματα" id="179" name="Google Shape;179;p24"/>
          <p:cNvPicPr preferRelativeResize="0"/>
          <p:nvPr/>
        </p:nvPicPr>
        <p:blipFill rotWithShape="1">
          <a:blip r:embed="rId5">
            <a:alphaModFix/>
          </a:blip>
          <a:srcRect b="0" l="0" r="0" t="0"/>
          <a:stretch/>
        </p:blipFill>
        <p:spPr>
          <a:xfrm>
            <a:off x="5714550" y="2103864"/>
            <a:ext cx="3184546" cy="2032892"/>
          </a:xfrm>
          <a:prstGeom prst="rect">
            <a:avLst/>
          </a:prstGeom>
          <a:noFill/>
          <a:ln>
            <a:noFill/>
          </a:ln>
        </p:spPr>
      </p:pic>
      <p:sp>
        <p:nvSpPr>
          <p:cNvPr id="180" name="Google Shape;180;p24"/>
          <p:cNvSpPr txBox="1"/>
          <p:nvPr/>
        </p:nvSpPr>
        <p:spPr>
          <a:xfrm>
            <a:off x="82340" y="4834410"/>
            <a:ext cx="6377090"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sng" cap="none" strike="noStrike">
                <a:solidFill>
                  <a:schemeClr val="lt1"/>
                </a:solidFill>
                <a:latin typeface="Arial"/>
                <a:ea typeface="Arial"/>
                <a:cs typeface="Arial"/>
                <a:sym typeface="Arial"/>
                <a:hlinkClick r:id="rId6">
                  <a:extLst>
                    <a:ext uri="{A12FA001-AC4F-418D-AE19-62706E023703}">
                      <ahyp:hlinkClr val="tx"/>
                    </a:ext>
                  </a:extLst>
                </a:hlinkClick>
              </a:rPr>
              <a:t>https://sfmg.se/download/externadokument/publikationer/guidelines_of_GC_final.pdf</a:t>
            </a:r>
            <a:r>
              <a:rPr b="0" i="0" lang="en-US" sz="900" u="none" cap="none" strike="noStrike">
                <a:solidFill>
                  <a:schemeClr val="lt1"/>
                </a:solidFill>
                <a:latin typeface="Arial"/>
                <a:ea typeface="Arial"/>
                <a:cs typeface="Arial"/>
                <a:sym typeface="Arial"/>
              </a:rPr>
              <a:t>; Rantanen et al., 2008</a:t>
            </a:r>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25"/>
          <p:cNvPicPr preferRelativeResize="0"/>
          <p:nvPr/>
        </p:nvPicPr>
        <p:blipFill rotWithShape="1">
          <a:blip r:embed="rId3">
            <a:alphaModFix/>
          </a:blip>
          <a:srcRect b="0" l="0" r="0" t="0"/>
          <a:stretch/>
        </p:blipFill>
        <p:spPr>
          <a:xfrm>
            <a:off x="0" y="4816935"/>
            <a:ext cx="9144000" cy="329923"/>
          </a:xfrm>
          <a:prstGeom prst="rect">
            <a:avLst/>
          </a:prstGeom>
          <a:noFill/>
          <a:ln>
            <a:noFill/>
          </a:ln>
        </p:spPr>
      </p:pic>
      <p:sp>
        <p:nvSpPr>
          <p:cNvPr id="186" name="Google Shape;186;p25"/>
          <p:cNvSpPr txBox="1"/>
          <p:nvPr>
            <p:ph idx="1" type="body"/>
          </p:nvPr>
        </p:nvSpPr>
        <p:spPr>
          <a:xfrm>
            <a:off x="661185" y="1256391"/>
            <a:ext cx="8134213" cy="2630718"/>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0"/>
              </a:spcBef>
              <a:spcAft>
                <a:spcPts val="0"/>
              </a:spcAft>
              <a:buSzPts val="1400"/>
              <a:buChar char="●"/>
            </a:pPr>
            <a:r>
              <a:rPr lang="en-US">
                <a:solidFill>
                  <a:srgbClr val="000043"/>
                </a:solidFill>
                <a:latin typeface="Arial"/>
                <a:ea typeface="Arial"/>
                <a:cs typeface="Arial"/>
                <a:sym typeface="Arial"/>
              </a:rPr>
              <a:t>Either a parent or a close relative has an inherited disease or birth defect.</a:t>
            </a:r>
            <a:endParaRPr/>
          </a:p>
          <a:p>
            <a:pPr indent="-196850" lvl="0" marL="285750" rtl="0" algn="l">
              <a:lnSpc>
                <a:spcPct val="100000"/>
              </a:lnSpc>
              <a:spcBef>
                <a:spcPts val="0"/>
              </a:spcBef>
              <a:spcAft>
                <a:spcPts val="0"/>
              </a:spcAft>
              <a:buSzPts val="1400"/>
              <a:buNone/>
            </a:pPr>
            <a:r>
              <a:t/>
            </a:r>
            <a:endParaRPr>
              <a:solidFill>
                <a:srgbClr val="000043"/>
              </a:solidFill>
              <a:latin typeface="Arial"/>
              <a:ea typeface="Arial"/>
              <a:cs typeface="Arial"/>
              <a:sym typeface="Arial"/>
            </a:endParaRPr>
          </a:p>
          <a:p>
            <a:pPr indent="-285750" lvl="0" marL="285750" rtl="0" algn="l">
              <a:lnSpc>
                <a:spcPct val="100000"/>
              </a:lnSpc>
              <a:spcBef>
                <a:spcPts val="0"/>
              </a:spcBef>
              <a:spcAft>
                <a:spcPts val="0"/>
              </a:spcAft>
              <a:buSzPts val="1400"/>
              <a:buChar char="●"/>
            </a:pPr>
            <a:r>
              <a:rPr lang="en-US">
                <a:solidFill>
                  <a:srgbClr val="000043"/>
                </a:solidFill>
                <a:latin typeface="Arial"/>
                <a:ea typeface="Arial"/>
                <a:cs typeface="Arial"/>
                <a:sym typeface="Arial"/>
              </a:rPr>
              <a:t>Either parent already has children with birth defects or genetic disorders.</a:t>
            </a:r>
            <a:endParaRPr/>
          </a:p>
          <a:p>
            <a:pPr indent="-196850" lvl="0" marL="285750" rtl="0" algn="l">
              <a:lnSpc>
                <a:spcPct val="100000"/>
              </a:lnSpc>
              <a:spcBef>
                <a:spcPts val="0"/>
              </a:spcBef>
              <a:spcAft>
                <a:spcPts val="0"/>
              </a:spcAft>
              <a:buSzPts val="1400"/>
              <a:buNone/>
            </a:pPr>
            <a:r>
              <a:t/>
            </a:r>
            <a:endParaRPr>
              <a:solidFill>
                <a:srgbClr val="000043"/>
              </a:solidFill>
              <a:latin typeface="Arial"/>
              <a:ea typeface="Arial"/>
              <a:cs typeface="Arial"/>
              <a:sym typeface="Arial"/>
            </a:endParaRPr>
          </a:p>
          <a:p>
            <a:pPr indent="-285750" lvl="0" marL="285750" rtl="0" algn="l">
              <a:lnSpc>
                <a:spcPct val="100000"/>
              </a:lnSpc>
              <a:spcBef>
                <a:spcPts val="0"/>
              </a:spcBef>
              <a:spcAft>
                <a:spcPts val="0"/>
              </a:spcAft>
              <a:buSzPts val="1400"/>
              <a:buChar char="●"/>
            </a:pPr>
            <a:r>
              <a:rPr lang="en-US">
                <a:solidFill>
                  <a:srgbClr val="000043"/>
                </a:solidFill>
                <a:latin typeface="Arial"/>
                <a:ea typeface="Arial"/>
                <a:cs typeface="Arial"/>
                <a:sym typeface="Arial"/>
              </a:rPr>
              <a:t>The mother-to-be had two or more miscarriages or babies that died in infancy.</a:t>
            </a:r>
            <a:endParaRPr/>
          </a:p>
          <a:p>
            <a:pPr indent="-196850" lvl="0" marL="285750" rtl="0" algn="l">
              <a:lnSpc>
                <a:spcPct val="100000"/>
              </a:lnSpc>
              <a:spcBef>
                <a:spcPts val="0"/>
              </a:spcBef>
              <a:spcAft>
                <a:spcPts val="0"/>
              </a:spcAft>
              <a:buSzPts val="1400"/>
              <a:buNone/>
            </a:pPr>
            <a:r>
              <a:t/>
            </a:r>
            <a:endParaRPr>
              <a:solidFill>
                <a:srgbClr val="000043"/>
              </a:solidFill>
              <a:latin typeface="Arial"/>
              <a:ea typeface="Arial"/>
              <a:cs typeface="Arial"/>
              <a:sym typeface="Arial"/>
            </a:endParaRPr>
          </a:p>
          <a:p>
            <a:pPr indent="-285750" lvl="0" marL="285750" rtl="0" algn="l">
              <a:lnSpc>
                <a:spcPct val="100000"/>
              </a:lnSpc>
              <a:spcBef>
                <a:spcPts val="0"/>
              </a:spcBef>
              <a:spcAft>
                <a:spcPts val="0"/>
              </a:spcAft>
              <a:buSzPts val="1400"/>
              <a:buChar char="●"/>
            </a:pPr>
            <a:r>
              <a:rPr lang="en-US">
                <a:solidFill>
                  <a:srgbClr val="000043"/>
                </a:solidFill>
                <a:latin typeface="Arial"/>
                <a:ea typeface="Arial"/>
                <a:cs typeface="Arial"/>
                <a:sym typeface="Arial"/>
              </a:rPr>
              <a:t>The mother-to-be will be 35 or older when the baby is born. The chances of having a child with Down syndrome increase with the mother’s age.</a:t>
            </a:r>
            <a:endParaRPr/>
          </a:p>
          <a:p>
            <a:pPr indent="-196850" lvl="0" marL="285750" rtl="0" algn="l">
              <a:lnSpc>
                <a:spcPct val="100000"/>
              </a:lnSpc>
              <a:spcBef>
                <a:spcPts val="0"/>
              </a:spcBef>
              <a:spcAft>
                <a:spcPts val="0"/>
              </a:spcAft>
              <a:buSzPts val="1400"/>
              <a:buNone/>
            </a:pPr>
            <a:r>
              <a:t/>
            </a:r>
            <a:endParaRPr>
              <a:solidFill>
                <a:srgbClr val="000043"/>
              </a:solidFill>
              <a:latin typeface="Arial"/>
              <a:ea typeface="Arial"/>
              <a:cs typeface="Arial"/>
              <a:sym typeface="Arial"/>
            </a:endParaRPr>
          </a:p>
          <a:p>
            <a:pPr indent="-285750" lvl="0" marL="285750" rtl="0" algn="l">
              <a:lnSpc>
                <a:spcPct val="100000"/>
              </a:lnSpc>
              <a:spcBef>
                <a:spcPts val="0"/>
              </a:spcBef>
              <a:spcAft>
                <a:spcPts val="0"/>
              </a:spcAft>
              <a:buSzPts val="1400"/>
              <a:buChar char="●"/>
            </a:pPr>
            <a:r>
              <a:rPr lang="en-US">
                <a:solidFill>
                  <a:srgbClr val="000043"/>
                </a:solidFill>
                <a:latin typeface="Arial"/>
                <a:ea typeface="Arial"/>
                <a:cs typeface="Arial"/>
                <a:sym typeface="Arial"/>
              </a:rPr>
              <a:t>A standard prenatal screening test yields an abnormal result.</a:t>
            </a:r>
            <a:endParaRPr/>
          </a:p>
          <a:p>
            <a:pPr indent="-196850" lvl="0" marL="285750" rtl="0" algn="l">
              <a:lnSpc>
                <a:spcPct val="100000"/>
              </a:lnSpc>
              <a:spcBef>
                <a:spcPts val="0"/>
              </a:spcBef>
              <a:spcAft>
                <a:spcPts val="0"/>
              </a:spcAft>
              <a:buSzPts val="1400"/>
              <a:buNone/>
            </a:pPr>
            <a:r>
              <a:t/>
            </a:r>
            <a:endParaRPr>
              <a:solidFill>
                <a:srgbClr val="000043"/>
              </a:solidFill>
              <a:latin typeface="Arial"/>
              <a:ea typeface="Arial"/>
              <a:cs typeface="Arial"/>
              <a:sym typeface="Arial"/>
            </a:endParaRPr>
          </a:p>
          <a:p>
            <a:pPr indent="-285750" lvl="0" marL="285750" rtl="0" algn="l">
              <a:lnSpc>
                <a:spcPct val="100000"/>
              </a:lnSpc>
              <a:spcBef>
                <a:spcPts val="0"/>
              </a:spcBef>
              <a:spcAft>
                <a:spcPts val="0"/>
              </a:spcAft>
              <a:buSzPts val="1400"/>
              <a:buChar char="●"/>
            </a:pPr>
            <a:r>
              <a:rPr lang="en-US">
                <a:solidFill>
                  <a:srgbClr val="000043"/>
                </a:solidFill>
                <a:latin typeface="Arial"/>
                <a:ea typeface="Arial"/>
                <a:cs typeface="Arial"/>
                <a:sym typeface="Arial"/>
              </a:rPr>
              <a:t>An amniocentesis yields unexpected results.</a:t>
            </a:r>
            <a:endParaRPr>
              <a:solidFill>
                <a:srgbClr val="000043"/>
              </a:solidFill>
              <a:latin typeface="Arial"/>
              <a:ea typeface="Arial"/>
              <a:cs typeface="Arial"/>
              <a:sym typeface="Arial"/>
            </a:endParaRPr>
          </a:p>
        </p:txBody>
      </p:sp>
      <p:sp>
        <p:nvSpPr>
          <p:cNvPr id="187" name="Google Shape;187;p25"/>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Risk factors that require genetic counseling</a:t>
            </a:r>
            <a:endParaRPr sz="2500">
              <a:latin typeface="Arial"/>
              <a:ea typeface="Arial"/>
              <a:cs typeface="Arial"/>
              <a:sym typeface="Arial"/>
            </a:endParaRPr>
          </a:p>
        </p:txBody>
      </p:sp>
      <p:pic>
        <p:nvPicPr>
          <p:cNvPr descr="Εικόνα που περιέχει λογότυπο&#10;&#10;Περιγραφή που δημιουργήθηκε αυτόματα" id="188" name="Google Shape;188;p25"/>
          <p:cNvPicPr preferRelativeResize="0"/>
          <p:nvPr/>
        </p:nvPicPr>
        <p:blipFill rotWithShape="1">
          <a:blip r:embed="rId4">
            <a:alphaModFix/>
          </a:blip>
          <a:srcRect b="0" l="0" r="0" t="0"/>
          <a:stretch/>
        </p:blipFill>
        <p:spPr>
          <a:xfrm>
            <a:off x="6550007" y="4446061"/>
            <a:ext cx="2511653" cy="626782"/>
          </a:xfrm>
          <a:prstGeom prst="rect">
            <a:avLst/>
          </a:prstGeom>
          <a:noFill/>
          <a:ln>
            <a:noFill/>
          </a:ln>
        </p:spPr>
      </p:pic>
      <p:pic>
        <p:nvPicPr>
          <p:cNvPr id="189" name="Google Shape;189;p25"/>
          <p:cNvPicPr preferRelativeResize="0"/>
          <p:nvPr/>
        </p:nvPicPr>
        <p:blipFill rotWithShape="1">
          <a:blip r:embed="rId5">
            <a:alphaModFix/>
          </a:blip>
          <a:srcRect b="0" l="0" r="0" t="0"/>
          <a:stretch/>
        </p:blipFill>
        <p:spPr>
          <a:xfrm>
            <a:off x="6315720" y="2883126"/>
            <a:ext cx="2274556" cy="1513278"/>
          </a:xfrm>
          <a:prstGeom prst="rect">
            <a:avLst/>
          </a:prstGeom>
          <a:noFill/>
          <a:ln>
            <a:noFill/>
          </a:ln>
        </p:spPr>
      </p:pic>
      <p:sp>
        <p:nvSpPr>
          <p:cNvPr id="190" name="Google Shape;190;p25"/>
          <p:cNvSpPr txBox="1"/>
          <p:nvPr/>
        </p:nvSpPr>
        <p:spPr>
          <a:xfrm>
            <a:off x="82340" y="4858785"/>
            <a:ext cx="4572000"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https://www.cdc.gov/genomics/gtesting/genetic_counseling.htm</a:t>
            </a:r>
            <a:endParaRPr b="0" i="0" sz="900" u="none" cap="none" strike="noStrike">
              <a:solidFill>
                <a:schemeClr val="lt1"/>
              </a:solidFill>
              <a:latin typeface="Arial"/>
              <a:ea typeface="Arial"/>
              <a:cs typeface="Arial"/>
              <a:sym typeface="Arial"/>
            </a:endParaRPr>
          </a:p>
        </p:txBody>
      </p:sp>
      <p:sp>
        <p:nvSpPr>
          <p:cNvPr id="191" name="Google Shape;191;p25"/>
          <p:cNvSpPr/>
          <p:nvPr/>
        </p:nvSpPr>
        <p:spPr>
          <a:xfrm>
            <a:off x="716712" y="4115208"/>
            <a:ext cx="5393886" cy="379141"/>
          </a:xfrm>
          <a:prstGeom prst="rect">
            <a:avLst/>
          </a:prstGeom>
          <a:solidFill>
            <a:schemeClr val="accent1"/>
          </a:solidFill>
          <a:ln cap="flat" cmpd="sng" w="25400">
            <a:solidFill>
              <a:srgbClr val="002B7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Regarding the risk factors on neurodegenerative disorders, look at Unit 2.2. </a:t>
            </a:r>
            <a:endParaRPr b="0" i="0" sz="12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2"/>
          <p:cNvPicPr preferRelativeResize="0"/>
          <p:nvPr/>
        </p:nvPicPr>
        <p:blipFill rotWithShape="1">
          <a:blip r:embed="rId3">
            <a:alphaModFix/>
          </a:blip>
          <a:srcRect b="0" l="0" r="0" t="0"/>
          <a:stretch/>
        </p:blipFill>
        <p:spPr>
          <a:xfrm>
            <a:off x="0" y="4816935"/>
            <a:ext cx="9144000" cy="329923"/>
          </a:xfrm>
          <a:prstGeom prst="rect">
            <a:avLst/>
          </a:prstGeom>
          <a:noFill/>
          <a:ln>
            <a:noFill/>
          </a:ln>
        </p:spPr>
      </p:pic>
      <p:sp>
        <p:nvSpPr>
          <p:cNvPr id="197" name="Google Shape;197;p2"/>
          <p:cNvSpPr txBox="1"/>
          <p:nvPr>
            <p:ph type="title"/>
          </p:nvPr>
        </p:nvSpPr>
        <p:spPr>
          <a:xfrm>
            <a:off x="713249" y="74342"/>
            <a:ext cx="7717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2500">
                <a:latin typeface="Arial"/>
                <a:ea typeface="Arial"/>
                <a:cs typeface="Arial"/>
                <a:sym typeface="Arial"/>
              </a:rPr>
              <a:t>Persons involved in the GC process</a:t>
            </a:r>
            <a:endParaRPr/>
          </a:p>
        </p:txBody>
      </p:sp>
      <p:sp>
        <p:nvSpPr>
          <p:cNvPr id="198" name="Google Shape;198;p2"/>
          <p:cNvSpPr txBox="1"/>
          <p:nvPr/>
        </p:nvSpPr>
        <p:spPr>
          <a:xfrm>
            <a:off x="124380" y="4858785"/>
            <a:ext cx="4572000"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Rantanen et al (2008) </a:t>
            </a:r>
            <a:endParaRPr b="0" i="0" sz="900" u="none" cap="none" strike="noStrike">
              <a:solidFill>
                <a:schemeClr val="lt1"/>
              </a:solidFill>
              <a:latin typeface="Arial"/>
              <a:ea typeface="Arial"/>
              <a:cs typeface="Arial"/>
              <a:sym typeface="Arial"/>
            </a:endParaRPr>
          </a:p>
        </p:txBody>
      </p:sp>
      <p:graphicFrame>
        <p:nvGraphicFramePr>
          <p:cNvPr id="199" name="Google Shape;199;p2"/>
          <p:cNvGraphicFramePr/>
          <p:nvPr/>
        </p:nvGraphicFramePr>
        <p:xfrm>
          <a:off x="295769" y="715217"/>
          <a:ext cx="3000000" cy="3000000"/>
        </p:xfrm>
        <a:graphic>
          <a:graphicData uri="http://schemas.openxmlformats.org/drawingml/2006/table">
            <a:tbl>
              <a:tblPr bandRow="1" firstCol="1" firstRow="1">
                <a:noFill/>
                <a:tableStyleId>{79D23277-B18C-4F7D-A08B-7F8E5A3F53D6}</a:tableStyleId>
              </a:tblPr>
              <a:tblGrid>
                <a:gridCol w="2210400"/>
                <a:gridCol w="6342075"/>
              </a:tblGrid>
              <a:tr h="127000">
                <a:tc>
                  <a:txBody>
                    <a:bodyPr/>
                    <a:lstStyle/>
                    <a:p>
                      <a:pPr indent="0" lvl="0" marL="0" marR="0" rtl="0" algn="just">
                        <a:lnSpc>
                          <a:spcPct val="115000"/>
                        </a:lnSpc>
                        <a:spcBef>
                          <a:spcPts val="0"/>
                        </a:spcBef>
                        <a:spcAft>
                          <a:spcPts val="0"/>
                        </a:spcAft>
                        <a:buClr>
                          <a:srgbClr val="000000"/>
                        </a:buClr>
                        <a:buSzPts val="1000"/>
                        <a:buFont typeface="Arial"/>
                        <a:buNone/>
                      </a:pPr>
                      <a:r>
                        <a:rPr lang="en-US" sz="1000" u="none" cap="none" strike="noStrike"/>
                        <a:t>Counselor</a:t>
                      </a:r>
                      <a:endParaRPr sz="1000" u="none" cap="none" strike="noStrike">
                        <a:latin typeface="Arial"/>
                        <a:ea typeface="Arial"/>
                        <a:cs typeface="Arial"/>
                        <a:sym typeface="Arial"/>
                      </a:endParaRPr>
                    </a:p>
                  </a:txBody>
                  <a:tcPr marT="0" marB="0" marR="33825" marL="33825"/>
                </a:tc>
                <a:tc>
                  <a:txBody>
                    <a:bodyPr/>
                    <a:lstStyle/>
                    <a:p>
                      <a:pPr indent="0" lvl="0" marL="0" marR="0" rtl="0" algn="just">
                        <a:lnSpc>
                          <a:spcPct val="115000"/>
                        </a:lnSpc>
                        <a:spcBef>
                          <a:spcPts val="0"/>
                        </a:spcBef>
                        <a:spcAft>
                          <a:spcPts val="0"/>
                        </a:spcAft>
                        <a:buClr>
                          <a:srgbClr val="000000"/>
                        </a:buClr>
                        <a:buSzPts val="1000"/>
                        <a:buFont typeface="Arial"/>
                        <a:buNone/>
                      </a:pPr>
                      <a:r>
                        <a:rPr lang="en-US" sz="1000" u="none" cap="none" strike="noStrike"/>
                        <a:t> </a:t>
                      </a:r>
                      <a:endParaRPr sz="1000" u="none" cap="none" strike="noStrike">
                        <a:latin typeface="Arial"/>
                        <a:ea typeface="Arial"/>
                        <a:cs typeface="Arial"/>
                        <a:sym typeface="Arial"/>
                      </a:endParaRPr>
                    </a:p>
                  </a:txBody>
                  <a:tcPr marT="0" marB="0" marR="33825" marL="33825"/>
                </a:tc>
              </a:tr>
              <a:tr h="905000">
                <a:tc>
                  <a:txBody>
                    <a:bodyPr/>
                    <a:lstStyle/>
                    <a:p>
                      <a:pPr indent="0" lvl="0" marL="0" marR="0" rtl="0" algn="r">
                        <a:lnSpc>
                          <a:spcPct val="115000"/>
                        </a:lnSpc>
                        <a:spcBef>
                          <a:spcPts val="0"/>
                        </a:spcBef>
                        <a:spcAft>
                          <a:spcPts val="0"/>
                        </a:spcAft>
                        <a:buClr>
                          <a:srgbClr val="000000"/>
                        </a:buClr>
                        <a:buSzPts val="1000"/>
                        <a:buFont typeface="Arial"/>
                        <a:buNone/>
                      </a:pPr>
                      <a:r>
                        <a:rPr lang="en-US" sz="1000" u="none" cap="none" strike="noStrike"/>
                        <a:t>Profession</a:t>
                      </a:r>
                      <a:endParaRPr sz="1000" u="none" cap="none" strike="noStrike">
                        <a:latin typeface="Arial"/>
                        <a:ea typeface="Arial"/>
                        <a:cs typeface="Arial"/>
                        <a:sym typeface="Arial"/>
                      </a:endParaRPr>
                    </a:p>
                  </a:txBody>
                  <a:tcPr marT="0" marB="0" marR="33825" marL="33825"/>
                </a:tc>
                <a:tc>
                  <a:txBody>
                    <a:bodyPr/>
                    <a:lstStyle/>
                    <a:p>
                      <a:pPr indent="0" lvl="0" marL="0" marR="0" rtl="0" algn="just">
                        <a:lnSpc>
                          <a:spcPct val="115000"/>
                        </a:lnSpc>
                        <a:spcBef>
                          <a:spcPts val="0"/>
                        </a:spcBef>
                        <a:spcAft>
                          <a:spcPts val="0"/>
                        </a:spcAft>
                        <a:buClr>
                          <a:srgbClr val="000000"/>
                        </a:buClr>
                        <a:buSzPts val="1000"/>
                        <a:buFont typeface="Arial"/>
                        <a:buNone/>
                      </a:pPr>
                      <a:r>
                        <a:rPr lang="en-US" sz="1000" u="none" cap="none" strike="noStrike"/>
                        <a:t>Person who gives GC should be a professional specialist, as he/she needs to convey complex information. </a:t>
                      </a:r>
                      <a:endParaRPr sz="1000" u="none" cap="none" strike="noStrike"/>
                    </a:p>
                    <a:p>
                      <a:pPr indent="0" lvl="0" marL="0" marR="0" rtl="0" algn="just">
                        <a:lnSpc>
                          <a:spcPct val="115000"/>
                        </a:lnSpc>
                        <a:spcBef>
                          <a:spcPts val="1300"/>
                        </a:spcBef>
                        <a:spcAft>
                          <a:spcPts val="0"/>
                        </a:spcAft>
                        <a:buClr>
                          <a:srgbClr val="000000"/>
                        </a:buClr>
                        <a:buSzPts val="1000"/>
                        <a:buFont typeface="Arial"/>
                        <a:buNone/>
                      </a:pPr>
                      <a:r>
                        <a:rPr lang="en-US" sz="1000" u="none" cap="none" strike="noStrike"/>
                        <a:t>Local providers of GC must be qualified per local laws and regulations governing GC and associated licensure requirements of providers. In areas where no regulations exist, it is recommended that providers of GC and disclosure be trained clinical professionals with an advanced understanding of genetics and experience with providing potentially sensitive medical results. </a:t>
                      </a:r>
                      <a:endParaRPr sz="1000" u="none" cap="none" strike="noStrike">
                        <a:latin typeface="Arial"/>
                        <a:ea typeface="Arial"/>
                        <a:cs typeface="Arial"/>
                        <a:sym typeface="Arial"/>
                      </a:endParaRPr>
                    </a:p>
                  </a:txBody>
                  <a:tcPr marT="0" marB="0" marR="33825" marL="33825"/>
                </a:tc>
              </a:tr>
              <a:tr h="849725">
                <a:tc>
                  <a:txBody>
                    <a:bodyPr/>
                    <a:lstStyle/>
                    <a:p>
                      <a:pPr indent="0" lvl="0" marL="0" marR="0" rtl="0" algn="r">
                        <a:lnSpc>
                          <a:spcPct val="115000"/>
                        </a:lnSpc>
                        <a:spcBef>
                          <a:spcPts val="0"/>
                        </a:spcBef>
                        <a:spcAft>
                          <a:spcPts val="0"/>
                        </a:spcAft>
                        <a:buClr>
                          <a:srgbClr val="000000"/>
                        </a:buClr>
                        <a:buSzPts val="1000"/>
                        <a:buFont typeface="Arial"/>
                        <a:buNone/>
                      </a:pPr>
                      <a:r>
                        <a:rPr lang="en-US" sz="1000" u="none" cap="none" strike="noStrike"/>
                        <a:t>Training</a:t>
                      </a:r>
                      <a:endParaRPr sz="1000" u="none" cap="none" strike="noStrike">
                        <a:latin typeface="Arial"/>
                        <a:ea typeface="Arial"/>
                        <a:cs typeface="Arial"/>
                        <a:sym typeface="Arial"/>
                      </a:endParaRPr>
                    </a:p>
                  </a:txBody>
                  <a:tcPr marT="0" marB="0" marR="33825" marL="33825"/>
                </a:tc>
                <a:tc>
                  <a:txBody>
                    <a:bodyPr/>
                    <a:lstStyle/>
                    <a:p>
                      <a:pPr indent="0" lvl="0" marL="0" marR="0" rtl="0" algn="just">
                        <a:lnSpc>
                          <a:spcPct val="115000"/>
                        </a:lnSpc>
                        <a:spcBef>
                          <a:spcPts val="0"/>
                        </a:spcBef>
                        <a:spcAft>
                          <a:spcPts val="0"/>
                        </a:spcAft>
                        <a:buClr>
                          <a:srgbClr val="000000"/>
                        </a:buClr>
                        <a:buSzPts val="1000"/>
                        <a:buFont typeface="Arial"/>
                        <a:buNone/>
                      </a:pPr>
                      <a:r>
                        <a:rPr lang="en-US" sz="1000" u="none" cap="none" strike="noStrike"/>
                        <a:t>Genetic counselors should receive appropriate and on-going training in genetic conditions, risk assessment, psychosocial issues, bioethics, service system, communication and patient perspective. Guidelines for the training of clinical geneticists and genetic counselors can be found on the following  websites: </a:t>
                      </a:r>
                      <a:r>
                        <a:rPr lang="en-US" sz="1000" u="sng" cap="none" strike="noStrike">
                          <a:solidFill>
                            <a:schemeClr val="hlink"/>
                          </a:solidFill>
                          <a:hlinkClick r:id="rId4"/>
                        </a:rPr>
                        <a:t>https://www.nsgc.org/</a:t>
                      </a:r>
                      <a:r>
                        <a:rPr lang="en-US" sz="1000" u="none" cap="none" strike="noStrike"/>
                        <a:t>; </a:t>
                      </a:r>
                      <a:r>
                        <a:rPr lang="en-US" sz="1000" u="sng" cap="none" strike="noStrike">
                          <a:solidFill>
                            <a:schemeClr val="hlink"/>
                          </a:solidFill>
                          <a:hlinkClick r:id="rId5"/>
                        </a:rPr>
                        <a:t>www.hgsa.org.au</a:t>
                      </a:r>
                      <a:r>
                        <a:rPr lang="en-US" sz="1000" u="none" cap="none" strike="noStrike"/>
                        <a:t>; </a:t>
                      </a:r>
                      <a:r>
                        <a:rPr lang="en-US" sz="1000" u="sng" cap="none" strike="noStrike">
                          <a:solidFill>
                            <a:schemeClr val="hlink"/>
                          </a:solidFill>
                          <a:hlinkClick r:id="rId6"/>
                        </a:rPr>
                        <a:t>https://www.ebmg.eu/</a:t>
                      </a:r>
                      <a:r>
                        <a:rPr lang="en-US" sz="1000" u="none" cap="none" strike="noStrike"/>
                        <a:t>. It is also acknowledged that different clinical genetics units and/or services may function differently and are administered by various public and private health facilities.</a:t>
                      </a:r>
                      <a:endParaRPr sz="1000" u="none" cap="none" strike="noStrike">
                        <a:latin typeface="Arial"/>
                        <a:ea typeface="Arial"/>
                        <a:cs typeface="Arial"/>
                        <a:sym typeface="Arial"/>
                      </a:endParaRPr>
                    </a:p>
                  </a:txBody>
                  <a:tcPr marT="0" marB="0" marR="33825" marL="33825"/>
                </a:tc>
              </a:tr>
              <a:tr h="469350">
                <a:tc>
                  <a:txBody>
                    <a:bodyPr/>
                    <a:lstStyle/>
                    <a:p>
                      <a:pPr indent="0" lvl="0" marL="0" marR="0" rtl="0" algn="r">
                        <a:lnSpc>
                          <a:spcPct val="115000"/>
                        </a:lnSpc>
                        <a:spcBef>
                          <a:spcPts val="0"/>
                        </a:spcBef>
                        <a:spcAft>
                          <a:spcPts val="0"/>
                        </a:spcAft>
                        <a:buClr>
                          <a:srgbClr val="000000"/>
                        </a:buClr>
                        <a:buSzPts val="1000"/>
                        <a:buFont typeface="Arial"/>
                        <a:buNone/>
                      </a:pPr>
                      <a:r>
                        <a:rPr lang="en-US" sz="1000" u="none" cap="none" strike="noStrike"/>
                        <a:t>Co-operation within healthcare system</a:t>
                      </a:r>
                      <a:endParaRPr sz="1000" u="none" cap="none" strike="noStrike">
                        <a:latin typeface="Arial"/>
                        <a:ea typeface="Arial"/>
                        <a:cs typeface="Arial"/>
                        <a:sym typeface="Arial"/>
                      </a:endParaRPr>
                    </a:p>
                  </a:txBody>
                  <a:tcPr marT="0" marB="0" marR="33825" marL="33825"/>
                </a:tc>
                <a:tc>
                  <a:txBody>
                    <a:bodyPr/>
                    <a:lstStyle/>
                    <a:p>
                      <a:pPr indent="0" lvl="0" marL="0" marR="0" rtl="0" algn="just">
                        <a:lnSpc>
                          <a:spcPct val="115000"/>
                        </a:lnSpc>
                        <a:spcBef>
                          <a:spcPts val="0"/>
                        </a:spcBef>
                        <a:spcAft>
                          <a:spcPts val="0"/>
                        </a:spcAft>
                        <a:buClr>
                          <a:srgbClr val="000000"/>
                        </a:buClr>
                        <a:buSzPts val="1000"/>
                        <a:buFont typeface="Arial"/>
                        <a:buNone/>
                      </a:pPr>
                      <a:r>
                        <a:rPr lang="en-US" sz="1000" u="none" cap="none" strike="noStrike"/>
                        <a:t>GC team consists of a team of professionals. Particularly complex genetic conditions requires a multidisciplinary focus. It comprises physicians, gentisists, social science researchers, health educators, legal experts, and genetic counselors, medical ethics, and disclosure of genetic risk factors.</a:t>
                      </a:r>
                      <a:endParaRPr sz="1000" u="none" cap="none" strike="noStrike">
                        <a:latin typeface="Arial"/>
                        <a:ea typeface="Arial"/>
                        <a:cs typeface="Arial"/>
                        <a:sym typeface="Arial"/>
                      </a:endParaRPr>
                    </a:p>
                  </a:txBody>
                  <a:tcPr marT="0" marB="0" marR="33825" marL="33825"/>
                </a:tc>
              </a:tr>
              <a:tr h="88950">
                <a:tc>
                  <a:txBody>
                    <a:bodyPr/>
                    <a:lstStyle/>
                    <a:p>
                      <a:pPr indent="0" lvl="0" marL="0" marR="0" rtl="0" algn="just">
                        <a:lnSpc>
                          <a:spcPct val="115000"/>
                        </a:lnSpc>
                        <a:spcBef>
                          <a:spcPts val="0"/>
                        </a:spcBef>
                        <a:spcAft>
                          <a:spcPts val="0"/>
                        </a:spcAft>
                        <a:buClr>
                          <a:srgbClr val="000000"/>
                        </a:buClr>
                        <a:buSzPts val="1000"/>
                        <a:buFont typeface="Arial"/>
                        <a:buNone/>
                      </a:pPr>
                      <a:r>
                        <a:rPr lang="en-US" sz="1000" u="none" cap="none" strike="noStrike"/>
                        <a:t>Family</a:t>
                      </a:r>
                      <a:endParaRPr sz="1000" u="none" cap="none" strike="noStrike">
                        <a:latin typeface="Arial"/>
                        <a:ea typeface="Arial"/>
                        <a:cs typeface="Arial"/>
                        <a:sym typeface="Arial"/>
                      </a:endParaRPr>
                    </a:p>
                  </a:txBody>
                  <a:tcPr marT="0" marB="0" marR="33825" marL="33825"/>
                </a:tc>
                <a:tc>
                  <a:txBody>
                    <a:bodyPr/>
                    <a:lstStyle/>
                    <a:p>
                      <a:pPr indent="0" lvl="0" marL="0" marR="0" rtl="0" algn="just">
                        <a:lnSpc>
                          <a:spcPct val="115000"/>
                        </a:lnSpc>
                        <a:spcBef>
                          <a:spcPts val="0"/>
                        </a:spcBef>
                        <a:spcAft>
                          <a:spcPts val="0"/>
                        </a:spcAft>
                        <a:buClr>
                          <a:srgbClr val="000000"/>
                        </a:buClr>
                        <a:buSzPts val="1000"/>
                        <a:buFont typeface="Arial"/>
                        <a:buNone/>
                      </a:pPr>
                      <a:r>
                        <a:rPr lang="en-US" sz="1000" u="none" cap="none" strike="noStrike"/>
                        <a:t> </a:t>
                      </a:r>
                      <a:endParaRPr sz="1000" u="none" cap="none" strike="noStrike">
                        <a:latin typeface="Arial"/>
                        <a:ea typeface="Arial"/>
                        <a:cs typeface="Arial"/>
                        <a:sym typeface="Arial"/>
                      </a:endParaRPr>
                    </a:p>
                  </a:txBody>
                  <a:tcPr marT="0" marB="0" marR="33825" marL="33825"/>
                </a:tc>
              </a:tr>
              <a:tr h="374250">
                <a:tc>
                  <a:txBody>
                    <a:bodyPr/>
                    <a:lstStyle/>
                    <a:p>
                      <a:pPr indent="0" lvl="0" marL="0" marR="0" rtl="0" algn="r">
                        <a:lnSpc>
                          <a:spcPct val="115000"/>
                        </a:lnSpc>
                        <a:spcBef>
                          <a:spcPts val="0"/>
                        </a:spcBef>
                        <a:spcAft>
                          <a:spcPts val="0"/>
                        </a:spcAft>
                        <a:buClr>
                          <a:srgbClr val="000000"/>
                        </a:buClr>
                        <a:buSzPts val="1000"/>
                        <a:buFont typeface="Arial"/>
                        <a:buNone/>
                      </a:pPr>
                      <a:r>
                        <a:rPr lang="en-US" sz="1000" u="none" cap="none" strike="noStrike"/>
                        <a:t>Asymptomatic people</a:t>
                      </a:r>
                      <a:endParaRPr sz="1000" u="none" cap="none" strike="noStrike">
                        <a:latin typeface="Arial"/>
                        <a:ea typeface="Arial"/>
                        <a:cs typeface="Arial"/>
                        <a:sym typeface="Arial"/>
                      </a:endParaRPr>
                    </a:p>
                  </a:txBody>
                  <a:tcPr marT="0" marB="0" marR="33825" marL="33825"/>
                </a:tc>
                <a:tc>
                  <a:txBody>
                    <a:bodyPr/>
                    <a:lstStyle/>
                    <a:p>
                      <a:pPr indent="0" lvl="0" marL="0" marR="0" rtl="0" algn="just">
                        <a:lnSpc>
                          <a:spcPct val="115000"/>
                        </a:lnSpc>
                        <a:spcBef>
                          <a:spcPts val="0"/>
                        </a:spcBef>
                        <a:spcAft>
                          <a:spcPts val="0"/>
                        </a:spcAft>
                        <a:buClr>
                          <a:srgbClr val="000000"/>
                        </a:buClr>
                        <a:buSzPts val="1000"/>
                        <a:buFont typeface="Arial"/>
                        <a:buNone/>
                      </a:pPr>
                      <a:r>
                        <a:rPr lang="en-US" sz="1000" u="none" cap="none" strike="noStrike"/>
                        <a:t>A protocol based on specific steps on implementing GC is recommended, e.g. International Huntington Association and World Federation of Neurology Research Group on Huntington’s Chorea Guidelines.</a:t>
                      </a:r>
                      <a:endParaRPr sz="1000" u="none" cap="none" strike="noStrike">
                        <a:latin typeface="Arial"/>
                        <a:ea typeface="Arial"/>
                        <a:cs typeface="Arial"/>
                        <a:sym typeface="Arial"/>
                      </a:endParaRPr>
                    </a:p>
                  </a:txBody>
                  <a:tcPr marT="0" marB="0" marR="33825" marL="33825"/>
                </a:tc>
              </a:tr>
              <a:tr h="184050">
                <a:tc>
                  <a:txBody>
                    <a:bodyPr/>
                    <a:lstStyle/>
                    <a:p>
                      <a:pPr indent="0" lvl="0" marL="0" marR="0" rtl="0" algn="r">
                        <a:lnSpc>
                          <a:spcPct val="115000"/>
                        </a:lnSpc>
                        <a:spcBef>
                          <a:spcPts val="0"/>
                        </a:spcBef>
                        <a:spcAft>
                          <a:spcPts val="0"/>
                        </a:spcAft>
                        <a:buClr>
                          <a:srgbClr val="000000"/>
                        </a:buClr>
                        <a:buSzPts val="1000"/>
                        <a:buFont typeface="Arial"/>
                        <a:buNone/>
                      </a:pPr>
                      <a:r>
                        <a:rPr lang="en-US" sz="1000" u="none" cap="none" strike="noStrike"/>
                        <a:t>Symptomatic people</a:t>
                      </a:r>
                      <a:endParaRPr sz="1000" u="none" cap="none" strike="noStrike">
                        <a:latin typeface="Arial"/>
                        <a:ea typeface="Arial"/>
                        <a:cs typeface="Arial"/>
                        <a:sym typeface="Arial"/>
                      </a:endParaRPr>
                    </a:p>
                  </a:txBody>
                  <a:tcPr marT="0" marB="0" marR="33825" marL="33825"/>
                </a:tc>
                <a:tc>
                  <a:txBody>
                    <a:bodyPr/>
                    <a:lstStyle/>
                    <a:p>
                      <a:pPr indent="0" lvl="0" marL="0" marR="0" rtl="0" algn="just">
                        <a:lnSpc>
                          <a:spcPct val="115000"/>
                        </a:lnSpc>
                        <a:spcBef>
                          <a:spcPts val="0"/>
                        </a:spcBef>
                        <a:spcAft>
                          <a:spcPts val="0"/>
                        </a:spcAft>
                        <a:buClr>
                          <a:srgbClr val="000000"/>
                        </a:buClr>
                        <a:buSzPts val="1000"/>
                        <a:buFont typeface="Arial"/>
                        <a:buNone/>
                      </a:pPr>
                      <a:r>
                        <a:rPr lang="en-US" sz="1000" u="none" cap="none" strike="noStrike"/>
                        <a:t>GC for symptomatic people should be performed in the presence of the individual’s legal guardian or family member.</a:t>
                      </a:r>
                      <a:endParaRPr sz="1000" u="none" cap="none" strike="noStrike">
                        <a:latin typeface="Arial"/>
                        <a:ea typeface="Arial"/>
                        <a:cs typeface="Arial"/>
                        <a:sym typeface="Arial"/>
                      </a:endParaRPr>
                    </a:p>
                  </a:txBody>
                  <a:tcPr marT="0" marB="0" marR="33825" marL="33825"/>
                </a:tc>
              </a:tr>
              <a:tr h="374250">
                <a:tc>
                  <a:txBody>
                    <a:bodyPr/>
                    <a:lstStyle/>
                    <a:p>
                      <a:pPr indent="0" lvl="0" marL="0" marR="0" rtl="0" algn="r">
                        <a:lnSpc>
                          <a:spcPct val="115000"/>
                        </a:lnSpc>
                        <a:spcBef>
                          <a:spcPts val="0"/>
                        </a:spcBef>
                        <a:spcAft>
                          <a:spcPts val="0"/>
                        </a:spcAft>
                        <a:buClr>
                          <a:srgbClr val="000000"/>
                        </a:buClr>
                        <a:buSzPts val="1000"/>
                        <a:buFont typeface="Arial"/>
                        <a:buNone/>
                      </a:pPr>
                      <a:r>
                        <a:rPr lang="en-US" sz="1000" u="none" cap="none" strike="noStrike"/>
                        <a:t>Vulnerable people / Not able to consent</a:t>
                      </a:r>
                      <a:endParaRPr sz="1000" u="none" cap="none" strike="noStrike">
                        <a:latin typeface="Arial"/>
                        <a:ea typeface="Arial"/>
                        <a:cs typeface="Arial"/>
                        <a:sym typeface="Arial"/>
                      </a:endParaRPr>
                    </a:p>
                  </a:txBody>
                  <a:tcPr marT="0" marB="0" marR="33825" marL="33825"/>
                </a:tc>
                <a:tc>
                  <a:txBody>
                    <a:bodyPr/>
                    <a:lstStyle/>
                    <a:p>
                      <a:pPr indent="0" lvl="0" marL="0" marR="0" rtl="0" algn="just">
                        <a:lnSpc>
                          <a:spcPct val="115000"/>
                        </a:lnSpc>
                        <a:spcBef>
                          <a:spcPts val="0"/>
                        </a:spcBef>
                        <a:spcAft>
                          <a:spcPts val="0"/>
                        </a:spcAft>
                        <a:buClr>
                          <a:srgbClr val="000000"/>
                        </a:buClr>
                        <a:buSzPts val="1000"/>
                        <a:buFont typeface="Arial"/>
                        <a:buNone/>
                      </a:pPr>
                      <a:r>
                        <a:rPr lang="en-US" sz="1000" u="none" cap="none" strike="noStrike"/>
                        <a:t>Tests should be done in the best interest of the people that cannot give informed consent, or sometimes in the health interest of their family. Authorisation of the representative is required, but the persons need to participate according to their capacity.</a:t>
                      </a:r>
                      <a:endParaRPr sz="1000" u="none" cap="none" strike="noStrike">
                        <a:latin typeface="Arial"/>
                        <a:ea typeface="Arial"/>
                        <a:cs typeface="Arial"/>
                        <a:sym typeface="Arial"/>
                      </a:endParaRPr>
                    </a:p>
                  </a:txBody>
                  <a:tcPr marT="0" marB="0" marR="33825" marL="338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54"/>
          <p:cNvSpPr txBox="1"/>
          <p:nvPr/>
        </p:nvSpPr>
        <p:spPr>
          <a:xfrm>
            <a:off x="4886650" y="2411275"/>
            <a:ext cx="4356600" cy="95407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accent1"/>
                </a:solidFill>
                <a:latin typeface="Arial"/>
                <a:ea typeface="Arial"/>
                <a:cs typeface="Arial"/>
                <a:sym typeface="Arial"/>
              </a:rPr>
              <a:t>CHAPTER</a:t>
            </a:r>
            <a:endParaRPr b="1" i="0" sz="3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1" i="1" lang="en-US" sz="2000" u="none" cap="none" strike="noStrike">
                <a:solidFill>
                  <a:schemeClr val="accent1"/>
                </a:solidFill>
                <a:latin typeface="Arial"/>
                <a:ea typeface="Arial"/>
                <a:cs typeface="Arial"/>
                <a:sym typeface="Arial"/>
              </a:rPr>
              <a:t>The Genetic counselor</a:t>
            </a:r>
            <a:endParaRPr/>
          </a:p>
        </p:txBody>
      </p:sp>
      <p:pic>
        <p:nvPicPr>
          <p:cNvPr descr="Εικόνα που περιέχει λογότυπο&#10;&#10;Περιγραφή που δημιουργήθηκε αυτόματα" id="205" name="Google Shape;205;p54"/>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grpSp>
        <p:nvGrpSpPr>
          <p:cNvPr id="206" name="Google Shape;206;p54"/>
          <p:cNvGrpSpPr/>
          <p:nvPr/>
        </p:nvGrpSpPr>
        <p:grpSpPr>
          <a:xfrm>
            <a:off x="-4117807" y="349445"/>
            <a:ext cx="5116123" cy="4851272"/>
            <a:chOff x="-2762222" y="-624865"/>
            <a:chExt cx="5116123" cy="4851272"/>
          </a:xfrm>
        </p:grpSpPr>
        <p:sp>
          <p:nvSpPr>
            <p:cNvPr id="207" name="Google Shape;207;p54"/>
            <p:cNvSpPr/>
            <p:nvPr/>
          </p:nvSpPr>
          <p:spPr>
            <a:xfrm>
              <a:off x="-2762222" y="-624865"/>
              <a:ext cx="4851272" cy="4851272"/>
            </a:xfrm>
            <a:prstGeom prst="blockArc">
              <a:avLst>
                <a:gd fmla="val 18900000" name="adj1"/>
                <a:gd fmla="val 2700000" name="adj2"/>
                <a:gd fmla="val 445" name="adj3"/>
              </a:avLst>
            </a:prstGeom>
            <a:noFill/>
            <a:ln cap="flat" cmpd="sng" w="25400">
              <a:solidFill>
                <a:srgbClr val="4F8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54"/>
            <p:cNvSpPr/>
            <p:nvPr/>
          </p:nvSpPr>
          <p:spPr>
            <a:xfrm>
              <a:off x="1031166" y="213396"/>
              <a:ext cx="47020" cy="450336"/>
            </a:xfrm>
            <a:prstGeom prst="rect">
              <a:avLst/>
            </a:prstGeom>
            <a:solidFill>
              <a:srgbClr val="407EE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54"/>
            <p:cNvSpPr txBox="1"/>
            <p:nvPr/>
          </p:nvSpPr>
          <p:spPr>
            <a:xfrm>
              <a:off x="1031166" y="213396"/>
              <a:ext cx="47020"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210" name="Google Shape;210;p54"/>
            <p:cNvSpPr/>
            <p:nvPr/>
          </p:nvSpPr>
          <p:spPr>
            <a:xfrm>
              <a:off x="1369239" y="168732"/>
              <a:ext cx="562921" cy="562921"/>
            </a:xfrm>
            <a:prstGeom prst="ellipse">
              <a:avLst/>
            </a:prstGeom>
            <a:solidFill>
              <a:srgbClr val="427EE7"/>
            </a:solidFill>
            <a:ln cap="flat" cmpd="sng" w="25400">
              <a:solidFill>
                <a:srgbClr val="407E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54"/>
            <p:cNvSpPr/>
            <p:nvPr/>
          </p:nvSpPr>
          <p:spPr>
            <a:xfrm flipH="1">
              <a:off x="1080552" y="952638"/>
              <a:ext cx="46568" cy="450336"/>
            </a:xfrm>
            <a:prstGeom prst="rect">
              <a:avLst/>
            </a:prstGeom>
            <a:solidFill>
              <a:srgbClr val="5489E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54"/>
            <p:cNvSpPr txBox="1"/>
            <p:nvPr/>
          </p:nvSpPr>
          <p:spPr>
            <a:xfrm>
              <a:off x="1080552" y="952638"/>
              <a:ext cx="46568"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213" name="Google Shape;213;p54"/>
            <p:cNvSpPr/>
            <p:nvPr/>
          </p:nvSpPr>
          <p:spPr>
            <a:xfrm>
              <a:off x="1691938" y="844021"/>
              <a:ext cx="562921" cy="562921"/>
            </a:xfrm>
            <a:prstGeom prst="ellipse">
              <a:avLst/>
            </a:prstGeom>
            <a:solidFill>
              <a:srgbClr val="5087ED"/>
            </a:solidFill>
            <a:ln cap="flat" cmpd="sng" w="25400">
              <a:solidFill>
                <a:srgbClr val="5489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54"/>
            <p:cNvSpPr/>
            <p:nvPr/>
          </p:nvSpPr>
          <p:spPr>
            <a:xfrm>
              <a:off x="991455" y="1596718"/>
              <a:ext cx="48987" cy="450336"/>
            </a:xfrm>
            <a:prstGeom prst="rect">
              <a:avLst/>
            </a:prstGeom>
            <a:solidFill>
              <a:srgbClr val="6A96F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54"/>
            <p:cNvSpPr txBox="1"/>
            <p:nvPr/>
          </p:nvSpPr>
          <p:spPr>
            <a:xfrm>
              <a:off x="991455" y="1596718"/>
              <a:ext cx="48987"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216" name="Google Shape;216;p54"/>
            <p:cNvSpPr/>
            <p:nvPr/>
          </p:nvSpPr>
          <p:spPr>
            <a:xfrm>
              <a:off x="1790980" y="1519310"/>
              <a:ext cx="562921" cy="562921"/>
            </a:xfrm>
            <a:prstGeom prst="ellipse">
              <a:avLst/>
            </a:prstGeom>
            <a:solidFill>
              <a:schemeClr val="lt1"/>
            </a:solidFill>
            <a:ln cap="flat" cmpd="sng" w="25400">
              <a:solidFill>
                <a:srgbClr val="6A96F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54"/>
            <p:cNvSpPr/>
            <p:nvPr/>
          </p:nvSpPr>
          <p:spPr>
            <a:xfrm>
              <a:off x="814710" y="2246627"/>
              <a:ext cx="46568" cy="450336"/>
            </a:xfrm>
            <a:prstGeom prst="rect">
              <a:avLst/>
            </a:prstGeom>
            <a:solidFill>
              <a:srgbClr val="82A5F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54"/>
            <p:cNvSpPr txBox="1"/>
            <p:nvPr/>
          </p:nvSpPr>
          <p:spPr>
            <a:xfrm>
              <a:off x="814710" y="2246627"/>
              <a:ext cx="46568"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219" name="Google Shape;219;p54"/>
            <p:cNvSpPr/>
            <p:nvPr/>
          </p:nvSpPr>
          <p:spPr>
            <a:xfrm>
              <a:off x="1691938" y="2194599"/>
              <a:ext cx="562921" cy="562921"/>
            </a:xfrm>
            <a:prstGeom prst="ellipse">
              <a:avLst/>
            </a:prstGeom>
            <a:solidFill>
              <a:schemeClr val="lt1"/>
            </a:solidFill>
            <a:ln cap="flat" cmpd="sng" w="25400">
              <a:solidFill>
                <a:srgbClr val="82A5F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54"/>
            <p:cNvSpPr/>
            <p:nvPr/>
          </p:nvSpPr>
          <p:spPr>
            <a:xfrm>
              <a:off x="495371" y="2904857"/>
              <a:ext cx="48903" cy="450336"/>
            </a:xfrm>
            <a:prstGeom prst="rect">
              <a:avLst/>
            </a:prstGeom>
            <a:solidFill>
              <a:srgbClr val="9CB6F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54"/>
            <p:cNvSpPr txBox="1"/>
            <p:nvPr/>
          </p:nvSpPr>
          <p:spPr>
            <a:xfrm>
              <a:off x="495371" y="2904857"/>
              <a:ext cx="48903"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222" name="Google Shape;222;p54"/>
            <p:cNvSpPr/>
            <p:nvPr/>
          </p:nvSpPr>
          <p:spPr>
            <a:xfrm>
              <a:off x="1369239" y="2869888"/>
              <a:ext cx="562921" cy="562921"/>
            </a:xfrm>
            <a:prstGeom prst="ellipse">
              <a:avLst/>
            </a:prstGeom>
            <a:solidFill>
              <a:schemeClr val="lt1"/>
            </a:solidFill>
            <a:ln cap="flat" cmpd="sng" w="25400">
              <a:solidFill>
                <a:srgbClr val="9CB6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3" name="Google Shape;223;p54"/>
          <p:cNvSpPr txBox="1"/>
          <p:nvPr/>
        </p:nvSpPr>
        <p:spPr>
          <a:xfrm>
            <a:off x="3618600" y="2135525"/>
            <a:ext cx="1906800" cy="240062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0"/>
              <a:buFont typeface="Arial"/>
              <a:buNone/>
            </a:pPr>
            <a:r>
              <a:rPr b="1" i="0" lang="en-US" sz="14400" u="none" cap="none" strike="noStrike">
                <a:solidFill>
                  <a:srgbClr val="B7B7B7"/>
                </a:solidFill>
                <a:latin typeface="Calibri"/>
                <a:ea typeface="Calibri"/>
                <a:cs typeface="Calibri"/>
                <a:sym typeface="Calibri"/>
              </a:rPr>
              <a:t>2</a:t>
            </a:r>
            <a:endParaRPr b="1" i="0" sz="12000" u="none" cap="none" strike="noStrike">
              <a:solidFill>
                <a:srgbClr val="B7B7B7"/>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g218be932dcc_0_47"/>
          <p:cNvPicPr preferRelativeResize="0"/>
          <p:nvPr/>
        </p:nvPicPr>
        <p:blipFill rotWithShape="1">
          <a:blip r:embed="rId3">
            <a:alphaModFix/>
          </a:blip>
          <a:srcRect b="0" l="0" r="0" t="0"/>
          <a:stretch/>
        </p:blipFill>
        <p:spPr>
          <a:xfrm>
            <a:off x="0" y="4856327"/>
            <a:ext cx="9144000" cy="306970"/>
          </a:xfrm>
          <a:prstGeom prst="rect">
            <a:avLst/>
          </a:prstGeom>
          <a:noFill/>
          <a:ln>
            <a:noFill/>
          </a:ln>
        </p:spPr>
      </p:pic>
      <p:pic>
        <p:nvPicPr>
          <p:cNvPr id="229" name="Google Shape;229;g218be932dcc_0_47"/>
          <p:cNvPicPr preferRelativeResize="0"/>
          <p:nvPr/>
        </p:nvPicPr>
        <p:blipFill rotWithShape="1">
          <a:blip r:embed="rId4">
            <a:alphaModFix/>
          </a:blip>
          <a:srcRect b="0" l="0" r="0" t="0"/>
          <a:stretch/>
        </p:blipFill>
        <p:spPr>
          <a:xfrm>
            <a:off x="5987250" y="1076275"/>
            <a:ext cx="2758175" cy="2971438"/>
          </a:xfrm>
          <a:prstGeom prst="rect">
            <a:avLst/>
          </a:prstGeom>
          <a:noFill/>
          <a:ln>
            <a:noFill/>
          </a:ln>
          <a:effectLst>
            <a:outerShdw blurRad="314325" rotWithShape="0" algn="bl" dir="5400000" dist="19050">
              <a:srgbClr val="000000">
                <a:alpha val="49411"/>
              </a:srgbClr>
            </a:outerShdw>
          </a:effectLst>
        </p:spPr>
      </p:pic>
      <p:sp>
        <p:nvSpPr>
          <p:cNvPr id="230" name="Google Shape;230;g218be932dcc_0_47"/>
          <p:cNvSpPr txBox="1"/>
          <p:nvPr>
            <p:ph idx="1" type="body"/>
          </p:nvPr>
        </p:nvSpPr>
        <p:spPr>
          <a:xfrm>
            <a:off x="713225" y="1076275"/>
            <a:ext cx="50754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i="1" sz="2000">
              <a:solidFill>
                <a:srgbClr val="9A0050"/>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b="0" i="1" sz="2000">
              <a:solidFill>
                <a:srgbClr val="9A0050"/>
              </a:solidFill>
              <a:latin typeface="Arial"/>
              <a:ea typeface="Arial"/>
              <a:cs typeface="Arial"/>
              <a:sym typeface="Arial"/>
            </a:endParaRPr>
          </a:p>
          <a:p>
            <a:pPr indent="0" lvl="0" marL="0" rtl="0" algn="l">
              <a:lnSpc>
                <a:spcPct val="100000"/>
              </a:lnSpc>
              <a:spcBef>
                <a:spcPts val="0"/>
              </a:spcBef>
              <a:spcAft>
                <a:spcPts val="0"/>
              </a:spcAft>
              <a:buSzPts val="1400"/>
              <a:buNone/>
            </a:pPr>
            <a:r>
              <a:rPr b="0" i="1" lang="en-US" sz="2000">
                <a:solidFill>
                  <a:srgbClr val="9A0050"/>
                </a:solidFill>
                <a:latin typeface="Arial"/>
                <a:ea typeface="Arial"/>
                <a:cs typeface="Arial"/>
                <a:sym typeface="Arial"/>
              </a:rPr>
              <a:t>Genetic counselors help people understand how their family history and DNA influence their health.</a:t>
            </a:r>
            <a:endParaRPr sz="1400">
              <a:solidFill>
                <a:srgbClr val="000043"/>
              </a:solidFill>
              <a:latin typeface="Arial"/>
              <a:ea typeface="Arial"/>
              <a:cs typeface="Arial"/>
              <a:sym typeface="Arial"/>
            </a:endParaRPr>
          </a:p>
        </p:txBody>
      </p:sp>
      <p:pic>
        <p:nvPicPr>
          <p:cNvPr descr="Εικόνα που περιέχει λογότυπο&#10;&#10;Περιγραφή που δημιουργήθηκε αυτόματα" id="231" name="Google Shape;231;g218be932dcc_0_47"/>
          <p:cNvPicPr preferRelativeResize="0"/>
          <p:nvPr/>
        </p:nvPicPr>
        <p:blipFill rotWithShape="1">
          <a:blip r:embed="rId5">
            <a:alphaModFix/>
          </a:blip>
          <a:srcRect b="0" l="0" r="0" t="0"/>
          <a:stretch/>
        </p:blipFill>
        <p:spPr>
          <a:xfrm>
            <a:off x="6550007" y="4446061"/>
            <a:ext cx="2511653" cy="626782"/>
          </a:xfrm>
          <a:prstGeom prst="rect">
            <a:avLst/>
          </a:prstGeom>
          <a:noFill/>
          <a:ln>
            <a:noFill/>
          </a:ln>
        </p:spPr>
      </p:pic>
      <p:sp>
        <p:nvSpPr>
          <p:cNvPr id="232" name="Google Shape;232;g218be932dcc_0_47"/>
          <p:cNvSpPr txBox="1"/>
          <p:nvPr/>
        </p:nvSpPr>
        <p:spPr>
          <a:xfrm>
            <a:off x="82340" y="4886701"/>
            <a:ext cx="4572000"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https://www.aboutgeneticcounselors.org/</a:t>
            </a:r>
            <a:endParaRPr b="0" i="0" sz="12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27"/>
          <p:cNvPicPr preferRelativeResize="0"/>
          <p:nvPr/>
        </p:nvPicPr>
        <p:blipFill rotWithShape="1">
          <a:blip r:embed="rId3">
            <a:alphaModFix/>
          </a:blip>
          <a:srcRect b="0" l="0" r="0" t="0"/>
          <a:stretch/>
        </p:blipFill>
        <p:spPr>
          <a:xfrm>
            <a:off x="0" y="4856327"/>
            <a:ext cx="9144000" cy="306970"/>
          </a:xfrm>
          <a:prstGeom prst="rect">
            <a:avLst/>
          </a:prstGeom>
          <a:noFill/>
          <a:ln>
            <a:noFill/>
          </a:ln>
        </p:spPr>
      </p:pic>
      <p:sp>
        <p:nvSpPr>
          <p:cNvPr id="238" name="Google Shape;238;p27"/>
          <p:cNvSpPr txBox="1"/>
          <p:nvPr>
            <p:ph idx="1" type="body"/>
          </p:nvPr>
        </p:nvSpPr>
        <p:spPr>
          <a:xfrm>
            <a:off x="542240" y="1564532"/>
            <a:ext cx="7888485" cy="341640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0"/>
              </a:spcBef>
              <a:spcAft>
                <a:spcPts val="0"/>
              </a:spcAft>
              <a:buSzPts val="1400"/>
              <a:buChar char="●"/>
            </a:pPr>
            <a:r>
              <a:rPr lang="en-US" sz="1300">
                <a:solidFill>
                  <a:schemeClr val="dk1"/>
                </a:solidFill>
                <a:latin typeface="Arial"/>
                <a:ea typeface="Arial"/>
                <a:cs typeface="Arial"/>
                <a:sym typeface="Arial"/>
              </a:rPr>
              <a:t>Genetic counselors are health professionals with specialized graduate degrees and experience in the areas of </a:t>
            </a:r>
            <a:r>
              <a:rPr b="1" lang="en-US" sz="1300">
                <a:solidFill>
                  <a:schemeClr val="dk1"/>
                </a:solidFill>
                <a:latin typeface="Arial"/>
                <a:ea typeface="Arial"/>
                <a:cs typeface="Arial"/>
                <a:sym typeface="Arial"/>
              </a:rPr>
              <a:t>medical genetics </a:t>
            </a:r>
            <a:r>
              <a:rPr lang="en-US" sz="1300">
                <a:solidFill>
                  <a:schemeClr val="dk1"/>
                </a:solidFill>
                <a:latin typeface="Arial"/>
                <a:ea typeface="Arial"/>
                <a:cs typeface="Arial"/>
                <a:sym typeface="Arial"/>
              </a:rPr>
              <a:t>and </a:t>
            </a:r>
            <a:r>
              <a:rPr b="1" lang="en-US" sz="1300">
                <a:solidFill>
                  <a:schemeClr val="dk1"/>
                </a:solidFill>
                <a:latin typeface="Arial"/>
                <a:ea typeface="Arial"/>
                <a:cs typeface="Arial"/>
                <a:sym typeface="Arial"/>
              </a:rPr>
              <a:t>counseling</a:t>
            </a:r>
            <a:r>
              <a:rPr lang="en-US" sz="1300">
                <a:solidFill>
                  <a:schemeClr val="dk1"/>
                </a:solidFill>
                <a:latin typeface="Arial"/>
                <a:ea typeface="Arial"/>
                <a:cs typeface="Arial"/>
                <a:sym typeface="Arial"/>
              </a:rPr>
              <a:t>. </a:t>
            </a:r>
            <a:endParaRPr/>
          </a:p>
          <a:p>
            <a:pPr indent="-196850" lvl="0" marL="285750" rtl="0" algn="l">
              <a:lnSpc>
                <a:spcPct val="100000"/>
              </a:lnSpc>
              <a:spcBef>
                <a:spcPts val="0"/>
              </a:spcBef>
              <a:spcAft>
                <a:spcPts val="0"/>
              </a:spcAft>
              <a:buSzPts val="1400"/>
              <a:buNone/>
            </a:pPr>
            <a:r>
              <a:t/>
            </a:r>
            <a:endParaRPr sz="1300">
              <a:solidFill>
                <a:schemeClr val="dk1"/>
              </a:solidFill>
              <a:latin typeface="Arial"/>
              <a:ea typeface="Arial"/>
              <a:cs typeface="Arial"/>
              <a:sym typeface="Arial"/>
            </a:endParaRPr>
          </a:p>
          <a:p>
            <a:pPr indent="-285750" lvl="0" marL="285750" rtl="0" algn="l">
              <a:lnSpc>
                <a:spcPct val="100000"/>
              </a:lnSpc>
              <a:spcBef>
                <a:spcPts val="0"/>
              </a:spcBef>
              <a:spcAft>
                <a:spcPts val="0"/>
              </a:spcAft>
              <a:buSzPts val="1400"/>
              <a:buChar char="●"/>
            </a:pPr>
            <a:r>
              <a:rPr lang="en-US" sz="1300">
                <a:solidFill>
                  <a:schemeClr val="dk1"/>
                </a:solidFill>
                <a:latin typeface="Arial"/>
                <a:ea typeface="Arial"/>
                <a:cs typeface="Arial"/>
                <a:sym typeface="Arial"/>
              </a:rPr>
              <a:t>Most enter the field from a </a:t>
            </a:r>
            <a:r>
              <a:rPr b="1" lang="en-US" sz="1300">
                <a:solidFill>
                  <a:schemeClr val="dk1"/>
                </a:solidFill>
                <a:latin typeface="Arial"/>
                <a:ea typeface="Arial"/>
                <a:cs typeface="Arial"/>
                <a:sym typeface="Arial"/>
              </a:rPr>
              <a:t>variety of disciplines</a:t>
            </a:r>
            <a:r>
              <a:rPr lang="en-US" sz="1300">
                <a:solidFill>
                  <a:schemeClr val="dk1"/>
                </a:solidFill>
                <a:latin typeface="Arial"/>
                <a:ea typeface="Arial"/>
                <a:cs typeface="Arial"/>
                <a:sym typeface="Arial"/>
              </a:rPr>
              <a:t>, including medicine, biology, genetics, nursing, psychology, public health and social work.</a:t>
            </a:r>
            <a:endParaRPr/>
          </a:p>
          <a:p>
            <a:pPr indent="-196850" lvl="0" marL="285750" rtl="0" algn="l">
              <a:lnSpc>
                <a:spcPct val="100000"/>
              </a:lnSpc>
              <a:spcBef>
                <a:spcPts val="0"/>
              </a:spcBef>
              <a:spcAft>
                <a:spcPts val="0"/>
              </a:spcAft>
              <a:buSzPts val="1400"/>
              <a:buNone/>
            </a:pPr>
            <a:r>
              <a:t/>
            </a:r>
            <a:endParaRPr sz="1300">
              <a:solidFill>
                <a:schemeClr val="dk1"/>
              </a:solidFill>
              <a:latin typeface="Arial"/>
              <a:ea typeface="Arial"/>
              <a:cs typeface="Arial"/>
              <a:sym typeface="Arial"/>
            </a:endParaRPr>
          </a:p>
          <a:p>
            <a:pPr indent="-285750" lvl="0" marL="285750" rtl="0" algn="l">
              <a:lnSpc>
                <a:spcPct val="100000"/>
              </a:lnSpc>
              <a:spcBef>
                <a:spcPts val="0"/>
              </a:spcBef>
              <a:spcAft>
                <a:spcPts val="0"/>
              </a:spcAft>
              <a:buSzPts val="1400"/>
              <a:buChar char="●"/>
            </a:pPr>
            <a:r>
              <a:rPr lang="en-US" sz="1300">
                <a:solidFill>
                  <a:schemeClr val="dk1"/>
                </a:solidFill>
                <a:latin typeface="Arial"/>
                <a:ea typeface="Arial"/>
                <a:cs typeface="Arial"/>
                <a:sym typeface="Arial"/>
              </a:rPr>
              <a:t>They have passed a certification exam administered by the </a:t>
            </a:r>
            <a:r>
              <a:rPr b="1" lang="en-US" sz="1300">
                <a:solidFill>
                  <a:schemeClr val="dk1"/>
                </a:solidFill>
                <a:latin typeface="Arial"/>
                <a:ea typeface="Arial"/>
                <a:cs typeface="Arial"/>
                <a:sym typeface="Arial"/>
              </a:rPr>
              <a:t>American Board of Genetic Counseling or European Board of Medical Genetics </a:t>
            </a:r>
            <a:endParaRPr/>
          </a:p>
        </p:txBody>
      </p:sp>
      <p:sp>
        <p:nvSpPr>
          <p:cNvPr id="239" name="Google Shape;239;p27"/>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Who can provide genetic counseling?</a:t>
            </a:r>
            <a:endParaRPr sz="2500">
              <a:latin typeface="Arial"/>
              <a:ea typeface="Arial"/>
              <a:cs typeface="Arial"/>
              <a:sym typeface="Arial"/>
            </a:endParaRPr>
          </a:p>
        </p:txBody>
      </p:sp>
      <p:pic>
        <p:nvPicPr>
          <p:cNvPr descr="Εικόνα που περιέχει λογότυπο&#10;&#10;Περιγραφή που δημιουργήθηκε αυτόματα" id="240" name="Google Shape;240;p27"/>
          <p:cNvPicPr preferRelativeResize="0"/>
          <p:nvPr/>
        </p:nvPicPr>
        <p:blipFill rotWithShape="1">
          <a:blip r:embed="rId4">
            <a:alphaModFix/>
          </a:blip>
          <a:srcRect b="0" l="0" r="0" t="0"/>
          <a:stretch/>
        </p:blipFill>
        <p:spPr>
          <a:xfrm>
            <a:off x="6550007" y="4446061"/>
            <a:ext cx="2511653" cy="626782"/>
          </a:xfrm>
          <a:prstGeom prst="rect">
            <a:avLst/>
          </a:prstGeom>
          <a:noFill/>
          <a:ln>
            <a:noFill/>
          </a:ln>
        </p:spPr>
      </p:pic>
      <p:pic>
        <p:nvPicPr>
          <p:cNvPr descr="Εικόνα που περιέχει κείμενο&#10;&#10;Περιγραφή που δημιουργήθηκε αυτόματα" id="241" name="Google Shape;241;p27"/>
          <p:cNvPicPr preferRelativeResize="0"/>
          <p:nvPr/>
        </p:nvPicPr>
        <p:blipFill rotWithShape="1">
          <a:blip r:embed="rId5">
            <a:alphaModFix/>
          </a:blip>
          <a:srcRect b="0" l="0" r="0" t="0"/>
          <a:stretch/>
        </p:blipFill>
        <p:spPr>
          <a:xfrm>
            <a:off x="7709210" y="123854"/>
            <a:ext cx="1292794" cy="1273766"/>
          </a:xfrm>
          <a:prstGeom prst="rect">
            <a:avLst/>
          </a:prstGeom>
          <a:noFill/>
          <a:ln>
            <a:noFill/>
          </a:ln>
        </p:spPr>
      </p:pic>
      <p:sp>
        <p:nvSpPr>
          <p:cNvPr id="242" name="Google Shape;242;p27"/>
          <p:cNvSpPr/>
          <p:nvPr/>
        </p:nvSpPr>
        <p:spPr>
          <a:xfrm>
            <a:off x="82340" y="4882854"/>
            <a:ext cx="1346844"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Abacan et al., 2018</a:t>
            </a:r>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g218be932dcc_0_63"/>
          <p:cNvPicPr preferRelativeResize="0"/>
          <p:nvPr/>
        </p:nvPicPr>
        <p:blipFill rotWithShape="1">
          <a:blip r:embed="rId3">
            <a:alphaModFix/>
          </a:blip>
          <a:srcRect b="0" l="0" r="0" t="0"/>
          <a:stretch/>
        </p:blipFill>
        <p:spPr>
          <a:xfrm>
            <a:off x="0" y="4856327"/>
            <a:ext cx="9144000" cy="306970"/>
          </a:xfrm>
          <a:prstGeom prst="rect">
            <a:avLst/>
          </a:prstGeom>
          <a:noFill/>
          <a:ln>
            <a:noFill/>
          </a:ln>
        </p:spPr>
      </p:pic>
      <p:pic>
        <p:nvPicPr>
          <p:cNvPr descr="Εικόνα που περιέχει λογότυπο&#10;&#10;Περιγραφή που δημιουργήθηκε αυτόματα" id="248" name="Google Shape;248;g218be932dcc_0_63"/>
          <p:cNvPicPr preferRelativeResize="0"/>
          <p:nvPr/>
        </p:nvPicPr>
        <p:blipFill rotWithShape="1">
          <a:blip r:embed="rId4">
            <a:alphaModFix/>
          </a:blip>
          <a:srcRect b="0" l="0" r="0" t="0"/>
          <a:stretch/>
        </p:blipFill>
        <p:spPr>
          <a:xfrm>
            <a:off x="6550007" y="4446061"/>
            <a:ext cx="2511653" cy="626782"/>
          </a:xfrm>
          <a:prstGeom prst="rect">
            <a:avLst/>
          </a:prstGeom>
          <a:noFill/>
          <a:ln>
            <a:noFill/>
          </a:ln>
        </p:spPr>
      </p:pic>
      <p:sp>
        <p:nvSpPr>
          <p:cNvPr id="249" name="Google Shape;249;g218be932dcc_0_63"/>
          <p:cNvSpPr txBox="1"/>
          <p:nvPr>
            <p:ph idx="1" type="body"/>
          </p:nvPr>
        </p:nvSpPr>
        <p:spPr>
          <a:xfrm>
            <a:off x="512906" y="1279687"/>
            <a:ext cx="7917819"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solidFill>
                <a:schemeClr val="accent6"/>
              </a:solidFill>
              <a:latin typeface="Arial"/>
              <a:ea typeface="Arial"/>
              <a:cs typeface="Arial"/>
              <a:sym typeface="Arial"/>
            </a:endParaRPr>
          </a:p>
          <a:p>
            <a:pPr indent="-285750" lvl="0" marL="285750" rtl="0" algn="l">
              <a:lnSpc>
                <a:spcPct val="100000"/>
              </a:lnSpc>
              <a:spcBef>
                <a:spcPts val="0"/>
              </a:spcBef>
              <a:spcAft>
                <a:spcPts val="0"/>
              </a:spcAft>
              <a:buSzPts val="1400"/>
              <a:buChar char="●"/>
            </a:pPr>
            <a:r>
              <a:rPr lang="en-US">
                <a:solidFill>
                  <a:schemeClr val="accent6"/>
                </a:solidFill>
                <a:latin typeface="Arial"/>
                <a:ea typeface="Arial"/>
                <a:cs typeface="Arial"/>
                <a:sym typeface="Arial"/>
              </a:rPr>
              <a:t>Genetic counselors help translate genomic science to improve the lives of people with </a:t>
            </a:r>
            <a:endParaRPr>
              <a:solidFill>
                <a:schemeClr val="accent6"/>
              </a:solidFill>
            </a:endParaRPr>
          </a:p>
          <a:p>
            <a:pPr indent="0" lvl="0" marL="0" rtl="0" algn="l">
              <a:lnSpc>
                <a:spcPct val="100000"/>
              </a:lnSpc>
              <a:spcBef>
                <a:spcPts val="0"/>
              </a:spcBef>
              <a:spcAft>
                <a:spcPts val="0"/>
              </a:spcAft>
              <a:buSzPts val="1400"/>
              <a:buNone/>
            </a:pPr>
            <a:r>
              <a:rPr lang="en-US">
                <a:solidFill>
                  <a:schemeClr val="accent6"/>
                </a:solidFill>
                <a:latin typeface="Arial"/>
                <a:ea typeface="Arial"/>
                <a:cs typeface="Arial"/>
                <a:sym typeface="Arial"/>
              </a:rPr>
              <a:t>       common and rare genetic conditions.</a:t>
            </a:r>
            <a:endParaRPr>
              <a:solidFill>
                <a:schemeClr val="accent6"/>
              </a:solidFill>
            </a:endParaRPr>
          </a:p>
          <a:p>
            <a:pPr indent="-196850" lvl="0" marL="285750" rtl="0" algn="l">
              <a:lnSpc>
                <a:spcPct val="100000"/>
              </a:lnSpc>
              <a:spcBef>
                <a:spcPts val="0"/>
              </a:spcBef>
              <a:spcAft>
                <a:spcPts val="0"/>
              </a:spcAft>
              <a:buSzPts val="1400"/>
              <a:buNone/>
            </a:pPr>
            <a:r>
              <a:t/>
            </a:r>
            <a:endParaRPr>
              <a:solidFill>
                <a:schemeClr val="accent6"/>
              </a:solidFill>
              <a:latin typeface="Arial"/>
              <a:ea typeface="Arial"/>
              <a:cs typeface="Arial"/>
              <a:sym typeface="Arial"/>
            </a:endParaRPr>
          </a:p>
          <a:p>
            <a:pPr indent="-285750" lvl="0" marL="285750" rtl="0" algn="l">
              <a:lnSpc>
                <a:spcPct val="100000"/>
              </a:lnSpc>
              <a:spcBef>
                <a:spcPts val="0"/>
              </a:spcBef>
              <a:spcAft>
                <a:spcPts val="0"/>
              </a:spcAft>
              <a:buSzPts val="1400"/>
              <a:buChar char="●"/>
            </a:pPr>
            <a:r>
              <a:rPr lang="en-US">
                <a:solidFill>
                  <a:schemeClr val="accent6"/>
                </a:solidFill>
                <a:latin typeface="Arial"/>
                <a:ea typeface="Arial"/>
                <a:cs typeface="Arial"/>
                <a:sym typeface="Arial"/>
              </a:rPr>
              <a:t>They can meet with individuals or families before or after genetic testing.</a:t>
            </a:r>
            <a:endParaRPr>
              <a:solidFill>
                <a:schemeClr val="accent6"/>
              </a:solidFill>
              <a:latin typeface="Arial"/>
              <a:ea typeface="Arial"/>
              <a:cs typeface="Arial"/>
              <a:sym typeface="Arial"/>
            </a:endParaRPr>
          </a:p>
          <a:p>
            <a:pPr indent="-196850" lvl="0" marL="285750" rtl="0" algn="l">
              <a:lnSpc>
                <a:spcPct val="100000"/>
              </a:lnSpc>
              <a:spcBef>
                <a:spcPts val="0"/>
              </a:spcBef>
              <a:spcAft>
                <a:spcPts val="0"/>
              </a:spcAft>
              <a:buSzPts val="1400"/>
              <a:buNone/>
            </a:pPr>
            <a:r>
              <a:t/>
            </a:r>
            <a:endParaRPr>
              <a:solidFill>
                <a:schemeClr val="accent6"/>
              </a:solidFill>
              <a:latin typeface="Arial"/>
              <a:ea typeface="Arial"/>
              <a:cs typeface="Arial"/>
              <a:sym typeface="Arial"/>
            </a:endParaRPr>
          </a:p>
          <a:p>
            <a:pPr indent="-285750" lvl="0" marL="285750" rtl="0" algn="l">
              <a:lnSpc>
                <a:spcPct val="100000"/>
              </a:lnSpc>
              <a:spcBef>
                <a:spcPts val="0"/>
              </a:spcBef>
              <a:spcAft>
                <a:spcPts val="0"/>
              </a:spcAft>
              <a:buSzPts val="1400"/>
              <a:buChar char="●"/>
            </a:pPr>
            <a:r>
              <a:rPr lang="en-US">
                <a:solidFill>
                  <a:schemeClr val="accent6"/>
                </a:solidFill>
                <a:latin typeface="Arial"/>
                <a:ea typeface="Arial"/>
                <a:cs typeface="Arial"/>
                <a:sym typeface="Arial"/>
              </a:rPr>
              <a:t>Genetic counselors specialize in prenatal, pediatric, oncology, neurology, ophthalmology, psychiatry, and many other areas.</a:t>
            </a:r>
            <a:endParaRPr>
              <a:solidFill>
                <a:schemeClr val="accent6"/>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chemeClr val="accent6"/>
              </a:solidFill>
              <a:latin typeface="Arial"/>
              <a:ea typeface="Arial"/>
              <a:cs typeface="Arial"/>
              <a:sym typeface="Arial"/>
            </a:endParaRPr>
          </a:p>
          <a:p>
            <a:pPr indent="-285750" lvl="0" marL="285750" rtl="0" algn="l">
              <a:lnSpc>
                <a:spcPct val="100000"/>
              </a:lnSpc>
              <a:spcBef>
                <a:spcPts val="0"/>
              </a:spcBef>
              <a:spcAft>
                <a:spcPts val="0"/>
              </a:spcAft>
              <a:buSzPts val="1400"/>
              <a:buChar char="●"/>
            </a:pPr>
            <a:r>
              <a:rPr lang="en-US" sz="1200">
                <a:solidFill>
                  <a:schemeClr val="accent6"/>
                </a:solidFill>
                <a:latin typeface="Arial"/>
                <a:ea typeface="Arial"/>
                <a:cs typeface="Arial"/>
                <a:sym typeface="Arial"/>
              </a:rPr>
              <a:t>Genetic counselors work in countless healthcare settings to improve the lives of people with known or suspected genetic conditions in many ways.</a:t>
            </a:r>
            <a:endParaRPr>
              <a:solidFill>
                <a:schemeClr val="accent6"/>
              </a:solidFill>
            </a:endParaRPr>
          </a:p>
          <a:p>
            <a:pPr indent="-196850" lvl="0" marL="285750" rtl="0" algn="l">
              <a:lnSpc>
                <a:spcPct val="100000"/>
              </a:lnSpc>
              <a:spcBef>
                <a:spcPts val="0"/>
              </a:spcBef>
              <a:spcAft>
                <a:spcPts val="0"/>
              </a:spcAft>
              <a:buSzPts val="1400"/>
              <a:buNone/>
            </a:pPr>
            <a:r>
              <a:t/>
            </a:r>
            <a:endParaRPr sz="1200">
              <a:solidFill>
                <a:schemeClr val="accent6"/>
              </a:solidFill>
              <a:latin typeface="Arial"/>
              <a:ea typeface="Arial"/>
              <a:cs typeface="Arial"/>
              <a:sym typeface="Arial"/>
            </a:endParaRPr>
          </a:p>
          <a:p>
            <a:pPr indent="-196850" lvl="0" marL="285750" rtl="0" algn="l">
              <a:lnSpc>
                <a:spcPct val="100000"/>
              </a:lnSpc>
              <a:spcBef>
                <a:spcPts val="0"/>
              </a:spcBef>
              <a:spcAft>
                <a:spcPts val="0"/>
              </a:spcAft>
              <a:buSzPts val="1400"/>
              <a:buNone/>
            </a:pPr>
            <a:r>
              <a:t/>
            </a:r>
            <a:endParaRPr sz="1200">
              <a:solidFill>
                <a:schemeClr val="accent6"/>
              </a:solidFill>
              <a:latin typeface="Arial"/>
              <a:ea typeface="Arial"/>
              <a:cs typeface="Arial"/>
              <a:sym typeface="Arial"/>
            </a:endParaRPr>
          </a:p>
          <a:p>
            <a:pPr indent="-285750" lvl="0" marL="285750" rtl="0" algn="l">
              <a:lnSpc>
                <a:spcPct val="100000"/>
              </a:lnSpc>
              <a:spcBef>
                <a:spcPts val="0"/>
              </a:spcBef>
              <a:spcAft>
                <a:spcPts val="0"/>
              </a:spcAft>
              <a:buSzPts val="1400"/>
              <a:buChar char="●"/>
            </a:pPr>
            <a:r>
              <a:rPr lang="en-US" sz="1200">
                <a:solidFill>
                  <a:schemeClr val="accent6"/>
                </a:solidFill>
                <a:latin typeface="Arial"/>
                <a:ea typeface="Arial"/>
                <a:cs typeface="Arial"/>
                <a:sym typeface="Arial"/>
              </a:rPr>
              <a:t>As our understanding of DNA improves, the settings, jobs, and roles of genetic counselors will continue to increase.</a:t>
            </a:r>
            <a:endParaRPr>
              <a:solidFill>
                <a:schemeClr val="accent6"/>
              </a:solidFill>
            </a:endParaRPr>
          </a:p>
          <a:p>
            <a:pPr indent="-196850" lvl="0" marL="285750" rtl="0" algn="l">
              <a:lnSpc>
                <a:spcPct val="100000"/>
              </a:lnSpc>
              <a:spcBef>
                <a:spcPts val="0"/>
              </a:spcBef>
              <a:spcAft>
                <a:spcPts val="0"/>
              </a:spcAft>
              <a:buSzPts val="1400"/>
              <a:buNone/>
            </a:pPr>
            <a:r>
              <a:t/>
            </a:r>
            <a:endParaRPr>
              <a:solidFill>
                <a:schemeClr val="accent6"/>
              </a:solidFill>
              <a:latin typeface="Arial"/>
              <a:ea typeface="Arial"/>
              <a:cs typeface="Arial"/>
              <a:sym typeface="Arial"/>
            </a:endParaRPr>
          </a:p>
        </p:txBody>
      </p:sp>
      <p:sp>
        <p:nvSpPr>
          <p:cNvPr id="250" name="Google Shape;250;g218be932dcc_0_63"/>
          <p:cNvSpPr txBox="1"/>
          <p:nvPr>
            <p:ph type="title"/>
          </p:nvPr>
        </p:nvSpPr>
        <p:spPr>
          <a:xfrm>
            <a:off x="512900" y="299432"/>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Who are the genetic counselors?</a:t>
            </a:r>
            <a:br>
              <a:rPr lang="en-US" sz="2500">
                <a:latin typeface="Arial"/>
                <a:ea typeface="Arial"/>
                <a:cs typeface="Arial"/>
                <a:sym typeface="Arial"/>
              </a:rPr>
            </a:br>
            <a:endParaRPr sz="2500">
              <a:latin typeface="Arial"/>
              <a:ea typeface="Arial"/>
              <a:cs typeface="Arial"/>
              <a:sym typeface="Arial"/>
            </a:endParaRPr>
          </a:p>
        </p:txBody>
      </p:sp>
      <p:sp>
        <p:nvSpPr>
          <p:cNvPr id="251" name="Google Shape;251;g218be932dcc_0_63"/>
          <p:cNvSpPr txBox="1"/>
          <p:nvPr/>
        </p:nvSpPr>
        <p:spPr>
          <a:xfrm>
            <a:off x="82340" y="4876093"/>
            <a:ext cx="4572000"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https://www.aboutgeneticcounselors.org/</a:t>
            </a:r>
            <a:endParaRPr b="0" i="0" sz="900" u="none" cap="none" strike="noStrike">
              <a:solidFill>
                <a:schemeClr val="lt1"/>
              </a:solidFill>
              <a:latin typeface="Arial"/>
              <a:ea typeface="Arial"/>
              <a:cs typeface="Arial"/>
              <a:sym typeface="Arial"/>
            </a:endParaRPr>
          </a:p>
        </p:txBody>
      </p:sp>
      <p:pic>
        <p:nvPicPr>
          <p:cNvPr descr="What Are The Responsibilities Of A Genetic Counselor" id="252" name="Google Shape;252;g218be932dcc_0_63"/>
          <p:cNvPicPr preferRelativeResize="0"/>
          <p:nvPr/>
        </p:nvPicPr>
        <p:blipFill rotWithShape="1">
          <a:blip r:embed="rId5">
            <a:alphaModFix/>
          </a:blip>
          <a:srcRect b="0" l="0" r="0" t="0"/>
          <a:stretch/>
        </p:blipFill>
        <p:spPr>
          <a:xfrm>
            <a:off x="7096013" y="130339"/>
            <a:ext cx="1886061" cy="185911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p28"/>
          <p:cNvPicPr preferRelativeResize="0"/>
          <p:nvPr/>
        </p:nvPicPr>
        <p:blipFill rotWithShape="1">
          <a:blip r:embed="rId3">
            <a:alphaModFix/>
          </a:blip>
          <a:srcRect b="0" l="0" r="0" t="0"/>
          <a:stretch/>
        </p:blipFill>
        <p:spPr>
          <a:xfrm>
            <a:off x="0" y="4856327"/>
            <a:ext cx="9144000" cy="306970"/>
          </a:xfrm>
          <a:prstGeom prst="rect">
            <a:avLst/>
          </a:prstGeom>
          <a:noFill/>
          <a:ln>
            <a:noFill/>
          </a:ln>
        </p:spPr>
      </p:pic>
      <p:pic>
        <p:nvPicPr>
          <p:cNvPr descr="Εικόνα που περιέχει λογότυπο&#10;&#10;Περιγραφή που δημιουργήθηκε αυτόματα" id="258" name="Google Shape;258;p28"/>
          <p:cNvPicPr preferRelativeResize="0"/>
          <p:nvPr/>
        </p:nvPicPr>
        <p:blipFill rotWithShape="1">
          <a:blip r:embed="rId4">
            <a:alphaModFix/>
          </a:blip>
          <a:srcRect b="0" l="0" r="0" t="0"/>
          <a:stretch/>
        </p:blipFill>
        <p:spPr>
          <a:xfrm>
            <a:off x="6550007" y="4446061"/>
            <a:ext cx="2511653" cy="626782"/>
          </a:xfrm>
          <a:prstGeom prst="rect">
            <a:avLst/>
          </a:prstGeom>
          <a:noFill/>
          <a:ln>
            <a:noFill/>
          </a:ln>
        </p:spPr>
      </p:pic>
      <p:sp>
        <p:nvSpPr>
          <p:cNvPr id="259" name="Google Shape;259;p28"/>
          <p:cNvSpPr txBox="1"/>
          <p:nvPr>
            <p:ph idx="1" type="body"/>
          </p:nvPr>
        </p:nvSpPr>
        <p:spPr>
          <a:xfrm>
            <a:off x="364273" y="983418"/>
            <a:ext cx="8066477" cy="34164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b="0" i="0">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b="1" i="0" lang="en-US">
                <a:solidFill>
                  <a:schemeClr val="dk1"/>
                </a:solidFill>
                <a:latin typeface="Arial"/>
                <a:ea typeface="Arial"/>
                <a:cs typeface="Arial"/>
                <a:sym typeface="Arial"/>
              </a:rPr>
              <a:t>Some Genetic Counselors work directly with patients</a:t>
            </a:r>
            <a:endParaRPr/>
          </a:p>
          <a:p>
            <a:pPr indent="0" lvl="1" marL="596900" rtl="0" algn="l">
              <a:lnSpc>
                <a:spcPct val="100000"/>
              </a:lnSpc>
              <a:spcBef>
                <a:spcPts val="1600"/>
              </a:spcBef>
              <a:spcAft>
                <a:spcPts val="0"/>
              </a:spcAft>
              <a:buSzPts val="1400"/>
              <a:buNone/>
            </a:pPr>
            <a:r>
              <a:rPr b="0" i="0" lang="en-US">
                <a:solidFill>
                  <a:schemeClr val="dk1"/>
                </a:solidFill>
                <a:latin typeface="Arial"/>
                <a:ea typeface="Arial"/>
                <a:cs typeface="Arial"/>
                <a:sym typeface="Arial"/>
              </a:rPr>
              <a:t>Most genetic counselors work in a clinic or hospital and often work in partnership with other doctors and members of your healthcare team. Genetic counselors may provide general care, or specialize in one or more areas including prenatal/family planning, pediatrics, cancer, or neurology.</a:t>
            </a:r>
            <a:endParaRPr/>
          </a:p>
          <a:p>
            <a:pPr indent="0" lvl="0" marL="139700" rtl="0" algn="l">
              <a:lnSpc>
                <a:spcPct val="100000"/>
              </a:lnSpc>
              <a:spcBef>
                <a:spcPts val="0"/>
              </a:spcBef>
              <a:spcAft>
                <a:spcPts val="0"/>
              </a:spcAft>
              <a:buSzPts val="1400"/>
              <a:buNone/>
            </a:pPr>
            <a:r>
              <a:t/>
            </a:r>
            <a:endParaRPr b="0" i="0">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b="1" i="0" lang="en-US">
                <a:solidFill>
                  <a:schemeClr val="dk1"/>
                </a:solidFill>
                <a:latin typeface="Arial"/>
                <a:ea typeface="Arial"/>
                <a:cs typeface="Arial"/>
                <a:sym typeface="Arial"/>
              </a:rPr>
              <a:t>Some Genetic Counselors work in other areas outside of seeing patients</a:t>
            </a:r>
            <a:endParaRPr/>
          </a:p>
          <a:p>
            <a:pPr indent="0" lvl="0" marL="139700" rtl="0" algn="l">
              <a:lnSpc>
                <a:spcPct val="100000"/>
              </a:lnSpc>
              <a:spcBef>
                <a:spcPts val="0"/>
              </a:spcBef>
              <a:spcAft>
                <a:spcPts val="0"/>
              </a:spcAft>
              <a:buSzPts val="1400"/>
              <a:buNone/>
            </a:pPr>
            <a:r>
              <a:rPr lang="en-US">
                <a:solidFill>
                  <a:srgbClr val="000043"/>
                </a:solidFill>
                <a:latin typeface="Arial"/>
                <a:ea typeface="Arial"/>
                <a:cs typeface="Arial"/>
                <a:sym typeface="Arial"/>
              </a:rPr>
              <a:t>       like work in research, education, industry, marketing, and other roles across the healthcare and genetics fields: </a:t>
            </a:r>
            <a:endParaRPr b="1" i="0">
              <a:solidFill>
                <a:schemeClr val="dk1"/>
              </a:solidFill>
              <a:latin typeface="Arial"/>
              <a:ea typeface="Arial"/>
              <a:cs typeface="Arial"/>
              <a:sym typeface="Arial"/>
            </a:endParaRPr>
          </a:p>
          <a:p>
            <a:pPr indent="-208800" lvl="2" marL="651600" rtl="0" algn="l">
              <a:lnSpc>
                <a:spcPct val="100000"/>
              </a:lnSpc>
              <a:spcBef>
                <a:spcPts val="1000"/>
              </a:spcBef>
              <a:spcAft>
                <a:spcPts val="0"/>
              </a:spcAft>
              <a:buSzPts val="1400"/>
              <a:buFont typeface="Arial"/>
              <a:buChar char="•"/>
            </a:pPr>
            <a:r>
              <a:rPr b="0" i="0" lang="en-US" sz="1100">
                <a:solidFill>
                  <a:schemeClr val="dk1"/>
                </a:solidFill>
                <a:latin typeface="Arial"/>
                <a:ea typeface="Arial"/>
                <a:cs typeface="Arial"/>
                <a:sym typeface="Arial"/>
              </a:rPr>
              <a:t>- Reading, interpreting, and writing reports for genetic testing </a:t>
            </a:r>
            <a:r>
              <a:rPr b="0" i="0" lang="en-US" sz="1100">
                <a:solidFill>
                  <a:schemeClr val="accent1"/>
                </a:solidFill>
                <a:latin typeface="Arial"/>
                <a:ea typeface="Arial"/>
                <a:cs typeface="Arial"/>
                <a:sym typeface="Arial"/>
              </a:rPr>
              <a:t>companies </a:t>
            </a:r>
            <a:r>
              <a:rPr b="0" i="0" lang="en-US" sz="1100">
                <a:solidFill>
                  <a:schemeClr val="dk1"/>
                </a:solidFill>
                <a:latin typeface="Arial"/>
                <a:ea typeface="Arial"/>
                <a:cs typeface="Arial"/>
                <a:sym typeface="Arial"/>
              </a:rPr>
              <a:t>or guiding and managing business decisions</a:t>
            </a:r>
            <a:endParaRPr/>
          </a:p>
          <a:p>
            <a:pPr indent="-208800" lvl="2" marL="651600" rtl="0" algn="l">
              <a:lnSpc>
                <a:spcPct val="100000"/>
              </a:lnSpc>
              <a:spcBef>
                <a:spcPts val="1000"/>
              </a:spcBef>
              <a:spcAft>
                <a:spcPts val="0"/>
              </a:spcAft>
              <a:buSzPts val="1400"/>
              <a:buFont typeface="Noto Sans Symbols"/>
              <a:buChar char="✔"/>
            </a:pPr>
            <a:r>
              <a:rPr b="0" i="0" lang="en-US" sz="1100">
                <a:solidFill>
                  <a:schemeClr val="dk1"/>
                </a:solidFill>
                <a:latin typeface="Arial"/>
                <a:ea typeface="Arial"/>
                <a:cs typeface="Arial"/>
                <a:sym typeface="Arial"/>
              </a:rPr>
              <a:t>- Conduct or assist with </a:t>
            </a:r>
            <a:r>
              <a:rPr b="0" i="0" lang="en-US" sz="1100">
                <a:solidFill>
                  <a:schemeClr val="accent1"/>
                </a:solidFill>
                <a:latin typeface="Arial"/>
                <a:ea typeface="Arial"/>
                <a:cs typeface="Arial"/>
                <a:sym typeface="Arial"/>
              </a:rPr>
              <a:t>research</a:t>
            </a:r>
            <a:r>
              <a:rPr b="0" i="0" lang="en-US" sz="1100">
                <a:solidFill>
                  <a:schemeClr val="dk1"/>
                </a:solidFill>
                <a:latin typeface="Arial"/>
                <a:ea typeface="Arial"/>
                <a:cs typeface="Arial"/>
                <a:sym typeface="Arial"/>
              </a:rPr>
              <a:t>, including collecting information such as detailed family histories and pregnancy information</a:t>
            </a:r>
            <a:endParaRPr/>
          </a:p>
          <a:p>
            <a:pPr indent="-208800" lvl="2" marL="651600" rtl="0" algn="l">
              <a:lnSpc>
                <a:spcPct val="100000"/>
              </a:lnSpc>
              <a:spcBef>
                <a:spcPts val="1000"/>
              </a:spcBef>
              <a:spcAft>
                <a:spcPts val="0"/>
              </a:spcAft>
              <a:buSzPts val="1400"/>
              <a:buFont typeface="Noto Sans Symbols"/>
              <a:buChar char="✔"/>
            </a:pPr>
            <a:r>
              <a:rPr b="0" i="0" lang="en-US" sz="1100">
                <a:solidFill>
                  <a:schemeClr val="dk1"/>
                </a:solidFill>
                <a:latin typeface="Arial"/>
                <a:ea typeface="Arial"/>
                <a:cs typeface="Arial"/>
                <a:sym typeface="Arial"/>
              </a:rPr>
              <a:t>- As </a:t>
            </a:r>
            <a:r>
              <a:rPr b="0" i="0" lang="en-US" sz="1100">
                <a:solidFill>
                  <a:schemeClr val="accent1"/>
                </a:solidFill>
                <a:latin typeface="Arial"/>
                <a:ea typeface="Arial"/>
                <a:cs typeface="Arial"/>
                <a:sym typeface="Arial"/>
              </a:rPr>
              <a:t>teachers</a:t>
            </a:r>
            <a:r>
              <a:rPr b="0" i="0" lang="en-US" sz="1100">
                <a:solidFill>
                  <a:schemeClr val="dk1"/>
                </a:solidFill>
                <a:latin typeface="Arial"/>
                <a:ea typeface="Arial"/>
                <a:cs typeface="Arial"/>
                <a:sym typeface="Arial"/>
              </a:rPr>
              <a:t> in medical or graduate school programs</a:t>
            </a:r>
            <a:endParaRPr/>
          </a:p>
          <a:p>
            <a:pPr indent="-208800" lvl="2" marL="651600" rtl="0" algn="l">
              <a:lnSpc>
                <a:spcPct val="100000"/>
              </a:lnSpc>
              <a:spcBef>
                <a:spcPts val="1000"/>
              </a:spcBef>
              <a:spcAft>
                <a:spcPts val="0"/>
              </a:spcAft>
              <a:buSzPts val="1400"/>
              <a:buFont typeface="Noto Sans Symbols"/>
              <a:buChar char="✔"/>
            </a:pPr>
            <a:r>
              <a:rPr b="0" i="0" lang="en-US" sz="1100">
                <a:solidFill>
                  <a:schemeClr val="dk1"/>
                </a:solidFill>
                <a:latin typeface="Arial"/>
                <a:ea typeface="Arial"/>
                <a:cs typeface="Arial"/>
                <a:sym typeface="Arial"/>
              </a:rPr>
              <a:t>- With policymakers and lawyers on </a:t>
            </a:r>
            <a:r>
              <a:rPr b="0" i="0" lang="en-US" sz="1100">
                <a:solidFill>
                  <a:schemeClr val="accent1"/>
                </a:solidFill>
                <a:latin typeface="Arial"/>
                <a:ea typeface="Arial"/>
                <a:cs typeface="Arial"/>
                <a:sym typeface="Arial"/>
              </a:rPr>
              <a:t>policy and legal </a:t>
            </a:r>
            <a:r>
              <a:rPr b="0" i="0" lang="en-US" sz="1100">
                <a:solidFill>
                  <a:schemeClr val="dk1"/>
                </a:solidFill>
                <a:latin typeface="Arial"/>
                <a:ea typeface="Arial"/>
                <a:cs typeface="Arial"/>
                <a:sym typeface="Arial"/>
              </a:rPr>
              <a:t>statutes specific to genetics or GC</a:t>
            </a:r>
            <a:endParaRPr/>
          </a:p>
          <a:p>
            <a:pPr indent="0" lvl="0" marL="139700" rtl="0" algn="l">
              <a:lnSpc>
                <a:spcPct val="100000"/>
              </a:lnSpc>
              <a:spcBef>
                <a:spcPts val="0"/>
              </a:spcBef>
              <a:spcAft>
                <a:spcPts val="0"/>
              </a:spcAft>
              <a:buSzPts val="1400"/>
              <a:buNone/>
            </a:pPr>
            <a:r>
              <a:rPr b="0" i="0" lang="en-US">
                <a:solidFill>
                  <a:schemeClr val="dk1"/>
                </a:solidFill>
                <a:latin typeface="Arial"/>
                <a:ea typeface="Arial"/>
                <a:cs typeface="Arial"/>
                <a:sym typeface="Arial"/>
              </a:rPr>
              <a:t> </a:t>
            </a:r>
            <a:endParaRPr b="1" i="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chemeClr val="dk1"/>
              </a:solidFill>
              <a:latin typeface="Arial"/>
              <a:ea typeface="Arial"/>
              <a:cs typeface="Arial"/>
              <a:sym typeface="Arial"/>
            </a:endParaRPr>
          </a:p>
        </p:txBody>
      </p:sp>
      <p:sp>
        <p:nvSpPr>
          <p:cNvPr id="260" name="Google Shape;260;p28"/>
          <p:cNvSpPr txBox="1"/>
          <p:nvPr>
            <p:ph type="title"/>
          </p:nvPr>
        </p:nvSpPr>
        <p:spPr>
          <a:xfrm>
            <a:off x="713250" y="364475"/>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Who are the genetic counselors?</a:t>
            </a:r>
            <a:br>
              <a:rPr lang="en-US" sz="2500">
                <a:latin typeface="Arial"/>
                <a:ea typeface="Arial"/>
                <a:cs typeface="Arial"/>
                <a:sym typeface="Arial"/>
              </a:rPr>
            </a:br>
            <a:endParaRPr sz="2500">
              <a:latin typeface="Arial"/>
              <a:ea typeface="Arial"/>
              <a:cs typeface="Arial"/>
              <a:sym typeface="Arial"/>
            </a:endParaRPr>
          </a:p>
        </p:txBody>
      </p:sp>
      <p:pic>
        <p:nvPicPr>
          <p:cNvPr descr="Εικόνα που περιέχει κείμενο&#10;&#10;Περιγραφή που δημιουργήθηκε αυτόματα" id="261" name="Google Shape;261;p28"/>
          <p:cNvPicPr preferRelativeResize="0"/>
          <p:nvPr/>
        </p:nvPicPr>
        <p:blipFill rotWithShape="1">
          <a:blip r:embed="rId5">
            <a:alphaModFix/>
          </a:blip>
          <a:srcRect b="0" l="0" r="0" t="0"/>
          <a:stretch/>
        </p:blipFill>
        <p:spPr>
          <a:xfrm>
            <a:off x="6928656" y="238293"/>
            <a:ext cx="1746993" cy="1278273"/>
          </a:xfrm>
          <a:prstGeom prst="rect">
            <a:avLst/>
          </a:prstGeom>
          <a:noFill/>
          <a:ln>
            <a:noFill/>
          </a:ln>
        </p:spPr>
      </p:pic>
      <p:sp>
        <p:nvSpPr>
          <p:cNvPr id="262" name="Google Shape;262;p28"/>
          <p:cNvSpPr txBox="1"/>
          <p:nvPr/>
        </p:nvSpPr>
        <p:spPr>
          <a:xfrm>
            <a:off x="82340" y="4876093"/>
            <a:ext cx="4572000"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https://www.aboutgeneticcounselors.org/</a:t>
            </a:r>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p29"/>
          <p:cNvPicPr preferRelativeResize="0"/>
          <p:nvPr/>
        </p:nvPicPr>
        <p:blipFill rotWithShape="1">
          <a:blip r:embed="rId3">
            <a:alphaModFix/>
          </a:blip>
          <a:srcRect b="0" l="0" r="0" t="0"/>
          <a:stretch/>
        </p:blipFill>
        <p:spPr>
          <a:xfrm>
            <a:off x="0" y="4856327"/>
            <a:ext cx="9144000" cy="306970"/>
          </a:xfrm>
          <a:prstGeom prst="rect">
            <a:avLst/>
          </a:prstGeom>
          <a:noFill/>
          <a:ln>
            <a:noFill/>
          </a:ln>
        </p:spPr>
      </p:pic>
      <p:pic>
        <p:nvPicPr>
          <p:cNvPr descr="Εικόνα που περιέχει κείμενο, διανυσματικά γραφικά&#10;&#10;Περιγραφή που δημιουργήθηκε αυτόματα" id="268" name="Google Shape;268;p29"/>
          <p:cNvPicPr preferRelativeResize="0"/>
          <p:nvPr/>
        </p:nvPicPr>
        <p:blipFill rotWithShape="1">
          <a:blip r:embed="rId4">
            <a:alphaModFix/>
          </a:blip>
          <a:srcRect b="0" l="0" r="0" t="0"/>
          <a:stretch/>
        </p:blipFill>
        <p:spPr>
          <a:xfrm>
            <a:off x="7112617" y="754249"/>
            <a:ext cx="2063946" cy="1399613"/>
          </a:xfrm>
          <a:prstGeom prst="rect">
            <a:avLst/>
          </a:prstGeom>
          <a:noFill/>
          <a:ln>
            <a:noFill/>
          </a:ln>
        </p:spPr>
      </p:pic>
      <p:sp>
        <p:nvSpPr>
          <p:cNvPr id="269" name="Google Shape;269;p29"/>
          <p:cNvSpPr txBox="1"/>
          <p:nvPr>
            <p:ph type="title"/>
          </p:nvPr>
        </p:nvSpPr>
        <p:spPr>
          <a:xfrm>
            <a:off x="429706" y="384049"/>
            <a:ext cx="7708200" cy="740400"/>
          </a:xfrm>
          <a:prstGeom prst="rect">
            <a:avLst/>
          </a:prstGeom>
          <a:noFill/>
          <a:ln>
            <a:noFill/>
          </a:ln>
        </p:spPr>
        <p:txBody>
          <a:bodyPr anchorCtr="0" anchor="t" bIns="91425" lIns="91425" spcFirstLastPara="1" rIns="91425" wrap="square" tIns="91425">
            <a:noAutofit/>
          </a:bodyPr>
          <a:lstStyle/>
          <a:p>
            <a:pPr indent="-228600" lvl="0" marL="444500" rtl="0" algn="ctr">
              <a:lnSpc>
                <a:spcPct val="115000"/>
              </a:lnSpc>
              <a:spcBef>
                <a:spcPts val="0"/>
              </a:spcBef>
              <a:spcAft>
                <a:spcPts val="0"/>
              </a:spcAft>
              <a:buSzPts val="2800"/>
              <a:buNone/>
            </a:pPr>
            <a:r>
              <a:rPr lang="en-US" sz="2500">
                <a:latin typeface="Arial"/>
                <a:ea typeface="Arial"/>
                <a:cs typeface="Arial"/>
                <a:sym typeface="Arial"/>
              </a:rPr>
              <a:t>Important qualities of genetic counselors</a:t>
            </a:r>
            <a:endParaRPr/>
          </a:p>
        </p:txBody>
      </p:sp>
      <p:sp>
        <p:nvSpPr>
          <p:cNvPr id="270" name="Google Shape;270;p29"/>
          <p:cNvSpPr txBox="1"/>
          <p:nvPr>
            <p:ph idx="1" type="subTitle"/>
          </p:nvPr>
        </p:nvSpPr>
        <p:spPr>
          <a:xfrm>
            <a:off x="429706" y="1361351"/>
            <a:ext cx="7035805" cy="33981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400"/>
              <a:buChar char="●"/>
            </a:pPr>
            <a:r>
              <a:rPr b="1" i="1" lang="en-US" sz="1300">
                <a:solidFill>
                  <a:srgbClr val="333333"/>
                </a:solidFill>
                <a:latin typeface="Arial"/>
                <a:ea typeface="Arial"/>
                <a:cs typeface="Arial"/>
                <a:sym typeface="Arial"/>
              </a:rPr>
              <a:t>Communication skills.</a:t>
            </a:r>
            <a:r>
              <a:rPr b="0" i="0" lang="en-US" sz="1300">
                <a:solidFill>
                  <a:srgbClr val="333333"/>
                </a:solidFill>
                <a:latin typeface="Arial"/>
                <a:ea typeface="Arial"/>
                <a:cs typeface="Arial"/>
                <a:sym typeface="Arial"/>
              </a:rPr>
              <a:t> Genetic counselors must be able to explain complex information in a way that their clients understand.</a:t>
            </a:r>
            <a:endParaRPr/>
          </a:p>
          <a:p>
            <a:pPr indent="-254000" lvl="0" marL="457200" rtl="0" algn="l">
              <a:lnSpc>
                <a:spcPct val="100000"/>
              </a:lnSpc>
              <a:spcBef>
                <a:spcPts val="0"/>
              </a:spcBef>
              <a:spcAft>
                <a:spcPts val="0"/>
              </a:spcAft>
              <a:buSzPts val="1400"/>
              <a:buNone/>
            </a:pPr>
            <a:r>
              <a:t/>
            </a:r>
            <a:endParaRPr b="0" i="0" sz="1300">
              <a:solidFill>
                <a:srgbClr val="333333"/>
              </a:solidFill>
              <a:latin typeface="Arial"/>
              <a:ea typeface="Arial"/>
              <a:cs typeface="Arial"/>
              <a:sym typeface="Arial"/>
            </a:endParaRPr>
          </a:p>
          <a:p>
            <a:pPr indent="-342900" lvl="0" marL="457200" rtl="0" algn="l">
              <a:lnSpc>
                <a:spcPct val="100000"/>
              </a:lnSpc>
              <a:spcBef>
                <a:spcPts val="0"/>
              </a:spcBef>
              <a:spcAft>
                <a:spcPts val="0"/>
              </a:spcAft>
              <a:buSzPts val="1400"/>
              <a:buChar char="●"/>
            </a:pPr>
            <a:r>
              <a:rPr b="1" i="1" lang="en-US" sz="1300">
                <a:solidFill>
                  <a:srgbClr val="333333"/>
                </a:solidFill>
                <a:latin typeface="Arial"/>
                <a:ea typeface="Arial"/>
                <a:cs typeface="Arial"/>
                <a:sym typeface="Arial"/>
              </a:rPr>
              <a:t>Compassion.</a:t>
            </a:r>
            <a:r>
              <a:rPr b="0" i="0" lang="en-US" sz="1300">
                <a:solidFill>
                  <a:srgbClr val="333333"/>
                </a:solidFill>
                <a:latin typeface="Arial"/>
                <a:ea typeface="Arial"/>
                <a:cs typeface="Arial"/>
                <a:sym typeface="Arial"/>
              </a:rPr>
              <a:t> They must be sensitive and empathetic when discussing clients’ options regarding potentially upsetting test results.</a:t>
            </a:r>
            <a:endParaRPr/>
          </a:p>
          <a:p>
            <a:pPr indent="-254000" lvl="0" marL="457200" rtl="0" algn="l">
              <a:lnSpc>
                <a:spcPct val="100000"/>
              </a:lnSpc>
              <a:spcBef>
                <a:spcPts val="0"/>
              </a:spcBef>
              <a:spcAft>
                <a:spcPts val="0"/>
              </a:spcAft>
              <a:buSzPts val="1400"/>
              <a:buNone/>
            </a:pPr>
            <a:r>
              <a:t/>
            </a:r>
            <a:endParaRPr b="0" i="0" sz="1300">
              <a:solidFill>
                <a:srgbClr val="333333"/>
              </a:solidFill>
              <a:latin typeface="Arial"/>
              <a:ea typeface="Arial"/>
              <a:cs typeface="Arial"/>
              <a:sym typeface="Arial"/>
            </a:endParaRPr>
          </a:p>
          <a:p>
            <a:pPr indent="-342900" lvl="0" marL="457200" rtl="0" algn="l">
              <a:lnSpc>
                <a:spcPct val="100000"/>
              </a:lnSpc>
              <a:spcBef>
                <a:spcPts val="0"/>
              </a:spcBef>
              <a:spcAft>
                <a:spcPts val="0"/>
              </a:spcAft>
              <a:buSzPts val="1400"/>
              <a:buChar char="●"/>
            </a:pPr>
            <a:r>
              <a:rPr b="1" i="1" lang="en-US" sz="1300">
                <a:solidFill>
                  <a:srgbClr val="333333"/>
                </a:solidFill>
                <a:latin typeface="Arial"/>
                <a:ea typeface="Arial"/>
                <a:cs typeface="Arial"/>
                <a:sym typeface="Arial"/>
              </a:rPr>
              <a:t>Critical-thinking skills.</a:t>
            </a:r>
            <a:r>
              <a:rPr b="0" i="0" lang="en-US" sz="1300">
                <a:solidFill>
                  <a:srgbClr val="333333"/>
                </a:solidFill>
                <a:latin typeface="Arial"/>
                <a:ea typeface="Arial"/>
                <a:cs typeface="Arial"/>
                <a:sym typeface="Arial"/>
              </a:rPr>
              <a:t>  They recommend the proper test and analyze findings for each client.</a:t>
            </a:r>
            <a:endParaRPr/>
          </a:p>
          <a:p>
            <a:pPr indent="-254000" lvl="0" marL="457200" rtl="0" algn="l">
              <a:lnSpc>
                <a:spcPct val="100000"/>
              </a:lnSpc>
              <a:spcBef>
                <a:spcPts val="0"/>
              </a:spcBef>
              <a:spcAft>
                <a:spcPts val="0"/>
              </a:spcAft>
              <a:buSzPts val="1400"/>
              <a:buNone/>
            </a:pPr>
            <a:r>
              <a:t/>
            </a:r>
            <a:endParaRPr b="0" i="0" sz="1300">
              <a:solidFill>
                <a:srgbClr val="333333"/>
              </a:solidFill>
              <a:latin typeface="Arial"/>
              <a:ea typeface="Arial"/>
              <a:cs typeface="Arial"/>
              <a:sym typeface="Arial"/>
            </a:endParaRPr>
          </a:p>
          <a:p>
            <a:pPr indent="-342900" lvl="0" marL="457200" rtl="0" algn="l">
              <a:lnSpc>
                <a:spcPct val="100000"/>
              </a:lnSpc>
              <a:spcBef>
                <a:spcPts val="0"/>
              </a:spcBef>
              <a:spcAft>
                <a:spcPts val="0"/>
              </a:spcAft>
              <a:buSzPts val="1400"/>
              <a:buChar char="●"/>
            </a:pPr>
            <a:r>
              <a:rPr b="1" i="1" lang="en-US" sz="1300">
                <a:solidFill>
                  <a:srgbClr val="333333"/>
                </a:solidFill>
                <a:latin typeface="Arial"/>
                <a:ea typeface="Arial"/>
                <a:cs typeface="Arial"/>
                <a:sym typeface="Arial"/>
              </a:rPr>
              <a:t>Interpersonal skills.</a:t>
            </a:r>
            <a:r>
              <a:rPr b="0" i="0" lang="en-US" sz="1300">
                <a:solidFill>
                  <a:srgbClr val="333333"/>
                </a:solidFill>
                <a:latin typeface="Arial"/>
                <a:ea typeface="Arial"/>
                <a:cs typeface="Arial"/>
                <a:sym typeface="Arial"/>
              </a:rPr>
              <a:t>  They must be able to relate well with clients and their families, as well as to work with other healthcare providers offering services to clients.</a:t>
            </a:r>
            <a:endParaRPr/>
          </a:p>
          <a:p>
            <a:pPr indent="-254000" lvl="0" marL="457200" rtl="0" algn="l">
              <a:lnSpc>
                <a:spcPct val="100000"/>
              </a:lnSpc>
              <a:spcBef>
                <a:spcPts val="0"/>
              </a:spcBef>
              <a:spcAft>
                <a:spcPts val="0"/>
              </a:spcAft>
              <a:buSzPts val="1400"/>
              <a:buNone/>
            </a:pPr>
            <a:r>
              <a:t/>
            </a:r>
            <a:endParaRPr b="0" i="0" sz="1300">
              <a:solidFill>
                <a:srgbClr val="333333"/>
              </a:solidFill>
              <a:latin typeface="Arial"/>
              <a:ea typeface="Arial"/>
              <a:cs typeface="Arial"/>
              <a:sym typeface="Arial"/>
            </a:endParaRPr>
          </a:p>
          <a:p>
            <a:pPr indent="-342900" lvl="0" marL="457200" rtl="0" algn="l">
              <a:lnSpc>
                <a:spcPct val="100000"/>
              </a:lnSpc>
              <a:spcBef>
                <a:spcPts val="0"/>
              </a:spcBef>
              <a:spcAft>
                <a:spcPts val="0"/>
              </a:spcAft>
              <a:buSzPts val="1400"/>
              <a:buChar char="●"/>
            </a:pPr>
            <a:r>
              <a:rPr b="1" i="1" lang="en-US" sz="1300">
                <a:solidFill>
                  <a:srgbClr val="333333"/>
                </a:solidFill>
                <a:latin typeface="Arial"/>
                <a:ea typeface="Arial"/>
                <a:cs typeface="Arial"/>
                <a:sym typeface="Arial"/>
              </a:rPr>
              <a:t>Organizational skills. </a:t>
            </a:r>
            <a:r>
              <a:rPr b="0" i="0" lang="en-US" sz="1300">
                <a:solidFill>
                  <a:srgbClr val="333333"/>
                </a:solidFill>
                <a:latin typeface="Arial"/>
                <a:ea typeface="Arial"/>
                <a:cs typeface="Arial"/>
                <a:sym typeface="Arial"/>
              </a:rPr>
              <a:t> They manage multiple clients and must keep accurate, complete records on each of them.</a:t>
            </a:r>
            <a:endParaRPr/>
          </a:p>
          <a:p>
            <a:pPr indent="0" lvl="0" marL="0" rtl="0" algn="l">
              <a:lnSpc>
                <a:spcPct val="100000"/>
              </a:lnSpc>
              <a:spcBef>
                <a:spcPts val="0"/>
              </a:spcBef>
              <a:spcAft>
                <a:spcPts val="0"/>
              </a:spcAft>
              <a:buSzPts val="1400"/>
              <a:buNone/>
            </a:pPr>
            <a:r>
              <a:t/>
            </a:r>
            <a:endParaRPr sz="1300">
              <a:solidFill>
                <a:srgbClr val="000043"/>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sz="1300">
              <a:latin typeface="Arial"/>
              <a:ea typeface="Arial"/>
              <a:cs typeface="Arial"/>
              <a:sym typeface="Arial"/>
            </a:endParaRPr>
          </a:p>
        </p:txBody>
      </p:sp>
      <p:pic>
        <p:nvPicPr>
          <p:cNvPr descr="Εικόνα που περιέχει λογότυπο&#10;&#10;Περιγραφή που δημιουργήθηκε αυτόματα" id="271" name="Google Shape;271;p29"/>
          <p:cNvPicPr preferRelativeResize="0"/>
          <p:nvPr/>
        </p:nvPicPr>
        <p:blipFill rotWithShape="1">
          <a:blip r:embed="rId5">
            <a:alphaModFix/>
          </a:blip>
          <a:srcRect b="0" l="0" r="0" t="0"/>
          <a:stretch/>
        </p:blipFill>
        <p:spPr>
          <a:xfrm>
            <a:off x="6550007" y="4446061"/>
            <a:ext cx="2511653" cy="626782"/>
          </a:xfrm>
          <a:prstGeom prst="rect">
            <a:avLst/>
          </a:prstGeom>
          <a:noFill/>
          <a:ln>
            <a:noFill/>
          </a:ln>
        </p:spPr>
      </p:pic>
      <p:sp>
        <p:nvSpPr>
          <p:cNvPr id="272" name="Google Shape;272;p29"/>
          <p:cNvSpPr txBox="1"/>
          <p:nvPr/>
        </p:nvSpPr>
        <p:spPr>
          <a:xfrm>
            <a:off x="82340" y="4894416"/>
            <a:ext cx="4572000"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https://www.bls.gov/ooh/healthcare/genetic-counselors.htm</a:t>
            </a:r>
            <a:endParaRPr b="0" i="0" sz="1200" u="none" cap="none" strike="noStrik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30"/>
          <p:cNvPicPr preferRelativeResize="0"/>
          <p:nvPr/>
        </p:nvPicPr>
        <p:blipFill rotWithShape="1">
          <a:blip r:embed="rId3">
            <a:alphaModFix/>
          </a:blip>
          <a:srcRect b="0" l="0" r="0" t="0"/>
          <a:stretch/>
        </p:blipFill>
        <p:spPr>
          <a:xfrm>
            <a:off x="0" y="4856327"/>
            <a:ext cx="9144000" cy="306970"/>
          </a:xfrm>
          <a:prstGeom prst="rect">
            <a:avLst/>
          </a:prstGeom>
          <a:noFill/>
          <a:ln>
            <a:noFill/>
          </a:ln>
        </p:spPr>
      </p:pic>
      <p:pic>
        <p:nvPicPr>
          <p:cNvPr descr="Νέες μελέτες της Γενετικής αποκαλύπτουν τη σύγχρονη εξέλιξη του ανθρώπινου  είδους | Εναλλακτική Ατζέντα" id="278" name="Google Shape;278;p30"/>
          <p:cNvPicPr preferRelativeResize="0"/>
          <p:nvPr/>
        </p:nvPicPr>
        <p:blipFill rotWithShape="1">
          <a:blip r:embed="rId4">
            <a:alphaModFix/>
          </a:blip>
          <a:srcRect b="0" l="0" r="0" t="0"/>
          <a:stretch/>
        </p:blipFill>
        <p:spPr>
          <a:xfrm rot="-5400000">
            <a:off x="7434451" y="611228"/>
            <a:ext cx="1818628" cy="1075863"/>
          </a:xfrm>
          <a:prstGeom prst="rect">
            <a:avLst/>
          </a:prstGeom>
          <a:noFill/>
          <a:ln>
            <a:noFill/>
          </a:ln>
        </p:spPr>
      </p:pic>
      <p:sp>
        <p:nvSpPr>
          <p:cNvPr id="279" name="Google Shape;279;p30"/>
          <p:cNvSpPr txBox="1"/>
          <p:nvPr>
            <p:ph type="title"/>
          </p:nvPr>
        </p:nvSpPr>
        <p:spPr>
          <a:xfrm>
            <a:off x="628650" y="327971"/>
            <a:ext cx="7886700" cy="601128"/>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US" sz="2500">
                <a:solidFill>
                  <a:schemeClr val="accent1"/>
                </a:solidFill>
                <a:latin typeface="Arial"/>
                <a:ea typeface="Arial"/>
                <a:cs typeface="Arial"/>
                <a:sym typeface="Arial"/>
              </a:rPr>
              <a:t>Genetic counselor profession</a:t>
            </a:r>
            <a:endParaRPr sz="2500">
              <a:solidFill>
                <a:schemeClr val="accent1"/>
              </a:solidFill>
              <a:latin typeface="Arial"/>
              <a:ea typeface="Arial"/>
              <a:cs typeface="Arial"/>
              <a:sym typeface="Arial"/>
            </a:endParaRPr>
          </a:p>
        </p:txBody>
      </p:sp>
      <p:sp>
        <p:nvSpPr>
          <p:cNvPr id="280" name="Google Shape;280;p30"/>
          <p:cNvSpPr txBox="1"/>
          <p:nvPr>
            <p:ph idx="1" type="body"/>
          </p:nvPr>
        </p:nvSpPr>
        <p:spPr>
          <a:xfrm>
            <a:off x="512956" y="1369219"/>
            <a:ext cx="7456450" cy="3263504"/>
          </a:xfrm>
          <a:prstGeom prst="rect">
            <a:avLst/>
          </a:prstGeom>
          <a:noFill/>
          <a:ln>
            <a:noFill/>
          </a:ln>
        </p:spPr>
        <p:txBody>
          <a:bodyPr anchorCtr="0" anchor="t" bIns="91425" lIns="91425" spcFirstLastPara="1" rIns="91425" wrap="square" tIns="91425">
            <a:normAutofit/>
          </a:bodyPr>
          <a:lstStyle/>
          <a:p>
            <a:pPr indent="-257175" lvl="0" marL="376238" rtl="0" algn="just">
              <a:lnSpc>
                <a:spcPct val="100000"/>
              </a:lnSpc>
              <a:spcBef>
                <a:spcPts val="0"/>
              </a:spcBef>
              <a:spcAft>
                <a:spcPts val="0"/>
              </a:spcAft>
              <a:buSzPts val="1800"/>
              <a:buChar char="●"/>
            </a:pPr>
            <a:r>
              <a:rPr lang="en-US" sz="1300">
                <a:solidFill>
                  <a:srgbClr val="000000"/>
                </a:solidFill>
                <a:latin typeface="Arial"/>
                <a:ea typeface="Arial"/>
                <a:cs typeface="Arial"/>
                <a:sym typeface="Arial"/>
              </a:rPr>
              <a:t>The profession of genetic counselor is established or developing in more than 11 European countries. </a:t>
            </a:r>
            <a:endParaRPr sz="1300">
              <a:solidFill>
                <a:srgbClr val="000000"/>
              </a:solidFill>
              <a:latin typeface="Arial"/>
              <a:ea typeface="Arial"/>
              <a:cs typeface="Arial"/>
              <a:sym typeface="Arial"/>
            </a:endParaRPr>
          </a:p>
          <a:p>
            <a:pPr indent="-142875" lvl="0" marL="376238" rtl="0" algn="just">
              <a:lnSpc>
                <a:spcPct val="100000"/>
              </a:lnSpc>
              <a:spcBef>
                <a:spcPts val="0"/>
              </a:spcBef>
              <a:spcAft>
                <a:spcPts val="0"/>
              </a:spcAft>
              <a:buSzPts val="1800"/>
              <a:buNone/>
            </a:pPr>
            <a:r>
              <a:t/>
            </a:r>
            <a:endParaRPr sz="1300">
              <a:solidFill>
                <a:srgbClr val="000000"/>
              </a:solidFill>
              <a:latin typeface="Arial"/>
              <a:ea typeface="Arial"/>
              <a:cs typeface="Arial"/>
              <a:sym typeface="Arial"/>
            </a:endParaRPr>
          </a:p>
          <a:p>
            <a:pPr indent="-257175" lvl="0" marL="376238" rtl="0" algn="just">
              <a:lnSpc>
                <a:spcPct val="100000"/>
              </a:lnSpc>
              <a:spcBef>
                <a:spcPts val="0"/>
              </a:spcBef>
              <a:spcAft>
                <a:spcPts val="0"/>
              </a:spcAft>
              <a:buSzPts val="1800"/>
              <a:buChar char="●"/>
            </a:pPr>
            <a:r>
              <a:rPr lang="en-US" sz="1300">
                <a:solidFill>
                  <a:srgbClr val="000000"/>
                </a:solidFill>
                <a:latin typeface="Arial"/>
                <a:ea typeface="Arial"/>
                <a:cs typeface="Arial"/>
                <a:sym typeface="Arial"/>
              </a:rPr>
              <a:t>In some countries, it has a long history and is becoming more and more respected as a significant provider of allied health services, whilst in others it is just getting started.</a:t>
            </a:r>
            <a:endParaRPr sz="1300">
              <a:solidFill>
                <a:srgbClr val="000000"/>
              </a:solidFill>
              <a:latin typeface="Arial"/>
              <a:ea typeface="Arial"/>
              <a:cs typeface="Arial"/>
              <a:sym typeface="Arial"/>
            </a:endParaRPr>
          </a:p>
          <a:p>
            <a:pPr indent="0" lvl="0" marL="119063" rtl="0" algn="just">
              <a:lnSpc>
                <a:spcPct val="100000"/>
              </a:lnSpc>
              <a:spcBef>
                <a:spcPts val="0"/>
              </a:spcBef>
              <a:spcAft>
                <a:spcPts val="0"/>
              </a:spcAft>
              <a:buSzPts val="1800"/>
              <a:buNone/>
            </a:pPr>
            <a:r>
              <a:t/>
            </a:r>
            <a:endParaRPr sz="1300">
              <a:solidFill>
                <a:srgbClr val="000000"/>
              </a:solidFill>
              <a:latin typeface="Arial"/>
              <a:ea typeface="Arial"/>
              <a:cs typeface="Arial"/>
              <a:sym typeface="Arial"/>
            </a:endParaRPr>
          </a:p>
          <a:p>
            <a:pPr indent="-142875" lvl="0" marL="376238" rtl="0" algn="just">
              <a:lnSpc>
                <a:spcPct val="100000"/>
              </a:lnSpc>
              <a:spcBef>
                <a:spcPts val="0"/>
              </a:spcBef>
              <a:spcAft>
                <a:spcPts val="0"/>
              </a:spcAft>
              <a:buSzPts val="1800"/>
              <a:buNone/>
            </a:pPr>
            <a:r>
              <a:t/>
            </a:r>
            <a:endParaRPr sz="1300">
              <a:solidFill>
                <a:srgbClr val="000000"/>
              </a:solidFill>
              <a:latin typeface="Arial"/>
              <a:ea typeface="Arial"/>
              <a:cs typeface="Arial"/>
              <a:sym typeface="Arial"/>
            </a:endParaRPr>
          </a:p>
          <a:p>
            <a:pPr indent="-257175" lvl="0" marL="376238" rtl="0" algn="just">
              <a:lnSpc>
                <a:spcPct val="100000"/>
              </a:lnSpc>
              <a:spcBef>
                <a:spcPts val="0"/>
              </a:spcBef>
              <a:spcAft>
                <a:spcPts val="0"/>
              </a:spcAft>
              <a:buSzPts val="1800"/>
              <a:buChar char="●"/>
            </a:pPr>
            <a:r>
              <a:rPr lang="en-US" sz="1300">
                <a:solidFill>
                  <a:srgbClr val="000000"/>
                </a:solidFill>
                <a:latin typeface="Arial"/>
                <a:ea typeface="Arial"/>
                <a:cs typeface="Arial"/>
                <a:sym typeface="Arial"/>
              </a:rPr>
              <a:t>There is a lack of GC training programs - Most genetic counselors are trained in other countries (mainly the USA).</a:t>
            </a:r>
            <a:endParaRPr/>
          </a:p>
          <a:p>
            <a:pPr indent="0" lvl="0" marL="119063" rtl="0" algn="just">
              <a:lnSpc>
                <a:spcPct val="100000"/>
              </a:lnSpc>
              <a:spcBef>
                <a:spcPts val="0"/>
              </a:spcBef>
              <a:spcAft>
                <a:spcPts val="0"/>
              </a:spcAft>
              <a:buSzPts val="1800"/>
              <a:buNone/>
            </a:pPr>
            <a:r>
              <a:t/>
            </a:r>
            <a:endParaRPr sz="1300">
              <a:solidFill>
                <a:srgbClr val="000000"/>
              </a:solidFill>
              <a:latin typeface="Arial"/>
              <a:ea typeface="Arial"/>
              <a:cs typeface="Arial"/>
              <a:sym typeface="Arial"/>
            </a:endParaRPr>
          </a:p>
          <a:p>
            <a:pPr indent="-257175" lvl="0" marL="376238" rtl="0" algn="just">
              <a:lnSpc>
                <a:spcPct val="100000"/>
              </a:lnSpc>
              <a:spcBef>
                <a:spcPts val="0"/>
              </a:spcBef>
              <a:spcAft>
                <a:spcPts val="0"/>
              </a:spcAft>
              <a:buSzPts val="1800"/>
              <a:buChar char="●"/>
            </a:pPr>
            <a:r>
              <a:rPr lang="en-US" sz="1300">
                <a:solidFill>
                  <a:srgbClr val="000000"/>
                </a:solidFill>
                <a:latin typeface="Arial"/>
                <a:ea typeface="Arial"/>
                <a:cs typeface="Arial"/>
                <a:sym typeface="Arial"/>
              </a:rPr>
              <a:t>Few healthcare professionals are prepared to address the genetic risks and manage the disclosure's psychological impact on relatives.</a:t>
            </a:r>
            <a:endParaRPr/>
          </a:p>
          <a:p>
            <a:pPr indent="-228600" lvl="0" marL="457200" rtl="0" algn="just">
              <a:lnSpc>
                <a:spcPct val="100000"/>
              </a:lnSpc>
              <a:spcBef>
                <a:spcPts val="0"/>
              </a:spcBef>
              <a:spcAft>
                <a:spcPts val="0"/>
              </a:spcAft>
              <a:buSzPts val="1800"/>
              <a:buNone/>
            </a:pPr>
            <a:r>
              <a:t/>
            </a:r>
            <a:endParaRPr sz="1300">
              <a:latin typeface="Arial"/>
              <a:ea typeface="Arial"/>
              <a:cs typeface="Arial"/>
              <a:sym typeface="Arial"/>
            </a:endParaRPr>
          </a:p>
        </p:txBody>
      </p:sp>
      <p:sp>
        <p:nvSpPr>
          <p:cNvPr id="281" name="Google Shape;281;p30"/>
          <p:cNvSpPr/>
          <p:nvPr/>
        </p:nvSpPr>
        <p:spPr>
          <a:xfrm>
            <a:off x="82340" y="4886701"/>
            <a:ext cx="335059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Abacan et al., 2018; Ormond et al., 2018</a:t>
            </a:r>
            <a:endParaRPr b="0" i="0" sz="900" u="none" cap="none" strike="noStrike">
              <a:solidFill>
                <a:schemeClr val="lt1"/>
              </a:solidFill>
              <a:latin typeface="Arial"/>
              <a:ea typeface="Arial"/>
              <a:cs typeface="Arial"/>
              <a:sym typeface="Arial"/>
            </a:endParaRPr>
          </a:p>
        </p:txBody>
      </p:sp>
      <p:pic>
        <p:nvPicPr>
          <p:cNvPr descr="Εικόνα που περιέχει λογότυπο&#10;&#10;Περιγραφή που δημιουργήθηκε αυτόματα" id="282" name="Google Shape;282;p30"/>
          <p:cNvPicPr preferRelativeResize="0"/>
          <p:nvPr/>
        </p:nvPicPr>
        <p:blipFill rotWithShape="1">
          <a:blip r:embed="rId5">
            <a:alphaModFix/>
          </a:blip>
          <a:srcRect b="0" l="0" r="0" t="0"/>
          <a:stretch/>
        </p:blipFill>
        <p:spPr>
          <a:xfrm>
            <a:off x="6550007" y="4446061"/>
            <a:ext cx="2511653" cy="62678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g21991a18671_0_0"/>
          <p:cNvSpPr txBox="1"/>
          <p:nvPr>
            <p:ph idx="1" type="body"/>
          </p:nvPr>
        </p:nvSpPr>
        <p:spPr>
          <a:xfrm>
            <a:off x="713225" y="1262129"/>
            <a:ext cx="7055458"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None/>
            </a:pPr>
            <a:r>
              <a:t/>
            </a:r>
            <a:endParaRPr sz="1400">
              <a:solidFill>
                <a:schemeClr val="dk1"/>
              </a:solidFill>
              <a:latin typeface="Arial"/>
              <a:ea typeface="Arial"/>
              <a:cs typeface="Arial"/>
              <a:sym typeface="Arial"/>
            </a:endParaRPr>
          </a:p>
          <a:p>
            <a:pPr indent="0" lvl="0" marL="0" rtl="0" algn="just">
              <a:lnSpc>
                <a:spcPct val="100000"/>
              </a:lnSpc>
              <a:spcBef>
                <a:spcPts val="0"/>
              </a:spcBef>
              <a:spcAft>
                <a:spcPts val="0"/>
              </a:spcAft>
              <a:buClr>
                <a:schemeClr val="dk1"/>
              </a:buClr>
              <a:buSzPts val="1400"/>
              <a:buNone/>
            </a:pPr>
            <a:r>
              <a:rPr lang="en-US" sz="1400">
                <a:solidFill>
                  <a:schemeClr val="dk1"/>
                </a:solidFill>
                <a:latin typeface="Arial"/>
                <a:ea typeface="Arial"/>
                <a:cs typeface="Arial"/>
                <a:sym typeface="Arial"/>
              </a:rPr>
              <a:t>Lesson 4.1 aims to explain exactly what the Genetic Counseling (GC) sessions for people with a family history of Neurodegenerative Disorders (ND) are and the main objectives of these sessions.</a:t>
            </a:r>
            <a:endParaRPr sz="1400">
              <a:solidFill>
                <a:schemeClr val="dk1"/>
              </a:solidFill>
              <a:latin typeface="Arial"/>
              <a:ea typeface="Arial"/>
              <a:cs typeface="Arial"/>
              <a:sym typeface="Arial"/>
            </a:endParaRPr>
          </a:p>
          <a:p>
            <a:pPr indent="0" lvl="0" marL="0" rtl="0" algn="just">
              <a:lnSpc>
                <a:spcPct val="100000"/>
              </a:lnSpc>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a:p>
            <a:pPr indent="0" lvl="0" marL="0" rtl="0" algn="just">
              <a:lnSpc>
                <a:spcPct val="100000"/>
              </a:lnSpc>
              <a:spcBef>
                <a:spcPts val="0"/>
              </a:spcBef>
              <a:spcAft>
                <a:spcPts val="0"/>
              </a:spcAft>
              <a:buClr>
                <a:schemeClr val="dk1"/>
              </a:buClr>
              <a:buSzPts val="1400"/>
              <a:buFont typeface="Arial"/>
              <a:buNone/>
            </a:pPr>
            <a:r>
              <a:t/>
            </a:r>
            <a:endParaRPr i="1" sz="1400">
              <a:solidFill>
                <a:schemeClr val="accent6"/>
              </a:solidFill>
              <a:latin typeface="Arial"/>
              <a:ea typeface="Arial"/>
              <a:cs typeface="Arial"/>
              <a:sym typeface="Arial"/>
            </a:endParaRPr>
          </a:p>
          <a:p>
            <a:pPr indent="0" lvl="0" marL="0" rtl="0" algn="just">
              <a:lnSpc>
                <a:spcPct val="100000"/>
              </a:lnSpc>
              <a:spcBef>
                <a:spcPts val="0"/>
              </a:spcBef>
              <a:spcAft>
                <a:spcPts val="0"/>
              </a:spcAft>
              <a:buClr>
                <a:schemeClr val="dk1"/>
              </a:buClr>
              <a:buSzPts val="1400"/>
              <a:buFont typeface="Arial"/>
              <a:buNone/>
            </a:pPr>
            <a:r>
              <a:rPr lang="en-US" sz="1400">
                <a:solidFill>
                  <a:schemeClr val="accent6"/>
                </a:solidFill>
                <a:latin typeface="Arial"/>
                <a:ea typeface="Arial"/>
                <a:cs typeface="Arial"/>
                <a:sym typeface="Arial"/>
              </a:rPr>
              <a:t>At the end of this module, the users will acquire a set of basic notions on</a:t>
            </a:r>
            <a:endParaRPr>
              <a:solidFill>
                <a:schemeClr val="accent6"/>
              </a:solidFill>
            </a:endParaRPr>
          </a:p>
          <a:p>
            <a:pPr indent="0" lvl="0" marL="0" rtl="0" algn="just">
              <a:lnSpc>
                <a:spcPct val="100000"/>
              </a:lnSpc>
              <a:spcBef>
                <a:spcPts val="0"/>
              </a:spcBef>
              <a:spcAft>
                <a:spcPts val="0"/>
              </a:spcAft>
              <a:buClr>
                <a:schemeClr val="dk1"/>
              </a:buClr>
              <a:buSzPts val="1400"/>
              <a:buFont typeface="Arial"/>
              <a:buNone/>
            </a:pPr>
            <a:r>
              <a:rPr lang="en-US" sz="1400">
                <a:solidFill>
                  <a:schemeClr val="accent6"/>
                </a:solidFill>
                <a:latin typeface="Arial"/>
                <a:ea typeface="Arial"/>
                <a:cs typeface="Arial"/>
                <a:sym typeface="Arial"/>
              </a:rPr>
              <a:t>GC and the main goals, who can be a Genetic Counselor, the multidisciplinary team and the difficulties in this job. This Unit will focus on the benefits of the potential negative implications of GC as well as the motivations and barriers to taking part in GC sessions.</a:t>
            </a:r>
            <a:endParaRPr sz="1400">
              <a:solidFill>
                <a:schemeClr val="accent6"/>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i="1" sz="1400">
              <a:solidFill>
                <a:schemeClr val="accent1"/>
              </a:solidFill>
              <a:latin typeface="Arial"/>
              <a:ea typeface="Arial"/>
              <a:cs typeface="Arial"/>
              <a:sym typeface="Arial"/>
            </a:endParaRPr>
          </a:p>
        </p:txBody>
      </p:sp>
      <p:sp>
        <p:nvSpPr>
          <p:cNvPr id="73" name="Google Shape;73;g21991a18671_0_0"/>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2800"/>
              <a:buFont typeface="Arial"/>
              <a:buNone/>
            </a:pPr>
            <a:r>
              <a:rPr lang="en-US" sz="2500">
                <a:latin typeface="Arial"/>
                <a:ea typeface="Arial"/>
                <a:cs typeface="Arial"/>
                <a:sym typeface="Arial"/>
              </a:rPr>
              <a:t>Introduction and Learning Outcomes</a:t>
            </a:r>
            <a:endParaRPr sz="2500">
              <a:latin typeface="Arial"/>
              <a:ea typeface="Arial"/>
              <a:cs typeface="Arial"/>
              <a:sym typeface="Arial"/>
            </a:endParaRPr>
          </a:p>
        </p:txBody>
      </p:sp>
      <p:pic>
        <p:nvPicPr>
          <p:cNvPr descr="Εικόνα που περιέχει λογότυπο&#10;&#10;Περιγραφή που δημιουργήθηκε αυτόματα" id="74" name="Google Shape;74;g21991a18671_0_0"/>
          <p:cNvPicPr preferRelativeResize="0"/>
          <p:nvPr/>
        </p:nvPicPr>
        <p:blipFill rotWithShape="1">
          <a:blip r:embed="rId3">
            <a:alphaModFix/>
          </a:blip>
          <a:srcRect b="0" l="0" r="0" t="0"/>
          <a:stretch/>
        </p:blipFill>
        <p:spPr>
          <a:xfrm>
            <a:off x="6550007" y="4446061"/>
            <a:ext cx="2511653" cy="626782"/>
          </a:xfrm>
          <a:prstGeom prst="rect">
            <a:avLst/>
          </a:prstGeom>
          <a:noFill/>
          <a:ln>
            <a:noFill/>
          </a:ln>
        </p:spPr>
      </p:pic>
      <p:pic>
        <p:nvPicPr>
          <p:cNvPr descr="Picture 4" id="75" name="Google Shape;75;g21991a18671_0_0"/>
          <p:cNvPicPr preferRelativeResize="0"/>
          <p:nvPr/>
        </p:nvPicPr>
        <p:blipFill rotWithShape="1">
          <a:blip r:embed="rId4">
            <a:alphaModFix/>
          </a:blip>
          <a:srcRect b="4371" l="25717" r="26229" t="2085"/>
          <a:stretch/>
        </p:blipFill>
        <p:spPr>
          <a:xfrm>
            <a:off x="7063738" y="2714974"/>
            <a:ext cx="1796424" cy="17033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31"/>
          <p:cNvPicPr preferRelativeResize="0"/>
          <p:nvPr/>
        </p:nvPicPr>
        <p:blipFill rotWithShape="1">
          <a:blip r:embed="rId3">
            <a:alphaModFix/>
          </a:blip>
          <a:srcRect b="0" l="0" r="0" t="0"/>
          <a:stretch/>
        </p:blipFill>
        <p:spPr>
          <a:xfrm>
            <a:off x="0" y="4856327"/>
            <a:ext cx="9144000" cy="306970"/>
          </a:xfrm>
          <a:prstGeom prst="rect">
            <a:avLst/>
          </a:prstGeom>
          <a:noFill/>
          <a:ln>
            <a:noFill/>
          </a:ln>
        </p:spPr>
      </p:pic>
      <p:sp>
        <p:nvSpPr>
          <p:cNvPr id="288" name="Google Shape;288;p31"/>
          <p:cNvSpPr/>
          <p:nvPr/>
        </p:nvSpPr>
        <p:spPr>
          <a:xfrm>
            <a:off x="82340" y="4886701"/>
            <a:ext cx="335059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Abacan et al., 2018</a:t>
            </a:r>
            <a:endParaRPr b="0" i="0" sz="900" u="none" cap="none" strike="noStrike">
              <a:solidFill>
                <a:schemeClr val="lt1"/>
              </a:solidFill>
              <a:latin typeface="Arial"/>
              <a:ea typeface="Arial"/>
              <a:cs typeface="Arial"/>
              <a:sym typeface="Arial"/>
            </a:endParaRPr>
          </a:p>
        </p:txBody>
      </p:sp>
      <p:pic>
        <p:nvPicPr>
          <p:cNvPr descr="Εικόνα που περιέχει λογότυπο&#10;&#10;Περιγραφή που δημιουργήθηκε αυτόματα" id="289" name="Google Shape;289;p31"/>
          <p:cNvPicPr preferRelativeResize="0"/>
          <p:nvPr/>
        </p:nvPicPr>
        <p:blipFill rotWithShape="1">
          <a:blip r:embed="rId4">
            <a:alphaModFix/>
          </a:blip>
          <a:srcRect b="0" l="0" r="0" t="0"/>
          <a:stretch/>
        </p:blipFill>
        <p:spPr>
          <a:xfrm>
            <a:off x="6550007" y="4446061"/>
            <a:ext cx="2511653" cy="626782"/>
          </a:xfrm>
          <a:prstGeom prst="rect">
            <a:avLst/>
          </a:prstGeom>
          <a:noFill/>
          <a:ln>
            <a:noFill/>
          </a:ln>
        </p:spPr>
      </p:pic>
      <p:pic>
        <p:nvPicPr>
          <p:cNvPr descr="An external file that holds a picture, illustration, etc.&#10;Object name is 41431_2018_252_Fig1_HTML.jpg" id="290" name="Google Shape;290;p31"/>
          <p:cNvPicPr preferRelativeResize="0"/>
          <p:nvPr/>
        </p:nvPicPr>
        <p:blipFill rotWithShape="1">
          <a:blip r:embed="rId5">
            <a:alphaModFix/>
          </a:blip>
          <a:srcRect b="0" l="0" r="0" t="0"/>
          <a:stretch/>
        </p:blipFill>
        <p:spPr>
          <a:xfrm>
            <a:off x="162946" y="329160"/>
            <a:ext cx="8818107" cy="448517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2"/>
          <p:cNvSpPr txBox="1"/>
          <p:nvPr>
            <p:ph type="title"/>
          </p:nvPr>
        </p:nvSpPr>
        <p:spPr>
          <a:xfrm>
            <a:off x="576589" y="255529"/>
            <a:ext cx="7886700" cy="626782"/>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US" sz="2500">
                <a:solidFill>
                  <a:schemeClr val="accent1"/>
                </a:solidFill>
                <a:latin typeface="Arial"/>
                <a:ea typeface="Arial"/>
                <a:cs typeface="Arial"/>
                <a:sym typeface="Arial"/>
              </a:rPr>
              <a:t>Genetic counselors in Europe</a:t>
            </a:r>
            <a:endParaRPr sz="2500">
              <a:solidFill>
                <a:schemeClr val="accent1"/>
              </a:solidFill>
              <a:latin typeface="Arial"/>
              <a:ea typeface="Arial"/>
              <a:cs typeface="Arial"/>
              <a:sym typeface="Arial"/>
            </a:endParaRPr>
          </a:p>
        </p:txBody>
      </p:sp>
      <p:pic>
        <p:nvPicPr>
          <p:cNvPr descr="Easy to read - The European Union | European Union" id="297" name="Google Shape;297;p32"/>
          <p:cNvPicPr preferRelativeResize="0"/>
          <p:nvPr/>
        </p:nvPicPr>
        <p:blipFill rotWithShape="1">
          <a:blip r:embed="rId3">
            <a:alphaModFix/>
          </a:blip>
          <a:srcRect b="0" l="0" r="0" t="0"/>
          <a:stretch/>
        </p:blipFill>
        <p:spPr>
          <a:xfrm>
            <a:off x="7468362" y="108591"/>
            <a:ext cx="1526911" cy="1547440"/>
          </a:xfrm>
          <a:prstGeom prst="rect">
            <a:avLst/>
          </a:prstGeom>
          <a:noFill/>
          <a:ln>
            <a:noFill/>
          </a:ln>
        </p:spPr>
      </p:pic>
      <p:pic>
        <p:nvPicPr>
          <p:cNvPr id="298" name="Google Shape;298;p32"/>
          <p:cNvPicPr preferRelativeResize="0"/>
          <p:nvPr/>
        </p:nvPicPr>
        <p:blipFill rotWithShape="1">
          <a:blip r:embed="rId4">
            <a:alphaModFix/>
          </a:blip>
          <a:srcRect b="0" l="0" r="0" t="0"/>
          <a:stretch/>
        </p:blipFill>
        <p:spPr>
          <a:xfrm>
            <a:off x="932697" y="1029249"/>
            <a:ext cx="6070269" cy="3566313"/>
          </a:xfrm>
          <a:prstGeom prst="rect">
            <a:avLst/>
          </a:prstGeom>
          <a:noFill/>
          <a:ln>
            <a:noFill/>
          </a:ln>
        </p:spPr>
      </p:pic>
      <p:pic>
        <p:nvPicPr>
          <p:cNvPr id="299" name="Google Shape;299;p32"/>
          <p:cNvPicPr preferRelativeResize="0"/>
          <p:nvPr/>
        </p:nvPicPr>
        <p:blipFill rotWithShape="1">
          <a:blip r:embed="rId5">
            <a:alphaModFix/>
          </a:blip>
          <a:srcRect b="0" l="0" r="0" t="0"/>
          <a:stretch/>
        </p:blipFill>
        <p:spPr>
          <a:xfrm>
            <a:off x="0" y="4856327"/>
            <a:ext cx="9144000" cy="306970"/>
          </a:xfrm>
          <a:prstGeom prst="rect">
            <a:avLst/>
          </a:prstGeom>
          <a:noFill/>
          <a:ln>
            <a:noFill/>
          </a:ln>
        </p:spPr>
      </p:pic>
      <p:sp>
        <p:nvSpPr>
          <p:cNvPr id="300" name="Google Shape;300;p32"/>
          <p:cNvSpPr/>
          <p:nvPr/>
        </p:nvSpPr>
        <p:spPr>
          <a:xfrm>
            <a:off x="82340" y="4886701"/>
            <a:ext cx="335059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Abacan et al., 2018</a:t>
            </a:r>
            <a:endParaRPr b="0" i="0" sz="900" u="none" cap="none" strike="noStrike">
              <a:solidFill>
                <a:schemeClr val="lt1"/>
              </a:solidFill>
              <a:latin typeface="Arial"/>
              <a:ea typeface="Arial"/>
              <a:cs typeface="Arial"/>
              <a:sym typeface="Arial"/>
            </a:endParaRPr>
          </a:p>
        </p:txBody>
      </p:sp>
      <p:pic>
        <p:nvPicPr>
          <p:cNvPr descr="Εικόνα που περιέχει λογότυπο&#10;&#10;Περιγραφή που δημιουργήθηκε αυτόματα" id="301" name="Google Shape;301;p32"/>
          <p:cNvPicPr preferRelativeResize="0"/>
          <p:nvPr/>
        </p:nvPicPr>
        <p:blipFill rotWithShape="1">
          <a:blip r:embed="rId6">
            <a:alphaModFix/>
          </a:blip>
          <a:srcRect b="0" l="0" r="0" t="0"/>
          <a:stretch/>
        </p:blipFill>
        <p:spPr>
          <a:xfrm>
            <a:off x="6550007" y="4446061"/>
            <a:ext cx="2511653" cy="62678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p33"/>
          <p:cNvPicPr preferRelativeResize="0"/>
          <p:nvPr/>
        </p:nvPicPr>
        <p:blipFill rotWithShape="1">
          <a:blip r:embed="rId3">
            <a:alphaModFix/>
          </a:blip>
          <a:srcRect b="0" l="0" r="0" t="0"/>
          <a:stretch/>
        </p:blipFill>
        <p:spPr>
          <a:xfrm>
            <a:off x="0" y="4856327"/>
            <a:ext cx="9144000" cy="306970"/>
          </a:xfrm>
          <a:prstGeom prst="rect">
            <a:avLst/>
          </a:prstGeom>
          <a:noFill/>
          <a:ln>
            <a:noFill/>
          </a:ln>
        </p:spPr>
      </p:pic>
      <p:pic>
        <p:nvPicPr>
          <p:cNvPr descr="Διεπιστημονική ομάδα υγείας: Μια φράση άγνωστη... | Ειδική Αγωγή" id="307" name="Google Shape;307;p33"/>
          <p:cNvPicPr preferRelativeResize="0"/>
          <p:nvPr/>
        </p:nvPicPr>
        <p:blipFill rotWithShape="1">
          <a:blip r:embed="rId4">
            <a:alphaModFix/>
          </a:blip>
          <a:srcRect b="0" l="0" r="0" t="0"/>
          <a:stretch/>
        </p:blipFill>
        <p:spPr>
          <a:xfrm>
            <a:off x="6550007" y="1109125"/>
            <a:ext cx="2400386" cy="2071812"/>
          </a:xfrm>
          <a:prstGeom prst="rect">
            <a:avLst/>
          </a:prstGeom>
          <a:noFill/>
          <a:ln>
            <a:noFill/>
          </a:ln>
        </p:spPr>
      </p:pic>
      <p:sp>
        <p:nvSpPr>
          <p:cNvPr id="308" name="Google Shape;308;p33"/>
          <p:cNvSpPr txBox="1"/>
          <p:nvPr>
            <p:ph type="title"/>
          </p:nvPr>
        </p:nvSpPr>
        <p:spPr>
          <a:xfrm>
            <a:off x="720683" y="351759"/>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Multidisciplinary team</a:t>
            </a:r>
            <a:endParaRPr sz="2500">
              <a:latin typeface="Arial"/>
              <a:ea typeface="Arial"/>
              <a:cs typeface="Arial"/>
              <a:sym typeface="Arial"/>
            </a:endParaRPr>
          </a:p>
        </p:txBody>
      </p:sp>
      <p:sp>
        <p:nvSpPr>
          <p:cNvPr id="309" name="Google Shape;309;p33"/>
          <p:cNvSpPr txBox="1"/>
          <p:nvPr>
            <p:ph idx="1" type="body"/>
          </p:nvPr>
        </p:nvSpPr>
        <p:spPr>
          <a:xfrm>
            <a:off x="713225" y="1109125"/>
            <a:ext cx="5516590" cy="34164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Clr>
                <a:schemeClr val="dk1"/>
              </a:buClr>
              <a:buSzPts val="1100"/>
              <a:buChar char="●"/>
            </a:pPr>
            <a:r>
              <a:rPr b="0" i="0" lang="en-US">
                <a:solidFill>
                  <a:srgbClr val="222222"/>
                </a:solidFill>
                <a:latin typeface="Arial"/>
                <a:ea typeface="Arial"/>
                <a:cs typeface="Arial"/>
                <a:sym typeface="Arial"/>
              </a:rPr>
              <a:t>In the last years, it seems clear that genetic counselors are essential for in-patient care and in the multidisciplinary team of the health care system.</a:t>
            </a:r>
            <a:endParaRPr/>
          </a:p>
          <a:p>
            <a:pPr indent="-101600" lvl="0" marL="171450" rtl="0" algn="l">
              <a:lnSpc>
                <a:spcPct val="100000"/>
              </a:lnSpc>
              <a:spcBef>
                <a:spcPts val="0"/>
              </a:spcBef>
              <a:spcAft>
                <a:spcPts val="0"/>
              </a:spcAft>
              <a:buClr>
                <a:schemeClr val="dk1"/>
              </a:buClr>
              <a:buSzPts val="1100"/>
              <a:buNone/>
            </a:pPr>
            <a:r>
              <a:t/>
            </a:r>
            <a:endParaRPr b="0" i="0">
              <a:solidFill>
                <a:srgbClr val="222222"/>
              </a:solidFill>
              <a:latin typeface="Arial"/>
              <a:ea typeface="Arial"/>
              <a:cs typeface="Arial"/>
              <a:sym typeface="Arial"/>
            </a:endParaRPr>
          </a:p>
          <a:p>
            <a:pPr indent="-171450" lvl="0" marL="171450" rtl="0" algn="l">
              <a:lnSpc>
                <a:spcPct val="100000"/>
              </a:lnSpc>
              <a:spcBef>
                <a:spcPts val="0"/>
              </a:spcBef>
              <a:spcAft>
                <a:spcPts val="0"/>
              </a:spcAft>
              <a:buClr>
                <a:schemeClr val="dk1"/>
              </a:buClr>
              <a:buSzPts val="1100"/>
              <a:buChar char="●"/>
            </a:pPr>
            <a:r>
              <a:rPr b="0" i="0" lang="en-US">
                <a:solidFill>
                  <a:srgbClr val="333333"/>
                </a:solidFill>
                <a:latin typeface="Arial"/>
                <a:ea typeface="Arial"/>
                <a:cs typeface="Arial"/>
                <a:sym typeface="Arial"/>
              </a:rPr>
              <a:t>Multidisciplinary team approach involving coordinated care among various specialties with a patient-centric outlook ensures efficient resource utilization and cost-effective management. </a:t>
            </a:r>
            <a:endParaRPr/>
          </a:p>
          <a:p>
            <a:pPr indent="0" lvl="0" marL="0" rtl="0" algn="l">
              <a:lnSpc>
                <a:spcPct val="100000"/>
              </a:lnSpc>
              <a:spcBef>
                <a:spcPts val="0"/>
              </a:spcBef>
              <a:spcAft>
                <a:spcPts val="0"/>
              </a:spcAft>
              <a:buClr>
                <a:schemeClr val="dk1"/>
              </a:buClr>
              <a:buSzPts val="1100"/>
              <a:buFont typeface="Arial"/>
              <a:buNone/>
            </a:pPr>
            <a:r>
              <a:t/>
            </a:r>
            <a:endParaRPr>
              <a:solidFill>
                <a:srgbClr val="333333"/>
              </a:solidFill>
              <a:latin typeface="Arial"/>
              <a:ea typeface="Arial"/>
              <a:cs typeface="Arial"/>
              <a:sym typeface="Arial"/>
            </a:endParaRPr>
          </a:p>
          <a:p>
            <a:pPr indent="-171450" lvl="0" marL="171450" rtl="0" algn="l">
              <a:lnSpc>
                <a:spcPct val="100000"/>
              </a:lnSpc>
              <a:spcBef>
                <a:spcPts val="0"/>
              </a:spcBef>
              <a:spcAft>
                <a:spcPts val="0"/>
              </a:spcAft>
              <a:buClr>
                <a:schemeClr val="dk1"/>
              </a:buClr>
              <a:buSzPts val="1100"/>
              <a:buChar char="●"/>
            </a:pPr>
            <a:r>
              <a:rPr b="0" i="0" lang="en-US">
                <a:solidFill>
                  <a:srgbClr val="333333"/>
                </a:solidFill>
                <a:latin typeface="Arial"/>
                <a:ea typeface="Arial"/>
                <a:cs typeface="Arial"/>
                <a:sym typeface="Arial"/>
              </a:rPr>
              <a:t>The establishment of multidisciplinary specialized clinics providing comprehensive care is expected to improve the quality of patient care and reduce the overall burden on the family.</a:t>
            </a:r>
            <a:endParaRPr>
              <a:solidFill>
                <a:schemeClr val="dk1"/>
              </a:solidFill>
              <a:latin typeface="Arial"/>
              <a:ea typeface="Arial"/>
              <a:cs typeface="Arial"/>
              <a:sym typeface="Arial"/>
            </a:endParaRPr>
          </a:p>
        </p:txBody>
      </p:sp>
      <p:pic>
        <p:nvPicPr>
          <p:cNvPr descr="Εικόνα που περιέχει λογότυπο&#10;&#10;Περιγραφή που δημιουργήθηκε αυτόματα" id="310" name="Google Shape;310;p33"/>
          <p:cNvPicPr preferRelativeResize="0"/>
          <p:nvPr/>
        </p:nvPicPr>
        <p:blipFill rotWithShape="1">
          <a:blip r:embed="rId5">
            <a:alphaModFix/>
          </a:blip>
          <a:srcRect b="0" l="0" r="0" t="0"/>
          <a:stretch/>
        </p:blipFill>
        <p:spPr>
          <a:xfrm>
            <a:off x="6550007" y="4446061"/>
            <a:ext cx="2511653" cy="626782"/>
          </a:xfrm>
          <a:prstGeom prst="rect">
            <a:avLst/>
          </a:prstGeom>
          <a:noFill/>
          <a:ln>
            <a:noFill/>
          </a:ln>
        </p:spPr>
      </p:pic>
      <p:sp>
        <p:nvSpPr>
          <p:cNvPr id="311" name="Google Shape;311;p33"/>
          <p:cNvSpPr txBox="1"/>
          <p:nvPr/>
        </p:nvSpPr>
        <p:spPr>
          <a:xfrm>
            <a:off x="82340" y="4886701"/>
            <a:ext cx="4572000"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Catapano et al., 2022; Endrakanti et al., 2023</a:t>
            </a:r>
            <a:endParaRPr b="0" i="0" sz="900" u="none" cap="none" strike="noStrike">
              <a:solidFill>
                <a:schemeClr val="lt1"/>
              </a:solidFill>
              <a:latin typeface="Arial"/>
              <a:ea typeface="Arial"/>
              <a:cs typeface="Arial"/>
              <a:sym typeface="Arial"/>
            </a:endParaRPr>
          </a:p>
        </p:txBody>
      </p:sp>
      <p:sp>
        <p:nvSpPr>
          <p:cNvPr id="312" name="Google Shape;312;p33"/>
          <p:cNvSpPr txBox="1"/>
          <p:nvPr/>
        </p:nvSpPr>
        <p:spPr>
          <a:xfrm>
            <a:off x="795454" y="3444167"/>
            <a:ext cx="7828155"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rgbClr val="27003E"/>
                </a:solidFill>
                <a:latin typeface="Arial"/>
                <a:ea typeface="Arial"/>
                <a:cs typeface="Arial"/>
                <a:sym typeface="Arial"/>
              </a:rPr>
              <a:t>“Genetic Counselors are increasingly playing a pivotal role in a multidisciplinary team, which is a great way of mainstreaming genomic knowledge from genetic counselors into the wider healthcare team”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55"/>
          <p:cNvSpPr txBox="1"/>
          <p:nvPr/>
        </p:nvSpPr>
        <p:spPr>
          <a:xfrm>
            <a:off x="4886650" y="2411275"/>
            <a:ext cx="4356600" cy="95407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accent1"/>
                </a:solidFill>
                <a:latin typeface="Arial"/>
                <a:ea typeface="Arial"/>
                <a:cs typeface="Arial"/>
                <a:sym typeface="Arial"/>
              </a:rPr>
              <a:t>CHAPTER</a:t>
            </a:r>
            <a:endParaRPr b="1" i="0" sz="3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1" i="1" lang="en-US" sz="2000" u="none" cap="none" strike="noStrike">
                <a:solidFill>
                  <a:schemeClr val="accent1"/>
                </a:solidFill>
                <a:latin typeface="Arial"/>
                <a:ea typeface="Arial"/>
                <a:cs typeface="Arial"/>
                <a:sym typeface="Arial"/>
              </a:rPr>
              <a:t>Benefits of Genetic Counseling</a:t>
            </a:r>
            <a:endParaRPr/>
          </a:p>
        </p:txBody>
      </p:sp>
      <p:pic>
        <p:nvPicPr>
          <p:cNvPr descr="Εικόνα που περιέχει λογότυπο&#10;&#10;Περιγραφή που δημιουργήθηκε αυτόματα" id="318" name="Google Shape;318;p55"/>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grpSp>
        <p:nvGrpSpPr>
          <p:cNvPr id="319" name="Google Shape;319;p55"/>
          <p:cNvGrpSpPr/>
          <p:nvPr/>
        </p:nvGrpSpPr>
        <p:grpSpPr>
          <a:xfrm>
            <a:off x="-4117807" y="349445"/>
            <a:ext cx="5116123" cy="4851272"/>
            <a:chOff x="-2762222" y="-624865"/>
            <a:chExt cx="5116123" cy="4851272"/>
          </a:xfrm>
        </p:grpSpPr>
        <p:sp>
          <p:nvSpPr>
            <p:cNvPr id="320" name="Google Shape;320;p55"/>
            <p:cNvSpPr/>
            <p:nvPr/>
          </p:nvSpPr>
          <p:spPr>
            <a:xfrm>
              <a:off x="-2762222" y="-624865"/>
              <a:ext cx="4851272" cy="4851272"/>
            </a:xfrm>
            <a:prstGeom prst="blockArc">
              <a:avLst>
                <a:gd fmla="val 18900000" name="adj1"/>
                <a:gd fmla="val 2700000" name="adj2"/>
                <a:gd fmla="val 445" name="adj3"/>
              </a:avLst>
            </a:prstGeom>
            <a:noFill/>
            <a:ln cap="flat" cmpd="sng" w="25400">
              <a:solidFill>
                <a:srgbClr val="4F8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55"/>
            <p:cNvSpPr/>
            <p:nvPr/>
          </p:nvSpPr>
          <p:spPr>
            <a:xfrm>
              <a:off x="1031166" y="213396"/>
              <a:ext cx="47020" cy="450336"/>
            </a:xfrm>
            <a:prstGeom prst="rect">
              <a:avLst/>
            </a:prstGeom>
            <a:solidFill>
              <a:srgbClr val="407EE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55"/>
            <p:cNvSpPr txBox="1"/>
            <p:nvPr/>
          </p:nvSpPr>
          <p:spPr>
            <a:xfrm>
              <a:off x="1031166" y="213396"/>
              <a:ext cx="47020"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323" name="Google Shape;323;p55"/>
            <p:cNvSpPr/>
            <p:nvPr/>
          </p:nvSpPr>
          <p:spPr>
            <a:xfrm>
              <a:off x="1369239" y="168732"/>
              <a:ext cx="562921" cy="562921"/>
            </a:xfrm>
            <a:prstGeom prst="ellipse">
              <a:avLst/>
            </a:prstGeom>
            <a:solidFill>
              <a:srgbClr val="427EE7"/>
            </a:solidFill>
            <a:ln cap="flat" cmpd="sng" w="25400">
              <a:solidFill>
                <a:srgbClr val="407E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55"/>
            <p:cNvSpPr/>
            <p:nvPr/>
          </p:nvSpPr>
          <p:spPr>
            <a:xfrm flipH="1">
              <a:off x="1080552" y="952638"/>
              <a:ext cx="46568" cy="450336"/>
            </a:xfrm>
            <a:prstGeom prst="rect">
              <a:avLst/>
            </a:prstGeom>
            <a:solidFill>
              <a:srgbClr val="5489E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55"/>
            <p:cNvSpPr txBox="1"/>
            <p:nvPr/>
          </p:nvSpPr>
          <p:spPr>
            <a:xfrm>
              <a:off x="1080552" y="952638"/>
              <a:ext cx="46568"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326" name="Google Shape;326;p55"/>
            <p:cNvSpPr/>
            <p:nvPr/>
          </p:nvSpPr>
          <p:spPr>
            <a:xfrm>
              <a:off x="1691938" y="844021"/>
              <a:ext cx="562921" cy="562921"/>
            </a:xfrm>
            <a:prstGeom prst="ellipse">
              <a:avLst/>
            </a:prstGeom>
            <a:solidFill>
              <a:srgbClr val="5087ED"/>
            </a:solidFill>
            <a:ln cap="flat" cmpd="sng" w="25400">
              <a:solidFill>
                <a:srgbClr val="5489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55"/>
            <p:cNvSpPr/>
            <p:nvPr/>
          </p:nvSpPr>
          <p:spPr>
            <a:xfrm>
              <a:off x="991455" y="1596718"/>
              <a:ext cx="48987" cy="450336"/>
            </a:xfrm>
            <a:prstGeom prst="rect">
              <a:avLst/>
            </a:prstGeom>
            <a:solidFill>
              <a:srgbClr val="6A96F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55"/>
            <p:cNvSpPr txBox="1"/>
            <p:nvPr/>
          </p:nvSpPr>
          <p:spPr>
            <a:xfrm>
              <a:off x="991455" y="1596718"/>
              <a:ext cx="48987"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329" name="Google Shape;329;p55"/>
            <p:cNvSpPr/>
            <p:nvPr/>
          </p:nvSpPr>
          <p:spPr>
            <a:xfrm>
              <a:off x="1790980" y="1519310"/>
              <a:ext cx="562921" cy="562921"/>
            </a:xfrm>
            <a:prstGeom prst="ellipse">
              <a:avLst/>
            </a:prstGeom>
            <a:solidFill>
              <a:srgbClr val="5E8FF2"/>
            </a:solidFill>
            <a:ln cap="flat" cmpd="sng" w="25400">
              <a:solidFill>
                <a:srgbClr val="6A96F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55"/>
            <p:cNvSpPr/>
            <p:nvPr/>
          </p:nvSpPr>
          <p:spPr>
            <a:xfrm>
              <a:off x="814710" y="2246627"/>
              <a:ext cx="46568" cy="450336"/>
            </a:xfrm>
            <a:prstGeom prst="rect">
              <a:avLst/>
            </a:prstGeom>
            <a:solidFill>
              <a:srgbClr val="82A5F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55"/>
            <p:cNvSpPr txBox="1"/>
            <p:nvPr/>
          </p:nvSpPr>
          <p:spPr>
            <a:xfrm>
              <a:off x="814710" y="2246627"/>
              <a:ext cx="46568"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332" name="Google Shape;332;p55"/>
            <p:cNvSpPr/>
            <p:nvPr/>
          </p:nvSpPr>
          <p:spPr>
            <a:xfrm>
              <a:off x="1691938" y="2194599"/>
              <a:ext cx="562921" cy="562921"/>
            </a:xfrm>
            <a:prstGeom prst="ellipse">
              <a:avLst/>
            </a:prstGeom>
            <a:solidFill>
              <a:schemeClr val="lt1"/>
            </a:solidFill>
            <a:ln cap="flat" cmpd="sng" w="25400">
              <a:solidFill>
                <a:srgbClr val="82A5F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55"/>
            <p:cNvSpPr/>
            <p:nvPr/>
          </p:nvSpPr>
          <p:spPr>
            <a:xfrm>
              <a:off x="495371" y="2904857"/>
              <a:ext cx="48903" cy="450336"/>
            </a:xfrm>
            <a:prstGeom prst="rect">
              <a:avLst/>
            </a:prstGeom>
            <a:solidFill>
              <a:srgbClr val="9CB6F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55"/>
            <p:cNvSpPr txBox="1"/>
            <p:nvPr/>
          </p:nvSpPr>
          <p:spPr>
            <a:xfrm>
              <a:off x="495371" y="2904857"/>
              <a:ext cx="48903"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335" name="Google Shape;335;p55"/>
            <p:cNvSpPr/>
            <p:nvPr/>
          </p:nvSpPr>
          <p:spPr>
            <a:xfrm>
              <a:off x="1369239" y="2869888"/>
              <a:ext cx="562921" cy="562921"/>
            </a:xfrm>
            <a:prstGeom prst="ellipse">
              <a:avLst/>
            </a:prstGeom>
            <a:solidFill>
              <a:schemeClr val="lt1"/>
            </a:solidFill>
            <a:ln cap="flat" cmpd="sng" w="25400">
              <a:solidFill>
                <a:srgbClr val="9CB6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6" name="Google Shape;336;p55"/>
          <p:cNvSpPr txBox="1"/>
          <p:nvPr/>
        </p:nvSpPr>
        <p:spPr>
          <a:xfrm>
            <a:off x="3618600" y="2135525"/>
            <a:ext cx="1906800" cy="240062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0"/>
              <a:buFont typeface="Arial"/>
              <a:buNone/>
            </a:pPr>
            <a:r>
              <a:rPr b="1" i="0" lang="en-US" sz="14400" u="none" cap="none" strike="noStrike">
                <a:solidFill>
                  <a:srgbClr val="B7B7B7"/>
                </a:solidFill>
                <a:latin typeface="Calibri"/>
                <a:ea typeface="Calibri"/>
                <a:cs typeface="Calibri"/>
                <a:sym typeface="Calibri"/>
              </a:rPr>
              <a:t>3</a:t>
            </a:r>
            <a:endParaRPr b="1" i="0" sz="12000" u="none" cap="none" strike="noStrike">
              <a:solidFill>
                <a:srgbClr val="B7B7B7"/>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id="341" name="Google Shape;341;p35"/>
          <p:cNvPicPr preferRelativeResize="0"/>
          <p:nvPr/>
        </p:nvPicPr>
        <p:blipFill rotWithShape="1">
          <a:blip r:embed="rId3">
            <a:alphaModFix/>
          </a:blip>
          <a:srcRect b="0" l="0" r="0" t="0"/>
          <a:stretch/>
        </p:blipFill>
        <p:spPr>
          <a:xfrm>
            <a:off x="6148040" y="1209532"/>
            <a:ext cx="2619688" cy="2724435"/>
          </a:xfrm>
          <a:prstGeom prst="rect">
            <a:avLst/>
          </a:prstGeom>
          <a:noFill/>
          <a:ln>
            <a:noFill/>
          </a:ln>
          <a:effectLst>
            <a:outerShdw blurRad="314325" rotWithShape="0" algn="bl" dir="5400000" dist="19050">
              <a:srgbClr val="000000">
                <a:alpha val="49411"/>
              </a:srgbClr>
            </a:outerShdw>
          </a:effectLst>
        </p:spPr>
      </p:pic>
      <p:sp>
        <p:nvSpPr>
          <p:cNvPr id="342" name="Google Shape;342;p35"/>
          <p:cNvSpPr txBox="1"/>
          <p:nvPr>
            <p:ph idx="1" type="body"/>
          </p:nvPr>
        </p:nvSpPr>
        <p:spPr>
          <a:xfrm>
            <a:off x="519738" y="531574"/>
            <a:ext cx="5345803"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i="1" lang="en-US" sz="1600">
                <a:solidFill>
                  <a:srgbClr val="9A0050"/>
                </a:solidFill>
                <a:latin typeface="Arial"/>
                <a:ea typeface="Arial"/>
                <a:cs typeface="Arial"/>
                <a:sym typeface="Arial"/>
              </a:rPr>
              <a:t>Advantages</a:t>
            </a:r>
            <a:endParaRPr/>
          </a:p>
          <a:p>
            <a:pPr indent="0" lvl="0" marL="0" rtl="0" algn="l">
              <a:lnSpc>
                <a:spcPct val="100000"/>
              </a:lnSpc>
              <a:spcBef>
                <a:spcPts val="0"/>
              </a:spcBef>
              <a:spcAft>
                <a:spcPts val="0"/>
              </a:spcAft>
              <a:buSzPts val="1400"/>
              <a:buNone/>
            </a:pPr>
            <a:r>
              <a:t/>
            </a:r>
            <a:endParaRPr i="1" sz="1600">
              <a:solidFill>
                <a:srgbClr val="9A0050"/>
              </a:solidFill>
              <a:latin typeface="Arial"/>
              <a:ea typeface="Arial"/>
              <a:cs typeface="Arial"/>
              <a:sym typeface="Arial"/>
            </a:endParaRPr>
          </a:p>
          <a:p>
            <a:pPr indent="-457200" lvl="0" marL="457200" rtl="0" algn="l">
              <a:lnSpc>
                <a:spcPct val="100000"/>
              </a:lnSpc>
              <a:spcBef>
                <a:spcPts val="0"/>
              </a:spcBef>
              <a:spcAft>
                <a:spcPts val="0"/>
              </a:spcAft>
              <a:buSzPts val="1400"/>
              <a:buChar char="●"/>
            </a:pPr>
            <a:r>
              <a:rPr b="0" i="1" lang="en-US" sz="1600">
                <a:solidFill>
                  <a:srgbClr val="9A0050"/>
                </a:solidFill>
                <a:latin typeface="Arial"/>
                <a:ea typeface="Arial"/>
                <a:cs typeface="Arial"/>
                <a:sym typeface="Arial"/>
              </a:rPr>
              <a:t>A greater understanding of health and individual risk</a:t>
            </a:r>
            <a:endParaRPr/>
          </a:p>
          <a:p>
            <a:pPr indent="-368300" lvl="0" marL="457200" rtl="0" algn="l">
              <a:lnSpc>
                <a:spcPct val="100000"/>
              </a:lnSpc>
              <a:spcBef>
                <a:spcPts val="0"/>
              </a:spcBef>
              <a:spcAft>
                <a:spcPts val="0"/>
              </a:spcAft>
              <a:buSzPts val="1400"/>
              <a:buNone/>
            </a:pPr>
            <a:r>
              <a:t/>
            </a:r>
            <a:endParaRPr b="0" i="1" sz="1600">
              <a:solidFill>
                <a:srgbClr val="9A0050"/>
              </a:solidFill>
              <a:latin typeface="Arial"/>
              <a:ea typeface="Arial"/>
              <a:cs typeface="Arial"/>
              <a:sym typeface="Arial"/>
            </a:endParaRPr>
          </a:p>
          <a:p>
            <a:pPr indent="-457200" lvl="0" marL="457200" rtl="0" algn="l">
              <a:lnSpc>
                <a:spcPct val="100000"/>
              </a:lnSpc>
              <a:spcBef>
                <a:spcPts val="0"/>
              </a:spcBef>
              <a:spcAft>
                <a:spcPts val="0"/>
              </a:spcAft>
              <a:buSzPts val="1400"/>
              <a:buChar char="●"/>
            </a:pPr>
            <a:r>
              <a:rPr i="1" lang="en-US" sz="1600">
                <a:solidFill>
                  <a:srgbClr val="9A0050"/>
                </a:solidFill>
                <a:latin typeface="Arial"/>
                <a:ea typeface="Arial"/>
                <a:cs typeface="Arial"/>
                <a:sym typeface="Arial"/>
              </a:rPr>
              <a:t>Information to help make informed medical and lifestyle decisions</a:t>
            </a:r>
            <a:endParaRPr/>
          </a:p>
          <a:p>
            <a:pPr indent="-279400" lvl="0" marL="457200" rtl="0" algn="l">
              <a:lnSpc>
                <a:spcPct val="100000"/>
              </a:lnSpc>
              <a:spcBef>
                <a:spcPts val="0"/>
              </a:spcBef>
              <a:spcAft>
                <a:spcPts val="0"/>
              </a:spcAft>
              <a:buSzPts val="1400"/>
              <a:buNone/>
            </a:pPr>
            <a:r>
              <a:t/>
            </a:r>
            <a:endParaRPr i="1" sz="1600">
              <a:solidFill>
                <a:srgbClr val="9A0050"/>
              </a:solidFill>
              <a:latin typeface="Arial"/>
              <a:ea typeface="Arial"/>
              <a:cs typeface="Arial"/>
              <a:sym typeface="Arial"/>
            </a:endParaRPr>
          </a:p>
          <a:p>
            <a:pPr indent="-457200" lvl="0" marL="457200" rtl="0" algn="l">
              <a:lnSpc>
                <a:spcPct val="100000"/>
              </a:lnSpc>
              <a:spcBef>
                <a:spcPts val="0"/>
              </a:spcBef>
              <a:spcAft>
                <a:spcPts val="0"/>
              </a:spcAft>
              <a:buSzPts val="1400"/>
              <a:buChar char="●"/>
            </a:pPr>
            <a:r>
              <a:rPr b="0" i="1" lang="en-US" sz="1600">
                <a:solidFill>
                  <a:srgbClr val="9A0050"/>
                </a:solidFill>
                <a:latin typeface="Arial"/>
                <a:ea typeface="Arial"/>
                <a:cs typeface="Arial"/>
                <a:sym typeface="Arial"/>
              </a:rPr>
              <a:t>A sense of relief from uncertainty </a:t>
            </a:r>
            <a:endParaRPr/>
          </a:p>
          <a:p>
            <a:pPr indent="-279400" lvl="0" marL="457200" rtl="0" algn="l">
              <a:lnSpc>
                <a:spcPct val="100000"/>
              </a:lnSpc>
              <a:spcBef>
                <a:spcPts val="0"/>
              </a:spcBef>
              <a:spcAft>
                <a:spcPts val="0"/>
              </a:spcAft>
              <a:buSzPts val="1400"/>
              <a:buNone/>
            </a:pPr>
            <a:r>
              <a:t/>
            </a:r>
            <a:endParaRPr i="1" sz="1600">
              <a:solidFill>
                <a:srgbClr val="9A0050"/>
              </a:solidFill>
              <a:latin typeface="Arial"/>
              <a:ea typeface="Arial"/>
              <a:cs typeface="Arial"/>
              <a:sym typeface="Arial"/>
            </a:endParaRPr>
          </a:p>
          <a:p>
            <a:pPr indent="-457200" lvl="0" marL="457200" rtl="0" algn="l">
              <a:lnSpc>
                <a:spcPct val="100000"/>
              </a:lnSpc>
              <a:spcBef>
                <a:spcPts val="0"/>
              </a:spcBef>
              <a:spcAft>
                <a:spcPts val="0"/>
              </a:spcAft>
              <a:buSzPts val="1400"/>
              <a:buChar char="●"/>
            </a:pPr>
            <a:r>
              <a:rPr b="0" i="1" lang="en-US" sz="1600">
                <a:solidFill>
                  <a:srgbClr val="9A0050"/>
                </a:solidFill>
                <a:latin typeface="Arial"/>
                <a:ea typeface="Arial"/>
                <a:cs typeface="Arial"/>
                <a:sym typeface="Arial"/>
              </a:rPr>
              <a:t>Opportunity to help educate other family members about the potential risk </a:t>
            </a:r>
            <a:endParaRPr/>
          </a:p>
          <a:p>
            <a:pPr indent="-368300" lvl="0" marL="457200" rtl="0" algn="l">
              <a:lnSpc>
                <a:spcPct val="100000"/>
              </a:lnSpc>
              <a:spcBef>
                <a:spcPts val="0"/>
              </a:spcBef>
              <a:spcAft>
                <a:spcPts val="0"/>
              </a:spcAft>
              <a:buSzPts val="1400"/>
              <a:buNone/>
            </a:pPr>
            <a:r>
              <a:t/>
            </a:r>
            <a:endParaRPr b="0" i="1" sz="1600">
              <a:solidFill>
                <a:srgbClr val="9A0050"/>
              </a:solidFill>
              <a:latin typeface="Arial"/>
              <a:ea typeface="Arial"/>
              <a:cs typeface="Arial"/>
              <a:sym typeface="Arial"/>
            </a:endParaRPr>
          </a:p>
        </p:txBody>
      </p:sp>
      <p:pic>
        <p:nvPicPr>
          <p:cNvPr descr="Εικόνα που περιέχει λογότυπο&#10;&#10;Περιγραφή που δημιουργήθηκε αυτόματα" id="343" name="Google Shape;343;p35"/>
          <p:cNvPicPr preferRelativeResize="0"/>
          <p:nvPr/>
        </p:nvPicPr>
        <p:blipFill rotWithShape="1">
          <a:blip r:embed="rId4">
            <a:alphaModFix/>
          </a:blip>
          <a:srcRect b="0" l="0" r="0" t="0"/>
          <a:stretch/>
        </p:blipFill>
        <p:spPr>
          <a:xfrm>
            <a:off x="6550007" y="4446061"/>
            <a:ext cx="2511653" cy="62678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id="348" name="Google Shape;348;p36"/>
          <p:cNvPicPr preferRelativeResize="0"/>
          <p:nvPr/>
        </p:nvPicPr>
        <p:blipFill rotWithShape="1">
          <a:blip r:embed="rId3">
            <a:alphaModFix/>
          </a:blip>
          <a:srcRect b="0" l="0" r="0" t="0"/>
          <a:stretch/>
        </p:blipFill>
        <p:spPr>
          <a:xfrm>
            <a:off x="0" y="4856327"/>
            <a:ext cx="9144000" cy="306970"/>
          </a:xfrm>
          <a:prstGeom prst="rect">
            <a:avLst/>
          </a:prstGeom>
          <a:noFill/>
          <a:ln>
            <a:noFill/>
          </a:ln>
        </p:spPr>
      </p:pic>
      <p:sp>
        <p:nvSpPr>
          <p:cNvPr id="349" name="Google Shape;349;p36"/>
          <p:cNvSpPr txBox="1"/>
          <p:nvPr>
            <p:ph type="title"/>
          </p:nvPr>
        </p:nvSpPr>
        <p:spPr>
          <a:xfrm>
            <a:off x="713250" y="304303"/>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1. Health literacy </a:t>
            </a:r>
            <a:endParaRPr sz="2500">
              <a:latin typeface="Arial"/>
              <a:ea typeface="Arial"/>
              <a:cs typeface="Arial"/>
              <a:sym typeface="Arial"/>
            </a:endParaRPr>
          </a:p>
        </p:txBody>
      </p:sp>
      <p:pic>
        <p:nvPicPr>
          <p:cNvPr descr="Εικόνα που περιέχει λογότυπο&#10;&#10;Περιγραφή που δημιουργήθηκε αυτόματα" id="350" name="Google Shape;350;p36"/>
          <p:cNvPicPr preferRelativeResize="0"/>
          <p:nvPr/>
        </p:nvPicPr>
        <p:blipFill rotWithShape="1">
          <a:blip r:embed="rId4">
            <a:alphaModFix/>
          </a:blip>
          <a:srcRect b="0" l="0" r="0" t="0"/>
          <a:stretch/>
        </p:blipFill>
        <p:spPr>
          <a:xfrm>
            <a:off x="6550007" y="4446061"/>
            <a:ext cx="2511653" cy="626782"/>
          </a:xfrm>
          <a:prstGeom prst="rect">
            <a:avLst/>
          </a:prstGeom>
          <a:noFill/>
          <a:ln>
            <a:noFill/>
          </a:ln>
        </p:spPr>
      </p:pic>
      <p:sp>
        <p:nvSpPr>
          <p:cNvPr id="351" name="Google Shape;351;p36"/>
          <p:cNvSpPr txBox="1"/>
          <p:nvPr>
            <p:ph idx="1" type="body"/>
          </p:nvPr>
        </p:nvSpPr>
        <p:spPr>
          <a:xfrm>
            <a:off x="356386" y="1268908"/>
            <a:ext cx="5952183" cy="34164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b="0" i="0" lang="en-US" sz="1300" u="none" strike="noStrike">
                <a:solidFill>
                  <a:schemeClr val="dk1"/>
                </a:solidFill>
                <a:latin typeface="Arial"/>
                <a:ea typeface="Arial"/>
                <a:cs typeface="Arial"/>
                <a:sym typeface="Arial"/>
              </a:rPr>
              <a:t>Education about inheritance, testing, management, prevention, resources, and research. Understand the possibilities and limitations of the tests. A greater understanding of health and individual risk.</a:t>
            </a:r>
            <a:endParaRPr b="0" i="0" sz="1300" u="none" strike="noStrike">
              <a:solidFill>
                <a:schemeClr val="dk1"/>
              </a:solidFill>
              <a:latin typeface="Arial"/>
              <a:ea typeface="Arial"/>
              <a:cs typeface="Arial"/>
              <a:sym typeface="Arial"/>
            </a:endParaRPr>
          </a:p>
          <a:p>
            <a:pPr indent="-228600" lvl="0" marL="457200" rtl="0" algn="l">
              <a:lnSpc>
                <a:spcPct val="100000"/>
              </a:lnSpc>
              <a:spcBef>
                <a:spcPts val="0"/>
              </a:spcBef>
              <a:spcAft>
                <a:spcPts val="0"/>
              </a:spcAft>
              <a:buSzPts val="1400"/>
              <a:buNone/>
            </a:pPr>
            <a:r>
              <a:t/>
            </a:r>
            <a:endParaRPr b="0" i="0" sz="1300" u="none" strike="noStrike">
              <a:solidFill>
                <a:schemeClr val="dk1"/>
              </a:solidFill>
              <a:latin typeface="Arial"/>
              <a:ea typeface="Arial"/>
              <a:cs typeface="Arial"/>
              <a:sym typeface="Arial"/>
            </a:endParaRPr>
          </a:p>
          <a:p>
            <a:pPr indent="-317500" lvl="0" marL="457200" rtl="0" algn="just">
              <a:lnSpc>
                <a:spcPct val="100000"/>
              </a:lnSpc>
              <a:spcBef>
                <a:spcPts val="0"/>
              </a:spcBef>
              <a:spcAft>
                <a:spcPts val="0"/>
              </a:spcAft>
              <a:buSzPts val="1400"/>
              <a:buChar char="●"/>
            </a:pPr>
            <a:r>
              <a:rPr lang="en-US" sz="1300">
                <a:solidFill>
                  <a:schemeClr val="dk1"/>
                </a:solidFill>
                <a:latin typeface="Arial"/>
                <a:ea typeface="Arial"/>
                <a:cs typeface="Arial"/>
                <a:sym typeface="Arial"/>
              </a:rPr>
              <a:t>Health literacy</a:t>
            </a:r>
            <a:r>
              <a:rPr b="0" i="0" lang="en-US" sz="1300" u="none" strike="noStrike">
                <a:solidFill>
                  <a:schemeClr val="dk1"/>
                </a:solidFill>
                <a:latin typeface="Arial"/>
                <a:ea typeface="Arial"/>
                <a:cs typeface="Arial"/>
                <a:sym typeface="Arial"/>
              </a:rPr>
              <a:t> can promote a </a:t>
            </a:r>
            <a:r>
              <a:rPr lang="en-US" sz="1300">
                <a:solidFill>
                  <a:schemeClr val="dk1"/>
                </a:solidFill>
                <a:latin typeface="Arial"/>
                <a:ea typeface="Arial"/>
                <a:cs typeface="Arial"/>
                <a:sym typeface="Arial"/>
              </a:rPr>
              <a:t>healthier lifestyle, change behaviors (physical exercise, diet, vitamins, cognitive stimulation, stop smoking, etc.), and improve quality of life as well as the sense that there is more time for future planning.</a:t>
            </a:r>
            <a:endParaRPr/>
          </a:p>
          <a:p>
            <a:pPr indent="-228600" lvl="0" marL="457200" rtl="0" algn="just">
              <a:lnSpc>
                <a:spcPct val="100000"/>
              </a:lnSpc>
              <a:spcBef>
                <a:spcPts val="0"/>
              </a:spcBef>
              <a:spcAft>
                <a:spcPts val="0"/>
              </a:spcAft>
              <a:buSzPts val="1400"/>
              <a:buNone/>
            </a:pPr>
            <a:r>
              <a:t/>
            </a:r>
            <a:endParaRPr sz="1300">
              <a:solidFill>
                <a:schemeClr val="dk1"/>
              </a:solidFill>
              <a:latin typeface="Arial"/>
              <a:ea typeface="Arial"/>
              <a:cs typeface="Arial"/>
              <a:sym typeface="Arial"/>
            </a:endParaRPr>
          </a:p>
          <a:p>
            <a:pPr indent="-317500" lvl="0" marL="457200" rtl="0" algn="just">
              <a:lnSpc>
                <a:spcPct val="100000"/>
              </a:lnSpc>
              <a:spcBef>
                <a:spcPts val="0"/>
              </a:spcBef>
              <a:spcAft>
                <a:spcPts val="0"/>
              </a:spcAft>
              <a:buSzPts val="1400"/>
              <a:buChar char="●"/>
            </a:pPr>
            <a:r>
              <a:rPr lang="en-US" sz="1300">
                <a:solidFill>
                  <a:schemeClr val="dk1"/>
                </a:solidFill>
                <a:latin typeface="Arial"/>
                <a:ea typeface="Arial"/>
                <a:cs typeface="Arial"/>
                <a:sym typeface="Arial"/>
              </a:rPr>
              <a:t>It can decrease fear and stigma of the disease and the testing.</a:t>
            </a:r>
            <a:endParaRPr/>
          </a:p>
          <a:p>
            <a:pPr indent="-228600" lvl="0" marL="457200" rtl="0" algn="just">
              <a:lnSpc>
                <a:spcPct val="100000"/>
              </a:lnSpc>
              <a:spcBef>
                <a:spcPts val="0"/>
              </a:spcBef>
              <a:spcAft>
                <a:spcPts val="0"/>
              </a:spcAft>
              <a:buSzPts val="1400"/>
              <a:buNone/>
            </a:pPr>
            <a:r>
              <a:t/>
            </a:r>
            <a:endParaRPr sz="1300">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lang="en-US" sz="1300">
                <a:solidFill>
                  <a:schemeClr val="dk1"/>
                </a:solidFill>
                <a:latin typeface="Arial"/>
                <a:ea typeface="Arial"/>
                <a:cs typeface="Arial"/>
                <a:sym typeface="Arial"/>
              </a:rPr>
              <a:t>Counselors should consider providing additional resources to aid accurate genetic risk communication, such as written information and online resources, at various stages before and after genetic testing.</a:t>
            </a:r>
            <a:endParaRPr sz="1300">
              <a:solidFill>
                <a:schemeClr val="dk1"/>
              </a:solidFill>
              <a:latin typeface="Arial"/>
              <a:ea typeface="Arial"/>
              <a:cs typeface="Arial"/>
              <a:sym typeface="Arial"/>
            </a:endParaRPr>
          </a:p>
        </p:txBody>
      </p:sp>
      <p:pic>
        <p:nvPicPr>
          <p:cNvPr id="352" name="Google Shape;352;p36"/>
          <p:cNvPicPr preferRelativeResize="0"/>
          <p:nvPr/>
        </p:nvPicPr>
        <p:blipFill rotWithShape="1">
          <a:blip r:embed="rId5">
            <a:alphaModFix/>
          </a:blip>
          <a:srcRect b="0" l="0" r="0" t="0"/>
          <a:stretch/>
        </p:blipFill>
        <p:spPr>
          <a:xfrm>
            <a:off x="6509425" y="2194909"/>
            <a:ext cx="2552235" cy="2251152"/>
          </a:xfrm>
          <a:prstGeom prst="rect">
            <a:avLst/>
          </a:prstGeom>
          <a:noFill/>
          <a:ln>
            <a:noFill/>
          </a:ln>
        </p:spPr>
      </p:pic>
      <p:sp>
        <p:nvSpPr>
          <p:cNvPr id="353" name="Google Shape;353;p36"/>
          <p:cNvSpPr/>
          <p:nvPr/>
        </p:nvSpPr>
        <p:spPr>
          <a:xfrm>
            <a:off x="6102870" y="155023"/>
            <a:ext cx="2958790" cy="1443960"/>
          </a:xfrm>
          <a:prstGeom prst="ellipse">
            <a:avLst/>
          </a:prstGeom>
          <a:solidFill>
            <a:schemeClr val="accent1"/>
          </a:solidFill>
          <a:ln cap="flat" cmpd="sng" w="25400">
            <a:solidFill>
              <a:srgbClr val="002B7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 Health literacy refers to the capacity to access, understand, appraise and apply information for decision-making and acting in health-related matters.</a:t>
            </a:r>
            <a:endParaRPr b="0" i="0" sz="1100" u="none" cap="none" strike="noStrike">
              <a:solidFill>
                <a:schemeClr val="lt1"/>
              </a:solidFill>
              <a:latin typeface="Arial"/>
              <a:ea typeface="Arial"/>
              <a:cs typeface="Arial"/>
              <a:sym typeface="Arial"/>
            </a:endParaRPr>
          </a:p>
        </p:txBody>
      </p:sp>
      <p:sp>
        <p:nvSpPr>
          <p:cNvPr id="354" name="Google Shape;354;p36"/>
          <p:cNvSpPr txBox="1"/>
          <p:nvPr/>
        </p:nvSpPr>
        <p:spPr>
          <a:xfrm>
            <a:off x="82340" y="4886701"/>
            <a:ext cx="4579434"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Rostamzadeh et al., 2019</a:t>
            </a:r>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pic>
        <p:nvPicPr>
          <p:cNvPr id="359" name="Google Shape;359;p37"/>
          <p:cNvPicPr preferRelativeResize="0"/>
          <p:nvPr/>
        </p:nvPicPr>
        <p:blipFill rotWithShape="1">
          <a:blip r:embed="rId3">
            <a:alphaModFix/>
          </a:blip>
          <a:srcRect b="0" l="0" r="0" t="0"/>
          <a:stretch/>
        </p:blipFill>
        <p:spPr>
          <a:xfrm>
            <a:off x="0" y="4856327"/>
            <a:ext cx="9144000" cy="306970"/>
          </a:xfrm>
          <a:prstGeom prst="rect">
            <a:avLst/>
          </a:prstGeom>
          <a:noFill/>
          <a:ln>
            <a:noFill/>
          </a:ln>
        </p:spPr>
      </p:pic>
      <p:pic>
        <p:nvPicPr>
          <p:cNvPr descr="Εικόνα που περιέχει λογότυπο&#10;&#10;Περιγραφή που δημιουργήθηκε αυτόματα" id="360" name="Google Shape;360;p37"/>
          <p:cNvPicPr preferRelativeResize="0"/>
          <p:nvPr/>
        </p:nvPicPr>
        <p:blipFill rotWithShape="1">
          <a:blip r:embed="rId4">
            <a:alphaModFix/>
          </a:blip>
          <a:srcRect b="0" l="0" r="0" t="0"/>
          <a:stretch/>
        </p:blipFill>
        <p:spPr>
          <a:xfrm>
            <a:off x="6550007" y="4446061"/>
            <a:ext cx="2511653" cy="626782"/>
          </a:xfrm>
          <a:prstGeom prst="rect">
            <a:avLst/>
          </a:prstGeom>
          <a:noFill/>
          <a:ln>
            <a:noFill/>
          </a:ln>
        </p:spPr>
      </p:pic>
      <p:sp>
        <p:nvSpPr>
          <p:cNvPr id="361" name="Google Shape;361;p37"/>
          <p:cNvSpPr txBox="1"/>
          <p:nvPr>
            <p:ph idx="1" type="body"/>
          </p:nvPr>
        </p:nvSpPr>
        <p:spPr>
          <a:xfrm>
            <a:off x="477644" y="1170143"/>
            <a:ext cx="7717500" cy="3037584"/>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sz="1300">
                <a:solidFill>
                  <a:schemeClr val="dk1"/>
                </a:solidFill>
                <a:latin typeface="Arial"/>
                <a:ea typeface="Arial"/>
                <a:cs typeface="Arial"/>
                <a:sym typeface="Arial"/>
              </a:rPr>
              <a:t>Nowadays, there is a greater use of multimedia decision-aids and e-learning tools in GC. As a result, knowledge acquisition is equivalent to or greater than GC alone and tools with integrated decision support appeared </a:t>
            </a:r>
            <a:r>
              <a:rPr lang="en-US" sz="1300">
                <a:solidFill>
                  <a:schemeClr val="accent1"/>
                </a:solidFill>
                <a:latin typeface="Arial"/>
                <a:ea typeface="Arial"/>
                <a:cs typeface="Arial"/>
                <a:sym typeface="Arial"/>
              </a:rPr>
              <a:t>effective in minimizing decisional conflict</a:t>
            </a:r>
            <a:r>
              <a:rPr lang="en-US" sz="1300">
                <a:solidFill>
                  <a:schemeClr val="dk1"/>
                </a:solidFill>
                <a:latin typeface="Arial"/>
                <a:ea typeface="Arial"/>
                <a:cs typeface="Arial"/>
                <a:sym typeface="Arial"/>
              </a:rPr>
              <a:t>.</a:t>
            </a:r>
            <a:endParaRPr/>
          </a:p>
          <a:p>
            <a:pPr indent="0" lvl="0" marL="139700" rtl="0" algn="l">
              <a:lnSpc>
                <a:spcPct val="100000"/>
              </a:lnSpc>
              <a:spcBef>
                <a:spcPts val="0"/>
              </a:spcBef>
              <a:spcAft>
                <a:spcPts val="0"/>
              </a:spcAft>
              <a:buSzPts val="1400"/>
              <a:buNone/>
            </a:pPr>
            <a:r>
              <a:t/>
            </a:r>
            <a:endParaRPr sz="1300">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lang="en-US" sz="1300">
                <a:solidFill>
                  <a:schemeClr val="accent1"/>
                </a:solidFill>
                <a:latin typeface="Arial"/>
                <a:ea typeface="Arial"/>
                <a:cs typeface="Arial"/>
                <a:sym typeface="Arial"/>
              </a:rPr>
              <a:t>Information is consistent and can be accessed by patients in their own time</a:t>
            </a:r>
            <a:r>
              <a:rPr lang="en-US" sz="1300">
                <a:solidFill>
                  <a:schemeClr val="dk1"/>
                </a:solidFill>
                <a:latin typeface="Arial"/>
                <a:ea typeface="Arial"/>
                <a:cs typeface="Arial"/>
                <a:sym typeface="Arial"/>
              </a:rPr>
              <a:t>, at their own pace, and on multiple occasions if required. </a:t>
            </a:r>
            <a:endParaRPr/>
          </a:p>
          <a:p>
            <a:pPr indent="-228600" lvl="0" marL="457200" rtl="0" algn="l">
              <a:lnSpc>
                <a:spcPct val="100000"/>
              </a:lnSpc>
              <a:spcBef>
                <a:spcPts val="0"/>
              </a:spcBef>
              <a:spcAft>
                <a:spcPts val="0"/>
              </a:spcAft>
              <a:buSzPts val="1400"/>
              <a:buNone/>
            </a:pPr>
            <a:r>
              <a:t/>
            </a:r>
            <a:endParaRPr sz="1300">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lang="en-US" sz="1300">
                <a:solidFill>
                  <a:schemeClr val="dk1"/>
                </a:solidFill>
                <a:latin typeface="Arial"/>
                <a:ea typeface="Arial"/>
                <a:cs typeface="Arial"/>
                <a:sym typeface="Arial"/>
              </a:rPr>
              <a:t>Such tools can also be layered in the amount of information available, thereby allowing individuals to tailor their information-seeking according to their own needs and preferences.</a:t>
            </a:r>
            <a:endParaRPr/>
          </a:p>
          <a:p>
            <a:pPr indent="-228600" lvl="0" marL="457200" rtl="0" algn="l">
              <a:lnSpc>
                <a:spcPct val="100000"/>
              </a:lnSpc>
              <a:spcBef>
                <a:spcPts val="0"/>
              </a:spcBef>
              <a:spcAft>
                <a:spcPts val="0"/>
              </a:spcAft>
              <a:buSzPts val="1400"/>
              <a:buNone/>
            </a:pPr>
            <a:r>
              <a:t/>
            </a:r>
            <a:endParaRPr sz="1300">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lang="en-US" sz="1300">
                <a:solidFill>
                  <a:schemeClr val="dk1"/>
                </a:solidFill>
                <a:latin typeface="Arial"/>
                <a:ea typeface="Arial"/>
                <a:cs typeface="Arial"/>
                <a:sym typeface="Arial"/>
              </a:rPr>
              <a:t>Studies measuring informed decision-making showed that uninformed decisions were due to a lack of knowledge and/or value inconsistency. </a:t>
            </a:r>
            <a:endParaRPr/>
          </a:p>
          <a:p>
            <a:pPr indent="-228600" lvl="0" marL="457200" rtl="0" algn="l">
              <a:lnSpc>
                <a:spcPct val="100000"/>
              </a:lnSpc>
              <a:spcBef>
                <a:spcPts val="0"/>
              </a:spcBef>
              <a:spcAft>
                <a:spcPts val="0"/>
              </a:spcAft>
              <a:buSzPts val="1400"/>
              <a:buNone/>
            </a:pPr>
            <a:r>
              <a:t/>
            </a:r>
            <a:endParaRPr sz="1300">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lang="en-US" sz="1300">
                <a:solidFill>
                  <a:schemeClr val="dk1"/>
                </a:solidFill>
                <a:latin typeface="Arial"/>
                <a:ea typeface="Arial"/>
                <a:cs typeface="Arial"/>
                <a:sym typeface="Arial"/>
              </a:rPr>
              <a:t>These tools can provide a greater opportunity for the counselor to focus on </a:t>
            </a:r>
            <a:r>
              <a:rPr lang="en-US" sz="1300">
                <a:solidFill>
                  <a:schemeClr val="accent1"/>
                </a:solidFill>
                <a:latin typeface="Arial"/>
                <a:ea typeface="Arial"/>
                <a:cs typeface="Arial"/>
                <a:sym typeface="Arial"/>
              </a:rPr>
              <a:t>patient-centered counseling.</a:t>
            </a:r>
            <a:endParaRPr sz="1300">
              <a:solidFill>
                <a:schemeClr val="accent1"/>
              </a:solidFill>
              <a:latin typeface="Arial"/>
              <a:ea typeface="Arial"/>
              <a:cs typeface="Arial"/>
              <a:sym typeface="Arial"/>
            </a:endParaRPr>
          </a:p>
        </p:txBody>
      </p:sp>
      <p:sp>
        <p:nvSpPr>
          <p:cNvPr id="362" name="Google Shape;362;p37"/>
          <p:cNvSpPr txBox="1"/>
          <p:nvPr/>
        </p:nvSpPr>
        <p:spPr>
          <a:xfrm>
            <a:off x="82340" y="4886701"/>
            <a:ext cx="4806174"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Birch, 2015</a:t>
            </a:r>
            <a:endParaRPr b="0" i="0" sz="900" u="none" cap="none" strike="noStrike">
              <a:solidFill>
                <a:schemeClr val="lt1"/>
              </a:solidFill>
              <a:latin typeface="Arial"/>
              <a:ea typeface="Arial"/>
              <a:cs typeface="Arial"/>
              <a:sym typeface="Arial"/>
            </a:endParaRPr>
          </a:p>
        </p:txBody>
      </p:sp>
      <p:sp>
        <p:nvSpPr>
          <p:cNvPr id="363" name="Google Shape;363;p37"/>
          <p:cNvSpPr txBox="1"/>
          <p:nvPr>
            <p:ph type="title"/>
          </p:nvPr>
        </p:nvSpPr>
        <p:spPr>
          <a:xfrm>
            <a:off x="713250" y="304303"/>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1. Health literacy </a:t>
            </a:r>
            <a:endParaRPr sz="2500">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id="368" name="Google Shape;368;p38"/>
          <p:cNvPicPr preferRelativeResize="0"/>
          <p:nvPr/>
        </p:nvPicPr>
        <p:blipFill rotWithShape="1">
          <a:blip r:embed="rId3">
            <a:alphaModFix/>
          </a:blip>
          <a:srcRect b="0" l="0" r="0" t="0"/>
          <a:stretch/>
        </p:blipFill>
        <p:spPr>
          <a:xfrm>
            <a:off x="0" y="4856327"/>
            <a:ext cx="9144000" cy="306970"/>
          </a:xfrm>
          <a:prstGeom prst="rect">
            <a:avLst/>
          </a:prstGeom>
          <a:noFill/>
          <a:ln>
            <a:noFill/>
          </a:ln>
        </p:spPr>
      </p:pic>
      <p:sp>
        <p:nvSpPr>
          <p:cNvPr id="369" name="Google Shape;369;p38"/>
          <p:cNvSpPr txBox="1"/>
          <p:nvPr>
            <p:ph type="title"/>
          </p:nvPr>
        </p:nvSpPr>
        <p:spPr>
          <a:xfrm>
            <a:off x="713225" y="331625"/>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2. Decision-making</a:t>
            </a:r>
            <a:endParaRPr/>
          </a:p>
        </p:txBody>
      </p:sp>
      <p:sp>
        <p:nvSpPr>
          <p:cNvPr id="370" name="Google Shape;370;p38"/>
          <p:cNvSpPr txBox="1"/>
          <p:nvPr>
            <p:ph idx="1" type="body"/>
          </p:nvPr>
        </p:nvSpPr>
        <p:spPr>
          <a:xfrm>
            <a:off x="374901" y="1029661"/>
            <a:ext cx="7717500" cy="3416400"/>
          </a:xfrm>
          <a:prstGeom prst="rect">
            <a:avLst/>
          </a:prstGeom>
          <a:noFill/>
          <a:ln>
            <a:noFill/>
          </a:ln>
        </p:spPr>
        <p:txBody>
          <a:bodyPr anchorCtr="0" anchor="t" bIns="91425" lIns="91425" spcFirstLastPara="1" rIns="91425" wrap="square" tIns="91425">
            <a:noAutofit/>
          </a:bodyPr>
          <a:lstStyle/>
          <a:p>
            <a:pPr indent="-228600" lvl="0" marL="457200" rtl="0" algn="l">
              <a:lnSpc>
                <a:spcPct val="150000"/>
              </a:lnSpc>
              <a:spcBef>
                <a:spcPts val="0"/>
              </a:spcBef>
              <a:spcAft>
                <a:spcPts val="0"/>
              </a:spcAft>
              <a:buSzPts val="1400"/>
              <a:buNone/>
            </a:pPr>
            <a:r>
              <a:t/>
            </a:r>
            <a:endParaRPr b="0" i="0" sz="1300">
              <a:solidFill>
                <a:srgbClr val="333333"/>
              </a:solidFill>
              <a:latin typeface="Arial"/>
              <a:ea typeface="Arial"/>
              <a:cs typeface="Arial"/>
              <a:sym typeface="Arial"/>
            </a:endParaRPr>
          </a:p>
          <a:p>
            <a:pPr indent="-317500" lvl="0" marL="457200" rtl="0" algn="just">
              <a:lnSpc>
                <a:spcPct val="100000"/>
              </a:lnSpc>
              <a:spcBef>
                <a:spcPts val="0"/>
              </a:spcBef>
              <a:spcAft>
                <a:spcPts val="0"/>
              </a:spcAft>
              <a:buSzPts val="1400"/>
              <a:buChar char="●"/>
            </a:pPr>
            <a:r>
              <a:rPr lang="en-US" sz="1300">
                <a:solidFill>
                  <a:srgbClr val="000000"/>
                </a:solidFill>
                <a:latin typeface="Arial"/>
                <a:ea typeface="Arial"/>
                <a:cs typeface="Arial"/>
                <a:sym typeface="Arial"/>
              </a:rPr>
              <a:t>I</a:t>
            </a:r>
            <a:r>
              <a:rPr b="0" i="0" lang="en-US" sz="1300" u="none" strike="noStrike">
                <a:solidFill>
                  <a:srgbClr val="000000"/>
                </a:solidFill>
                <a:latin typeface="Arial"/>
                <a:ea typeface="Arial"/>
                <a:cs typeface="Arial"/>
                <a:sym typeface="Arial"/>
              </a:rPr>
              <a:t>ntentions/motivation to get tested/ to undergo </a:t>
            </a:r>
            <a:r>
              <a:rPr b="0" i="0" lang="en-US" sz="1300" u="none" strike="noStrike">
                <a:solidFill>
                  <a:schemeClr val="accent1"/>
                </a:solidFill>
                <a:latin typeface="Arial"/>
                <a:ea typeface="Arial"/>
                <a:cs typeface="Arial"/>
                <a:sym typeface="Arial"/>
              </a:rPr>
              <a:t>genetic or biomarker testing.</a:t>
            </a:r>
            <a:endParaRPr b="0" i="0" sz="1300" u="none" strike="noStrike">
              <a:solidFill>
                <a:schemeClr val="accent1"/>
              </a:solidFill>
              <a:latin typeface="Arial"/>
              <a:ea typeface="Arial"/>
              <a:cs typeface="Arial"/>
              <a:sym typeface="Arial"/>
            </a:endParaRPr>
          </a:p>
          <a:p>
            <a:pPr indent="-228600" lvl="0" marL="457200" rtl="0" algn="just">
              <a:lnSpc>
                <a:spcPct val="100000"/>
              </a:lnSpc>
              <a:spcBef>
                <a:spcPts val="0"/>
              </a:spcBef>
              <a:spcAft>
                <a:spcPts val="0"/>
              </a:spcAft>
              <a:buSzPts val="1400"/>
              <a:buNone/>
            </a:pPr>
            <a:r>
              <a:t/>
            </a:r>
            <a:endParaRPr b="0" i="0" sz="1300" u="none" strike="noStrike">
              <a:solidFill>
                <a:schemeClr val="accent1"/>
              </a:solidFill>
              <a:latin typeface="Arial"/>
              <a:ea typeface="Arial"/>
              <a:cs typeface="Arial"/>
              <a:sym typeface="Arial"/>
            </a:endParaRPr>
          </a:p>
          <a:p>
            <a:pPr indent="-317500" lvl="0" marL="457200" rtl="0" algn="just">
              <a:lnSpc>
                <a:spcPct val="100000"/>
              </a:lnSpc>
              <a:spcBef>
                <a:spcPts val="0"/>
              </a:spcBef>
              <a:spcAft>
                <a:spcPts val="0"/>
              </a:spcAft>
              <a:buSzPts val="1400"/>
              <a:buChar char="●"/>
            </a:pPr>
            <a:r>
              <a:rPr b="0" i="0" lang="en-US" sz="1300">
                <a:solidFill>
                  <a:srgbClr val="212121"/>
                </a:solidFill>
                <a:latin typeface="Arial"/>
                <a:ea typeface="Arial"/>
                <a:cs typeface="Arial"/>
                <a:sym typeface="Arial"/>
              </a:rPr>
              <a:t>People tend to consider genetic tests as valid information to make important </a:t>
            </a:r>
            <a:r>
              <a:rPr b="0" i="0" lang="en-US" sz="1300">
                <a:solidFill>
                  <a:schemeClr val="accent1"/>
                </a:solidFill>
                <a:latin typeface="Arial"/>
                <a:ea typeface="Arial"/>
                <a:cs typeface="Arial"/>
                <a:sym typeface="Arial"/>
              </a:rPr>
              <a:t>preventive</a:t>
            </a:r>
            <a:r>
              <a:rPr b="0" i="0" lang="en-US" sz="1300">
                <a:solidFill>
                  <a:srgbClr val="212121"/>
                </a:solidFill>
                <a:latin typeface="Arial"/>
                <a:ea typeface="Arial"/>
                <a:cs typeface="Arial"/>
                <a:sym typeface="Arial"/>
              </a:rPr>
              <a:t> decisions like </a:t>
            </a:r>
            <a:r>
              <a:rPr lang="en-US" sz="1300">
                <a:solidFill>
                  <a:schemeClr val="dk1"/>
                </a:solidFill>
                <a:latin typeface="Arial"/>
                <a:ea typeface="Arial"/>
                <a:cs typeface="Arial"/>
                <a:sym typeface="Arial"/>
              </a:rPr>
              <a:t>changing health behavior, </a:t>
            </a:r>
            <a:r>
              <a:rPr lang="en-US" sz="1300">
                <a:solidFill>
                  <a:srgbClr val="000000"/>
                </a:solidFill>
                <a:latin typeface="Arial"/>
                <a:ea typeface="Arial"/>
                <a:cs typeface="Arial"/>
                <a:sym typeface="Arial"/>
              </a:rPr>
              <a:t>participating in a hypothetical trial with a disease-modifying treatment, etc. </a:t>
            </a:r>
            <a:endParaRPr sz="1300">
              <a:solidFill>
                <a:srgbClr val="000000"/>
              </a:solidFill>
              <a:latin typeface="Arial"/>
              <a:ea typeface="Arial"/>
              <a:cs typeface="Arial"/>
              <a:sym typeface="Arial"/>
            </a:endParaRPr>
          </a:p>
          <a:p>
            <a:pPr indent="0" lvl="0" marL="139700" rtl="0" algn="just">
              <a:lnSpc>
                <a:spcPct val="100000"/>
              </a:lnSpc>
              <a:spcBef>
                <a:spcPts val="0"/>
              </a:spcBef>
              <a:spcAft>
                <a:spcPts val="0"/>
              </a:spcAft>
              <a:buSzPts val="1400"/>
              <a:buNone/>
            </a:pPr>
            <a:r>
              <a:t/>
            </a:r>
            <a:endParaRPr sz="1300">
              <a:solidFill>
                <a:srgbClr val="000000"/>
              </a:solidFill>
              <a:latin typeface="Arial"/>
              <a:ea typeface="Arial"/>
              <a:cs typeface="Arial"/>
              <a:sym typeface="Arial"/>
            </a:endParaRPr>
          </a:p>
          <a:p>
            <a:pPr indent="-317500" lvl="0" marL="457200" rtl="0" algn="just">
              <a:lnSpc>
                <a:spcPct val="100000"/>
              </a:lnSpc>
              <a:spcBef>
                <a:spcPts val="0"/>
              </a:spcBef>
              <a:spcAft>
                <a:spcPts val="0"/>
              </a:spcAft>
              <a:buSzPts val="1400"/>
              <a:buChar char="●"/>
            </a:pPr>
            <a:r>
              <a:rPr lang="en-US" sz="1300">
                <a:solidFill>
                  <a:srgbClr val="212121"/>
                </a:solidFill>
                <a:latin typeface="Arial"/>
                <a:ea typeface="Arial"/>
                <a:cs typeface="Arial"/>
                <a:sym typeface="Arial"/>
              </a:rPr>
              <a:t>E</a:t>
            </a:r>
            <a:r>
              <a:rPr b="0" i="0" lang="en-US" sz="1300">
                <a:solidFill>
                  <a:srgbClr val="212121"/>
                </a:solidFill>
                <a:latin typeface="Arial"/>
                <a:ea typeface="Arial"/>
                <a:cs typeface="Arial"/>
                <a:sym typeface="Arial"/>
              </a:rPr>
              <a:t>ncourage </a:t>
            </a:r>
            <a:r>
              <a:rPr b="0" i="0" lang="en-US" sz="1300">
                <a:solidFill>
                  <a:schemeClr val="accent1"/>
                </a:solidFill>
                <a:latin typeface="Arial"/>
                <a:ea typeface="Arial"/>
                <a:cs typeface="Arial"/>
                <a:sym typeface="Arial"/>
              </a:rPr>
              <a:t>long-term health insurance</a:t>
            </a:r>
            <a:r>
              <a:rPr b="0" i="0" lang="en-US" sz="1300">
                <a:solidFill>
                  <a:srgbClr val="212121"/>
                </a:solidFill>
                <a:latin typeface="Arial"/>
                <a:ea typeface="Arial"/>
                <a:cs typeface="Arial"/>
                <a:sym typeface="Arial"/>
              </a:rPr>
              <a:t>, which is particularly relevant for the long-term nature of neurodegenerative disorders (ND).</a:t>
            </a:r>
            <a:endParaRPr b="0" i="0" sz="1300">
              <a:solidFill>
                <a:srgbClr val="212121"/>
              </a:solidFill>
              <a:latin typeface="Arial"/>
              <a:ea typeface="Arial"/>
              <a:cs typeface="Arial"/>
              <a:sym typeface="Arial"/>
            </a:endParaRPr>
          </a:p>
          <a:p>
            <a:pPr indent="-228600" lvl="0" marL="457200" rtl="0" algn="just">
              <a:lnSpc>
                <a:spcPct val="100000"/>
              </a:lnSpc>
              <a:spcBef>
                <a:spcPts val="0"/>
              </a:spcBef>
              <a:spcAft>
                <a:spcPts val="0"/>
              </a:spcAft>
              <a:buSzPts val="1400"/>
              <a:buNone/>
            </a:pPr>
            <a:r>
              <a:t/>
            </a:r>
            <a:endParaRPr b="0" i="0" sz="1300">
              <a:solidFill>
                <a:srgbClr val="212121"/>
              </a:solidFill>
              <a:latin typeface="Arial"/>
              <a:ea typeface="Arial"/>
              <a:cs typeface="Arial"/>
              <a:sym typeface="Arial"/>
            </a:endParaRPr>
          </a:p>
          <a:p>
            <a:pPr indent="-317500" lvl="0" marL="457200" rtl="0" algn="just">
              <a:lnSpc>
                <a:spcPct val="100000"/>
              </a:lnSpc>
              <a:spcBef>
                <a:spcPts val="0"/>
              </a:spcBef>
              <a:spcAft>
                <a:spcPts val="0"/>
              </a:spcAft>
              <a:buSzPts val="1400"/>
              <a:buChar char="●"/>
            </a:pPr>
            <a:r>
              <a:rPr lang="en-US" sz="1300">
                <a:solidFill>
                  <a:srgbClr val="212121"/>
                </a:solidFill>
                <a:latin typeface="Arial"/>
                <a:ea typeface="Arial"/>
                <a:cs typeface="Arial"/>
                <a:sym typeface="Arial"/>
              </a:rPr>
              <a:t>G</a:t>
            </a:r>
            <a:r>
              <a:rPr b="0" i="0" lang="en-US" sz="1300">
                <a:solidFill>
                  <a:srgbClr val="212121"/>
                </a:solidFill>
                <a:latin typeface="Arial"/>
                <a:ea typeface="Arial"/>
                <a:cs typeface="Arial"/>
                <a:sym typeface="Arial"/>
              </a:rPr>
              <a:t>enetic testing is estimated valuable information to improve </a:t>
            </a:r>
            <a:r>
              <a:rPr b="0" i="0" lang="en-US" sz="1300">
                <a:solidFill>
                  <a:schemeClr val="accent1"/>
                </a:solidFill>
                <a:latin typeface="Arial"/>
                <a:ea typeface="Arial"/>
                <a:cs typeface="Arial"/>
                <a:sym typeface="Arial"/>
              </a:rPr>
              <a:t>personal control </a:t>
            </a:r>
            <a:r>
              <a:rPr b="0" i="0" lang="en-US" sz="1300">
                <a:solidFill>
                  <a:srgbClr val="212121"/>
                </a:solidFill>
                <a:latin typeface="Arial"/>
                <a:ea typeface="Arial"/>
                <a:cs typeface="Arial"/>
                <a:sym typeface="Arial"/>
              </a:rPr>
              <a:t>of health and guide </a:t>
            </a:r>
            <a:r>
              <a:rPr b="0" i="0" lang="en-US" sz="1300">
                <a:solidFill>
                  <a:schemeClr val="accent1"/>
                </a:solidFill>
                <a:latin typeface="Arial"/>
                <a:ea typeface="Arial"/>
                <a:cs typeface="Arial"/>
                <a:sym typeface="Arial"/>
              </a:rPr>
              <a:t>future decisions</a:t>
            </a:r>
            <a:r>
              <a:rPr b="0" i="0" lang="en-US" sz="1300">
                <a:solidFill>
                  <a:srgbClr val="212121"/>
                </a:solidFill>
                <a:latin typeface="Arial"/>
                <a:ea typeface="Arial"/>
                <a:cs typeface="Arial"/>
                <a:sym typeface="Arial"/>
              </a:rPr>
              <a:t>.</a:t>
            </a:r>
            <a:endParaRPr sz="1300">
              <a:solidFill>
                <a:srgbClr val="000000"/>
              </a:solidFill>
              <a:latin typeface="Arial"/>
              <a:ea typeface="Arial"/>
              <a:cs typeface="Arial"/>
              <a:sym typeface="Arial"/>
            </a:endParaRPr>
          </a:p>
          <a:p>
            <a:pPr indent="-228600" lvl="0" marL="457200" rtl="0" algn="just">
              <a:lnSpc>
                <a:spcPct val="150000"/>
              </a:lnSpc>
              <a:spcBef>
                <a:spcPts val="0"/>
              </a:spcBef>
              <a:spcAft>
                <a:spcPts val="0"/>
              </a:spcAft>
              <a:buSzPts val="1400"/>
              <a:buNone/>
            </a:pPr>
            <a:r>
              <a:t/>
            </a:r>
            <a:endParaRPr b="1" sz="1300">
              <a:solidFill>
                <a:schemeClr val="dk1"/>
              </a:solidFill>
              <a:latin typeface="Arial"/>
              <a:ea typeface="Arial"/>
              <a:cs typeface="Arial"/>
              <a:sym typeface="Arial"/>
            </a:endParaRPr>
          </a:p>
          <a:p>
            <a:pPr indent="0" lvl="0" marL="0" rtl="0" algn="l">
              <a:lnSpc>
                <a:spcPct val="150000"/>
              </a:lnSpc>
              <a:spcBef>
                <a:spcPts val="0"/>
              </a:spcBef>
              <a:spcAft>
                <a:spcPts val="0"/>
              </a:spcAft>
              <a:buClr>
                <a:schemeClr val="dk1"/>
              </a:buClr>
              <a:buSzPts val="1100"/>
              <a:buFont typeface="Arial"/>
              <a:buNone/>
            </a:pPr>
            <a:r>
              <a:t/>
            </a:r>
            <a:endParaRPr sz="1300">
              <a:solidFill>
                <a:schemeClr val="dk1"/>
              </a:solidFill>
              <a:latin typeface="Arial"/>
              <a:ea typeface="Arial"/>
              <a:cs typeface="Arial"/>
              <a:sym typeface="Arial"/>
            </a:endParaRPr>
          </a:p>
        </p:txBody>
      </p:sp>
      <p:pic>
        <p:nvPicPr>
          <p:cNvPr descr="Εικόνα που περιέχει λογότυπο&#10;&#10;Περιγραφή που δημιουργήθηκε αυτόματα" id="371" name="Google Shape;371;p38"/>
          <p:cNvPicPr preferRelativeResize="0"/>
          <p:nvPr/>
        </p:nvPicPr>
        <p:blipFill rotWithShape="1">
          <a:blip r:embed="rId4">
            <a:alphaModFix/>
          </a:blip>
          <a:srcRect b="0" l="0" r="0" t="0"/>
          <a:stretch/>
        </p:blipFill>
        <p:spPr>
          <a:xfrm>
            <a:off x="6550007" y="4446061"/>
            <a:ext cx="2511653" cy="626782"/>
          </a:xfrm>
          <a:prstGeom prst="rect">
            <a:avLst/>
          </a:prstGeom>
          <a:noFill/>
          <a:ln>
            <a:noFill/>
          </a:ln>
        </p:spPr>
      </p:pic>
      <p:sp>
        <p:nvSpPr>
          <p:cNvPr id="372" name="Google Shape;372;p38"/>
          <p:cNvSpPr txBox="1"/>
          <p:nvPr/>
        </p:nvSpPr>
        <p:spPr>
          <a:xfrm>
            <a:off x="82340" y="4886701"/>
            <a:ext cx="4572000"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Oliveri et al., 2018 </a:t>
            </a:r>
            <a:endParaRPr b="0" i="0" sz="900" u="none" cap="none" strike="noStrike">
              <a:solidFill>
                <a:schemeClr val="lt1"/>
              </a:solidFill>
              <a:latin typeface="Arial"/>
              <a:ea typeface="Arial"/>
              <a:cs typeface="Arial"/>
              <a:sym typeface="Arial"/>
            </a:endParaRPr>
          </a:p>
        </p:txBody>
      </p:sp>
      <p:pic>
        <p:nvPicPr>
          <p:cNvPr id="373" name="Google Shape;373;p38"/>
          <p:cNvPicPr preferRelativeResize="0"/>
          <p:nvPr/>
        </p:nvPicPr>
        <p:blipFill rotWithShape="1">
          <a:blip r:embed="rId5">
            <a:alphaModFix/>
          </a:blip>
          <a:srcRect b="0" l="0" r="0" t="0"/>
          <a:stretch/>
        </p:blipFill>
        <p:spPr>
          <a:xfrm>
            <a:off x="6550006" y="70658"/>
            <a:ext cx="2511653" cy="14837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pic>
        <p:nvPicPr>
          <p:cNvPr id="378" name="Google Shape;378;p39"/>
          <p:cNvPicPr preferRelativeResize="0"/>
          <p:nvPr/>
        </p:nvPicPr>
        <p:blipFill rotWithShape="1">
          <a:blip r:embed="rId3">
            <a:alphaModFix/>
          </a:blip>
          <a:srcRect b="0" l="0" r="0" t="0"/>
          <a:stretch/>
        </p:blipFill>
        <p:spPr>
          <a:xfrm>
            <a:off x="0" y="4856327"/>
            <a:ext cx="9144000" cy="306970"/>
          </a:xfrm>
          <a:prstGeom prst="rect">
            <a:avLst/>
          </a:prstGeom>
          <a:noFill/>
          <a:ln>
            <a:noFill/>
          </a:ln>
        </p:spPr>
      </p:pic>
      <p:pic>
        <p:nvPicPr>
          <p:cNvPr descr="Εικόνα που περιέχει ομπρέλα, αξεσουάρ&#10;&#10;Περιγραφή που δημιουργήθηκε αυτόματα" id="379" name="Google Shape;379;p39"/>
          <p:cNvPicPr preferRelativeResize="0"/>
          <p:nvPr/>
        </p:nvPicPr>
        <p:blipFill rotWithShape="1">
          <a:blip r:embed="rId4">
            <a:alphaModFix/>
          </a:blip>
          <a:srcRect b="0" l="0" r="0" t="0"/>
          <a:stretch/>
        </p:blipFill>
        <p:spPr>
          <a:xfrm>
            <a:off x="7166517" y="258783"/>
            <a:ext cx="1686986" cy="1562583"/>
          </a:xfrm>
          <a:prstGeom prst="rect">
            <a:avLst/>
          </a:prstGeom>
          <a:noFill/>
          <a:ln>
            <a:noFill/>
          </a:ln>
        </p:spPr>
      </p:pic>
      <p:sp>
        <p:nvSpPr>
          <p:cNvPr id="380" name="Google Shape;380;p39"/>
          <p:cNvSpPr txBox="1"/>
          <p:nvPr>
            <p:ph type="title"/>
          </p:nvPr>
        </p:nvSpPr>
        <p:spPr>
          <a:xfrm>
            <a:off x="713225" y="331625"/>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3. Emotional benefits</a:t>
            </a:r>
            <a:endParaRPr sz="2500">
              <a:latin typeface="Arial"/>
              <a:ea typeface="Arial"/>
              <a:cs typeface="Arial"/>
              <a:sym typeface="Arial"/>
            </a:endParaRPr>
          </a:p>
        </p:txBody>
      </p:sp>
      <p:sp>
        <p:nvSpPr>
          <p:cNvPr id="381" name="Google Shape;381;p39"/>
          <p:cNvSpPr txBox="1"/>
          <p:nvPr>
            <p:ph idx="1" type="body"/>
          </p:nvPr>
        </p:nvSpPr>
        <p:spPr>
          <a:xfrm>
            <a:off x="464634" y="1343052"/>
            <a:ext cx="7717500" cy="34164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Font typeface="Arial"/>
              <a:buChar char="•"/>
            </a:pPr>
            <a:r>
              <a:rPr b="0" i="0" lang="en-US" sz="1300">
                <a:solidFill>
                  <a:srgbClr val="333333"/>
                </a:solidFill>
                <a:latin typeface="Arial"/>
                <a:ea typeface="Arial"/>
                <a:cs typeface="Arial"/>
                <a:sym typeface="Arial"/>
              </a:rPr>
              <a:t>A sense of relief from uncertainty.</a:t>
            </a:r>
            <a:endParaRPr/>
          </a:p>
          <a:p>
            <a:pPr indent="-228600" lvl="0" marL="457200" rtl="0" algn="l">
              <a:lnSpc>
                <a:spcPct val="100000"/>
              </a:lnSpc>
              <a:spcBef>
                <a:spcPts val="0"/>
              </a:spcBef>
              <a:spcAft>
                <a:spcPts val="0"/>
              </a:spcAft>
              <a:buSzPts val="1400"/>
              <a:buFont typeface="Arial"/>
              <a:buNone/>
            </a:pPr>
            <a:r>
              <a:t/>
            </a:r>
            <a:endParaRPr b="0" i="0" sz="1300">
              <a:solidFill>
                <a:srgbClr val="333333"/>
              </a:solidFill>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b="0" i="0" lang="en-US" sz="1300">
                <a:solidFill>
                  <a:srgbClr val="333333"/>
                </a:solidFill>
                <a:latin typeface="Arial"/>
                <a:ea typeface="Arial"/>
                <a:cs typeface="Arial"/>
                <a:sym typeface="Arial"/>
              </a:rPr>
              <a:t>Receiving a lower-risk estimate may reduce client’s anxiety about developing the disease.</a:t>
            </a:r>
            <a:endParaRPr/>
          </a:p>
          <a:p>
            <a:pPr indent="-228600" lvl="0" marL="457200" rtl="0" algn="l">
              <a:lnSpc>
                <a:spcPct val="100000"/>
              </a:lnSpc>
              <a:spcBef>
                <a:spcPts val="0"/>
              </a:spcBef>
              <a:spcAft>
                <a:spcPts val="0"/>
              </a:spcAft>
              <a:buSzPts val="1400"/>
              <a:buFont typeface="Arial"/>
              <a:buNone/>
            </a:pPr>
            <a:r>
              <a:t/>
            </a:r>
            <a:endParaRPr b="0" i="0" sz="1300">
              <a:solidFill>
                <a:srgbClr val="333333"/>
              </a:solidFill>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US" sz="1300">
                <a:solidFill>
                  <a:srgbClr val="333333"/>
                </a:solidFill>
                <a:latin typeface="Arial"/>
                <a:ea typeface="Arial"/>
                <a:cs typeface="Arial"/>
                <a:sym typeface="Arial"/>
              </a:rPr>
              <a:t>D</a:t>
            </a:r>
            <a:r>
              <a:rPr b="0" i="0" lang="en-US" sz="1300">
                <a:solidFill>
                  <a:srgbClr val="333333"/>
                </a:solidFill>
                <a:latin typeface="Arial"/>
                <a:ea typeface="Arial"/>
                <a:cs typeface="Arial"/>
                <a:sym typeface="Arial"/>
              </a:rPr>
              <a:t>istress reduction among those who learned that they were negative.</a:t>
            </a:r>
            <a:endParaRPr/>
          </a:p>
          <a:p>
            <a:pPr indent="-228600" lvl="0" marL="457200" rtl="0" algn="l">
              <a:lnSpc>
                <a:spcPct val="100000"/>
              </a:lnSpc>
              <a:spcBef>
                <a:spcPts val="0"/>
              </a:spcBef>
              <a:spcAft>
                <a:spcPts val="0"/>
              </a:spcAft>
              <a:buSzPts val="1400"/>
              <a:buFont typeface="Arial"/>
              <a:buNone/>
            </a:pPr>
            <a:r>
              <a:t/>
            </a:r>
            <a:endParaRPr b="0" i="0" sz="1300">
              <a:solidFill>
                <a:srgbClr val="333333"/>
              </a:solidFill>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b="0" i="0" lang="en-US" sz="1300">
                <a:solidFill>
                  <a:srgbClr val="333333"/>
                </a:solidFill>
                <a:latin typeface="Arial"/>
                <a:ea typeface="Arial"/>
                <a:cs typeface="Arial"/>
                <a:sym typeface="Arial"/>
              </a:rPr>
              <a:t>It may satisfy clients’ curiosity about their chances of developing the disease.</a:t>
            </a:r>
            <a:endParaRPr/>
          </a:p>
          <a:p>
            <a:pPr indent="-228600" lvl="0" marL="457200" rtl="0" algn="l">
              <a:lnSpc>
                <a:spcPct val="100000"/>
              </a:lnSpc>
              <a:spcBef>
                <a:spcPts val="0"/>
              </a:spcBef>
              <a:spcAft>
                <a:spcPts val="0"/>
              </a:spcAft>
              <a:buSzPts val="1400"/>
              <a:buFont typeface="Arial"/>
              <a:buNone/>
            </a:pPr>
            <a:r>
              <a:t/>
            </a:r>
            <a:endParaRPr sz="1300">
              <a:solidFill>
                <a:srgbClr val="333333"/>
              </a:solidFill>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b="0" i="0" lang="en-US" sz="1300">
                <a:solidFill>
                  <a:srgbClr val="333333"/>
                </a:solidFill>
                <a:latin typeface="Arial"/>
                <a:ea typeface="Arial"/>
                <a:cs typeface="Arial"/>
                <a:sym typeface="Arial"/>
              </a:rPr>
              <a:t>The disclosure of thoughts and feelings has been shown to have therapeutic benefits through the conversion of a stressful event (e.g. AD risk disclosure) into a linguistic structure which in itself may promote understanding of a stressor and a reduction of associated negative emotion.</a:t>
            </a:r>
            <a:endParaRPr/>
          </a:p>
          <a:p>
            <a:pPr indent="-228600" lvl="0" marL="457200" rtl="0" algn="l">
              <a:lnSpc>
                <a:spcPct val="100000"/>
              </a:lnSpc>
              <a:spcBef>
                <a:spcPts val="0"/>
              </a:spcBef>
              <a:spcAft>
                <a:spcPts val="0"/>
              </a:spcAft>
              <a:buSzPts val="1400"/>
              <a:buFont typeface="Arial"/>
              <a:buNone/>
            </a:pPr>
            <a:r>
              <a:t/>
            </a:r>
            <a:endParaRPr sz="1300">
              <a:solidFill>
                <a:srgbClr val="333333"/>
              </a:solidFill>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b="0" i="0" lang="en-US" sz="1300">
                <a:solidFill>
                  <a:srgbClr val="333333"/>
                </a:solidFill>
                <a:latin typeface="Arial"/>
                <a:ea typeface="Arial"/>
                <a:cs typeface="Arial"/>
                <a:sym typeface="Arial"/>
              </a:rPr>
              <a:t>This interpretation is supported by studies linking emotional disclosure to positive patient outcomes, including improved reported physical health and psychological well-being.</a:t>
            </a:r>
            <a:endParaRPr/>
          </a:p>
          <a:p>
            <a:pPr indent="-228600" lvl="0" marL="457200" rtl="0" algn="l">
              <a:lnSpc>
                <a:spcPct val="100000"/>
              </a:lnSpc>
              <a:spcBef>
                <a:spcPts val="0"/>
              </a:spcBef>
              <a:spcAft>
                <a:spcPts val="0"/>
              </a:spcAft>
              <a:buSzPts val="1400"/>
              <a:buNone/>
            </a:pPr>
            <a:r>
              <a:t/>
            </a:r>
            <a:endParaRPr b="0" i="0" sz="1300">
              <a:solidFill>
                <a:srgbClr val="333333"/>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300">
              <a:solidFill>
                <a:schemeClr val="dk1"/>
              </a:solidFill>
              <a:latin typeface="Arial"/>
              <a:ea typeface="Arial"/>
              <a:cs typeface="Arial"/>
              <a:sym typeface="Arial"/>
            </a:endParaRPr>
          </a:p>
        </p:txBody>
      </p:sp>
      <p:pic>
        <p:nvPicPr>
          <p:cNvPr descr="Εικόνα που περιέχει λογότυπο&#10;&#10;Περιγραφή που δημιουργήθηκε αυτόματα" id="382" name="Google Shape;382;p39"/>
          <p:cNvPicPr preferRelativeResize="0"/>
          <p:nvPr/>
        </p:nvPicPr>
        <p:blipFill rotWithShape="1">
          <a:blip r:embed="rId5">
            <a:alphaModFix/>
          </a:blip>
          <a:srcRect b="0" l="0" r="0" t="0"/>
          <a:stretch/>
        </p:blipFill>
        <p:spPr>
          <a:xfrm>
            <a:off x="6550007" y="4446061"/>
            <a:ext cx="2511653" cy="626782"/>
          </a:xfrm>
          <a:prstGeom prst="rect">
            <a:avLst/>
          </a:prstGeom>
          <a:noFill/>
          <a:ln>
            <a:noFill/>
          </a:ln>
        </p:spPr>
      </p:pic>
      <p:sp>
        <p:nvSpPr>
          <p:cNvPr id="383" name="Google Shape;383;p39"/>
          <p:cNvSpPr txBox="1"/>
          <p:nvPr/>
        </p:nvSpPr>
        <p:spPr>
          <a:xfrm>
            <a:off x="82340" y="4886593"/>
            <a:ext cx="4572000"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Christensen et al., 2011; Guan et al., 2018; Oliveri et al., 2018 </a:t>
            </a:r>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pic>
        <p:nvPicPr>
          <p:cNvPr id="388" name="Google Shape;388;p40"/>
          <p:cNvPicPr preferRelativeResize="0"/>
          <p:nvPr/>
        </p:nvPicPr>
        <p:blipFill rotWithShape="1">
          <a:blip r:embed="rId3">
            <a:alphaModFix/>
          </a:blip>
          <a:srcRect b="0" l="0" r="0" t="0"/>
          <a:stretch/>
        </p:blipFill>
        <p:spPr>
          <a:xfrm>
            <a:off x="0" y="4856327"/>
            <a:ext cx="9144000" cy="306970"/>
          </a:xfrm>
          <a:prstGeom prst="rect">
            <a:avLst/>
          </a:prstGeom>
          <a:noFill/>
          <a:ln>
            <a:noFill/>
          </a:ln>
        </p:spPr>
      </p:pic>
      <p:pic>
        <p:nvPicPr>
          <p:cNvPr descr="Εικόνα που περιέχει έπιπλα, ζωγραφιά, εικονογράφηση, καρτούν&#10;&#10;Περιγραφή που δημιουργήθηκε αυτόματα" id="389" name="Google Shape;389;p40"/>
          <p:cNvPicPr preferRelativeResize="0"/>
          <p:nvPr/>
        </p:nvPicPr>
        <p:blipFill rotWithShape="1">
          <a:blip r:embed="rId4">
            <a:alphaModFix/>
          </a:blip>
          <a:srcRect b="0" l="0" r="0" t="0"/>
          <a:stretch/>
        </p:blipFill>
        <p:spPr>
          <a:xfrm>
            <a:off x="7138141" y="44397"/>
            <a:ext cx="1760532" cy="1532167"/>
          </a:xfrm>
          <a:prstGeom prst="rect">
            <a:avLst/>
          </a:prstGeom>
          <a:noFill/>
          <a:ln>
            <a:noFill/>
          </a:ln>
        </p:spPr>
      </p:pic>
      <p:sp>
        <p:nvSpPr>
          <p:cNvPr id="390" name="Google Shape;390;p40"/>
          <p:cNvSpPr txBox="1"/>
          <p:nvPr>
            <p:ph type="title"/>
          </p:nvPr>
        </p:nvSpPr>
        <p:spPr>
          <a:xfrm>
            <a:off x="713225" y="331625"/>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4. Impact on the family</a:t>
            </a:r>
            <a:endParaRPr/>
          </a:p>
        </p:txBody>
      </p:sp>
      <p:sp>
        <p:nvSpPr>
          <p:cNvPr id="391" name="Google Shape;391;p40"/>
          <p:cNvSpPr txBox="1"/>
          <p:nvPr>
            <p:ph idx="1" type="body"/>
          </p:nvPr>
        </p:nvSpPr>
        <p:spPr>
          <a:xfrm>
            <a:off x="713225" y="1109125"/>
            <a:ext cx="7717500" cy="34164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b="0" i="0" sz="2000">
              <a:solidFill>
                <a:srgbClr val="333333"/>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latin typeface="Arial"/>
              <a:ea typeface="Arial"/>
              <a:cs typeface="Arial"/>
              <a:sym typeface="Arial"/>
            </a:endParaRPr>
          </a:p>
        </p:txBody>
      </p:sp>
      <p:pic>
        <p:nvPicPr>
          <p:cNvPr descr="Εικόνα που περιέχει λογότυπο&#10;&#10;Περιγραφή που δημιουργήθηκε αυτόματα" id="392" name="Google Shape;392;p40"/>
          <p:cNvPicPr preferRelativeResize="0"/>
          <p:nvPr/>
        </p:nvPicPr>
        <p:blipFill rotWithShape="1">
          <a:blip r:embed="rId5">
            <a:alphaModFix/>
          </a:blip>
          <a:srcRect b="0" l="0" r="0" t="0"/>
          <a:stretch/>
        </p:blipFill>
        <p:spPr>
          <a:xfrm>
            <a:off x="6550007" y="4446061"/>
            <a:ext cx="2511653" cy="626782"/>
          </a:xfrm>
          <a:prstGeom prst="rect">
            <a:avLst/>
          </a:prstGeom>
          <a:noFill/>
          <a:ln>
            <a:noFill/>
          </a:ln>
        </p:spPr>
      </p:pic>
      <p:sp>
        <p:nvSpPr>
          <p:cNvPr id="393" name="Google Shape;393;p40"/>
          <p:cNvSpPr txBox="1"/>
          <p:nvPr/>
        </p:nvSpPr>
        <p:spPr>
          <a:xfrm>
            <a:off x="602116" y="1462067"/>
            <a:ext cx="7828609" cy="34164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0"/>
              </a:spcBef>
              <a:spcAft>
                <a:spcPts val="0"/>
              </a:spcAft>
              <a:buClr>
                <a:schemeClr val="dk2"/>
              </a:buClr>
              <a:buSzPts val="1400"/>
              <a:buFont typeface="Barlow"/>
              <a:buChar char="●"/>
            </a:pPr>
            <a:r>
              <a:rPr b="0" i="0" lang="en-US" sz="1300" u="none" cap="none" strike="noStrike">
                <a:solidFill>
                  <a:srgbClr val="222222"/>
                </a:solidFill>
                <a:latin typeface="Arial"/>
                <a:ea typeface="Arial"/>
                <a:cs typeface="Arial"/>
                <a:sym typeface="Arial"/>
              </a:rPr>
              <a:t>Testing may give details about a risk for kids, siblings, and other members of the family.</a:t>
            </a:r>
            <a:endParaRPr b="0" i="0" sz="1300" u="none" cap="none" strike="noStrike">
              <a:solidFill>
                <a:srgbClr val="222222"/>
              </a:solidFill>
              <a:latin typeface="Arial"/>
              <a:ea typeface="Arial"/>
              <a:cs typeface="Arial"/>
              <a:sym typeface="Arial"/>
            </a:endParaRPr>
          </a:p>
          <a:p>
            <a:pPr indent="-254000" lvl="0" marL="342900" marR="0" rtl="0" algn="l">
              <a:lnSpc>
                <a:spcPct val="100000"/>
              </a:lnSpc>
              <a:spcBef>
                <a:spcPts val="0"/>
              </a:spcBef>
              <a:spcAft>
                <a:spcPts val="0"/>
              </a:spcAft>
              <a:buClr>
                <a:schemeClr val="dk2"/>
              </a:buClr>
              <a:buSzPts val="1400"/>
              <a:buFont typeface="Barlow"/>
              <a:buNone/>
            </a:pPr>
            <a:r>
              <a:t/>
            </a:r>
            <a:endParaRPr b="0" i="0" sz="1300" u="none" cap="none" strike="noStrike">
              <a:solidFill>
                <a:srgbClr val="222222"/>
              </a:solidFill>
              <a:latin typeface="Arial"/>
              <a:ea typeface="Arial"/>
              <a:cs typeface="Arial"/>
              <a:sym typeface="Arial"/>
            </a:endParaRPr>
          </a:p>
          <a:p>
            <a:pPr indent="-342900" lvl="0" marL="342900" marR="0" rtl="0" algn="l">
              <a:lnSpc>
                <a:spcPct val="100000"/>
              </a:lnSpc>
              <a:spcBef>
                <a:spcPts val="0"/>
              </a:spcBef>
              <a:spcAft>
                <a:spcPts val="0"/>
              </a:spcAft>
              <a:buClr>
                <a:schemeClr val="dk2"/>
              </a:buClr>
              <a:buSzPts val="1400"/>
              <a:buFont typeface="Barlow"/>
              <a:buChar char="●"/>
            </a:pPr>
            <a:r>
              <a:rPr b="0" i="0" lang="en-US" sz="1300" u="none" cap="none" strike="noStrike">
                <a:solidFill>
                  <a:srgbClr val="202124"/>
                </a:solidFill>
                <a:latin typeface="Arial"/>
                <a:ea typeface="Arial"/>
                <a:cs typeface="Arial"/>
                <a:sym typeface="Arial"/>
              </a:rPr>
              <a:t>Increase the family’s understanding of a genetic disease, the risks and benefits of genetic testing and disease management, and available options.</a:t>
            </a:r>
            <a:endParaRPr b="0" i="0" sz="1400" u="none" cap="none" strike="noStrike">
              <a:solidFill>
                <a:srgbClr val="000000"/>
              </a:solidFill>
              <a:latin typeface="Arial"/>
              <a:ea typeface="Arial"/>
              <a:cs typeface="Arial"/>
              <a:sym typeface="Arial"/>
            </a:endParaRPr>
          </a:p>
          <a:p>
            <a:pPr indent="-254000" lvl="0" marL="342900" marR="0" rtl="0" algn="l">
              <a:lnSpc>
                <a:spcPct val="100000"/>
              </a:lnSpc>
              <a:spcBef>
                <a:spcPts val="0"/>
              </a:spcBef>
              <a:spcAft>
                <a:spcPts val="0"/>
              </a:spcAft>
              <a:buClr>
                <a:schemeClr val="dk2"/>
              </a:buClr>
              <a:buSzPts val="1400"/>
              <a:buFont typeface="Barlow"/>
              <a:buNone/>
            </a:pPr>
            <a:r>
              <a:t/>
            </a:r>
            <a:endParaRPr b="0" i="0" sz="1300" u="none" cap="none" strike="noStrike">
              <a:solidFill>
                <a:srgbClr val="202124"/>
              </a:solidFill>
              <a:latin typeface="Arial"/>
              <a:ea typeface="Arial"/>
              <a:cs typeface="Arial"/>
              <a:sym typeface="Arial"/>
            </a:endParaRPr>
          </a:p>
          <a:p>
            <a:pPr indent="-342900" lvl="0" marL="342900" marR="0" rtl="0" algn="l">
              <a:lnSpc>
                <a:spcPct val="100000"/>
              </a:lnSpc>
              <a:spcBef>
                <a:spcPts val="0"/>
              </a:spcBef>
              <a:spcAft>
                <a:spcPts val="0"/>
              </a:spcAft>
              <a:buClr>
                <a:schemeClr val="dk2"/>
              </a:buClr>
              <a:buSzPts val="1400"/>
              <a:buFont typeface="Barlow"/>
              <a:buChar char="●"/>
            </a:pPr>
            <a:r>
              <a:rPr b="0" i="0" lang="en-US" sz="1300" u="none" cap="none" strike="noStrike">
                <a:solidFill>
                  <a:srgbClr val="202124"/>
                </a:solidFill>
                <a:latin typeface="Arial"/>
                <a:ea typeface="Arial"/>
                <a:cs typeface="Arial"/>
                <a:sym typeface="Arial"/>
              </a:rPr>
              <a:t>Identify with the family the psychosocial tools required to adjust to potential outcomes and to cope (coping skills) with the consequences of a genetic disorder, which subsequently </a:t>
            </a:r>
            <a:r>
              <a:rPr b="0" i="0" lang="en-US" sz="1300" u="none" cap="none" strike="noStrike">
                <a:solidFill>
                  <a:srgbClr val="040C28"/>
                </a:solidFill>
                <a:latin typeface="Arial"/>
                <a:ea typeface="Arial"/>
                <a:cs typeface="Arial"/>
                <a:sym typeface="Arial"/>
              </a:rPr>
              <a:t>reduces stress and anxiety on the burden associated with the disorder.</a:t>
            </a:r>
            <a:endParaRPr b="0" i="0" sz="1300" u="none" cap="none" strike="noStrike">
              <a:solidFill>
                <a:srgbClr val="202124"/>
              </a:solidFill>
              <a:latin typeface="Arial"/>
              <a:ea typeface="Arial"/>
              <a:cs typeface="Arial"/>
              <a:sym typeface="Arial"/>
            </a:endParaRPr>
          </a:p>
          <a:p>
            <a:pPr indent="-254000" lvl="0" marL="342900" marR="0" rtl="0" algn="l">
              <a:lnSpc>
                <a:spcPct val="100000"/>
              </a:lnSpc>
              <a:spcBef>
                <a:spcPts val="0"/>
              </a:spcBef>
              <a:spcAft>
                <a:spcPts val="0"/>
              </a:spcAft>
              <a:buClr>
                <a:schemeClr val="dk2"/>
              </a:buClr>
              <a:buSzPts val="1400"/>
              <a:buFont typeface="Barlow"/>
              <a:buNone/>
            </a:pPr>
            <a:r>
              <a:t/>
            </a:r>
            <a:endParaRPr b="0" i="0" sz="13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2"/>
              </a:buClr>
              <a:buSzPts val="1400"/>
              <a:buFont typeface="Barlow"/>
              <a:buChar char="●"/>
            </a:pPr>
            <a:r>
              <a:rPr b="0" i="0" lang="en-US" sz="1300" u="none" cap="none" strike="noStrike">
                <a:solidFill>
                  <a:srgbClr val="000000"/>
                </a:solidFill>
                <a:latin typeface="Arial"/>
                <a:ea typeface="Arial"/>
                <a:cs typeface="Arial"/>
                <a:sym typeface="Arial"/>
              </a:rPr>
              <a:t>Through GC, people could be better prepared to support and care for their loved ones.</a:t>
            </a:r>
            <a:endParaRPr b="0" i="0" sz="1400" u="none" cap="none" strike="noStrike">
              <a:solidFill>
                <a:srgbClr val="000000"/>
              </a:solidFill>
              <a:latin typeface="Arial"/>
              <a:ea typeface="Arial"/>
              <a:cs typeface="Arial"/>
              <a:sym typeface="Arial"/>
            </a:endParaRPr>
          </a:p>
          <a:p>
            <a:pPr indent="-254000" lvl="0" marL="342900" marR="0" rtl="0" algn="l">
              <a:lnSpc>
                <a:spcPct val="100000"/>
              </a:lnSpc>
              <a:spcBef>
                <a:spcPts val="0"/>
              </a:spcBef>
              <a:spcAft>
                <a:spcPts val="0"/>
              </a:spcAft>
              <a:buClr>
                <a:schemeClr val="dk2"/>
              </a:buClr>
              <a:buSzPts val="1400"/>
              <a:buFont typeface="Barlow"/>
              <a:buNone/>
            </a:pPr>
            <a:r>
              <a:t/>
            </a:r>
            <a:endParaRPr b="0" i="0" sz="13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2"/>
              </a:buClr>
              <a:buSzPts val="1400"/>
              <a:buFont typeface="Barlow"/>
              <a:buChar char="●"/>
            </a:pPr>
            <a:r>
              <a:rPr b="0" i="0" lang="en-US" sz="1300" u="none" cap="none" strike="noStrike">
                <a:solidFill>
                  <a:srgbClr val="000000"/>
                </a:solidFill>
                <a:latin typeface="Arial"/>
                <a:ea typeface="Arial"/>
                <a:cs typeface="Arial"/>
                <a:sym typeface="Arial"/>
              </a:rPr>
              <a:t>Families can be better prepared to support and care for their loved ones and make plans for the future.</a:t>
            </a:r>
            <a:endParaRPr b="0" i="0" sz="1400" u="none" cap="none" strike="noStrike">
              <a:solidFill>
                <a:srgbClr val="000000"/>
              </a:solidFill>
              <a:latin typeface="Arial"/>
              <a:ea typeface="Arial"/>
              <a:cs typeface="Arial"/>
              <a:sym typeface="Arial"/>
            </a:endParaRPr>
          </a:p>
          <a:p>
            <a:pPr indent="-254000" lvl="0" marL="342900" marR="0" rtl="0" algn="l">
              <a:lnSpc>
                <a:spcPct val="100000"/>
              </a:lnSpc>
              <a:spcBef>
                <a:spcPts val="0"/>
              </a:spcBef>
              <a:spcAft>
                <a:spcPts val="0"/>
              </a:spcAft>
              <a:buClr>
                <a:schemeClr val="dk2"/>
              </a:buClr>
              <a:buSzPts val="1400"/>
              <a:buFont typeface="Barlow"/>
              <a:buNone/>
            </a:pPr>
            <a:r>
              <a:t/>
            </a:r>
            <a:endParaRPr b="0" i="0" sz="1300" u="none" cap="none" strike="noStrike">
              <a:solidFill>
                <a:srgbClr val="202124"/>
              </a:solidFill>
              <a:latin typeface="Arial"/>
              <a:ea typeface="Arial"/>
              <a:cs typeface="Arial"/>
              <a:sym typeface="Arial"/>
            </a:endParaRPr>
          </a:p>
          <a:p>
            <a:pPr indent="-254000" lvl="0" marL="342900" marR="0" rtl="0" algn="l">
              <a:lnSpc>
                <a:spcPct val="100000"/>
              </a:lnSpc>
              <a:spcBef>
                <a:spcPts val="0"/>
              </a:spcBef>
              <a:spcAft>
                <a:spcPts val="0"/>
              </a:spcAft>
              <a:buClr>
                <a:schemeClr val="dk2"/>
              </a:buClr>
              <a:buSzPts val="1400"/>
              <a:buFont typeface="Barlow"/>
              <a:buNone/>
            </a:pPr>
            <a:r>
              <a:t/>
            </a:r>
            <a:endParaRPr b="0" i="0" sz="1300" u="none" cap="none" strike="noStrike">
              <a:solidFill>
                <a:srgbClr val="202124"/>
              </a:solidFill>
              <a:latin typeface="Arial"/>
              <a:ea typeface="Arial"/>
              <a:cs typeface="Arial"/>
              <a:sym typeface="Arial"/>
            </a:endParaRPr>
          </a:p>
          <a:p>
            <a:pPr indent="-254000" lvl="0" marL="342900" marR="0" rtl="0" algn="l">
              <a:lnSpc>
                <a:spcPct val="100000"/>
              </a:lnSpc>
              <a:spcBef>
                <a:spcPts val="0"/>
              </a:spcBef>
              <a:spcAft>
                <a:spcPts val="0"/>
              </a:spcAft>
              <a:buClr>
                <a:schemeClr val="dk2"/>
              </a:buClr>
              <a:buSzPts val="1400"/>
              <a:buFont typeface="Barlow"/>
              <a:buNone/>
            </a:pPr>
            <a:r>
              <a:t/>
            </a:r>
            <a:endParaRPr b="0" i="0" sz="1300" u="none" cap="none" strike="noStrike">
              <a:solidFill>
                <a:srgbClr val="202124"/>
              </a:solidFill>
              <a:latin typeface="Arial"/>
              <a:ea typeface="Arial"/>
              <a:cs typeface="Arial"/>
              <a:sym typeface="Arial"/>
            </a:endParaRPr>
          </a:p>
          <a:p>
            <a:pPr indent="-254000" lvl="0" marL="342900" marR="0" rtl="0" algn="l">
              <a:lnSpc>
                <a:spcPct val="100000"/>
              </a:lnSpc>
              <a:spcBef>
                <a:spcPts val="0"/>
              </a:spcBef>
              <a:spcAft>
                <a:spcPts val="0"/>
              </a:spcAft>
              <a:buClr>
                <a:schemeClr val="dk2"/>
              </a:buClr>
              <a:buSzPts val="1400"/>
              <a:buFont typeface="Barlow"/>
              <a:buNone/>
            </a:pPr>
            <a:r>
              <a:t/>
            </a:r>
            <a:endParaRPr b="0" i="0" sz="1300" u="none" cap="none" strike="noStrike">
              <a:solidFill>
                <a:srgbClr val="000043"/>
              </a:solidFill>
              <a:latin typeface="Arial"/>
              <a:ea typeface="Arial"/>
              <a:cs typeface="Arial"/>
              <a:sym typeface="Arial"/>
            </a:endParaRPr>
          </a:p>
        </p:txBody>
      </p:sp>
      <p:sp>
        <p:nvSpPr>
          <p:cNvPr id="394" name="Google Shape;394;p40"/>
          <p:cNvSpPr txBox="1"/>
          <p:nvPr/>
        </p:nvSpPr>
        <p:spPr>
          <a:xfrm>
            <a:off x="82340" y="4825166"/>
            <a:ext cx="6753922"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CHAPTER 4, GENETIC COUNSELING, “Understanding Genetics: A District of Columbia Guide for Patients and Health Professionals”; District of Columbia Department of Health. Washington (DC): Genetic Alliance; 2010</a:t>
            </a:r>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52"/>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000">
                <a:latin typeface="Arial"/>
                <a:ea typeface="Arial"/>
                <a:cs typeface="Arial"/>
                <a:sym typeface="Arial"/>
              </a:rPr>
              <a:t>Table of contents</a:t>
            </a:r>
            <a:endParaRPr sz="3000">
              <a:latin typeface="Arial"/>
              <a:ea typeface="Arial"/>
              <a:cs typeface="Arial"/>
              <a:sym typeface="Arial"/>
            </a:endParaRPr>
          </a:p>
        </p:txBody>
      </p:sp>
      <p:pic>
        <p:nvPicPr>
          <p:cNvPr descr="Εικόνα που περιέχει λογότυπο&#10;&#10;Περιγραφή που δημιουργήθηκε αυτόματα" id="81" name="Google Shape;81;p52"/>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grpSp>
        <p:nvGrpSpPr>
          <p:cNvPr id="82" name="Google Shape;82;p52"/>
          <p:cNvGrpSpPr/>
          <p:nvPr/>
        </p:nvGrpSpPr>
        <p:grpSpPr>
          <a:xfrm>
            <a:off x="-2547119" y="377342"/>
            <a:ext cx="10753888" cy="4851272"/>
            <a:chOff x="-4071119" y="-624865"/>
            <a:chExt cx="10753888" cy="4851272"/>
          </a:xfrm>
        </p:grpSpPr>
        <p:sp>
          <p:nvSpPr>
            <p:cNvPr id="83" name="Google Shape;83;p52"/>
            <p:cNvSpPr/>
            <p:nvPr/>
          </p:nvSpPr>
          <p:spPr>
            <a:xfrm>
              <a:off x="-4071119" y="-624865"/>
              <a:ext cx="4851272" cy="4851272"/>
            </a:xfrm>
            <a:prstGeom prst="blockArc">
              <a:avLst>
                <a:gd fmla="val 18900000" name="adj1"/>
                <a:gd fmla="val 2700000" name="adj2"/>
                <a:gd fmla="val 445" name="adj3"/>
              </a:avLst>
            </a:prstGeom>
            <a:noFill/>
            <a:ln cap="flat" cmpd="sng" w="25400">
              <a:solidFill>
                <a:srgbClr val="4F8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52"/>
            <p:cNvSpPr/>
            <p:nvPr/>
          </p:nvSpPr>
          <p:spPr>
            <a:xfrm>
              <a:off x="341804" y="225024"/>
              <a:ext cx="6340965" cy="450336"/>
            </a:xfrm>
            <a:prstGeom prst="rect">
              <a:avLst/>
            </a:prstGeom>
            <a:solidFill>
              <a:srgbClr val="427EE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52"/>
            <p:cNvSpPr txBox="1"/>
            <p:nvPr/>
          </p:nvSpPr>
          <p:spPr>
            <a:xfrm>
              <a:off x="341804" y="225024"/>
              <a:ext cx="6340965" cy="450336"/>
            </a:xfrm>
            <a:prstGeom prst="rect">
              <a:avLst/>
            </a:prstGeom>
            <a:noFill/>
            <a:ln>
              <a:noFill/>
            </a:ln>
          </p:spPr>
          <p:txBody>
            <a:bodyPr anchorCtr="0" anchor="ctr" bIns="35550" lIns="357450" spcFirstLastPara="1" rIns="35550" wrap="square" tIns="35550">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Chapter 1: </a:t>
              </a:r>
              <a:r>
                <a:rPr b="0" i="1" lang="en-US" sz="1400" u="none" cap="none" strike="noStrike">
                  <a:solidFill>
                    <a:srgbClr val="FFFFFF"/>
                  </a:solidFill>
                  <a:latin typeface="Arial"/>
                  <a:ea typeface="Arial"/>
                  <a:cs typeface="Arial"/>
                  <a:sym typeface="Arial"/>
                </a:rPr>
                <a:t>Definition of Genetic Counseling and the main objectives</a:t>
              </a:r>
              <a:endParaRPr b="0" i="1" sz="1400" u="none" cap="none" strike="noStrike">
                <a:solidFill>
                  <a:srgbClr val="FFFFFF"/>
                </a:solidFill>
                <a:latin typeface="Arial"/>
                <a:ea typeface="Arial"/>
                <a:cs typeface="Arial"/>
                <a:sym typeface="Arial"/>
              </a:endParaRPr>
            </a:p>
          </p:txBody>
        </p:sp>
        <p:sp>
          <p:nvSpPr>
            <p:cNvPr id="86" name="Google Shape;86;p52"/>
            <p:cNvSpPr/>
            <p:nvPr/>
          </p:nvSpPr>
          <p:spPr>
            <a:xfrm>
              <a:off x="60343" y="168732"/>
              <a:ext cx="562921" cy="562921"/>
            </a:xfrm>
            <a:prstGeom prst="ellipse">
              <a:avLst/>
            </a:prstGeom>
            <a:solidFill>
              <a:schemeClr val="lt1"/>
            </a:solidFill>
            <a:ln cap="flat" cmpd="sng" w="25400">
              <a:solidFill>
                <a:srgbClr val="407E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52"/>
            <p:cNvSpPr/>
            <p:nvPr/>
          </p:nvSpPr>
          <p:spPr>
            <a:xfrm>
              <a:off x="664502" y="900313"/>
              <a:ext cx="6018266" cy="450336"/>
            </a:xfrm>
            <a:prstGeom prst="rect">
              <a:avLst/>
            </a:prstGeom>
            <a:solidFill>
              <a:srgbClr val="5087E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52"/>
            <p:cNvSpPr txBox="1"/>
            <p:nvPr/>
          </p:nvSpPr>
          <p:spPr>
            <a:xfrm>
              <a:off x="664502" y="900313"/>
              <a:ext cx="6018266" cy="450336"/>
            </a:xfrm>
            <a:prstGeom prst="rect">
              <a:avLst/>
            </a:prstGeom>
            <a:noFill/>
            <a:ln>
              <a:noFill/>
            </a:ln>
          </p:spPr>
          <p:txBody>
            <a:bodyPr anchorCtr="0" anchor="ctr" bIns="35550" lIns="357450" spcFirstLastPara="1" rIns="35550" wrap="square" tIns="35550">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Chapter 2: </a:t>
              </a:r>
              <a:r>
                <a:rPr b="0" i="1" lang="en-US" sz="1400" u="none" cap="none" strike="noStrike">
                  <a:solidFill>
                    <a:srgbClr val="FFFFFF"/>
                  </a:solidFill>
                  <a:latin typeface="Arial"/>
                  <a:ea typeface="Arial"/>
                  <a:cs typeface="Arial"/>
                  <a:sym typeface="Arial"/>
                </a:rPr>
                <a:t>The profession of Genetic Counselor</a:t>
              </a:r>
              <a:endParaRPr b="0" i="1" sz="1400" u="none" cap="none" strike="noStrike">
                <a:solidFill>
                  <a:srgbClr val="FFFFFF"/>
                </a:solidFill>
                <a:latin typeface="Arial"/>
                <a:ea typeface="Arial"/>
                <a:cs typeface="Arial"/>
                <a:sym typeface="Arial"/>
              </a:endParaRPr>
            </a:p>
          </p:txBody>
        </p:sp>
        <p:sp>
          <p:nvSpPr>
            <p:cNvPr id="89" name="Google Shape;89;p52"/>
            <p:cNvSpPr/>
            <p:nvPr/>
          </p:nvSpPr>
          <p:spPr>
            <a:xfrm>
              <a:off x="383041" y="844021"/>
              <a:ext cx="562921" cy="562921"/>
            </a:xfrm>
            <a:prstGeom prst="ellipse">
              <a:avLst/>
            </a:prstGeom>
            <a:solidFill>
              <a:schemeClr val="lt1"/>
            </a:solidFill>
            <a:ln cap="flat" cmpd="sng" w="25400">
              <a:solidFill>
                <a:srgbClr val="5489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52"/>
            <p:cNvSpPr/>
            <p:nvPr/>
          </p:nvSpPr>
          <p:spPr>
            <a:xfrm>
              <a:off x="763544" y="1575602"/>
              <a:ext cx="5919224" cy="450336"/>
            </a:xfrm>
            <a:prstGeom prst="rect">
              <a:avLst/>
            </a:prstGeom>
            <a:solidFill>
              <a:srgbClr val="5E8FF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52"/>
            <p:cNvSpPr txBox="1"/>
            <p:nvPr/>
          </p:nvSpPr>
          <p:spPr>
            <a:xfrm>
              <a:off x="763544" y="1575602"/>
              <a:ext cx="5919224" cy="450336"/>
            </a:xfrm>
            <a:prstGeom prst="rect">
              <a:avLst/>
            </a:prstGeom>
            <a:noFill/>
            <a:ln>
              <a:noFill/>
            </a:ln>
          </p:spPr>
          <p:txBody>
            <a:bodyPr anchorCtr="0" anchor="ctr" bIns="35550" lIns="357450" spcFirstLastPara="1" rIns="35550" wrap="square" tIns="35550">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Chapter 3: </a:t>
              </a:r>
              <a:r>
                <a:rPr b="0" i="1" lang="en-US" sz="1400" u="none" cap="none" strike="noStrike">
                  <a:solidFill>
                    <a:srgbClr val="FFFFFF"/>
                  </a:solidFill>
                  <a:latin typeface="Arial"/>
                  <a:ea typeface="Arial"/>
                  <a:cs typeface="Arial"/>
                  <a:sym typeface="Arial"/>
                </a:rPr>
                <a:t>Benefits of Genetic Counseling</a:t>
              </a:r>
              <a:endParaRPr b="0" i="1" sz="1400" u="none" cap="none" strike="noStrike">
                <a:solidFill>
                  <a:srgbClr val="FFFFFF"/>
                </a:solidFill>
                <a:latin typeface="Arial"/>
                <a:ea typeface="Arial"/>
                <a:cs typeface="Arial"/>
                <a:sym typeface="Arial"/>
              </a:endParaRPr>
            </a:p>
          </p:txBody>
        </p:sp>
        <p:sp>
          <p:nvSpPr>
            <p:cNvPr id="92" name="Google Shape;92;p52"/>
            <p:cNvSpPr/>
            <p:nvPr/>
          </p:nvSpPr>
          <p:spPr>
            <a:xfrm>
              <a:off x="482084" y="1519310"/>
              <a:ext cx="562921" cy="562921"/>
            </a:xfrm>
            <a:prstGeom prst="ellipse">
              <a:avLst/>
            </a:prstGeom>
            <a:solidFill>
              <a:schemeClr val="lt1"/>
            </a:solidFill>
            <a:ln cap="flat" cmpd="sng" w="25400">
              <a:solidFill>
                <a:srgbClr val="6A96F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52"/>
            <p:cNvSpPr/>
            <p:nvPr/>
          </p:nvSpPr>
          <p:spPr>
            <a:xfrm>
              <a:off x="664502" y="2250891"/>
              <a:ext cx="6018266" cy="450336"/>
            </a:xfrm>
            <a:prstGeom prst="rect">
              <a:avLst/>
            </a:prstGeom>
            <a:solidFill>
              <a:srgbClr val="6D99F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2"/>
            <p:cNvSpPr txBox="1"/>
            <p:nvPr/>
          </p:nvSpPr>
          <p:spPr>
            <a:xfrm>
              <a:off x="664502" y="2250891"/>
              <a:ext cx="6018266" cy="450336"/>
            </a:xfrm>
            <a:prstGeom prst="rect">
              <a:avLst/>
            </a:prstGeom>
            <a:noFill/>
            <a:ln>
              <a:noFill/>
            </a:ln>
          </p:spPr>
          <p:txBody>
            <a:bodyPr anchorCtr="0" anchor="ctr" bIns="35550" lIns="357450" spcFirstLastPara="1" rIns="35550" wrap="square" tIns="35550">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Chapter 4: </a:t>
              </a:r>
              <a:r>
                <a:rPr b="0" i="1" lang="en-US" sz="1400" u="none" cap="none" strike="noStrike">
                  <a:solidFill>
                    <a:srgbClr val="FFFFFF"/>
                  </a:solidFill>
                  <a:latin typeface="Arial"/>
                  <a:ea typeface="Arial"/>
                  <a:cs typeface="Arial"/>
                  <a:sym typeface="Arial"/>
                </a:rPr>
                <a:t>Risks of Genetic Counseling</a:t>
              </a:r>
              <a:endParaRPr b="0" i="1" sz="1400" u="none" cap="none" strike="noStrike">
                <a:solidFill>
                  <a:srgbClr val="FFFFFF"/>
                </a:solidFill>
                <a:latin typeface="Arial"/>
                <a:ea typeface="Arial"/>
                <a:cs typeface="Arial"/>
                <a:sym typeface="Arial"/>
              </a:endParaRPr>
            </a:p>
          </p:txBody>
        </p:sp>
        <p:sp>
          <p:nvSpPr>
            <p:cNvPr id="95" name="Google Shape;95;p52"/>
            <p:cNvSpPr/>
            <p:nvPr/>
          </p:nvSpPr>
          <p:spPr>
            <a:xfrm>
              <a:off x="383041" y="2194599"/>
              <a:ext cx="562921" cy="562921"/>
            </a:xfrm>
            <a:prstGeom prst="ellipse">
              <a:avLst/>
            </a:prstGeom>
            <a:solidFill>
              <a:schemeClr val="lt1"/>
            </a:solidFill>
            <a:ln cap="flat" cmpd="sng" w="25400">
              <a:solidFill>
                <a:srgbClr val="82A5F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52"/>
            <p:cNvSpPr/>
            <p:nvPr/>
          </p:nvSpPr>
          <p:spPr>
            <a:xfrm>
              <a:off x="341804" y="2926180"/>
              <a:ext cx="6340965" cy="450336"/>
            </a:xfrm>
            <a:prstGeom prst="rect">
              <a:avLst/>
            </a:prstGeom>
            <a:solidFill>
              <a:srgbClr val="7DA3F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52"/>
            <p:cNvSpPr txBox="1"/>
            <p:nvPr/>
          </p:nvSpPr>
          <p:spPr>
            <a:xfrm>
              <a:off x="341804" y="2926180"/>
              <a:ext cx="6340965" cy="450336"/>
            </a:xfrm>
            <a:prstGeom prst="rect">
              <a:avLst/>
            </a:prstGeom>
            <a:noFill/>
            <a:ln>
              <a:noFill/>
            </a:ln>
          </p:spPr>
          <p:txBody>
            <a:bodyPr anchorCtr="0" anchor="ctr" bIns="35550" lIns="357450" spcFirstLastPara="1" rIns="35550" wrap="square" tIns="35550">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Chapter 5: </a:t>
              </a:r>
              <a:r>
                <a:rPr b="0" i="1" lang="en-US" sz="1400" u="none" cap="none" strike="noStrike">
                  <a:solidFill>
                    <a:srgbClr val="FFFFFF"/>
                  </a:solidFill>
                  <a:latin typeface="Arial"/>
                  <a:ea typeface="Arial"/>
                  <a:cs typeface="Arial"/>
                  <a:sym typeface="Arial"/>
                </a:rPr>
                <a:t>Motivations and Barriers to taking part in GC sessions</a:t>
              </a:r>
              <a:endParaRPr b="0" i="1" sz="1400" u="none" cap="none" strike="noStrike">
                <a:solidFill>
                  <a:srgbClr val="FFFFFF"/>
                </a:solidFill>
                <a:latin typeface="Arial"/>
                <a:ea typeface="Arial"/>
                <a:cs typeface="Arial"/>
                <a:sym typeface="Arial"/>
              </a:endParaRPr>
            </a:p>
          </p:txBody>
        </p:sp>
        <p:sp>
          <p:nvSpPr>
            <p:cNvPr id="98" name="Google Shape;98;p52"/>
            <p:cNvSpPr/>
            <p:nvPr/>
          </p:nvSpPr>
          <p:spPr>
            <a:xfrm>
              <a:off x="60343" y="2869888"/>
              <a:ext cx="562921" cy="562921"/>
            </a:xfrm>
            <a:prstGeom prst="ellipse">
              <a:avLst/>
            </a:prstGeom>
            <a:solidFill>
              <a:schemeClr val="lt1"/>
            </a:solidFill>
            <a:ln cap="flat" cmpd="sng" w="25400">
              <a:solidFill>
                <a:srgbClr val="9CB6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6"/>
          <p:cNvSpPr txBox="1"/>
          <p:nvPr/>
        </p:nvSpPr>
        <p:spPr>
          <a:xfrm>
            <a:off x="4886650" y="2411275"/>
            <a:ext cx="4356600" cy="95407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accent1"/>
                </a:solidFill>
                <a:latin typeface="Arial"/>
                <a:ea typeface="Arial"/>
                <a:cs typeface="Arial"/>
                <a:sym typeface="Arial"/>
              </a:rPr>
              <a:t>CHAPTER</a:t>
            </a:r>
            <a:endParaRPr b="1" i="0" sz="3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1" i="1" lang="en-US" sz="2000" u="none" cap="none" strike="noStrike">
                <a:solidFill>
                  <a:schemeClr val="accent1"/>
                </a:solidFill>
                <a:latin typeface="Arial"/>
                <a:ea typeface="Arial"/>
                <a:cs typeface="Arial"/>
                <a:sym typeface="Arial"/>
              </a:rPr>
              <a:t>Risks of Genetic Counseling</a:t>
            </a:r>
            <a:endParaRPr/>
          </a:p>
        </p:txBody>
      </p:sp>
      <p:pic>
        <p:nvPicPr>
          <p:cNvPr descr="Εικόνα που περιέχει λογότυπο&#10;&#10;Περιγραφή που δημιουργήθηκε αυτόματα" id="400" name="Google Shape;400;p56"/>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grpSp>
        <p:nvGrpSpPr>
          <p:cNvPr id="401" name="Google Shape;401;p56"/>
          <p:cNvGrpSpPr/>
          <p:nvPr/>
        </p:nvGrpSpPr>
        <p:grpSpPr>
          <a:xfrm>
            <a:off x="-4117807" y="349445"/>
            <a:ext cx="5116123" cy="4851272"/>
            <a:chOff x="-2762222" y="-624865"/>
            <a:chExt cx="5116123" cy="4851272"/>
          </a:xfrm>
        </p:grpSpPr>
        <p:sp>
          <p:nvSpPr>
            <p:cNvPr id="402" name="Google Shape;402;p56"/>
            <p:cNvSpPr/>
            <p:nvPr/>
          </p:nvSpPr>
          <p:spPr>
            <a:xfrm>
              <a:off x="-2762222" y="-624865"/>
              <a:ext cx="4851272" cy="4851272"/>
            </a:xfrm>
            <a:prstGeom prst="blockArc">
              <a:avLst>
                <a:gd fmla="val 18900000" name="adj1"/>
                <a:gd fmla="val 2700000" name="adj2"/>
                <a:gd fmla="val 445" name="adj3"/>
              </a:avLst>
            </a:prstGeom>
            <a:noFill/>
            <a:ln cap="flat" cmpd="sng" w="25400">
              <a:solidFill>
                <a:srgbClr val="4F8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56"/>
            <p:cNvSpPr/>
            <p:nvPr/>
          </p:nvSpPr>
          <p:spPr>
            <a:xfrm>
              <a:off x="1031166" y="213396"/>
              <a:ext cx="47020" cy="450336"/>
            </a:xfrm>
            <a:prstGeom prst="rect">
              <a:avLst/>
            </a:prstGeom>
            <a:solidFill>
              <a:srgbClr val="407EE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56"/>
            <p:cNvSpPr txBox="1"/>
            <p:nvPr/>
          </p:nvSpPr>
          <p:spPr>
            <a:xfrm>
              <a:off x="1031166" y="213396"/>
              <a:ext cx="47020"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405" name="Google Shape;405;p56"/>
            <p:cNvSpPr/>
            <p:nvPr/>
          </p:nvSpPr>
          <p:spPr>
            <a:xfrm>
              <a:off x="1369239" y="168732"/>
              <a:ext cx="562921" cy="562921"/>
            </a:xfrm>
            <a:prstGeom prst="ellipse">
              <a:avLst/>
            </a:prstGeom>
            <a:solidFill>
              <a:srgbClr val="427EE7"/>
            </a:solidFill>
            <a:ln cap="flat" cmpd="sng" w="25400">
              <a:solidFill>
                <a:srgbClr val="407E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56"/>
            <p:cNvSpPr/>
            <p:nvPr/>
          </p:nvSpPr>
          <p:spPr>
            <a:xfrm flipH="1">
              <a:off x="1080552" y="952638"/>
              <a:ext cx="46568" cy="450336"/>
            </a:xfrm>
            <a:prstGeom prst="rect">
              <a:avLst/>
            </a:prstGeom>
            <a:solidFill>
              <a:srgbClr val="5489E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56"/>
            <p:cNvSpPr txBox="1"/>
            <p:nvPr/>
          </p:nvSpPr>
          <p:spPr>
            <a:xfrm>
              <a:off x="1080552" y="952638"/>
              <a:ext cx="46568"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408" name="Google Shape;408;p56"/>
            <p:cNvSpPr/>
            <p:nvPr/>
          </p:nvSpPr>
          <p:spPr>
            <a:xfrm>
              <a:off x="1691938" y="844021"/>
              <a:ext cx="562921" cy="562921"/>
            </a:xfrm>
            <a:prstGeom prst="ellipse">
              <a:avLst/>
            </a:prstGeom>
            <a:solidFill>
              <a:srgbClr val="5087ED"/>
            </a:solidFill>
            <a:ln cap="flat" cmpd="sng" w="25400">
              <a:solidFill>
                <a:srgbClr val="5489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56"/>
            <p:cNvSpPr/>
            <p:nvPr/>
          </p:nvSpPr>
          <p:spPr>
            <a:xfrm>
              <a:off x="991455" y="1596718"/>
              <a:ext cx="48987" cy="450336"/>
            </a:xfrm>
            <a:prstGeom prst="rect">
              <a:avLst/>
            </a:prstGeom>
            <a:solidFill>
              <a:srgbClr val="6A96F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56"/>
            <p:cNvSpPr txBox="1"/>
            <p:nvPr/>
          </p:nvSpPr>
          <p:spPr>
            <a:xfrm>
              <a:off x="991455" y="1596718"/>
              <a:ext cx="48987"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411" name="Google Shape;411;p56"/>
            <p:cNvSpPr/>
            <p:nvPr/>
          </p:nvSpPr>
          <p:spPr>
            <a:xfrm>
              <a:off x="1790980" y="1519310"/>
              <a:ext cx="562921" cy="562921"/>
            </a:xfrm>
            <a:prstGeom prst="ellipse">
              <a:avLst/>
            </a:prstGeom>
            <a:solidFill>
              <a:srgbClr val="5E8FF2"/>
            </a:solidFill>
            <a:ln cap="flat" cmpd="sng" w="25400">
              <a:solidFill>
                <a:srgbClr val="6A96F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56"/>
            <p:cNvSpPr/>
            <p:nvPr/>
          </p:nvSpPr>
          <p:spPr>
            <a:xfrm>
              <a:off x="814710" y="2246627"/>
              <a:ext cx="46568" cy="450336"/>
            </a:xfrm>
            <a:prstGeom prst="rect">
              <a:avLst/>
            </a:prstGeom>
            <a:solidFill>
              <a:srgbClr val="82A5F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56"/>
            <p:cNvSpPr txBox="1"/>
            <p:nvPr/>
          </p:nvSpPr>
          <p:spPr>
            <a:xfrm>
              <a:off x="814710" y="2246627"/>
              <a:ext cx="46568"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414" name="Google Shape;414;p56"/>
            <p:cNvSpPr/>
            <p:nvPr/>
          </p:nvSpPr>
          <p:spPr>
            <a:xfrm>
              <a:off x="1691938" y="2194599"/>
              <a:ext cx="562921" cy="562921"/>
            </a:xfrm>
            <a:prstGeom prst="ellipse">
              <a:avLst/>
            </a:prstGeom>
            <a:solidFill>
              <a:srgbClr val="6D99F6"/>
            </a:solidFill>
            <a:ln cap="flat" cmpd="sng" w="25400">
              <a:solidFill>
                <a:srgbClr val="82A5F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56"/>
            <p:cNvSpPr/>
            <p:nvPr/>
          </p:nvSpPr>
          <p:spPr>
            <a:xfrm>
              <a:off x="495371" y="2904857"/>
              <a:ext cx="48903" cy="450336"/>
            </a:xfrm>
            <a:prstGeom prst="rect">
              <a:avLst/>
            </a:prstGeom>
            <a:solidFill>
              <a:srgbClr val="9CB6F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56"/>
            <p:cNvSpPr txBox="1"/>
            <p:nvPr/>
          </p:nvSpPr>
          <p:spPr>
            <a:xfrm>
              <a:off x="495371" y="2904857"/>
              <a:ext cx="48903"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417" name="Google Shape;417;p56"/>
            <p:cNvSpPr/>
            <p:nvPr/>
          </p:nvSpPr>
          <p:spPr>
            <a:xfrm>
              <a:off x="1369239" y="2869888"/>
              <a:ext cx="562921" cy="562921"/>
            </a:xfrm>
            <a:prstGeom prst="ellipse">
              <a:avLst/>
            </a:prstGeom>
            <a:solidFill>
              <a:schemeClr val="lt1"/>
            </a:solidFill>
            <a:ln cap="flat" cmpd="sng" w="25400">
              <a:solidFill>
                <a:srgbClr val="9CB6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8" name="Google Shape;418;p56"/>
          <p:cNvSpPr txBox="1"/>
          <p:nvPr/>
        </p:nvSpPr>
        <p:spPr>
          <a:xfrm>
            <a:off x="3618600" y="2135525"/>
            <a:ext cx="1906800" cy="240062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0"/>
              <a:buFont typeface="Arial"/>
              <a:buNone/>
            </a:pPr>
            <a:r>
              <a:rPr b="1" i="0" lang="en-US" sz="14400" u="none" cap="none" strike="noStrike">
                <a:solidFill>
                  <a:srgbClr val="B7B7B7"/>
                </a:solidFill>
                <a:latin typeface="Calibri"/>
                <a:ea typeface="Calibri"/>
                <a:cs typeface="Calibri"/>
                <a:sym typeface="Calibri"/>
              </a:rPr>
              <a:t>4</a:t>
            </a:r>
            <a:endParaRPr b="1" i="0" sz="12000" u="none" cap="none" strike="noStrike">
              <a:solidFill>
                <a:srgbClr val="B7B7B7"/>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pic>
        <p:nvPicPr>
          <p:cNvPr id="423" name="Google Shape;423;p42"/>
          <p:cNvPicPr preferRelativeResize="0"/>
          <p:nvPr/>
        </p:nvPicPr>
        <p:blipFill rotWithShape="1">
          <a:blip r:embed="rId3">
            <a:alphaModFix/>
          </a:blip>
          <a:srcRect b="0" l="0" r="0" t="0"/>
          <a:stretch/>
        </p:blipFill>
        <p:spPr>
          <a:xfrm>
            <a:off x="5987250" y="1076275"/>
            <a:ext cx="2758175" cy="2971438"/>
          </a:xfrm>
          <a:prstGeom prst="rect">
            <a:avLst/>
          </a:prstGeom>
          <a:noFill/>
          <a:ln>
            <a:noFill/>
          </a:ln>
          <a:effectLst>
            <a:outerShdw blurRad="314325" rotWithShape="0" algn="bl" dir="5400000" dist="19050">
              <a:srgbClr val="000000">
                <a:alpha val="49411"/>
              </a:srgbClr>
            </a:outerShdw>
          </a:effectLst>
        </p:spPr>
      </p:pic>
      <p:sp>
        <p:nvSpPr>
          <p:cNvPr id="424" name="Google Shape;424;p42"/>
          <p:cNvSpPr txBox="1"/>
          <p:nvPr>
            <p:ph idx="1" type="body"/>
          </p:nvPr>
        </p:nvSpPr>
        <p:spPr>
          <a:xfrm>
            <a:off x="519738" y="863550"/>
            <a:ext cx="5274025"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i="1" lang="en-US" sz="1600">
                <a:solidFill>
                  <a:srgbClr val="9A0050"/>
                </a:solidFill>
                <a:latin typeface="Open Sans"/>
                <a:ea typeface="Open Sans"/>
                <a:cs typeface="Open Sans"/>
                <a:sym typeface="Open Sans"/>
              </a:rPr>
              <a:t>Disadvantages</a:t>
            </a:r>
            <a:endParaRPr/>
          </a:p>
          <a:p>
            <a:pPr indent="-196850" lvl="0" marL="285750" rtl="0" algn="l">
              <a:lnSpc>
                <a:spcPct val="100000"/>
              </a:lnSpc>
              <a:spcBef>
                <a:spcPts val="0"/>
              </a:spcBef>
              <a:spcAft>
                <a:spcPts val="0"/>
              </a:spcAft>
              <a:buSzPts val="1400"/>
              <a:buNone/>
            </a:pPr>
            <a:r>
              <a:t/>
            </a:r>
            <a:endParaRPr i="1" sz="1600">
              <a:solidFill>
                <a:srgbClr val="9A0050"/>
              </a:solidFill>
              <a:latin typeface="Open Sans"/>
              <a:ea typeface="Open Sans"/>
              <a:cs typeface="Open Sans"/>
              <a:sym typeface="Open Sans"/>
            </a:endParaRPr>
          </a:p>
          <a:p>
            <a:pPr indent="-457200" lvl="0" marL="457200" rtl="0" algn="l">
              <a:lnSpc>
                <a:spcPct val="100000"/>
              </a:lnSpc>
              <a:spcBef>
                <a:spcPts val="0"/>
              </a:spcBef>
              <a:spcAft>
                <a:spcPts val="0"/>
              </a:spcAft>
              <a:buSzPts val="1400"/>
              <a:buChar char="●"/>
            </a:pPr>
            <a:r>
              <a:rPr b="0" i="1" lang="en-US" sz="1600">
                <a:solidFill>
                  <a:srgbClr val="9A0050"/>
                </a:solidFill>
                <a:latin typeface="Open Sans"/>
                <a:ea typeface="Open Sans"/>
                <a:cs typeface="Open Sans"/>
                <a:sym typeface="Open Sans"/>
              </a:rPr>
              <a:t>Testing may increase individual’s stress and anxiety </a:t>
            </a:r>
            <a:endParaRPr/>
          </a:p>
          <a:p>
            <a:pPr indent="-279400" lvl="0" marL="457200" rtl="0" algn="l">
              <a:lnSpc>
                <a:spcPct val="100000"/>
              </a:lnSpc>
              <a:spcBef>
                <a:spcPts val="0"/>
              </a:spcBef>
              <a:spcAft>
                <a:spcPts val="0"/>
              </a:spcAft>
              <a:buSzPts val="1400"/>
              <a:buNone/>
            </a:pPr>
            <a:r>
              <a:t/>
            </a:r>
            <a:endParaRPr b="0" i="1" sz="1600">
              <a:solidFill>
                <a:srgbClr val="9A0050"/>
              </a:solidFill>
              <a:latin typeface="Open Sans"/>
              <a:ea typeface="Open Sans"/>
              <a:cs typeface="Open Sans"/>
              <a:sym typeface="Open Sans"/>
            </a:endParaRPr>
          </a:p>
          <a:p>
            <a:pPr indent="-457200" lvl="0" marL="457200" rtl="0" algn="l">
              <a:lnSpc>
                <a:spcPct val="100000"/>
              </a:lnSpc>
              <a:spcBef>
                <a:spcPts val="0"/>
              </a:spcBef>
              <a:spcAft>
                <a:spcPts val="0"/>
              </a:spcAft>
              <a:buSzPts val="1400"/>
              <a:buChar char="●"/>
            </a:pPr>
            <a:r>
              <a:rPr b="0" i="1" lang="en-US" sz="1600">
                <a:solidFill>
                  <a:srgbClr val="9A0050"/>
                </a:solidFill>
                <a:latin typeface="Open Sans"/>
                <a:ea typeface="Open Sans"/>
                <a:cs typeface="Open Sans"/>
                <a:sym typeface="Open Sans"/>
              </a:rPr>
              <a:t>Results in some cases may return inconclusive or uncertainty</a:t>
            </a:r>
            <a:endParaRPr/>
          </a:p>
          <a:p>
            <a:pPr indent="-279400" lvl="0" marL="457200" rtl="0" algn="l">
              <a:lnSpc>
                <a:spcPct val="100000"/>
              </a:lnSpc>
              <a:spcBef>
                <a:spcPts val="0"/>
              </a:spcBef>
              <a:spcAft>
                <a:spcPts val="0"/>
              </a:spcAft>
              <a:buSzPts val="1400"/>
              <a:buNone/>
            </a:pPr>
            <a:r>
              <a:t/>
            </a:r>
            <a:endParaRPr b="0" i="1" sz="1600">
              <a:solidFill>
                <a:srgbClr val="9A0050"/>
              </a:solidFill>
              <a:latin typeface="Open Sans"/>
              <a:ea typeface="Open Sans"/>
              <a:cs typeface="Open Sans"/>
              <a:sym typeface="Open Sans"/>
            </a:endParaRPr>
          </a:p>
          <a:p>
            <a:pPr indent="-457200" lvl="0" marL="457200" rtl="0" algn="l">
              <a:lnSpc>
                <a:spcPct val="100000"/>
              </a:lnSpc>
              <a:spcBef>
                <a:spcPts val="0"/>
              </a:spcBef>
              <a:spcAft>
                <a:spcPts val="0"/>
              </a:spcAft>
              <a:buSzPts val="1400"/>
              <a:buChar char="●"/>
            </a:pPr>
            <a:r>
              <a:rPr b="0" i="1" lang="en-US" sz="1600">
                <a:solidFill>
                  <a:srgbClr val="9A0050"/>
                </a:solidFill>
                <a:latin typeface="Open Sans"/>
                <a:ea typeface="Open Sans"/>
                <a:cs typeface="Open Sans"/>
                <a:sym typeface="Open Sans"/>
              </a:rPr>
              <a:t>Negative impact on family and personal relationships</a:t>
            </a:r>
            <a:endParaRPr/>
          </a:p>
          <a:p>
            <a:pPr indent="-368300" lvl="0" marL="457200" rtl="0" algn="l">
              <a:lnSpc>
                <a:spcPct val="100000"/>
              </a:lnSpc>
              <a:spcBef>
                <a:spcPts val="0"/>
              </a:spcBef>
              <a:spcAft>
                <a:spcPts val="0"/>
              </a:spcAft>
              <a:buSzPts val="1400"/>
              <a:buNone/>
            </a:pPr>
            <a:r>
              <a:t/>
            </a:r>
            <a:endParaRPr b="0" i="1" sz="1600">
              <a:solidFill>
                <a:srgbClr val="9A0050"/>
              </a:solidFill>
              <a:latin typeface="Open Sans"/>
              <a:ea typeface="Open Sans"/>
              <a:cs typeface="Open Sans"/>
              <a:sym typeface="Open Sans"/>
            </a:endParaRPr>
          </a:p>
          <a:p>
            <a:pPr indent="-368300" lvl="0" marL="457200" rtl="0" algn="l">
              <a:lnSpc>
                <a:spcPct val="100000"/>
              </a:lnSpc>
              <a:spcBef>
                <a:spcPts val="0"/>
              </a:spcBef>
              <a:spcAft>
                <a:spcPts val="0"/>
              </a:spcAft>
              <a:buSzPts val="1400"/>
              <a:buNone/>
            </a:pPr>
            <a:r>
              <a:t/>
            </a:r>
            <a:endParaRPr b="0" i="1" sz="1600">
              <a:solidFill>
                <a:srgbClr val="9A0050"/>
              </a:solidFill>
              <a:latin typeface="Open Sans"/>
              <a:ea typeface="Open Sans"/>
              <a:cs typeface="Open Sans"/>
              <a:sym typeface="Open Sans"/>
            </a:endParaRPr>
          </a:p>
        </p:txBody>
      </p:sp>
      <p:pic>
        <p:nvPicPr>
          <p:cNvPr descr="Εικόνα που περιέχει λογότυπο&#10;&#10;Περιγραφή που δημιουργήθηκε αυτόματα" id="425" name="Google Shape;425;p42"/>
          <p:cNvPicPr preferRelativeResize="0"/>
          <p:nvPr/>
        </p:nvPicPr>
        <p:blipFill rotWithShape="1">
          <a:blip r:embed="rId4">
            <a:alphaModFix/>
          </a:blip>
          <a:srcRect b="0" l="0" r="0" t="0"/>
          <a:stretch/>
        </p:blipFill>
        <p:spPr>
          <a:xfrm>
            <a:off x="6550007" y="4446061"/>
            <a:ext cx="2511653" cy="62678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pic>
        <p:nvPicPr>
          <p:cNvPr id="430" name="Google Shape;430;p43"/>
          <p:cNvPicPr preferRelativeResize="0"/>
          <p:nvPr/>
        </p:nvPicPr>
        <p:blipFill rotWithShape="1">
          <a:blip r:embed="rId3">
            <a:alphaModFix/>
          </a:blip>
          <a:srcRect b="0" l="0" r="0" t="0"/>
          <a:stretch/>
        </p:blipFill>
        <p:spPr>
          <a:xfrm>
            <a:off x="0" y="4856327"/>
            <a:ext cx="9144000" cy="306970"/>
          </a:xfrm>
          <a:prstGeom prst="rect">
            <a:avLst/>
          </a:prstGeom>
          <a:noFill/>
          <a:ln>
            <a:noFill/>
          </a:ln>
        </p:spPr>
      </p:pic>
      <p:pic>
        <p:nvPicPr>
          <p:cNvPr descr="Εικόνα που περιέχει κείμενο, διανυσματικά γραφικά&#10;&#10;Περιγραφή που δημιουργήθηκε αυτόματα" id="431" name="Google Shape;431;p43"/>
          <p:cNvPicPr preferRelativeResize="0"/>
          <p:nvPr/>
        </p:nvPicPr>
        <p:blipFill rotWithShape="1">
          <a:blip r:embed="rId4">
            <a:alphaModFix/>
          </a:blip>
          <a:srcRect b="0" l="0" r="0" t="0"/>
          <a:stretch/>
        </p:blipFill>
        <p:spPr>
          <a:xfrm>
            <a:off x="6856222" y="70657"/>
            <a:ext cx="2287778" cy="1668933"/>
          </a:xfrm>
          <a:prstGeom prst="rect">
            <a:avLst/>
          </a:prstGeom>
          <a:noFill/>
          <a:ln>
            <a:noFill/>
          </a:ln>
        </p:spPr>
      </p:pic>
      <p:sp>
        <p:nvSpPr>
          <p:cNvPr id="432" name="Google Shape;432;p43"/>
          <p:cNvSpPr txBox="1"/>
          <p:nvPr>
            <p:ph idx="1" type="body"/>
          </p:nvPr>
        </p:nvSpPr>
        <p:spPr>
          <a:xfrm>
            <a:off x="602256" y="1212470"/>
            <a:ext cx="7902407" cy="3416400"/>
          </a:xfrm>
          <a:prstGeom prst="rect">
            <a:avLst/>
          </a:prstGeom>
          <a:noFill/>
          <a:ln>
            <a:noFill/>
          </a:ln>
        </p:spPr>
        <p:txBody>
          <a:bodyPr anchorCtr="0" anchor="t" bIns="91425" lIns="91425" spcFirstLastPara="1" rIns="91425" wrap="square" tIns="91425">
            <a:noAutofit/>
          </a:bodyPr>
          <a:lstStyle/>
          <a:p>
            <a:pPr indent="-342900" lvl="0" marL="342900" rtl="0" algn="l">
              <a:lnSpc>
                <a:spcPct val="100000"/>
              </a:lnSpc>
              <a:spcBef>
                <a:spcPts val="0"/>
              </a:spcBef>
              <a:spcAft>
                <a:spcPts val="0"/>
              </a:spcAft>
              <a:buSzPts val="1400"/>
              <a:buChar char="●"/>
            </a:pPr>
            <a:r>
              <a:rPr lang="en-US" sz="1300">
                <a:solidFill>
                  <a:srgbClr val="212121"/>
                </a:solidFill>
                <a:latin typeface="Arial"/>
                <a:ea typeface="Arial"/>
                <a:cs typeface="Arial"/>
                <a:sym typeface="Arial"/>
              </a:rPr>
              <a:t>Family members may have </a:t>
            </a:r>
            <a:r>
              <a:rPr lang="en-US" sz="1300">
                <a:solidFill>
                  <a:schemeClr val="accent1"/>
                </a:solidFill>
                <a:latin typeface="Arial"/>
                <a:ea typeface="Arial"/>
                <a:cs typeface="Arial"/>
                <a:sym typeface="Arial"/>
              </a:rPr>
              <a:t>concerns</a:t>
            </a:r>
            <a:r>
              <a:rPr lang="en-US" sz="1300">
                <a:solidFill>
                  <a:srgbClr val="212121"/>
                </a:solidFill>
                <a:latin typeface="Arial"/>
                <a:ea typeface="Arial"/>
                <a:cs typeface="Arial"/>
                <a:sym typeface="Arial"/>
              </a:rPr>
              <a:t> and </a:t>
            </a:r>
            <a:r>
              <a:rPr lang="en-US" sz="1300">
                <a:solidFill>
                  <a:schemeClr val="accent1"/>
                </a:solidFill>
                <a:latin typeface="Arial"/>
                <a:ea typeface="Arial"/>
                <a:cs typeface="Arial"/>
                <a:sym typeface="Arial"/>
              </a:rPr>
              <a:t>fears</a:t>
            </a:r>
            <a:r>
              <a:rPr lang="en-US" sz="1300">
                <a:solidFill>
                  <a:srgbClr val="212121"/>
                </a:solidFill>
                <a:latin typeface="Arial"/>
                <a:ea typeface="Arial"/>
                <a:cs typeface="Arial"/>
                <a:sym typeface="Arial"/>
              </a:rPr>
              <a:t> about receiving a testing result, </a:t>
            </a:r>
            <a:endParaRPr/>
          </a:p>
          <a:p>
            <a:pPr indent="0" lvl="0" marL="0" rtl="0" algn="l">
              <a:lnSpc>
                <a:spcPct val="100000"/>
              </a:lnSpc>
              <a:spcBef>
                <a:spcPts val="0"/>
              </a:spcBef>
              <a:spcAft>
                <a:spcPts val="0"/>
              </a:spcAft>
              <a:buSzPts val="1400"/>
              <a:buNone/>
            </a:pPr>
            <a:r>
              <a:rPr lang="en-US" sz="1300">
                <a:solidFill>
                  <a:srgbClr val="212121"/>
                </a:solidFill>
                <a:latin typeface="Arial"/>
                <a:ea typeface="Arial"/>
                <a:cs typeface="Arial"/>
                <a:sym typeface="Arial"/>
              </a:rPr>
              <a:t>        and perceive negative societal attitudes toward it.</a:t>
            </a:r>
            <a:endParaRPr/>
          </a:p>
          <a:p>
            <a:pPr indent="0" lvl="0" marL="0" rtl="0" algn="l">
              <a:lnSpc>
                <a:spcPct val="100000"/>
              </a:lnSpc>
              <a:spcBef>
                <a:spcPts val="0"/>
              </a:spcBef>
              <a:spcAft>
                <a:spcPts val="0"/>
              </a:spcAft>
              <a:buSzPts val="1400"/>
              <a:buNone/>
            </a:pPr>
            <a:r>
              <a:t/>
            </a:r>
            <a:endParaRPr b="0" i="0" sz="1300" u="none" strike="noStrike">
              <a:solidFill>
                <a:srgbClr val="000000"/>
              </a:solidFill>
              <a:latin typeface="Arial"/>
              <a:ea typeface="Arial"/>
              <a:cs typeface="Arial"/>
              <a:sym typeface="Arial"/>
            </a:endParaRPr>
          </a:p>
          <a:p>
            <a:pPr indent="-171450" lvl="0" marL="171450" rtl="0" algn="l">
              <a:lnSpc>
                <a:spcPct val="100000"/>
              </a:lnSpc>
              <a:spcBef>
                <a:spcPts val="0"/>
              </a:spcBef>
              <a:spcAft>
                <a:spcPts val="0"/>
              </a:spcAft>
              <a:buSzPts val="1400"/>
              <a:buChar char="●"/>
            </a:pPr>
            <a:r>
              <a:rPr lang="en-US" sz="1300">
                <a:solidFill>
                  <a:srgbClr val="000000"/>
                </a:solidFill>
                <a:latin typeface="Arial"/>
                <a:ea typeface="Arial"/>
                <a:cs typeface="Arial"/>
                <a:sym typeface="Arial"/>
              </a:rPr>
              <a:t>    T</a:t>
            </a:r>
            <a:r>
              <a:rPr b="0" i="0" lang="en-US" sz="1300" u="none" strike="noStrike">
                <a:solidFill>
                  <a:srgbClr val="000000"/>
                </a:solidFill>
                <a:latin typeface="Arial"/>
                <a:ea typeface="Arial"/>
                <a:cs typeface="Arial"/>
                <a:sym typeface="Arial"/>
              </a:rPr>
              <a:t>hey may worry about the potential </a:t>
            </a:r>
            <a:r>
              <a:rPr b="0" i="0" lang="en-US" sz="1300" u="none" strike="noStrike">
                <a:solidFill>
                  <a:schemeClr val="accent1"/>
                </a:solidFill>
                <a:latin typeface="Arial"/>
                <a:ea typeface="Arial"/>
                <a:cs typeface="Arial"/>
                <a:sym typeface="Arial"/>
              </a:rPr>
              <a:t>loss of "normal" life </a:t>
            </a:r>
            <a:r>
              <a:rPr b="0" i="0" lang="en-US" sz="1300" u="none" strike="noStrike">
                <a:solidFill>
                  <a:srgbClr val="000000"/>
                </a:solidFill>
                <a:latin typeface="Arial"/>
                <a:ea typeface="Arial"/>
                <a:cs typeface="Arial"/>
                <a:sym typeface="Arial"/>
              </a:rPr>
              <a:t>or experience a sense of </a:t>
            </a:r>
            <a:r>
              <a:rPr b="0" i="0" lang="en-US" sz="1300" u="none" strike="noStrike">
                <a:solidFill>
                  <a:schemeClr val="accent1"/>
                </a:solidFill>
                <a:latin typeface="Arial"/>
                <a:ea typeface="Arial"/>
                <a:cs typeface="Arial"/>
                <a:sym typeface="Arial"/>
              </a:rPr>
              <a:t>grief</a:t>
            </a:r>
            <a:r>
              <a:rPr b="0" i="0" lang="en-US" sz="1300" u="none" strike="noStrike">
                <a:solidFill>
                  <a:srgbClr val="000000"/>
                </a:solidFill>
                <a:latin typeface="Arial"/>
                <a:ea typeface="Arial"/>
                <a:cs typeface="Arial"/>
                <a:sym typeface="Arial"/>
              </a:rPr>
              <a:t>.</a:t>
            </a:r>
            <a:endParaRPr sz="1300">
              <a:solidFill>
                <a:srgbClr val="212121"/>
              </a:solidFill>
              <a:latin typeface="Arial"/>
              <a:ea typeface="Arial"/>
              <a:cs typeface="Arial"/>
              <a:sym typeface="Arial"/>
            </a:endParaRPr>
          </a:p>
          <a:p>
            <a:pPr indent="-254000" lvl="0" marL="342900" rtl="0" algn="l">
              <a:lnSpc>
                <a:spcPct val="100000"/>
              </a:lnSpc>
              <a:spcBef>
                <a:spcPts val="0"/>
              </a:spcBef>
              <a:spcAft>
                <a:spcPts val="0"/>
              </a:spcAft>
              <a:buSzPts val="1400"/>
              <a:buNone/>
            </a:pPr>
            <a:r>
              <a:t/>
            </a:r>
            <a:endParaRPr sz="1300">
              <a:solidFill>
                <a:srgbClr val="212121"/>
              </a:solidFill>
              <a:latin typeface="Arial"/>
              <a:ea typeface="Arial"/>
              <a:cs typeface="Arial"/>
              <a:sym typeface="Arial"/>
            </a:endParaRPr>
          </a:p>
          <a:p>
            <a:pPr indent="-342900" lvl="0" marL="342900" rtl="0" algn="l">
              <a:lnSpc>
                <a:spcPct val="100000"/>
              </a:lnSpc>
              <a:spcBef>
                <a:spcPts val="0"/>
              </a:spcBef>
              <a:spcAft>
                <a:spcPts val="0"/>
              </a:spcAft>
              <a:buSzPts val="1400"/>
              <a:buChar char="●"/>
            </a:pPr>
            <a:r>
              <a:rPr lang="en-US" sz="1300">
                <a:solidFill>
                  <a:srgbClr val="212121"/>
                </a:solidFill>
                <a:latin typeface="Arial"/>
                <a:ea typeface="Arial"/>
                <a:cs typeface="Arial"/>
                <a:sym typeface="Arial"/>
              </a:rPr>
              <a:t>Genetic </a:t>
            </a:r>
            <a:r>
              <a:rPr b="0" i="0" lang="en-US" sz="1300">
                <a:solidFill>
                  <a:srgbClr val="212121"/>
                </a:solidFill>
                <a:latin typeface="Arial"/>
                <a:ea typeface="Arial"/>
                <a:cs typeface="Arial"/>
                <a:sym typeface="Arial"/>
              </a:rPr>
              <a:t>tests may generate </a:t>
            </a:r>
            <a:r>
              <a:rPr b="0" i="0" lang="en-US" sz="1300">
                <a:solidFill>
                  <a:schemeClr val="accent1"/>
                </a:solidFill>
                <a:latin typeface="Arial"/>
                <a:ea typeface="Arial"/>
                <a:cs typeface="Arial"/>
                <a:sym typeface="Arial"/>
              </a:rPr>
              <a:t>anxiety</a:t>
            </a:r>
            <a:r>
              <a:rPr b="0" i="0" lang="en-US" sz="1300">
                <a:solidFill>
                  <a:srgbClr val="212121"/>
                </a:solidFill>
                <a:latin typeface="Arial"/>
                <a:ea typeface="Arial"/>
                <a:cs typeface="Arial"/>
                <a:sym typeface="Arial"/>
              </a:rPr>
              <a:t> and </a:t>
            </a:r>
            <a:r>
              <a:rPr b="0" i="0" lang="en-US" sz="1300">
                <a:solidFill>
                  <a:schemeClr val="accent1"/>
                </a:solidFill>
                <a:latin typeface="Arial"/>
                <a:ea typeface="Arial"/>
                <a:cs typeface="Arial"/>
                <a:sym typeface="Arial"/>
              </a:rPr>
              <a:t>distress</a:t>
            </a:r>
            <a:r>
              <a:rPr b="0" i="0" lang="en-US" sz="1300">
                <a:solidFill>
                  <a:srgbClr val="212121"/>
                </a:solidFill>
                <a:latin typeface="Arial"/>
                <a:ea typeface="Arial"/>
                <a:cs typeface="Arial"/>
                <a:sym typeface="Arial"/>
              </a:rPr>
              <a:t>. These effects may depend on people's perception of risk, severity, and controllability of the disease; and the availability of treatments.</a:t>
            </a:r>
            <a:endParaRPr/>
          </a:p>
          <a:p>
            <a:pPr indent="-254000" lvl="0" marL="342900" rtl="0" algn="l">
              <a:lnSpc>
                <a:spcPct val="100000"/>
              </a:lnSpc>
              <a:spcBef>
                <a:spcPts val="0"/>
              </a:spcBef>
              <a:spcAft>
                <a:spcPts val="0"/>
              </a:spcAft>
              <a:buSzPts val="1400"/>
              <a:buNone/>
            </a:pPr>
            <a:r>
              <a:t/>
            </a:r>
            <a:endParaRPr b="0" i="0" sz="1300">
              <a:solidFill>
                <a:srgbClr val="212121"/>
              </a:solidFill>
              <a:latin typeface="Arial"/>
              <a:ea typeface="Arial"/>
              <a:cs typeface="Arial"/>
              <a:sym typeface="Arial"/>
            </a:endParaRPr>
          </a:p>
          <a:p>
            <a:pPr indent="-342900" lvl="0" marL="342900" rtl="0" algn="l">
              <a:lnSpc>
                <a:spcPct val="100000"/>
              </a:lnSpc>
              <a:spcBef>
                <a:spcPts val="0"/>
              </a:spcBef>
              <a:spcAft>
                <a:spcPts val="0"/>
              </a:spcAft>
              <a:buSzPts val="1400"/>
              <a:buChar char="●"/>
            </a:pPr>
            <a:r>
              <a:rPr lang="en-US" sz="1300">
                <a:solidFill>
                  <a:srgbClr val="212121"/>
                </a:solidFill>
                <a:latin typeface="Arial"/>
                <a:ea typeface="Arial"/>
                <a:cs typeface="Arial"/>
                <a:sym typeface="Arial"/>
              </a:rPr>
              <a:t>Some people experience </a:t>
            </a:r>
            <a:r>
              <a:rPr b="0" i="0" lang="en-US" sz="1300">
                <a:solidFill>
                  <a:schemeClr val="accent1"/>
                </a:solidFill>
                <a:latin typeface="Arial"/>
                <a:ea typeface="Arial"/>
                <a:cs typeface="Arial"/>
                <a:sym typeface="Arial"/>
              </a:rPr>
              <a:t>depressive symptoms</a:t>
            </a:r>
            <a:r>
              <a:rPr b="0" i="0" lang="en-US" sz="1300">
                <a:solidFill>
                  <a:srgbClr val="212121"/>
                </a:solidFill>
                <a:latin typeface="Arial"/>
                <a:ea typeface="Arial"/>
                <a:cs typeface="Arial"/>
                <a:sym typeface="Arial"/>
              </a:rPr>
              <a:t>, </a:t>
            </a:r>
            <a:r>
              <a:rPr b="0" i="0" lang="en-US" sz="1300">
                <a:solidFill>
                  <a:schemeClr val="accent1"/>
                </a:solidFill>
                <a:latin typeface="Arial"/>
                <a:ea typeface="Arial"/>
                <a:cs typeface="Arial"/>
                <a:sym typeface="Arial"/>
              </a:rPr>
              <a:t>suicidal ideations</a:t>
            </a:r>
            <a:r>
              <a:rPr b="0" i="0" lang="en-US" sz="1300">
                <a:solidFill>
                  <a:srgbClr val="212121"/>
                </a:solidFill>
                <a:latin typeface="Arial"/>
                <a:ea typeface="Arial"/>
                <a:cs typeface="Arial"/>
                <a:sym typeface="Arial"/>
              </a:rPr>
              <a:t>, </a:t>
            </a:r>
            <a:r>
              <a:rPr b="0" i="0" lang="en-US" sz="1300">
                <a:solidFill>
                  <a:schemeClr val="accent1"/>
                </a:solidFill>
                <a:latin typeface="Arial"/>
                <a:ea typeface="Arial"/>
                <a:cs typeface="Arial"/>
                <a:sym typeface="Arial"/>
              </a:rPr>
              <a:t>aggressive reactions </a:t>
            </a:r>
            <a:r>
              <a:rPr b="0" i="0" lang="en-US" sz="1300">
                <a:solidFill>
                  <a:srgbClr val="212121"/>
                </a:solidFill>
                <a:latin typeface="Arial"/>
                <a:ea typeface="Arial"/>
                <a:cs typeface="Arial"/>
                <a:sym typeface="Arial"/>
              </a:rPr>
              <a:t>and </a:t>
            </a:r>
            <a:r>
              <a:rPr b="0" i="0" lang="en-US" sz="1300">
                <a:solidFill>
                  <a:schemeClr val="accent1"/>
                </a:solidFill>
                <a:latin typeface="Arial"/>
                <a:ea typeface="Arial"/>
                <a:cs typeface="Arial"/>
                <a:sym typeface="Arial"/>
              </a:rPr>
              <a:t>hopelessness</a:t>
            </a:r>
            <a:r>
              <a:rPr b="0" i="0" lang="en-US" sz="1300">
                <a:solidFill>
                  <a:srgbClr val="212121"/>
                </a:solidFill>
                <a:latin typeface="Arial"/>
                <a:ea typeface="Arial"/>
                <a:cs typeface="Arial"/>
                <a:sym typeface="Arial"/>
              </a:rPr>
              <a:t> in gene carriers such as in Huntington’s disease.</a:t>
            </a:r>
            <a:endParaRPr/>
          </a:p>
          <a:p>
            <a:pPr indent="-254000" lvl="0" marL="342900" rtl="0" algn="l">
              <a:lnSpc>
                <a:spcPct val="100000"/>
              </a:lnSpc>
              <a:spcBef>
                <a:spcPts val="0"/>
              </a:spcBef>
              <a:spcAft>
                <a:spcPts val="0"/>
              </a:spcAft>
              <a:buSzPts val="1400"/>
              <a:buNone/>
            </a:pPr>
            <a:r>
              <a:t/>
            </a:r>
            <a:endParaRPr b="0" i="0" sz="1300">
              <a:solidFill>
                <a:srgbClr val="212121"/>
              </a:solidFill>
              <a:latin typeface="Arial"/>
              <a:ea typeface="Arial"/>
              <a:cs typeface="Arial"/>
              <a:sym typeface="Arial"/>
            </a:endParaRPr>
          </a:p>
          <a:p>
            <a:pPr indent="-342900" lvl="0" marL="342900" rtl="0" algn="l">
              <a:lnSpc>
                <a:spcPct val="100000"/>
              </a:lnSpc>
              <a:spcBef>
                <a:spcPts val="0"/>
              </a:spcBef>
              <a:spcAft>
                <a:spcPts val="0"/>
              </a:spcAft>
              <a:buSzPts val="1400"/>
              <a:buChar char="●"/>
            </a:pPr>
            <a:r>
              <a:rPr lang="en-US" sz="1300">
                <a:solidFill>
                  <a:srgbClr val="000043"/>
                </a:solidFill>
                <a:latin typeface="Arial"/>
                <a:ea typeface="Arial"/>
                <a:cs typeface="Arial"/>
                <a:sym typeface="Arial"/>
              </a:rPr>
              <a:t>Higher psychological suffering and </a:t>
            </a:r>
            <a:r>
              <a:rPr lang="en-US" sz="1300">
                <a:solidFill>
                  <a:schemeClr val="accent1"/>
                </a:solidFill>
                <a:latin typeface="Arial"/>
                <a:ea typeface="Arial"/>
                <a:cs typeface="Arial"/>
                <a:sym typeface="Arial"/>
              </a:rPr>
              <a:t>negative impact on quality of life.</a:t>
            </a:r>
            <a:endParaRPr sz="1300">
              <a:solidFill>
                <a:srgbClr val="000043"/>
              </a:solidFill>
              <a:latin typeface="Arial"/>
              <a:ea typeface="Arial"/>
              <a:cs typeface="Arial"/>
              <a:sym typeface="Arial"/>
            </a:endParaRPr>
          </a:p>
        </p:txBody>
      </p:sp>
      <p:sp>
        <p:nvSpPr>
          <p:cNvPr id="433" name="Google Shape;433;p43"/>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1. Emotional implications</a:t>
            </a:r>
            <a:endParaRPr sz="2500">
              <a:latin typeface="Arial"/>
              <a:ea typeface="Arial"/>
              <a:cs typeface="Arial"/>
              <a:sym typeface="Arial"/>
            </a:endParaRPr>
          </a:p>
        </p:txBody>
      </p:sp>
      <p:pic>
        <p:nvPicPr>
          <p:cNvPr descr="Εικόνα που περιέχει λογότυπο&#10;&#10;Περιγραφή που δημιουργήθηκε αυτόματα" id="434" name="Google Shape;434;p43"/>
          <p:cNvPicPr preferRelativeResize="0"/>
          <p:nvPr/>
        </p:nvPicPr>
        <p:blipFill rotWithShape="1">
          <a:blip r:embed="rId5">
            <a:alphaModFix/>
          </a:blip>
          <a:srcRect b="0" l="0" r="0" t="0"/>
          <a:stretch/>
        </p:blipFill>
        <p:spPr>
          <a:xfrm>
            <a:off x="6550007" y="4446061"/>
            <a:ext cx="2511653" cy="626782"/>
          </a:xfrm>
          <a:prstGeom prst="rect">
            <a:avLst/>
          </a:prstGeom>
          <a:noFill/>
          <a:ln>
            <a:noFill/>
          </a:ln>
        </p:spPr>
      </p:pic>
      <p:sp>
        <p:nvSpPr>
          <p:cNvPr id="435" name="Google Shape;435;p43"/>
          <p:cNvSpPr txBox="1"/>
          <p:nvPr/>
        </p:nvSpPr>
        <p:spPr>
          <a:xfrm>
            <a:off x="82340" y="4886701"/>
            <a:ext cx="4572000"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Binetti et al., 2006; Oliveri, et al, 2018 </a:t>
            </a:r>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pic>
        <p:nvPicPr>
          <p:cNvPr id="440" name="Google Shape;440;p44"/>
          <p:cNvPicPr preferRelativeResize="0"/>
          <p:nvPr/>
        </p:nvPicPr>
        <p:blipFill rotWithShape="1">
          <a:blip r:embed="rId3">
            <a:alphaModFix/>
          </a:blip>
          <a:srcRect b="0" l="0" r="0" t="0"/>
          <a:stretch/>
        </p:blipFill>
        <p:spPr>
          <a:xfrm>
            <a:off x="0" y="4856327"/>
            <a:ext cx="9144000" cy="306970"/>
          </a:xfrm>
          <a:prstGeom prst="rect">
            <a:avLst/>
          </a:prstGeom>
          <a:noFill/>
          <a:ln>
            <a:noFill/>
          </a:ln>
        </p:spPr>
      </p:pic>
      <p:pic>
        <p:nvPicPr>
          <p:cNvPr id="441" name="Google Shape;441;p44"/>
          <p:cNvPicPr preferRelativeResize="0"/>
          <p:nvPr/>
        </p:nvPicPr>
        <p:blipFill rotWithShape="1">
          <a:blip r:embed="rId4">
            <a:alphaModFix/>
          </a:blip>
          <a:srcRect b="0" l="0" r="0" t="0"/>
          <a:stretch/>
        </p:blipFill>
        <p:spPr>
          <a:xfrm>
            <a:off x="5987250" y="1076275"/>
            <a:ext cx="2758175" cy="2971438"/>
          </a:xfrm>
          <a:prstGeom prst="rect">
            <a:avLst/>
          </a:prstGeom>
          <a:noFill/>
          <a:ln>
            <a:noFill/>
          </a:ln>
          <a:effectLst>
            <a:outerShdw blurRad="314325" rotWithShape="0" algn="bl" dir="5400000" dist="19050">
              <a:srgbClr val="000000">
                <a:alpha val="49411"/>
              </a:srgbClr>
            </a:outerShdw>
          </a:effectLst>
        </p:spPr>
      </p:pic>
      <p:sp>
        <p:nvSpPr>
          <p:cNvPr id="442" name="Google Shape;442;p44"/>
          <p:cNvSpPr txBox="1"/>
          <p:nvPr>
            <p:ph idx="1" type="body"/>
          </p:nvPr>
        </p:nvSpPr>
        <p:spPr>
          <a:xfrm>
            <a:off x="713225" y="1076275"/>
            <a:ext cx="5075400" cy="3416400"/>
          </a:xfrm>
          <a:prstGeom prst="rect">
            <a:avLst/>
          </a:prstGeom>
          <a:noFill/>
          <a:ln>
            <a:noFill/>
          </a:ln>
        </p:spPr>
        <p:txBody>
          <a:bodyPr anchorCtr="0" anchor="t" bIns="91425" lIns="91425" spcFirstLastPara="1" rIns="91425" wrap="square" tIns="91425">
            <a:noAutofit/>
          </a:bodyPr>
          <a:lstStyle/>
          <a:p>
            <a:pPr indent="-342900" lvl="0" marL="342900" rtl="0" algn="l">
              <a:lnSpc>
                <a:spcPct val="100000"/>
              </a:lnSpc>
              <a:spcBef>
                <a:spcPts val="0"/>
              </a:spcBef>
              <a:spcAft>
                <a:spcPts val="0"/>
              </a:spcAft>
              <a:buSzPts val="1400"/>
              <a:buChar char="●"/>
            </a:pPr>
            <a:r>
              <a:rPr lang="en-US" sz="1300">
                <a:solidFill>
                  <a:srgbClr val="000043"/>
                </a:solidFill>
                <a:latin typeface="Arial"/>
                <a:ea typeface="Arial"/>
                <a:cs typeface="Arial"/>
                <a:sym typeface="Arial"/>
              </a:rPr>
              <a:t>A non-well-informed GC session and the lack of knowledge or misconceptions about the genetics and the clinical characteristics of the illness can increase uncertainty.</a:t>
            </a:r>
            <a:endParaRPr/>
          </a:p>
          <a:p>
            <a:pPr indent="-254000" lvl="0" marL="342900" rtl="0" algn="l">
              <a:lnSpc>
                <a:spcPct val="100000"/>
              </a:lnSpc>
              <a:spcBef>
                <a:spcPts val="0"/>
              </a:spcBef>
              <a:spcAft>
                <a:spcPts val="0"/>
              </a:spcAft>
              <a:buSzPts val="1400"/>
              <a:buNone/>
            </a:pPr>
            <a:r>
              <a:t/>
            </a:r>
            <a:endParaRPr sz="1300">
              <a:solidFill>
                <a:srgbClr val="000043"/>
              </a:solidFill>
              <a:latin typeface="Arial"/>
              <a:ea typeface="Arial"/>
              <a:cs typeface="Arial"/>
              <a:sym typeface="Arial"/>
            </a:endParaRPr>
          </a:p>
          <a:p>
            <a:pPr indent="-342900" lvl="0" marL="342900" rtl="0" algn="l">
              <a:lnSpc>
                <a:spcPct val="100000"/>
              </a:lnSpc>
              <a:spcBef>
                <a:spcPts val="0"/>
              </a:spcBef>
              <a:spcAft>
                <a:spcPts val="0"/>
              </a:spcAft>
              <a:buSzPts val="1400"/>
              <a:buChar char="●"/>
            </a:pPr>
            <a:r>
              <a:rPr b="0" i="0" lang="en-US" sz="1300">
                <a:solidFill>
                  <a:srgbClr val="212121"/>
                </a:solidFill>
                <a:latin typeface="Arial"/>
                <a:ea typeface="Arial"/>
                <a:cs typeface="Arial"/>
                <a:sym typeface="Arial"/>
              </a:rPr>
              <a:t>Differently from other chronic diseases, a negative genetic result for </a:t>
            </a:r>
            <a:r>
              <a:rPr lang="en-US" sz="1300">
                <a:solidFill>
                  <a:srgbClr val="212121"/>
                </a:solidFill>
                <a:latin typeface="Arial"/>
                <a:ea typeface="Arial"/>
                <a:cs typeface="Arial"/>
                <a:sym typeface="Arial"/>
              </a:rPr>
              <a:t>a ND </a:t>
            </a:r>
            <a:r>
              <a:rPr b="0" i="0" lang="en-US" sz="1300">
                <a:solidFill>
                  <a:srgbClr val="212121"/>
                </a:solidFill>
                <a:latin typeface="Arial"/>
                <a:ea typeface="Arial"/>
                <a:cs typeface="Arial"/>
                <a:sym typeface="Arial"/>
              </a:rPr>
              <a:t>does not reassure, but it causes negative emotions. This reaction can be due to the uncertainty of results and a </a:t>
            </a:r>
            <a:r>
              <a:rPr b="0" i="0" lang="en-US" sz="1300">
                <a:solidFill>
                  <a:schemeClr val="accent1"/>
                </a:solidFill>
                <a:latin typeface="Arial"/>
                <a:ea typeface="Arial"/>
                <a:cs typeface="Arial"/>
                <a:sym typeface="Arial"/>
              </a:rPr>
              <a:t>lack of “response”</a:t>
            </a:r>
            <a:r>
              <a:rPr b="0" i="0" lang="en-US" sz="1300">
                <a:solidFill>
                  <a:srgbClr val="212121"/>
                </a:solidFill>
                <a:latin typeface="Arial"/>
                <a:ea typeface="Arial"/>
                <a:cs typeface="Arial"/>
                <a:sym typeface="Arial"/>
              </a:rPr>
              <a:t> for the etiology of cognitive symptoms, when present, or a sense of guilt toward family members that have the disease.</a:t>
            </a:r>
            <a:endParaRPr/>
          </a:p>
          <a:p>
            <a:pPr indent="-254000" lvl="0" marL="342900" rtl="0" algn="l">
              <a:lnSpc>
                <a:spcPct val="100000"/>
              </a:lnSpc>
              <a:spcBef>
                <a:spcPts val="0"/>
              </a:spcBef>
              <a:spcAft>
                <a:spcPts val="0"/>
              </a:spcAft>
              <a:buSzPts val="1400"/>
              <a:buNone/>
            </a:pPr>
            <a:r>
              <a:t/>
            </a:r>
            <a:endParaRPr b="0" i="0" sz="1300">
              <a:solidFill>
                <a:srgbClr val="212121"/>
              </a:solidFill>
              <a:latin typeface="Arial"/>
              <a:ea typeface="Arial"/>
              <a:cs typeface="Arial"/>
              <a:sym typeface="Arial"/>
            </a:endParaRPr>
          </a:p>
          <a:p>
            <a:pPr indent="-342900" lvl="0" marL="342900" rtl="0" algn="l">
              <a:lnSpc>
                <a:spcPct val="100000"/>
              </a:lnSpc>
              <a:spcBef>
                <a:spcPts val="0"/>
              </a:spcBef>
              <a:spcAft>
                <a:spcPts val="0"/>
              </a:spcAft>
              <a:buSzPts val="1400"/>
              <a:buChar char="●"/>
            </a:pPr>
            <a:r>
              <a:rPr b="0" i="0" lang="en-US" sz="1300">
                <a:solidFill>
                  <a:srgbClr val="212121"/>
                </a:solidFill>
                <a:latin typeface="Arial"/>
                <a:ea typeface="Arial"/>
                <a:cs typeface="Arial"/>
                <a:sym typeface="Arial"/>
              </a:rPr>
              <a:t>Prevention behavioral changes are not always positive: for example, an increasing assumption of dietary supplements harmless, such as vitamin E, could give people a false perception of control over their health without any significant scientific evidence</a:t>
            </a:r>
            <a:endParaRPr/>
          </a:p>
          <a:p>
            <a:pPr indent="-254000" lvl="0" marL="342900" rtl="0" algn="l">
              <a:lnSpc>
                <a:spcPct val="100000"/>
              </a:lnSpc>
              <a:spcBef>
                <a:spcPts val="0"/>
              </a:spcBef>
              <a:spcAft>
                <a:spcPts val="0"/>
              </a:spcAft>
              <a:buSzPts val="1400"/>
              <a:buNone/>
            </a:pPr>
            <a:r>
              <a:t/>
            </a:r>
            <a:endParaRPr b="0" i="0" sz="1300">
              <a:solidFill>
                <a:srgbClr val="212121"/>
              </a:solidFill>
              <a:latin typeface="Arial"/>
              <a:ea typeface="Arial"/>
              <a:cs typeface="Arial"/>
              <a:sym typeface="Arial"/>
            </a:endParaRPr>
          </a:p>
        </p:txBody>
      </p:sp>
      <p:sp>
        <p:nvSpPr>
          <p:cNvPr id="443" name="Google Shape;443;p44"/>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2. Increase uncertainty</a:t>
            </a:r>
            <a:endParaRPr sz="2500">
              <a:latin typeface="Arial"/>
              <a:ea typeface="Arial"/>
              <a:cs typeface="Arial"/>
              <a:sym typeface="Arial"/>
            </a:endParaRPr>
          </a:p>
        </p:txBody>
      </p:sp>
      <p:pic>
        <p:nvPicPr>
          <p:cNvPr descr="Εικόνα που περιέχει λογότυπο&#10;&#10;Περιγραφή που δημιουργήθηκε αυτόματα" id="444" name="Google Shape;444;p44"/>
          <p:cNvPicPr preferRelativeResize="0"/>
          <p:nvPr/>
        </p:nvPicPr>
        <p:blipFill rotWithShape="1">
          <a:blip r:embed="rId5">
            <a:alphaModFix/>
          </a:blip>
          <a:srcRect b="0" l="0" r="0" t="0"/>
          <a:stretch/>
        </p:blipFill>
        <p:spPr>
          <a:xfrm>
            <a:off x="6550007" y="4446061"/>
            <a:ext cx="2511653" cy="626782"/>
          </a:xfrm>
          <a:prstGeom prst="rect">
            <a:avLst/>
          </a:prstGeom>
          <a:noFill/>
          <a:ln>
            <a:noFill/>
          </a:ln>
        </p:spPr>
      </p:pic>
      <p:sp>
        <p:nvSpPr>
          <p:cNvPr id="445" name="Google Shape;445;p44"/>
          <p:cNvSpPr txBox="1"/>
          <p:nvPr/>
        </p:nvSpPr>
        <p:spPr>
          <a:xfrm>
            <a:off x="82340" y="4886701"/>
            <a:ext cx="4572000"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Blasco &amp; Roberts, 2023</a:t>
            </a:r>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4"/>
          <p:cNvSpPr txBox="1"/>
          <p:nvPr>
            <p:ph idx="4294967295" type="body"/>
          </p:nvPr>
        </p:nvSpPr>
        <p:spPr>
          <a:xfrm>
            <a:off x="679569" y="1213853"/>
            <a:ext cx="7717499" cy="1746252"/>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0"/>
              </a:spcBef>
              <a:spcAft>
                <a:spcPts val="0"/>
              </a:spcAft>
              <a:buSzPts val="1800"/>
              <a:buChar char="●"/>
            </a:pPr>
            <a:r>
              <a:rPr lang="en-US" sz="1300">
                <a:solidFill>
                  <a:schemeClr val="dk1"/>
                </a:solidFill>
                <a:latin typeface="Arial"/>
                <a:ea typeface="Arial"/>
                <a:cs typeface="Arial"/>
                <a:sym typeface="Arial"/>
              </a:rPr>
              <a:t>Increased the presence of adverse relational/family situations like </a:t>
            </a:r>
            <a:r>
              <a:rPr lang="en-US" sz="1300">
                <a:solidFill>
                  <a:schemeClr val="accent1"/>
                </a:solidFill>
                <a:latin typeface="Arial"/>
                <a:ea typeface="Arial"/>
                <a:cs typeface="Arial"/>
                <a:sym typeface="Arial"/>
              </a:rPr>
              <a:t>conflicts</a:t>
            </a:r>
            <a:r>
              <a:rPr lang="en-US" sz="1300">
                <a:solidFill>
                  <a:schemeClr val="dk1"/>
                </a:solidFill>
                <a:latin typeface="Arial"/>
                <a:ea typeface="Arial"/>
                <a:cs typeface="Arial"/>
                <a:sym typeface="Arial"/>
              </a:rPr>
              <a:t>.</a:t>
            </a:r>
            <a:endParaRPr/>
          </a:p>
          <a:p>
            <a:pPr indent="-171450" lvl="0" marL="285750" rtl="0" algn="l">
              <a:lnSpc>
                <a:spcPct val="100000"/>
              </a:lnSpc>
              <a:spcBef>
                <a:spcPts val="0"/>
              </a:spcBef>
              <a:spcAft>
                <a:spcPts val="0"/>
              </a:spcAft>
              <a:buSzPts val="1800"/>
              <a:buNone/>
            </a:pPr>
            <a:r>
              <a:t/>
            </a:r>
            <a:endParaRPr sz="1300">
              <a:solidFill>
                <a:schemeClr val="dk1"/>
              </a:solidFill>
              <a:latin typeface="Arial"/>
              <a:ea typeface="Arial"/>
              <a:cs typeface="Arial"/>
              <a:sym typeface="Arial"/>
            </a:endParaRPr>
          </a:p>
          <a:p>
            <a:pPr indent="-285750" lvl="0" marL="285750" rtl="0" algn="l">
              <a:lnSpc>
                <a:spcPct val="100000"/>
              </a:lnSpc>
              <a:spcBef>
                <a:spcPts val="0"/>
              </a:spcBef>
              <a:spcAft>
                <a:spcPts val="0"/>
              </a:spcAft>
              <a:buSzPts val="1800"/>
              <a:buChar char="●"/>
            </a:pPr>
            <a:r>
              <a:rPr lang="en-US" sz="1300">
                <a:solidFill>
                  <a:schemeClr val="dk1"/>
                </a:solidFill>
                <a:latin typeface="Arial"/>
                <a:ea typeface="Arial"/>
                <a:cs typeface="Arial"/>
                <a:sym typeface="Arial"/>
              </a:rPr>
              <a:t>Put carriers at risk of social </a:t>
            </a:r>
            <a:r>
              <a:rPr lang="en-US" sz="1300">
                <a:solidFill>
                  <a:schemeClr val="accent1"/>
                </a:solidFill>
                <a:latin typeface="Arial"/>
                <a:ea typeface="Arial"/>
                <a:cs typeface="Arial"/>
                <a:sym typeface="Arial"/>
              </a:rPr>
              <a:t>discrimination</a:t>
            </a:r>
            <a:r>
              <a:rPr lang="en-US" sz="1300">
                <a:solidFill>
                  <a:schemeClr val="dk1"/>
                </a:solidFill>
                <a:latin typeface="Arial"/>
                <a:ea typeface="Arial"/>
                <a:cs typeface="Arial"/>
                <a:sym typeface="Arial"/>
              </a:rPr>
              <a:t>.</a:t>
            </a:r>
            <a:endParaRPr sz="1300">
              <a:solidFill>
                <a:schemeClr val="dk1"/>
              </a:solidFill>
              <a:latin typeface="Arial"/>
              <a:ea typeface="Arial"/>
              <a:cs typeface="Arial"/>
              <a:sym typeface="Arial"/>
            </a:endParaRPr>
          </a:p>
          <a:p>
            <a:pPr indent="-171450" lvl="0" marL="285750" rtl="0" algn="l">
              <a:lnSpc>
                <a:spcPct val="100000"/>
              </a:lnSpc>
              <a:spcBef>
                <a:spcPts val="0"/>
              </a:spcBef>
              <a:spcAft>
                <a:spcPts val="0"/>
              </a:spcAft>
              <a:buSzPts val="1800"/>
              <a:buNone/>
            </a:pPr>
            <a:r>
              <a:t/>
            </a:r>
            <a:endParaRPr sz="1300">
              <a:solidFill>
                <a:schemeClr val="dk1"/>
              </a:solidFill>
              <a:latin typeface="Arial"/>
              <a:ea typeface="Arial"/>
              <a:cs typeface="Arial"/>
              <a:sym typeface="Arial"/>
            </a:endParaRPr>
          </a:p>
          <a:p>
            <a:pPr indent="-285750" lvl="0" marL="285750" rtl="0" algn="l">
              <a:lnSpc>
                <a:spcPct val="100000"/>
              </a:lnSpc>
              <a:spcBef>
                <a:spcPts val="0"/>
              </a:spcBef>
              <a:spcAft>
                <a:spcPts val="0"/>
              </a:spcAft>
              <a:buSzPts val="1800"/>
              <a:buChar char="●"/>
            </a:pPr>
            <a:r>
              <a:rPr lang="en-US" sz="1300">
                <a:solidFill>
                  <a:schemeClr val="accent1"/>
                </a:solidFill>
                <a:latin typeface="Arial"/>
                <a:ea typeface="Arial"/>
                <a:cs typeface="Arial"/>
                <a:sym typeface="Arial"/>
              </a:rPr>
              <a:t>Embarrassment</a:t>
            </a:r>
            <a:r>
              <a:rPr lang="en-US" sz="1300">
                <a:solidFill>
                  <a:schemeClr val="dk1"/>
                </a:solidFill>
                <a:latin typeface="Arial"/>
                <a:ea typeface="Arial"/>
                <a:cs typeface="Arial"/>
                <a:sym typeface="Arial"/>
              </a:rPr>
              <a:t> and </a:t>
            </a:r>
            <a:r>
              <a:rPr lang="en-US" sz="1300">
                <a:solidFill>
                  <a:schemeClr val="accent1"/>
                </a:solidFill>
                <a:latin typeface="Arial"/>
                <a:ea typeface="Arial"/>
                <a:cs typeface="Arial"/>
                <a:sym typeface="Arial"/>
              </a:rPr>
              <a:t>social withdrawal</a:t>
            </a:r>
            <a:r>
              <a:rPr lang="en-US" sz="1300">
                <a:solidFill>
                  <a:schemeClr val="dk1"/>
                </a:solidFill>
                <a:latin typeface="Arial"/>
                <a:ea typeface="Arial"/>
                <a:cs typeface="Arial"/>
                <a:sym typeface="Arial"/>
              </a:rPr>
              <a:t>.</a:t>
            </a:r>
            <a:endParaRPr sz="1300">
              <a:solidFill>
                <a:schemeClr val="dk1"/>
              </a:solidFill>
              <a:latin typeface="Arial"/>
              <a:ea typeface="Arial"/>
              <a:cs typeface="Arial"/>
              <a:sym typeface="Arial"/>
            </a:endParaRPr>
          </a:p>
          <a:p>
            <a:pPr indent="-171450" lvl="0" marL="285750" rtl="0" algn="l">
              <a:lnSpc>
                <a:spcPct val="100000"/>
              </a:lnSpc>
              <a:spcBef>
                <a:spcPts val="0"/>
              </a:spcBef>
              <a:spcAft>
                <a:spcPts val="0"/>
              </a:spcAft>
              <a:buSzPts val="1800"/>
              <a:buNone/>
            </a:pPr>
            <a:r>
              <a:t/>
            </a:r>
            <a:endParaRPr sz="1300">
              <a:solidFill>
                <a:schemeClr val="dk1"/>
              </a:solidFill>
              <a:latin typeface="Arial"/>
              <a:ea typeface="Arial"/>
              <a:cs typeface="Arial"/>
              <a:sym typeface="Arial"/>
            </a:endParaRPr>
          </a:p>
          <a:p>
            <a:pPr indent="-285750" lvl="0" marL="285750" rtl="0" algn="l">
              <a:lnSpc>
                <a:spcPct val="100000"/>
              </a:lnSpc>
              <a:spcBef>
                <a:spcPts val="0"/>
              </a:spcBef>
              <a:spcAft>
                <a:spcPts val="0"/>
              </a:spcAft>
              <a:buSzPts val="1800"/>
              <a:buChar char="●"/>
            </a:pPr>
            <a:r>
              <a:rPr lang="en-US" sz="1300">
                <a:solidFill>
                  <a:schemeClr val="dk1"/>
                </a:solidFill>
                <a:latin typeface="Arial"/>
                <a:ea typeface="Arial"/>
                <a:cs typeface="Arial"/>
                <a:sym typeface="Arial"/>
              </a:rPr>
              <a:t>Proceed with insufficient decisions about </a:t>
            </a:r>
            <a:r>
              <a:rPr lang="en-US" sz="1300">
                <a:solidFill>
                  <a:schemeClr val="accent1"/>
                </a:solidFill>
                <a:latin typeface="Arial"/>
                <a:ea typeface="Arial"/>
                <a:cs typeface="Arial"/>
                <a:sym typeface="Arial"/>
              </a:rPr>
              <a:t>health insurance </a:t>
            </a:r>
            <a:r>
              <a:rPr lang="en-US" sz="1300">
                <a:solidFill>
                  <a:schemeClr val="dk1"/>
                </a:solidFill>
                <a:latin typeface="Arial"/>
                <a:ea typeface="Arial"/>
                <a:cs typeface="Arial"/>
                <a:sym typeface="Arial"/>
              </a:rPr>
              <a:t>that often result in increased costs.</a:t>
            </a:r>
            <a:endParaRPr sz="1300">
              <a:solidFill>
                <a:schemeClr val="dk1"/>
              </a:solidFill>
              <a:latin typeface="Arial"/>
              <a:ea typeface="Arial"/>
              <a:cs typeface="Arial"/>
              <a:sym typeface="Arial"/>
            </a:endParaRPr>
          </a:p>
          <a:p>
            <a:pPr indent="-171450" lvl="0" marL="285750" rtl="0" algn="l">
              <a:lnSpc>
                <a:spcPct val="100000"/>
              </a:lnSpc>
              <a:spcBef>
                <a:spcPts val="0"/>
              </a:spcBef>
              <a:spcAft>
                <a:spcPts val="0"/>
              </a:spcAft>
              <a:buSzPts val="1800"/>
              <a:buNone/>
            </a:pPr>
            <a:r>
              <a:t/>
            </a:r>
            <a:endParaRPr sz="1300">
              <a:solidFill>
                <a:schemeClr val="dk1"/>
              </a:solidFill>
              <a:latin typeface="Arial"/>
              <a:ea typeface="Arial"/>
              <a:cs typeface="Arial"/>
              <a:sym typeface="Arial"/>
            </a:endParaRPr>
          </a:p>
          <a:p>
            <a:pPr indent="-171450" lvl="0" marL="285750" rtl="0" algn="l">
              <a:lnSpc>
                <a:spcPct val="100000"/>
              </a:lnSpc>
              <a:spcBef>
                <a:spcPts val="0"/>
              </a:spcBef>
              <a:spcAft>
                <a:spcPts val="0"/>
              </a:spcAft>
              <a:buSzPts val="1800"/>
              <a:buNone/>
            </a:pPr>
            <a:r>
              <a:t/>
            </a:r>
            <a:endParaRPr sz="1300">
              <a:solidFill>
                <a:schemeClr val="dk1"/>
              </a:solidFill>
              <a:latin typeface="Arial"/>
              <a:ea typeface="Arial"/>
              <a:cs typeface="Arial"/>
              <a:sym typeface="Arial"/>
            </a:endParaRPr>
          </a:p>
        </p:txBody>
      </p:sp>
      <p:sp>
        <p:nvSpPr>
          <p:cNvPr id="451" name="Google Shape;451;p4"/>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3. Negative impact on the family </a:t>
            </a:r>
            <a:endParaRPr sz="2500">
              <a:latin typeface="Arial"/>
              <a:ea typeface="Arial"/>
              <a:cs typeface="Arial"/>
              <a:sym typeface="Arial"/>
            </a:endParaRPr>
          </a:p>
        </p:txBody>
      </p:sp>
      <p:pic>
        <p:nvPicPr>
          <p:cNvPr descr="Εικόνα που περιέχει λογότυπο&#10;&#10;Περιγραφή που δημιουργήθηκε αυτόματα" id="452" name="Google Shape;452;p4"/>
          <p:cNvPicPr preferRelativeResize="0"/>
          <p:nvPr/>
        </p:nvPicPr>
        <p:blipFill rotWithShape="1">
          <a:blip r:embed="rId3">
            <a:alphaModFix/>
          </a:blip>
          <a:srcRect b="0" l="0" r="0" t="0"/>
          <a:stretch/>
        </p:blipFill>
        <p:spPr>
          <a:xfrm>
            <a:off x="6550007" y="4446061"/>
            <a:ext cx="2511653" cy="626782"/>
          </a:xfrm>
          <a:prstGeom prst="rect">
            <a:avLst/>
          </a:prstGeom>
          <a:noFill/>
          <a:ln>
            <a:noFill/>
          </a:ln>
        </p:spPr>
      </p:pic>
      <p:pic>
        <p:nvPicPr>
          <p:cNvPr descr="Εικόνα που περιέχει κοντά&#10;&#10;Περιγραφή που δημιουργήθηκε αυτόματα" id="453" name="Google Shape;453;p4"/>
          <p:cNvPicPr preferRelativeResize="0"/>
          <p:nvPr/>
        </p:nvPicPr>
        <p:blipFill rotWithShape="1">
          <a:blip r:embed="rId4">
            <a:alphaModFix/>
          </a:blip>
          <a:srcRect b="0" l="0" r="0" t="0"/>
          <a:stretch/>
        </p:blipFill>
        <p:spPr>
          <a:xfrm>
            <a:off x="7182202" y="661155"/>
            <a:ext cx="1746252" cy="1746252"/>
          </a:xfrm>
          <a:prstGeom prst="rect">
            <a:avLst/>
          </a:prstGeom>
          <a:noFill/>
          <a:ln>
            <a:noFill/>
          </a:ln>
        </p:spPr>
      </p:pic>
      <p:sp>
        <p:nvSpPr>
          <p:cNvPr id="454" name="Google Shape;454;p4"/>
          <p:cNvSpPr txBox="1"/>
          <p:nvPr/>
        </p:nvSpPr>
        <p:spPr>
          <a:xfrm>
            <a:off x="713224" y="3150385"/>
            <a:ext cx="7650300" cy="109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1" lang="en-US" sz="1300" u="none" cap="none" strike="noStrike">
                <a:solidFill>
                  <a:srgbClr val="666666"/>
                </a:solidFill>
                <a:latin typeface="Arial"/>
                <a:ea typeface="Arial"/>
                <a:cs typeface="Arial"/>
                <a:sym typeface="Arial"/>
              </a:rPr>
              <a:t>Genetic testing should be encouraged only when there is effective therapy available to prevent or treat the condition tested for. There is little value in genetic tests that do not allow clients to take action to reduce or change their risk for a particular disease. In other words, </a:t>
            </a:r>
            <a:r>
              <a:rPr b="0" i="1" lang="en-US" sz="1300" u="none" cap="none" strike="noStrike">
                <a:solidFill>
                  <a:schemeClr val="accent1"/>
                </a:solidFill>
                <a:latin typeface="Arial"/>
                <a:ea typeface="Arial"/>
                <a:cs typeface="Arial"/>
                <a:sym typeface="Arial"/>
              </a:rPr>
              <a:t>genetic testing is a good idea only when the pros of genetic testing outweigh the cons of your situation</a:t>
            </a:r>
            <a:r>
              <a:rPr b="0" i="1" lang="en-US" sz="1300" u="none" cap="none" strike="noStrike">
                <a:solidFill>
                  <a:srgbClr val="666666"/>
                </a:solidFill>
                <a:latin typeface="Arial"/>
                <a:ea typeface="Arial"/>
                <a:cs typeface="Arial"/>
                <a:sym typeface="Arial"/>
              </a:rPr>
              <a:t>. It shouldn’t be a one-size-fits-all approach.</a:t>
            </a:r>
            <a:endParaRPr b="0" i="1" sz="1300" u="none" cap="none" strike="noStrike">
              <a:solidFill>
                <a:srgbClr val="000000"/>
              </a:solidFill>
              <a:latin typeface="Calibri"/>
              <a:ea typeface="Calibri"/>
              <a:cs typeface="Calibri"/>
              <a:sym typeface="Calibri"/>
            </a:endParaRPr>
          </a:p>
        </p:txBody>
      </p:sp>
      <p:sp>
        <p:nvSpPr>
          <p:cNvPr id="455" name="Google Shape;455;p4"/>
          <p:cNvSpPr txBox="1"/>
          <p:nvPr/>
        </p:nvSpPr>
        <p:spPr>
          <a:xfrm>
            <a:off x="82340" y="4886701"/>
            <a:ext cx="4572000"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Blasco &amp; Roberts, 2023</a:t>
            </a:r>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5"/>
          <p:cNvSpPr txBox="1"/>
          <p:nvPr>
            <p:ph idx="4294967295" type="body"/>
          </p:nvPr>
        </p:nvSpPr>
        <p:spPr>
          <a:xfrm>
            <a:off x="713224" y="1076275"/>
            <a:ext cx="7708199" cy="3416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i="1" lang="en-US" sz="1600">
                <a:solidFill>
                  <a:srgbClr val="212121"/>
                </a:solidFill>
                <a:latin typeface="Arial"/>
                <a:ea typeface="Arial"/>
                <a:cs typeface="Arial"/>
                <a:sym typeface="Arial"/>
              </a:rPr>
              <a:t>Genetic tests should be proposed along with proper psychological support and counseling focused on users' genetic health literacy; perception of risk, and beliefs about disease controllability, in order to foster fruitful medical decisions.</a:t>
            </a:r>
            <a:endParaRPr i="1" sz="1600">
              <a:solidFill>
                <a:srgbClr val="000043"/>
              </a:solidFill>
              <a:latin typeface="Arial"/>
              <a:ea typeface="Arial"/>
              <a:cs typeface="Arial"/>
              <a:sym typeface="Arial"/>
            </a:endParaRPr>
          </a:p>
        </p:txBody>
      </p:sp>
      <p:pic>
        <p:nvPicPr>
          <p:cNvPr descr="Εικόνα που περιέχει λογότυπο&#10;&#10;Περιγραφή που δημιουργήθηκε αυτόματα" id="461" name="Google Shape;461;p5"/>
          <p:cNvPicPr preferRelativeResize="0"/>
          <p:nvPr/>
        </p:nvPicPr>
        <p:blipFill rotWithShape="1">
          <a:blip r:embed="rId3">
            <a:alphaModFix/>
          </a:blip>
          <a:srcRect b="0" l="0" r="0" t="0"/>
          <a:stretch/>
        </p:blipFill>
        <p:spPr>
          <a:xfrm>
            <a:off x="6550007" y="4446061"/>
            <a:ext cx="2511653" cy="626782"/>
          </a:xfrm>
          <a:prstGeom prst="rect">
            <a:avLst/>
          </a:prstGeom>
          <a:noFill/>
          <a:ln>
            <a:noFill/>
          </a:ln>
        </p:spPr>
      </p:pic>
      <p:pic>
        <p:nvPicPr>
          <p:cNvPr descr="Εικόνα που περιέχει κείμενο&#10;&#10;Περιγραφή που δημιουργήθηκε αυτόματα" id="462" name="Google Shape;462;p5"/>
          <p:cNvPicPr preferRelativeResize="0"/>
          <p:nvPr/>
        </p:nvPicPr>
        <p:blipFill rotWithShape="1">
          <a:blip r:embed="rId4">
            <a:alphaModFix/>
          </a:blip>
          <a:srcRect b="0" l="0" r="0" t="0"/>
          <a:stretch/>
        </p:blipFill>
        <p:spPr>
          <a:xfrm>
            <a:off x="3311496" y="2571750"/>
            <a:ext cx="2511654" cy="200956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57"/>
          <p:cNvSpPr txBox="1"/>
          <p:nvPr/>
        </p:nvSpPr>
        <p:spPr>
          <a:xfrm>
            <a:off x="4886650" y="2411275"/>
            <a:ext cx="4356600" cy="156963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accent1"/>
                </a:solidFill>
                <a:latin typeface="Arial"/>
                <a:ea typeface="Arial"/>
                <a:cs typeface="Arial"/>
                <a:sym typeface="Arial"/>
              </a:rPr>
              <a:t>CHAPTER</a:t>
            </a:r>
            <a:endParaRPr b="1" i="0" sz="3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None/>
            </a:pPr>
            <a:r>
              <a:rPr b="1" i="1" lang="en-US" sz="2000" u="none" cap="none" strike="noStrike">
                <a:solidFill>
                  <a:schemeClr val="accent1"/>
                </a:solidFill>
                <a:latin typeface="Arial"/>
                <a:ea typeface="Arial"/>
                <a:cs typeface="Arial"/>
                <a:sym typeface="Arial"/>
              </a:rPr>
              <a:t>Motivations and Barriers to taking part in GC sessions</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1" i="1" sz="2000" u="none" cap="none" strike="noStrike">
              <a:solidFill>
                <a:schemeClr val="accent1"/>
              </a:solidFill>
              <a:latin typeface="Arial"/>
              <a:ea typeface="Arial"/>
              <a:cs typeface="Arial"/>
              <a:sym typeface="Arial"/>
            </a:endParaRPr>
          </a:p>
        </p:txBody>
      </p:sp>
      <p:pic>
        <p:nvPicPr>
          <p:cNvPr descr="Εικόνα που περιέχει λογότυπο&#10;&#10;Περιγραφή που δημιουργήθηκε αυτόματα" id="468" name="Google Shape;468;p57"/>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grpSp>
        <p:nvGrpSpPr>
          <p:cNvPr id="469" name="Google Shape;469;p57"/>
          <p:cNvGrpSpPr/>
          <p:nvPr/>
        </p:nvGrpSpPr>
        <p:grpSpPr>
          <a:xfrm>
            <a:off x="-4117807" y="349445"/>
            <a:ext cx="5116123" cy="4851272"/>
            <a:chOff x="-2762222" y="-624865"/>
            <a:chExt cx="5116123" cy="4851272"/>
          </a:xfrm>
        </p:grpSpPr>
        <p:sp>
          <p:nvSpPr>
            <p:cNvPr id="470" name="Google Shape;470;p57"/>
            <p:cNvSpPr/>
            <p:nvPr/>
          </p:nvSpPr>
          <p:spPr>
            <a:xfrm>
              <a:off x="-2762222" y="-624865"/>
              <a:ext cx="4851272" cy="4851272"/>
            </a:xfrm>
            <a:prstGeom prst="blockArc">
              <a:avLst>
                <a:gd fmla="val 18900000" name="adj1"/>
                <a:gd fmla="val 2700000" name="adj2"/>
                <a:gd fmla="val 445" name="adj3"/>
              </a:avLst>
            </a:prstGeom>
            <a:noFill/>
            <a:ln cap="flat" cmpd="sng" w="25400">
              <a:solidFill>
                <a:srgbClr val="4F8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57"/>
            <p:cNvSpPr/>
            <p:nvPr/>
          </p:nvSpPr>
          <p:spPr>
            <a:xfrm>
              <a:off x="1031166" y="213396"/>
              <a:ext cx="47020" cy="450336"/>
            </a:xfrm>
            <a:prstGeom prst="rect">
              <a:avLst/>
            </a:prstGeom>
            <a:solidFill>
              <a:srgbClr val="407EE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57"/>
            <p:cNvSpPr txBox="1"/>
            <p:nvPr/>
          </p:nvSpPr>
          <p:spPr>
            <a:xfrm>
              <a:off x="1031166" y="213396"/>
              <a:ext cx="47020"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473" name="Google Shape;473;p57"/>
            <p:cNvSpPr/>
            <p:nvPr/>
          </p:nvSpPr>
          <p:spPr>
            <a:xfrm>
              <a:off x="1369239" y="168732"/>
              <a:ext cx="562921" cy="562921"/>
            </a:xfrm>
            <a:prstGeom prst="ellipse">
              <a:avLst/>
            </a:prstGeom>
            <a:solidFill>
              <a:srgbClr val="427EE7"/>
            </a:solidFill>
            <a:ln cap="flat" cmpd="sng" w="25400">
              <a:solidFill>
                <a:srgbClr val="407E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57"/>
            <p:cNvSpPr/>
            <p:nvPr/>
          </p:nvSpPr>
          <p:spPr>
            <a:xfrm flipH="1">
              <a:off x="1080552" y="952638"/>
              <a:ext cx="46568" cy="450336"/>
            </a:xfrm>
            <a:prstGeom prst="rect">
              <a:avLst/>
            </a:prstGeom>
            <a:solidFill>
              <a:srgbClr val="5489E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57"/>
            <p:cNvSpPr txBox="1"/>
            <p:nvPr/>
          </p:nvSpPr>
          <p:spPr>
            <a:xfrm>
              <a:off x="1080552" y="952638"/>
              <a:ext cx="46568"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476" name="Google Shape;476;p57"/>
            <p:cNvSpPr/>
            <p:nvPr/>
          </p:nvSpPr>
          <p:spPr>
            <a:xfrm>
              <a:off x="1691938" y="844021"/>
              <a:ext cx="562921" cy="562921"/>
            </a:xfrm>
            <a:prstGeom prst="ellipse">
              <a:avLst/>
            </a:prstGeom>
            <a:solidFill>
              <a:srgbClr val="5087ED"/>
            </a:solidFill>
            <a:ln cap="flat" cmpd="sng" w="25400">
              <a:solidFill>
                <a:srgbClr val="5489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57"/>
            <p:cNvSpPr/>
            <p:nvPr/>
          </p:nvSpPr>
          <p:spPr>
            <a:xfrm>
              <a:off x="991455" y="1596718"/>
              <a:ext cx="48987" cy="450336"/>
            </a:xfrm>
            <a:prstGeom prst="rect">
              <a:avLst/>
            </a:prstGeom>
            <a:solidFill>
              <a:srgbClr val="6A96F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57"/>
            <p:cNvSpPr txBox="1"/>
            <p:nvPr/>
          </p:nvSpPr>
          <p:spPr>
            <a:xfrm>
              <a:off x="991455" y="1596718"/>
              <a:ext cx="48987"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479" name="Google Shape;479;p57"/>
            <p:cNvSpPr/>
            <p:nvPr/>
          </p:nvSpPr>
          <p:spPr>
            <a:xfrm>
              <a:off x="1790980" y="1519310"/>
              <a:ext cx="562921" cy="562921"/>
            </a:xfrm>
            <a:prstGeom prst="ellipse">
              <a:avLst/>
            </a:prstGeom>
            <a:solidFill>
              <a:srgbClr val="5E8FF2"/>
            </a:solidFill>
            <a:ln cap="flat" cmpd="sng" w="25400">
              <a:solidFill>
                <a:srgbClr val="6A96F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57"/>
            <p:cNvSpPr/>
            <p:nvPr/>
          </p:nvSpPr>
          <p:spPr>
            <a:xfrm>
              <a:off x="814710" y="2246627"/>
              <a:ext cx="46568" cy="450336"/>
            </a:xfrm>
            <a:prstGeom prst="rect">
              <a:avLst/>
            </a:prstGeom>
            <a:solidFill>
              <a:srgbClr val="82A5F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57"/>
            <p:cNvSpPr txBox="1"/>
            <p:nvPr/>
          </p:nvSpPr>
          <p:spPr>
            <a:xfrm>
              <a:off x="814710" y="2246627"/>
              <a:ext cx="46568"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482" name="Google Shape;482;p57"/>
            <p:cNvSpPr/>
            <p:nvPr/>
          </p:nvSpPr>
          <p:spPr>
            <a:xfrm>
              <a:off x="1691938" y="2194599"/>
              <a:ext cx="562921" cy="562921"/>
            </a:xfrm>
            <a:prstGeom prst="ellipse">
              <a:avLst/>
            </a:prstGeom>
            <a:solidFill>
              <a:srgbClr val="6D99F6"/>
            </a:solidFill>
            <a:ln cap="flat" cmpd="sng" w="25400">
              <a:solidFill>
                <a:srgbClr val="82A5F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57"/>
            <p:cNvSpPr/>
            <p:nvPr/>
          </p:nvSpPr>
          <p:spPr>
            <a:xfrm>
              <a:off x="495371" y="2904857"/>
              <a:ext cx="48903" cy="450336"/>
            </a:xfrm>
            <a:prstGeom prst="rect">
              <a:avLst/>
            </a:prstGeom>
            <a:solidFill>
              <a:srgbClr val="9CB6F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57"/>
            <p:cNvSpPr txBox="1"/>
            <p:nvPr/>
          </p:nvSpPr>
          <p:spPr>
            <a:xfrm>
              <a:off x="495371" y="2904857"/>
              <a:ext cx="48903"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485" name="Google Shape;485;p57"/>
            <p:cNvSpPr/>
            <p:nvPr/>
          </p:nvSpPr>
          <p:spPr>
            <a:xfrm>
              <a:off x="1369239" y="2869888"/>
              <a:ext cx="562921" cy="562921"/>
            </a:xfrm>
            <a:prstGeom prst="ellipse">
              <a:avLst/>
            </a:prstGeom>
            <a:solidFill>
              <a:srgbClr val="7DA3FA"/>
            </a:solidFill>
            <a:ln cap="flat" cmpd="sng" w="25400">
              <a:solidFill>
                <a:srgbClr val="9CB6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6" name="Google Shape;486;p57"/>
          <p:cNvSpPr txBox="1"/>
          <p:nvPr/>
        </p:nvSpPr>
        <p:spPr>
          <a:xfrm>
            <a:off x="3618600" y="2135525"/>
            <a:ext cx="1906800" cy="240062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0"/>
              <a:buFont typeface="Arial"/>
              <a:buNone/>
            </a:pPr>
            <a:r>
              <a:rPr b="1" i="0" lang="en-US" sz="14400" u="none" cap="none" strike="noStrike">
                <a:solidFill>
                  <a:srgbClr val="B7B7B7"/>
                </a:solidFill>
                <a:latin typeface="Calibri"/>
                <a:ea typeface="Calibri"/>
                <a:cs typeface="Calibri"/>
                <a:sym typeface="Calibri"/>
              </a:rPr>
              <a:t>5</a:t>
            </a:r>
            <a:endParaRPr b="1" i="0" sz="12000" u="none" cap="none" strike="noStrike">
              <a:solidFill>
                <a:srgbClr val="B7B7B7"/>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pic>
        <p:nvPicPr>
          <p:cNvPr id="491" name="Google Shape;491;p46"/>
          <p:cNvPicPr preferRelativeResize="0"/>
          <p:nvPr/>
        </p:nvPicPr>
        <p:blipFill rotWithShape="1">
          <a:blip r:embed="rId3">
            <a:alphaModFix/>
          </a:blip>
          <a:srcRect b="0" l="0" r="0" t="0"/>
          <a:stretch/>
        </p:blipFill>
        <p:spPr>
          <a:xfrm>
            <a:off x="0" y="4856327"/>
            <a:ext cx="9144000" cy="306970"/>
          </a:xfrm>
          <a:prstGeom prst="rect">
            <a:avLst/>
          </a:prstGeom>
          <a:noFill/>
          <a:ln>
            <a:noFill/>
          </a:ln>
        </p:spPr>
      </p:pic>
      <p:sp>
        <p:nvSpPr>
          <p:cNvPr id="492" name="Google Shape;492;p46"/>
          <p:cNvSpPr txBox="1"/>
          <p:nvPr>
            <p:ph idx="1" type="body"/>
          </p:nvPr>
        </p:nvSpPr>
        <p:spPr>
          <a:xfrm>
            <a:off x="586845" y="1141099"/>
            <a:ext cx="5747652"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sz="1300">
              <a:solidFill>
                <a:schemeClr val="dk1"/>
              </a:solidFill>
              <a:latin typeface="Arial"/>
              <a:ea typeface="Arial"/>
              <a:cs typeface="Arial"/>
              <a:sym typeface="Arial"/>
            </a:endParaRPr>
          </a:p>
          <a:p>
            <a:pPr indent="-342900" lvl="0" marL="342900" rtl="0" algn="l">
              <a:lnSpc>
                <a:spcPct val="100000"/>
              </a:lnSpc>
              <a:spcBef>
                <a:spcPts val="0"/>
              </a:spcBef>
              <a:spcAft>
                <a:spcPts val="0"/>
              </a:spcAft>
              <a:buSzPts val="1400"/>
              <a:buChar char="●"/>
            </a:pPr>
            <a:r>
              <a:rPr lang="en-US" sz="1300">
                <a:solidFill>
                  <a:schemeClr val="dk1"/>
                </a:solidFill>
                <a:latin typeface="Arial"/>
                <a:ea typeface="Arial"/>
                <a:cs typeface="Arial"/>
                <a:sym typeface="Arial"/>
              </a:rPr>
              <a:t>Family is a motivational factor in a variety of aspects and concerned about other family members being at risk. The ability to provide information to family members.</a:t>
            </a:r>
            <a:endParaRPr/>
          </a:p>
          <a:p>
            <a:pPr indent="-254000" lvl="0" marL="342900" rtl="0" algn="l">
              <a:lnSpc>
                <a:spcPct val="100000"/>
              </a:lnSpc>
              <a:spcBef>
                <a:spcPts val="0"/>
              </a:spcBef>
              <a:spcAft>
                <a:spcPts val="0"/>
              </a:spcAft>
              <a:buSzPts val="1400"/>
              <a:buNone/>
            </a:pPr>
            <a:r>
              <a:t/>
            </a:r>
            <a:endParaRPr sz="1300">
              <a:solidFill>
                <a:schemeClr val="dk1"/>
              </a:solidFill>
              <a:latin typeface="Arial"/>
              <a:ea typeface="Arial"/>
              <a:cs typeface="Arial"/>
              <a:sym typeface="Arial"/>
            </a:endParaRPr>
          </a:p>
          <a:p>
            <a:pPr indent="-342900" lvl="0" marL="342900" rtl="0" algn="l">
              <a:lnSpc>
                <a:spcPct val="100000"/>
              </a:lnSpc>
              <a:spcBef>
                <a:spcPts val="0"/>
              </a:spcBef>
              <a:spcAft>
                <a:spcPts val="0"/>
              </a:spcAft>
              <a:buSzPts val="1400"/>
              <a:buChar char="●"/>
            </a:pPr>
            <a:r>
              <a:rPr lang="en-US" sz="1300">
                <a:solidFill>
                  <a:schemeClr val="dk1"/>
                </a:solidFill>
                <a:latin typeface="Arial"/>
                <a:ea typeface="Arial"/>
                <a:cs typeface="Arial"/>
                <a:sym typeface="Arial"/>
              </a:rPr>
              <a:t>Family care planning.</a:t>
            </a:r>
            <a:endParaRPr sz="1300">
              <a:solidFill>
                <a:schemeClr val="dk1"/>
              </a:solidFill>
              <a:latin typeface="Arial"/>
              <a:ea typeface="Arial"/>
              <a:cs typeface="Arial"/>
              <a:sym typeface="Arial"/>
            </a:endParaRPr>
          </a:p>
          <a:p>
            <a:pPr indent="-254000" lvl="0" marL="342900" rtl="0" algn="l">
              <a:lnSpc>
                <a:spcPct val="100000"/>
              </a:lnSpc>
              <a:spcBef>
                <a:spcPts val="0"/>
              </a:spcBef>
              <a:spcAft>
                <a:spcPts val="0"/>
              </a:spcAft>
              <a:buSzPts val="1400"/>
              <a:buNone/>
            </a:pPr>
            <a:r>
              <a:t/>
            </a:r>
            <a:endParaRPr sz="1300">
              <a:solidFill>
                <a:schemeClr val="dk1"/>
              </a:solidFill>
              <a:latin typeface="Arial"/>
              <a:ea typeface="Arial"/>
              <a:cs typeface="Arial"/>
              <a:sym typeface="Arial"/>
            </a:endParaRPr>
          </a:p>
          <a:p>
            <a:pPr indent="-342900" lvl="0" marL="342900" rtl="0" algn="l">
              <a:lnSpc>
                <a:spcPct val="100000"/>
              </a:lnSpc>
              <a:spcBef>
                <a:spcPts val="0"/>
              </a:spcBef>
              <a:spcAft>
                <a:spcPts val="0"/>
              </a:spcAft>
              <a:buSzPts val="1400"/>
              <a:buChar char="●"/>
            </a:pPr>
            <a:r>
              <a:rPr lang="en-US" sz="1300">
                <a:solidFill>
                  <a:schemeClr val="dk1"/>
                </a:solidFill>
                <a:latin typeface="Arial"/>
                <a:ea typeface="Arial"/>
                <a:cs typeface="Arial"/>
                <a:sym typeface="Arial"/>
              </a:rPr>
              <a:t>Affordability (over the last several years the cost of genetic testing has decreased, which may influence some patients finding it affordable).</a:t>
            </a:r>
            <a:endParaRPr/>
          </a:p>
          <a:p>
            <a:pPr indent="-254000" lvl="0" marL="342900" rtl="0" algn="l">
              <a:lnSpc>
                <a:spcPct val="100000"/>
              </a:lnSpc>
              <a:spcBef>
                <a:spcPts val="0"/>
              </a:spcBef>
              <a:spcAft>
                <a:spcPts val="0"/>
              </a:spcAft>
              <a:buSzPts val="1400"/>
              <a:buNone/>
            </a:pPr>
            <a:r>
              <a:t/>
            </a:r>
            <a:endParaRPr sz="1300">
              <a:solidFill>
                <a:schemeClr val="dk1"/>
              </a:solidFill>
              <a:latin typeface="Arial"/>
              <a:ea typeface="Arial"/>
              <a:cs typeface="Arial"/>
              <a:sym typeface="Arial"/>
            </a:endParaRPr>
          </a:p>
          <a:p>
            <a:pPr indent="-342900" lvl="0" marL="342900" rtl="0" algn="l">
              <a:lnSpc>
                <a:spcPct val="100000"/>
              </a:lnSpc>
              <a:spcBef>
                <a:spcPts val="0"/>
              </a:spcBef>
              <a:spcAft>
                <a:spcPts val="0"/>
              </a:spcAft>
              <a:buSzPts val="1400"/>
              <a:buChar char="●"/>
            </a:pPr>
            <a:r>
              <a:rPr lang="en-US" sz="1300">
                <a:solidFill>
                  <a:schemeClr val="dk1"/>
                </a:solidFill>
                <a:latin typeface="Arial"/>
                <a:ea typeface="Arial"/>
                <a:cs typeface="Arial"/>
                <a:sym typeface="Arial"/>
              </a:rPr>
              <a:t>Emotional concerns.</a:t>
            </a:r>
            <a:endParaRPr/>
          </a:p>
          <a:p>
            <a:pPr indent="-254000" lvl="0" marL="342900" rtl="0" algn="l">
              <a:lnSpc>
                <a:spcPct val="100000"/>
              </a:lnSpc>
              <a:spcBef>
                <a:spcPts val="0"/>
              </a:spcBef>
              <a:spcAft>
                <a:spcPts val="0"/>
              </a:spcAft>
              <a:buSzPts val="1400"/>
              <a:buNone/>
            </a:pPr>
            <a:r>
              <a:t/>
            </a:r>
            <a:endParaRPr sz="1300">
              <a:solidFill>
                <a:schemeClr val="dk1"/>
              </a:solidFill>
              <a:latin typeface="Arial"/>
              <a:ea typeface="Arial"/>
              <a:cs typeface="Arial"/>
              <a:sym typeface="Arial"/>
            </a:endParaRPr>
          </a:p>
          <a:p>
            <a:pPr indent="-342900" lvl="0" marL="342900" rtl="0" algn="l">
              <a:lnSpc>
                <a:spcPct val="100000"/>
              </a:lnSpc>
              <a:spcBef>
                <a:spcPts val="0"/>
              </a:spcBef>
              <a:spcAft>
                <a:spcPts val="0"/>
              </a:spcAft>
              <a:buSzPts val="1400"/>
              <a:buChar char="●"/>
            </a:pPr>
            <a:r>
              <a:rPr lang="en-US" sz="1300">
                <a:solidFill>
                  <a:schemeClr val="dk1"/>
                </a:solidFill>
                <a:latin typeface="Arial"/>
                <a:ea typeface="Arial"/>
                <a:cs typeface="Arial"/>
                <a:sym typeface="Arial"/>
              </a:rPr>
              <a:t>Easing Worry (the worry about the unknown being worse than taking the steps to get an answer).</a:t>
            </a:r>
            <a:endParaRPr/>
          </a:p>
          <a:p>
            <a:pPr indent="-254000" lvl="0" marL="342900" rtl="0" algn="l">
              <a:lnSpc>
                <a:spcPct val="100000"/>
              </a:lnSpc>
              <a:spcBef>
                <a:spcPts val="0"/>
              </a:spcBef>
              <a:spcAft>
                <a:spcPts val="0"/>
              </a:spcAft>
              <a:buSzPts val="1400"/>
              <a:buNone/>
            </a:pPr>
            <a:r>
              <a:t/>
            </a:r>
            <a:endParaRPr sz="1300">
              <a:solidFill>
                <a:schemeClr val="dk1"/>
              </a:solidFill>
              <a:latin typeface="Arial"/>
              <a:ea typeface="Arial"/>
              <a:cs typeface="Arial"/>
              <a:sym typeface="Arial"/>
            </a:endParaRPr>
          </a:p>
          <a:p>
            <a:pPr indent="-342900" lvl="0" marL="342900" rtl="0" algn="l">
              <a:lnSpc>
                <a:spcPct val="100000"/>
              </a:lnSpc>
              <a:spcBef>
                <a:spcPts val="0"/>
              </a:spcBef>
              <a:spcAft>
                <a:spcPts val="0"/>
              </a:spcAft>
              <a:buSzPts val="1400"/>
              <a:buChar char="●"/>
            </a:pPr>
            <a:r>
              <a:rPr lang="en-US" sz="1300">
                <a:solidFill>
                  <a:schemeClr val="dk1"/>
                </a:solidFill>
                <a:latin typeface="Arial"/>
                <a:ea typeface="Arial"/>
                <a:cs typeface="Arial"/>
                <a:sym typeface="Arial"/>
              </a:rPr>
              <a:t>General curiosity.</a:t>
            </a:r>
            <a:endParaRPr sz="1300">
              <a:solidFill>
                <a:schemeClr val="dk1"/>
              </a:solidFill>
              <a:latin typeface="Arial"/>
              <a:ea typeface="Arial"/>
              <a:cs typeface="Arial"/>
              <a:sym typeface="Arial"/>
            </a:endParaRPr>
          </a:p>
        </p:txBody>
      </p:sp>
      <p:sp>
        <p:nvSpPr>
          <p:cNvPr id="493" name="Google Shape;493;p46"/>
          <p:cNvSpPr txBox="1"/>
          <p:nvPr>
            <p:ph type="title"/>
          </p:nvPr>
        </p:nvSpPr>
        <p:spPr>
          <a:xfrm>
            <a:off x="713225" y="384048"/>
            <a:ext cx="7984726"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Motivations to taking a genetic counseling session</a:t>
            </a:r>
            <a:endParaRPr sz="2500">
              <a:latin typeface="Arial"/>
              <a:ea typeface="Arial"/>
              <a:cs typeface="Arial"/>
              <a:sym typeface="Arial"/>
            </a:endParaRPr>
          </a:p>
        </p:txBody>
      </p:sp>
      <p:pic>
        <p:nvPicPr>
          <p:cNvPr descr="Εικόνα που περιέχει λογότυπο&#10;&#10;Περιγραφή που δημιουργήθηκε αυτόματα" id="494" name="Google Shape;494;p46"/>
          <p:cNvPicPr preferRelativeResize="0"/>
          <p:nvPr/>
        </p:nvPicPr>
        <p:blipFill rotWithShape="1">
          <a:blip r:embed="rId4">
            <a:alphaModFix/>
          </a:blip>
          <a:srcRect b="0" l="0" r="0" t="0"/>
          <a:stretch/>
        </p:blipFill>
        <p:spPr>
          <a:xfrm>
            <a:off x="6550007" y="4446061"/>
            <a:ext cx="2511653" cy="626782"/>
          </a:xfrm>
          <a:prstGeom prst="rect">
            <a:avLst/>
          </a:prstGeom>
          <a:noFill/>
          <a:ln>
            <a:noFill/>
          </a:ln>
        </p:spPr>
      </p:pic>
      <p:pic>
        <p:nvPicPr>
          <p:cNvPr id="495" name="Google Shape;495;p46"/>
          <p:cNvPicPr preferRelativeResize="0"/>
          <p:nvPr/>
        </p:nvPicPr>
        <p:blipFill rotWithShape="1">
          <a:blip r:embed="rId5">
            <a:alphaModFix/>
          </a:blip>
          <a:srcRect b="0" l="0" r="0" t="0"/>
          <a:stretch/>
        </p:blipFill>
        <p:spPr>
          <a:xfrm>
            <a:off x="6460877" y="1419922"/>
            <a:ext cx="2459482" cy="2014453"/>
          </a:xfrm>
          <a:prstGeom prst="rect">
            <a:avLst/>
          </a:prstGeom>
          <a:noFill/>
          <a:ln>
            <a:noFill/>
          </a:ln>
        </p:spPr>
      </p:pic>
      <p:sp>
        <p:nvSpPr>
          <p:cNvPr id="496" name="Google Shape;496;p46"/>
          <p:cNvSpPr txBox="1"/>
          <p:nvPr/>
        </p:nvSpPr>
        <p:spPr>
          <a:xfrm>
            <a:off x="82340" y="4887458"/>
            <a:ext cx="4572000"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Christensen et al., 2011; Shen et al., 2022</a:t>
            </a:r>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pic>
        <p:nvPicPr>
          <p:cNvPr id="501" name="Google Shape;501;p47"/>
          <p:cNvPicPr preferRelativeResize="0"/>
          <p:nvPr/>
        </p:nvPicPr>
        <p:blipFill rotWithShape="1">
          <a:blip r:embed="rId3">
            <a:alphaModFix/>
          </a:blip>
          <a:srcRect b="0" l="0" r="0" t="0"/>
          <a:stretch/>
        </p:blipFill>
        <p:spPr>
          <a:xfrm>
            <a:off x="0" y="4856327"/>
            <a:ext cx="9144000" cy="306970"/>
          </a:xfrm>
          <a:prstGeom prst="rect">
            <a:avLst/>
          </a:prstGeom>
          <a:noFill/>
          <a:ln>
            <a:noFill/>
          </a:ln>
        </p:spPr>
      </p:pic>
      <p:sp>
        <p:nvSpPr>
          <p:cNvPr id="502" name="Google Shape;502;p47"/>
          <p:cNvSpPr txBox="1"/>
          <p:nvPr>
            <p:ph idx="1" type="body"/>
          </p:nvPr>
        </p:nvSpPr>
        <p:spPr>
          <a:xfrm>
            <a:off x="639337" y="1343052"/>
            <a:ext cx="5836782" cy="3416400"/>
          </a:xfrm>
          <a:prstGeom prst="rect">
            <a:avLst/>
          </a:prstGeom>
          <a:noFill/>
          <a:ln>
            <a:noFill/>
          </a:ln>
        </p:spPr>
        <p:txBody>
          <a:bodyPr anchorCtr="0" anchor="t" bIns="91425" lIns="91425" spcFirstLastPara="1" rIns="91425" wrap="square" tIns="91425">
            <a:noAutofit/>
          </a:bodyPr>
          <a:lstStyle/>
          <a:p>
            <a:pPr indent="-342900" lvl="0" marL="342900" rtl="0" algn="l">
              <a:lnSpc>
                <a:spcPct val="100000"/>
              </a:lnSpc>
              <a:spcBef>
                <a:spcPts val="0"/>
              </a:spcBef>
              <a:spcAft>
                <a:spcPts val="0"/>
              </a:spcAft>
              <a:buSzPts val="1400"/>
              <a:buChar char="●"/>
            </a:pPr>
            <a:r>
              <a:rPr lang="en-US" sz="1300">
                <a:solidFill>
                  <a:schemeClr val="dk1"/>
                </a:solidFill>
                <a:latin typeface="Arial"/>
                <a:ea typeface="Arial"/>
                <a:cs typeface="Arial"/>
                <a:sym typeface="Arial"/>
              </a:rPr>
              <a:t>Gaining information and learning that GC and/or testing were available.</a:t>
            </a:r>
            <a:endParaRPr/>
          </a:p>
          <a:p>
            <a:pPr indent="-254000" lvl="0" marL="342900" rtl="0" algn="l">
              <a:lnSpc>
                <a:spcPct val="100000"/>
              </a:lnSpc>
              <a:spcBef>
                <a:spcPts val="0"/>
              </a:spcBef>
              <a:spcAft>
                <a:spcPts val="0"/>
              </a:spcAft>
              <a:buSzPts val="1400"/>
              <a:buNone/>
            </a:pPr>
            <a:r>
              <a:t/>
            </a:r>
            <a:endParaRPr sz="1300">
              <a:solidFill>
                <a:schemeClr val="dk1"/>
              </a:solidFill>
              <a:latin typeface="Arial"/>
              <a:ea typeface="Arial"/>
              <a:cs typeface="Arial"/>
              <a:sym typeface="Arial"/>
            </a:endParaRPr>
          </a:p>
          <a:p>
            <a:pPr indent="-342900" lvl="0" marL="342900" rtl="0" algn="l">
              <a:lnSpc>
                <a:spcPct val="100000"/>
              </a:lnSpc>
              <a:spcBef>
                <a:spcPts val="0"/>
              </a:spcBef>
              <a:spcAft>
                <a:spcPts val="0"/>
              </a:spcAft>
              <a:buSzPts val="1400"/>
              <a:buChar char="●"/>
            </a:pPr>
            <a:r>
              <a:rPr lang="en-US" sz="1300">
                <a:solidFill>
                  <a:schemeClr val="dk1"/>
                </a:solidFill>
                <a:latin typeface="Arial"/>
                <a:ea typeface="Arial"/>
                <a:cs typeface="Arial"/>
                <a:sym typeface="Arial"/>
              </a:rPr>
              <a:t>Informing risk-specific prevention and the potential to encourage health improvements through means such as behavioral changes, and the use of results for future diagnostic purposes.</a:t>
            </a:r>
            <a:endParaRPr sz="1300">
              <a:solidFill>
                <a:schemeClr val="dk1"/>
              </a:solidFill>
              <a:latin typeface="Arial"/>
              <a:ea typeface="Arial"/>
              <a:cs typeface="Arial"/>
              <a:sym typeface="Arial"/>
            </a:endParaRPr>
          </a:p>
          <a:p>
            <a:pPr indent="-254000" lvl="0" marL="342900" rtl="0" algn="l">
              <a:lnSpc>
                <a:spcPct val="100000"/>
              </a:lnSpc>
              <a:spcBef>
                <a:spcPts val="0"/>
              </a:spcBef>
              <a:spcAft>
                <a:spcPts val="0"/>
              </a:spcAft>
              <a:buSzPts val="1400"/>
              <a:buNone/>
            </a:pPr>
            <a:r>
              <a:t/>
            </a:r>
            <a:endParaRPr sz="1300">
              <a:solidFill>
                <a:schemeClr val="dk1"/>
              </a:solidFill>
              <a:latin typeface="Arial"/>
              <a:ea typeface="Arial"/>
              <a:cs typeface="Arial"/>
              <a:sym typeface="Arial"/>
            </a:endParaRPr>
          </a:p>
          <a:p>
            <a:pPr indent="-342900" lvl="0" marL="342900" rtl="0" algn="l">
              <a:lnSpc>
                <a:spcPct val="100000"/>
              </a:lnSpc>
              <a:spcBef>
                <a:spcPts val="0"/>
              </a:spcBef>
              <a:spcAft>
                <a:spcPts val="0"/>
              </a:spcAft>
              <a:buSzPts val="1400"/>
              <a:buChar char="●"/>
            </a:pPr>
            <a:r>
              <a:rPr lang="en-US" sz="1300">
                <a:solidFill>
                  <a:schemeClr val="dk1"/>
                </a:solidFill>
                <a:latin typeface="Arial"/>
                <a:ea typeface="Arial"/>
                <a:cs typeface="Arial"/>
                <a:sym typeface="Arial"/>
              </a:rPr>
              <a:t>Informing about treatment strategies and facilitating appropriate participation in early detection. The potential for medical intervention and/or monitoring.</a:t>
            </a:r>
            <a:endParaRPr sz="1300">
              <a:solidFill>
                <a:schemeClr val="dk1"/>
              </a:solidFill>
              <a:latin typeface="Arial"/>
              <a:ea typeface="Arial"/>
              <a:cs typeface="Arial"/>
              <a:sym typeface="Arial"/>
            </a:endParaRPr>
          </a:p>
          <a:p>
            <a:pPr indent="-254000" lvl="0" marL="342900" rtl="0" algn="l">
              <a:lnSpc>
                <a:spcPct val="100000"/>
              </a:lnSpc>
              <a:spcBef>
                <a:spcPts val="0"/>
              </a:spcBef>
              <a:spcAft>
                <a:spcPts val="0"/>
              </a:spcAft>
              <a:buSzPts val="1400"/>
              <a:buNone/>
            </a:pPr>
            <a:r>
              <a:t/>
            </a:r>
            <a:endParaRPr sz="1300">
              <a:solidFill>
                <a:schemeClr val="dk1"/>
              </a:solidFill>
              <a:latin typeface="Arial"/>
              <a:ea typeface="Arial"/>
              <a:cs typeface="Arial"/>
              <a:sym typeface="Arial"/>
            </a:endParaRPr>
          </a:p>
          <a:p>
            <a:pPr indent="-254000" lvl="0" marL="342900" rtl="0" algn="l">
              <a:lnSpc>
                <a:spcPct val="100000"/>
              </a:lnSpc>
              <a:spcBef>
                <a:spcPts val="0"/>
              </a:spcBef>
              <a:spcAft>
                <a:spcPts val="0"/>
              </a:spcAft>
              <a:buSzPts val="1400"/>
              <a:buNone/>
            </a:pPr>
            <a:r>
              <a:t/>
            </a:r>
            <a:endParaRPr sz="1300">
              <a:solidFill>
                <a:schemeClr val="dk1"/>
              </a:solidFill>
              <a:latin typeface="Arial"/>
              <a:ea typeface="Arial"/>
              <a:cs typeface="Arial"/>
              <a:sym typeface="Arial"/>
            </a:endParaRPr>
          </a:p>
          <a:p>
            <a:pPr indent="-254000" lvl="0" marL="342900" rtl="0" algn="l">
              <a:lnSpc>
                <a:spcPct val="100000"/>
              </a:lnSpc>
              <a:spcBef>
                <a:spcPts val="0"/>
              </a:spcBef>
              <a:spcAft>
                <a:spcPts val="0"/>
              </a:spcAft>
              <a:buSzPts val="1400"/>
              <a:buNone/>
            </a:pPr>
            <a:r>
              <a:t/>
            </a:r>
            <a:endParaRPr sz="1300">
              <a:solidFill>
                <a:schemeClr val="dk1"/>
              </a:solidFill>
              <a:latin typeface="Arial"/>
              <a:ea typeface="Arial"/>
              <a:cs typeface="Arial"/>
              <a:sym typeface="Arial"/>
            </a:endParaRPr>
          </a:p>
        </p:txBody>
      </p:sp>
      <p:pic>
        <p:nvPicPr>
          <p:cNvPr descr="Εικόνα που περιέχει λογότυπο&#10;&#10;Περιγραφή που δημιουργήθηκε αυτόματα" id="503" name="Google Shape;503;p47"/>
          <p:cNvPicPr preferRelativeResize="0"/>
          <p:nvPr/>
        </p:nvPicPr>
        <p:blipFill rotWithShape="1">
          <a:blip r:embed="rId4">
            <a:alphaModFix/>
          </a:blip>
          <a:srcRect b="0" l="0" r="0" t="0"/>
          <a:stretch/>
        </p:blipFill>
        <p:spPr>
          <a:xfrm>
            <a:off x="6550007" y="4446061"/>
            <a:ext cx="2511653" cy="626782"/>
          </a:xfrm>
          <a:prstGeom prst="rect">
            <a:avLst/>
          </a:prstGeom>
          <a:noFill/>
          <a:ln>
            <a:noFill/>
          </a:ln>
        </p:spPr>
      </p:pic>
      <p:pic>
        <p:nvPicPr>
          <p:cNvPr descr="Εικόνα που περιέχει καρέκλα, έπιπλα, τραπέζι, ρουχισμός&#10;&#10;Περιγραφή που δημιουργήθηκε αυτόματα" id="504" name="Google Shape;504;p47"/>
          <p:cNvPicPr preferRelativeResize="0"/>
          <p:nvPr/>
        </p:nvPicPr>
        <p:blipFill rotWithShape="1">
          <a:blip r:embed="rId5">
            <a:alphaModFix/>
          </a:blip>
          <a:srcRect b="0" l="0" r="0" t="0"/>
          <a:stretch/>
        </p:blipFill>
        <p:spPr>
          <a:xfrm>
            <a:off x="6339461" y="2009929"/>
            <a:ext cx="2648846" cy="1690922"/>
          </a:xfrm>
          <a:prstGeom prst="rect">
            <a:avLst/>
          </a:prstGeom>
          <a:noFill/>
          <a:ln>
            <a:noFill/>
          </a:ln>
        </p:spPr>
      </p:pic>
      <p:sp>
        <p:nvSpPr>
          <p:cNvPr id="505" name="Google Shape;505;p47"/>
          <p:cNvSpPr txBox="1"/>
          <p:nvPr>
            <p:ph type="title"/>
          </p:nvPr>
        </p:nvSpPr>
        <p:spPr>
          <a:xfrm>
            <a:off x="639337" y="364475"/>
            <a:ext cx="7984726"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Motivations to taking a genetic counseling session</a:t>
            </a:r>
            <a:endParaRPr sz="2500">
              <a:latin typeface="Arial"/>
              <a:ea typeface="Arial"/>
              <a:cs typeface="Arial"/>
              <a:sym typeface="Arial"/>
            </a:endParaRPr>
          </a:p>
        </p:txBody>
      </p:sp>
      <p:sp>
        <p:nvSpPr>
          <p:cNvPr id="506" name="Google Shape;506;p47"/>
          <p:cNvSpPr txBox="1"/>
          <p:nvPr/>
        </p:nvSpPr>
        <p:spPr>
          <a:xfrm>
            <a:off x="82340" y="4887458"/>
            <a:ext cx="4572000"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Shen et al., 2022</a:t>
            </a:r>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48"/>
          <p:cNvSpPr txBox="1"/>
          <p:nvPr>
            <p:ph idx="4294967295" type="body"/>
          </p:nvPr>
        </p:nvSpPr>
        <p:spPr>
          <a:xfrm>
            <a:off x="765194" y="1177114"/>
            <a:ext cx="7256723"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i="0" lang="en-US" sz="1300">
                <a:solidFill>
                  <a:schemeClr val="dk1"/>
                </a:solidFill>
                <a:latin typeface="Arial"/>
                <a:ea typeface="Arial"/>
                <a:cs typeface="Arial"/>
                <a:sym typeface="Arial"/>
              </a:rPr>
              <a:t>Interpersonal Barriers</a:t>
            </a:r>
            <a:endParaRPr/>
          </a:p>
          <a:p>
            <a:pPr indent="0" lvl="0" marL="0" rtl="0" algn="l">
              <a:lnSpc>
                <a:spcPct val="100000"/>
              </a:lnSpc>
              <a:spcBef>
                <a:spcPts val="0"/>
              </a:spcBef>
              <a:spcAft>
                <a:spcPts val="0"/>
              </a:spcAft>
              <a:buSzPts val="1800"/>
              <a:buNone/>
            </a:pPr>
            <a:r>
              <a:t/>
            </a:r>
            <a:endParaRPr sz="1300">
              <a:solidFill>
                <a:schemeClr val="dk1"/>
              </a:solidFill>
              <a:latin typeface="Arial"/>
              <a:ea typeface="Arial"/>
              <a:cs typeface="Arial"/>
              <a:sym typeface="Arial"/>
            </a:endParaRPr>
          </a:p>
          <a:p>
            <a:pPr indent="-285750" lvl="0" marL="285750" rtl="0" algn="l">
              <a:lnSpc>
                <a:spcPct val="100000"/>
              </a:lnSpc>
              <a:spcBef>
                <a:spcPts val="0"/>
              </a:spcBef>
              <a:spcAft>
                <a:spcPts val="0"/>
              </a:spcAft>
              <a:buSzPts val="1800"/>
              <a:buChar char="●"/>
            </a:pPr>
            <a:r>
              <a:rPr lang="en-US" sz="1300">
                <a:solidFill>
                  <a:schemeClr val="dk1"/>
                </a:solidFill>
                <a:latin typeface="Arial"/>
                <a:ea typeface="Arial"/>
                <a:cs typeface="Arial"/>
                <a:sym typeface="Arial"/>
              </a:rPr>
              <a:t>La</a:t>
            </a:r>
            <a:r>
              <a:rPr b="0" i="0" lang="en-US" sz="1300">
                <a:solidFill>
                  <a:schemeClr val="dk1"/>
                </a:solidFill>
                <a:latin typeface="Arial"/>
                <a:ea typeface="Arial"/>
                <a:cs typeface="Arial"/>
                <a:sym typeface="Arial"/>
              </a:rPr>
              <a:t>ck of knowledge and/or awareness of the medical history of family members.  </a:t>
            </a:r>
            <a:endParaRPr/>
          </a:p>
          <a:p>
            <a:pPr indent="0" lvl="0" marL="0" rtl="0" algn="l">
              <a:lnSpc>
                <a:spcPct val="100000"/>
              </a:lnSpc>
              <a:spcBef>
                <a:spcPts val="0"/>
              </a:spcBef>
              <a:spcAft>
                <a:spcPts val="0"/>
              </a:spcAft>
              <a:buSzPts val="1800"/>
              <a:buNone/>
            </a:pPr>
            <a:r>
              <a:t/>
            </a:r>
            <a:endParaRPr sz="1300">
              <a:solidFill>
                <a:schemeClr val="dk1"/>
              </a:solidFill>
              <a:latin typeface="Arial"/>
              <a:ea typeface="Arial"/>
              <a:cs typeface="Arial"/>
              <a:sym typeface="Arial"/>
            </a:endParaRPr>
          </a:p>
          <a:p>
            <a:pPr indent="-285750" lvl="0" marL="285750" rtl="0" algn="l">
              <a:lnSpc>
                <a:spcPct val="100000"/>
              </a:lnSpc>
              <a:spcBef>
                <a:spcPts val="0"/>
              </a:spcBef>
              <a:spcAft>
                <a:spcPts val="0"/>
              </a:spcAft>
              <a:buSzPts val="1800"/>
              <a:buChar char="●"/>
            </a:pPr>
            <a:r>
              <a:rPr lang="en-US" sz="1300">
                <a:solidFill>
                  <a:schemeClr val="dk1"/>
                </a:solidFill>
                <a:latin typeface="Arial"/>
                <a:ea typeface="Arial"/>
                <a:cs typeface="Arial"/>
                <a:sym typeface="Arial"/>
              </a:rPr>
              <a:t>Anxiety, fear, and worry about testing, dislike of blood, and potential negative psychological and emotional impacts.</a:t>
            </a:r>
            <a:endParaRPr/>
          </a:p>
          <a:p>
            <a:pPr indent="0" lvl="0" marL="0" rtl="0" algn="l">
              <a:lnSpc>
                <a:spcPct val="100000"/>
              </a:lnSpc>
              <a:spcBef>
                <a:spcPts val="0"/>
              </a:spcBef>
              <a:spcAft>
                <a:spcPts val="0"/>
              </a:spcAft>
              <a:buSzPts val="1800"/>
              <a:buNone/>
            </a:pPr>
            <a:r>
              <a:t/>
            </a:r>
            <a:endParaRPr sz="1300">
              <a:solidFill>
                <a:schemeClr val="dk1"/>
              </a:solidFill>
              <a:latin typeface="Arial"/>
              <a:ea typeface="Arial"/>
              <a:cs typeface="Arial"/>
              <a:sym typeface="Arial"/>
            </a:endParaRPr>
          </a:p>
          <a:p>
            <a:pPr indent="-285750" lvl="0" marL="285750" rtl="0" algn="l">
              <a:lnSpc>
                <a:spcPct val="100000"/>
              </a:lnSpc>
              <a:spcBef>
                <a:spcPts val="0"/>
              </a:spcBef>
              <a:spcAft>
                <a:spcPts val="0"/>
              </a:spcAft>
              <a:buSzPts val="1800"/>
              <a:buChar char="●"/>
            </a:pPr>
            <a:r>
              <a:rPr lang="en-US" sz="1300">
                <a:solidFill>
                  <a:schemeClr val="dk1"/>
                </a:solidFill>
                <a:latin typeface="Arial"/>
                <a:ea typeface="Arial"/>
                <a:cs typeface="Arial"/>
                <a:sym typeface="Arial"/>
              </a:rPr>
              <a:t>Mistrust, disinterest, the possibility of receiving unwanted information, and the belief that a low-risk result may not give reassurance.</a:t>
            </a:r>
            <a:endParaRPr/>
          </a:p>
          <a:p>
            <a:pPr indent="-171450" lvl="0" marL="285750" rtl="0" algn="l">
              <a:lnSpc>
                <a:spcPct val="100000"/>
              </a:lnSpc>
              <a:spcBef>
                <a:spcPts val="0"/>
              </a:spcBef>
              <a:spcAft>
                <a:spcPts val="0"/>
              </a:spcAft>
              <a:buSzPts val="1800"/>
              <a:buNone/>
            </a:pPr>
            <a:r>
              <a:t/>
            </a:r>
            <a:endParaRPr sz="1300">
              <a:solidFill>
                <a:schemeClr val="dk1"/>
              </a:solidFill>
              <a:latin typeface="Arial"/>
              <a:ea typeface="Arial"/>
              <a:cs typeface="Arial"/>
              <a:sym typeface="Arial"/>
            </a:endParaRPr>
          </a:p>
          <a:p>
            <a:pPr indent="-285750" lvl="0" marL="285750" rtl="0" algn="l">
              <a:lnSpc>
                <a:spcPct val="100000"/>
              </a:lnSpc>
              <a:spcBef>
                <a:spcPts val="0"/>
              </a:spcBef>
              <a:spcAft>
                <a:spcPts val="0"/>
              </a:spcAft>
              <a:buSzPts val="1800"/>
              <a:buChar char="●"/>
            </a:pPr>
            <a:r>
              <a:rPr lang="en-US" sz="1300">
                <a:solidFill>
                  <a:schemeClr val="dk1"/>
                </a:solidFill>
                <a:latin typeface="Arial"/>
                <a:ea typeface="Arial"/>
                <a:cs typeface="Arial"/>
                <a:sym typeface="Arial"/>
              </a:rPr>
              <a:t>Uncertainty of results and perceived limited clinical utility.</a:t>
            </a:r>
            <a:endParaRPr/>
          </a:p>
          <a:p>
            <a:pPr indent="-171450" lvl="0" marL="285750" rtl="0" algn="l">
              <a:lnSpc>
                <a:spcPct val="100000"/>
              </a:lnSpc>
              <a:spcBef>
                <a:spcPts val="0"/>
              </a:spcBef>
              <a:spcAft>
                <a:spcPts val="0"/>
              </a:spcAft>
              <a:buSzPts val="1800"/>
              <a:buNone/>
            </a:pPr>
            <a:r>
              <a:t/>
            </a:r>
            <a:endParaRPr sz="1300">
              <a:solidFill>
                <a:schemeClr val="dk1"/>
              </a:solidFill>
              <a:latin typeface="Arial"/>
              <a:ea typeface="Arial"/>
              <a:cs typeface="Arial"/>
              <a:sym typeface="Arial"/>
            </a:endParaRPr>
          </a:p>
          <a:p>
            <a:pPr indent="-285750" lvl="0" marL="285750" rtl="0" algn="l">
              <a:lnSpc>
                <a:spcPct val="100000"/>
              </a:lnSpc>
              <a:spcBef>
                <a:spcPts val="0"/>
              </a:spcBef>
              <a:spcAft>
                <a:spcPts val="0"/>
              </a:spcAft>
              <a:buSzPts val="1800"/>
              <a:buChar char="●"/>
            </a:pPr>
            <a:r>
              <a:rPr lang="en-US" sz="1300">
                <a:solidFill>
                  <a:schemeClr val="dk1"/>
                </a:solidFill>
                <a:latin typeface="Arial"/>
                <a:ea typeface="Arial"/>
                <a:cs typeface="Arial"/>
                <a:sym typeface="Arial"/>
              </a:rPr>
              <a:t>Unaffordable cost/lack of insurance coverage and their belief that it would lead to unnecessary future testing. </a:t>
            </a:r>
            <a:endParaRPr/>
          </a:p>
          <a:p>
            <a:pPr indent="-171450" lvl="0" marL="285750" rtl="0" algn="l">
              <a:lnSpc>
                <a:spcPct val="100000"/>
              </a:lnSpc>
              <a:spcBef>
                <a:spcPts val="0"/>
              </a:spcBef>
              <a:spcAft>
                <a:spcPts val="0"/>
              </a:spcAft>
              <a:buSzPts val="1800"/>
              <a:buNone/>
            </a:pPr>
            <a:r>
              <a:t/>
            </a:r>
            <a:endParaRPr sz="1300">
              <a:solidFill>
                <a:schemeClr val="dk1"/>
              </a:solidFill>
              <a:latin typeface="Arial"/>
              <a:ea typeface="Arial"/>
              <a:cs typeface="Arial"/>
              <a:sym typeface="Arial"/>
            </a:endParaRPr>
          </a:p>
          <a:p>
            <a:pPr indent="-171450" lvl="0" marL="285750" rtl="0" algn="l">
              <a:lnSpc>
                <a:spcPct val="100000"/>
              </a:lnSpc>
              <a:spcBef>
                <a:spcPts val="0"/>
              </a:spcBef>
              <a:spcAft>
                <a:spcPts val="0"/>
              </a:spcAft>
              <a:buSzPts val="1800"/>
              <a:buNone/>
            </a:pPr>
            <a:r>
              <a:t/>
            </a:r>
            <a:endParaRPr b="0" i="0" sz="1300">
              <a:solidFill>
                <a:schemeClr val="dk1"/>
              </a:solidFill>
              <a:latin typeface="Arial"/>
              <a:ea typeface="Arial"/>
              <a:cs typeface="Arial"/>
              <a:sym typeface="Arial"/>
            </a:endParaRPr>
          </a:p>
          <a:p>
            <a:pPr indent="-171450" lvl="0" marL="285750" rtl="0" algn="l">
              <a:lnSpc>
                <a:spcPct val="100000"/>
              </a:lnSpc>
              <a:spcBef>
                <a:spcPts val="0"/>
              </a:spcBef>
              <a:spcAft>
                <a:spcPts val="0"/>
              </a:spcAft>
              <a:buSzPts val="1800"/>
              <a:buNone/>
            </a:pPr>
            <a:r>
              <a:t/>
            </a:r>
            <a:endParaRPr sz="1300">
              <a:solidFill>
                <a:schemeClr val="dk1"/>
              </a:solidFill>
              <a:latin typeface="Arial"/>
              <a:ea typeface="Arial"/>
              <a:cs typeface="Arial"/>
              <a:sym typeface="Arial"/>
            </a:endParaRPr>
          </a:p>
          <a:p>
            <a:pPr indent="-171450" lvl="0" marL="285750" rtl="0" algn="l">
              <a:lnSpc>
                <a:spcPct val="100000"/>
              </a:lnSpc>
              <a:spcBef>
                <a:spcPts val="0"/>
              </a:spcBef>
              <a:spcAft>
                <a:spcPts val="0"/>
              </a:spcAft>
              <a:buSzPts val="1800"/>
              <a:buNone/>
            </a:pPr>
            <a:r>
              <a:t/>
            </a:r>
            <a:endParaRPr sz="1300">
              <a:solidFill>
                <a:schemeClr val="dk1"/>
              </a:solidFill>
              <a:latin typeface="Arial"/>
              <a:ea typeface="Arial"/>
              <a:cs typeface="Arial"/>
              <a:sym typeface="Arial"/>
            </a:endParaRPr>
          </a:p>
        </p:txBody>
      </p:sp>
      <p:sp>
        <p:nvSpPr>
          <p:cNvPr id="512" name="Google Shape;512;p48"/>
          <p:cNvSpPr txBox="1"/>
          <p:nvPr>
            <p:ph type="title"/>
          </p:nvPr>
        </p:nvSpPr>
        <p:spPr>
          <a:xfrm>
            <a:off x="534806" y="421219"/>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Barriers to taking a genetic counseling session</a:t>
            </a:r>
            <a:endParaRPr sz="2500">
              <a:latin typeface="Arial"/>
              <a:ea typeface="Arial"/>
              <a:cs typeface="Arial"/>
              <a:sym typeface="Arial"/>
            </a:endParaRPr>
          </a:p>
        </p:txBody>
      </p:sp>
      <p:pic>
        <p:nvPicPr>
          <p:cNvPr descr="Εικόνα που περιέχει λογότυπο&#10;&#10;Περιγραφή που δημιουργήθηκε αυτόματα" id="513" name="Google Shape;513;p48"/>
          <p:cNvPicPr preferRelativeResize="0"/>
          <p:nvPr/>
        </p:nvPicPr>
        <p:blipFill rotWithShape="1">
          <a:blip r:embed="rId3">
            <a:alphaModFix/>
          </a:blip>
          <a:srcRect b="0" l="0" r="0" t="0"/>
          <a:stretch/>
        </p:blipFill>
        <p:spPr>
          <a:xfrm>
            <a:off x="6550007" y="4446061"/>
            <a:ext cx="2511653" cy="626782"/>
          </a:xfrm>
          <a:prstGeom prst="rect">
            <a:avLst/>
          </a:prstGeom>
          <a:noFill/>
          <a:ln>
            <a:noFill/>
          </a:ln>
        </p:spPr>
      </p:pic>
      <p:pic>
        <p:nvPicPr>
          <p:cNvPr id="514" name="Google Shape;514;p48"/>
          <p:cNvPicPr preferRelativeResize="0"/>
          <p:nvPr/>
        </p:nvPicPr>
        <p:blipFill rotWithShape="1">
          <a:blip r:embed="rId4">
            <a:alphaModFix/>
          </a:blip>
          <a:srcRect b="0" l="0" r="0" t="0"/>
          <a:stretch/>
        </p:blipFill>
        <p:spPr>
          <a:xfrm>
            <a:off x="7939108" y="993919"/>
            <a:ext cx="1122552" cy="1122552"/>
          </a:xfrm>
          <a:prstGeom prst="rect">
            <a:avLst/>
          </a:prstGeom>
          <a:noFill/>
          <a:ln>
            <a:noFill/>
          </a:ln>
        </p:spPr>
      </p:pic>
      <p:sp>
        <p:nvSpPr>
          <p:cNvPr id="515" name="Google Shape;515;p48"/>
          <p:cNvSpPr txBox="1"/>
          <p:nvPr/>
        </p:nvSpPr>
        <p:spPr>
          <a:xfrm>
            <a:off x="82340" y="4851667"/>
            <a:ext cx="4572000"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Delikurt, et al, 2015; Shen et al., 2022</a:t>
            </a:r>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9"/>
          <p:cNvPicPr preferRelativeResize="0"/>
          <p:nvPr/>
        </p:nvPicPr>
        <p:blipFill rotWithShape="1">
          <a:blip r:embed="rId3">
            <a:alphaModFix/>
          </a:blip>
          <a:srcRect b="0" l="0" r="0" t="0"/>
          <a:stretch/>
        </p:blipFill>
        <p:spPr>
          <a:xfrm>
            <a:off x="5987250" y="1076275"/>
            <a:ext cx="2758175" cy="2971438"/>
          </a:xfrm>
          <a:prstGeom prst="rect">
            <a:avLst/>
          </a:prstGeom>
          <a:noFill/>
          <a:ln>
            <a:noFill/>
          </a:ln>
          <a:effectLst>
            <a:outerShdw blurRad="314325" rotWithShape="0" algn="bl" dir="5400000" dist="19050">
              <a:srgbClr val="000000">
                <a:alpha val="49411"/>
              </a:srgbClr>
            </a:outerShdw>
          </a:effectLst>
        </p:spPr>
      </p:pic>
      <p:sp>
        <p:nvSpPr>
          <p:cNvPr id="104" name="Google Shape;104;p19"/>
          <p:cNvSpPr txBox="1"/>
          <p:nvPr>
            <p:ph idx="1" type="body"/>
          </p:nvPr>
        </p:nvSpPr>
        <p:spPr>
          <a:xfrm>
            <a:off x="690923" y="957328"/>
            <a:ext cx="50754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i="1" sz="2000">
              <a:latin typeface="Arial"/>
              <a:ea typeface="Arial"/>
              <a:cs typeface="Arial"/>
              <a:sym typeface="Arial"/>
            </a:endParaRPr>
          </a:p>
          <a:p>
            <a:pPr indent="0" lvl="0" marL="0" rtl="0" algn="l">
              <a:lnSpc>
                <a:spcPct val="100000"/>
              </a:lnSpc>
              <a:spcBef>
                <a:spcPts val="0"/>
              </a:spcBef>
              <a:spcAft>
                <a:spcPts val="0"/>
              </a:spcAft>
              <a:buSzPts val="1400"/>
              <a:buNone/>
            </a:pPr>
            <a:r>
              <a:t/>
            </a:r>
            <a:endParaRPr i="1" sz="2000">
              <a:latin typeface="Arial"/>
              <a:ea typeface="Arial"/>
              <a:cs typeface="Arial"/>
              <a:sym typeface="Arial"/>
            </a:endParaRPr>
          </a:p>
          <a:p>
            <a:pPr indent="0" lvl="0" marL="0" rtl="0" algn="l">
              <a:lnSpc>
                <a:spcPct val="100000"/>
              </a:lnSpc>
              <a:spcBef>
                <a:spcPts val="0"/>
              </a:spcBef>
              <a:spcAft>
                <a:spcPts val="0"/>
              </a:spcAft>
              <a:buSzPts val="1400"/>
              <a:buNone/>
            </a:pPr>
            <a:r>
              <a:t/>
            </a:r>
            <a:endParaRPr i="1" sz="2000">
              <a:latin typeface="Arial"/>
              <a:ea typeface="Arial"/>
              <a:cs typeface="Arial"/>
              <a:sym typeface="Arial"/>
            </a:endParaRPr>
          </a:p>
          <a:p>
            <a:pPr indent="0" lvl="0" marL="0" rtl="0" algn="l">
              <a:lnSpc>
                <a:spcPct val="100000"/>
              </a:lnSpc>
              <a:spcBef>
                <a:spcPts val="0"/>
              </a:spcBef>
              <a:spcAft>
                <a:spcPts val="0"/>
              </a:spcAft>
              <a:buSzPts val="1400"/>
              <a:buNone/>
            </a:pPr>
            <a:r>
              <a:rPr i="1" lang="en-US" sz="2000">
                <a:latin typeface="Arial"/>
                <a:ea typeface="Arial"/>
                <a:cs typeface="Arial"/>
                <a:sym typeface="Arial"/>
              </a:rPr>
              <a:t>“What is genetic counseling and what are the benefits and implications?” </a:t>
            </a:r>
            <a:endParaRPr b="1" i="1" sz="2000">
              <a:solidFill>
                <a:schemeClr val="accent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i="1" sz="2000">
              <a:solidFill>
                <a:srgbClr val="000043"/>
              </a:solidFill>
              <a:latin typeface="Arial"/>
              <a:ea typeface="Arial"/>
              <a:cs typeface="Arial"/>
              <a:sym typeface="Arial"/>
            </a:endParaRPr>
          </a:p>
        </p:txBody>
      </p:sp>
      <p:pic>
        <p:nvPicPr>
          <p:cNvPr descr="Εικόνα που περιέχει λογότυπο&#10;&#10;Περιγραφή που δημιουργήθηκε αυτόματα" id="105" name="Google Shape;105;p19"/>
          <p:cNvPicPr preferRelativeResize="0"/>
          <p:nvPr/>
        </p:nvPicPr>
        <p:blipFill rotWithShape="1">
          <a:blip r:embed="rId4">
            <a:alphaModFix/>
          </a:blip>
          <a:srcRect b="0" l="0" r="0" t="0"/>
          <a:stretch/>
        </p:blipFill>
        <p:spPr>
          <a:xfrm>
            <a:off x="6846848" y="4434660"/>
            <a:ext cx="2229681" cy="64958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49"/>
          <p:cNvSpPr txBox="1"/>
          <p:nvPr>
            <p:ph idx="4294967295" type="body"/>
          </p:nvPr>
        </p:nvSpPr>
        <p:spPr>
          <a:xfrm>
            <a:off x="676280" y="1083709"/>
            <a:ext cx="7791439"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US" sz="1300">
                <a:solidFill>
                  <a:schemeClr val="dk1"/>
                </a:solidFill>
                <a:latin typeface="Arial"/>
                <a:ea typeface="Arial"/>
                <a:cs typeface="Arial"/>
                <a:sym typeface="Arial"/>
              </a:rPr>
              <a:t>Community </a:t>
            </a:r>
            <a:r>
              <a:rPr b="1" i="0" lang="en-US" sz="1300">
                <a:solidFill>
                  <a:schemeClr val="dk1"/>
                </a:solidFill>
                <a:latin typeface="Arial"/>
                <a:ea typeface="Arial"/>
                <a:cs typeface="Arial"/>
                <a:sym typeface="Arial"/>
              </a:rPr>
              <a:t>Barriers</a:t>
            </a:r>
            <a:endParaRPr/>
          </a:p>
          <a:p>
            <a:pPr indent="-171450" lvl="0" marL="285750" rtl="0" algn="l">
              <a:lnSpc>
                <a:spcPct val="100000"/>
              </a:lnSpc>
              <a:spcBef>
                <a:spcPts val="0"/>
              </a:spcBef>
              <a:spcAft>
                <a:spcPts val="0"/>
              </a:spcAft>
              <a:buSzPts val="1800"/>
              <a:buNone/>
            </a:pPr>
            <a:r>
              <a:t/>
            </a:r>
            <a:endParaRPr sz="1300">
              <a:solidFill>
                <a:srgbClr val="000043"/>
              </a:solidFill>
              <a:latin typeface="Arial"/>
              <a:ea typeface="Arial"/>
              <a:cs typeface="Arial"/>
              <a:sym typeface="Arial"/>
            </a:endParaRPr>
          </a:p>
          <a:p>
            <a:pPr indent="-285750" lvl="0" marL="285750" rtl="0" algn="l">
              <a:lnSpc>
                <a:spcPct val="100000"/>
              </a:lnSpc>
              <a:spcBef>
                <a:spcPts val="0"/>
              </a:spcBef>
              <a:spcAft>
                <a:spcPts val="0"/>
              </a:spcAft>
              <a:buSzPts val="1800"/>
              <a:buChar char="●"/>
            </a:pPr>
            <a:r>
              <a:rPr lang="en-US" sz="1300">
                <a:solidFill>
                  <a:schemeClr val="dk1"/>
                </a:solidFill>
                <a:latin typeface="Arial"/>
                <a:ea typeface="Arial"/>
                <a:cs typeface="Arial"/>
                <a:sym typeface="Arial"/>
              </a:rPr>
              <a:t>L</a:t>
            </a:r>
            <a:r>
              <a:rPr b="0" i="0" lang="en-US" sz="1300">
                <a:solidFill>
                  <a:schemeClr val="dk1"/>
                </a:solidFill>
                <a:latin typeface="Arial"/>
                <a:ea typeface="Arial"/>
                <a:cs typeface="Arial"/>
                <a:sym typeface="Arial"/>
              </a:rPr>
              <a:t>ack of awareness of personal risk.</a:t>
            </a:r>
            <a:endParaRPr/>
          </a:p>
          <a:p>
            <a:pPr indent="-171450" lvl="0" marL="285750" rtl="0" algn="l">
              <a:lnSpc>
                <a:spcPct val="100000"/>
              </a:lnSpc>
              <a:spcBef>
                <a:spcPts val="0"/>
              </a:spcBef>
              <a:spcAft>
                <a:spcPts val="0"/>
              </a:spcAft>
              <a:buSzPts val="1800"/>
              <a:buNone/>
            </a:pPr>
            <a:r>
              <a:t/>
            </a:r>
            <a:endParaRPr b="0" i="0" sz="1300">
              <a:solidFill>
                <a:schemeClr val="dk1"/>
              </a:solidFill>
              <a:latin typeface="Arial"/>
              <a:ea typeface="Arial"/>
              <a:cs typeface="Arial"/>
              <a:sym typeface="Arial"/>
            </a:endParaRPr>
          </a:p>
          <a:p>
            <a:pPr indent="-285750" lvl="0" marL="285750" rtl="0" algn="l">
              <a:lnSpc>
                <a:spcPct val="100000"/>
              </a:lnSpc>
              <a:spcBef>
                <a:spcPts val="0"/>
              </a:spcBef>
              <a:spcAft>
                <a:spcPts val="0"/>
              </a:spcAft>
              <a:buSzPts val="1800"/>
              <a:buChar char="●"/>
            </a:pPr>
            <a:r>
              <a:rPr lang="en-US" sz="1300">
                <a:solidFill>
                  <a:schemeClr val="dk1"/>
                </a:solidFill>
                <a:latin typeface="Arial"/>
                <a:ea typeface="Arial"/>
                <a:cs typeface="Arial"/>
                <a:sym typeface="Arial"/>
              </a:rPr>
              <a:t>L</a:t>
            </a:r>
            <a:r>
              <a:rPr b="0" i="0" lang="en-US" sz="1300">
                <a:solidFill>
                  <a:schemeClr val="dk1"/>
                </a:solidFill>
                <a:latin typeface="Arial"/>
                <a:ea typeface="Arial"/>
                <a:cs typeface="Arial"/>
                <a:sym typeface="Arial"/>
              </a:rPr>
              <a:t>ack of awareness and knowledge of genetic services.</a:t>
            </a:r>
            <a:endParaRPr/>
          </a:p>
          <a:p>
            <a:pPr indent="-171450" lvl="0" marL="285750" rtl="0" algn="l">
              <a:lnSpc>
                <a:spcPct val="100000"/>
              </a:lnSpc>
              <a:spcBef>
                <a:spcPts val="0"/>
              </a:spcBef>
              <a:spcAft>
                <a:spcPts val="0"/>
              </a:spcAft>
              <a:buSzPts val="1800"/>
              <a:buNone/>
            </a:pPr>
            <a:r>
              <a:t/>
            </a:r>
            <a:endParaRPr b="0" i="0" sz="1300">
              <a:solidFill>
                <a:schemeClr val="dk1"/>
              </a:solidFill>
              <a:latin typeface="Arial"/>
              <a:ea typeface="Arial"/>
              <a:cs typeface="Arial"/>
              <a:sym typeface="Arial"/>
            </a:endParaRPr>
          </a:p>
          <a:p>
            <a:pPr indent="-285750" lvl="0" marL="285750" rtl="0" algn="l">
              <a:lnSpc>
                <a:spcPct val="100000"/>
              </a:lnSpc>
              <a:spcBef>
                <a:spcPts val="0"/>
              </a:spcBef>
              <a:spcAft>
                <a:spcPts val="0"/>
              </a:spcAft>
              <a:buSzPts val="1800"/>
              <a:buChar char="●"/>
            </a:pPr>
            <a:r>
              <a:rPr b="0" i="0" lang="en-US" sz="1300">
                <a:solidFill>
                  <a:schemeClr val="dk1"/>
                </a:solidFill>
                <a:latin typeface="Arial"/>
                <a:ea typeface="Arial"/>
                <a:cs typeface="Arial"/>
                <a:sym typeface="Arial"/>
              </a:rPr>
              <a:t>Concerns related to confidentiality, privacy and data security.</a:t>
            </a:r>
            <a:endParaRPr/>
          </a:p>
          <a:p>
            <a:pPr indent="-171450" lvl="0" marL="285750" rtl="0" algn="l">
              <a:lnSpc>
                <a:spcPct val="100000"/>
              </a:lnSpc>
              <a:spcBef>
                <a:spcPts val="0"/>
              </a:spcBef>
              <a:spcAft>
                <a:spcPts val="0"/>
              </a:spcAft>
              <a:buSzPts val="1800"/>
              <a:buNone/>
            </a:pPr>
            <a:r>
              <a:t/>
            </a:r>
            <a:endParaRPr b="0" i="0" sz="1300">
              <a:solidFill>
                <a:schemeClr val="dk1"/>
              </a:solidFill>
              <a:latin typeface="Arial"/>
              <a:ea typeface="Arial"/>
              <a:cs typeface="Arial"/>
              <a:sym typeface="Arial"/>
            </a:endParaRPr>
          </a:p>
          <a:p>
            <a:pPr indent="-285750" lvl="0" marL="285750" rtl="0" algn="l">
              <a:lnSpc>
                <a:spcPct val="100000"/>
              </a:lnSpc>
              <a:spcBef>
                <a:spcPts val="0"/>
              </a:spcBef>
              <a:spcAft>
                <a:spcPts val="0"/>
              </a:spcAft>
              <a:buSzPts val="1800"/>
              <a:buChar char="●"/>
            </a:pPr>
            <a:r>
              <a:rPr lang="en-US" sz="1300">
                <a:solidFill>
                  <a:srgbClr val="000043"/>
                </a:solidFill>
                <a:latin typeface="Arial"/>
                <a:ea typeface="Arial"/>
                <a:cs typeface="Arial"/>
                <a:sym typeface="Arial"/>
              </a:rPr>
              <a:t>Potential impact of results on insurance and the potential increased cost to the health system. </a:t>
            </a:r>
            <a:endParaRPr/>
          </a:p>
          <a:p>
            <a:pPr indent="-171450" lvl="0" marL="285750" rtl="0" algn="l">
              <a:lnSpc>
                <a:spcPct val="100000"/>
              </a:lnSpc>
              <a:spcBef>
                <a:spcPts val="0"/>
              </a:spcBef>
              <a:spcAft>
                <a:spcPts val="0"/>
              </a:spcAft>
              <a:buSzPts val="1800"/>
              <a:buNone/>
            </a:pPr>
            <a:r>
              <a:t/>
            </a:r>
            <a:endParaRPr sz="1300">
              <a:solidFill>
                <a:srgbClr val="000043"/>
              </a:solidFill>
              <a:latin typeface="Arial"/>
              <a:ea typeface="Arial"/>
              <a:cs typeface="Arial"/>
              <a:sym typeface="Arial"/>
            </a:endParaRPr>
          </a:p>
          <a:p>
            <a:pPr indent="-285750" lvl="0" marL="285750" rtl="0" algn="l">
              <a:lnSpc>
                <a:spcPct val="100000"/>
              </a:lnSpc>
              <a:spcBef>
                <a:spcPts val="0"/>
              </a:spcBef>
              <a:spcAft>
                <a:spcPts val="0"/>
              </a:spcAft>
              <a:buSzPts val="1800"/>
              <a:buChar char="●"/>
            </a:pPr>
            <a:r>
              <a:rPr lang="en-US" sz="1300">
                <a:solidFill>
                  <a:srgbClr val="000043"/>
                </a:solidFill>
                <a:latin typeface="Arial"/>
                <a:ea typeface="Arial"/>
                <a:cs typeface="Arial"/>
                <a:sym typeface="Arial"/>
              </a:rPr>
              <a:t>Scheduling or other priorities (for some people, the idea of adding another appointment mid-treatment or quickly after spending so much time at the hospital was too overwhelming).</a:t>
            </a:r>
            <a:endParaRPr/>
          </a:p>
          <a:p>
            <a:pPr indent="0" lvl="0" marL="0" rtl="0" algn="l">
              <a:lnSpc>
                <a:spcPct val="100000"/>
              </a:lnSpc>
              <a:spcBef>
                <a:spcPts val="0"/>
              </a:spcBef>
              <a:spcAft>
                <a:spcPts val="0"/>
              </a:spcAft>
              <a:buSzPts val="1800"/>
              <a:buNone/>
            </a:pPr>
            <a:r>
              <a:t/>
            </a:r>
            <a:endParaRPr sz="1300">
              <a:solidFill>
                <a:srgbClr val="000043"/>
              </a:solidFill>
              <a:latin typeface="Arial"/>
              <a:ea typeface="Arial"/>
              <a:cs typeface="Arial"/>
              <a:sym typeface="Arial"/>
            </a:endParaRPr>
          </a:p>
          <a:p>
            <a:pPr indent="-285750" lvl="0" marL="285750" rtl="0" algn="l">
              <a:lnSpc>
                <a:spcPct val="100000"/>
              </a:lnSpc>
              <a:spcBef>
                <a:spcPts val="0"/>
              </a:spcBef>
              <a:spcAft>
                <a:spcPts val="0"/>
              </a:spcAft>
              <a:buSzPts val="1800"/>
              <a:buChar char="●"/>
            </a:pPr>
            <a:r>
              <a:rPr lang="en-US" sz="1300">
                <a:solidFill>
                  <a:schemeClr val="dk1"/>
                </a:solidFill>
                <a:latin typeface="Arial"/>
                <a:ea typeface="Arial"/>
                <a:cs typeface="Arial"/>
                <a:sym typeface="Arial"/>
              </a:rPr>
              <a:t>Fear of discrimination </a:t>
            </a:r>
            <a:r>
              <a:rPr b="0" i="0" lang="en-US" sz="1300">
                <a:solidFill>
                  <a:srgbClr val="282828"/>
                </a:solidFill>
                <a:latin typeface="Arial"/>
                <a:ea typeface="Arial"/>
                <a:cs typeface="Arial"/>
                <a:sym typeface="Arial"/>
              </a:rPr>
              <a:t>(mainly by employers)</a:t>
            </a:r>
            <a:endParaRPr sz="1300">
              <a:solidFill>
                <a:schemeClr val="dk1"/>
              </a:solidFill>
              <a:latin typeface="Arial"/>
              <a:ea typeface="Arial"/>
              <a:cs typeface="Arial"/>
              <a:sym typeface="Arial"/>
            </a:endParaRPr>
          </a:p>
          <a:p>
            <a:pPr indent="0" lvl="0" marL="0" rtl="0" algn="l">
              <a:lnSpc>
                <a:spcPct val="100000"/>
              </a:lnSpc>
              <a:spcBef>
                <a:spcPts val="0"/>
              </a:spcBef>
              <a:spcAft>
                <a:spcPts val="0"/>
              </a:spcAft>
              <a:buSzPts val="1800"/>
              <a:buNone/>
            </a:pPr>
            <a:r>
              <a:t/>
            </a:r>
            <a:endParaRPr sz="1300">
              <a:solidFill>
                <a:srgbClr val="000043"/>
              </a:solidFill>
              <a:latin typeface="Arial"/>
              <a:ea typeface="Arial"/>
              <a:cs typeface="Arial"/>
              <a:sym typeface="Arial"/>
            </a:endParaRPr>
          </a:p>
          <a:p>
            <a:pPr indent="-285750" lvl="0" marL="285750" rtl="0" algn="l">
              <a:lnSpc>
                <a:spcPct val="100000"/>
              </a:lnSpc>
              <a:spcBef>
                <a:spcPts val="0"/>
              </a:spcBef>
              <a:spcAft>
                <a:spcPts val="0"/>
              </a:spcAft>
              <a:buSzPts val="1800"/>
              <a:buChar char="●"/>
            </a:pPr>
            <a:r>
              <a:rPr lang="en-US" sz="1300">
                <a:solidFill>
                  <a:srgbClr val="000043"/>
                </a:solidFill>
                <a:latin typeface="Arial"/>
                <a:ea typeface="Arial"/>
                <a:cs typeface="Arial"/>
                <a:sym typeface="Arial"/>
              </a:rPr>
              <a:t>Moral and ethical reasons, such as the fear of eugenics and the question of human mortality.</a:t>
            </a:r>
            <a:endParaRPr/>
          </a:p>
          <a:p>
            <a:pPr indent="-171450" lvl="0" marL="285750" rtl="0" algn="l">
              <a:lnSpc>
                <a:spcPct val="100000"/>
              </a:lnSpc>
              <a:spcBef>
                <a:spcPts val="0"/>
              </a:spcBef>
              <a:spcAft>
                <a:spcPts val="0"/>
              </a:spcAft>
              <a:buSzPts val="1800"/>
              <a:buNone/>
            </a:pPr>
            <a:r>
              <a:t/>
            </a:r>
            <a:endParaRPr sz="1300">
              <a:solidFill>
                <a:srgbClr val="000043"/>
              </a:solidFill>
              <a:latin typeface="Arial"/>
              <a:ea typeface="Arial"/>
              <a:cs typeface="Arial"/>
              <a:sym typeface="Arial"/>
            </a:endParaRPr>
          </a:p>
        </p:txBody>
      </p:sp>
      <p:pic>
        <p:nvPicPr>
          <p:cNvPr descr="Εικόνα που περιέχει λογότυπο&#10;&#10;Περιγραφή που δημιουργήθηκε αυτόματα" id="521" name="Google Shape;521;p49"/>
          <p:cNvPicPr preferRelativeResize="0"/>
          <p:nvPr/>
        </p:nvPicPr>
        <p:blipFill rotWithShape="1">
          <a:blip r:embed="rId3">
            <a:alphaModFix/>
          </a:blip>
          <a:srcRect b="0" l="0" r="0" t="0"/>
          <a:stretch/>
        </p:blipFill>
        <p:spPr>
          <a:xfrm>
            <a:off x="6550007" y="4446061"/>
            <a:ext cx="2511653" cy="626782"/>
          </a:xfrm>
          <a:prstGeom prst="rect">
            <a:avLst/>
          </a:prstGeom>
          <a:noFill/>
          <a:ln>
            <a:noFill/>
          </a:ln>
        </p:spPr>
      </p:pic>
      <p:sp>
        <p:nvSpPr>
          <p:cNvPr id="522" name="Google Shape;522;p49"/>
          <p:cNvSpPr txBox="1"/>
          <p:nvPr>
            <p:ph type="title"/>
          </p:nvPr>
        </p:nvSpPr>
        <p:spPr>
          <a:xfrm>
            <a:off x="639337" y="391482"/>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Barriers to taking a genetic counseling session</a:t>
            </a:r>
            <a:endParaRPr sz="2500">
              <a:latin typeface="Arial"/>
              <a:ea typeface="Arial"/>
              <a:cs typeface="Arial"/>
              <a:sym typeface="Arial"/>
            </a:endParaRPr>
          </a:p>
        </p:txBody>
      </p:sp>
      <p:pic>
        <p:nvPicPr>
          <p:cNvPr descr="Εικόνα που περιέχει clipart, γραφιστική, καρτούν, γραφικά&#10;&#10;Περιγραφή που δημιουργήθηκε αυτόματα" id="523" name="Google Shape;523;p49"/>
          <p:cNvPicPr preferRelativeResize="0"/>
          <p:nvPr/>
        </p:nvPicPr>
        <p:blipFill rotWithShape="1">
          <a:blip r:embed="rId4">
            <a:alphaModFix/>
          </a:blip>
          <a:srcRect b="0" l="0" r="0" t="0"/>
          <a:stretch/>
        </p:blipFill>
        <p:spPr>
          <a:xfrm>
            <a:off x="6466525" y="964182"/>
            <a:ext cx="2133306" cy="1385008"/>
          </a:xfrm>
          <a:prstGeom prst="rect">
            <a:avLst/>
          </a:prstGeom>
          <a:noFill/>
          <a:ln>
            <a:noFill/>
          </a:ln>
        </p:spPr>
      </p:pic>
      <p:sp>
        <p:nvSpPr>
          <p:cNvPr id="524" name="Google Shape;524;p49"/>
          <p:cNvSpPr txBox="1"/>
          <p:nvPr/>
        </p:nvSpPr>
        <p:spPr>
          <a:xfrm>
            <a:off x="82340" y="4887458"/>
            <a:ext cx="4572000"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Shen et al., 2022</a:t>
            </a:r>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58"/>
          <p:cNvSpPr txBox="1"/>
          <p:nvPr>
            <p:ph idx="1" type="subTitle"/>
          </p:nvPr>
        </p:nvSpPr>
        <p:spPr>
          <a:xfrm flipH="1">
            <a:off x="2684000" y="1247225"/>
            <a:ext cx="5757300" cy="1855200"/>
          </a:xfrm>
          <a:prstGeom prst="rect">
            <a:avLst/>
          </a:prstGeom>
          <a:noFill/>
          <a:ln>
            <a:noFill/>
          </a:ln>
        </p:spPr>
        <p:txBody>
          <a:bodyPr anchorCtr="0" anchor="ctr" bIns="91425" lIns="91425" spcFirstLastPara="1" rIns="91425" wrap="square" tIns="91425">
            <a:noAutofit/>
          </a:bodyPr>
          <a:lstStyle/>
          <a:p>
            <a:pPr indent="-342900" lvl="0" marL="457200" rtl="0" algn="r">
              <a:lnSpc>
                <a:spcPct val="100000"/>
              </a:lnSpc>
              <a:spcBef>
                <a:spcPts val="0"/>
              </a:spcBef>
              <a:spcAft>
                <a:spcPts val="0"/>
              </a:spcAft>
              <a:buSzPts val="1800"/>
              <a:buFont typeface="Didact Gothic"/>
              <a:buNone/>
            </a:pPr>
            <a:r>
              <a:rPr b="1" lang="en-US" sz="4000">
                <a:solidFill>
                  <a:schemeClr val="accent1"/>
                </a:solidFill>
                <a:latin typeface="Arial"/>
                <a:ea typeface="Arial"/>
                <a:cs typeface="Arial"/>
                <a:sym typeface="Arial"/>
              </a:rPr>
              <a:t>Check your understanding!</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g21a482fdae0_0_6"/>
          <p:cNvSpPr txBox="1"/>
          <p:nvPr>
            <p:ph type="title"/>
          </p:nvPr>
        </p:nvSpPr>
        <p:spPr>
          <a:xfrm>
            <a:off x="440325" y="383175"/>
            <a:ext cx="7708200" cy="7404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Clr>
                <a:schemeClr val="dk1"/>
              </a:buClr>
              <a:buSzPts val="1100"/>
              <a:buFont typeface="Arial"/>
              <a:buNone/>
            </a:pPr>
            <a:r>
              <a:rPr lang="en-US" sz="2500">
                <a:latin typeface="Arial"/>
                <a:ea typeface="Arial"/>
                <a:cs typeface="Arial"/>
                <a:sym typeface="Arial"/>
              </a:rPr>
              <a:t>Check your understanding!</a:t>
            </a:r>
            <a:endParaRPr sz="2500">
              <a:latin typeface="Arial"/>
              <a:ea typeface="Arial"/>
              <a:cs typeface="Arial"/>
              <a:sym typeface="Arial"/>
            </a:endParaRPr>
          </a:p>
          <a:p>
            <a:pPr indent="0" lvl="0" marL="0" rtl="0" algn="l">
              <a:lnSpc>
                <a:spcPct val="100000"/>
              </a:lnSpc>
              <a:spcBef>
                <a:spcPts val="0"/>
              </a:spcBef>
              <a:spcAft>
                <a:spcPts val="0"/>
              </a:spcAft>
              <a:buSzPts val="2800"/>
              <a:buNone/>
            </a:pPr>
            <a:r>
              <a:t/>
            </a:r>
            <a:endParaRPr sz="2500">
              <a:latin typeface="Calibri"/>
              <a:ea typeface="Calibri"/>
              <a:cs typeface="Calibri"/>
              <a:sym typeface="Calibri"/>
            </a:endParaRPr>
          </a:p>
        </p:txBody>
      </p:sp>
      <p:sp>
        <p:nvSpPr>
          <p:cNvPr id="535" name="Google Shape;535;g21a482fdae0_0_6"/>
          <p:cNvSpPr txBox="1"/>
          <p:nvPr>
            <p:ph idx="4294967295" type="body"/>
          </p:nvPr>
        </p:nvSpPr>
        <p:spPr>
          <a:xfrm>
            <a:off x="440324" y="1123577"/>
            <a:ext cx="7435200" cy="3416400"/>
          </a:xfrm>
          <a:prstGeom prst="rect">
            <a:avLst/>
          </a:prstGeom>
          <a:noFill/>
          <a:ln>
            <a:noFill/>
          </a:ln>
        </p:spPr>
        <p:txBody>
          <a:bodyPr anchorCtr="0" anchor="t" bIns="91425" lIns="91425" spcFirstLastPara="1" rIns="91425" wrap="square" tIns="91425">
            <a:noAutofit/>
          </a:bodyPr>
          <a:lstStyle/>
          <a:p>
            <a:pPr indent="-330200" lvl="0" marL="342900" rtl="0" algn="l">
              <a:lnSpc>
                <a:spcPct val="100000"/>
              </a:lnSpc>
              <a:spcBef>
                <a:spcPts val="0"/>
              </a:spcBef>
              <a:spcAft>
                <a:spcPts val="0"/>
              </a:spcAft>
              <a:buSzPts val="1200"/>
              <a:buFont typeface="Arial"/>
              <a:buAutoNum type="arabicPeriod"/>
            </a:pPr>
            <a:r>
              <a:rPr lang="en-US" sz="1200">
                <a:solidFill>
                  <a:srgbClr val="000043"/>
                </a:solidFill>
                <a:latin typeface="Arial"/>
                <a:ea typeface="Arial"/>
                <a:cs typeface="Arial"/>
                <a:sym typeface="Arial"/>
              </a:rPr>
              <a:t>The process of Genetic Counseling includes: </a:t>
            </a:r>
            <a:endParaRPr sz="1200">
              <a:latin typeface="Arial"/>
              <a:ea typeface="Arial"/>
              <a:cs typeface="Arial"/>
              <a:sym typeface="Arial"/>
            </a:endParaRPr>
          </a:p>
          <a:p>
            <a:pPr indent="-304800" lvl="0" marL="457200" rtl="0" algn="just">
              <a:spcBef>
                <a:spcPts val="0"/>
              </a:spcBef>
              <a:spcAft>
                <a:spcPts val="0"/>
              </a:spcAft>
              <a:buClr>
                <a:schemeClr val="dk1"/>
              </a:buClr>
              <a:buSzPts val="1200"/>
              <a:buFont typeface="Arial"/>
              <a:buAutoNum type="alphaUcPeriod"/>
            </a:pPr>
            <a:r>
              <a:rPr lang="en-US" sz="1200">
                <a:solidFill>
                  <a:schemeClr val="dk1"/>
                </a:solidFill>
                <a:latin typeface="Arial"/>
                <a:ea typeface="Arial"/>
                <a:cs typeface="Arial"/>
                <a:sym typeface="Arial"/>
              </a:rPr>
              <a:t>Interpretation of family and medical histories to assess the chance of disease occurrence or recurrence.</a:t>
            </a:r>
            <a:endParaRPr b="1" sz="1200">
              <a:solidFill>
                <a:schemeClr val="dk1"/>
              </a:solidFill>
              <a:latin typeface="Arial"/>
              <a:ea typeface="Arial"/>
              <a:cs typeface="Arial"/>
              <a:sym typeface="Arial"/>
            </a:endParaRPr>
          </a:p>
          <a:p>
            <a:pPr indent="-304800" lvl="0" marL="457200" rtl="0" algn="just">
              <a:spcBef>
                <a:spcPts val="0"/>
              </a:spcBef>
              <a:spcAft>
                <a:spcPts val="0"/>
              </a:spcAft>
              <a:buClr>
                <a:schemeClr val="dk1"/>
              </a:buClr>
              <a:buSzPts val="1200"/>
              <a:buFont typeface="Arial"/>
              <a:buAutoNum type="alphaUcPeriod"/>
            </a:pPr>
            <a:r>
              <a:rPr lang="en-US" sz="1200">
                <a:solidFill>
                  <a:schemeClr val="dk1"/>
                </a:solidFill>
                <a:latin typeface="Arial"/>
                <a:ea typeface="Arial"/>
                <a:cs typeface="Arial"/>
                <a:sym typeface="Arial"/>
              </a:rPr>
              <a:t>Education about inheritance, testing, management, prevention, resources and research.</a:t>
            </a:r>
            <a:endParaRPr b="1" sz="1200">
              <a:solidFill>
                <a:schemeClr val="dk1"/>
              </a:solidFill>
              <a:latin typeface="Arial"/>
              <a:ea typeface="Arial"/>
              <a:cs typeface="Arial"/>
              <a:sym typeface="Arial"/>
            </a:endParaRPr>
          </a:p>
          <a:p>
            <a:pPr indent="-304800" lvl="0" marL="457200" rtl="0" algn="just">
              <a:spcBef>
                <a:spcPts val="0"/>
              </a:spcBef>
              <a:spcAft>
                <a:spcPts val="0"/>
              </a:spcAft>
              <a:buClr>
                <a:schemeClr val="dk1"/>
              </a:buClr>
              <a:buSzPts val="1200"/>
              <a:buFont typeface="Arial"/>
              <a:buAutoNum type="alphaUcPeriod"/>
            </a:pPr>
            <a:r>
              <a:rPr lang="en-US" sz="1200">
                <a:solidFill>
                  <a:schemeClr val="dk1"/>
                </a:solidFill>
                <a:latin typeface="Arial"/>
                <a:ea typeface="Arial"/>
                <a:cs typeface="Arial"/>
                <a:sym typeface="Arial"/>
              </a:rPr>
              <a:t>Counseling to promote informed choices and adaptation to the risk or condition.</a:t>
            </a:r>
            <a:endParaRPr sz="1200">
              <a:solidFill>
                <a:schemeClr val="dk1"/>
              </a:solidFill>
              <a:latin typeface="Arial"/>
              <a:ea typeface="Arial"/>
              <a:cs typeface="Arial"/>
              <a:sym typeface="Arial"/>
            </a:endParaRPr>
          </a:p>
          <a:p>
            <a:pPr indent="-304800" lvl="0" marL="457200" rtl="0" algn="just">
              <a:spcBef>
                <a:spcPts val="0"/>
              </a:spcBef>
              <a:spcAft>
                <a:spcPts val="0"/>
              </a:spcAft>
              <a:buClr>
                <a:schemeClr val="dk1"/>
              </a:buClr>
              <a:buSzPts val="1200"/>
              <a:buFont typeface="Arial"/>
              <a:buAutoNum type="alphaUcPeriod"/>
            </a:pPr>
            <a:r>
              <a:rPr lang="en-US" sz="1200">
                <a:solidFill>
                  <a:schemeClr val="dk1"/>
                </a:solidFill>
                <a:latin typeface="Arial"/>
                <a:ea typeface="Arial"/>
                <a:cs typeface="Arial"/>
                <a:sym typeface="Arial"/>
              </a:rPr>
              <a:t>All the above</a:t>
            </a:r>
            <a:endParaRPr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800"/>
              <a:buNone/>
            </a:pPr>
            <a:r>
              <a:t/>
            </a:r>
            <a:endParaRPr sz="1200">
              <a:latin typeface="Arial"/>
              <a:ea typeface="Arial"/>
              <a:cs typeface="Arial"/>
              <a:sym typeface="Arial"/>
            </a:endParaRPr>
          </a:p>
          <a:p>
            <a:pPr indent="-254000" lvl="0" marL="457200" rtl="0" algn="l">
              <a:lnSpc>
                <a:spcPct val="100000"/>
              </a:lnSpc>
              <a:spcBef>
                <a:spcPts val="0"/>
              </a:spcBef>
              <a:spcAft>
                <a:spcPts val="0"/>
              </a:spcAft>
              <a:buSzPts val="1400"/>
              <a:buFont typeface="Arial"/>
              <a:buNone/>
            </a:pPr>
            <a:r>
              <a:t/>
            </a:r>
            <a:endParaRPr sz="1200">
              <a:solidFill>
                <a:srgbClr val="000043"/>
              </a:solidFill>
              <a:latin typeface="Arial"/>
              <a:ea typeface="Arial"/>
              <a:cs typeface="Arial"/>
              <a:sym typeface="Arial"/>
            </a:endParaRPr>
          </a:p>
          <a:p>
            <a:pPr indent="-330200" lvl="0" marL="342900" rtl="0" algn="l">
              <a:lnSpc>
                <a:spcPct val="100000"/>
              </a:lnSpc>
              <a:spcBef>
                <a:spcPts val="0"/>
              </a:spcBef>
              <a:spcAft>
                <a:spcPts val="0"/>
              </a:spcAft>
              <a:buSzPts val="1200"/>
              <a:buFont typeface="Arial"/>
              <a:buAutoNum type="arabicPeriod" startAt="2"/>
            </a:pPr>
            <a:r>
              <a:rPr lang="en-US" sz="1200">
                <a:solidFill>
                  <a:srgbClr val="000043"/>
                </a:solidFill>
                <a:latin typeface="Arial"/>
                <a:ea typeface="Arial"/>
                <a:cs typeface="Arial"/>
                <a:sym typeface="Arial"/>
              </a:rPr>
              <a:t>Some of the objectives of Genetic Counseling are to:</a:t>
            </a:r>
            <a:endParaRPr sz="1200">
              <a:solidFill>
                <a:srgbClr val="000043"/>
              </a:solidFill>
              <a:latin typeface="Arial"/>
              <a:ea typeface="Arial"/>
              <a:cs typeface="Arial"/>
              <a:sym typeface="Arial"/>
            </a:endParaRPr>
          </a:p>
          <a:p>
            <a:pPr indent="-304800" lvl="0" marL="457200" rtl="0" algn="l">
              <a:lnSpc>
                <a:spcPct val="100000"/>
              </a:lnSpc>
              <a:spcBef>
                <a:spcPts val="0"/>
              </a:spcBef>
              <a:spcAft>
                <a:spcPts val="0"/>
              </a:spcAft>
              <a:buClr>
                <a:srgbClr val="000043"/>
              </a:buClr>
              <a:buSzPts val="1200"/>
              <a:buFont typeface="Arial"/>
              <a:buAutoNum type="alphaUcPeriod"/>
            </a:pPr>
            <a:r>
              <a:rPr lang="en-US" sz="1200">
                <a:solidFill>
                  <a:srgbClr val="000043"/>
                </a:solidFill>
                <a:latin typeface="Arial"/>
                <a:ea typeface="Arial"/>
                <a:cs typeface="Arial"/>
                <a:sym typeface="Arial"/>
              </a:rPr>
              <a:t>Provide just a diagnosis and information</a:t>
            </a:r>
            <a:endParaRPr sz="1200">
              <a:solidFill>
                <a:srgbClr val="000043"/>
              </a:solidFill>
              <a:latin typeface="Arial"/>
              <a:ea typeface="Arial"/>
              <a:cs typeface="Arial"/>
              <a:sym typeface="Arial"/>
            </a:endParaRPr>
          </a:p>
          <a:p>
            <a:pPr indent="-304800" lvl="0" marL="457200" rtl="0" algn="l">
              <a:lnSpc>
                <a:spcPct val="100000"/>
              </a:lnSpc>
              <a:spcBef>
                <a:spcPts val="0"/>
              </a:spcBef>
              <a:spcAft>
                <a:spcPts val="0"/>
              </a:spcAft>
              <a:buClr>
                <a:srgbClr val="000043"/>
              </a:buClr>
              <a:buSzPts val="1200"/>
              <a:buFont typeface="Arial"/>
              <a:buAutoNum type="alphaUcPeriod"/>
            </a:pPr>
            <a:r>
              <a:rPr lang="en-US" sz="1200">
                <a:solidFill>
                  <a:srgbClr val="000043"/>
                </a:solidFill>
                <a:latin typeface="Arial"/>
                <a:ea typeface="Arial"/>
                <a:cs typeface="Arial"/>
                <a:sym typeface="Arial"/>
              </a:rPr>
              <a:t>Provide mainly information about the genetic </a:t>
            </a:r>
            <a:r>
              <a:rPr lang="en-US" sz="1200">
                <a:solidFill>
                  <a:srgbClr val="000043"/>
                </a:solidFill>
                <a:latin typeface="Arial"/>
                <a:ea typeface="Arial"/>
                <a:cs typeface="Arial"/>
                <a:sym typeface="Arial"/>
              </a:rPr>
              <a:t>results</a:t>
            </a:r>
            <a:r>
              <a:rPr lang="en-US" sz="1200">
                <a:solidFill>
                  <a:srgbClr val="000043"/>
                </a:solidFill>
                <a:latin typeface="Arial"/>
                <a:ea typeface="Arial"/>
                <a:cs typeface="Arial"/>
                <a:sym typeface="Arial"/>
              </a:rPr>
              <a:t> and the increased risk of the family</a:t>
            </a:r>
            <a:endParaRPr sz="1200">
              <a:solidFill>
                <a:srgbClr val="000043"/>
              </a:solidFill>
              <a:latin typeface="Arial"/>
              <a:ea typeface="Arial"/>
              <a:cs typeface="Arial"/>
              <a:sym typeface="Arial"/>
            </a:endParaRPr>
          </a:p>
          <a:p>
            <a:pPr indent="-304800" lvl="0" marL="457200" rtl="0" algn="l">
              <a:lnSpc>
                <a:spcPct val="100000"/>
              </a:lnSpc>
              <a:spcBef>
                <a:spcPts val="0"/>
              </a:spcBef>
              <a:spcAft>
                <a:spcPts val="0"/>
              </a:spcAft>
              <a:buClr>
                <a:srgbClr val="000043"/>
              </a:buClr>
              <a:buSzPts val="1200"/>
              <a:buFont typeface="Arial"/>
              <a:buAutoNum type="alphaUcPeriod"/>
            </a:pPr>
            <a:r>
              <a:rPr lang="en-US" sz="1200">
                <a:solidFill>
                  <a:srgbClr val="000043"/>
                </a:solidFill>
                <a:latin typeface="Arial"/>
                <a:ea typeface="Arial"/>
                <a:cs typeface="Arial"/>
                <a:sym typeface="Arial"/>
              </a:rPr>
              <a:t>Focus mainly on the psychological aspects of clients</a:t>
            </a:r>
            <a:endParaRPr sz="1200">
              <a:solidFill>
                <a:srgbClr val="000043"/>
              </a:solidFill>
              <a:latin typeface="Arial"/>
              <a:ea typeface="Arial"/>
              <a:cs typeface="Arial"/>
              <a:sym typeface="Arial"/>
            </a:endParaRPr>
          </a:p>
          <a:p>
            <a:pPr indent="-304800" lvl="0" marL="457200" rtl="0" algn="l">
              <a:lnSpc>
                <a:spcPct val="100000"/>
              </a:lnSpc>
              <a:spcBef>
                <a:spcPts val="0"/>
              </a:spcBef>
              <a:spcAft>
                <a:spcPts val="0"/>
              </a:spcAft>
              <a:buClr>
                <a:srgbClr val="000043"/>
              </a:buClr>
              <a:buSzPts val="1200"/>
              <a:buFont typeface="Arial"/>
              <a:buAutoNum type="alphaUcPeriod"/>
            </a:pPr>
            <a:r>
              <a:rPr lang="en-US" sz="1200">
                <a:solidFill>
                  <a:srgbClr val="000043"/>
                </a:solidFill>
                <a:latin typeface="Arial"/>
                <a:ea typeface="Arial"/>
                <a:cs typeface="Arial"/>
                <a:sym typeface="Arial"/>
              </a:rPr>
              <a:t>Offer information, discussion on the results, the risk, support family and their choices</a:t>
            </a:r>
            <a:endParaRPr sz="1200">
              <a:solidFill>
                <a:srgbClr val="000043"/>
              </a:solidFill>
              <a:latin typeface="Arial"/>
              <a:ea typeface="Arial"/>
              <a:cs typeface="Arial"/>
              <a:sym typeface="Arial"/>
            </a:endParaRPr>
          </a:p>
          <a:p>
            <a:pPr indent="0" lvl="0" marL="457200" rtl="0" algn="l">
              <a:lnSpc>
                <a:spcPct val="100000"/>
              </a:lnSpc>
              <a:spcBef>
                <a:spcPts val="0"/>
              </a:spcBef>
              <a:spcAft>
                <a:spcPts val="0"/>
              </a:spcAft>
              <a:buNone/>
            </a:pPr>
            <a:r>
              <a:t/>
            </a:r>
            <a:endParaRPr sz="1200">
              <a:solidFill>
                <a:srgbClr val="000043"/>
              </a:solidFill>
              <a:latin typeface="Arial"/>
              <a:ea typeface="Arial"/>
              <a:cs typeface="Arial"/>
              <a:sym typeface="Arial"/>
            </a:endParaRPr>
          </a:p>
          <a:p>
            <a:pPr indent="0" lvl="0" marL="457200" rtl="0" algn="l">
              <a:lnSpc>
                <a:spcPct val="100000"/>
              </a:lnSpc>
              <a:spcBef>
                <a:spcPts val="0"/>
              </a:spcBef>
              <a:spcAft>
                <a:spcPts val="0"/>
              </a:spcAft>
              <a:buNone/>
            </a:pPr>
            <a:r>
              <a:t/>
            </a:r>
            <a:endParaRPr sz="1200">
              <a:solidFill>
                <a:srgbClr val="000043"/>
              </a:solidFill>
              <a:latin typeface="Arial"/>
              <a:ea typeface="Arial"/>
              <a:cs typeface="Arial"/>
              <a:sym typeface="Arial"/>
            </a:endParaRPr>
          </a:p>
          <a:p>
            <a:pPr indent="0" lvl="0" marL="0" rtl="0" algn="l">
              <a:lnSpc>
                <a:spcPct val="150000"/>
              </a:lnSpc>
              <a:spcBef>
                <a:spcPts val="0"/>
              </a:spcBef>
              <a:spcAft>
                <a:spcPts val="0"/>
              </a:spcAft>
              <a:buNone/>
            </a:pPr>
            <a:r>
              <a:rPr lang="en-US" sz="1200">
                <a:solidFill>
                  <a:schemeClr val="dk1"/>
                </a:solidFill>
                <a:latin typeface="Arial"/>
                <a:ea typeface="Arial"/>
                <a:cs typeface="Arial"/>
                <a:sym typeface="Arial"/>
              </a:rPr>
              <a:t>3. </a:t>
            </a:r>
            <a:r>
              <a:rPr lang="en-US" sz="1200">
                <a:solidFill>
                  <a:schemeClr val="dk1"/>
                </a:solidFill>
                <a:latin typeface="Arial"/>
                <a:ea typeface="Arial"/>
                <a:cs typeface="Arial"/>
                <a:sym typeface="Arial"/>
              </a:rPr>
              <a:t>In Genetic Cousneling, counselors need to pay attention to</a:t>
            </a:r>
            <a:endParaRPr sz="1200">
              <a:solidFill>
                <a:schemeClr val="dk1"/>
              </a:solidFill>
              <a:latin typeface="Arial"/>
              <a:ea typeface="Arial"/>
              <a:cs typeface="Arial"/>
              <a:sym typeface="Arial"/>
            </a:endParaRPr>
          </a:p>
          <a:p>
            <a:pPr indent="-304800" lvl="0" marL="457200" rtl="0" algn="l">
              <a:lnSpc>
                <a:spcPct val="100000"/>
              </a:lnSpc>
              <a:spcBef>
                <a:spcPts val="0"/>
              </a:spcBef>
              <a:spcAft>
                <a:spcPts val="0"/>
              </a:spcAft>
              <a:buClr>
                <a:srgbClr val="000043"/>
              </a:buClr>
              <a:buSzPts val="1200"/>
              <a:buFont typeface="Arial"/>
              <a:buAutoNum type="alphaUcPeriod"/>
            </a:pPr>
            <a:r>
              <a:rPr lang="en-US" sz="1200">
                <a:solidFill>
                  <a:schemeClr val="dk1"/>
                </a:solidFill>
                <a:latin typeface="Arial"/>
                <a:ea typeface="Arial"/>
                <a:cs typeface="Arial"/>
                <a:sym typeface="Arial"/>
              </a:rPr>
              <a:t>Mainly to have the appropriate education</a:t>
            </a:r>
            <a:endParaRPr sz="1200">
              <a:solidFill>
                <a:schemeClr val="dk1"/>
              </a:solidFill>
              <a:latin typeface="Arial"/>
              <a:ea typeface="Arial"/>
              <a:cs typeface="Arial"/>
              <a:sym typeface="Arial"/>
            </a:endParaRPr>
          </a:p>
          <a:p>
            <a:pPr indent="-304800" lvl="0" marL="457200" rtl="0" algn="l">
              <a:lnSpc>
                <a:spcPct val="100000"/>
              </a:lnSpc>
              <a:spcBef>
                <a:spcPts val="0"/>
              </a:spcBef>
              <a:spcAft>
                <a:spcPts val="0"/>
              </a:spcAft>
              <a:buClr>
                <a:srgbClr val="000043"/>
              </a:buClr>
              <a:buSzPts val="1200"/>
              <a:buFont typeface="Arial"/>
              <a:buAutoNum type="alphaUcPeriod"/>
            </a:pPr>
            <a:r>
              <a:rPr lang="en-US" sz="1200">
                <a:solidFill>
                  <a:schemeClr val="dk1"/>
                </a:solidFill>
                <a:latin typeface="Arial"/>
                <a:ea typeface="Arial"/>
                <a:cs typeface="Arial"/>
                <a:sym typeface="Arial"/>
              </a:rPr>
              <a:t>Just share the correct information</a:t>
            </a:r>
            <a:endParaRPr sz="1200">
              <a:solidFill>
                <a:schemeClr val="dk1"/>
              </a:solidFill>
              <a:latin typeface="Arial"/>
              <a:ea typeface="Arial"/>
              <a:cs typeface="Arial"/>
              <a:sym typeface="Arial"/>
            </a:endParaRPr>
          </a:p>
          <a:p>
            <a:pPr indent="-304800" lvl="0" marL="457200" rtl="0" algn="l">
              <a:lnSpc>
                <a:spcPct val="100000"/>
              </a:lnSpc>
              <a:spcBef>
                <a:spcPts val="0"/>
              </a:spcBef>
              <a:spcAft>
                <a:spcPts val="0"/>
              </a:spcAft>
              <a:buClr>
                <a:schemeClr val="dk1"/>
              </a:buClr>
              <a:buSzPts val="1200"/>
              <a:buFont typeface="Arial"/>
              <a:buAutoNum type="alphaUcPeriod"/>
            </a:pPr>
            <a:r>
              <a:rPr lang="en-US" sz="1200">
                <a:solidFill>
                  <a:schemeClr val="dk1"/>
                </a:solidFill>
                <a:latin typeface="Arial"/>
                <a:ea typeface="Arial"/>
                <a:cs typeface="Arial"/>
                <a:sym typeface="Arial"/>
              </a:rPr>
              <a:t>Solve problems in the family</a:t>
            </a:r>
            <a:endParaRPr sz="1200">
              <a:solidFill>
                <a:schemeClr val="dk1"/>
              </a:solidFill>
              <a:latin typeface="Arial"/>
              <a:ea typeface="Arial"/>
              <a:cs typeface="Arial"/>
              <a:sym typeface="Arial"/>
            </a:endParaRPr>
          </a:p>
          <a:p>
            <a:pPr indent="-304800" lvl="0" marL="457200" rtl="0" algn="l">
              <a:lnSpc>
                <a:spcPct val="100000"/>
              </a:lnSpc>
              <a:spcBef>
                <a:spcPts val="0"/>
              </a:spcBef>
              <a:spcAft>
                <a:spcPts val="0"/>
              </a:spcAft>
              <a:buClr>
                <a:schemeClr val="dk1"/>
              </a:buClr>
              <a:buSzPts val="1200"/>
              <a:buFont typeface="Arial"/>
              <a:buAutoNum type="alphaUcPeriod"/>
            </a:pPr>
            <a:r>
              <a:rPr lang="en-US" sz="1200">
                <a:solidFill>
                  <a:schemeClr val="dk1"/>
                </a:solidFill>
                <a:latin typeface="Arial"/>
                <a:ea typeface="Arial"/>
                <a:cs typeface="Arial"/>
                <a:sym typeface="Arial"/>
              </a:rPr>
              <a:t>Be updated for appropriate information, support family, take into account all ethical issues</a:t>
            </a:r>
            <a:endParaRPr sz="1200">
              <a:solidFill>
                <a:schemeClr val="dk1"/>
              </a:solidFill>
              <a:latin typeface="Arial"/>
              <a:ea typeface="Arial"/>
              <a:cs typeface="Arial"/>
              <a:sym typeface="Arial"/>
            </a:endParaRPr>
          </a:p>
          <a:p>
            <a:pPr indent="0" lvl="0" marL="457200" rtl="0" algn="l">
              <a:lnSpc>
                <a:spcPct val="150000"/>
              </a:lnSpc>
              <a:spcBef>
                <a:spcPts val="0"/>
              </a:spcBef>
              <a:spcAft>
                <a:spcPts val="0"/>
              </a:spcAft>
              <a:buNone/>
            </a:pPr>
            <a:r>
              <a:t/>
            </a:r>
            <a:endParaRPr sz="1200">
              <a:solidFill>
                <a:srgbClr val="000043"/>
              </a:solidFill>
              <a:latin typeface="Arial"/>
              <a:ea typeface="Arial"/>
              <a:cs typeface="Arial"/>
              <a:sym typeface="Arial"/>
            </a:endParaRPr>
          </a:p>
          <a:p>
            <a:pPr indent="-228600" lvl="0" marL="342900" rtl="0" algn="l">
              <a:lnSpc>
                <a:spcPct val="100000"/>
              </a:lnSpc>
              <a:spcBef>
                <a:spcPts val="0"/>
              </a:spcBef>
              <a:spcAft>
                <a:spcPts val="0"/>
              </a:spcAft>
              <a:buSzPts val="1800"/>
              <a:buFont typeface="Montserrat"/>
              <a:buNone/>
            </a:pPr>
            <a:r>
              <a:t/>
            </a:r>
            <a:endParaRPr sz="1200">
              <a:solidFill>
                <a:srgbClr val="000043"/>
              </a:solidFill>
              <a:latin typeface="Arial"/>
              <a:ea typeface="Arial"/>
              <a:cs typeface="Arial"/>
              <a:sym typeface="Arial"/>
            </a:endParaRPr>
          </a:p>
          <a:p>
            <a:pPr indent="-228600" lvl="0" marL="342900" rtl="0" algn="l">
              <a:lnSpc>
                <a:spcPct val="100000"/>
              </a:lnSpc>
              <a:spcBef>
                <a:spcPts val="0"/>
              </a:spcBef>
              <a:spcAft>
                <a:spcPts val="0"/>
              </a:spcAft>
              <a:buSzPts val="1800"/>
              <a:buNone/>
            </a:pPr>
            <a:r>
              <a:t/>
            </a:r>
            <a:endParaRPr sz="1200">
              <a:solidFill>
                <a:srgbClr val="000043"/>
              </a:solidFill>
              <a:latin typeface="Arial"/>
              <a:ea typeface="Arial"/>
              <a:cs typeface="Arial"/>
              <a:sym typeface="Arial"/>
            </a:endParaRPr>
          </a:p>
          <a:p>
            <a:pPr indent="-228600" lvl="0" marL="342900" rtl="0" algn="l">
              <a:lnSpc>
                <a:spcPct val="100000"/>
              </a:lnSpc>
              <a:spcBef>
                <a:spcPts val="0"/>
              </a:spcBef>
              <a:spcAft>
                <a:spcPts val="0"/>
              </a:spcAft>
              <a:buSzPts val="1800"/>
              <a:buNone/>
            </a:pPr>
            <a:r>
              <a:t/>
            </a:r>
            <a:endParaRPr sz="1200">
              <a:solidFill>
                <a:srgbClr val="000043"/>
              </a:solidFill>
              <a:latin typeface="Arial"/>
              <a:ea typeface="Arial"/>
              <a:cs typeface="Arial"/>
              <a:sym typeface="Arial"/>
            </a:endParaRPr>
          </a:p>
        </p:txBody>
      </p:sp>
      <p:pic>
        <p:nvPicPr>
          <p:cNvPr descr="Εικόνα που περιέχει λογότυπο&#10;&#10;Περιγραφή που δημιουργήθηκε αυτόματα" id="536" name="Google Shape;536;g21a482fdae0_0_6"/>
          <p:cNvPicPr preferRelativeResize="0"/>
          <p:nvPr/>
        </p:nvPicPr>
        <p:blipFill rotWithShape="1">
          <a:blip r:embed="rId3">
            <a:alphaModFix/>
          </a:blip>
          <a:srcRect b="0" l="0" r="0" t="0"/>
          <a:stretch/>
        </p:blipFill>
        <p:spPr>
          <a:xfrm>
            <a:off x="6550007" y="4446061"/>
            <a:ext cx="2511653" cy="62678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59"/>
          <p:cNvSpPr txBox="1"/>
          <p:nvPr>
            <p:ph type="title"/>
          </p:nvPr>
        </p:nvSpPr>
        <p:spPr>
          <a:xfrm>
            <a:off x="440325" y="383175"/>
            <a:ext cx="7708200" cy="7404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Clr>
                <a:schemeClr val="dk1"/>
              </a:buClr>
              <a:buSzPts val="1100"/>
              <a:buFont typeface="Arial"/>
              <a:buNone/>
            </a:pPr>
            <a:r>
              <a:rPr lang="en-US" sz="2500">
                <a:latin typeface="Arial"/>
                <a:ea typeface="Arial"/>
                <a:cs typeface="Arial"/>
                <a:sym typeface="Arial"/>
              </a:rPr>
              <a:t>Check your understanding!</a:t>
            </a:r>
            <a:endParaRPr sz="2500">
              <a:latin typeface="Arial"/>
              <a:ea typeface="Arial"/>
              <a:cs typeface="Arial"/>
              <a:sym typeface="Arial"/>
            </a:endParaRPr>
          </a:p>
          <a:p>
            <a:pPr indent="0" lvl="0" marL="0" rtl="0" algn="l">
              <a:lnSpc>
                <a:spcPct val="100000"/>
              </a:lnSpc>
              <a:spcBef>
                <a:spcPts val="0"/>
              </a:spcBef>
              <a:spcAft>
                <a:spcPts val="0"/>
              </a:spcAft>
              <a:buSzPts val="2800"/>
              <a:buNone/>
            </a:pPr>
            <a:r>
              <a:t/>
            </a:r>
            <a:endParaRPr sz="2500">
              <a:latin typeface="Calibri"/>
              <a:ea typeface="Calibri"/>
              <a:cs typeface="Calibri"/>
              <a:sym typeface="Calibri"/>
            </a:endParaRPr>
          </a:p>
        </p:txBody>
      </p:sp>
      <p:sp>
        <p:nvSpPr>
          <p:cNvPr id="542" name="Google Shape;542;p59"/>
          <p:cNvSpPr txBox="1"/>
          <p:nvPr>
            <p:ph idx="4294967295" type="body"/>
          </p:nvPr>
        </p:nvSpPr>
        <p:spPr>
          <a:xfrm>
            <a:off x="576774" y="1343052"/>
            <a:ext cx="7435301" cy="3416400"/>
          </a:xfrm>
          <a:prstGeom prst="rect">
            <a:avLst/>
          </a:prstGeom>
          <a:noFill/>
          <a:ln>
            <a:noFill/>
          </a:ln>
        </p:spPr>
        <p:txBody>
          <a:bodyPr anchorCtr="0" anchor="t" bIns="91425" lIns="91425" spcFirstLastPara="1" rIns="91425" wrap="square" tIns="91425">
            <a:noAutofit/>
          </a:bodyPr>
          <a:lstStyle/>
          <a:p>
            <a:pPr indent="-330200" lvl="0" marL="342900" rtl="0" algn="l">
              <a:lnSpc>
                <a:spcPct val="100000"/>
              </a:lnSpc>
              <a:spcBef>
                <a:spcPts val="0"/>
              </a:spcBef>
              <a:spcAft>
                <a:spcPts val="0"/>
              </a:spcAft>
              <a:buClr>
                <a:schemeClr val="dk1"/>
              </a:buClr>
              <a:buSzPts val="1200"/>
              <a:buFont typeface="Arial"/>
              <a:buAutoNum type="arabicPeriod" startAt="4"/>
            </a:pPr>
            <a:r>
              <a:rPr lang="en-US" sz="1200">
                <a:solidFill>
                  <a:schemeClr val="dk1"/>
                </a:solidFill>
                <a:latin typeface="Arial"/>
                <a:ea typeface="Arial"/>
                <a:cs typeface="Arial"/>
                <a:sym typeface="Arial"/>
              </a:rPr>
              <a:t>Some people lack knowledge of their family history for a disease, which could prevent them from asking for GC. </a:t>
            </a:r>
            <a:endParaRPr sz="1200">
              <a:solidFill>
                <a:schemeClr val="dk1"/>
              </a:solidFill>
              <a:latin typeface="Arial"/>
              <a:ea typeface="Arial"/>
              <a:cs typeface="Arial"/>
              <a:sym typeface="Arial"/>
            </a:endParaRPr>
          </a:p>
          <a:p>
            <a:pPr indent="-292100" lvl="0" marL="457200" rtl="0" algn="l">
              <a:lnSpc>
                <a:spcPct val="150000"/>
              </a:lnSpc>
              <a:spcBef>
                <a:spcPts val="0"/>
              </a:spcBef>
              <a:spcAft>
                <a:spcPts val="0"/>
              </a:spcAft>
              <a:buClr>
                <a:schemeClr val="dk1"/>
              </a:buClr>
              <a:buSzPts val="1200"/>
              <a:buFont typeface="Arial"/>
              <a:buAutoNum type="alphaUcPeriod"/>
            </a:pPr>
            <a:r>
              <a:rPr lang="en-US" sz="1200">
                <a:solidFill>
                  <a:schemeClr val="dk1"/>
                </a:solidFill>
                <a:latin typeface="Arial"/>
                <a:ea typeface="Arial"/>
                <a:cs typeface="Arial"/>
                <a:sym typeface="Arial"/>
              </a:rPr>
              <a:t>True</a:t>
            </a:r>
            <a:endParaRPr sz="1200">
              <a:solidFill>
                <a:schemeClr val="dk1"/>
              </a:solidFill>
              <a:latin typeface="Arial"/>
              <a:ea typeface="Arial"/>
              <a:cs typeface="Arial"/>
              <a:sym typeface="Arial"/>
            </a:endParaRPr>
          </a:p>
          <a:p>
            <a:pPr indent="-292100" lvl="0" marL="457200" rtl="0" algn="l">
              <a:lnSpc>
                <a:spcPct val="150000"/>
              </a:lnSpc>
              <a:spcBef>
                <a:spcPts val="0"/>
              </a:spcBef>
              <a:spcAft>
                <a:spcPts val="0"/>
              </a:spcAft>
              <a:buClr>
                <a:schemeClr val="dk1"/>
              </a:buClr>
              <a:buSzPts val="1200"/>
              <a:buFont typeface="Arial"/>
              <a:buAutoNum type="alphaUcPeriod"/>
            </a:pPr>
            <a:r>
              <a:rPr lang="en-US" sz="1200">
                <a:solidFill>
                  <a:schemeClr val="dk1"/>
                </a:solidFill>
                <a:latin typeface="Arial"/>
                <a:ea typeface="Arial"/>
                <a:cs typeface="Arial"/>
                <a:sym typeface="Arial"/>
              </a:rPr>
              <a:t>False</a:t>
            </a:r>
            <a:endParaRPr sz="1200">
              <a:solidFill>
                <a:schemeClr val="dk1"/>
              </a:solidFill>
              <a:latin typeface="Arial"/>
              <a:ea typeface="Arial"/>
              <a:cs typeface="Arial"/>
              <a:sym typeface="Arial"/>
            </a:endParaRPr>
          </a:p>
          <a:p>
            <a:pPr indent="0" lvl="0" marL="0" rtl="0" algn="l">
              <a:lnSpc>
                <a:spcPct val="150000"/>
              </a:lnSpc>
              <a:spcBef>
                <a:spcPts val="0"/>
              </a:spcBef>
              <a:spcAft>
                <a:spcPts val="0"/>
              </a:spcAft>
              <a:buNone/>
            </a:pPr>
            <a:r>
              <a:t/>
            </a:r>
            <a:endParaRPr sz="1200">
              <a:solidFill>
                <a:schemeClr val="dk1"/>
              </a:solidFill>
              <a:latin typeface="Arial"/>
              <a:ea typeface="Arial"/>
              <a:cs typeface="Arial"/>
              <a:sym typeface="Arial"/>
            </a:endParaRPr>
          </a:p>
          <a:p>
            <a:pPr indent="0" lvl="0" marL="0" rtl="0" algn="l">
              <a:lnSpc>
                <a:spcPct val="150000"/>
              </a:lnSpc>
              <a:spcBef>
                <a:spcPts val="0"/>
              </a:spcBef>
              <a:spcAft>
                <a:spcPts val="0"/>
              </a:spcAft>
              <a:buNone/>
            </a:pPr>
            <a:r>
              <a:t/>
            </a:r>
            <a:endParaRPr sz="1200">
              <a:solidFill>
                <a:schemeClr val="dk1"/>
              </a:solidFill>
              <a:latin typeface="Arial"/>
              <a:ea typeface="Arial"/>
              <a:cs typeface="Arial"/>
              <a:sym typeface="Arial"/>
            </a:endParaRPr>
          </a:p>
          <a:p>
            <a:pPr indent="0" lvl="0" marL="0" rtl="0" algn="l">
              <a:lnSpc>
                <a:spcPct val="150000"/>
              </a:lnSpc>
              <a:spcBef>
                <a:spcPts val="0"/>
              </a:spcBef>
              <a:spcAft>
                <a:spcPts val="0"/>
              </a:spcAft>
              <a:buNone/>
            </a:pPr>
            <a:r>
              <a:rPr lang="en-US" sz="1200">
                <a:solidFill>
                  <a:schemeClr val="dk1"/>
                </a:solidFill>
                <a:latin typeface="Arial"/>
                <a:ea typeface="Arial"/>
                <a:cs typeface="Arial"/>
                <a:sym typeface="Arial"/>
              </a:rPr>
              <a:t>5. Some of the motivations for deciding to participate in Genetic </a:t>
            </a:r>
            <a:r>
              <a:rPr lang="en-US" sz="1200">
                <a:solidFill>
                  <a:schemeClr val="dk1"/>
                </a:solidFill>
                <a:latin typeface="Arial"/>
                <a:ea typeface="Arial"/>
                <a:cs typeface="Arial"/>
                <a:sym typeface="Arial"/>
              </a:rPr>
              <a:t>Counseling</a:t>
            </a:r>
            <a:r>
              <a:rPr lang="en-US" sz="1200">
                <a:solidFill>
                  <a:schemeClr val="dk1"/>
                </a:solidFill>
                <a:latin typeface="Arial"/>
                <a:ea typeface="Arial"/>
                <a:cs typeface="Arial"/>
                <a:sym typeface="Arial"/>
              </a:rPr>
              <a:t> could be</a:t>
            </a:r>
            <a:endParaRPr sz="1200">
              <a:solidFill>
                <a:schemeClr val="dk1"/>
              </a:solidFill>
              <a:latin typeface="Arial"/>
              <a:ea typeface="Arial"/>
              <a:cs typeface="Arial"/>
              <a:sym typeface="Arial"/>
            </a:endParaRPr>
          </a:p>
          <a:p>
            <a:pPr indent="-330200" lvl="0" marL="342900" rtl="0" algn="l">
              <a:spcBef>
                <a:spcPts val="0"/>
              </a:spcBef>
              <a:spcAft>
                <a:spcPts val="0"/>
              </a:spcAft>
              <a:buClr>
                <a:schemeClr val="dk1"/>
              </a:buClr>
              <a:buSzPts val="1200"/>
              <a:buFont typeface="Arial"/>
              <a:buAutoNum type="alphaUcPeriod"/>
            </a:pPr>
            <a:r>
              <a:rPr lang="en-US" sz="1200">
                <a:solidFill>
                  <a:schemeClr val="dk1"/>
                </a:solidFill>
                <a:latin typeface="Arial"/>
                <a:ea typeface="Arial"/>
                <a:cs typeface="Arial"/>
                <a:sym typeface="Arial"/>
              </a:rPr>
              <a:t>Risk in the family</a:t>
            </a:r>
            <a:endParaRPr sz="1200">
              <a:solidFill>
                <a:schemeClr val="dk1"/>
              </a:solidFill>
              <a:latin typeface="Arial"/>
              <a:ea typeface="Arial"/>
              <a:cs typeface="Arial"/>
              <a:sym typeface="Arial"/>
            </a:endParaRPr>
          </a:p>
          <a:p>
            <a:pPr indent="-330200" lvl="0" marL="342900" rtl="0" algn="l">
              <a:spcBef>
                <a:spcPts val="0"/>
              </a:spcBef>
              <a:spcAft>
                <a:spcPts val="0"/>
              </a:spcAft>
              <a:buClr>
                <a:schemeClr val="dk1"/>
              </a:buClr>
              <a:buSzPts val="1200"/>
              <a:buFont typeface="Arial"/>
              <a:buAutoNum type="alphaUcPeriod"/>
            </a:pPr>
            <a:r>
              <a:rPr lang="en-US" sz="1200">
                <a:solidFill>
                  <a:schemeClr val="dk1"/>
                </a:solidFill>
                <a:latin typeface="Arial"/>
                <a:ea typeface="Arial"/>
                <a:cs typeface="Arial"/>
                <a:sym typeface="Arial"/>
              </a:rPr>
              <a:t>Family care planning</a:t>
            </a:r>
            <a:endParaRPr sz="1200">
              <a:solidFill>
                <a:schemeClr val="dk1"/>
              </a:solidFill>
              <a:latin typeface="Arial"/>
              <a:ea typeface="Arial"/>
              <a:cs typeface="Arial"/>
              <a:sym typeface="Arial"/>
            </a:endParaRPr>
          </a:p>
          <a:p>
            <a:pPr indent="-330200" lvl="0" marL="342900" rtl="0" algn="l">
              <a:spcBef>
                <a:spcPts val="0"/>
              </a:spcBef>
              <a:spcAft>
                <a:spcPts val="0"/>
              </a:spcAft>
              <a:buClr>
                <a:schemeClr val="dk1"/>
              </a:buClr>
              <a:buSzPts val="1200"/>
              <a:buFont typeface="Barlow"/>
              <a:buAutoNum type="alphaUcPeriod"/>
            </a:pPr>
            <a:r>
              <a:rPr lang="en-US" sz="1200">
                <a:solidFill>
                  <a:schemeClr val="dk1"/>
                </a:solidFill>
                <a:latin typeface="Arial"/>
                <a:ea typeface="Arial"/>
                <a:cs typeface="Arial"/>
                <a:sym typeface="Arial"/>
              </a:rPr>
              <a:t>Curiosity and emotional concerns</a:t>
            </a:r>
            <a:endParaRPr sz="1200">
              <a:solidFill>
                <a:schemeClr val="dk1"/>
              </a:solidFill>
              <a:latin typeface="Arial"/>
              <a:ea typeface="Arial"/>
              <a:cs typeface="Arial"/>
              <a:sym typeface="Arial"/>
            </a:endParaRPr>
          </a:p>
          <a:p>
            <a:pPr indent="-330200" lvl="0" marL="342900" rtl="0" algn="l">
              <a:spcBef>
                <a:spcPts val="0"/>
              </a:spcBef>
              <a:spcAft>
                <a:spcPts val="0"/>
              </a:spcAft>
              <a:buClr>
                <a:schemeClr val="dk1"/>
              </a:buClr>
              <a:buSzPts val="1200"/>
              <a:buFont typeface="Arial"/>
              <a:buAutoNum type="alphaUcPeriod"/>
            </a:pPr>
            <a:r>
              <a:rPr lang="en-US" sz="1200">
                <a:solidFill>
                  <a:schemeClr val="dk1"/>
                </a:solidFill>
                <a:latin typeface="Arial"/>
                <a:ea typeface="Arial"/>
                <a:cs typeface="Arial"/>
                <a:sym typeface="Arial"/>
              </a:rPr>
              <a:t>All the above</a:t>
            </a:r>
            <a:endParaRPr sz="1200">
              <a:solidFill>
                <a:schemeClr val="dk1"/>
              </a:solidFill>
              <a:latin typeface="Arial"/>
              <a:ea typeface="Arial"/>
              <a:cs typeface="Arial"/>
              <a:sym typeface="Arial"/>
            </a:endParaRPr>
          </a:p>
          <a:p>
            <a:pPr indent="-228600" lvl="0" marL="342900" rtl="0" algn="l">
              <a:lnSpc>
                <a:spcPct val="100000"/>
              </a:lnSpc>
              <a:spcBef>
                <a:spcPts val="0"/>
              </a:spcBef>
              <a:spcAft>
                <a:spcPts val="0"/>
              </a:spcAft>
              <a:buSzPts val="1800"/>
              <a:buFont typeface="Arial"/>
              <a:buNone/>
            </a:pPr>
            <a:r>
              <a:t/>
            </a:r>
            <a:endParaRPr sz="1200">
              <a:solidFill>
                <a:schemeClr val="dk1"/>
              </a:solidFill>
              <a:latin typeface="Arial"/>
              <a:ea typeface="Arial"/>
              <a:cs typeface="Arial"/>
              <a:sym typeface="Arial"/>
            </a:endParaRPr>
          </a:p>
          <a:p>
            <a:pPr indent="-254000" lvl="0" marL="457200" rtl="0" algn="l">
              <a:lnSpc>
                <a:spcPct val="100000"/>
              </a:lnSpc>
              <a:spcBef>
                <a:spcPts val="0"/>
              </a:spcBef>
              <a:spcAft>
                <a:spcPts val="0"/>
              </a:spcAft>
              <a:buSzPts val="1400"/>
              <a:buFont typeface="Arial"/>
              <a:buNone/>
            </a:pPr>
            <a:r>
              <a:t/>
            </a:r>
            <a:endParaRPr sz="1200">
              <a:solidFill>
                <a:schemeClr val="dk1"/>
              </a:solidFill>
              <a:latin typeface="Arial"/>
              <a:ea typeface="Arial"/>
              <a:cs typeface="Arial"/>
              <a:sym typeface="Arial"/>
            </a:endParaRPr>
          </a:p>
          <a:p>
            <a:pPr indent="-228600" lvl="0" marL="342900" rtl="0" algn="l">
              <a:lnSpc>
                <a:spcPct val="100000"/>
              </a:lnSpc>
              <a:spcBef>
                <a:spcPts val="0"/>
              </a:spcBef>
              <a:spcAft>
                <a:spcPts val="0"/>
              </a:spcAft>
              <a:buSzPts val="1800"/>
              <a:buFont typeface="Arial"/>
              <a:buNone/>
            </a:pPr>
            <a:r>
              <a:t/>
            </a:r>
            <a:endParaRPr sz="1200">
              <a:solidFill>
                <a:schemeClr val="dk1"/>
              </a:solidFill>
              <a:latin typeface="Arial"/>
              <a:ea typeface="Arial"/>
              <a:cs typeface="Arial"/>
              <a:sym typeface="Arial"/>
            </a:endParaRPr>
          </a:p>
          <a:p>
            <a:pPr indent="-254000" lvl="0" marL="457200" rtl="0" algn="l">
              <a:lnSpc>
                <a:spcPct val="100000"/>
              </a:lnSpc>
              <a:spcBef>
                <a:spcPts val="0"/>
              </a:spcBef>
              <a:spcAft>
                <a:spcPts val="0"/>
              </a:spcAft>
              <a:buSzPts val="1400"/>
              <a:buFont typeface="Arial"/>
              <a:buNone/>
            </a:pPr>
            <a:r>
              <a:t/>
            </a:r>
            <a:endParaRPr sz="1200">
              <a:solidFill>
                <a:schemeClr val="dk1"/>
              </a:solidFill>
              <a:latin typeface="Arial"/>
              <a:ea typeface="Arial"/>
              <a:cs typeface="Arial"/>
              <a:sym typeface="Arial"/>
            </a:endParaRPr>
          </a:p>
          <a:p>
            <a:pPr indent="-228600" lvl="0" marL="342900" rtl="0" algn="l">
              <a:lnSpc>
                <a:spcPct val="100000"/>
              </a:lnSpc>
              <a:spcBef>
                <a:spcPts val="0"/>
              </a:spcBef>
              <a:spcAft>
                <a:spcPts val="0"/>
              </a:spcAft>
              <a:buSzPts val="1800"/>
              <a:buFont typeface="Montserrat"/>
              <a:buNone/>
            </a:pPr>
            <a:r>
              <a:t/>
            </a:r>
            <a:endParaRPr sz="1200">
              <a:solidFill>
                <a:schemeClr val="dk1"/>
              </a:solidFill>
              <a:latin typeface="Arial"/>
              <a:ea typeface="Arial"/>
              <a:cs typeface="Arial"/>
              <a:sym typeface="Arial"/>
            </a:endParaRPr>
          </a:p>
          <a:p>
            <a:pPr indent="-228600" lvl="0" marL="342900" rtl="0" algn="l">
              <a:lnSpc>
                <a:spcPct val="100000"/>
              </a:lnSpc>
              <a:spcBef>
                <a:spcPts val="0"/>
              </a:spcBef>
              <a:spcAft>
                <a:spcPts val="0"/>
              </a:spcAft>
              <a:buSzPts val="1800"/>
              <a:buNone/>
            </a:pPr>
            <a:r>
              <a:t/>
            </a:r>
            <a:endParaRPr sz="1200">
              <a:solidFill>
                <a:schemeClr val="dk1"/>
              </a:solidFill>
              <a:latin typeface="Arial"/>
              <a:ea typeface="Arial"/>
              <a:cs typeface="Arial"/>
              <a:sym typeface="Arial"/>
            </a:endParaRPr>
          </a:p>
          <a:p>
            <a:pPr indent="-228600" lvl="0" marL="342900" rtl="0" algn="l">
              <a:lnSpc>
                <a:spcPct val="100000"/>
              </a:lnSpc>
              <a:spcBef>
                <a:spcPts val="0"/>
              </a:spcBef>
              <a:spcAft>
                <a:spcPts val="0"/>
              </a:spcAft>
              <a:buSzPts val="1800"/>
              <a:buNone/>
            </a:pPr>
            <a:r>
              <a:t/>
            </a:r>
            <a:endParaRPr sz="1200">
              <a:solidFill>
                <a:schemeClr val="dk1"/>
              </a:solidFill>
              <a:latin typeface="Arial"/>
              <a:ea typeface="Arial"/>
              <a:cs typeface="Arial"/>
              <a:sym typeface="Arial"/>
            </a:endParaRPr>
          </a:p>
        </p:txBody>
      </p:sp>
      <p:pic>
        <p:nvPicPr>
          <p:cNvPr descr="Εικόνα που περιέχει λογότυπο&#10;&#10;Περιγραφή που δημιουργήθηκε αυτόματα" id="543" name="Google Shape;543;p59"/>
          <p:cNvPicPr preferRelativeResize="0"/>
          <p:nvPr/>
        </p:nvPicPr>
        <p:blipFill rotWithShape="1">
          <a:blip r:embed="rId3">
            <a:alphaModFix/>
          </a:blip>
          <a:srcRect b="0" l="0" r="0" t="0"/>
          <a:stretch/>
        </p:blipFill>
        <p:spPr>
          <a:xfrm>
            <a:off x="6550007" y="4446061"/>
            <a:ext cx="2511653" cy="62678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60"/>
          <p:cNvSpPr txBox="1"/>
          <p:nvPr>
            <p:ph idx="1" type="subTitle"/>
          </p:nvPr>
        </p:nvSpPr>
        <p:spPr>
          <a:xfrm flipH="1">
            <a:off x="2684000" y="1247225"/>
            <a:ext cx="5757300" cy="1855200"/>
          </a:xfrm>
          <a:prstGeom prst="rect">
            <a:avLst/>
          </a:prstGeom>
          <a:noFill/>
          <a:ln>
            <a:noFill/>
          </a:ln>
        </p:spPr>
        <p:txBody>
          <a:bodyPr anchorCtr="0" anchor="ctr" bIns="91425" lIns="91425" spcFirstLastPara="1" rIns="91425" wrap="square" tIns="91425">
            <a:noAutofit/>
          </a:bodyPr>
          <a:lstStyle/>
          <a:p>
            <a:pPr indent="-342900" lvl="0" marL="457200" rtl="0" algn="r">
              <a:lnSpc>
                <a:spcPct val="100000"/>
              </a:lnSpc>
              <a:spcBef>
                <a:spcPts val="0"/>
              </a:spcBef>
              <a:spcAft>
                <a:spcPts val="0"/>
              </a:spcAft>
              <a:buSzPts val="1800"/>
              <a:buFont typeface="Didact Gothic"/>
              <a:buNone/>
            </a:pPr>
            <a:r>
              <a:rPr b="1" lang="en-US" sz="4000">
                <a:solidFill>
                  <a:schemeClr val="accent1"/>
                </a:solidFill>
                <a:latin typeface="Arial"/>
                <a:ea typeface="Arial"/>
                <a:cs typeface="Arial"/>
                <a:sym typeface="Arial"/>
              </a:rPr>
              <a:t>Lesson overview</a:t>
            </a:r>
            <a:br>
              <a:rPr b="1" lang="en-US" sz="4000">
                <a:solidFill>
                  <a:schemeClr val="accent1"/>
                </a:solidFill>
                <a:latin typeface="Arial"/>
                <a:ea typeface="Arial"/>
                <a:cs typeface="Arial"/>
                <a:sym typeface="Arial"/>
              </a:rPr>
            </a:br>
            <a:r>
              <a:rPr b="1" lang="en-US" sz="4000">
                <a:solidFill>
                  <a:schemeClr val="accent1"/>
                </a:solidFill>
                <a:latin typeface="Arial"/>
                <a:ea typeface="Arial"/>
                <a:cs typeface="Arial"/>
                <a:sym typeface="Arial"/>
              </a:rPr>
              <a:t>What’s next?</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g21a482fdae0_0_16"/>
          <p:cNvSpPr txBox="1"/>
          <p:nvPr>
            <p:ph type="title"/>
          </p:nvPr>
        </p:nvSpPr>
        <p:spPr>
          <a:xfrm>
            <a:off x="408425" y="384048"/>
            <a:ext cx="7717500" cy="572700"/>
          </a:xfrm>
          <a:prstGeom prst="rect">
            <a:avLst/>
          </a:prstGeom>
          <a:noFill/>
          <a:ln>
            <a:noFill/>
          </a:ln>
        </p:spPr>
        <p:txBody>
          <a:bodyPr anchorCtr="0" anchor="t" bIns="91425" lIns="91425" spcFirstLastPara="1" rIns="91425" wrap="square" tIns="91425">
            <a:noAutofit/>
          </a:bodyPr>
          <a:lstStyle/>
          <a:p>
            <a:pPr indent="0" lvl="0" marL="228600" rtl="0" algn="l">
              <a:lnSpc>
                <a:spcPct val="115000"/>
              </a:lnSpc>
              <a:spcBef>
                <a:spcPts val="0"/>
              </a:spcBef>
              <a:spcAft>
                <a:spcPts val="0"/>
              </a:spcAft>
              <a:buClr>
                <a:schemeClr val="dk1"/>
              </a:buClr>
              <a:buSzPts val="1100"/>
              <a:buFont typeface="Arial"/>
              <a:buNone/>
            </a:pPr>
            <a:r>
              <a:rPr lang="en-US" sz="2500">
                <a:latin typeface="Arial"/>
                <a:ea typeface="Arial"/>
                <a:cs typeface="Arial"/>
                <a:sym typeface="Arial"/>
              </a:rPr>
              <a:t>Lesson Overview – What’s next?</a:t>
            </a:r>
            <a:endParaRPr sz="2500">
              <a:latin typeface="Arial"/>
              <a:ea typeface="Arial"/>
              <a:cs typeface="Arial"/>
              <a:sym typeface="Arial"/>
            </a:endParaRPr>
          </a:p>
          <a:p>
            <a:pPr indent="0" lvl="0" marL="0" rtl="0" algn="l">
              <a:lnSpc>
                <a:spcPct val="100000"/>
              </a:lnSpc>
              <a:spcBef>
                <a:spcPts val="0"/>
              </a:spcBef>
              <a:spcAft>
                <a:spcPts val="0"/>
              </a:spcAft>
              <a:buSzPts val="2800"/>
              <a:buNone/>
            </a:pPr>
            <a:r>
              <a:t/>
            </a:r>
            <a:endParaRPr sz="2500">
              <a:latin typeface="Arial"/>
              <a:ea typeface="Arial"/>
              <a:cs typeface="Arial"/>
              <a:sym typeface="Arial"/>
            </a:endParaRPr>
          </a:p>
        </p:txBody>
      </p:sp>
      <p:pic>
        <p:nvPicPr>
          <p:cNvPr id="554" name="Google Shape;554;g21a482fdae0_0_16"/>
          <p:cNvPicPr preferRelativeResize="0"/>
          <p:nvPr/>
        </p:nvPicPr>
        <p:blipFill rotWithShape="1">
          <a:blip r:embed="rId3">
            <a:alphaModFix/>
          </a:blip>
          <a:srcRect b="0" l="0" r="0" t="0"/>
          <a:stretch/>
        </p:blipFill>
        <p:spPr>
          <a:xfrm>
            <a:off x="6502850" y="1646953"/>
            <a:ext cx="2457449" cy="2231708"/>
          </a:xfrm>
          <a:prstGeom prst="rect">
            <a:avLst/>
          </a:prstGeom>
          <a:noFill/>
          <a:ln>
            <a:noFill/>
          </a:ln>
          <a:effectLst>
            <a:outerShdw blurRad="557213" rotWithShape="0" algn="bl" dir="12840000" dist="19050">
              <a:srgbClr val="000000">
                <a:alpha val="48235"/>
              </a:srgbClr>
            </a:outerShdw>
          </a:effectLst>
        </p:spPr>
      </p:pic>
      <p:sp>
        <p:nvSpPr>
          <p:cNvPr id="555" name="Google Shape;555;g21a482fdae0_0_16"/>
          <p:cNvSpPr txBox="1"/>
          <p:nvPr>
            <p:ph idx="1" type="body"/>
          </p:nvPr>
        </p:nvSpPr>
        <p:spPr>
          <a:xfrm>
            <a:off x="408426" y="1343052"/>
            <a:ext cx="5672706"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sz="1400">
                <a:solidFill>
                  <a:schemeClr val="dk1"/>
                </a:solidFill>
                <a:latin typeface="Arial"/>
                <a:ea typeface="Arial"/>
                <a:cs typeface="Arial"/>
                <a:sym typeface="Arial"/>
              </a:rPr>
              <a:t>In this lesson, we acquired a set of basic notions on GC, the main goals, the profession of a genetic counselor, and who can be a genetic counselor working in a multidisciplinary team. This lesson also focused on the benefits of the potential negative implications of GC and the motivations and barriers to participating in GC sessions.</a:t>
            </a:r>
            <a:endParaRPr sz="1400"/>
          </a:p>
          <a:p>
            <a:pPr indent="0" lvl="0" marL="0" rtl="0" algn="l">
              <a:lnSpc>
                <a:spcPct val="100000"/>
              </a:lnSpc>
              <a:spcBef>
                <a:spcPts val="0"/>
              </a:spcBef>
              <a:spcAft>
                <a:spcPts val="0"/>
              </a:spcAft>
              <a:buSzPts val="1400"/>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lang="en-US" sz="1400">
                <a:solidFill>
                  <a:schemeClr val="dk1"/>
                </a:solidFill>
                <a:latin typeface="Arial"/>
                <a:ea typeface="Arial"/>
                <a:cs typeface="Arial"/>
                <a:sym typeface="Arial"/>
              </a:rPr>
              <a:t>Lesson 4.2 will share all the resources, and materials, protocols of GC sessions, giving step-by-step the implementation process of GC. It will also provide an adequate opportunity to develop the ability to draw and interpret pedigrees, calculate genetic risk, communicate risk, and facilitate decision-making as well as the common tools to assess a patient’s psychological state regarding the process of genetic testing. </a:t>
            </a:r>
            <a:endParaRPr sz="1400"/>
          </a:p>
          <a:p>
            <a:pPr indent="0" lvl="0" marL="0" rtl="0" algn="l">
              <a:lnSpc>
                <a:spcPct val="100000"/>
              </a:lnSpc>
              <a:spcBef>
                <a:spcPts val="0"/>
              </a:spcBef>
              <a:spcAft>
                <a:spcPts val="0"/>
              </a:spcAft>
              <a:buSzPts val="1400"/>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sz="1400">
              <a:solidFill>
                <a:schemeClr val="dk1"/>
              </a:solidFill>
              <a:latin typeface="Arial"/>
              <a:ea typeface="Arial"/>
              <a:cs typeface="Arial"/>
              <a:sym typeface="Arial"/>
            </a:endParaRPr>
          </a:p>
        </p:txBody>
      </p:sp>
      <p:pic>
        <p:nvPicPr>
          <p:cNvPr descr="Εικόνα που περιέχει λογότυπο&#10;&#10;Περιγραφή που δημιουργήθηκε αυτόματα" id="556" name="Google Shape;556;g21a482fdae0_0_16"/>
          <p:cNvPicPr preferRelativeResize="0"/>
          <p:nvPr/>
        </p:nvPicPr>
        <p:blipFill rotWithShape="1">
          <a:blip r:embed="rId4">
            <a:alphaModFix/>
          </a:blip>
          <a:srcRect b="0" l="0" r="0" t="0"/>
          <a:stretch/>
        </p:blipFill>
        <p:spPr>
          <a:xfrm>
            <a:off x="6550007" y="4446061"/>
            <a:ext cx="2511653" cy="62678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61"/>
          <p:cNvSpPr txBox="1"/>
          <p:nvPr>
            <p:ph idx="1" type="subTitle"/>
          </p:nvPr>
        </p:nvSpPr>
        <p:spPr>
          <a:xfrm flipH="1">
            <a:off x="2684000" y="1247225"/>
            <a:ext cx="5757300" cy="1855200"/>
          </a:xfrm>
          <a:prstGeom prst="rect">
            <a:avLst/>
          </a:prstGeom>
          <a:noFill/>
          <a:ln>
            <a:noFill/>
          </a:ln>
        </p:spPr>
        <p:txBody>
          <a:bodyPr anchorCtr="0" anchor="ctr" bIns="91425" lIns="91425" spcFirstLastPara="1" rIns="91425" wrap="square" tIns="91425">
            <a:noAutofit/>
          </a:bodyPr>
          <a:lstStyle/>
          <a:p>
            <a:pPr indent="-342900" lvl="0" marL="457200" rtl="0" algn="r">
              <a:lnSpc>
                <a:spcPct val="100000"/>
              </a:lnSpc>
              <a:spcBef>
                <a:spcPts val="0"/>
              </a:spcBef>
              <a:spcAft>
                <a:spcPts val="0"/>
              </a:spcAft>
              <a:buSzPts val="1800"/>
              <a:buFont typeface="Didact Gothic"/>
              <a:buNone/>
            </a:pPr>
            <a:r>
              <a:rPr b="1" lang="en-US" sz="4000">
                <a:solidFill>
                  <a:schemeClr val="accent1"/>
                </a:solidFill>
                <a:latin typeface="Arial"/>
                <a:ea typeface="Arial"/>
                <a:cs typeface="Arial"/>
                <a:sym typeface="Arial"/>
              </a:rPr>
              <a:t>References</a:t>
            </a:r>
            <a:endParaRPr/>
          </a:p>
          <a:p>
            <a:pPr indent="-342900" lvl="0" marL="457200" rtl="0" algn="r">
              <a:lnSpc>
                <a:spcPct val="100000"/>
              </a:lnSpc>
              <a:spcBef>
                <a:spcPts val="0"/>
              </a:spcBef>
              <a:spcAft>
                <a:spcPts val="0"/>
              </a:spcAft>
              <a:buSzPts val="1800"/>
              <a:buFont typeface="Didact Gothic"/>
              <a:buNone/>
            </a:pPr>
            <a:r>
              <a:rPr b="1" lang="en-US" sz="4000">
                <a:solidFill>
                  <a:schemeClr val="accent1"/>
                </a:solidFill>
                <a:latin typeface="Arial"/>
                <a:ea typeface="Arial"/>
                <a:cs typeface="Arial"/>
                <a:sym typeface="Arial"/>
              </a:rPr>
              <a:t>Additional resources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8"/>
          <p:cNvSpPr txBox="1"/>
          <p:nvPr>
            <p:ph type="title"/>
          </p:nvPr>
        </p:nvSpPr>
        <p:spPr>
          <a:xfrm>
            <a:off x="613722" y="149001"/>
            <a:ext cx="7708200" cy="740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2500">
                <a:latin typeface="Arial"/>
                <a:ea typeface="Arial"/>
                <a:cs typeface="Arial"/>
                <a:sym typeface="Arial"/>
              </a:rPr>
              <a:t>References</a:t>
            </a:r>
            <a:endParaRPr sz="2500">
              <a:latin typeface="Arial"/>
              <a:ea typeface="Arial"/>
              <a:cs typeface="Arial"/>
              <a:sym typeface="Arial"/>
            </a:endParaRPr>
          </a:p>
        </p:txBody>
      </p:sp>
      <p:sp>
        <p:nvSpPr>
          <p:cNvPr id="567" name="Google Shape;567;p8"/>
          <p:cNvSpPr txBox="1"/>
          <p:nvPr>
            <p:ph idx="1" type="subTitle"/>
          </p:nvPr>
        </p:nvSpPr>
        <p:spPr>
          <a:xfrm>
            <a:off x="247575" y="889400"/>
            <a:ext cx="7558200" cy="4828500"/>
          </a:xfrm>
          <a:prstGeom prst="rect">
            <a:avLst/>
          </a:prstGeom>
          <a:noFill/>
          <a:ln>
            <a:noFill/>
          </a:ln>
        </p:spPr>
        <p:txBody>
          <a:bodyPr anchorCtr="0" anchor="t" bIns="91425" lIns="91425" spcFirstLastPara="1" rIns="91425" wrap="square" tIns="91425">
            <a:noAutofit/>
          </a:bodyPr>
          <a:lstStyle/>
          <a:p>
            <a:pPr indent="-273050" lvl="0" marL="285750" rtl="0" algn="just">
              <a:lnSpc>
                <a:spcPct val="100000"/>
              </a:lnSpc>
              <a:spcBef>
                <a:spcPts val="0"/>
              </a:spcBef>
              <a:spcAft>
                <a:spcPts val="0"/>
              </a:spcAft>
              <a:buClr>
                <a:schemeClr val="dk2"/>
              </a:buClr>
              <a:buSzPts val="1200"/>
              <a:buFont typeface="Arial"/>
              <a:buChar char="•"/>
            </a:pPr>
            <a:r>
              <a:rPr lang="en-US" sz="1200">
                <a:solidFill>
                  <a:schemeClr val="accent6"/>
                </a:solidFill>
                <a:latin typeface="Arial"/>
                <a:ea typeface="Arial"/>
                <a:cs typeface="Arial"/>
                <a:sym typeface="Arial"/>
              </a:rPr>
              <a:t>Abacan, M., Alsubaie, L., Barlow-Stewart, K., Caanen, B., Cordier, C., Courtney, E., Davoine, E., Edwardsm J., Elackatt, NJ., Gardinerm K., Guan, Y., Huang, LH., Malmgren, CI,. Kejriwal, S., Kim, HJ., Lambert, D., Lantigua-Cruz, PA., Lee, JMH., Lodahl, M., Lunde, Å., Macaulay, S., Macciocca, I., Margarit, S., Middleton, A., Moldovan, R., Ngeow, J., Obregon-Tito, AJ., Ormond, KE., Paneque, M., Powell, K., Sanghavi, K., Scotcher, D., Scott, J., Juhé, CS., Shkedi-Rafid, S., Wessels, TM., Yoon, SY., Wicklund, C. (2019). The Global State of the Genetic Counseling Profession. Eur J Hum Genet. 27(2):183-197. doi: 10.1038/s41431-018-0252-x. </a:t>
            </a:r>
            <a:endParaRPr sz="1200">
              <a:solidFill>
                <a:schemeClr val="accent6"/>
              </a:solidFill>
              <a:latin typeface="Arial"/>
              <a:ea typeface="Arial"/>
              <a:cs typeface="Arial"/>
              <a:sym typeface="Arial"/>
            </a:endParaRPr>
          </a:p>
          <a:p>
            <a:pPr indent="-273050" lvl="0" marL="285750" rtl="0" algn="just">
              <a:lnSpc>
                <a:spcPct val="100000"/>
              </a:lnSpc>
              <a:spcBef>
                <a:spcPts val="0"/>
              </a:spcBef>
              <a:spcAft>
                <a:spcPts val="0"/>
              </a:spcAft>
              <a:buClr>
                <a:schemeClr val="dk2"/>
              </a:buClr>
              <a:buSzPts val="1200"/>
              <a:buFont typeface="Arial"/>
              <a:buChar char="•"/>
            </a:pPr>
            <a:r>
              <a:rPr lang="en-US" sz="1200">
                <a:solidFill>
                  <a:schemeClr val="accent6"/>
                </a:solidFill>
                <a:latin typeface="Arial"/>
                <a:ea typeface="Arial"/>
                <a:cs typeface="Arial"/>
                <a:sym typeface="Arial"/>
              </a:rPr>
              <a:t>Binetti, G., Benussi, L., Roberts, S., Villa, A., Pasqualetti, P., Sheu, CF., Gigola ,L., Lussignoli, G., Dal Forno, G., Barbiero, L., Corbellini, G., Green, RC., Rossini, PM., Ghidoni, R. (2006) Areas of intervention for genetic counselling of dementia: Cross-cultural comparison between Italians and Americans. Patient Education and Counseling 64, 285–293. https://doi.org/10.1016/j.pec.2006.03.008</a:t>
            </a:r>
            <a:endParaRPr sz="1200">
              <a:solidFill>
                <a:schemeClr val="accent6"/>
              </a:solidFill>
              <a:latin typeface="Arial"/>
              <a:ea typeface="Arial"/>
              <a:cs typeface="Arial"/>
              <a:sym typeface="Arial"/>
            </a:endParaRPr>
          </a:p>
          <a:p>
            <a:pPr indent="-273050" lvl="0" marL="285750" rtl="0" algn="just">
              <a:lnSpc>
                <a:spcPct val="100000"/>
              </a:lnSpc>
              <a:spcBef>
                <a:spcPts val="0"/>
              </a:spcBef>
              <a:spcAft>
                <a:spcPts val="0"/>
              </a:spcAft>
              <a:buClr>
                <a:schemeClr val="dk2"/>
              </a:buClr>
              <a:buSzPts val="1200"/>
              <a:buFont typeface="Arial"/>
              <a:buChar char="•"/>
            </a:pPr>
            <a:r>
              <a:rPr lang="en-US" sz="1200">
                <a:solidFill>
                  <a:schemeClr val="accent6"/>
                </a:solidFill>
                <a:latin typeface="Arial"/>
                <a:ea typeface="Arial"/>
                <a:cs typeface="Arial"/>
                <a:sym typeface="Arial"/>
              </a:rPr>
              <a:t>Birch, P.H. (2015). Interactive e-counselling for genetics pre-test decisions: where are we now? Clin Genet;87:209e17</a:t>
            </a:r>
            <a:endParaRPr sz="1200">
              <a:solidFill>
                <a:schemeClr val="accent6"/>
              </a:solidFill>
              <a:latin typeface="Arial"/>
              <a:ea typeface="Arial"/>
              <a:cs typeface="Arial"/>
              <a:sym typeface="Arial"/>
            </a:endParaRPr>
          </a:p>
          <a:p>
            <a:pPr indent="-273050" lvl="0" marL="285750" rtl="0" algn="just">
              <a:lnSpc>
                <a:spcPct val="100000"/>
              </a:lnSpc>
              <a:spcBef>
                <a:spcPts val="0"/>
              </a:spcBef>
              <a:spcAft>
                <a:spcPts val="0"/>
              </a:spcAft>
              <a:buClr>
                <a:schemeClr val="dk2"/>
              </a:buClr>
              <a:buSzPts val="1200"/>
              <a:buFont typeface="Arial"/>
              <a:buChar char="•"/>
            </a:pPr>
            <a:r>
              <a:rPr lang="en-US" sz="1200">
                <a:solidFill>
                  <a:schemeClr val="accent6"/>
                </a:solidFill>
                <a:latin typeface="Arial"/>
                <a:ea typeface="Arial"/>
                <a:cs typeface="Arial"/>
                <a:sym typeface="Arial"/>
              </a:rPr>
              <a:t>Blasco, D., Roberts, J.S. (2023). Editorial: Implications of Emerging Uses of Genetic Testing for Alzheimer's Disease. J Prev Alzheimers Dis.;10(3):359-361. doi: 10.14283/jpad.2023.46</a:t>
            </a:r>
            <a:endParaRPr sz="1200">
              <a:solidFill>
                <a:schemeClr val="accent6"/>
              </a:solidFill>
              <a:latin typeface="Arial"/>
              <a:ea typeface="Arial"/>
              <a:cs typeface="Arial"/>
              <a:sym typeface="Arial"/>
            </a:endParaRPr>
          </a:p>
          <a:p>
            <a:pPr indent="-273050" lvl="0" marL="285750" rtl="0" algn="just">
              <a:lnSpc>
                <a:spcPct val="100000"/>
              </a:lnSpc>
              <a:spcBef>
                <a:spcPts val="0"/>
              </a:spcBef>
              <a:spcAft>
                <a:spcPts val="0"/>
              </a:spcAft>
              <a:buClr>
                <a:schemeClr val="dk2"/>
              </a:buClr>
              <a:buSzPts val="1200"/>
              <a:buFont typeface="Arial"/>
              <a:buChar char="•"/>
            </a:pPr>
            <a:r>
              <a:rPr lang="en-US" sz="1200">
                <a:solidFill>
                  <a:schemeClr val="accent6"/>
                </a:solidFill>
                <a:latin typeface="Arial"/>
                <a:ea typeface="Arial"/>
                <a:cs typeface="Arial"/>
                <a:sym typeface="Arial"/>
              </a:rPr>
              <a:t>Catapano, F., El Hachmi, M., Ketterer-Heng, N., Renieri, A., Mari, F., Morris, M., Cordier, C. (2022). The role of the Genetic Counsellor in the multidisciplinary team: the perception of geneticists in Europe. Eur J Hum Genet. 30(12):1432-1438. doi: 10.1038/s41431-022-01189-5.</a:t>
            </a:r>
            <a:endParaRPr sz="1200">
              <a:latin typeface="Arial"/>
              <a:ea typeface="Arial"/>
              <a:cs typeface="Arial"/>
              <a:sym typeface="Arial"/>
            </a:endParaRPr>
          </a:p>
          <a:p>
            <a:pPr indent="-273050" lvl="0" marL="285750" rtl="0" algn="just">
              <a:lnSpc>
                <a:spcPct val="100000"/>
              </a:lnSpc>
              <a:spcBef>
                <a:spcPts val="0"/>
              </a:spcBef>
              <a:spcAft>
                <a:spcPts val="0"/>
              </a:spcAft>
              <a:buClr>
                <a:schemeClr val="dk2"/>
              </a:buClr>
              <a:buSzPts val="1200"/>
              <a:buFont typeface="Arial"/>
              <a:buChar char="•"/>
            </a:pPr>
            <a:r>
              <a:rPr lang="en-US" sz="1200">
                <a:solidFill>
                  <a:schemeClr val="accent6"/>
                </a:solidFill>
                <a:latin typeface="Arial"/>
                <a:ea typeface="Arial"/>
                <a:cs typeface="Arial"/>
                <a:sym typeface="Arial"/>
              </a:rPr>
              <a:t>Christensen, KD., Roberts, JS., Uhlmann, WR., Green, RC. (2011). Changes to perceptions of the pros and cons of genetic susceptibility testing after APOE genotyping for Alzheimer disease risk. Genet Med. 13(5):409-14. doi: 10.1097/GIM.0b013e3182076bf1.</a:t>
            </a:r>
            <a:endParaRPr sz="1200">
              <a:latin typeface="Arial"/>
              <a:ea typeface="Arial"/>
              <a:cs typeface="Arial"/>
              <a:sym typeface="Arial"/>
            </a:endParaRPr>
          </a:p>
          <a:p>
            <a:pPr indent="-196850" lvl="0" marL="285750" rtl="0" algn="just">
              <a:lnSpc>
                <a:spcPct val="100000"/>
              </a:lnSpc>
              <a:spcBef>
                <a:spcPts val="0"/>
              </a:spcBef>
              <a:spcAft>
                <a:spcPts val="0"/>
              </a:spcAft>
              <a:buClr>
                <a:schemeClr val="dk2"/>
              </a:buClr>
              <a:buSzPts val="1400"/>
              <a:buFont typeface="Arial"/>
              <a:buNone/>
            </a:pPr>
            <a:r>
              <a:t/>
            </a:r>
            <a:endParaRPr sz="1200">
              <a:solidFill>
                <a:schemeClr val="accent6"/>
              </a:solidFill>
              <a:latin typeface="Arial"/>
              <a:ea typeface="Arial"/>
              <a:cs typeface="Arial"/>
              <a:sym typeface="Arial"/>
            </a:endParaRPr>
          </a:p>
        </p:txBody>
      </p:sp>
      <p:pic>
        <p:nvPicPr>
          <p:cNvPr descr="Εικόνα που περιέχει λογότυπο&#10;&#10;Περιγραφή που δημιουργήθηκε αυτόματα" id="568" name="Google Shape;568;p8"/>
          <p:cNvPicPr preferRelativeResize="0"/>
          <p:nvPr/>
        </p:nvPicPr>
        <p:blipFill rotWithShape="1">
          <a:blip r:embed="rId3">
            <a:alphaModFix/>
          </a:blip>
          <a:srcRect b="0" l="0" r="0" t="0"/>
          <a:stretch/>
        </p:blipFill>
        <p:spPr>
          <a:xfrm>
            <a:off x="6550007" y="4446061"/>
            <a:ext cx="2511653" cy="626782"/>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50"/>
          <p:cNvSpPr txBox="1"/>
          <p:nvPr>
            <p:ph idx="1" type="subTitle"/>
          </p:nvPr>
        </p:nvSpPr>
        <p:spPr>
          <a:xfrm>
            <a:off x="322275" y="889400"/>
            <a:ext cx="7531500" cy="5441700"/>
          </a:xfrm>
          <a:prstGeom prst="rect">
            <a:avLst/>
          </a:prstGeom>
          <a:noFill/>
          <a:ln>
            <a:noFill/>
          </a:ln>
        </p:spPr>
        <p:txBody>
          <a:bodyPr anchorCtr="0" anchor="t" bIns="91425" lIns="91425" spcFirstLastPara="1" rIns="91425" wrap="square" tIns="91425">
            <a:noAutofit/>
          </a:bodyPr>
          <a:lstStyle/>
          <a:p>
            <a:pPr indent="-273050" lvl="0" marL="285750" rtl="0" algn="just">
              <a:lnSpc>
                <a:spcPct val="100000"/>
              </a:lnSpc>
              <a:spcBef>
                <a:spcPts val="0"/>
              </a:spcBef>
              <a:spcAft>
                <a:spcPts val="0"/>
              </a:spcAft>
              <a:buClr>
                <a:schemeClr val="dk2"/>
              </a:buClr>
              <a:buSzPts val="1200"/>
              <a:buFont typeface="Arial"/>
              <a:buChar char="•"/>
            </a:pPr>
            <a:r>
              <a:rPr lang="en-US" sz="1200">
                <a:solidFill>
                  <a:schemeClr val="accent6"/>
                </a:solidFill>
                <a:latin typeface="Arial"/>
                <a:ea typeface="Arial"/>
                <a:cs typeface="Arial"/>
                <a:sym typeface="Arial"/>
              </a:rPr>
              <a:t>Delikurt, T., Williamson, G., Anastasiadou, V. et al.  (2015). A systematic review of factors that act as barriers to patient referral to genetic services. Eur J Hum Genet. 23, 739–745 </a:t>
            </a:r>
            <a:r>
              <a:rPr lang="en-US" sz="1200" u="sng">
                <a:solidFill>
                  <a:schemeClr val="accent6"/>
                </a:solidFill>
                <a:latin typeface="Arial"/>
                <a:ea typeface="Arial"/>
                <a:cs typeface="Arial"/>
                <a:sym typeface="Arial"/>
                <a:hlinkClick r:id="rId3">
                  <a:extLst>
                    <a:ext uri="{A12FA001-AC4F-418D-AE19-62706E023703}">
                      <ahyp:hlinkClr val="tx"/>
                    </a:ext>
                  </a:extLst>
                </a:hlinkClick>
              </a:rPr>
              <a:t>https://doi.org/10.1038/ejhg.2014.180</a:t>
            </a:r>
            <a:endParaRPr sz="1200">
              <a:solidFill>
                <a:schemeClr val="accent6"/>
              </a:solidFill>
              <a:latin typeface="Arial"/>
              <a:ea typeface="Arial"/>
              <a:cs typeface="Arial"/>
              <a:sym typeface="Arial"/>
            </a:endParaRPr>
          </a:p>
          <a:p>
            <a:pPr indent="-273050" lvl="0" marL="285750" rtl="0" algn="just">
              <a:lnSpc>
                <a:spcPct val="100000"/>
              </a:lnSpc>
              <a:spcBef>
                <a:spcPts val="0"/>
              </a:spcBef>
              <a:spcAft>
                <a:spcPts val="0"/>
              </a:spcAft>
              <a:buClr>
                <a:schemeClr val="dk2"/>
              </a:buClr>
              <a:buSzPts val="1200"/>
              <a:buFont typeface="Arial"/>
              <a:buChar char="•"/>
            </a:pPr>
            <a:r>
              <a:rPr lang="en-US" sz="1200">
                <a:solidFill>
                  <a:schemeClr val="accent6"/>
                </a:solidFill>
                <a:latin typeface="Arial"/>
                <a:ea typeface="Arial"/>
                <a:cs typeface="Arial"/>
                <a:sym typeface="Arial"/>
              </a:rPr>
              <a:t>Dusic, EJ., Theoryn, T., Wang, C., Swisher, EM., Bowen, DJ. (2022). EDGE Study Team. Barriers, interventions, and recommendations: Improving the genetic testing landscape. Front Digit Health. 4:961128. doi: 10.3389/fdgth.2022.961128.</a:t>
            </a:r>
            <a:endParaRPr sz="1200">
              <a:latin typeface="Arial"/>
              <a:ea typeface="Arial"/>
              <a:cs typeface="Arial"/>
              <a:sym typeface="Arial"/>
            </a:endParaRPr>
          </a:p>
          <a:p>
            <a:pPr indent="-273050" lvl="0" marL="285750" rtl="0" algn="just">
              <a:lnSpc>
                <a:spcPct val="100000"/>
              </a:lnSpc>
              <a:spcBef>
                <a:spcPts val="0"/>
              </a:spcBef>
              <a:spcAft>
                <a:spcPts val="0"/>
              </a:spcAft>
              <a:buClr>
                <a:schemeClr val="dk2"/>
              </a:buClr>
              <a:buSzPts val="1200"/>
              <a:buFont typeface="Arial"/>
              <a:buChar char="•"/>
            </a:pPr>
            <a:r>
              <a:rPr lang="en-US" sz="1200">
                <a:solidFill>
                  <a:schemeClr val="accent6"/>
                </a:solidFill>
                <a:latin typeface="Arial"/>
                <a:ea typeface="Arial"/>
                <a:cs typeface="Arial"/>
                <a:sym typeface="Arial"/>
              </a:rPr>
              <a:t>Endrakanti, Mounika &amp; Gupta, Neerja. (2023). Multidisciplinary Team for Genetic Disorders – Integration with Clinicians and Health-care Professionals. Apollo Medicine. 20(2):p 144-147. DOI: 10.4103/am.am_82_23</a:t>
            </a:r>
            <a:endParaRPr sz="1200">
              <a:solidFill>
                <a:schemeClr val="accent6"/>
              </a:solidFill>
              <a:latin typeface="Arial"/>
              <a:ea typeface="Arial"/>
              <a:cs typeface="Arial"/>
              <a:sym typeface="Arial"/>
            </a:endParaRPr>
          </a:p>
          <a:p>
            <a:pPr indent="-273050" lvl="0" marL="285750" rtl="0" algn="just">
              <a:lnSpc>
                <a:spcPct val="100000"/>
              </a:lnSpc>
              <a:spcBef>
                <a:spcPts val="0"/>
              </a:spcBef>
              <a:spcAft>
                <a:spcPts val="0"/>
              </a:spcAft>
              <a:buClr>
                <a:schemeClr val="dk2"/>
              </a:buClr>
              <a:buSzPts val="1200"/>
              <a:buFont typeface="Arial"/>
              <a:buChar char="•"/>
            </a:pPr>
            <a:r>
              <a:rPr lang="en-US" sz="1200">
                <a:solidFill>
                  <a:schemeClr val="accent6"/>
                </a:solidFill>
                <a:latin typeface="Arial"/>
                <a:ea typeface="Arial"/>
                <a:cs typeface="Arial"/>
                <a:sym typeface="Arial"/>
              </a:rPr>
              <a:t>Guan, Y., Roter, DL., Wolff, JL., Gitlin, LN., Christensen, KD., Roberts, JS., Green, RC., Erby, LH. (2018). The impact of genetic counselors' use of facilitative strategies on cognitive and emotional processing of genetic risk disclosure for Alzheimer's disease. Patient Educ Couns.101(5):817-823. doi: 10.1016/j.pec.2017.11.019</a:t>
            </a:r>
            <a:endParaRPr sz="1200">
              <a:solidFill>
                <a:schemeClr val="accent6"/>
              </a:solidFill>
              <a:latin typeface="Arial"/>
              <a:ea typeface="Arial"/>
              <a:cs typeface="Arial"/>
              <a:sym typeface="Arial"/>
            </a:endParaRPr>
          </a:p>
          <a:p>
            <a:pPr indent="-273050" lvl="0" marL="285750" rtl="0" algn="just">
              <a:lnSpc>
                <a:spcPct val="100000"/>
              </a:lnSpc>
              <a:spcBef>
                <a:spcPts val="0"/>
              </a:spcBef>
              <a:spcAft>
                <a:spcPts val="0"/>
              </a:spcAft>
              <a:buClr>
                <a:schemeClr val="dk2"/>
              </a:buClr>
              <a:buSzPts val="1200"/>
              <a:buFont typeface="Arial"/>
              <a:buChar char="•"/>
            </a:pPr>
            <a:r>
              <a:rPr lang="en-US" sz="1200">
                <a:solidFill>
                  <a:schemeClr val="accent6"/>
                </a:solidFill>
                <a:latin typeface="Arial"/>
                <a:ea typeface="Arial"/>
                <a:cs typeface="Arial"/>
                <a:sym typeface="Arial"/>
              </a:rPr>
              <a:t>Megan, M. (2021). Exploring Motivational Factors to Pursue Genetic Counseling and Testing in Adolescent and Young Adult Cancer Patients. The University of Texas MD Anderson Cancer Center UTHealth Graduate School of Biomedical Sciences Dissertations and Theses (Open Access). 1072.</a:t>
            </a:r>
            <a:endParaRPr sz="1200">
              <a:solidFill>
                <a:schemeClr val="accent6"/>
              </a:solidFill>
              <a:latin typeface="Arial"/>
              <a:ea typeface="Arial"/>
              <a:cs typeface="Arial"/>
              <a:sym typeface="Arial"/>
            </a:endParaRPr>
          </a:p>
          <a:p>
            <a:pPr indent="-273050" lvl="0" marL="285750" rtl="0" algn="just">
              <a:lnSpc>
                <a:spcPct val="100000"/>
              </a:lnSpc>
              <a:spcBef>
                <a:spcPts val="0"/>
              </a:spcBef>
              <a:spcAft>
                <a:spcPts val="0"/>
              </a:spcAft>
              <a:buClr>
                <a:schemeClr val="dk2"/>
              </a:buClr>
              <a:buSzPts val="1200"/>
              <a:buFont typeface="Arial"/>
              <a:buChar char="•"/>
            </a:pPr>
            <a:r>
              <a:rPr lang="en-US" sz="1200">
                <a:solidFill>
                  <a:schemeClr val="accent6"/>
                </a:solidFill>
                <a:latin typeface="Arial"/>
                <a:ea typeface="Arial"/>
                <a:cs typeface="Arial"/>
                <a:sym typeface="Arial"/>
              </a:rPr>
              <a:t>National Society of Genetic Counselors' Definition Task Force, Resta R, Biesecker BB, Bennett RL, Blum S, Hahn SE, Strecker MN, Williams JL. (2006). A new definition of Genetic Counseling: National Society of Genetic Counselors' Task Force report. J Genet Couns. 15(2):77-83. doi: 10.1007/s10897-005-9014-3. </a:t>
            </a:r>
            <a:endParaRPr sz="1200">
              <a:latin typeface="Arial"/>
              <a:ea typeface="Arial"/>
              <a:cs typeface="Arial"/>
              <a:sym typeface="Arial"/>
            </a:endParaRPr>
          </a:p>
          <a:p>
            <a:pPr indent="0" lvl="0" marL="0" marR="50800" rtl="0" algn="l">
              <a:lnSpc>
                <a:spcPct val="100000"/>
              </a:lnSpc>
              <a:spcBef>
                <a:spcPts val="160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p:txBody>
      </p:sp>
      <p:sp>
        <p:nvSpPr>
          <p:cNvPr id="574" name="Google Shape;574;p50"/>
          <p:cNvSpPr txBox="1"/>
          <p:nvPr>
            <p:ph type="title"/>
          </p:nvPr>
        </p:nvSpPr>
        <p:spPr>
          <a:xfrm>
            <a:off x="613722" y="149001"/>
            <a:ext cx="7708200" cy="740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2500">
                <a:latin typeface="Arial"/>
                <a:ea typeface="Arial"/>
                <a:cs typeface="Arial"/>
                <a:sym typeface="Arial"/>
              </a:rPr>
              <a:t>References</a:t>
            </a:r>
            <a:endParaRPr sz="2500">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62"/>
          <p:cNvSpPr txBox="1"/>
          <p:nvPr>
            <p:ph idx="1" type="subTitle"/>
          </p:nvPr>
        </p:nvSpPr>
        <p:spPr>
          <a:xfrm>
            <a:off x="311600" y="889400"/>
            <a:ext cx="7448400" cy="5441700"/>
          </a:xfrm>
          <a:prstGeom prst="rect">
            <a:avLst/>
          </a:prstGeom>
          <a:noFill/>
          <a:ln>
            <a:noFill/>
          </a:ln>
        </p:spPr>
        <p:txBody>
          <a:bodyPr anchorCtr="0" anchor="t" bIns="91425" lIns="91425" spcFirstLastPara="1" rIns="91425" wrap="square" tIns="91425">
            <a:noAutofit/>
          </a:bodyPr>
          <a:lstStyle/>
          <a:p>
            <a:pPr indent="-330200" lvl="0" marL="457200" rtl="0" algn="just">
              <a:spcBef>
                <a:spcPts val="0"/>
              </a:spcBef>
              <a:spcAft>
                <a:spcPts val="0"/>
              </a:spcAft>
              <a:buSzPts val="1200"/>
              <a:buFont typeface="Arial"/>
              <a:buChar char="•"/>
            </a:pPr>
            <a:r>
              <a:rPr lang="en-US" sz="1200">
                <a:latin typeface="Arial"/>
                <a:ea typeface="Arial"/>
                <a:cs typeface="Arial"/>
                <a:sym typeface="Arial"/>
              </a:rPr>
              <a:t>Rantanen, E., Hietala, M., Kristoffersson, U., Nippert, I., Schmidtke, J., Sequeiros, J., Kääriäinen, H. (2008). What is ideal genetic counselling? A survey of current international guidelines. Eur J Hum Genet.16(4):445-52. doi: 10.1038/sj.ejhg.5201983.ar</a:t>
            </a:r>
            <a:endParaRPr sz="1200">
              <a:latin typeface="Arial"/>
              <a:ea typeface="Arial"/>
              <a:cs typeface="Arial"/>
              <a:sym typeface="Arial"/>
            </a:endParaRPr>
          </a:p>
          <a:p>
            <a:pPr indent="-330200" lvl="0" marL="457200" rtl="0" algn="just">
              <a:spcBef>
                <a:spcPts val="0"/>
              </a:spcBef>
              <a:spcAft>
                <a:spcPts val="0"/>
              </a:spcAft>
              <a:buSzPts val="1200"/>
              <a:buFont typeface="Arial"/>
              <a:buChar char="•"/>
            </a:pPr>
            <a:r>
              <a:rPr lang="en-US" sz="1200">
                <a:solidFill>
                  <a:schemeClr val="accent6"/>
                </a:solidFill>
                <a:latin typeface="Arial"/>
                <a:ea typeface="Arial"/>
                <a:cs typeface="Arial"/>
                <a:sym typeface="Arial"/>
              </a:rPr>
              <a:t>Shen, EC., Srinivasan, S., Passero, LE., Allen, CG., Dixon, M., Foss, K., Halliburton, B., Milko, LV., Smit, AK., Carlson, R., Roberts, MC. (2022) Barriers and Facilitators for Population Genetic Screening in Healthy Populations: A Systematic Review. Front Genet. 13:865384. doi: 10.3389/fgene.2022.865384 </a:t>
            </a:r>
            <a:endParaRPr sz="1200">
              <a:solidFill>
                <a:schemeClr val="accent6"/>
              </a:solidFill>
              <a:latin typeface="Arial"/>
              <a:ea typeface="Arial"/>
              <a:cs typeface="Arial"/>
              <a:sym typeface="Arial"/>
            </a:endParaRPr>
          </a:p>
          <a:p>
            <a:pPr indent="-330200" lvl="0" marL="457200" rtl="0" algn="just">
              <a:spcBef>
                <a:spcPts val="0"/>
              </a:spcBef>
              <a:spcAft>
                <a:spcPts val="0"/>
              </a:spcAft>
              <a:buSzPts val="1200"/>
              <a:buFont typeface="Arial"/>
              <a:buChar char="•"/>
            </a:pPr>
            <a:r>
              <a:rPr lang="en-US" sz="1200">
                <a:solidFill>
                  <a:schemeClr val="accent6"/>
                </a:solidFill>
                <a:latin typeface="Arial"/>
                <a:ea typeface="Arial"/>
                <a:cs typeface="Arial"/>
                <a:sym typeface="Arial"/>
              </a:rPr>
              <a:t>Oliveri, S., Ferrari, F., Manfrinati, A., Pravettoni, G. A. (2018). Systematic Review of the Psychological Implications of Genetic Testing: A Comparative Analysis Among Cardiovascular, Neurodegenerative and Cancer Diseases. Front Genet. 9:624. doi: 10.3389/fgene.2018.00624. </a:t>
            </a:r>
            <a:endParaRPr sz="1200">
              <a:solidFill>
                <a:schemeClr val="accent6"/>
              </a:solidFill>
              <a:latin typeface="Arial"/>
              <a:ea typeface="Arial"/>
              <a:cs typeface="Arial"/>
              <a:sym typeface="Arial"/>
            </a:endParaRPr>
          </a:p>
          <a:p>
            <a:pPr indent="-330200" lvl="0" marL="457200" rtl="0" algn="just">
              <a:spcBef>
                <a:spcPts val="0"/>
              </a:spcBef>
              <a:spcAft>
                <a:spcPts val="0"/>
              </a:spcAft>
              <a:buSzPts val="1200"/>
              <a:buFont typeface="Arial"/>
              <a:buChar char="•"/>
            </a:pPr>
            <a:r>
              <a:rPr lang="en-US" sz="1200">
                <a:solidFill>
                  <a:schemeClr val="accent6"/>
                </a:solidFill>
                <a:latin typeface="Arial"/>
                <a:ea typeface="Arial"/>
                <a:cs typeface="Arial"/>
                <a:sym typeface="Arial"/>
              </a:rPr>
              <a:t>Ormond, KE., Laurino, MY., Barlow-Stewart, K., Wessels, TM., Macaulay, S., Austin, J., Middleton, A. (2018). Genetic counseling globally: Where are we now? Am J Med Genet C Semin Med Genet.178(1):98-107. doi: 10.1002/ajmg.c.31607 </a:t>
            </a:r>
            <a:endParaRPr sz="1200">
              <a:solidFill>
                <a:schemeClr val="accent6"/>
              </a:solidFill>
              <a:latin typeface="Arial"/>
              <a:ea typeface="Arial"/>
              <a:cs typeface="Arial"/>
              <a:sym typeface="Arial"/>
            </a:endParaRPr>
          </a:p>
          <a:p>
            <a:pPr indent="-330200" lvl="0" marL="457200" rtl="0" algn="just">
              <a:spcBef>
                <a:spcPts val="0"/>
              </a:spcBef>
              <a:spcAft>
                <a:spcPts val="0"/>
              </a:spcAft>
              <a:buSzPts val="1200"/>
              <a:buFont typeface="Arial"/>
              <a:buChar char="•"/>
            </a:pPr>
            <a:r>
              <a:rPr lang="en-US" sz="1200">
                <a:solidFill>
                  <a:schemeClr val="accent6"/>
                </a:solidFill>
                <a:latin typeface="Arial"/>
                <a:ea typeface="Arial"/>
                <a:cs typeface="Arial"/>
                <a:sym typeface="Arial"/>
              </a:rPr>
              <a:t>Poulton, A., Curnow, L., Eratne, D., Sexton, A. (2023). Family Communication about Diagnostic Genetic Testing for Younger-Onset Dementia. J Pers Med.13(4):621. doi: 10.3390/jpm13040621. </a:t>
            </a:r>
            <a:endParaRPr sz="1200">
              <a:solidFill>
                <a:schemeClr val="accent6"/>
              </a:solidFill>
              <a:latin typeface="Arial"/>
              <a:ea typeface="Arial"/>
              <a:cs typeface="Arial"/>
              <a:sym typeface="Arial"/>
            </a:endParaRPr>
          </a:p>
          <a:p>
            <a:pPr indent="0" lvl="0" marL="0" marR="50800" rtl="0" algn="l">
              <a:lnSpc>
                <a:spcPct val="100000"/>
              </a:lnSpc>
              <a:spcBef>
                <a:spcPts val="160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p:txBody>
      </p:sp>
      <p:sp>
        <p:nvSpPr>
          <p:cNvPr id="580" name="Google Shape;580;p62"/>
          <p:cNvSpPr txBox="1"/>
          <p:nvPr>
            <p:ph type="title"/>
          </p:nvPr>
        </p:nvSpPr>
        <p:spPr>
          <a:xfrm>
            <a:off x="492997" y="149001"/>
            <a:ext cx="7708200" cy="740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2500">
                <a:latin typeface="Arial"/>
                <a:ea typeface="Arial"/>
                <a:cs typeface="Arial"/>
                <a:sym typeface="Arial"/>
              </a:rPr>
              <a:t>References</a:t>
            </a:r>
            <a:endParaRPr sz="25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53"/>
          <p:cNvSpPr txBox="1"/>
          <p:nvPr/>
        </p:nvSpPr>
        <p:spPr>
          <a:xfrm>
            <a:off x="4886650" y="2411275"/>
            <a:ext cx="4356600" cy="126185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accent1"/>
                </a:solidFill>
                <a:latin typeface="Arial"/>
                <a:ea typeface="Arial"/>
                <a:cs typeface="Arial"/>
                <a:sym typeface="Arial"/>
              </a:rPr>
              <a:t>CHAPTER</a:t>
            </a:r>
            <a:endParaRPr b="1" i="0" sz="3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1" i="1" lang="en-US" sz="2000" u="none" cap="none" strike="noStrike">
                <a:solidFill>
                  <a:schemeClr val="accent1"/>
                </a:solidFill>
                <a:latin typeface="Arial"/>
                <a:ea typeface="Arial"/>
                <a:cs typeface="Arial"/>
                <a:sym typeface="Arial"/>
              </a:rPr>
              <a:t>Definition of Genetic Counseling and its main aims</a:t>
            </a:r>
            <a:endParaRPr/>
          </a:p>
        </p:txBody>
      </p:sp>
      <p:pic>
        <p:nvPicPr>
          <p:cNvPr descr="Εικόνα που περιέχει λογότυπο&#10;&#10;Περιγραφή που δημιουργήθηκε αυτόματα" id="111" name="Google Shape;111;p53"/>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grpSp>
        <p:nvGrpSpPr>
          <p:cNvPr id="112" name="Google Shape;112;p53"/>
          <p:cNvGrpSpPr/>
          <p:nvPr/>
        </p:nvGrpSpPr>
        <p:grpSpPr>
          <a:xfrm>
            <a:off x="-4117807" y="349445"/>
            <a:ext cx="5116123" cy="4851272"/>
            <a:chOff x="-2762222" y="-624865"/>
            <a:chExt cx="5116123" cy="4851272"/>
          </a:xfrm>
        </p:grpSpPr>
        <p:sp>
          <p:nvSpPr>
            <p:cNvPr id="113" name="Google Shape;113;p53"/>
            <p:cNvSpPr/>
            <p:nvPr/>
          </p:nvSpPr>
          <p:spPr>
            <a:xfrm>
              <a:off x="-2762222" y="-624865"/>
              <a:ext cx="4851272" cy="4851272"/>
            </a:xfrm>
            <a:prstGeom prst="blockArc">
              <a:avLst>
                <a:gd fmla="val 18900000" name="adj1"/>
                <a:gd fmla="val 2700000" name="adj2"/>
                <a:gd fmla="val 445" name="adj3"/>
              </a:avLst>
            </a:prstGeom>
            <a:noFill/>
            <a:ln cap="flat" cmpd="sng" w="25400">
              <a:solidFill>
                <a:srgbClr val="4F8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53"/>
            <p:cNvSpPr/>
            <p:nvPr/>
          </p:nvSpPr>
          <p:spPr>
            <a:xfrm>
              <a:off x="1031166" y="213396"/>
              <a:ext cx="47020" cy="450336"/>
            </a:xfrm>
            <a:prstGeom prst="rect">
              <a:avLst/>
            </a:prstGeom>
            <a:solidFill>
              <a:srgbClr val="407EE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53"/>
            <p:cNvSpPr txBox="1"/>
            <p:nvPr/>
          </p:nvSpPr>
          <p:spPr>
            <a:xfrm>
              <a:off x="1031166" y="213396"/>
              <a:ext cx="47020"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16" name="Google Shape;116;p53"/>
            <p:cNvSpPr/>
            <p:nvPr/>
          </p:nvSpPr>
          <p:spPr>
            <a:xfrm>
              <a:off x="1369239" y="168732"/>
              <a:ext cx="562921" cy="562921"/>
            </a:xfrm>
            <a:prstGeom prst="ellipse">
              <a:avLst/>
            </a:prstGeom>
            <a:solidFill>
              <a:srgbClr val="427EE7"/>
            </a:solidFill>
            <a:ln cap="flat" cmpd="sng" w="25400">
              <a:solidFill>
                <a:srgbClr val="407E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53"/>
            <p:cNvSpPr/>
            <p:nvPr/>
          </p:nvSpPr>
          <p:spPr>
            <a:xfrm flipH="1">
              <a:off x="1080552" y="952638"/>
              <a:ext cx="46568" cy="450336"/>
            </a:xfrm>
            <a:prstGeom prst="rect">
              <a:avLst/>
            </a:prstGeom>
            <a:solidFill>
              <a:srgbClr val="5489E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3"/>
            <p:cNvSpPr txBox="1"/>
            <p:nvPr/>
          </p:nvSpPr>
          <p:spPr>
            <a:xfrm>
              <a:off x="1080552" y="952638"/>
              <a:ext cx="46568"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19" name="Google Shape;119;p53"/>
            <p:cNvSpPr/>
            <p:nvPr/>
          </p:nvSpPr>
          <p:spPr>
            <a:xfrm>
              <a:off x="1691938" y="844021"/>
              <a:ext cx="562921" cy="562921"/>
            </a:xfrm>
            <a:prstGeom prst="ellipse">
              <a:avLst/>
            </a:prstGeom>
            <a:solidFill>
              <a:schemeClr val="lt1"/>
            </a:solidFill>
            <a:ln cap="flat" cmpd="sng" w="25400">
              <a:solidFill>
                <a:srgbClr val="5489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53"/>
            <p:cNvSpPr/>
            <p:nvPr/>
          </p:nvSpPr>
          <p:spPr>
            <a:xfrm>
              <a:off x="991455" y="1596718"/>
              <a:ext cx="48987" cy="450336"/>
            </a:xfrm>
            <a:prstGeom prst="rect">
              <a:avLst/>
            </a:prstGeom>
            <a:solidFill>
              <a:srgbClr val="6A96F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53"/>
            <p:cNvSpPr txBox="1"/>
            <p:nvPr/>
          </p:nvSpPr>
          <p:spPr>
            <a:xfrm>
              <a:off x="991455" y="1596718"/>
              <a:ext cx="48987"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22" name="Google Shape;122;p53"/>
            <p:cNvSpPr/>
            <p:nvPr/>
          </p:nvSpPr>
          <p:spPr>
            <a:xfrm>
              <a:off x="1790980" y="1519310"/>
              <a:ext cx="562921" cy="562921"/>
            </a:xfrm>
            <a:prstGeom prst="ellipse">
              <a:avLst/>
            </a:prstGeom>
            <a:solidFill>
              <a:schemeClr val="lt1"/>
            </a:solidFill>
            <a:ln cap="flat" cmpd="sng" w="25400">
              <a:solidFill>
                <a:srgbClr val="6A96F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53"/>
            <p:cNvSpPr/>
            <p:nvPr/>
          </p:nvSpPr>
          <p:spPr>
            <a:xfrm>
              <a:off x="814710" y="2246627"/>
              <a:ext cx="46568" cy="450336"/>
            </a:xfrm>
            <a:prstGeom prst="rect">
              <a:avLst/>
            </a:prstGeom>
            <a:solidFill>
              <a:srgbClr val="82A5F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3"/>
            <p:cNvSpPr txBox="1"/>
            <p:nvPr/>
          </p:nvSpPr>
          <p:spPr>
            <a:xfrm>
              <a:off x="814710" y="2246627"/>
              <a:ext cx="46568"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25" name="Google Shape;125;p53"/>
            <p:cNvSpPr/>
            <p:nvPr/>
          </p:nvSpPr>
          <p:spPr>
            <a:xfrm>
              <a:off x="1691938" y="2194599"/>
              <a:ext cx="562921" cy="562921"/>
            </a:xfrm>
            <a:prstGeom prst="ellipse">
              <a:avLst/>
            </a:prstGeom>
            <a:solidFill>
              <a:schemeClr val="lt1"/>
            </a:solidFill>
            <a:ln cap="flat" cmpd="sng" w="25400">
              <a:solidFill>
                <a:srgbClr val="82A5F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53"/>
            <p:cNvSpPr/>
            <p:nvPr/>
          </p:nvSpPr>
          <p:spPr>
            <a:xfrm>
              <a:off x="495371" y="2904857"/>
              <a:ext cx="48903" cy="450336"/>
            </a:xfrm>
            <a:prstGeom prst="rect">
              <a:avLst/>
            </a:prstGeom>
            <a:solidFill>
              <a:srgbClr val="9CB6F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53"/>
            <p:cNvSpPr txBox="1"/>
            <p:nvPr/>
          </p:nvSpPr>
          <p:spPr>
            <a:xfrm>
              <a:off x="495371" y="2904857"/>
              <a:ext cx="48903"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28" name="Google Shape;128;p53"/>
            <p:cNvSpPr/>
            <p:nvPr/>
          </p:nvSpPr>
          <p:spPr>
            <a:xfrm>
              <a:off x="1369239" y="2869888"/>
              <a:ext cx="562921" cy="562921"/>
            </a:xfrm>
            <a:prstGeom prst="ellipse">
              <a:avLst/>
            </a:prstGeom>
            <a:solidFill>
              <a:schemeClr val="lt1"/>
            </a:solidFill>
            <a:ln cap="flat" cmpd="sng" w="25400">
              <a:solidFill>
                <a:srgbClr val="9CB6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 name="Google Shape;129;p53"/>
          <p:cNvSpPr txBox="1"/>
          <p:nvPr/>
        </p:nvSpPr>
        <p:spPr>
          <a:xfrm>
            <a:off x="3618600" y="2135525"/>
            <a:ext cx="1906800" cy="240062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0"/>
              <a:buFont typeface="Arial"/>
              <a:buNone/>
            </a:pPr>
            <a:r>
              <a:rPr b="1" i="0" lang="en-US" sz="14400" u="none" cap="none" strike="noStrike">
                <a:solidFill>
                  <a:srgbClr val="B7B7B7"/>
                </a:solidFill>
                <a:latin typeface="Calibri"/>
                <a:ea typeface="Calibri"/>
                <a:cs typeface="Calibri"/>
                <a:sym typeface="Calibri"/>
              </a:rPr>
              <a:t>1</a:t>
            </a:r>
            <a:endParaRPr b="1" i="0" sz="12000" u="none" cap="none" strike="noStrike">
              <a:solidFill>
                <a:srgbClr val="B7B7B7"/>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g21a482fdae0_0_0"/>
          <p:cNvSpPr txBox="1"/>
          <p:nvPr>
            <p:ph type="title"/>
          </p:nvPr>
        </p:nvSpPr>
        <p:spPr>
          <a:xfrm>
            <a:off x="489200" y="383175"/>
            <a:ext cx="7708200" cy="740400"/>
          </a:xfrm>
          <a:prstGeom prst="rect">
            <a:avLst/>
          </a:prstGeom>
          <a:noFill/>
          <a:ln>
            <a:noFill/>
          </a:ln>
        </p:spPr>
        <p:txBody>
          <a:bodyPr anchorCtr="0" anchor="t" bIns="91425" lIns="91425" spcFirstLastPara="1" rIns="91425" wrap="square" tIns="91425">
            <a:noAutofit/>
          </a:bodyPr>
          <a:lstStyle/>
          <a:p>
            <a:pPr indent="-228600" lvl="0" marL="444500" rtl="0" algn="l">
              <a:lnSpc>
                <a:spcPct val="115000"/>
              </a:lnSpc>
              <a:spcBef>
                <a:spcPts val="0"/>
              </a:spcBef>
              <a:spcAft>
                <a:spcPts val="0"/>
              </a:spcAft>
              <a:buSzPts val="2800"/>
              <a:buNone/>
            </a:pPr>
            <a:r>
              <a:rPr lang="en-US" sz="2500">
                <a:latin typeface="Arial"/>
                <a:ea typeface="Arial"/>
                <a:cs typeface="Arial"/>
                <a:sym typeface="Arial"/>
              </a:rPr>
              <a:t>Additional Resources</a:t>
            </a:r>
            <a:endParaRPr sz="2500">
              <a:latin typeface="Arial"/>
              <a:ea typeface="Arial"/>
              <a:cs typeface="Arial"/>
              <a:sym typeface="Arial"/>
            </a:endParaRPr>
          </a:p>
        </p:txBody>
      </p:sp>
      <p:sp>
        <p:nvSpPr>
          <p:cNvPr id="586" name="Google Shape;586;g21a482fdae0_0_0"/>
          <p:cNvSpPr txBox="1"/>
          <p:nvPr>
            <p:ph idx="1" type="subTitle"/>
          </p:nvPr>
        </p:nvSpPr>
        <p:spPr>
          <a:xfrm>
            <a:off x="741960" y="1361352"/>
            <a:ext cx="7376127" cy="3398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sz="1200">
                <a:solidFill>
                  <a:schemeClr val="accent6"/>
                </a:solidFill>
                <a:latin typeface="Arial"/>
                <a:ea typeface="Arial"/>
                <a:cs typeface="Arial"/>
                <a:sym typeface="Arial"/>
              </a:rPr>
              <a:t>Books and papers:</a:t>
            </a:r>
            <a:endParaRPr/>
          </a:p>
          <a:p>
            <a:pPr indent="-171450" lvl="0" marL="171450" rtl="0" algn="l">
              <a:lnSpc>
                <a:spcPct val="100000"/>
              </a:lnSpc>
              <a:spcBef>
                <a:spcPts val="0"/>
              </a:spcBef>
              <a:spcAft>
                <a:spcPts val="0"/>
              </a:spcAft>
              <a:buSzPts val="1400"/>
              <a:buFont typeface="Arial"/>
              <a:buChar char="•"/>
            </a:pPr>
            <a:r>
              <a:rPr lang="en-US" sz="1200">
                <a:solidFill>
                  <a:srgbClr val="000000"/>
                </a:solidFill>
                <a:latin typeface="Arial"/>
                <a:ea typeface="Arial"/>
                <a:cs typeface="Arial"/>
                <a:sym typeface="Arial"/>
              </a:rPr>
              <a:t>CHAPTER 4, GENETIC COUNSELING, “</a:t>
            </a:r>
            <a:r>
              <a:rPr i="0" lang="en-US" sz="1200">
                <a:solidFill>
                  <a:srgbClr val="000000"/>
                </a:solidFill>
                <a:latin typeface="Arial"/>
                <a:ea typeface="Arial"/>
                <a:cs typeface="Arial"/>
                <a:sym typeface="Arial"/>
              </a:rPr>
              <a:t>Understanding Genetics: A District of Columbia Guide for Patients and Health Professionals”</a:t>
            </a:r>
            <a:r>
              <a:rPr lang="en-US" sz="1200">
                <a:solidFill>
                  <a:srgbClr val="000000"/>
                </a:solidFill>
                <a:latin typeface="Arial"/>
                <a:ea typeface="Arial"/>
                <a:cs typeface="Arial"/>
                <a:sym typeface="Arial"/>
              </a:rPr>
              <a:t>; </a:t>
            </a:r>
            <a:r>
              <a:rPr i="0" lang="en-US" sz="1200">
                <a:solidFill>
                  <a:srgbClr val="000000"/>
                </a:solidFill>
                <a:latin typeface="Arial"/>
                <a:ea typeface="Arial"/>
                <a:cs typeface="Arial"/>
                <a:sym typeface="Arial"/>
              </a:rPr>
              <a:t>District of Columbia Department of Health. Washington (DC): Genetic Alliance; 2010 Feb 17.</a:t>
            </a:r>
            <a:endParaRPr sz="1200">
              <a:solidFill>
                <a:srgbClr val="000043"/>
              </a:solidFill>
              <a:latin typeface="Arial"/>
              <a:ea typeface="Arial"/>
              <a:cs typeface="Arial"/>
              <a:sym typeface="Arial"/>
            </a:endParaRPr>
          </a:p>
          <a:p>
            <a:pPr indent="-82550" lvl="0" marL="171450" rtl="0" algn="l">
              <a:lnSpc>
                <a:spcPct val="100000"/>
              </a:lnSpc>
              <a:spcBef>
                <a:spcPts val="0"/>
              </a:spcBef>
              <a:spcAft>
                <a:spcPts val="0"/>
              </a:spcAft>
              <a:buSzPts val="1400"/>
              <a:buFont typeface="Arial"/>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b="1" sz="1200">
              <a:solidFill>
                <a:schemeClr val="accent6"/>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b="1" sz="1200">
              <a:solidFill>
                <a:schemeClr val="accent6"/>
              </a:solidFill>
              <a:latin typeface="Arial"/>
              <a:ea typeface="Arial"/>
              <a:cs typeface="Arial"/>
              <a:sym typeface="Arial"/>
            </a:endParaRPr>
          </a:p>
          <a:p>
            <a:pPr indent="0" lvl="0" marL="0" rtl="0" algn="l">
              <a:lnSpc>
                <a:spcPct val="100000"/>
              </a:lnSpc>
              <a:spcBef>
                <a:spcPts val="0"/>
              </a:spcBef>
              <a:spcAft>
                <a:spcPts val="0"/>
              </a:spcAft>
              <a:buSzPts val="1400"/>
              <a:buNone/>
            </a:pPr>
            <a:r>
              <a:rPr b="1" lang="en-US" sz="1200">
                <a:solidFill>
                  <a:schemeClr val="accent6"/>
                </a:solidFill>
                <a:latin typeface="Arial"/>
                <a:ea typeface="Arial"/>
                <a:cs typeface="Arial"/>
                <a:sym typeface="Arial"/>
              </a:rPr>
              <a:t>Websites: </a:t>
            </a:r>
            <a:endParaRPr/>
          </a:p>
          <a:p>
            <a:pPr indent="-285750" lvl="0" marL="285750" rtl="0" algn="l">
              <a:lnSpc>
                <a:spcPct val="100000"/>
              </a:lnSpc>
              <a:spcBef>
                <a:spcPts val="0"/>
              </a:spcBef>
              <a:spcAft>
                <a:spcPts val="0"/>
              </a:spcAft>
              <a:buSzPts val="1400"/>
              <a:buFont typeface="Arial"/>
              <a:buChar char="•"/>
            </a:pPr>
            <a:r>
              <a:rPr lang="en-US" sz="1300" u="sng">
                <a:solidFill>
                  <a:srgbClr val="000043"/>
                </a:solidFill>
                <a:latin typeface="Arial"/>
                <a:ea typeface="Arial"/>
                <a:cs typeface="Arial"/>
                <a:sym typeface="Arial"/>
                <a:hlinkClick r:id="rId3">
                  <a:extLst>
                    <a:ext uri="{A12FA001-AC4F-418D-AE19-62706E023703}">
                      <ahyp:hlinkClr val="tx"/>
                    </a:ext>
                  </a:extLst>
                </a:hlinkClick>
              </a:rPr>
              <a:t>https://www.aboutgeneticcounselors.org/</a:t>
            </a:r>
            <a:endParaRPr sz="1300">
              <a:solidFill>
                <a:srgbClr val="000043"/>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sz="1300">
              <a:solidFill>
                <a:srgbClr val="000043"/>
              </a:solidFill>
              <a:latin typeface="Arial"/>
              <a:ea typeface="Arial"/>
              <a:cs typeface="Arial"/>
              <a:sym typeface="Arial"/>
            </a:endParaRPr>
          </a:p>
          <a:p>
            <a:pPr indent="-285750" lvl="0" marL="285750" rtl="0" algn="l">
              <a:lnSpc>
                <a:spcPct val="100000"/>
              </a:lnSpc>
              <a:spcBef>
                <a:spcPts val="0"/>
              </a:spcBef>
              <a:spcAft>
                <a:spcPts val="0"/>
              </a:spcAft>
              <a:buSzPts val="1400"/>
              <a:buFont typeface="Arial"/>
              <a:buChar char="•"/>
            </a:pPr>
            <a:r>
              <a:rPr lang="en-US" sz="1300" u="sng">
                <a:solidFill>
                  <a:srgbClr val="000043"/>
                </a:solidFill>
                <a:latin typeface="Arial"/>
                <a:ea typeface="Arial"/>
                <a:cs typeface="Arial"/>
                <a:sym typeface="Arial"/>
                <a:hlinkClick r:id="rId4">
                  <a:extLst>
                    <a:ext uri="{A12FA001-AC4F-418D-AE19-62706E023703}">
                      <ahyp:hlinkClr val="tx"/>
                    </a:ext>
                  </a:extLst>
                </a:hlinkClick>
              </a:rPr>
              <a:t>https://www.youtube.com/watch?v=mhwVlCDgk84&amp;t=5s</a:t>
            </a:r>
            <a:endParaRPr sz="1300">
              <a:solidFill>
                <a:srgbClr val="000043"/>
              </a:solidFill>
              <a:latin typeface="Arial"/>
              <a:ea typeface="Arial"/>
              <a:cs typeface="Arial"/>
              <a:sym typeface="Arial"/>
            </a:endParaRPr>
          </a:p>
          <a:p>
            <a:pPr indent="-285750" lvl="0" marL="285750" rtl="0" algn="l">
              <a:lnSpc>
                <a:spcPct val="100000"/>
              </a:lnSpc>
              <a:spcBef>
                <a:spcPts val="1600"/>
              </a:spcBef>
              <a:spcAft>
                <a:spcPts val="0"/>
              </a:spcAft>
              <a:buSzPts val="1400"/>
              <a:buFont typeface="Arial"/>
              <a:buChar char="•"/>
            </a:pPr>
            <a:r>
              <a:rPr b="0" i="0" lang="en-US" sz="1300" u="sng" strike="noStrike">
                <a:solidFill>
                  <a:srgbClr val="000000"/>
                </a:solidFill>
                <a:latin typeface="Arial"/>
                <a:ea typeface="Arial"/>
                <a:cs typeface="Arial"/>
                <a:sym typeface="Arial"/>
                <a:hlinkClick r:id="rId5">
                  <a:extLst>
                    <a:ext uri="{A12FA001-AC4F-418D-AE19-62706E023703}">
                      <ahyp:hlinkClr val="tx"/>
                    </a:ext>
                  </a:extLst>
                </a:hlinkClick>
              </a:rPr>
              <a:t>https://www.bls.gov/ooh/healthcare/genetic-counselors.htm</a:t>
            </a:r>
            <a:endParaRPr sz="1300">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sz="1300">
              <a:solidFill>
                <a:srgbClr val="000043"/>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sz="1300">
              <a:latin typeface="Arial"/>
              <a:ea typeface="Arial"/>
              <a:cs typeface="Arial"/>
              <a:sym typeface="Arial"/>
            </a:endParaRPr>
          </a:p>
        </p:txBody>
      </p:sp>
      <p:pic>
        <p:nvPicPr>
          <p:cNvPr descr="Εικόνα που περιέχει λογότυπο&#10;&#10;Περιγραφή που δημιουργήθηκε αυτόματα" id="587" name="Google Shape;587;g21a482fdae0_0_0"/>
          <p:cNvPicPr preferRelativeResize="0"/>
          <p:nvPr/>
        </p:nvPicPr>
        <p:blipFill rotWithShape="1">
          <a:blip r:embed="rId6">
            <a:alphaModFix/>
          </a:blip>
          <a:srcRect b="0" l="0" r="0" t="0"/>
          <a:stretch/>
        </p:blipFill>
        <p:spPr>
          <a:xfrm>
            <a:off x="6550007" y="4446061"/>
            <a:ext cx="2511653" cy="626782"/>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7"/>
          <p:cNvSpPr txBox="1"/>
          <p:nvPr>
            <p:ph type="title"/>
          </p:nvPr>
        </p:nvSpPr>
        <p:spPr>
          <a:xfrm>
            <a:off x="723425" y="485850"/>
            <a:ext cx="5554800" cy="1338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5500">
                <a:latin typeface="Arial"/>
                <a:ea typeface="Arial"/>
                <a:cs typeface="Arial"/>
                <a:sym typeface="Arial"/>
              </a:rPr>
              <a:t>Thank you</a:t>
            </a:r>
            <a:endParaRPr sz="5500">
              <a:latin typeface="Arial"/>
              <a:ea typeface="Arial"/>
              <a:cs typeface="Arial"/>
              <a:sym typeface="Arial"/>
            </a:endParaRPr>
          </a:p>
        </p:txBody>
      </p:sp>
      <p:sp>
        <p:nvSpPr>
          <p:cNvPr id="593" name="Google Shape;593;p7"/>
          <p:cNvSpPr txBox="1"/>
          <p:nvPr/>
        </p:nvSpPr>
        <p:spPr>
          <a:xfrm>
            <a:off x="855838" y="1916154"/>
            <a:ext cx="3841200" cy="1296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accent2"/>
                </a:solidFill>
                <a:latin typeface="Arial"/>
                <a:ea typeface="Arial"/>
                <a:cs typeface="Arial"/>
                <a:sym typeface="Arial"/>
              </a:rPr>
              <a:t>Visit our website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sng" cap="none" strike="noStrike">
              <a:solidFill>
                <a:schemeClr val="accent2"/>
              </a:solidFill>
              <a:latin typeface="Arial"/>
              <a:ea typeface="Arial"/>
              <a:cs typeface="Arial"/>
              <a:sym typeface="Arial"/>
              <a:hlinkClick r:id="rId3">
                <a:extLst>
                  <a:ext uri="{A12FA001-AC4F-418D-AE19-62706E023703}">
                    <ahyp:hlinkClr val="tx"/>
                  </a:ext>
                </a:extLst>
              </a:hlinkClick>
            </a:endParaRPr>
          </a:p>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accent2"/>
                </a:solidFill>
                <a:latin typeface="Arial"/>
                <a:ea typeface="Arial"/>
                <a:cs typeface="Arial"/>
                <a:sym typeface="Arial"/>
                <a:hlinkClick r:id="rId4">
                  <a:extLst>
                    <a:ext uri="{A12FA001-AC4F-418D-AE19-62706E023703}">
                      <ahyp:hlinkClr val="tx"/>
                    </a:ext>
                  </a:extLst>
                </a:hlinkClick>
              </a:rPr>
              <a:t>http://www.genecounsel.eu/</a:t>
            </a:r>
            <a:endParaRPr b="0" i="0" sz="1400" u="none" cap="none" strike="noStrike">
              <a:solidFill>
                <a:schemeClr val="accent2"/>
              </a:solidFill>
              <a:latin typeface="Arial"/>
              <a:ea typeface="Arial"/>
              <a:cs typeface="Arial"/>
              <a:sym typeface="Arial"/>
            </a:endParaRPr>
          </a:p>
        </p:txBody>
      </p:sp>
      <p:sp>
        <p:nvSpPr>
          <p:cNvPr id="594" name="Google Shape;594;p7"/>
          <p:cNvSpPr/>
          <p:nvPr/>
        </p:nvSpPr>
        <p:spPr>
          <a:xfrm>
            <a:off x="0" y="4803407"/>
            <a:ext cx="6644081" cy="34009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700"/>
              <a:buFont typeface="Arial"/>
              <a:buNone/>
            </a:pPr>
            <a:r>
              <a:rPr b="0" i="1" lang="en-US" sz="700" u="none" cap="none" strike="noStrike">
                <a:solidFill>
                  <a:srgbClr val="000000"/>
                </a:solidFill>
                <a:latin typeface="Montserrat"/>
                <a:ea typeface="Montserrat"/>
                <a:cs typeface="Montserrat"/>
                <a:sym typeface="Montserrat"/>
              </a:rPr>
              <a:t>This project has been funded with support from the European Commission. This presentation reflects the views only of the author, and the Commission cannot be held responsible for any use which may be made of the information contained therein.</a:t>
            </a:r>
            <a:endParaRPr b="0" i="0" sz="7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20"/>
          <p:cNvPicPr preferRelativeResize="0"/>
          <p:nvPr/>
        </p:nvPicPr>
        <p:blipFill rotWithShape="1">
          <a:blip r:embed="rId3">
            <a:alphaModFix/>
          </a:blip>
          <a:srcRect b="0" l="0" r="0" t="0"/>
          <a:stretch/>
        </p:blipFill>
        <p:spPr>
          <a:xfrm>
            <a:off x="0" y="4816935"/>
            <a:ext cx="9144000" cy="329923"/>
          </a:xfrm>
          <a:prstGeom prst="rect">
            <a:avLst/>
          </a:prstGeom>
          <a:noFill/>
          <a:ln>
            <a:noFill/>
          </a:ln>
        </p:spPr>
      </p:pic>
      <p:sp>
        <p:nvSpPr>
          <p:cNvPr id="135" name="Google Shape;135;p20"/>
          <p:cNvSpPr txBox="1"/>
          <p:nvPr>
            <p:ph idx="1" type="body"/>
          </p:nvPr>
        </p:nvSpPr>
        <p:spPr>
          <a:xfrm>
            <a:off x="713225" y="1346597"/>
            <a:ext cx="5075400" cy="129521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1" lang="en-US" sz="1300">
                <a:solidFill>
                  <a:schemeClr val="accent1"/>
                </a:solidFill>
                <a:latin typeface="Arial"/>
                <a:ea typeface="Arial"/>
                <a:cs typeface="Arial"/>
                <a:sym typeface="Arial"/>
              </a:rPr>
              <a:t>Counseling</a:t>
            </a:r>
            <a:r>
              <a:rPr lang="en-US" sz="1300">
                <a:solidFill>
                  <a:srgbClr val="000043"/>
                </a:solidFill>
                <a:latin typeface="Arial"/>
                <a:ea typeface="Arial"/>
                <a:cs typeface="Arial"/>
                <a:sym typeface="Arial"/>
              </a:rPr>
              <a:t> is a process of communicating between two or more persons who meet to solve a problem, resource a cure, or make a decision on various matters. It is not a one-way process where in the counselor tells the client what to do or it is a forum for presentation of the counselor’s values.</a:t>
            </a:r>
            <a:endParaRPr sz="1300">
              <a:solidFill>
                <a:srgbClr val="000043"/>
              </a:solidFill>
              <a:latin typeface="Arial"/>
              <a:ea typeface="Arial"/>
              <a:cs typeface="Arial"/>
              <a:sym typeface="Arial"/>
            </a:endParaRPr>
          </a:p>
        </p:txBody>
      </p:sp>
      <p:sp>
        <p:nvSpPr>
          <p:cNvPr id="136" name="Google Shape;136;p20"/>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What is genetic counseling?</a:t>
            </a:r>
            <a:endParaRPr sz="2500">
              <a:latin typeface="Arial"/>
              <a:ea typeface="Arial"/>
              <a:cs typeface="Arial"/>
              <a:sym typeface="Arial"/>
            </a:endParaRPr>
          </a:p>
        </p:txBody>
      </p:sp>
      <p:pic>
        <p:nvPicPr>
          <p:cNvPr descr="Εικόνα που περιέχει λογότυπο&#10;&#10;Περιγραφή που δημιουργήθηκε αυτόματα" id="137" name="Google Shape;137;p20"/>
          <p:cNvPicPr preferRelativeResize="0"/>
          <p:nvPr/>
        </p:nvPicPr>
        <p:blipFill rotWithShape="1">
          <a:blip r:embed="rId4">
            <a:alphaModFix/>
          </a:blip>
          <a:srcRect b="0" l="0" r="0" t="0"/>
          <a:stretch/>
        </p:blipFill>
        <p:spPr>
          <a:xfrm>
            <a:off x="6550007" y="4446061"/>
            <a:ext cx="2511653" cy="626782"/>
          </a:xfrm>
          <a:prstGeom prst="rect">
            <a:avLst/>
          </a:prstGeom>
          <a:noFill/>
          <a:ln>
            <a:noFill/>
          </a:ln>
        </p:spPr>
      </p:pic>
      <p:pic>
        <p:nvPicPr>
          <p:cNvPr descr="Satisfying Popular Curiosity: What Is Genetic Counseling? | | Blogs | CDC" id="138" name="Google Shape;138;p20"/>
          <p:cNvPicPr preferRelativeResize="0"/>
          <p:nvPr/>
        </p:nvPicPr>
        <p:blipFill rotWithShape="1">
          <a:blip r:embed="rId5">
            <a:alphaModFix/>
          </a:blip>
          <a:srcRect b="0" l="0" r="0" t="0"/>
          <a:stretch/>
        </p:blipFill>
        <p:spPr>
          <a:xfrm>
            <a:off x="6279335" y="956748"/>
            <a:ext cx="2522948" cy="1901352"/>
          </a:xfrm>
          <a:prstGeom prst="rect">
            <a:avLst/>
          </a:prstGeom>
          <a:noFill/>
          <a:ln>
            <a:noFill/>
          </a:ln>
        </p:spPr>
      </p:pic>
      <p:sp>
        <p:nvSpPr>
          <p:cNvPr id="139" name="Google Shape;139;p20"/>
          <p:cNvSpPr txBox="1"/>
          <p:nvPr/>
        </p:nvSpPr>
        <p:spPr>
          <a:xfrm>
            <a:off x="713225" y="2874530"/>
            <a:ext cx="7717500" cy="12926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According to the National Society of Genetic Counselors (2006) and the EuroGentest Network of Excellence, </a:t>
            </a:r>
            <a:r>
              <a:rPr b="1" i="0" lang="en-US" sz="1300" u="none" cap="none" strike="noStrike">
                <a:solidFill>
                  <a:schemeClr val="accent5"/>
                </a:solidFill>
                <a:latin typeface="Arial"/>
                <a:ea typeface="Arial"/>
                <a:cs typeface="Arial"/>
                <a:sym typeface="Arial"/>
              </a:rPr>
              <a:t>Genetic Counseling (GC) </a:t>
            </a:r>
            <a:r>
              <a:rPr b="0" i="0" lang="en-US" sz="1300" u="none" cap="none" strike="noStrike">
                <a:solidFill>
                  <a:srgbClr val="000000"/>
                </a:solidFill>
                <a:latin typeface="Arial"/>
                <a:ea typeface="Arial"/>
                <a:cs typeface="Arial"/>
                <a:sym typeface="Arial"/>
              </a:rPr>
              <a:t>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1" lang="en-US" sz="1300" u="none" cap="none" strike="noStrike">
                <a:solidFill>
                  <a:srgbClr val="000000"/>
                </a:solidFill>
                <a:latin typeface="Arial"/>
                <a:ea typeface="Arial"/>
                <a:cs typeface="Arial"/>
                <a:sym typeface="Arial"/>
              </a:rPr>
              <a:t>a communication process that deals with the occurrence, or risk of occurrence, of a (possibly) genetic disorder in the family and </a:t>
            </a:r>
            <a:r>
              <a:rPr b="1" i="1" lang="en-US" sz="1300" u="none" cap="none" strike="noStrike">
                <a:solidFill>
                  <a:srgbClr val="EF3923"/>
                </a:solidFill>
                <a:latin typeface="Arial"/>
                <a:ea typeface="Arial"/>
                <a:cs typeface="Arial"/>
                <a:sym typeface="Arial"/>
              </a:rPr>
              <a:t>helping people understand and adapt to the medical, psychological and familial implications</a:t>
            </a:r>
            <a:r>
              <a:rPr b="0" i="1" lang="en-US" sz="1300" u="none" cap="none" strike="noStrike">
                <a:solidFill>
                  <a:srgbClr val="EF3923"/>
                </a:solidFill>
                <a:latin typeface="Arial"/>
                <a:ea typeface="Arial"/>
                <a:cs typeface="Arial"/>
                <a:sym typeface="Arial"/>
              </a:rPr>
              <a:t> </a:t>
            </a:r>
            <a:r>
              <a:rPr b="0" i="1" lang="en-US" sz="1300" u="none" cap="none" strike="noStrike">
                <a:solidFill>
                  <a:srgbClr val="000000"/>
                </a:solidFill>
                <a:latin typeface="Arial"/>
                <a:ea typeface="Arial"/>
                <a:cs typeface="Arial"/>
                <a:sym typeface="Arial"/>
              </a:rPr>
              <a:t>of genetic contributions to disease.</a:t>
            </a:r>
            <a:endParaRPr b="0" i="1" sz="1300" u="none" cap="none" strike="noStrike">
              <a:solidFill>
                <a:srgbClr val="000000"/>
              </a:solidFill>
              <a:latin typeface="Arial"/>
              <a:ea typeface="Arial"/>
              <a:cs typeface="Arial"/>
              <a:sym typeface="Arial"/>
            </a:endParaRPr>
          </a:p>
        </p:txBody>
      </p:sp>
      <p:sp>
        <p:nvSpPr>
          <p:cNvPr id="140" name="Google Shape;140;p20"/>
          <p:cNvSpPr/>
          <p:nvPr/>
        </p:nvSpPr>
        <p:spPr>
          <a:xfrm>
            <a:off x="82340" y="4858785"/>
            <a:ext cx="3349635" cy="230792"/>
          </a:xfrm>
          <a:prstGeom prst="rect">
            <a:avLst/>
          </a:prstGeom>
          <a:noFill/>
          <a:ln>
            <a:noFill/>
          </a:ln>
        </p:spPr>
        <p:txBody>
          <a:bodyPr anchorCtr="0" anchor="t" bIns="45700" lIns="91425" spcFirstLastPara="1" rIns="91425" wrap="square" tIns="45700">
            <a:spAutoFit/>
          </a:bodyPr>
          <a:lstStyle/>
          <a:p>
            <a:pPr indent="0" lvl="0" marL="0" marR="588010" rtl="0" algn="just">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National Society of Genetic Counselors, 2006</a:t>
            </a:r>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21"/>
          <p:cNvPicPr preferRelativeResize="0"/>
          <p:nvPr/>
        </p:nvPicPr>
        <p:blipFill rotWithShape="1">
          <a:blip r:embed="rId3">
            <a:alphaModFix/>
          </a:blip>
          <a:srcRect b="0" l="0" r="0" t="0"/>
          <a:stretch/>
        </p:blipFill>
        <p:spPr>
          <a:xfrm>
            <a:off x="0" y="4816935"/>
            <a:ext cx="9144000" cy="329923"/>
          </a:xfrm>
          <a:prstGeom prst="rect">
            <a:avLst/>
          </a:prstGeom>
          <a:noFill/>
          <a:ln>
            <a:noFill/>
          </a:ln>
        </p:spPr>
      </p:pic>
      <p:sp>
        <p:nvSpPr>
          <p:cNvPr id="146" name="Google Shape;146;p21"/>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What is genetic counseling?</a:t>
            </a:r>
            <a:endParaRPr sz="2500">
              <a:latin typeface="Arial"/>
              <a:ea typeface="Arial"/>
              <a:cs typeface="Arial"/>
              <a:sym typeface="Arial"/>
            </a:endParaRPr>
          </a:p>
        </p:txBody>
      </p:sp>
      <p:pic>
        <p:nvPicPr>
          <p:cNvPr descr="Εικόνα που περιέχει λογότυπο&#10;&#10;Περιγραφή που δημιουργήθηκε αυτόματα" id="147" name="Google Shape;147;p21"/>
          <p:cNvPicPr preferRelativeResize="0"/>
          <p:nvPr/>
        </p:nvPicPr>
        <p:blipFill rotWithShape="1">
          <a:blip r:embed="rId4">
            <a:alphaModFix/>
          </a:blip>
          <a:srcRect b="0" l="0" r="0" t="0"/>
          <a:stretch/>
        </p:blipFill>
        <p:spPr>
          <a:xfrm>
            <a:off x="6550007" y="4446061"/>
            <a:ext cx="2511653" cy="626782"/>
          </a:xfrm>
          <a:prstGeom prst="rect">
            <a:avLst/>
          </a:prstGeom>
          <a:noFill/>
          <a:ln>
            <a:noFill/>
          </a:ln>
        </p:spPr>
      </p:pic>
      <p:sp>
        <p:nvSpPr>
          <p:cNvPr id="148" name="Google Shape;148;p21"/>
          <p:cNvSpPr txBox="1"/>
          <p:nvPr/>
        </p:nvSpPr>
        <p:spPr>
          <a:xfrm>
            <a:off x="628185" y="1490619"/>
            <a:ext cx="4999464" cy="28623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This process integrates the following:</a:t>
            </a:r>
            <a:endParaRPr b="0" i="0" sz="1400" u="none" cap="none" strike="noStrike">
              <a:solidFill>
                <a:srgbClr val="000000"/>
              </a:solidFill>
              <a:latin typeface="Arial"/>
              <a:ea typeface="Arial"/>
              <a:cs typeface="Arial"/>
              <a:sym typeface="Arial"/>
            </a:endParaRPr>
          </a:p>
          <a:p>
            <a:pPr indent="0" lvl="0" marL="228600" marR="0" rtl="0" algn="just">
              <a:lnSpc>
                <a:spcPct val="100000"/>
              </a:lnSpc>
              <a:spcBef>
                <a:spcPts val="1200"/>
              </a:spcBef>
              <a:spcAft>
                <a:spcPts val="0"/>
              </a:spcAft>
              <a:buClr>
                <a:srgbClr val="000000"/>
              </a:buClr>
              <a:buSzPts val="1400"/>
              <a:buFont typeface="Arial"/>
              <a:buNone/>
            </a:pPr>
            <a:r>
              <a:rPr b="0" i="0" lang="en-US" sz="1400" u="none" cap="none" strike="noStrike">
                <a:solidFill>
                  <a:srgbClr val="EC434F"/>
                </a:solidFill>
                <a:latin typeface="Arial"/>
                <a:ea typeface="Arial"/>
                <a:cs typeface="Arial"/>
                <a:sym typeface="Arial"/>
              </a:rPr>
              <a:t>• Interpretation of family and medical histories to assess the chance of disease occurrence or recurrence.</a:t>
            </a:r>
            <a:endParaRPr b="0" i="0" sz="1400" u="none" cap="none" strike="noStrike">
              <a:solidFill>
                <a:srgbClr val="EC434F"/>
              </a:solidFill>
              <a:latin typeface="Arial"/>
              <a:ea typeface="Arial"/>
              <a:cs typeface="Arial"/>
              <a:sym typeface="Arial"/>
            </a:endParaRPr>
          </a:p>
          <a:p>
            <a:pPr indent="0" lvl="0" marL="228600" marR="0" rtl="0" algn="just">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228600" marR="0" rtl="0" algn="just">
              <a:lnSpc>
                <a:spcPct val="100000"/>
              </a:lnSpc>
              <a:spcBef>
                <a:spcPts val="0"/>
              </a:spcBef>
              <a:spcAft>
                <a:spcPts val="0"/>
              </a:spcAft>
              <a:buClr>
                <a:srgbClr val="000000"/>
              </a:buClr>
              <a:buSzPts val="1400"/>
              <a:buFont typeface="Arial"/>
              <a:buNone/>
            </a:pPr>
            <a:r>
              <a:rPr b="0" i="0" lang="en-US" sz="1400" u="none" cap="none" strike="noStrike">
                <a:solidFill>
                  <a:srgbClr val="EC434F"/>
                </a:solidFill>
                <a:latin typeface="Arial"/>
                <a:ea typeface="Arial"/>
                <a:cs typeface="Arial"/>
                <a:sym typeface="Arial"/>
              </a:rPr>
              <a:t>• Education about inheritance, testing, management, prevention, resources and research.</a:t>
            </a:r>
            <a:endParaRPr b="1" i="0" sz="1400" u="none" cap="none" strike="noStrike">
              <a:solidFill>
                <a:srgbClr val="000000"/>
              </a:solidFill>
              <a:latin typeface="Arial"/>
              <a:ea typeface="Arial"/>
              <a:cs typeface="Arial"/>
              <a:sym typeface="Arial"/>
            </a:endParaRPr>
          </a:p>
          <a:p>
            <a:pPr indent="0" lvl="0" marL="228600" marR="0" rtl="0" algn="just">
              <a:lnSpc>
                <a:spcPct val="100000"/>
              </a:lnSpc>
              <a:spcBef>
                <a:spcPts val="1200"/>
              </a:spcBef>
              <a:spcAft>
                <a:spcPts val="0"/>
              </a:spcAft>
              <a:buClr>
                <a:srgbClr val="000000"/>
              </a:buClr>
              <a:buSzPts val="1400"/>
              <a:buFont typeface="Arial"/>
              <a:buNone/>
            </a:pPr>
            <a:r>
              <a:rPr b="0" i="0" lang="en-US" sz="1400" u="none" cap="none" strike="noStrike">
                <a:solidFill>
                  <a:srgbClr val="EC434F"/>
                </a:solidFill>
                <a:latin typeface="Arial"/>
                <a:ea typeface="Arial"/>
                <a:cs typeface="Arial"/>
                <a:sym typeface="Arial"/>
              </a:rPr>
              <a:t>• Counseling to promote informed choices and adaptation to the risk or condition.</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2400"/>
              </a:spcBef>
              <a:spcAft>
                <a:spcPts val="0"/>
              </a:spcAft>
              <a:buClr>
                <a:srgbClr val="000000"/>
              </a:buClr>
              <a:buSzPts val="1400"/>
              <a:buFont typeface="Arial"/>
              <a:buNone/>
            </a:pP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id="149" name="Google Shape;149;p21"/>
          <p:cNvPicPr preferRelativeResize="0"/>
          <p:nvPr/>
        </p:nvPicPr>
        <p:blipFill rotWithShape="1">
          <a:blip r:embed="rId5">
            <a:alphaModFix/>
          </a:blip>
          <a:srcRect b="0" l="0" r="0" t="0"/>
          <a:stretch/>
        </p:blipFill>
        <p:spPr>
          <a:xfrm>
            <a:off x="5987250" y="1076275"/>
            <a:ext cx="2758175" cy="2971438"/>
          </a:xfrm>
          <a:prstGeom prst="rect">
            <a:avLst/>
          </a:prstGeom>
          <a:noFill/>
          <a:ln>
            <a:noFill/>
          </a:ln>
          <a:effectLst>
            <a:outerShdw blurRad="314325" rotWithShape="0" algn="bl" dir="5400000" dist="19050">
              <a:srgbClr val="000000">
                <a:alpha val="49411"/>
              </a:srgbClr>
            </a:outerShdw>
          </a:effectLst>
        </p:spPr>
      </p:pic>
      <p:sp>
        <p:nvSpPr>
          <p:cNvPr id="150" name="Google Shape;150;p21"/>
          <p:cNvSpPr/>
          <p:nvPr/>
        </p:nvSpPr>
        <p:spPr>
          <a:xfrm>
            <a:off x="82340" y="4858785"/>
            <a:ext cx="3349635" cy="230792"/>
          </a:xfrm>
          <a:prstGeom prst="rect">
            <a:avLst/>
          </a:prstGeom>
          <a:noFill/>
          <a:ln>
            <a:noFill/>
          </a:ln>
        </p:spPr>
        <p:txBody>
          <a:bodyPr anchorCtr="0" anchor="t" bIns="45700" lIns="91425" spcFirstLastPara="1" rIns="91425" wrap="square" tIns="45700">
            <a:spAutoFit/>
          </a:bodyPr>
          <a:lstStyle/>
          <a:p>
            <a:pPr indent="0" lvl="0" marL="0" marR="588010" rtl="0" algn="just">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National Society of Genetic Counselors, 2006</a:t>
            </a:r>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22"/>
          <p:cNvPicPr preferRelativeResize="0"/>
          <p:nvPr/>
        </p:nvPicPr>
        <p:blipFill rotWithShape="1">
          <a:blip r:embed="rId3">
            <a:alphaModFix/>
          </a:blip>
          <a:srcRect b="0" l="0" r="0" t="0"/>
          <a:stretch/>
        </p:blipFill>
        <p:spPr>
          <a:xfrm>
            <a:off x="0" y="4816935"/>
            <a:ext cx="9144000" cy="329923"/>
          </a:xfrm>
          <a:prstGeom prst="rect">
            <a:avLst/>
          </a:prstGeom>
          <a:noFill/>
          <a:ln>
            <a:noFill/>
          </a:ln>
        </p:spPr>
      </p:pic>
      <p:pic>
        <p:nvPicPr>
          <p:cNvPr id="156" name="Google Shape;156;p22"/>
          <p:cNvPicPr preferRelativeResize="0"/>
          <p:nvPr/>
        </p:nvPicPr>
        <p:blipFill rotWithShape="1">
          <a:blip r:embed="rId4">
            <a:alphaModFix/>
          </a:blip>
          <a:srcRect b="0" l="0" r="0" t="0"/>
          <a:stretch/>
        </p:blipFill>
        <p:spPr>
          <a:xfrm>
            <a:off x="7091107" y="384048"/>
            <a:ext cx="1655085" cy="1445909"/>
          </a:xfrm>
          <a:prstGeom prst="rect">
            <a:avLst/>
          </a:prstGeom>
          <a:noFill/>
          <a:ln>
            <a:noFill/>
          </a:ln>
          <a:effectLst>
            <a:outerShdw blurRad="557213" rotWithShape="0" algn="bl" dir="12840000" dist="19050">
              <a:srgbClr val="000000">
                <a:alpha val="48235"/>
              </a:srgbClr>
            </a:outerShdw>
          </a:effectLst>
        </p:spPr>
      </p:pic>
      <p:sp>
        <p:nvSpPr>
          <p:cNvPr id="157" name="Google Shape;157;p22"/>
          <p:cNvSpPr txBox="1"/>
          <p:nvPr>
            <p:ph type="title"/>
          </p:nvPr>
        </p:nvSpPr>
        <p:spPr>
          <a:xfrm>
            <a:off x="585150" y="330673"/>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What is genetic counseling?</a:t>
            </a:r>
            <a:endParaRPr sz="2500">
              <a:latin typeface="Arial"/>
              <a:ea typeface="Arial"/>
              <a:cs typeface="Arial"/>
              <a:sym typeface="Arial"/>
            </a:endParaRPr>
          </a:p>
        </p:txBody>
      </p:sp>
      <p:pic>
        <p:nvPicPr>
          <p:cNvPr descr="Εικόνα που περιέχει λογότυπο&#10;&#10;Περιγραφή που δημιουργήθηκε αυτόματα" id="158" name="Google Shape;158;p22"/>
          <p:cNvPicPr preferRelativeResize="0"/>
          <p:nvPr/>
        </p:nvPicPr>
        <p:blipFill rotWithShape="1">
          <a:blip r:embed="rId5">
            <a:alphaModFix/>
          </a:blip>
          <a:srcRect b="0" l="0" r="0" t="0"/>
          <a:stretch/>
        </p:blipFill>
        <p:spPr>
          <a:xfrm>
            <a:off x="6550007" y="4446061"/>
            <a:ext cx="2511653" cy="626782"/>
          </a:xfrm>
          <a:prstGeom prst="rect">
            <a:avLst/>
          </a:prstGeom>
          <a:noFill/>
          <a:ln>
            <a:noFill/>
          </a:ln>
        </p:spPr>
      </p:pic>
      <p:sp>
        <p:nvSpPr>
          <p:cNvPr id="159" name="Google Shape;159;p22"/>
          <p:cNvSpPr txBox="1"/>
          <p:nvPr>
            <p:ph idx="1" type="body"/>
          </p:nvPr>
        </p:nvSpPr>
        <p:spPr>
          <a:xfrm>
            <a:off x="713225" y="1343052"/>
            <a:ext cx="7717500" cy="34164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b="0" i="0" lang="en-US" sz="1400" u="none" strike="noStrike">
                <a:solidFill>
                  <a:srgbClr val="000000"/>
                </a:solidFill>
                <a:latin typeface="Arial"/>
                <a:ea typeface="Arial"/>
                <a:cs typeface="Arial"/>
                <a:sym typeface="Arial"/>
              </a:rPr>
              <a:t>The process helps the individual or the family to: </a:t>
            </a:r>
            <a:endParaRPr/>
          </a:p>
          <a:p>
            <a:pPr indent="0" lvl="0" marL="139700" rtl="0" algn="l">
              <a:lnSpc>
                <a:spcPct val="100000"/>
              </a:lnSpc>
              <a:spcBef>
                <a:spcPts val="0"/>
              </a:spcBef>
              <a:spcAft>
                <a:spcPts val="0"/>
              </a:spcAft>
              <a:buSzPts val="1400"/>
              <a:buNone/>
            </a:pPr>
            <a:r>
              <a:t/>
            </a:r>
            <a:endParaRPr b="0">
              <a:latin typeface="Arial"/>
              <a:ea typeface="Arial"/>
              <a:cs typeface="Arial"/>
              <a:sym typeface="Arial"/>
            </a:endParaRPr>
          </a:p>
          <a:p>
            <a:pPr indent="-317500" lvl="0" marL="457200" rtl="0" algn="l">
              <a:lnSpc>
                <a:spcPct val="100000"/>
              </a:lnSpc>
              <a:spcBef>
                <a:spcPts val="0"/>
              </a:spcBef>
              <a:spcAft>
                <a:spcPts val="0"/>
              </a:spcAft>
              <a:buSzPts val="1400"/>
              <a:buFont typeface="Barlow"/>
              <a:buChar char="●"/>
            </a:pPr>
            <a:r>
              <a:rPr b="0" i="0" lang="en-US" u="none" strike="noStrike">
                <a:solidFill>
                  <a:srgbClr val="000000"/>
                </a:solidFill>
                <a:latin typeface="Arial"/>
                <a:ea typeface="Arial"/>
                <a:cs typeface="Arial"/>
                <a:sym typeface="Arial"/>
              </a:rPr>
              <a:t> understand the </a:t>
            </a:r>
            <a:r>
              <a:rPr b="1" i="0" lang="en-US" u="none" strike="noStrike">
                <a:solidFill>
                  <a:srgbClr val="000000"/>
                </a:solidFill>
                <a:latin typeface="Arial"/>
                <a:ea typeface="Arial"/>
                <a:cs typeface="Arial"/>
                <a:sym typeface="Arial"/>
              </a:rPr>
              <a:t>medical facts</a:t>
            </a:r>
            <a:r>
              <a:rPr b="0" i="0" lang="en-US" u="none" strike="noStrike">
                <a:solidFill>
                  <a:srgbClr val="000000"/>
                </a:solidFill>
                <a:latin typeface="Arial"/>
                <a:ea typeface="Arial"/>
                <a:cs typeface="Arial"/>
                <a:sym typeface="Arial"/>
              </a:rPr>
              <a:t> of the disorder;</a:t>
            </a:r>
            <a:endParaRPr b="0" i="0" u="none" strike="noStrike">
              <a:solidFill>
                <a:srgbClr val="000000"/>
              </a:solidFill>
              <a:latin typeface="Arial"/>
              <a:ea typeface="Arial"/>
              <a:cs typeface="Arial"/>
              <a:sym typeface="Arial"/>
            </a:endParaRPr>
          </a:p>
          <a:p>
            <a:pPr indent="-82550" lvl="0" marL="400050" rtl="0" algn="l">
              <a:lnSpc>
                <a:spcPct val="100000"/>
              </a:lnSpc>
              <a:spcBef>
                <a:spcPts val="0"/>
              </a:spcBef>
              <a:spcAft>
                <a:spcPts val="0"/>
              </a:spcAft>
              <a:buSzPts val="1400"/>
              <a:buNone/>
            </a:pPr>
            <a:r>
              <a:t/>
            </a:r>
            <a:endParaRPr>
              <a:solidFill>
                <a:srgbClr val="000000"/>
              </a:solidFill>
              <a:latin typeface="Arial"/>
              <a:ea typeface="Arial"/>
              <a:cs typeface="Arial"/>
              <a:sym typeface="Arial"/>
            </a:endParaRPr>
          </a:p>
          <a:p>
            <a:pPr indent="-317500" lvl="0" marL="457200" rtl="0" algn="l">
              <a:lnSpc>
                <a:spcPct val="100000"/>
              </a:lnSpc>
              <a:spcBef>
                <a:spcPts val="0"/>
              </a:spcBef>
              <a:spcAft>
                <a:spcPts val="0"/>
              </a:spcAft>
              <a:buSzPts val="1400"/>
              <a:buFont typeface="Barlow"/>
              <a:buChar char="●"/>
            </a:pPr>
            <a:r>
              <a:rPr b="0" i="0" lang="en-US" u="none" strike="noStrike">
                <a:solidFill>
                  <a:srgbClr val="000000"/>
                </a:solidFill>
                <a:latin typeface="Arial"/>
                <a:ea typeface="Arial"/>
                <a:cs typeface="Arial"/>
                <a:sym typeface="Arial"/>
              </a:rPr>
              <a:t> appreciate </a:t>
            </a:r>
            <a:r>
              <a:rPr b="1" i="0" lang="en-US" u="none" strike="noStrike">
                <a:solidFill>
                  <a:srgbClr val="000000"/>
                </a:solidFill>
                <a:latin typeface="Arial"/>
                <a:ea typeface="Arial"/>
                <a:cs typeface="Arial"/>
                <a:sym typeface="Arial"/>
              </a:rPr>
              <a:t>how heredity contributes to the disorder</a:t>
            </a:r>
            <a:r>
              <a:rPr b="0" i="0" lang="en-US" u="none" strike="noStrike">
                <a:solidFill>
                  <a:srgbClr val="000000"/>
                </a:solidFill>
                <a:latin typeface="Arial"/>
                <a:ea typeface="Arial"/>
                <a:cs typeface="Arial"/>
                <a:sym typeface="Arial"/>
              </a:rPr>
              <a:t> and the risk of recurrence in specified relatives; </a:t>
            </a:r>
            <a:endParaRPr>
              <a:solidFill>
                <a:srgbClr val="000000"/>
              </a:solidFill>
              <a:latin typeface="Arial"/>
              <a:ea typeface="Arial"/>
              <a:cs typeface="Arial"/>
              <a:sym typeface="Arial"/>
            </a:endParaRPr>
          </a:p>
          <a:p>
            <a:pPr indent="-82550" lvl="0" marL="400050" rtl="0" algn="l">
              <a:lnSpc>
                <a:spcPct val="100000"/>
              </a:lnSpc>
              <a:spcBef>
                <a:spcPts val="0"/>
              </a:spcBef>
              <a:spcAft>
                <a:spcPts val="0"/>
              </a:spcAft>
              <a:buSzPts val="1400"/>
              <a:buNone/>
            </a:pPr>
            <a:r>
              <a:t/>
            </a:r>
            <a:endParaRPr b="0" i="0" u="none" strike="noStrike">
              <a:solidFill>
                <a:srgbClr val="000000"/>
              </a:solidFill>
              <a:latin typeface="Arial"/>
              <a:ea typeface="Arial"/>
              <a:cs typeface="Arial"/>
              <a:sym typeface="Arial"/>
            </a:endParaRPr>
          </a:p>
          <a:p>
            <a:pPr indent="-317500" lvl="0" marL="457200" rtl="0" algn="l">
              <a:lnSpc>
                <a:spcPct val="100000"/>
              </a:lnSpc>
              <a:spcBef>
                <a:spcPts val="0"/>
              </a:spcBef>
              <a:spcAft>
                <a:spcPts val="0"/>
              </a:spcAft>
              <a:buSzPts val="1400"/>
              <a:buFont typeface="Barlow"/>
              <a:buChar char="●"/>
            </a:pPr>
            <a:r>
              <a:rPr lang="en-US">
                <a:solidFill>
                  <a:srgbClr val="000000"/>
                </a:solidFill>
                <a:latin typeface="Arial"/>
                <a:ea typeface="Arial"/>
                <a:cs typeface="Arial"/>
                <a:sym typeface="Arial"/>
              </a:rPr>
              <a:t> </a:t>
            </a:r>
            <a:r>
              <a:rPr b="0" i="0" lang="en-US" u="none" strike="noStrike">
                <a:solidFill>
                  <a:srgbClr val="000000"/>
                </a:solidFill>
                <a:latin typeface="Arial"/>
                <a:ea typeface="Arial"/>
                <a:cs typeface="Arial"/>
                <a:sym typeface="Arial"/>
              </a:rPr>
              <a:t>understand the </a:t>
            </a:r>
            <a:r>
              <a:rPr b="1" i="0" lang="en-US" u="none" strike="noStrike">
                <a:solidFill>
                  <a:srgbClr val="000000"/>
                </a:solidFill>
                <a:latin typeface="Arial"/>
                <a:ea typeface="Arial"/>
                <a:cs typeface="Arial"/>
                <a:sym typeface="Arial"/>
              </a:rPr>
              <a:t>options for dealing with the risk</a:t>
            </a:r>
            <a:r>
              <a:rPr b="0" i="0" lang="en-US" u="none" strike="noStrike">
                <a:solidFill>
                  <a:srgbClr val="000000"/>
                </a:solidFill>
                <a:latin typeface="Arial"/>
                <a:ea typeface="Arial"/>
                <a:cs typeface="Arial"/>
                <a:sym typeface="Arial"/>
              </a:rPr>
              <a:t> of recurrence;</a:t>
            </a:r>
            <a:endParaRPr>
              <a:solidFill>
                <a:srgbClr val="000000"/>
              </a:solidFill>
              <a:latin typeface="Arial"/>
              <a:ea typeface="Arial"/>
              <a:cs typeface="Arial"/>
              <a:sym typeface="Arial"/>
            </a:endParaRPr>
          </a:p>
          <a:p>
            <a:pPr indent="-82550" lvl="0" marL="400050" rtl="0" algn="l">
              <a:lnSpc>
                <a:spcPct val="100000"/>
              </a:lnSpc>
              <a:spcBef>
                <a:spcPts val="0"/>
              </a:spcBef>
              <a:spcAft>
                <a:spcPts val="0"/>
              </a:spcAft>
              <a:buSzPts val="1400"/>
              <a:buNone/>
            </a:pPr>
            <a:r>
              <a:t/>
            </a:r>
            <a:endParaRPr b="0" i="0" u="none" strike="noStrike">
              <a:solidFill>
                <a:srgbClr val="000000"/>
              </a:solidFill>
              <a:latin typeface="Arial"/>
              <a:ea typeface="Arial"/>
              <a:cs typeface="Arial"/>
              <a:sym typeface="Arial"/>
            </a:endParaRPr>
          </a:p>
          <a:p>
            <a:pPr indent="-317500" lvl="0" marL="457200" rtl="0" algn="l">
              <a:lnSpc>
                <a:spcPct val="100000"/>
              </a:lnSpc>
              <a:spcBef>
                <a:spcPts val="0"/>
              </a:spcBef>
              <a:spcAft>
                <a:spcPts val="0"/>
              </a:spcAft>
              <a:buSzPts val="1400"/>
              <a:buFont typeface="Barlow"/>
              <a:buChar char="●"/>
            </a:pPr>
            <a:r>
              <a:rPr lang="en-US">
                <a:solidFill>
                  <a:srgbClr val="000000"/>
                </a:solidFill>
                <a:latin typeface="Arial"/>
                <a:ea typeface="Arial"/>
                <a:cs typeface="Arial"/>
                <a:sym typeface="Arial"/>
              </a:rPr>
              <a:t> </a:t>
            </a:r>
            <a:r>
              <a:rPr b="0" i="0" lang="en-US" u="none" strike="noStrike">
                <a:solidFill>
                  <a:srgbClr val="000000"/>
                </a:solidFill>
                <a:latin typeface="Arial"/>
                <a:ea typeface="Arial"/>
                <a:cs typeface="Arial"/>
                <a:sym typeface="Arial"/>
              </a:rPr>
              <a:t>use this genetic information in a personally meaningful way that </a:t>
            </a:r>
            <a:r>
              <a:rPr b="1" i="0" lang="en-US" u="none" strike="noStrike">
                <a:solidFill>
                  <a:srgbClr val="000000"/>
                </a:solidFill>
                <a:latin typeface="Arial"/>
                <a:ea typeface="Arial"/>
                <a:cs typeface="Arial"/>
                <a:sym typeface="Arial"/>
              </a:rPr>
              <a:t>promotes health, minimizes</a:t>
            </a:r>
            <a:r>
              <a:rPr lang="en-US">
                <a:latin typeface="Arial"/>
                <a:ea typeface="Arial"/>
                <a:cs typeface="Arial"/>
                <a:sym typeface="Arial"/>
              </a:rPr>
              <a:t> </a:t>
            </a:r>
            <a:r>
              <a:rPr b="1" i="0" lang="en-US" u="none" strike="noStrike">
                <a:solidFill>
                  <a:srgbClr val="000000"/>
                </a:solidFill>
                <a:latin typeface="Arial"/>
                <a:ea typeface="Arial"/>
                <a:cs typeface="Arial"/>
                <a:sym typeface="Arial"/>
              </a:rPr>
              <a:t>psychological distress and increases personal control</a:t>
            </a:r>
            <a:r>
              <a:rPr b="0" i="0" lang="en-US" u="none" strike="noStrike">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indent="-82550" lvl="0" marL="400050" rtl="0" algn="l">
              <a:lnSpc>
                <a:spcPct val="100000"/>
              </a:lnSpc>
              <a:spcBef>
                <a:spcPts val="0"/>
              </a:spcBef>
              <a:spcAft>
                <a:spcPts val="0"/>
              </a:spcAft>
              <a:buSzPts val="1400"/>
              <a:buNone/>
            </a:pPr>
            <a:r>
              <a:t/>
            </a:r>
            <a:endParaRPr b="0" i="0" u="none" strike="noStrike">
              <a:solidFill>
                <a:srgbClr val="000000"/>
              </a:solidFill>
              <a:latin typeface="Arial"/>
              <a:ea typeface="Arial"/>
              <a:cs typeface="Arial"/>
              <a:sym typeface="Arial"/>
            </a:endParaRPr>
          </a:p>
          <a:p>
            <a:pPr indent="-317500" lvl="0" marL="457200" rtl="0" algn="l">
              <a:lnSpc>
                <a:spcPct val="100000"/>
              </a:lnSpc>
              <a:spcBef>
                <a:spcPts val="0"/>
              </a:spcBef>
              <a:spcAft>
                <a:spcPts val="0"/>
              </a:spcAft>
              <a:buSzPts val="1400"/>
              <a:buFont typeface="Barlow"/>
              <a:buChar char="●"/>
            </a:pPr>
            <a:r>
              <a:rPr b="0" i="0" lang="en-US" u="none" strike="noStrike">
                <a:solidFill>
                  <a:srgbClr val="000000"/>
                </a:solidFill>
                <a:latin typeface="Arial"/>
                <a:ea typeface="Arial"/>
                <a:cs typeface="Arial"/>
                <a:sym typeface="Arial"/>
              </a:rPr>
              <a:t> choose the </a:t>
            </a:r>
            <a:r>
              <a:rPr b="1" i="0" lang="en-US" u="none" strike="noStrike">
                <a:solidFill>
                  <a:srgbClr val="000000"/>
                </a:solidFill>
                <a:latin typeface="Arial"/>
                <a:ea typeface="Arial"/>
                <a:cs typeface="Arial"/>
                <a:sym typeface="Arial"/>
              </a:rPr>
              <a:t>course of action</a:t>
            </a:r>
            <a:r>
              <a:rPr b="0" i="0" lang="en-US" u="none" strike="noStrike">
                <a:solidFill>
                  <a:srgbClr val="000000"/>
                </a:solidFill>
                <a:latin typeface="Arial"/>
                <a:ea typeface="Arial"/>
                <a:cs typeface="Arial"/>
                <a:sym typeface="Arial"/>
              </a:rPr>
              <a:t> that seems appropriate to them in view of their risk and their family goals, and act in accordance with that decision; </a:t>
            </a:r>
            <a:endParaRPr>
              <a:solidFill>
                <a:srgbClr val="000000"/>
              </a:solidFill>
              <a:latin typeface="Arial"/>
              <a:ea typeface="Arial"/>
              <a:cs typeface="Arial"/>
              <a:sym typeface="Arial"/>
            </a:endParaRPr>
          </a:p>
          <a:p>
            <a:pPr indent="-82550" lvl="0" marL="400050" rtl="0" algn="l">
              <a:lnSpc>
                <a:spcPct val="100000"/>
              </a:lnSpc>
              <a:spcBef>
                <a:spcPts val="0"/>
              </a:spcBef>
              <a:spcAft>
                <a:spcPts val="0"/>
              </a:spcAft>
              <a:buSzPts val="1400"/>
              <a:buNone/>
            </a:pPr>
            <a:r>
              <a:t/>
            </a:r>
            <a:endParaRPr b="0" i="0" u="none" strike="noStrike">
              <a:solidFill>
                <a:srgbClr val="000000"/>
              </a:solidFill>
              <a:latin typeface="Arial"/>
              <a:ea typeface="Arial"/>
              <a:cs typeface="Arial"/>
              <a:sym typeface="Arial"/>
            </a:endParaRPr>
          </a:p>
          <a:p>
            <a:pPr indent="-317500" lvl="0" marL="457200" rtl="0" algn="l">
              <a:lnSpc>
                <a:spcPct val="100000"/>
              </a:lnSpc>
              <a:spcBef>
                <a:spcPts val="0"/>
              </a:spcBef>
              <a:spcAft>
                <a:spcPts val="0"/>
              </a:spcAft>
              <a:buSzPts val="1400"/>
              <a:buFont typeface="Barlow"/>
              <a:buChar char="●"/>
            </a:pPr>
            <a:r>
              <a:rPr b="0" i="0" lang="en-US" u="none" strike="noStrike">
                <a:solidFill>
                  <a:srgbClr val="000000"/>
                </a:solidFill>
                <a:latin typeface="Arial"/>
                <a:ea typeface="Arial"/>
                <a:cs typeface="Arial"/>
                <a:sym typeface="Arial"/>
              </a:rPr>
              <a:t> make the best possible </a:t>
            </a:r>
            <a:r>
              <a:rPr b="1" i="0" lang="en-US" u="none" strike="noStrike">
                <a:solidFill>
                  <a:srgbClr val="000000"/>
                </a:solidFill>
                <a:latin typeface="Arial"/>
                <a:ea typeface="Arial"/>
                <a:cs typeface="Arial"/>
                <a:sym typeface="Arial"/>
              </a:rPr>
              <a:t>adjustment to the disorder</a:t>
            </a:r>
            <a:r>
              <a:rPr b="0" i="0" lang="en-US" u="none" strike="noStrike">
                <a:solidFill>
                  <a:srgbClr val="000000"/>
                </a:solidFill>
                <a:latin typeface="Arial"/>
                <a:ea typeface="Arial"/>
                <a:cs typeface="Arial"/>
                <a:sym typeface="Arial"/>
              </a:rPr>
              <a:t> in an affected family member and/or to the risk of recurrence of that disorder.</a:t>
            </a:r>
            <a:endParaRPr>
              <a:latin typeface="Arial"/>
              <a:ea typeface="Arial"/>
              <a:cs typeface="Arial"/>
              <a:sym typeface="Arial"/>
            </a:endParaRPr>
          </a:p>
        </p:txBody>
      </p:sp>
      <p:sp>
        <p:nvSpPr>
          <p:cNvPr id="160" name="Google Shape;160;p22"/>
          <p:cNvSpPr/>
          <p:nvPr/>
        </p:nvSpPr>
        <p:spPr>
          <a:xfrm>
            <a:off x="82340" y="4858785"/>
            <a:ext cx="3349635" cy="230792"/>
          </a:xfrm>
          <a:prstGeom prst="rect">
            <a:avLst/>
          </a:prstGeom>
          <a:noFill/>
          <a:ln>
            <a:noFill/>
          </a:ln>
        </p:spPr>
        <p:txBody>
          <a:bodyPr anchorCtr="0" anchor="t" bIns="45700" lIns="91425" spcFirstLastPara="1" rIns="91425" wrap="square" tIns="45700">
            <a:spAutoFit/>
          </a:bodyPr>
          <a:lstStyle/>
          <a:p>
            <a:pPr indent="0" lvl="0" marL="0" marR="588010" rtl="0" algn="just">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National Society of Genetic Counselors, 2006</a:t>
            </a:r>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23"/>
          <p:cNvPicPr preferRelativeResize="0"/>
          <p:nvPr/>
        </p:nvPicPr>
        <p:blipFill rotWithShape="1">
          <a:blip r:embed="rId3">
            <a:alphaModFix/>
          </a:blip>
          <a:srcRect b="0" l="0" r="0" t="0"/>
          <a:stretch/>
        </p:blipFill>
        <p:spPr>
          <a:xfrm>
            <a:off x="0" y="4816935"/>
            <a:ext cx="9144000" cy="329923"/>
          </a:xfrm>
          <a:prstGeom prst="rect">
            <a:avLst/>
          </a:prstGeom>
          <a:noFill/>
          <a:ln>
            <a:noFill/>
          </a:ln>
        </p:spPr>
      </p:pic>
      <p:pic>
        <p:nvPicPr>
          <p:cNvPr descr="Εικόνα που περιέχει λογότυπο&#10;&#10;Περιγραφή που δημιουργήθηκε αυτόματα" id="166" name="Google Shape;166;p23"/>
          <p:cNvPicPr preferRelativeResize="0"/>
          <p:nvPr/>
        </p:nvPicPr>
        <p:blipFill rotWithShape="1">
          <a:blip r:embed="rId4">
            <a:alphaModFix/>
          </a:blip>
          <a:srcRect b="0" l="0" r="0" t="0"/>
          <a:stretch/>
        </p:blipFill>
        <p:spPr>
          <a:xfrm>
            <a:off x="6550006" y="4518845"/>
            <a:ext cx="2511653" cy="626782"/>
          </a:xfrm>
          <a:prstGeom prst="rect">
            <a:avLst/>
          </a:prstGeom>
          <a:noFill/>
          <a:ln>
            <a:noFill/>
          </a:ln>
        </p:spPr>
      </p:pic>
      <p:sp>
        <p:nvSpPr>
          <p:cNvPr id="167" name="Google Shape;167;p23"/>
          <p:cNvSpPr txBox="1"/>
          <p:nvPr>
            <p:ph idx="1" type="body"/>
          </p:nvPr>
        </p:nvSpPr>
        <p:spPr>
          <a:xfrm>
            <a:off x="534805" y="1149900"/>
            <a:ext cx="8289647" cy="341640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0"/>
              </a:spcBef>
              <a:spcAft>
                <a:spcPts val="0"/>
              </a:spcAft>
              <a:buSzPts val="1400"/>
              <a:buChar char="●"/>
            </a:pPr>
            <a:r>
              <a:rPr lang="en-US">
                <a:solidFill>
                  <a:schemeClr val="accent6"/>
                </a:solidFill>
                <a:latin typeface="Arial"/>
                <a:ea typeface="Arial"/>
                <a:cs typeface="Arial"/>
                <a:sym typeface="Arial"/>
              </a:rPr>
              <a:t>Provide concrete, accurate </a:t>
            </a:r>
            <a:r>
              <a:rPr b="1" lang="en-US">
                <a:solidFill>
                  <a:schemeClr val="accent6"/>
                </a:solidFill>
                <a:latin typeface="Arial"/>
                <a:ea typeface="Arial"/>
                <a:cs typeface="Arial"/>
                <a:sym typeface="Arial"/>
              </a:rPr>
              <a:t>information</a:t>
            </a:r>
            <a:r>
              <a:rPr lang="en-US">
                <a:solidFill>
                  <a:schemeClr val="accent6"/>
                </a:solidFill>
                <a:latin typeface="Arial"/>
                <a:ea typeface="Arial"/>
                <a:cs typeface="Arial"/>
                <a:sym typeface="Arial"/>
              </a:rPr>
              <a:t> about inherited disorders. Explaining the cause and course of the disease or the high-risk and treatment options available</a:t>
            </a:r>
            <a:endParaRPr>
              <a:solidFill>
                <a:schemeClr val="accent6"/>
              </a:solidFill>
            </a:endParaRPr>
          </a:p>
          <a:p>
            <a:pPr indent="-196850" lvl="0" marL="285750" rtl="0" algn="l">
              <a:lnSpc>
                <a:spcPct val="100000"/>
              </a:lnSpc>
              <a:spcBef>
                <a:spcPts val="0"/>
              </a:spcBef>
              <a:spcAft>
                <a:spcPts val="0"/>
              </a:spcAft>
              <a:buSzPts val="1400"/>
              <a:buNone/>
            </a:pPr>
            <a:r>
              <a:t/>
            </a:r>
            <a:endParaRPr>
              <a:solidFill>
                <a:schemeClr val="accent6"/>
              </a:solidFill>
              <a:latin typeface="Arial"/>
              <a:ea typeface="Arial"/>
              <a:cs typeface="Arial"/>
              <a:sym typeface="Arial"/>
            </a:endParaRPr>
          </a:p>
          <a:p>
            <a:pPr indent="-285750" lvl="0" marL="285750" rtl="0" algn="l">
              <a:lnSpc>
                <a:spcPct val="100000"/>
              </a:lnSpc>
              <a:spcBef>
                <a:spcPts val="0"/>
              </a:spcBef>
              <a:spcAft>
                <a:spcPts val="0"/>
              </a:spcAft>
              <a:buSzPts val="1400"/>
              <a:buChar char="●"/>
            </a:pPr>
            <a:r>
              <a:rPr lang="en-US">
                <a:solidFill>
                  <a:schemeClr val="accent6"/>
                </a:solidFill>
                <a:latin typeface="Arial"/>
                <a:ea typeface="Arial"/>
                <a:cs typeface="Arial"/>
                <a:sym typeface="Arial"/>
              </a:rPr>
              <a:t>Make a precise </a:t>
            </a:r>
            <a:r>
              <a:rPr b="1" lang="en-US">
                <a:solidFill>
                  <a:schemeClr val="accent6"/>
                </a:solidFill>
                <a:latin typeface="Arial"/>
                <a:ea typeface="Arial"/>
                <a:cs typeface="Arial"/>
                <a:sym typeface="Arial"/>
              </a:rPr>
              <a:t>diagnosis</a:t>
            </a:r>
            <a:r>
              <a:rPr lang="en-US">
                <a:solidFill>
                  <a:schemeClr val="accent6"/>
                </a:solidFill>
                <a:latin typeface="Arial"/>
                <a:ea typeface="Arial"/>
                <a:cs typeface="Arial"/>
                <a:sym typeface="Arial"/>
              </a:rPr>
              <a:t> (if possible), based on detailed family history, construction of a pedigree, clinical examination and investigations</a:t>
            </a:r>
            <a:endParaRPr>
              <a:solidFill>
                <a:schemeClr val="accent6"/>
              </a:solidFill>
            </a:endParaRPr>
          </a:p>
          <a:p>
            <a:pPr indent="0" lvl="0" marL="0" rtl="0" algn="l">
              <a:lnSpc>
                <a:spcPct val="100000"/>
              </a:lnSpc>
              <a:spcBef>
                <a:spcPts val="0"/>
              </a:spcBef>
              <a:spcAft>
                <a:spcPts val="0"/>
              </a:spcAft>
              <a:buSzPts val="1400"/>
              <a:buNone/>
            </a:pPr>
            <a:r>
              <a:t/>
            </a:r>
            <a:endParaRPr>
              <a:solidFill>
                <a:schemeClr val="accent6"/>
              </a:solidFill>
              <a:latin typeface="Arial"/>
              <a:ea typeface="Arial"/>
              <a:cs typeface="Arial"/>
              <a:sym typeface="Arial"/>
            </a:endParaRPr>
          </a:p>
          <a:p>
            <a:pPr indent="-285750" lvl="0" marL="285750" rtl="0" algn="l">
              <a:lnSpc>
                <a:spcPct val="100000"/>
              </a:lnSpc>
              <a:spcBef>
                <a:spcPts val="0"/>
              </a:spcBef>
              <a:spcAft>
                <a:spcPts val="0"/>
              </a:spcAft>
              <a:buSzPts val="1400"/>
              <a:buChar char="●"/>
            </a:pPr>
            <a:r>
              <a:rPr lang="en-US">
                <a:solidFill>
                  <a:schemeClr val="accent6"/>
                </a:solidFill>
                <a:latin typeface="Arial"/>
                <a:ea typeface="Arial"/>
                <a:cs typeface="Arial"/>
                <a:sym typeface="Arial"/>
              </a:rPr>
              <a:t>Provide risk figures for the future of spring/ relatives based on genetic facts</a:t>
            </a:r>
            <a:endParaRPr>
              <a:solidFill>
                <a:schemeClr val="accent6"/>
              </a:solidFill>
            </a:endParaRPr>
          </a:p>
          <a:p>
            <a:pPr indent="0" lvl="0" marL="0" rtl="0" algn="l">
              <a:lnSpc>
                <a:spcPct val="100000"/>
              </a:lnSpc>
              <a:spcBef>
                <a:spcPts val="0"/>
              </a:spcBef>
              <a:spcAft>
                <a:spcPts val="0"/>
              </a:spcAft>
              <a:buSzPts val="1400"/>
              <a:buNone/>
            </a:pPr>
            <a:r>
              <a:t/>
            </a:r>
            <a:endParaRPr>
              <a:solidFill>
                <a:schemeClr val="accent6"/>
              </a:solidFill>
              <a:latin typeface="Arial"/>
              <a:ea typeface="Arial"/>
              <a:cs typeface="Arial"/>
              <a:sym typeface="Arial"/>
            </a:endParaRPr>
          </a:p>
          <a:p>
            <a:pPr indent="-285750" lvl="0" marL="285750" rtl="0" algn="l">
              <a:lnSpc>
                <a:spcPct val="100000"/>
              </a:lnSpc>
              <a:spcBef>
                <a:spcPts val="0"/>
              </a:spcBef>
              <a:spcAft>
                <a:spcPts val="0"/>
              </a:spcAft>
              <a:buSzPts val="1400"/>
              <a:buChar char="●"/>
            </a:pPr>
            <a:r>
              <a:rPr lang="en-US">
                <a:solidFill>
                  <a:schemeClr val="accent6"/>
                </a:solidFill>
                <a:latin typeface="Arial"/>
                <a:ea typeface="Arial"/>
                <a:cs typeface="Arial"/>
                <a:sym typeface="Arial"/>
              </a:rPr>
              <a:t>Calculation of the risk of recurrence based on inheritance pattern</a:t>
            </a:r>
            <a:endParaRPr>
              <a:solidFill>
                <a:schemeClr val="accent6"/>
              </a:solidFill>
              <a:latin typeface="Arial"/>
              <a:ea typeface="Arial"/>
              <a:cs typeface="Arial"/>
              <a:sym typeface="Arial"/>
            </a:endParaRPr>
          </a:p>
          <a:p>
            <a:pPr indent="-196850" lvl="0" marL="285750" rtl="0" algn="l">
              <a:lnSpc>
                <a:spcPct val="100000"/>
              </a:lnSpc>
              <a:spcBef>
                <a:spcPts val="0"/>
              </a:spcBef>
              <a:spcAft>
                <a:spcPts val="0"/>
              </a:spcAft>
              <a:buSzPts val="1400"/>
              <a:buNone/>
            </a:pPr>
            <a:r>
              <a:t/>
            </a:r>
            <a:endParaRPr>
              <a:solidFill>
                <a:schemeClr val="accent6"/>
              </a:solidFill>
              <a:latin typeface="Arial"/>
              <a:ea typeface="Arial"/>
              <a:cs typeface="Arial"/>
              <a:sym typeface="Arial"/>
            </a:endParaRPr>
          </a:p>
          <a:p>
            <a:pPr indent="-285750" lvl="0" marL="285750" rtl="0" algn="l">
              <a:lnSpc>
                <a:spcPct val="100000"/>
              </a:lnSpc>
              <a:spcBef>
                <a:spcPts val="0"/>
              </a:spcBef>
              <a:spcAft>
                <a:spcPts val="0"/>
              </a:spcAft>
              <a:buSzPts val="1400"/>
              <a:buChar char="●"/>
            </a:pPr>
            <a:r>
              <a:rPr lang="en-US">
                <a:solidFill>
                  <a:schemeClr val="accent6"/>
                </a:solidFill>
                <a:latin typeface="Arial"/>
                <a:ea typeface="Arial"/>
                <a:cs typeface="Arial"/>
                <a:sym typeface="Arial"/>
              </a:rPr>
              <a:t>Offer </a:t>
            </a:r>
            <a:r>
              <a:rPr b="1" lang="en-US">
                <a:solidFill>
                  <a:schemeClr val="accent6"/>
                </a:solidFill>
                <a:latin typeface="Arial"/>
                <a:ea typeface="Arial"/>
                <a:cs typeface="Arial"/>
                <a:sym typeface="Arial"/>
              </a:rPr>
              <a:t>support</a:t>
            </a:r>
            <a:r>
              <a:rPr lang="en-US">
                <a:solidFill>
                  <a:schemeClr val="accent6"/>
                </a:solidFill>
                <a:latin typeface="Arial"/>
                <a:ea typeface="Arial"/>
                <a:cs typeface="Arial"/>
                <a:sym typeface="Arial"/>
              </a:rPr>
              <a:t> to people who are affected by genetic disorders</a:t>
            </a:r>
            <a:endParaRPr>
              <a:solidFill>
                <a:schemeClr val="accent6"/>
              </a:solidFill>
            </a:endParaRPr>
          </a:p>
          <a:p>
            <a:pPr indent="-196850" lvl="0" marL="285750" rtl="0" algn="l">
              <a:lnSpc>
                <a:spcPct val="100000"/>
              </a:lnSpc>
              <a:spcBef>
                <a:spcPts val="0"/>
              </a:spcBef>
              <a:spcAft>
                <a:spcPts val="0"/>
              </a:spcAft>
              <a:buSzPts val="1400"/>
              <a:buNone/>
            </a:pPr>
            <a:r>
              <a:t/>
            </a:r>
            <a:endParaRPr>
              <a:solidFill>
                <a:schemeClr val="accent6"/>
              </a:solidFill>
              <a:latin typeface="Arial"/>
              <a:ea typeface="Arial"/>
              <a:cs typeface="Arial"/>
              <a:sym typeface="Arial"/>
            </a:endParaRPr>
          </a:p>
          <a:p>
            <a:pPr indent="-285750" lvl="0" marL="285750" rtl="0" algn="l">
              <a:lnSpc>
                <a:spcPct val="100000"/>
              </a:lnSpc>
              <a:spcBef>
                <a:spcPts val="0"/>
              </a:spcBef>
              <a:spcAft>
                <a:spcPts val="0"/>
              </a:spcAft>
              <a:buSzPts val="1400"/>
              <a:buChar char="●"/>
            </a:pPr>
            <a:r>
              <a:rPr lang="en-US">
                <a:solidFill>
                  <a:schemeClr val="accent6"/>
                </a:solidFill>
                <a:latin typeface="Arial"/>
                <a:ea typeface="Arial"/>
                <a:cs typeface="Arial"/>
                <a:sym typeface="Arial"/>
              </a:rPr>
              <a:t>Allow people who are affected by inherited diseases to make </a:t>
            </a:r>
            <a:r>
              <a:rPr b="1" lang="en-US">
                <a:solidFill>
                  <a:schemeClr val="accent6"/>
                </a:solidFill>
                <a:latin typeface="Arial"/>
                <a:ea typeface="Arial"/>
                <a:cs typeface="Arial"/>
                <a:sym typeface="Arial"/>
              </a:rPr>
              <a:t>informed choices and make decisions </a:t>
            </a:r>
            <a:r>
              <a:rPr lang="en-US">
                <a:solidFill>
                  <a:schemeClr val="accent6"/>
                </a:solidFill>
                <a:latin typeface="Arial"/>
                <a:ea typeface="Arial"/>
                <a:cs typeface="Arial"/>
                <a:sym typeface="Arial"/>
              </a:rPr>
              <a:t>about future reproduction by non-directive counseling principals </a:t>
            </a:r>
            <a:endParaRPr>
              <a:solidFill>
                <a:schemeClr val="accent6"/>
              </a:solidFill>
              <a:latin typeface="Arial"/>
              <a:ea typeface="Arial"/>
              <a:cs typeface="Arial"/>
              <a:sym typeface="Arial"/>
            </a:endParaRPr>
          </a:p>
          <a:p>
            <a:pPr indent="-196850" lvl="0" marL="285750" rtl="0" algn="l">
              <a:lnSpc>
                <a:spcPct val="100000"/>
              </a:lnSpc>
              <a:spcBef>
                <a:spcPts val="0"/>
              </a:spcBef>
              <a:spcAft>
                <a:spcPts val="0"/>
              </a:spcAft>
              <a:buSzPts val="1400"/>
              <a:buNone/>
            </a:pPr>
            <a:r>
              <a:t/>
            </a:r>
            <a:endParaRPr>
              <a:solidFill>
                <a:schemeClr val="accent6"/>
              </a:solidFill>
              <a:latin typeface="Arial"/>
              <a:ea typeface="Arial"/>
              <a:cs typeface="Arial"/>
              <a:sym typeface="Arial"/>
            </a:endParaRPr>
          </a:p>
          <a:p>
            <a:pPr indent="-285750" lvl="0" marL="285750" rtl="0" algn="l">
              <a:lnSpc>
                <a:spcPct val="100000"/>
              </a:lnSpc>
              <a:spcBef>
                <a:spcPts val="0"/>
              </a:spcBef>
              <a:spcAft>
                <a:spcPts val="0"/>
              </a:spcAft>
              <a:buSzPts val="1400"/>
              <a:buChar char="●"/>
            </a:pPr>
            <a:r>
              <a:rPr lang="en-US">
                <a:solidFill>
                  <a:schemeClr val="accent6"/>
                </a:solidFill>
                <a:latin typeface="Arial"/>
                <a:ea typeface="Arial"/>
                <a:cs typeface="Arial"/>
                <a:sym typeface="Arial"/>
              </a:rPr>
              <a:t>Reduce anxiety and guilt of clients</a:t>
            </a:r>
            <a:endParaRPr>
              <a:solidFill>
                <a:schemeClr val="accent6"/>
              </a:solidFill>
            </a:endParaRPr>
          </a:p>
          <a:p>
            <a:pPr indent="-196850" lvl="0" marL="285750" rtl="0" algn="l">
              <a:lnSpc>
                <a:spcPct val="100000"/>
              </a:lnSpc>
              <a:spcBef>
                <a:spcPts val="0"/>
              </a:spcBef>
              <a:spcAft>
                <a:spcPts val="0"/>
              </a:spcAft>
              <a:buSzPts val="1400"/>
              <a:buNone/>
            </a:pPr>
            <a:r>
              <a:t/>
            </a:r>
            <a:endParaRPr>
              <a:solidFill>
                <a:schemeClr val="accent6"/>
              </a:solidFill>
              <a:latin typeface="Arial"/>
              <a:ea typeface="Arial"/>
              <a:cs typeface="Arial"/>
              <a:sym typeface="Arial"/>
            </a:endParaRPr>
          </a:p>
          <a:p>
            <a:pPr indent="-196850" lvl="0" marL="285750" rtl="0" algn="l">
              <a:lnSpc>
                <a:spcPct val="100000"/>
              </a:lnSpc>
              <a:spcBef>
                <a:spcPts val="0"/>
              </a:spcBef>
              <a:spcAft>
                <a:spcPts val="0"/>
              </a:spcAft>
              <a:buSzPts val="1400"/>
              <a:buNone/>
            </a:pPr>
            <a:r>
              <a:t/>
            </a:r>
            <a:endParaRPr>
              <a:solidFill>
                <a:schemeClr val="accent6"/>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chemeClr val="accent6"/>
              </a:solidFill>
              <a:latin typeface="Arial"/>
              <a:ea typeface="Arial"/>
              <a:cs typeface="Arial"/>
              <a:sym typeface="Arial"/>
            </a:endParaRPr>
          </a:p>
          <a:p>
            <a:pPr indent="-196850" lvl="0" marL="285750" rtl="0" algn="l">
              <a:lnSpc>
                <a:spcPct val="100000"/>
              </a:lnSpc>
              <a:spcBef>
                <a:spcPts val="0"/>
              </a:spcBef>
              <a:spcAft>
                <a:spcPts val="0"/>
              </a:spcAft>
              <a:buSzPts val="1400"/>
              <a:buNone/>
            </a:pPr>
            <a:r>
              <a:t/>
            </a:r>
            <a:endParaRPr>
              <a:solidFill>
                <a:schemeClr val="accent6"/>
              </a:solidFill>
              <a:latin typeface="Arial"/>
              <a:ea typeface="Arial"/>
              <a:cs typeface="Arial"/>
              <a:sym typeface="Arial"/>
            </a:endParaRPr>
          </a:p>
        </p:txBody>
      </p:sp>
      <p:sp>
        <p:nvSpPr>
          <p:cNvPr id="168" name="Google Shape;168;p23"/>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Objectives of genetic counseling</a:t>
            </a:r>
            <a:endParaRPr sz="2500">
              <a:latin typeface="Arial"/>
              <a:ea typeface="Arial"/>
              <a:cs typeface="Arial"/>
              <a:sym typeface="Arial"/>
            </a:endParaRPr>
          </a:p>
        </p:txBody>
      </p:sp>
      <p:pic>
        <p:nvPicPr>
          <p:cNvPr descr="Understanding the Difference Between Goals and Objectives" id="169" name="Google Shape;169;p23"/>
          <p:cNvPicPr preferRelativeResize="0"/>
          <p:nvPr/>
        </p:nvPicPr>
        <p:blipFill rotWithShape="1">
          <a:blip r:embed="rId5">
            <a:alphaModFix/>
          </a:blip>
          <a:srcRect b="0" l="0" r="0" t="0"/>
          <a:stretch/>
        </p:blipFill>
        <p:spPr>
          <a:xfrm>
            <a:off x="6942941" y="2135110"/>
            <a:ext cx="1725759" cy="1205384"/>
          </a:xfrm>
          <a:prstGeom prst="rect">
            <a:avLst/>
          </a:prstGeom>
          <a:noFill/>
          <a:ln>
            <a:noFill/>
          </a:ln>
        </p:spPr>
      </p:pic>
      <p:sp>
        <p:nvSpPr>
          <p:cNvPr id="170" name="Google Shape;170;p23"/>
          <p:cNvSpPr txBox="1"/>
          <p:nvPr/>
        </p:nvSpPr>
        <p:spPr>
          <a:xfrm>
            <a:off x="82341" y="4866500"/>
            <a:ext cx="8380471"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Rantanen et al., 2008; “CHAPTER 4. GENETIC COUNSELING” Genetic Alliance. 2010 </a:t>
            </a:r>
            <a:endParaRPr b="0" i="0" sz="9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Management Consulting Toolkit by Slidesgo">
  <a:themeElements>
    <a:clrScheme name="Simple Light">
      <a:dk1>
        <a:srgbClr val="000000"/>
      </a:dk1>
      <a:lt1>
        <a:srgbClr val="FFFFFF"/>
      </a:lt1>
      <a:dk2>
        <a:srgbClr val="4A8CFF"/>
      </a:dk2>
      <a:lt2>
        <a:srgbClr val="EFEFEF"/>
      </a:lt2>
      <a:accent1>
        <a:srgbClr val="003BA3"/>
      </a:accent1>
      <a:accent2>
        <a:srgbClr val="000000"/>
      </a:accent2>
      <a:accent3>
        <a:srgbClr val="4A8CFF"/>
      </a:accent3>
      <a:accent4>
        <a:srgbClr val="EFEFEF"/>
      </a:accent4>
      <a:accent5>
        <a:srgbClr val="003BA3"/>
      </a:accent5>
      <a:accent6>
        <a:srgbClr val="000000"/>
      </a:accent6>
      <a:hlink>
        <a:srgbClr val="003BA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MyPc</dc:creator>
</cp:coreProperties>
</file>