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65"/>
  </p:notesMasterIdLst>
  <p:sldIdLst>
    <p:sldId id="331" r:id="rId4"/>
    <p:sldId id="332" r:id="rId5"/>
    <p:sldId id="333" r:id="rId6"/>
    <p:sldId id="334" r:id="rId7"/>
    <p:sldId id="335" r:id="rId8"/>
    <p:sldId id="336" r:id="rId9"/>
    <p:sldId id="324" r:id="rId10"/>
    <p:sldId id="323" r:id="rId11"/>
    <p:sldId id="257" r:id="rId12"/>
    <p:sldId id="258" r:id="rId13"/>
    <p:sldId id="259" r:id="rId14"/>
    <p:sldId id="260"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8" r:id="rId30"/>
    <p:sldId id="276" r:id="rId31"/>
    <p:sldId id="277" r:id="rId32"/>
    <p:sldId id="280" r:id="rId33"/>
    <p:sldId id="281"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326" r:id="rId50"/>
    <p:sldId id="298" r:id="rId51"/>
    <p:sldId id="327" r:id="rId52"/>
    <p:sldId id="328" r:id="rId53"/>
    <p:sldId id="329" r:id="rId54"/>
    <p:sldId id="330" r:id="rId55"/>
    <p:sldId id="337" r:id="rId56"/>
    <p:sldId id="338" r:id="rId57"/>
    <p:sldId id="339" r:id="rId58"/>
    <p:sldId id="340" r:id="rId59"/>
    <p:sldId id="341" r:id="rId60"/>
    <p:sldId id="342" r:id="rId61"/>
    <p:sldId id="343" r:id="rId62"/>
    <p:sldId id="344" r:id="rId63"/>
    <p:sldId id="345" r:id="rId64"/>
  </p:sldIdLst>
  <p:sldSz cx="10287000" cy="6858000" type="35mm"/>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894" y="54"/>
      </p:cViewPr>
      <p:guideLst>
        <p:guide orient="horz" pos="2160"/>
        <p:guide pos="3240"/>
      </p:guideLst>
    </p:cSldViewPr>
  </p:slideViewPr>
  <p:notesTextViewPr>
    <p:cViewPr>
      <p:scale>
        <a:sx n="1" d="1"/>
        <a:sy n="1" d="1"/>
      </p:scale>
      <p:origin x="0" y="0"/>
    </p:cViewPr>
  </p:notesTextViewPr>
  <p:sorterViewPr>
    <p:cViewPr>
      <p:scale>
        <a:sx n="100" d="100"/>
        <a:sy n="100" d="100"/>
      </p:scale>
      <p:origin x="0" y="127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59B887-4350-4FEE-9714-8DEA0721211C}" type="datetimeFigureOut">
              <a:rPr lang="en-US" smtClean="0"/>
              <a:pPr/>
              <a:t>11/30/2016</a:t>
            </a:fld>
            <a:endParaRPr lang="en-US"/>
          </a:p>
        </p:txBody>
      </p:sp>
      <p:sp>
        <p:nvSpPr>
          <p:cNvPr id="4" name="Θέση εικόνας διαφάνειας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1B5E49-1C16-4E7D-A278-521A4FC48E79}" type="slidenum">
              <a:rPr lang="en-US" smtClean="0"/>
              <a:pPr/>
              <a:t>‹#›</a:t>
            </a:fld>
            <a:endParaRPr lang="en-US"/>
          </a:p>
        </p:txBody>
      </p:sp>
    </p:spTree>
    <p:extLst>
      <p:ext uri="{BB962C8B-B14F-4D97-AF65-F5344CB8AC3E}">
        <p14:creationId xmlns:p14="http://schemas.microsoft.com/office/powerpoint/2010/main" val="242486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Θέση εικόνας διαφάνειας 1"/>
          <p:cNvSpPr>
            <a:spLocks noGrp="1" noRot="1" noChangeAspect="1" noTextEdit="1"/>
          </p:cNvSpPr>
          <p:nvPr>
            <p:ph type="sldImg"/>
          </p:nvPr>
        </p:nvSpPr>
        <p:spPr bwMode="auto">
          <a:xfrm>
            <a:off x="857250" y="685800"/>
            <a:ext cx="5143500" cy="3429000"/>
          </a:xfrm>
          <a:prstGeom prst="rect">
            <a:avLst/>
          </a:prstGeom>
          <a:noFill/>
          <a:ln>
            <a:solidFill>
              <a:srgbClr val="000000"/>
            </a:solidFill>
            <a:miter lim="800000"/>
            <a:headEnd/>
            <a:tailEnd/>
          </a:ln>
        </p:spPr>
      </p:sp>
      <p:sp>
        <p:nvSpPr>
          <p:cNvPr id="138243" name="Θέση σημειώσεων 2"/>
          <p:cNvSpPr>
            <a:spLocks noGrp="1"/>
          </p:cNvSpPr>
          <p:nvPr>
            <p:ph type="body" idx="1"/>
          </p:nvPr>
        </p:nvSpPr>
        <p:spPr bwMode="auto">
          <a:xfrm>
            <a:off x="685800" y="4343437"/>
            <a:ext cx="5486400" cy="4114138"/>
          </a:xfrm>
          <a:prstGeom prst="rect">
            <a:avLst/>
          </a:prstGeom>
          <a:noFill/>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solidFill>
                <a:srgbClr val="FF0000"/>
              </a:solidFill>
            </a:endParaRPr>
          </a:p>
        </p:txBody>
      </p:sp>
      <p:sp>
        <p:nvSpPr>
          <p:cNvPr id="122884" name="Θέση αριθμού διαφάνειας 3"/>
          <p:cNvSpPr>
            <a:spLocks noGrp="1"/>
          </p:cNvSpPr>
          <p:nvPr>
            <p:ph type="sldNum" sz="quarter" idx="5"/>
          </p:nvPr>
        </p:nvSpPr>
        <p:spPr bwMode="auto">
          <a:xfrm>
            <a:off x="3884613" y="8685404"/>
            <a:ext cx="2971800" cy="457126"/>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68D907B1-DEC7-4145-911A-F319E588ED11}" type="slidenum">
              <a:rPr lang="el-GR" altLang="el-GR" smtClean="0">
                <a:cs typeface="Arial" charset="0"/>
              </a:rPr>
              <a:pPr fontAlgn="base">
                <a:spcBef>
                  <a:spcPct val="0"/>
                </a:spcBef>
                <a:spcAft>
                  <a:spcPct val="0"/>
                </a:spcAft>
                <a:defRPr/>
              </a:pPr>
              <a:t>1</a:t>
            </a:fld>
            <a:endParaRPr lang="el-GR" altLang="el-GR" smtClean="0">
              <a:cs typeface="Arial" charset="0"/>
            </a:endParaRPr>
          </a:p>
        </p:txBody>
      </p:sp>
    </p:spTree>
    <p:extLst>
      <p:ext uri="{BB962C8B-B14F-4D97-AF65-F5344CB8AC3E}">
        <p14:creationId xmlns:p14="http://schemas.microsoft.com/office/powerpoint/2010/main" val="209821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699531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445745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028145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406471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4181393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B1930F0A-6C72-47BE-9315-6C7D70529AEF}" type="slidenum">
              <a:rPr lang="el-GR" smtClean="0">
                <a:solidFill>
                  <a:prstClr val="black"/>
                </a:solidFill>
              </a:rPr>
              <a:pPr/>
              <a:t>15</a:t>
            </a:fld>
            <a:endParaRPr lang="el-GR">
              <a:solidFill>
                <a:prstClr val="black"/>
              </a:solidFill>
            </a:endParaRPr>
          </a:p>
        </p:txBody>
      </p:sp>
    </p:spTree>
    <p:extLst>
      <p:ext uri="{BB962C8B-B14F-4D97-AF65-F5344CB8AC3E}">
        <p14:creationId xmlns:p14="http://schemas.microsoft.com/office/powerpoint/2010/main" val="635492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4049240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B1930F0A-6C72-47BE-9315-6C7D70529AEF}" type="slidenum">
              <a:rPr lang="el-GR" smtClean="0">
                <a:solidFill>
                  <a:prstClr val="black"/>
                </a:solidFill>
              </a:rPr>
              <a:pPr/>
              <a:t>17</a:t>
            </a:fld>
            <a:endParaRPr lang="el-GR">
              <a:solidFill>
                <a:prstClr val="black"/>
              </a:solidFill>
            </a:endParaRPr>
          </a:p>
        </p:txBody>
      </p:sp>
    </p:spTree>
    <p:extLst>
      <p:ext uri="{BB962C8B-B14F-4D97-AF65-F5344CB8AC3E}">
        <p14:creationId xmlns:p14="http://schemas.microsoft.com/office/powerpoint/2010/main" val="2327433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B1930F0A-6C72-47BE-9315-6C7D70529AEF}" type="slidenum">
              <a:rPr lang="el-GR" smtClean="0">
                <a:solidFill>
                  <a:prstClr val="black"/>
                </a:solidFill>
              </a:rPr>
              <a:pPr/>
              <a:t>18</a:t>
            </a:fld>
            <a:endParaRPr lang="el-GR">
              <a:solidFill>
                <a:prstClr val="black"/>
              </a:solidFill>
            </a:endParaRPr>
          </a:p>
        </p:txBody>
      </p:sp>
    </p:spTree>
    <p:extLst>
      <p:ext uri="{BB962C8B-B14F-4D97-AF65-F5344CB8AC3E}">
        <p14:creationId xmlns:p14="http://schemas.microsoft.com/office/powerpoint/2010/main" val="396274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B1930F0A-6C72-47BE-9315-6C7D70529AEF}" type="slidenum">
              <a:rPr lang="el-GR" smtClean="0">
                <a:solidFill>
                  <a:prstClr val="black"/>
                </a:solidFill>
              </a:rPr>
              <a:pPr/>
              <a:t>19</a:t>
            </a:fld>
            <a:endParaRPr lang="el-GR">
              <a:solidFill>
                <a:prstClr val="black"/>
              </a:solidFill>
            </a:endParaRPr>
          </a:p>
        </p:txBody>
      </p:sp>
    </p:spTree>
    <p:extLst>
      <p:ext uri="{BB962C8B-B14F-4D97-AF65-F5344CB8AC3E}">
        <p14:creationId xmlns:p14="http://schemas.microsoft.com/office/powerpoint/2010/main" val="2863843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Θέση εικόνας διαφάνειας 1"/>
          <p:cNvSpPr>
            <a:spLocks noGrp="1" noRot="1" noChangeAspect="1" noTextEdit="1"/>
          </p:cNvSpPr>
          <p:nvPr>
            <p:ph type="sldImg"/>
          </p:nvPr>
        </p:nvSpPr>
        <p:spPr bwMode="auto">
          <a:xfrm>
            <a:off x="857250" y="685800"/>
            <a:ext cx="5143500" cy="3429000"/>
          </a:xfrm>
          <a:prstGeom prst="rect">
            <a:avLst/>
          </a:prstGeom>
          <a:noFill/>
          <a:ln>
            <a:solidFill>
              <a:srgbClr val="000000"/>
            </a:solidFill>
            <a:miter lim="800000"/>
            <a:headEnd/>
            <a:tailEnd/>
          </a:ln>
        </p:spPr>
      </p:sp>
      <p:sp>
        <p:nvSpPr>
          <p:cNvPr id="139267" name="Θέση σημειώσεων 2"/>
          <p:cNvSpPr>
            <a:spLocks noGrp="1"/>
          </p:cNvSpPr>
          <p:nvPr>
            <p:ph type="body" idx="1"/>
          </p:nvPr>
        </p:nvSpPr>
        <p:spPr bwMode="auto">
          <a:xfrm>
            <a:off x="685800" y="4343437"/>
            <a:ext cx="5486400" cy="4114138"/>
          </a:xfrm>
          <a:prstGeom prst="rect">
            <a:avLst/>
          </a:prstGeom>
          <a:noFill/>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123908" name="Θέση αριθμού διαφάνειας 3"/>
          <p:cNvSpPr>
            <a:spLocks noGrp="1"/>
          </p:cNvSpPr>
          <p:nvPr>
            <p:ph type="sldNum" sz="quarter" idx="5"/>
          </p:nvPr>
        </p:nvSpPr>
        <p:spPr bwMode="auto">
          <a:xfrm>
            <a:off x="3884613" y="8685404"/>
            <a:ext cx="2971800" cy="457126"/>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491478E3-9138-4552-AB5C-178C59160EFD}" type="slidenum">
              <a:rPr lang="el-GR" altLang="el-GR" smtClean="0">
                <a:cs typeface="Arial" charset="0"/>
              </a:rPr>
              <a:pPr fontAlgn="base">
                <a:spcBef>
                  <a:spcPct val="0"/>
                </a:spcBef>
                <a:spcAft>
                  <a:spcPct val="0"/>
                </a:spcAft>
                <a:defRPr/>
              </a:pPr>
              <a:t>2</a:t>
            </a:fld>
            <a:endParaRPr lang="el-GR" altLang="el-GR" smtClean="0">
              <a:cs typeface="Arial" charset="0"/>
            </a:endParaRPr>
          </a:p>
        </p:txBody>
      </p:sp>
    </p:spTree>
    <p:extLst>
      <p:ext uri="{BB962C8B-B14F-4D97-AF65-F5344CB8AC3E}">
        <p14:creationId xmlns:p14="http://schemas.microsoft.com/office/powerpoint/2010/main" val="2440905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B1930F0A-6C72-47BE-9315-6C7D70529AEF}" type="slidenum">
              <a:rPr lang="el-GR" smtClean="0">
                <a:solidFill>
                  <a:prstClr val="black"/>
                </a:solidFill>
              </a:rPr>
              <a:pPr/>
              <a:t>20</a:t>
            </a:fld>
            <a:endParaRPr lang="el-GR">
              <a:solidFill>
                <a:prstClr val="black"/>
              </a:solidFill>
            </a:endParaRPr>
          </a:p>
        </p:txBody>
      </p:sp>
    </p:spTree>
    <p:extLst>
      <p:ext uri="{BB962C8B-B14F-4D97-AF65-F5344CB8AC3E}">
        <p14:creationId xmlns:p14="http://schemas.microsoft.com/office/powerpoint/2010/main" val="2193126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2F1E21E1-6B6E-4F6F-8F90-C4726070DBF8}" type="slidenum">
              <a:rPr lang="en-GB" smtClean="0">
                <a:solidFill>
                  <a:prstClr val="black"/>
                </a:solidFill>
              </a:rPr>
              <a:pPr>
                <a:defRPr/>
              </a:pPr>
              <a:t>21</a:t>
            </a:fld>
            <a:endParaRPr lang="en-GB">
              <a:solidFill>
                <a:prstClr val="black"/>
              </a:solidFill>
            </a:endParaRPr>
          </a:p>
        </p:txBody>
      </p:sp>
    </p:spTree>
    <p:extLst>
      <p:ext uri="{BB962C8B-B14F-4D97-AF65-F5344CB8AC3E}">
        <p14:creationId xmlns:p14="http://schemas.microsoft.com/office/powerpoint/2010/main" val="637173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l-GR" smtClean="0"/>
          </a:p>
        </p:txBody>
      </p:sp>
      <p:sp>
        <p:nvSpPr>
          <p:cNvPr id="112644" name="Slide Number Placeholder 3"/>
          <p:cNvSpPr>
            <a:spLocks noGrp="1"/>
          </p:cNvSpPr>
          <p:nvPr>
            <p:ph type="sldNum" sz="quarter" idx="5"/>
          </p:nvPr>
        </p:nvSpPr>
        <p:spPr>
          <a:noFill/>
        </p:spPr>
        <p:txBody>
          <a:bodyPr/>
          <a:lstStyle/>
          <a:p>
            <a:fld id="{E9B215C2-069F-439D-ADDE-8986A2F4BDA4}" type="slidenum">
              <a:rPr lang="en-GB">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806077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2F1E21E1-6B6E-4F6F-8F90-C4726070DBF8}" type="slidenum">
              <a:rPr lang="en-GB" smtClean="0">
                <a:solidFill>
                  <a:prstClr val="black"/>
                </a:solidFill>
              </a:rPr>
              <a:pPr>
                <a:defRPr/>
              </a:pPr>
              <a:t>23</a:t>
            </a:fld>
            <a:endParaRPr lang="en-GB">
              <a:solidFill>
                <a:prstClr val="black"/>
              </a:solidFill>
            </a:endParaRPr>
          </a:p>
        </p:txBody>
      </p:sp>
    </p:spTree>
    <p:extLst>
      <p:ext uri="{BB962C8B-B14F-4D97-AF65-F5344CB8AC3E}">
        <p14:creationId xmlns:p14="http://schemas.microsoft.com/office/powerpoint/2010/main" val="2105943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4077062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B1930F0A-6C72-47BE-9315-6C7D70529AEF}" type="slidenum">
              <a:rPr lang="el-GR" smtClean="0">
                <a:solidFill>
                  <a:prstClr val="black"/>
                </a:solidFill>
              </a:rPr>
              <a:pPr/>
              <a:t>25</a:t>
            </a:fld>
            <a:endParaRPr lang="el-GR">
              <a:solidFill>
                <a:prstClr val="black"/>
              </a:solidFill>
            </a:endParaRPr>
          </a:p>
        </p:txBody>
      </p:sp>
    </p:spTree>
    <p:extLst>
      <p:ext uri="{BB962C8B-B14F-4D97-AF65-F5344CB8AC3E}">
        <p14:creationId xmlns:p14="http://schemas.microsoft.com/office/powerpoint/2010/main" val="74254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B1930F0A-6C72-47BE-9315-6C7D70529AEF}" type="slidenum">
              <a:rPr lang="el-GR" smtClean="0">
                <a:solidFill>
                  <a:prstClr val="black"/>
                </a:solidFill>
              </a:rPr>
              <a:pPr/>
              <a:t>26</a:t>
            </a:fld>
            <a:endParaRPr lang="el-GR">
              <a:solidFill>
                <a:prstClr val="black"/>
              </a:solidFill>
            </a:endParaRPr>
          </a:p>
        </p:txBody>
      </p:sp>
    </p:spTree>
    <p:extLst>
      <p:ext uri="{BB962C8B-B14F-4D97-AF65-F5344CB8AC3E}">
        <p14:creationId xmlns:p14="http://schemas.microsoft.com/office/powerpoint/2010/main" val="33208068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252967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583034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2808436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Θέση εικόνας διαφάνειας 1"/>
          <p:cNvSpPr>
            <a:spLocks noGrp="1" noRot="1" noChangeAspect="1" noTextEdit="1"/>
          </p:cNvSpPr>
          <p:nvPr>
            <p:ph type="sldImg"/>
          </p:nvPr>
        </p:nvSpPr>
        <p:spPr bwMode="auto">
          <a:xfrm>
            <a:off x="857250" y="685800"/>
            <a:ext cx="5143500" cy="3429000"/>
          </a:xfrm>
          <a:prstGeom prst="rect">
            <a:avLst/>
          </a:prstGeom>
          <a:noFill/>
          <a:ln>
            <a:solidFill>
              <a:srgbClr val="000000"/>
            </a:solidFill>
            <a:miter lim="800000"/>
            <a:headEnd/>
            <a:tailEnd/>
          </a:ln>
        </p:spPr>
      </p:sp>
      <p:sp>
        <p:nvSpPr>
          <p:cNvPr id="140291" name="Θέση σημειώσεων 2"/>
          <p:cNvSpPr>
            <a:spLocks noGrp="1"/>
          </p:cNvSpPr>
          <p:nvPr>
            <p:ph type="body" idx="1"/>
          </p:nvPr>
        </p:nvSpPr>
        <p:spPr bwMode="auto">
          <a:xfrm>
            <a:off x="685800" y="4343437"/>
            <a:ext cx="5486400" cy="4114138"/>
          </a:xfrm>
          <a:prstGeom prst="rect">
            <a:avLst/>
          </a:prstGeom>
          <a:noFill/>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p>
        </p:txBody>
      </p:sp>
      <p:sp>
        <p:nvSpPr>
          <p:cNvPr id="124932" name="Θέση αριθμού διαφάνειας 3"/>
          <p:cNvSpPr>
            <a:spLocks noGrp="1"/>
          </p:cNvSpPr>
          <p:nvPr>
            <p:ph type="sldNum" sz="quarter" idx="5"/>
          </p:nvPr>
        </p:nvSpPr>
        <p:spPr bwMode="auto">
          <a:xfrm>
            <a:off x="3884613" y="8685404"/>
            <a:ext cx="2971800" cy="457126"/>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B647171A-F9B5-44CE-8214-EA169C6AB008}" type="slidenum">
              <a:rPr lang="el-GR" altLang="el-GR" smtClean="0">
                <a:cs typeface="Arial" charset="0"/>
              </a:rPr>
              <a:pPr fontAlgn="base">
                <a:spcBef>
                  <a:spcPct val="0"/>
                </a:spcBef>
                <a:spcAft>
                  <a:spcPct val="0"/>
                </a:spcAft>
                <a:defRPr/>
              </a:pPr>
              <a:t>3</a:t>
            </a:fld>
            <a:endParaRPr lang="el-GR" altLang="el-GR" smtClean="0">
              <a:cs typeface="Arial" charset="0"/>
            </a:endParaRPr>
          </a:p>
        </p:txBody>
      </p:sp>
    </p:spTree>
    <p:extLst>
      <p:ext uri="{BB962C8B-B14F-4D97-AF65-F5344CB8AC3E}">
        <p14:creationId xmlns:p14="http://schemas.microsoft.com/office/powerpoint/2010/main" val="2625993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3258470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453488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l-GR" dirty="0" smtClean="0"/>
          </a:p>
        </p:txBody>
      </p:sp>
      <p:sp>
        <p:nvSpPr>
          <p:cNvPr id="116740" name="Slide Number Placeholder 3"/>
          <p:cNvSpPr>
            <a:spLocks noGrp="1"/>
          </p:cNvSpPr>
          <p:nvPr>
            <p:ph type="sldNum" sz="quarter" idx="5"/>
          </p:nvPr>
        </p:nvSpPr>
        <p:spPr>
          <a:noFill/>
        </p:spPr>
        <p:txBody>
          <a:bodyPr/>
          <a:lstStyle/>
          <a:p>
            <a:fld id="{F92AFB3F-7361-4029-BDD3-0A07356CBBE4}" type="slidenum">
              <a:rPr lang="en-GB">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1419052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l-GR" smtClean="0"/>
          </a:p>
        </p:txBody>
      </p:sp>
      <p:sp>
        <p:nvSpPr>
          <p:cNvPr id="116740" name="Slide Number Placeholder 3"/>
          <p:cNvSpPr>
            <a:spLocks noGrp="1"/>
          </p:cNvSpPr>
          <p:nvPr>
            <p:ph type="sldNum" sz="quarter" idx="5"/>
          </p:nvPr>
        </p:nvSpPr>
        <p:spPr>
          <a:noFill/>
        </p:spPr>
        <p:txBody>
          <a:bodyPr/>
          <a:lstStyle/>
          <a:p>
            <a:fld id="{F92AFB3F-7361-4029-BDD3-0A07356CBBE4}" type="slidenum">
              <a:rPr lang="en-GB">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100317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l-GR" smtClean="0"/>
          </a:p>
        </p:txBody>
      </p:sp>
      <p:sp>
        <p:nvSpPr>
          <p:cNvPr id="116740" name="Slide Number Placeholder 3"/>
          <p:cNvSpPr>
            <a:spLocks noGrp="1"/>
          </p:cNvSpPr>
          <p:nvPr>
            <p:ph type="sldNum" sz="quarter" idx="5"/>
          </p:nvPr>
        </p:nvSpPr>
        <p:spPr>
          <a:noFill/>
        </p:spPr>
        <p:txBody>
          <a:bodyPr/>
          <a:lstStyle/>
          <a:p>
            <a:fld id="{F92AFB3F-7361-4029-BDD3-0A07356CBBE4}" type="slidenum">
              <a:rPr lang="en-GB">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475574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l-GR" smtClean="0"/>
          </a:p>
        </p:txBody>
      </p:sp>
      <p:sp>
        <p:nvSpPr>
          <p:cNvPr id="116740" name="Slide Number Placeholder 3"/>
          <p:cNvSpPr>
            <a:spLocks noGrp="1"/>
          </p:cNvSpPr>
          <p:nvPr>
            <p:ph type="sldNum" sz="quarter" idx="5"/>
          </p:nvPr>
        </p:nvSpPr>
        <p:spPr>
          <a:noFill/>
        </p:spPr>
        <p:txBody>
          <a:bodyPr/>
          <a:lstStyle/>
          <a:p>
            <a:fld id="{F92AFB3F-7361-4029-BDD3-0A07356CBBE4}" type="slidenum">
              <a:rPr lang="en-GB">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4088785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l-GR" smtClean="0"/>
          </a:p>
        </p:txBody>
      </p:sp>
      <p:sp>
        <p:nvSpPr>
          <p:cNvPr id="116740" name="Slide Number Placeholder 3"/>
          <p:cNvSpPr>
            <a:spLocks noGrp="1"/>
          </p:cNvSpPr>
          <p:nvPr>
            <p:ph type="sldNum" sz="quarter" idx="5"/>
          </p:nvPr>
        </p:nvSpPr>
        <p:spPr>
          <a:noFill/>
        </p:spPr>
        <p:txBody>
          <a:bodyPr/>
          <a:lstStyle/>
          <a:p>
            <a:fld id="{F92AFB3F-7361-4029-BDD3-0A07356CBBE4}" type="slidenum">
              <a:rPr lang="en-GB">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0527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l-GR" smtClean="0"/>
          </a:p>
        </p:txBody>
      </p:sp>
      <p:sp>
        <p:nvSpPr>
          <p:cNvPr id="116740" name="Slide Number Placeholder 3"/>
          <p:cNvSpPr>
            <a:spLocks noGrp="1"/>
          </p:cNvSpPr>
          <p:nvPr>
            <p:ph type="sldNum" sz="quarter" idx="5"/>
          </p:nvPr>
        </p:nvSpPr>
        <p:spPr>
          <a:noFill/>
        </p:spPr>
        <p:txBody>
          <a:bodyPr/>
          <a:lstStyle/>
          <a:p>
            <a:fld id="{F92AFB3F-7361-4029-BDD3-0A07356CBBE4}" type="slidenum">
              <a:rPr lang="en-GB">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401669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l-GR" smtClean="0"/>
          </a:p>
        </p:txBody>
      </p:sp>
      <p:sp>
        <p:nvSpPr>
          <p:cNvPr id="116740" name="Slide Number Placeholder 3"/>
          <p:cNvSpPr>
            <a:spLocks noGrp="1"/>
          </p:cNvSpPr>
          <p:nvPr>
            <p:ph type="sldNum" sz="quarter" idx="5"/>
          </p:nvPr>
        </p:nvSpPr>
        <p:spPr>
          <a:noFill/>
        </p:spPr>
        <p:txBody>
          <a:bodyPr/>
          <a:lstStyle/>
          <a:p>
            <a:fld id="{F92AFB3F-7361-4029-BDD3-0A07356CBBE4}" type="slidenum">
              <a:rPr lang="en-GB">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0546974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l-GR" smtClean="0"/>
          </a:p>
        </p:txBody>
      </p:sp>
      <p:sp>
        <p:nvSpPr>
          <p:cNvPr id="116740" name="Slide Number Placeholder 3"/>
          <p:cNvSpPr>
            <a:spLocks noGrp="1"/>
          </p:cNvSpPr>
          <p:nvPr>
            <p:ph type="sldNum" sz="quarter" idx="5"/>
          </p:nvPr>
        </p:nvSpPr>
        <p:spPr>
          <a:noFill/>
        </p:spPr>
        <p:txBody>
          <a:bodyPr/>
          <a:lstStyle/>
          <a:p>
            <a:fld id="{F92AFB3F-7361-4029-BDD3-0A07356CBBE4}" type="slidenum">
              <a:rPr lang="en-GB">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2823657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Θέση εικόνας διαφάνειας 1"/>
          <p:cNvSpPr>
            <a:spLocks noGrp="1" noRot="1" noChangeAspect="1" noTextEdit="1"/>
          </p:cNvSpPr>
          <p:nvPr>
            <p:ph type="sldImg"/>
          </p:nvPr>
        </p:nvSpPr>
        <p:spPr bwMode="auto">
          <a:xfrm>
            <a:off x="857250" y="685800"/>
            <a:ext cx="5143500" cy="3429000"/>
          </a:xfrm>
          <a:prstGeom prst="rect">
            <a:avLst/>
          </a:prstGeom>
          <a:noFill/>
          <a:ln>
            <a:solidFill>
              <a:srgbClr val="000000"/>
            </a:solidFill>
            <a:miter lim="800000"/>
            <a:headEnd/>
            <a:tailEnd/>
          </a:ln>
        </p:spPr>
      </p:sp>
      <p:sp>
        <p:nvSpPr>
          <p:cNvPr id="141315" name="Θέση σημειώσεων 2"/>
          <p:cNvSpPr>
            <a:spLocks noGrp="1"/>
          </p:cNvSpPr>
          <p:nvPr>
            <p:ph type="body" idx="1"/>
          </p:nvPr>
        </p:nvSpPr>
        <p:spPr bwMode="auto">
          <a:xfrm>
            <a:off x="685800" y="4343437"/>
            <a:ext cx="5486400" cy="4114138"/>
          </a:xfrm>
          <a:prstGeom prst="rect">
            <a:avLst/>
          </a:prstGeom>
          <a:noFill/>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125956" name="Θέση αριθμού διαφάνειας 3"/>
          <p:cNvSpPr>
            <a:spLocks noGrp="1"/>
          </p:cNvSpPr>
          <p:nvPr>
            <p:ph type="sldNum" sz="quarter" idx="5"/>
          </p:nvPr>
        </p:nvSpPr>
        <p:spPr bwMode="auto">
          <a:xfrm>
            <a:off x="3884613" y="8685404"/>
            <a:ext cx="2971800" cy="457126"/>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5E62B448-9C14-452E-80B0-9C457E063E19}" type="slidenum">
              <a:rPr lang="el-GR" altLang="el-GR" smtClean="0">
                <a:cs typeface="Arial" charset="0"/>
              </a:rPr>
              <a:pPr fontAlgn="base">
                <a:spcBef>
                  <a:spcPct val="0"/>
                </a:spcBef>
                <a:spcAft>
                  <a:spcPct val="0"/>
                </a:spcAft>
                <a:defRPr/>
              </a:pPr>
              <a:t>4</a:t>
            </a:fld>
            <a:endParaRPr lang="el-GR" altLang="el-GR" smtClean="0">
              <a:cs typeface="Arial" charset="0"/>
            </a:endParaRPr>
          </a:p>
        </p:txBody>
      </p:sp>
    </p:spTree>
    <p:extLst>
      <p:ext uri="{BB962C8B-B14F-4D97-AF65-F5344CB8AC3E}">
        <p14:creationId xmlns:p14="http://schemas.microsoft.com/office/powerpoint/2010/main" val="1488369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3819754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2148162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40043F-3B94-4659-9AE2-E3EE69EE0CBC}" type="slidenum">
              <a:rPr lang="en-GB">
                <a:solidFill>
                  <a:prstClr val="black"/>
                </a:solidFill>
              </a:rPr>
              <a:pPr/>
              <a:t>46</a:t>
            </a:fld>
            <a:endParaRPr lang="en-GB">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l-GR"/>
              <a:t>Ακολουθεί λιπιδική υπεροξείδωση</a:t>
            </a:r>
            <a:endParaRPr lang="en-GB"/>
          </a:p>
        </p:txBody>
      </p:sp>
    </p:spTree>
    <p:extLst>
      <p:ext uri="{BB962C8B-B14F-4D97-AF65-F5344CB8AC3E}">
        <p14:creationId xmlns:p14="http://schemas.microsoft.com/office/powerpoint/2010/main" val="2800328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E61AD274-DB6F-4DD9-8560-31EF07C5E1F2}"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25400797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2813166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2F1E21E1-6B6E-4F6F-8F90-C4726070DBF8}" type="slidenum">
              <a:rPr lang="en-GB" smtClean="0">
                <a:solidFill>
                  <a:prstClr val="black"/>
                </a:solidFill>
              </a:rPr>
              <a:pPr>
                <a:defRPr/>
              </a:pPr>
              <a:t>49</a:t>
            </a:fld>
            <a:endParaRPr lang="en-GB">
              <a:solidFill>
                <a:prstClr val="black"/>
              </a:solidFill>
            </a:endParaRPr>
          </a:p>
        </p:txBody>
      </p:sp>
    </p:spTree>
    <p:extLst>
      <p:ext uri="{BB962C8B-B14F-4D97-AF65-F5344CB8AC3E}">
        <p14:creationId xmlns:p14="http://schemas.microsoft.com/office/powerpoint/2010/main" val="3123154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2F1E21E1-6B6E-4F6F-8F90-C4726070DBF8}" type="slidenum">
              <a:rPr lang="en-GB" smtClean="0">
                <a:solidFill>
                  <a:prstClr val="black"/>
                </a:solidFill>
              </a:rPr>
              <a:pPr>
                <a:defRPr/>
              </a:pPr>
              <a:t>50</a:t>
            </a:fld>
            <a:endParaRPr lang="en-GB">
              <a:solidFill>
                <a:prstClr val="black"/>
              </a:solidFill>
            </a:endParaRPr>
          </a:p>
        </p:txBody>
      </p:sp>
    </p:spTree>
    <p:extLst>
      <p:ext uri="{BB962C8B-B14F-4D97-AF65-F5344CB8AC3E}">
        <p14:creationId xmlns:p14="http://schemas.microsoft.com/office/powerpoint/2010/main" val="20473112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l-GR" smtClean="0"/>
          </a:p>
        </p:txBody>
      </p:sp>
      <p:sp>
        <p:nvSpPr>
          <p:cNvPr id="108548" name="Slide Number Placeholder 3"/>
          <p:cNvSpPr>
            <a:spLocks noGrp="1"/>
          </p:cNvSpPr>
          <p:nvPr>
            <p:ph type="sldNum" sz="quarter" idx="5"/>
          </p:nvPr>
        </p:nvSpPr>
        <p:spPr>
          <a:noFill/>
        </p:spPr>
        <p:txBody>
          <a:bodyPr/>
          <a:lstStyle/>
          <a:p>
            <a:fld id="{699AD5CD-3765-4D07-87DE-6DD444A9B332}" type="slidenum">
              <a:rPr lang="en-GB">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8667408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40043F-3B94-4659-9AE2-E3EE69EE0CBC}" type="slidenum">
              <a:rPr lang="en-GB">
                <a:solidFill>
                  <a:prstClr val="black"/>
                </a:solidFill>
              </a:rPr>
              <a:pPr/>
              <a:t>52</a:t>
            </a:fld>
            <a:endParaRPr lang="en-GB">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l-GR"/>
              <a:t>Ακολουθεί λιπιδική υπεροξείδωση</a:t>
            </a:r>
            <a:endParaRPr lang="en-GB"/>
          </a:p>
        </p:txBody>
      </p:sp>
    </p:spTree>
    <p:extLst>
      <p:ext uri="{BB962C8B-B14F-4D97-AF65-F5344CB8AC3E}">
        <p14:creationId xmlns:p14="http://schemas.microsoft.com/office/powerpoint/2010/main" val="12118072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7980A41-19EE-4305-B90A-58E57B4FBDFA}" type="slidenum">
              <a:rPr lang="el-GR" altLang="el-GR">
                <a:latin typeface="Calibri" panose="020F0502020204030204" pitchFamily="34" charset="0"/>
              </a:rPr>
              <a:pPr eaLnBrk="1" hangingPunct="1"/>
              <a:t>53</a:t>
            </a:fld>
            <a:endParaRPr lang="el-GR" altLang="el-GR">
              <a:latin typeface="Calibri" panose="020F0502020204030204" pitchFamily="34" charset="0"/>
            </a:endParaRPr>
          </a:p>
        </p:txBody>
      </p:sp>
    </p:spTree>
    <p:extLst>
      <p:ext uri="{BB962C8B-B14F-4D97-AF65-F5344CB8AC3E}">
        <p14:creationId xmlns:p14="http://schemas.microsoft.com/office/powerpoint/2010/main" val="353732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Θέση εικόνας διαφάνειας 1"/>
          <p:cNvSpPr>
            <a:spLocks noGrp="1" noRot="1" noChangeAspect="1" noTextEdit="1"/>
          </p:cNvSpPr>
          <p:nvPr>
            <p:ph type="sldImg"/>
          </p:nvPr>
        </p:nvSpPr>
        <p:spPr bwMode="auto">
          <a:xfrm>
            <a:off x="857250" y="685800"/>
            <a:ext cx="5143500" cy="3429000"/>
          </a:xfrm>
          <a:prstGeom prst="rect">
            <a:avLst/>
          </a:prstGeom>
          <a:noFill/>
          <a:ln>
            <a:solidFill>
              <a:srgbClr val="000000"/>
            </a:solidFill>
            <a:miter lim="800000"/>
            <a:headEnd/>
            <a:tailEnd/>
          </a:ln>
        </p:spPr>
      </p:sp>
      <p:sp>
        <p:nvSpPr>
          <p:cNvPr id="142339" name="Θέση σημειώσεων 2"/>
          <p:cNvSpPr>
            <a:spLocks noGrp="1"/>
          </p:cNvSpPr>
          <p:nvPr>
            <p:ph type="body" idx="1"/>
          </p:nvPr>
        </p:nvSpPr>
        <p:spPr bwMode="auto">
          <a:xfrm>
            <a:off x="685800" y="4343437"/>
            <a:ext cx="5486400" cy="4114138"/>
          </a:xfrm>
          <a:prstGeom prst="rect">
            <a:avLst/>
          </a:prstGeom>
          <a:noFill/>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126980" name="Θέση αριθμού διαφάνειας 3"/>
          <p:cNvSpPr>
            <a:spLocks noGrp="1"/>
          </p:cNvSpPr>
          <p:nvPr>
            <p:ph type="sldNum" sz="quarter" idx="5"/>
          </p:nvPr>
        </p:nvSpPr>
        <p:spPr bwMode="auto">
          <a:xfrm>
            <a:off x="3884613" y="8685404"/>
            <a:ext cx="2971800" cy="457126"/>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28F921FE-18D3-4D3F-A8EB-D7D6BA7C8351}" type="slidenum">
              <a:rPr lang="el-GR" altLang="el-GR" smtClean="0">
                <a:cs typeface="Arial" charset="0"/>
              </a:rPr>
              <a:pPr fontAlgn="base">
                <a:spcBef>
                  <a:spcPct val="0"/>
                </a:spcBef>
                <a:spcAft>
                  <a:spcPct val="0"/>
                </a:spcAft>
                <a:defRPr/>
              </a:pPr>
              <a:t>5</a:t>
            </a:fld>
            <a:endParaRPr lang="el-GR" altLang="el-GR" smtClean="0">
              <a:cs typeface="Arial" charset="0"/>
            </a:endParaRPr>
          </a:p>
        </p:txBody>
      </p:sp>
    </p:spTree>
    <p:extLst>
      <p:ext uri="{BB962C8B-B14F-4D97-AF65-F5344CB8AC3E}">
        <p14:creationId xmlns:p14="http://schemas.microsoft.com/office/powerpoint/2010/main" val="818663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7980A41-19EE-4305-B90A-58E57B4FBDFA}" type="slidenum">
              <a:rPr lang="el-GR" altLang="el-GR">
                <a:latin typeface="Calibri" panose="020F0502020204030204" pitchFamily="34" charset="0"/>
              </a:rPr>
              <a:pPr eaLnBrk="1" hangingPunct="1"/>
              <a:t>54</a:t>
            </a:fld>
            <a:endParaRPr lang="el-GR" altLang="el-GR">
              <a:latin typeface="Calibri" panose="020F0502020204030204" pitchFamily="34" charset="0"/>
            </a:endParaRPr>
          </a:p>
        </p:txBody>
      </p:sp>
    </p:spTree>
    <p:extLst>
      <p:ext uri="{BB962C8B-B14F-4D97-AF65-F5344CB8AC3E}">
        <p14:creationId xmlns:p14="http://schemas.microsoft.com/office/powerpoint/2010/main" val="3537325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B4DF88-268B-43D6-A367-0B78BBA3CC7F}" type="slidenum">
              <a:rPr lang="el-GR" altLang="el-GR">
                <a:latin typeface="Calibri" panose="020F0502020204030204" pitchFamily="34" charset="0"/>
              </a:rPr>
              <a:pPr eaLnBrk="1" hangingPunct="1"/>
              <a:t>55</a:t>
            </a:fld>
            <a:endParaRPr lang="el-GR" altLang="el-GR">
              <a:latin typeface="Calibri" panose="020F0502020204030204" pitchFamily="34" charset="0"/>
            </a:endParaRPr>
          </a:p>
        </p:txBody>
      </p:sp>
    </p:spTree>
    <p:extLst>
      <p:ext uri="{BB962C8B-B14F-4D97-AF65-F5344CB8AC3E}">
        <p14:creationId xmlns:p14="http://schemas.microsoft.com/office/powerpoint/2010/main" val="2491055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3B4DF88-268B-43D6-A367-0B78BBA3CC7F}" type="slidenum">
              <a:rPr lang="el-GR" altLang="el-GR">
                <a:latin typeface="Calibri" panose="020F0502020204030204" pitchFamily="34" charset="0"/>
              </a:rPr>
              <a:pPr eaLnBrk="1" hangingPunct="1"/>
              <a:t>56</a:t>
            </a:fld>
            <a:endParaRPr lang="el-GR" altLang="el-GR">
              <a:latin typeface="Calibri" panose="020F0502020204030204" pitchFamily="34" charset="0"/>
            </a:endParaRPr>
          </a:p>
        </p:txBody>
      </p:sp>
    </p:spTree>
    <p:extLst>
      <p:ext uri="{BB962C8B-B14F-4D97-AF65-F5344CB8AC3E}">
        <p14:creationId xmlns:p14="http://schemas.microsoft.com/office/powerpoint/2010/main" val="2491055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D21CBA1-8CEE-47E4-B04D-4C8526D24BF9}" type="slidenum">
              <a:rPr lang="el-GR" altLang="el-GR">
                <a:latin typeface="Calibri" panose="020F0502020204030204" pitchFamily="34" charset="0"/>
              </a:rPr>
              <a:pPr eaLnBrk="1" hangingPunct="1"/>
              <a:t>57</a:t>
            </a:fld>
            <a:endParaRPr lang="el-GR" altLang="el-GR">
              <a:latin typeface="Calibri" panose="020F0502020204030204" pitchFamily="34" charset="0"/>
            </a:endParaRPr>
          </a:p>
        </p:txBody>
      </p:sp>
    </p:spTree>
    <p:extLst>
      <p:ext uri="{BB962C8B-B14F-4D97-AF65-F5344CB8AC3E}">
        <p14:creationId xmlns:p14="http://schemas.microsoft.com/office/powerpoint/2010/main" val="42806981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6F1FC21-51F0-4970-81AF-99DE36A257A5}" type="slidenum">
              <a:rPr lang="el-GR" altLang="el-GR">
                <a:latin typeface="Calibri" panose="020F0502020204030204" pitchFamily="34" charset="0"/>
              </a:rPr>
              <a:pPr eaLnBrk="1" hangingPunct="1"/>
              <a:t>58</a:t>
            </a:fld>
            <a:endParaRPr lang="el-GR" altLang="el-GR">
              <a:latin typeface="Calibri" panose="020F0502020204030204" pitchFamily="34" charset="0"/>
            </a:endParaRPr>
          </a:p>
        </p:txBody>
      </p:sp>
    </p:spTree>
    <p:extLst>
      <p:ext uri="{BB962C8B-B14F-4D97-AF65-F5344CB8AC3E}">
        <p14:creationId xmlns:p14="http://schemas.microsoft.com/office/powerpoint/2010/main" val="34214099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solidFill>
                <a:srgbClr val="FF0000"/>
              </a:solidFill>
            </a:endParaRPr>
          </a:p>
        </p:txBody>
      </p:sp>
      <p:sp>
        <p:nvSpPr>
          <p:cNvPr id="46084" name="Θέση αριθμού διαφάνειας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F00222A-8066-4E34-94A1-FBD24592FE89}" type="slidenum">
              <a:rPr lang="el-GR" altLang="el-GR">
                <a:latin typeface="Calibri" panose="020F0502020204030204" pitchFamily="34" charset="0"/>
              </a:rPr>
              <a:pPr eaLnBrk="1" hangingPunct="1"/>
              <a:t>59</a:t>
            </a:fld>
            <a:endParaRPr lang="el-GR" altLang="el-GR">
              <a:latin typeface="Calibri" panose="020F0502020204030204" pitchFamily="34" charset="0"/>
            </a:endParaRPr>
          </a:p>
        </p:txBody>
      </p:sp>
    </p:spTree>
    <p:extLst>
      <p:ext uri="{BB962C8B-B14F-4D97-AF65-F5344CB8AC3E}">
        <p14:creationId xmlns:p14="http://schemas.microsoft.com/office/powerpoint/2010/main" val="10995358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2B55C0-497E-4146-8CEF-4928244DB956}" type="slidenum">
              <a:rPr lang="el-GR" altLang="el-GR">
                <a:latin typeface="Calibri" panose="020F0502020204030204" pitchFamily="34" charset="0"/>
              </a:rPr>
              <a:pPr eaLnBrk="1" hangingPunct="1"/>
              <a:t>60</a:t>
            </a:fld>
            <a:endParaRPr lang="el-GR" altLang="el-GR">
              <a:latin typeface="Calibri" panose="020F0502020204030204" pitchFamily="34" charset="0"/>
            </a:endParaRPr>
          </a:p>
        </p:txBody>
      </p:sp>
    </p:spTree>
    <p:extLst>
      <p:ext uri="{BB962C8B-B14F-4D97-AF65-F5344CB8AC3E}">
        <p14:creationId xmlns:p14="http://schemas.microsoft.com/office/powerpoint/2010/main" val="1629443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6A2992A-7B1C-4910-8443-82F4947C267B}" type="slidenum">
              <a:rPr lang="el-GR" altLang="el-GR">
                <a:latin typeface="Calibri" panose="020F0502020204030204" pitchFamily="34" charset="0"/>
              </a:rPr>
              <a:pPr eaLnBrk="1" hangingPunct="1"/>
              <a:t>61</a:t>
            </a:fld>
            <a:endParaRPr lang="el-GR" altLang="el-GR">
              <a:latin typeface="Calibri" panose="020F0502020204030204" pitchFamily="34" charset="0"/>
            </a:endParaRPr>
          </a:p>
        </p:txBody>
      </p:sp>
    </p:spTree>
    <p:extLst>
      <p:ext uri="{BB962C8B-B14F-4D97-AF65-F5344CB8AC3E}">
        <p14:creationId xmlns:p14="http://schemas.microsoft.com/office/powerpoint/2010/main" val="1273743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Θέση εικόνας διαφάνειας 1"/>
          <p:cNvSpPr>
            <a:spLocks noGrp="1" noRot="1" noChangeAspect="1" noTextEdit="1"/>
          </p:cNvSpPr>
          <p:nvPr>
            <p:ph type="sldImg"/>
          </p:nvPr>
        </p:nvSpPr>
        <p:spPr bwMode="auto">
          <a:xfrm>
            <a:off x="857250" y="685800"/>
            <a:ext cx="5143500" cy="3429000"/>
          </a:xfrm>
          <a:prstGeom prst="rect">
            <a:avLst/>
          </a:prstGeom>
          <a:noFill/>
          <a:ln>
            <a:solidFill>
              <a:srgbClr val="000000"/>
            </a:solidFill>
            <a:miter lim="800000"/>
            <a:headEnd/>
            <a:tailEnd/>
          </a:ln>
        </p:spPr>
      </p:sp>
      <p:sp>
        <p:nvSpPr>
          <p:cNvPr id="142339" name="Θέση σημειώσεων 2"/>
          <p:cNvSpPr>
            <a:spLocks noGrp="1"/>
          </p:cNvSpPr>
          <p:nvPr>
            <p:ph type="body" idx="1"/>
          </p:nvPr>
        </p:nvSpPr>
        <p:spPr bwMode="auto">
          <a:xfrm>
            <a:off x="685800" y="4343437"/>
            <a:ext cx="5486400" cy="4114138"/>
          </a:xfrm>
          <a:prstGeom prst="rect">
            <a:avLst/>
          </a:prstGeom>
          <a:noFill/>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126980" name="Θέση αριθμού διαφάνειας 3"/>
          <p:cNvSpPr>
            <a:spLocks noGrp="1"/>
          </p:cNvSpPr>
          <p:nvPr>
            <p:ph type="sldNum" sz="quarter" idx="5"/>
          </p:nvPr>
        </p:nvSpPr>
        <p:spPr bwMode="auto">
          <a:xfrm>
            <a:off x="3884613" y="8685404"/>
            <a:ext cx="2971800" cy="457126"/>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28F921FE-18D3-4D3F-A8EB-D7D6BA7C8351}" type="slidenum">
              <a:rPr lang="el-GR" altLang="el-GR" smtClean="0">
                <a:cs typeface="Arial" charset="0"/>
              </a:rPr>
              <a:pPr fontAlgn="base">
                <a:spcBef>
                  <a:spcPct val="0"/>
                </a:spcBef>
                <a:spcAft>
                  <a:spcPct val="0"/>
                </a:spcAft>
                <a:defRPr/>
              </a:pPr>
              <a:t>6</a:t>
            </a:fld>
            <a:endParaRPr lang="el-GR" altLang="el-GR" smtClean="0">
              <a:cs typeface="Arial" charset="0"/>
            </a:endParaRPr>
          </a:p>
        </p:txBody>
      </p:sp>
    </p:spTree>
    <p:extLst>
      <p:ext uri="{BB962C8B-B14F-4D97-AF65-F5344CB8AC3E}">
        <p14:creationId xmlns:p14="http://schemas.microsoft.com/office/powerpoint/2010/main" val="1379675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4E210733-DA80-404B-AB3F-34735AECC57D}"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1717517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2F1E21E1-6B6E-4F6F-8F90-C4726070DBF8}"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122134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pPr>
              <a:defRPr/>
            </a:pPr>
            <a:fld id="{2F1E21E1-6B6E-4F6F-8F90-C4726070DBF8}" type="slidenum">
              <a:rPr lang="en-GB" smtClean="0">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3774511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DEE583-554E-47AD-BECB-1E203E8862AB}"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64710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7BA73D-8DF1-4161-8B86-8B14CF71567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77158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6934E0-98DB-47B2-AE50-9989D48F6E87}"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92640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Διαφάνεια τίτλου">
    <p:spTree>
      <p:nvGrpSpPr>
        <p:cNvPr id="1" name=""/>
        <p:cNvGrpSpPr/>
        <p:nvPr/>
      </p:nvGrpSpPr>
      <p:grpSpPr>
        <a:xfrm>
          <a:off x="0" y="0"/>
          <a:ext cx="0" cy="0"/>
          <a:chOff x="0" y="0"/>
          <a:chExt cx="0" cy="0"/>
        </a:xfrm>
      </p:grpSpPr>
      <p:pic>
        <p:nvPicPr>
          <p:cNvPr id="4" name="AUTh Logo" descr="Αγιος Δημήτριος"/>
          <p:cNvPicPr>
            <a:picLocks noChangeAspect="1" noChangeArrowheads="1"/>
          </p:cNvPicPr>
          <p:nvPr/>
        </p:nvPicPr>
        <p:blipFill>
          <a:blip r:embed="rId2" cstate="print"/>
          <a:srcRect/>
          <a:stretch>
            <a:fillRect/>
          </a:stretch>
        </p:blipFill>
        <p:spPr bwMode="auto">
          <a:xfrm>
            <a:off x="122238" y="207963"/>
            <a:ext cx="876300" cy="781050"/>
          </a:xfrm>
          <a:prstGeom prst="rect">
            <a:avLst/>
          </a:prstGeom>
          <a:noFill/>
          <a:ln w="9525">
            <a:noFill/>
            <a:miter lim="800000"/>
            <a:headEnd/>
            <a:tailEnd/>
          </a:ln>
        </p:spPr>
      </p:pic>
      <p:sp>
        <p:nvSpPr>
          <p:cNvPr id="5" name="ΑΠΘ"/>
          <p:cNvSpPr txBox="1">
            <a:spLocks noChangeArrowheads="1"/>
          </p:cNvSpPr>
          <p:nvPr/>
        </p:nvSpPr>
        <p:spPr bwMode="auto">
          <a:xfrm>
            <a:off x="1098550" y="188913"/>
            <a:ext cx="2425700" cy="857250"/>
          </a:xfrm>
          <a:prstGeom prst="rect">
            <a:avLst/>
          </a:prstGeom>
          <a:no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l-GR" sz="1800" dirty="0">
                <a:solidFill>
                  <a:schemeClr val="bg1"/>
                </a:solidFill>
                <a:latin typeface="Century Gothic" pitchFamily="34" charset="0"/>
              </a:rPr>
              <a:t>ΑΡΙΣΤΟΤΕΛΕΙΟ</a:t>
            </a:r>
          </a:p>
          <a:p>
            <a:pPr eaLnBrk="1" hangingPunct="1">
              <a:defRPr/>
            </a:pPr>
            <a:r>
              <a:rPr lang="el-GR" sz="1800" dirty="0">
                <a:solidFill>
                  <a:schemeClr val="bg1"/>
                </a:solidFill>
                <a:latin typeface="Century Gothic" pitchFamily="34" charset="0"/>
              </a:rPr>
              <a:t>ΠΑΝΕΠΙΣΤΗΜΙΟ</a:t>
            </a:r>
          </a:p>
          <a:p>
            <a:pPr eaLnBrk="1" hangingPunct="1">
              <a:defRPr/>
            </a:pPr>
            <a:r>
              <a:rPr lang="el-GR" sz="1800" dirty="0">
                <a:solidFill>
                  <a:schemeClr val="bg1"/>
                </a:solidFill>
                <a:latin typeface="Century Gothic" pitchFamily="34" charset="0"/>
              </a:rPr>
              <a:t>ΘΕΣΣΑΛΟΝΙΚΗΣ</a:t>
            </a:r>
          </a:p>
        </p:txBody>
      </p:sp>
      <p:pic>
        <p:nvPicPr>
          <p:cNvPr id="6" name="Opencourses Logo"/>
          <p:cNvPicPr>
            <a:picLocks noChangeAspect="1" noChangeArrowheads="1"/>
          </p:cNvPicPr>
          <p:nvPr/>
        </p:nvPicPr>
        <p:blipFill>
          <a:blip r:embed="rId3" cstate="print">
            <a:clrChange>
              <a:clrFrom>
                <a:srgbClr val="FFFFFF"/>
              </a:clrFrom>
              <a:clrTo>
                <a:srgbClr val="FFFFFF">
                  <a:alpha val="0"/>
                </a:srgbClr>
              </a:clrTo>
            </a:clrChange>
          </a:blip>
          <a:srcRect l="16202" t="3781" r="16829" b="22774"/>
          <a:stretch>
            <a:fillRect/>
          </a:stretch>
        </p:blipFill>
        <p:spPr bwMode="auto">
          <a:xfrm>
            <a:off x="8666163" y="138113"/>
            <a:ext cx="1581150" cy="1020762"/>
          </a:xfrm>
          <a:prstGeom prst="rect">
            <a:avLst/>
          </a:prstGeom>
          <a:noFill/>
          <a:ln w="9525">
            <a:noFill/>
            <a:miter lim="800000"/>
            <a:headEnd/>
            <a:tailEnd/>
          </a:ln>
        </p:spPr>
      </p:pic>
      <p:sp>
        <p:nvSpPr>
          <p:cNvPr id="7" name="Opencourses"/>
          <p:cNvSpPr txBox="1">
            <a:spLocks noChangeArrowheads="1"/>
          </p:cNvSpPr>
          <p:nvPr userDrawn="1"/>
        </p:nvSpPr>
        <p:spPr bwMode="auto">
          <a:xfrm>
            <a:off x="6240463" y="188913"/>
            <a:ext cx="2425700" cy="857250"/>
          </a:xfrm>
          <a:prstGeom prst="rect">
            <a:avLst/>
          </a:prstGeom>
          <a:no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defRPr/>
            </a:pPr>
            <a:r>
              <a:rPr lang="el-GR" sz="1800" dirty="0" smtClean="0">
                <a:solidFill>
                  <a:schemeClr val="bg1"/>
                </a:solidFill>
                <a:latin typeface="Century Gothic" pitchFamily="34" charset="0"/>
              </a:rPr>
              <a:t>ΑΝΟΙΚΤΑ</a:t>
            </a:r>
          </a:p>
          <a:p>
            <a:pPr algn="r">
              <a:defRPr/>
            </a:pPr>
            <a:r>
              <a:rPr lang="el-GR" sz="1800" dirty="0" smtClean="0">
                <a:solidFill>
                  <a:schemeClr val="bg1"/>
                </a:solidFill>
                <a:latin typeface="Century Gothic" pitchFamily="34" charset="0"/>
              </a:rPr>
              <a:t>ΑΚΑΔΗΜΑΪΚΑ</a:t>
            </a:r>
          </a:p>
          <a:p>
            <a:pPr algn="r">
              <a:defRPr/>
            </a:pPr>
            <a:r>
              <a:rPr lang="el-GR" sz="1800" dirty="0" smtClean="0">
                <a:solidFill>
                  <a:schemeClr val="bg1"/>
                </a:solidFill>
                <a:latin typeface="Century Gothic" pitchFamily="34" charset="0"/>
              </a:rPr>
              <a:t>ΜΑΘΗΜΑΤΑ</a:t>
            </a:r>
            <a:endParaRPr lang="el-GR" sz="1800" dirty="0">
              <a:solidFill>
                <a:schemeClr val="bg1"/>
              </a:solidFill>
              <a:latin typeface="Century Gothic" pitchFamily="34" charset="0"/>
            </a:endParaRPr>
          </a:p>
        </p:txBody>
      </p:sp>
      <p:cxnSp>
        <p:nvCxnSpPr>
          <p:cNvPr id="8" name="Grey Line"/>
          <p:cNvCxnSpPr/>
          <p:nvPr/>
        </p:nvCxnSpPr>
        <p:spPr>
          <a:xfrm>
            <a:off x="0" y="1266825"/>
            <a:ext cx="10287000" cy="0"/>
          </a:xfrm>
          <a:prstGeom prst="line">
            <a:avLst/>
          </a:prstGeom>
          <a:ln w="50800">
            <a:solidFill>
              <a:srgbClr val="A7A9AE"/>
            </a:solidFill>
          </a:ln>
        </p:spPr>
        <p:style>
          <a:lnRef idx="1">
            <a:schemeClr val="accent1"/>
          </a:lnRef>
          <a:fillRef idx="0">
            <a:schemeClr val="accent1"/>
          </a:fillRef>
          <a:effectRef idx="0">
            <a:schemeClr val="accent1"/>
          </a:effectRef>
          <a:fontRef idx="minor">
            <a:schemeClr val="tx1"/>
          </a:fontRef>
        </p:style>
      </p:cxnSp>
      <p:pic>
        <p:nvPicPr>
          <p:cNvPr id="9" name="Picture 9"/>
          <p:cNvPicPr>
            <a:picLocks noChangeAspect="1" noChangeArrowheads="1"/>
          </p:cNvPicPr>
          <p:nvPr userDrawn="1"/>
        </p:nvPicPr>
        <p:blipFill>
          <a:blip r:embed="rId4" cstate="print"/>
          <a:srcRect/>
          <a:stretch>
            <a:fillRect/>
          </a:stretch>
        </p:blipFill>
        <p:spPr bwMode="auto">
          <a:xfrm>
            <a:off x="2379663" y="5622925"/>
            <a:ext cx="5529262" cy="1239838"/>
          </a:xfrm>
          <a:prstGeom prst="rect">
            <a:avLst/>
          </a:prstGeom>
          <a:noFill/>
          <a:ln w="9525">
            <a:noFill/>
            <a:miter lim="800000"/>
            <a:headEnd/>
            <a:tailEnd/>
          </a:ln>
        </p:spPr>
      </p:pic>
      <p:pic>
        <p:nvPicPr>
          <p:cNvPr id="10" name="Picture 17" descr="http://www.lib.umich.edu/files/services/copyright/cc-by-sa.png"/>
          <p:cNvPicPr>
            <a:picLocks noChangeAspect="1" noChangeArrowheads="1"/>
          </p:cNvPicPr>
          <p:nvPr userDrawn="1"/>
        </p:nvPicPr>
        <p:blipFill>
          <a:blip r:embed="rId5" cstate="print"/>
          <a:srcRect/>
          <a:stretch>
            <a:fillRect/>
          </a:stretch>
        </p:blipFill>
        <p:spPr bwMode="auto">
          <a:xfrm>
            <a:off x="357188" y="5922965"/>
            <a:ext cx="1782762" cy="554037"/>
          </a:xfrm>
          <a:prstGeom prst="rect">
            <a:avLst/>
          </a:prstGeom>
          <a:noFill/>
          <a:ln w="9525">
            <a:noFill/>
            <a:miter lim="800000"/>
            <a:headEnd/>
            <a:tailEnd/>
          </a:ln>
        </p:spPr>
      </p:pic>
      <p:sp>
        <p:nvSpPr>
          <p:cNvPr id="2" name="Τίτλος"/>
          <p:cNvSpPr>
            <a:spLocks noGrp="1"/>
          </p:cNvSpPr>
          <p:nvPr>
            <p:ph type="ctrTitle"/>
          </p:nvPr>
        </p:nvSpPr>
        <p:spPr>
          <a:xfrm>
            <a:off x="771525" y="1844828"/>
            <a:ext cx="8743950" cy="1512167"/>
          </a:xfrm>
          <a:prstGeom prst="rect">
            <a:avLst/>
          </a:prstGeom>
        </p:spPr>
        <p:txBody>
          <a:bodyPr/>
          <a:lstStyle>
            <a:lvl1pPr>
              <a:defRPr>
                <a:solidFill>
                  <a:schemeClr val="tx1"/>
                </a:solidFill>
              </a:defRPr>
            </a:lvl1pPr>
          </a:lstStyle>
          <a:p>
            <a:r>
              <a:rPr lang="en-US" smtClean="0"/>
              <a:t>Click to edit Master title style</a:t>
            </a:r>
            <a:endParaRPr lang="el-GR" dirty="0"/>
          </a:p>
        </p:txBody>
      </p:sp>
      <p:sp>
        <p:nvSpPr>
          <p:cNvPr id="3" name="Υπότιτλος"/>
          <p:cNvSpPr>
            <a:spLocks noGrp="1"/>
          </p:cNvSpPr>
          <p:nvPr>
            <p:ph type="subTitle" idx="1"/>
          </p:nvPr>
        </p:nvSpPr>
        <p:spPr>
          <a:xfrm>
            <a:off x="769015" y="3501008"/>
            <a:ext cx="8748972" cy="18002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Τίτλος και Περιεχόμενο">
    <p:spTree>
      <p:nvGrpSpPr>
        <p:cNvPr id="1" name=""/>
        <p:cNvGrpSpPr/>
        <p:nvPr/>
      </p:nvGrpSpPr>
      <p:grpSpPr>
        <a:xfrm>
          <a:off x="0" y="0"/>
          <a:ext cx="0" cy="0"/>
          <a:chOff x="0" y="0"/>
          <a:chExt cx="0" cy="0"/>
        </a:xfrm>
      </p:grpSpPr>
      <p:cxnSp>
        <p:nvCxnSpPr>
          <p:cNvPr id="4" name="Red Line"/>
          <p:cNvCxnSpPr/>
          <p:nvPr/>
        </p:nvCxnSpPr>
        <p:spPr>
          <a:xfrm>
            <a:off x="0" y="1266825"/>
            <a:ext cx="10287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5" name="Red line"/>
          <p:cNvCxnSpPr/>
          <p:nvPr/>
        </p:nvCxnSpPr>
        <p:spPr>
          <a:xfrm>
            <a:off x="0" y="6381750"/>
            <a:ext cx="10287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pic>
        <p:nvPicPr>
          <p:cNvPr id="6" name="AUTh Logo" descr="W:\logos\AUTH logo\auth_logo_bw.jpg"/>
          <p:cNvPicPr>
            <a:picLocks noChangeAspect="1" noChangeArrowheads="1"/>
          </p:cNvPicPr>
          <p:nvPr/>
        </p:nvPicPr>
        <p:blipFill>
          <a:blip r:embed="rId2" cstate="print"/>
          <a:srcRect l="10464" t="9230" r="9892" b="10805"/>
          <a:stretch>
            <a:fillRect/>
          </a:stretch>
        </p:blipFill>
        <p:spPr bwMode="auto">
          <a:xfrm>
            <a:off x="122239" y="6073775"/>
            <a:ext cx="525462" cy="469900"/>
          </a:xfrm>
          <a:prstGeom prst="rect">
            <a:avLst/>
          </a:prstGeom>
          <a:noFill/>
          <a:ln w="9525">
            <a:noFill/>
            <a:miter lim="800000"/>
            <a:headEnd/>
            <a:tailEnd/>
          </a:ln>
        </p:spPr>
      </p:pic>
      <p:sp>
        <p:nvSpPr>
          <p:cNvPr id="7" name="AUTh"/>
          <p:cNvSpPr txBox="1"/>
          <p:nvPr/>
        </p:nvSpPr>
        <p:spPr>
          <a:xfrm>
            <a:off x="12701" y="6543677"/>
            <a:ext cx="811213" cy="314325"/>
          </a:xfrm>
          <a:prstGeom prst="rect">
            <a:avLst/>
          </a:prstGeom>
        </p:spPr>
        <p:txBody>
          <a:bodyPr anchor="ctr">
            <a:normAutofit fontScale="32500" lnSpcReduction="20000"/>
          </a:bodyPr>
          <a:lstStyle/>
          <a:p>
            <a:pPr>
              <a:defRPr/>
            </a:pPr>
            <a:r>
              <a:rPr lang="el-GR" dirty="0">
                <a:solidFill>
                  <a:schemeClr val="bg1"/>
                </a:solidFill>
                <a:latin typeface="Century Gothic" pitchFamily="34" charset="0"/>
                <a:ea typeface="Arial Unicode MS" pitchFamily="34" charset="-128"/>
                <a:cs typeface="Arial Unicode MS" pitchFamily="34" charset="-128"/>
              </a:rPr>
              <a:t>Αριστοτέλειο</a:t>
            </a:r>
          </a:p>
          <a:p>
            <a:pPr>
              <a:defRPr/>
            </a:pPr>
            <a:r>
              <a:rPr lang="el-GR" dirty="0">
                <a:solidFill>
                  <a:schemeClr val="bg1"/>
                </a:solidFill>
                <a:latin typeface="Century Gothic" pitchFamily="34" charset="0"/>
                <a:ea typeface="Arial Unicode MS" pitchFamily="34" charset="-128"/>
                <a:cs typeface="Arial Unicode MS" pitchFamily="34" charset="-128"/>
              </a:rPr>
              <a:t>Πανεπιστήμιο</a:t>
            </a:r>
          </a:p>
          <a:p>
            <a:pPr>
              <a:defRPr/>
            </a:pPr>
            <a:r>
              <a:rPr lang="el-GR" dirty="0">
                <a:solidFill>
                  <a:schemeClr val="bg1"/>
                </a:solidFill>
                <a:latin typeface="Century Gothic" pitchFamily="34" charset="0"/>
                <a:ea typeface="Arial Unicode MS" pitchFamily="34" charset="-128"/>
                <a:cs typeface="Arial Unicode MS" pitchFamily="34" charset="-128"/>
              </a:rPr>
              <a:t>Θεσσαλονίκης</a:t>
            </a:r>
          </a:p>
        </p:txBody>
      </p:sp>
      <p:sp>
        <p:nvSpPr>
          <p:cNvPr id="8" name="Course Title"/>
          <p:cNvSpPr txBox="1">
            <a:spLocks noChangeArrowheads="1"/>
          </p:cNvSpPr>
          <p:nvPr/>
        </p:nvSpPr>
        <p:spPr bwMode="auto">
          <a:xfrm>
            <a:off x="1255714" y="6308727"/>
            <a:ext cx="7775575" cy="549275"/>
          </a:xfrm>
          <a:prstGeom prst="rect">
            <a:avLst/>
          </a:prstGeom>
          <a:noFill/>
          <a:ln>
            <a:noFill/>
          </a:ln>
          <a:extLst/>
        </p:spPr>
        <p:txBody>
          <a:bodyPr tIns="0" bIns="0">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220000"/>
              </a:lnSpc>
              <a:defRPr/>
            </a:pPr>
            <a:r>
              <a:rPr lang="el-GR" sz="1000" dirty="0" smtClean="0">
                <a:solidFill>
                  <a:schemeClr val="bg1"/>
                </a:solidFill>
                <a:latin typeface="Century Gothic" pitchFamily="34" charset="0"/>
              </a:rPr>
              <a:t>Βιοχημεία</a:t>
            </a:r>
            <a:endParaRPr lang="el-GR" sz="1000" dirty="0">
              <a:solidFill>
                <a:schemeClr val="bg1"/>
              </a:solidFill>
              <a:latin typeface="Century Gothic" pitchFamily="34" charset="0"/>
            </a:endParaRPr>
          </a:p>
          <a:p>
            <a:pPr algn="ctr" eaLnBrk="1" hangingPunct="1">
              <a:defRPr/>
            </a:pPr>
            <a:r>
              <a:rPr lang="el-GR" sz="1000" dirty="0" smtClean="0">
                <a:solidFill>
                  <a:schemeClr val="bg1"/>
                </a:solidFill>
                <a:latin typeface="Century Gothic" pitchFamily="34" charset="0"/>
              </a:rPr>
              <a:t>Τμήμα Γεωπονίας</a:t>
            </a:r>
            <a:endParaRPr lang="el-GR" sz="1000" dirty="0">
              <a:solidFill>
                <a:schemeClr val="bg1"/>
              </a:solidFill>
              <a:latin typeface="Century Gothic" pitchFamily="34" charset="0"/>
            </a:endParaRPr>
          </a:p>
        </p:txBody>
      </p:sp>
      <p:sp>
        <p:nvSpPr>
          <p:cNvPr id="31" name="Τίτλος"/>
          <p:cNvSpPr>
            <a:spLocks noGrp="1"/>
          </p:cNvSpPr>
          <p:nvPr>
            <p:ph type="title"/>
          </p:nvPr>
        </p:nvSpPr>
        <p:spPr>
          <a:xfrm>
            <a:off x="514351" y="26082"/>
            <a:ext cx="9258300" cy="1143000"/>
          </a:xfrm>
          <a:prstGeom prst="rect">
            <a:avLst/>
          </a:prstGeom>
        </p:spPr>
        <p:txBody>
          <a:bodyPr rtlCol="0">
            <a:normAutofit/>
          </a:bodyPr>
          <a:lstStyle>
            <a:lvl1pPr>
              <a:defRPr>
                <a:solidFill>
                  <a:schemeClr val="tx1"/>
                </a:solidFill>
              </a:defRPr>
            </a:lvl1pPr>
          </a:lstStyle>
          <a:p>
            <a:r>
              <a:rPr lang="en-US" smtClean="0"/>
              <a:t>Click to edit Master title style</a:t>
            </a:r>
            <a:endParaRPr lang="el-GR" dirty="0"/>
          </a:p>
        </p:txBody>
      </p:sp>
      <p:sp>
        <p:nvSpPr>
          <p:cNvPr id="3" name="Περιεχόμενα"/>
          <p:cNvSpPr>
            <a:spLocks noGrp="1"/>
          </p:cNvSpPr>
          <p:nvPr>
            <p:ph idx="1"/>
          </p:nvPr>
        </p:nvSpPr>
        <p:spPr>
          <a:xfrm>
            <a:off x="514351" y="1440000"/>
            <a:ext cx="9258300" cy="4761320"/>
          </a:xfrm>
        </p:spPr>
        <p:txBody>
          <a:bodyPr>
            <a:normAutofit/>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9" name="Αριθμός διαφάνειας"/>
          <p:cNvSpPr>
            <a:spLocks noGrp="1"/>
          </p:cNvSpPr>
          <p:nvPr>
            <p:ph type="sldNum" sz="quarter" idx="10"/>
          </p:nvPr>
        </p:nvSpPr>
        <p:spPr>
          <a:xfrm>
            <a:off x="9437688" y="6456365"/>
            <a:ext cx="647700" cy="365125"/>
          </a:xfrm>
        </p:spPr>
        <p:txBody>
          <a:bodyPr/>
          <a:lstStyle>
            <a:lvl1pPr>
              <a:defRPr>
                <a:solidFill>
                  <a:schemeClr val="bg1"/>
                </a:solidFill>
                <a:latin typeface="Century Gothic" pitchFamily="34" charset="0"/>
              </a:defRPr>
            </a:lvl1pPr>
          </a:lstStyle>
          <a:p>
            <a:pPr>
              <a:defRPr/>
            </a:pPr>
            <a:fld id="{8C5D88F8-B973-4495-9C19-FF1981103BFC}" type="slidenum">
              <a:rPr lang="el-GR" altLang="el-GR" smtClean="0"/>
              <a:pPr>
                <a:defRPr/>
              </a:pPr>
              <a:t>‹#›</a:t>
            </a:fld>
            <a:endParaRPr lang="el-GR" altLang="el-G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Τίτλος και Περιεχόμενο (Αρίθμιση)">
    <p:spTree>
      <p:nvGrpSpPr>
        <p:cNvPr id="1" name=""/>
        <p:cNvGrpSpPr/>
        <p:nvPr/>
      </p:nvGrpSpPr>
      <p:grpSpPr>
        <a:xfrm>
          <a:off x="0" y="0"/>
          <a:ext cx="0" cy="0"/>
          <a:chOff x="0" y="0"/>
          <a:chExt cx="0" cy="0"/>
        </a:xfrm>
      </p:grpSpPr>
      <p:cxnSp>
        <p:nvCxnSpPr>
          <p:cNvPr id="4" name="Red line"/>
          <p:cNvCxnSpPr/>
          <p:nvPr/>
        </p:nvCxnSpPr>
        <p:spPr>
          <a:xfrm>
            <a:off x="0" y="1266825"/>
            <a:ext cx="10287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5" name="Red Line"/>
          <p:cNvCxnSpPr/>
          <p:nvPr/>
        </p:nvCxnSpPr>
        <p:spPr>
          <a:xfrm>
            <a:off x="0" y="6381750"/>
            <a:ext cx="10287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pic>
        <p:nvPicPr>
          <p:cNvPr id="6" name="AUTh Logo" descr="W:\logos\AUTH logo\auth_logo_bw.jpg"/>
          <p:cNvPicPr>
            <a:picLocks noChangeAspect="1" noChangeArrowheads="1"/>
          </p:cNvPicPr>
          <p:nvPr/>
        </p:nvPicPr>
        <p:blipFill>
          <a:blip r:embed="rId2" cstate="print"/>
          <a:srcRect l="10464" t="9230" r="9892" b="10805"/>
          <a:stretch>
            <a:fillRect/>
          </a:stretch>
        </p:blipFill>
        <p:spPr bwMode="auto">
          <a:xfrm>
            <a:off x="122239" y="6073775"/>
            <a:ext cx="525462" cy="469900"/>
          </a:xfrm>
          <a:prstGeom prst="rect">
            <a:avLst/>
          </a:prstGeom>
          <a:noFill/>
          <a:ln w="9525">
            <a:noFill/>
            <a:miter lim="800000"/>
            <a:headEnd/>
            <a:tailEnd/>
          </a:ln>
        </p:spPr>
      </p:pic>
      <p:sp>
        <p:nvSpPr>
          <p:cNvPr id="7" name="AUTh"/>
          <p:cNvSpPr txBox="1"/>
          <p:nvPr/>
        </p:nvSpPr>
        <p:spPr>
          <a:xfrm>
            <a:off x="12701" y="6543677"/>
            <a:ext cx="811213" cy="314325"/>
          </a:xfrm>
          <a:prstGeom prst="rect">
            <a:avLst/>
          </a:prstGeom>
        </p:spPr>
        <p:txBody>
          <a:bodyPr anchor="ctr">
            <a:normAutofit fontScale="32500" lnSpcReduction="20000"/>
          </a:bodyPr>
          <a:lstStyle/>
          <a:p>
            <a:pPr>
              <a:defRPr/>
            </a:pPr>
            <a:r>
              <a:rPr lang="el-GR" dirty="0">
                <a:solidFill>
                  <a:schemeClr val="bg1"/>
                </a:solidFill>
                <a:latin typeface="Century Gothic" pitchFamily="34" charset="0"/>
                <a:ea typeface="Arial Unicode MS" pitchFamily="34" charset="-128"/>
                <a:cs typeface="Arial Unicode MS" pitchFamily="34" charset="-128"/>
              </a:rPr>
              <a:t>Αριστοτέλειο</a:t>
            </a:r>
          </a:p>
          <a:p>
            <a:pPr>
              <a:defRPr/>
            </a:pPr>
            <a:r>
              <a:rPr lang="el-GR" dirty="0">
                <a:solidFill>
                  <a:schemeClr val="bg1"/>
                </a:solidFill>
                <a:latin typeface="Century Gothic" pitchFamily="34" charset="0"/>
                <a:ea typeface="Arial Unicode MS" pitchFamily="34" charset="-128"/>
                <a:cs typeface="Arial Unicode MS" pitchFamily="34" charset="-128"/>
              </a:rPr>
              <a:t>Πανεπιστήμιο</a:t>
            </a:r>
          </a:p>
          <a:p>
            <a:pPr>
              <a:defRPr/>
            </a:pPr>
            <a:r>
              <a:rPr lang="el-GR" dirty="0">
                <a:solidFill>
                  <a:schemeClr val="bg1"/>
                </a:solidFill>
                <a:latin typeface="Century Gothic" pitchFamily="34" charset="0"/>
                <a:ea typeface="Arial Unicode MS" pitchFamily="34" charset="-128"/>
                <a:cs typeface="Arial Unicode MS" pitchFamily="34" charset="-128"/>
              </a:rPr>
              <a:t>Θεσσαλονίκης</a:t>
            </a:r>
          </a:p>
        </p:txBody>
      </p:sp>
      <p:sp>
        <p:nvSpPr>
          <p:cNvPr id="8" name="Course Title"/>
          <p:cNvSpPr txBox="1">
            <a:spLocks noChangeArrowheads="1"/>
          </p:cNvSpPr>
          <p:nvPr userDrawn="1"/>
        </p:nvSpPr>
        <p:spPr bwMode="auto">
          <a:xfrm>
            <a:off x="1255714" y="6308727"/>
            <a:ext cx="7775575" cy="549275"/>
          </a:xfrm>
          <a:prstGeom prst="rect">
            <a:avLst/>
          </a:prstGeom>
          <a:noFill/>
          <a:ln>
            <a:noFill/>
          </a:ln>
          <a:extLst/>
        </p:spPr>
        <p:txBody>
          <a:bodyPr tIns="0" bIns="0">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220000"/>
              </a:lnSpc>
              <a:defRPr/>
            </a:pPr>
            <a:r>
              <a:rPr lang="el-GR" sz="1000" dirty="0" smtClean="0">
                <a:solidFill>
                  <a:schemeClr val="bg1"/>
                </a:solidFill>
                <a:latin typeface="Century Gothic" pitchFamily="34" charset="0"/>
              </a:rPr>
              <a:t>Βιοχημεία</a:t>
            </a:r>
            <a:endParaRPr lang="el-GR" sz="1000" dirty="0">
              <a:solidFill>
                <a:schemeClr val="bg1"/>
              </a:solidFill>
              <a:latin typeface="Century Gothic" pitchFamily="34" charset="0"/>
            </a:endParaRPr>
          </a:p>
          <a:p>
            <a:pPr algn="ctr" eaLnBrk="1" hangingPunct="1">
              <a:defRPr/>
            </a:pPr>
            <a:r>
              <a:rPr lang="el-GR" sz="1000" dirty="0" smtClean="0">
                <a:solidFill>
                  <a:schemeClr val="bg1"/>
                </a:solidFill>
                <a:latin typeface="Century Gothic" pitchFamily="34" charset="0"/>
              </a:rPr>
              <a:t>Τμήμα Γεωπονίας</a:t>
            </a:r>
            <a:endParaRPr lang="el-GR" sz="1000" dirty="0">
              <a:solidFill>
                <a:schemeClr val="bg1"/>
              </a:solidFill>
              <a:latin typeface="Century Gothic" pitchFamily="34" charset="0"/>
            </a:endParaRPr>
          </a:p>
        </p:txBody>
      </p:sp>
      <p:sp>
        <p:nvSpPr>
          <p:cNvPr id="31" name="Τίτλος"/>
          <p:cNvSpPr>
            <a:spLocks noGrp="1"/>
          </p:cNvSpPr>
          <p:nvPr>
            <p:ph type="title"/>
          </p:nvPr>
        </p:nvSpPr>
        <p:spPr>
          <a:xfrm>
            <a:off x="514351" y="26082"/>
            <a:ext cx="9258300" cy="1143000"/>
          </a:xfrm>
          <a:prstGeom prst="rect">
            <a:avLst/>
          </a:prstGeom>
        </p:spPr>
        <p:txBody>
          <a:bodyPr rtlCol="0">
            <a:normAutofit/>
          </a:bodyPr>
          <a:lstStyle>
            <a:lvl1pPr>
              <a:defRPr>
                <a:solidFill>
                  <a:schemeClr val="tx1"/>
                </a:solidFill>
              </a:defRPr>
            </a:lvl1pPr>
          </a:lstStyle>
          <a:p>
            <a:r>
              <a:rPr lang="en-US" smtClean="0"/>
              <a:t>Click to edit Master title style</a:t>
            </a:r>
            <a:endParaRPr lang="el-GR" dirty="0"/>
          </a:p>
        </p:txBody>
      </p:sp>
      <p:sp>
        <p:nvSpPr>
          <p:cNvPr id="3" name="Περιεχομένα"/>
          <p:cNvSpPr>
            <a:spLocks noGrp="1"/>
          </p:cNvSpPr>
          <p:nvPr>
            <p:ph idx="1"/>
          </p:nvPr>
        </p:nvSpPr>
        <p:spPr>
          <a:xfrm>
            <a:off x="514351" y="1440000"/>
            <a:ext cx="9258300" cy="4761320"/>
          </a:xfrm>
        </p:spPr>
        <p:txBody>
          <a:bodyPr>
            <a:normAutofit/>
          </a:bodyPr>
          <a:lstStyle>
            <a:lvl1pPr marL="514350" indent="-514350">
              <a:spcBef>
                <a:spcPts val="1200"/>
              </a:spcBef>
              <a:buFont typeface="+mj-lt"/>
              <a:buAutoNum type="arabicPeriod"/>
              <a:defRPr/>
            </a:lvl1pPr>
            <a:lvl2pPr marL="971550" indent="-514350">
              <a:spcBef>
                <a:spcPts val="1200"/>
              </a:spcBef>
              <a:buFont typeface="+mj-lt"/>
              <a:buAutoNum type="romanLcPeriod"/>
              <a:defRPr/>
            </a:lvl2pPr>
            <a:lvl3pPr marL="1371600" indent="-457200">
              <a:spcBef>
                <a:spcPts val="1200"/>
              </a:spcBef>
              <a:buFont typeface="+mj-lt"/>
              <a:buAutoNum type="alphaLcPeriod"/>
              <a:defRPr/>
            </a:lvl3pPr>
            <a:lvl4pPr marL="1828800" indent="-457200">
              <a:spcBef>
                <a:spcPts val="1200"/>
              </a:spcBef>
              <a:buFont typeface="Arial" pitchFamily="34" charset="0"/>
              <a:buChar char="•"/>
              <a:defRPr/>
            </a:lvl4pPr>
            <a:lvl5pPr marL="2286000" indent="-457200">
              <a:spcBef>
                <a:spcPts val="1200"/>
              </a:spcBef>
              <a:buFont typeface="Courier New" pitchFamily="49" charset="0"/>
              <a:buChar char="o"/>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9" name="Αριθμός διαφάνειας"/>
          <p:cNvSpPr>
            <a:spLocks noGrp="1"/>
          </p:cNvSpPr>
          <p:nvPr>
            <p:ph type="sldNum" sz="quarter" idx="10"/>
          </p:nvPr>
        </p:nvSpPr>
        <p:spPr>
          <a:xfrm>
            <a:off x="9437688" y="6456365"/>
            <a:ext cx="647700" cy="365125"/>
          </a:xfrm>
        </p:spPr>
        <p:txBody>
          <a:bodyPr/>
          <a:lstStyle>
            <a:lvl1pPr>
              <a:defRPr>
                <a:solidFill>
                  <a:schemeClr val="bg1"/>
                </a:solidFill>
                <a:latin typeface="Century Gothic" pitchFamily="34" charset="0"/>
              </a:defRPr>
            </a:lvl1pPr>
          </a:lstStyle>
          <a:p>
            <a:pPr>
              <a:defRPr/>
            </a:pPr>
            <a:fld id="{4EBEE68B-4062-4C1A-AC60-1261B1F31876}" type="slidenum">
              <a:rPr lang="el-GR" altLang="el-GR" smtClean="0"/>
              <a:pPr>
                <a:defRPr/>
              </a:pPr>
              <a:t>‹#›</a:t>
            </a:fld>
            <a:endParaRPr lang="el-GR" alt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43104604-E051-41A6-85BC-85E5ACD65B5E}" type="datetimeFigureOut">
              <a:rPr lang="el-GR" smtClean="0">
                <a:solidFill>
                  <a:prstClr val="white">
                    <a:tint val="75000"/>
                  </a:prstClr>
                </a:solidFill>
              </a:rPr>
              <a:pPr/>
              <a:t>30/11/16</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E055C0C7-9FD2-4429-B56B-3952619C8A4F}"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714700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3104604-E051-41A6-85BC-85E5ACD65B5E}" type="datetimeFigureOut">
              <a:rPr lang="el-GR" smtClean="0">
                <a:solidFill>
                  <a:prstClr val="white">
                    <a:tint val="75000"/>
                  </a:prstClr>
                </a:solidFill>
              </a:rPr>
              <a:pPr/>
              <a:t>30/11/16</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E055C0C7-9FD2-4429-B56B-3952619C8A4F}"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469338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104604-E051-41A6-85BC-85E5ACD65B5E}" type="datetimeFigureOut">
              <a:rPr lang="el-GR" smtClean="0">
                <a:solidFill>
                  <a:prstClr val="white">
                    <a:tint val="75000"/>
                  </a:prstClr>
                </a:solidFill>
              </a:rPr>
              <a:pPr/>
              <a:t>30/11/16</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E055C0C7-9FD2-4429-B56B-3952619C8A4F}"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7329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578644" y="1600201"/>
            <a:ext cx="512206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872162" y="1600201"/>
            <a:ext cx="512206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43104604-E051-41A6-85BC-85E5ACD65B5E}" type="datetimeFigureOut">
              <a:rPr lang="el-GR" smtClean="0">
                <a:solidFill>
                  <a:prstClr val="white">
                    <a:tint val="75000"/>
                  </a:prstClr>
                </a:solidFill>
              </a:rPr>
              <a:pPr/>
              <a:t>30/11/16</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E055C0C7-9FD2-4429-B56B-3952619C8A4F}"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732030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43104604-E051-41A6-85BC-85E5ACD65B5E}" type="datetimeFigureOut">
              <a:rPr lang="el-GR" smtClean="0">
                <a:solidFill>
                  <a:prstClr val="white">
                    <a:tint val="75000"/>
                  </a:prstClr>
                </a:solidFill>
              </a:rPr>
              <a:pPr/>
              <a:t>30/11/16</a:t>
            </a:fld>
            <a:endParaRPr lang="el-GR">
              <a:solidFill>
                <a:prstClr val="white">
                  <a:tint val="75000"/>
                </a:prstClr>
              </a:solidFill>
            </a:endParaRPr>
          </a:p>
        </p:txBody>
      </p:sp>
      <p:sp>
        <p:nvSpPr>
          <p:cNvPr id="8" name="Footer Placeholder 7"/>
          <p:cNvSpPr>
            <a:spLocks noGrp="1"/>
          </p:cNvSpPr>
          <p:nvPr>
            <p:ph type="ftr" sz="quarter" idx="11"/>
          </p:nvPr>
        </p:nvSpPr>
        <p:spPr/>
        <p:txBody>
          <a:bodyPr/>
          <a:lstStyle/>
          <a:p>
            <a:endParaRPr lang="el-GR">
              <a:solidFill>
                <a:prstClr val="white">
                  <a:tint val="75000"/>
                </a:prstClr>
              </a:solidFill>
            </a:endParaRPr>
          </a:p>
        </p:txBody>
      </p:sp>
      <p:sp>
        <p:nvSpPr>
          <p:cNvPr id="9" name="Slide Number Placeholder 8"/>
          <p:cNvSpPr>
            <a:spLocks noGrp="1"/>
          </p:cNvSpPr>
          <p:nvPr>
            <p:ph type="sldNum" sz="quarter" idx="12"/>
          </p:nvPr>
        </p:nvSpPr>
        <p:spPr/>
        <p:txBody>
          <a:bodyPr/>
          <a:lstStyle/>
          <a:p>
            <a:fld id="{E055C0C7-9FD2-4429-B56B-3952619C8A4F}"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1426449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4019CA-FF51-4F58-950C-82D9181113FE}"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372193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43104604-E051-41A6-85BC-85E5ACD65B5E}" type="datetimeFigureOut">
              <a:rPr lang="el-GR" smtClean="0">
                <a:solidFill>
                  <a:prstClr val="white">
                    <a:tint val="75000"/>
                  </a:prstClr>
                </a:solidFill>
              </a:rPr>
              <a:pPr/>
              <a:t>30/11/16</a:t>
            </a:fld>
            <a:endParaRPr lang="el-GR">
              <a:solidFill>
                <a:prstClr val="white">
                  <a:tint val="75000"/>
                </a:prstClr>
              </a:solidFill>
            </a:endParaRPr>
          </a:p>
        </p:txBody>
      </p:sp>
      <p:sp>
        <p:nvSpPr>
          <p:cNvPr id="4" name="Footer Placeholder 3"/>
          <p:cNvSpPr>
            <a:spLocks noGrp="1"/>
          </p:cNvSpPr>
          <p:nvPr>
            <p:ph type="ftr" sz="quarter" idx="11"/>
          </p:nvPr>
        </p:nvSpPr>
        <p:spPr/>
        <p:txBody>
          <a:bodyPr/>
          <a:lstStyle/>
          <a:p>
            <a:endParaRPr lang="el-GR">
              <a:solidFill>
                <a:prstClr val="white">
                  <a:tint val="75000"/>
                </a:prstClr>
              </a:solidFill>
            </a:endParaRPr>
          </a:p>
        </p:txBody>
      </p:sp>
      <p:sp>
        <p:nvSpPr>
          <p:cNvPr id="5" name="Slide Number Placeholder 4"/>
          <p:cNvSpPr>
            <a:spLocks noGrp="1"/>
          </p:cNvSpPr>
          <p:nvPr>
            <p:ph type="sldNum" sz="quarter" idx="12"/>
          </p:nvPr>
        </p:nvSpPr>
        <p:spPr/>
        <p:txBody>
          <a:bodyPr/>
          <a:lstStyle/>
          <a:p>
            <a:fld id="{E055C0C7-9FD2-4429-B56B-3952619C8A4F}"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449335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104604-E051-41A6-85BC-85E5ACD65B5E}" type="datetimeFigureOut">
              <a:rPr lang="el-GR" smtClean="0">
                <a:solidFill>
                  <a:prstClr val="white">
                    <a:tint val="75000"/>
                  </a:prstClr>
                </a:solidFill>
              </a:rPr>
              <a:pPr/>
              <a:t>30/11/16</a:t>
            </a:fld>
            <a:endParaRPr lang="el-GR">
              <a:solidFill>
                <a:prstClr val="white">
                  <a:tint val="75000"/>
                </a:prstClr>
              </a:solidFill>
            </a:endParaRPr>
          </a:p>
        </p:txBody>
      </p:sp>
      <p:sp>
        <p:nvSpPr>
          <p:cNvPr id="3" name="Footer Placeholder 2"/>
          <p:cNvSpPr>
            <a:spLocks noGrp="1"/>
          </p:cNvSpPr>
          <p:nvPr>
            <p:ph type="ftr" sz="quarter" idx="11"/>
          </p:nvPr>
        </p:nvSpPr>
        <p:spPr/>
        <p:txBody>
          <a:bodyPr/>
          <a:lstStyle/>
          <a:p>
            <a:endParaRPr lang="el-GR">
              <a:solidFill>
                <a:prstClr val="white">
                  <a:tint val="75000"/>
                </a:prstClr>
              </a:solidFill>
            </a:endParaRPr>
          </a:p>
        </p:txBody>
      </p:sp>
      <p:sp>
        <p:nvSpPr>
          <p:cNvPr id="4" name="Slide Number Placeholder 3"/>
          <p:cNvSpPr>
            <a:spLocks noGrp="1"/>
          </p:cNvSpPr>
          <p:nvPr>
            <p:ph type="sldNum" sz="quarter" idx="12"/>
          </p:nvPr>
        </p:nvSpPr>
        <p:spPr/>
        <p:txBody>
          <a:bodyPr/>
          <a:lstStyle/>
          <a:p>
            <a:fld id="{E055C0C7-9FD2-4429-B56B-3952619C8A4F}"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049768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104604-E051-41A6-85BC-85E5ACD65B5E}" type="datetimeFigureOut">
              <a:rPr lang="el-GR" smtClean="0">
                <a:solidFill>
                  <a:prstClr val="white">
                    <a:tint val="75000"/>
                  </a:prstClr>
                </a:solidFill>
              </a:rPr>
              <a:pPr/>
              <a:t>30/11/16</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E055C0C7-9FD2-4429-B56B-3952619C8A4F}"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2830868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104604-E051-41A6-85BC-85E5ACD65B5E}" type="datetimeFigureOut">
              <a:rPr lang="el-GR" smtClean="0">
                <a:solidFill>
                  <a:prstClr val="white">
                    <a:tint val="75000"/>
                  </a:prstClr>
                </a:solidFill>
              </a:rPr>
              <a:pPr/>
              <a:t>30/11/16</a:t>
            </a:fld>
            <a:endParaRPr lang="el-GR">
              <a:solidFill>
                <a:prstClr val="white">
                  <a:tint val="75000"/>
                </a:prstClr>
              </a:solidFill>
            </a:endParaRPr>
          </a:p>
        </p:txBody>
      </p:sp>
      <p:sp>
        <p:nvSpPr>
          <p:cNvPr id="6" name="Footer Placeholder 5"/>
          <p:cNvSpPr>
            <a:spLocks noGrp="1"/>
          </p:cNvSpPr>
          <p:nvPr>
            <p:ph type="ftr" sz="quarter" idx="11"/>
          </p:nvPr>
        </p:nvSpPr>
        <p:spPr/>
        <p:txBody>
          <a:bodyPr/>
          <a:lstStyle/>
          <a:p>
            <a:endParaRPr lang="el-GR">
              <a:solidFill>
                <a:prstClr val="white">
                  <a:tint val="75000"/>
                </a:prstClr>
              </a:solidFill>
            </a:endParaRPr>
          </a:p>
        </p:txBody>
      </p:sp>
      <p:sp>
        <p:nvSpPr>
          <p:cNvPr id="7" name="Slide Number Placeholder 6"/>
          <p:cNvSpPr>
            <a:spLocks noGrp="1"/>
          </p:cNvSpPr>
          <p:nvPr>
            <p:ph type="sldNum" sz="quarter" idx="12"/>
          </p:nvPr>
        </p:nvSpPr>
        <p:spPr/>
        <p:txBody>
          <a:bodyPr/>
          <a:lstStyle/>
          <a:p>
            <a:fld id="{E055C0C7-9FD2-4429-B56B-3952619C8A4F}"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65805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3104604-E051-41A6-85BC-85E5ACD65B5E}" type="datetimeFigureOut">
              <a:rPr lang="el-GR" smtClean="0">
                <a:solidFill>
                  <a:prstClr val="white">
                    <a:tint val="75000"/>
                  </a:prstClr>
                </a:solidFill>
              </a:rPr>
              <a:pPr/>
              <a:t>30/11/16</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E055C0C7-9FD2-4429-B56B-3952619C8A4F}"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361892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0335" y="274639"/>
            <a:ext cx="2603897"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578644" y="274639"/>
            <a:ext cx="764024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43104604-E051-41A6-85BC-85E5ACD65B5E}" type="datetimeFigureOut">
              <a:rPr lang="el-GR" smtClean="0">
                <a:solidFill>
                  <a:prstClr val="white">
                    <a:tint val="75000"/>
                  </a:prstClr>
                </a:solidFill>
              </a:rPr>
              <a:pPr/>
              <a:t>30/11/16</a:t>
            </a:fld>
            <a:endParaRPr lang="el-GR">
              <a:solidFill>
                <a:prstClr val="white">
                  <a:tint val="75000"/>
                </a:prstClr>
              </a:solidFill>
            </a:endParaRPr>
          </a:p>
        </p:txBody>
      </p:sp>
      <p:sp>
        <p:nvSpPr>
          <p:cNvPr id="5" name="Footer Placeholder 4"/>
          <p:cNvSpPr>
            <a:spLocks noGrp="1"/>
          </p:cNvSpPr>
          <p:nvPr>
            <p:ph type="ftr" sz="quarter" idx="11"/>
          </p:nvPr>
        </p:nvSpPr>
        <p:spPr/>
        <p:txBody>
          <a:bodyPr/>
          <a:lstStyle/>
          <a:p>
            <a:endParaRPr lang="el-GR">
              <a:solidFill>
                <a:prstClr val="white">
                  <a:tint val="75000"/>
                </a:prstClr>
              </a:solidFill>
            </a:endParaRPr>
          </a:p>
        </p:txBody>
      </p:sp>
      <p:sp>
        <p:nvSpPr>
          <p:cNvPr id="6" name="Slide Number Placeholder 5"/>
          <p:cNvSpPr>
            <a:spLocks noGrp="1"/>
          </p:cNvSpPr>
          <p:nvPr>
            <p:ph type="sldNum" sz="quarter" idx="12"/>
          </p:nvPr>
        </p:nvSpPr>
        <p:spPr/>
        <p:txBody>
          <a:bodyPr/>
          <a:lstStyle/>
          <a:p>
            <a:fld id="{E055C0C7-9FD2-4429-B56B-3952619C8A4F}" type="slidenum">
              <a:rPr lang="el-GR" smtClean="0">
                <a:solidFill>
                  <a:prstClr val="white">
                    <a:tint val="75000"/>
                  </a:prstClr>
                </a:solidFill>
              </a:rPr>
              <a:pPr/>
              <a:t>‹#›</a:t>
            </a:fld>
            <a:endParaRPr lang="el-GR">
              <a:solidFill>
                <a:prstClr val="white">
                  <a:tint val="75000"/>
                </a:prstClr>
              </a:solidFill>
            </a:endParaRPr>
          </a:p>
        </p:txBody>
      </p:sp>
    </p:spTree>
    <p:extLst>
      <p:ext uri="{BB962C8B-B14F-4D97-AF65-F5344CB8AC3E}">
        <p14:creationId xmlns:p14="http://schemas.microsoft.com/office/powerpoint/2010/main" val="3546082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88DA70-BC50-4BE5-8C0B-977B1F3A05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295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C1EF9E-4338-4E2C-AB1B-B4CA51A2C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2266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15ADD-E499-479F-B231-DEBD4286AE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7596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4BF2FD-DCEC-4338-AFB9-F781898500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347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49A3E0D-4A01-4D3A-BAD5-393A511BA316}"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17334252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AEDA51-06BD-414F-B3DB-AC6D006491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907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D384D47-930E-4183-BB5A-EF8005CD83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5584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29D44D3-C853-4C82-8C22-E136760F0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65614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131BE9-62CA-4B65-86F2-C212DC7AF1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6828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85753E-31C2-4F20-B298-2E3EF2D33C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325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28AA4E-C4B7-4120-8EB3-E4EACD2EBE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5523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9E887A-0BAF-48C5-A4C4-CCD99CD222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539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Τίτλος και Περιεχόμενο">
    <p:spTree>
      <p:nvGrpSpPr>
        <p:cNvPr id="1" name=""/>
        <p:cNvGrpSpPr/>
        <p:nvPr/>
      </p:nvGrpSpPr>
      <p:grpSpPr>
        <a:xfrm>
          <a:off x="0" y="0"/>
          <a:ext cx="0" cy="0"/>
          <a:chOff x="0" y="0"/>
          <a:chExt cx="0" cy="0"/>
        </a:xfrm>
      </p:grpSpPr>
      <p:cxnSp>
        <p:nvCxnSpPr>
          <p:cNvPr id="4" name="Red Line"/>
          <p:cNvCxnSpPr/>
          <p:nvPr/>
        </p:nvCxnSpPr>
        <p:spPr>
          <a:xfrm>
            <a:off x="0" y="1266825"/>
            <a:ext cx="10287000" cy="0"/>
          </a:xfrm>
          <a:prstGeom prst="line">
            <a:avLst/>
          </a:prstGeom>
          <a:ln w="50800">
            <a:solidFill>
              <a:srgbClr val="990000"/>
            </a:solidFill>
          </a:ln>
        </p:spPr>
        <p:style>
          <a:lnRef idx="1">
            <a:schemeClr val="accent1"/>
          </a:lnRef>
          <a:fillRef idx="0">
            <a:schemeClr val="accent1"/>
          </a:fillRef>
          <a:effectRef idx="0">
            <a:schemeClr val="accent1"/>
          </a:effectRef>
          <a:fontRef idx="minor">
            <a:schemeClr val="tx1"/>
          </a:fontRef>
        </p:style>
      </p:cxnSp>
      <p:cxnSp>
        <p:nvCxnSpPr>
          <p:cNvPr id="5" name="Red line"/>
          <p:cNvCxnSpPr/>
          <p:nvPr/>
        </p:nvCxnSpPr>
        <p:spPr>
          <a:xfrm>
            <a:off x="0" y="6381750"/>
            <a:ext cx="10287000" cy="0"/>
          </a:xfrm>
          <a:prstGeom prst="line">
            <a:avLst/>
          </a:prstGeom>
          <a:ln w="25400">
            <a:solidFill>
              <a:srgbClr val="990000"/>
            </a:solidFill>
          </a:ln>
        </p:spPr>
        <p:style>
          <a:lnRef idx="1">
            <a:schemeClr val="accent1"/>
          </a:lnRef>
          <a:fillRef idx="0">
            <a:schemeClr val="accent1"/>
          </a:fillRef>
          <a:effectRef idx="0">
            <a:schemeClr val="accent1"/>
          </a:effectRef>
          <a:fontRef idx="minor">
            <a:schemeClr val="tx1"/>
          </a:fontRef>
        </p:style>
      </p:cxnSp>
      <p:pic>
        <p:nvPicPr>
          <p:cNvPr id="6" name="AUTh Logo" descr="W:\logos\AUTH logo\auth_logo_bw.jpg"/>
          <p:cNvPicPr>
            <a:picLocks noChangeAspect="1" noChangeArrowheads="1"/>
          </p:cNvPicPr>
          <p:nvPr/>
        </p:nvPicPr>
        <p:blipFill>
          <a:blip r:embed="rId2" cstate="print">
            <a:extLst>
              <a:ext uri="{28A0092B-C50C-407E-A947-70E740481C1C}">
                <a14:useLocalDpi xmlns:a14="http://schemas.microsoft.com/office/drawing/2010/main" val="0"/>
              </a:ext>
            </a:extLst>
          </a:blip>
          <a:srcRect l="10464" t="9230" r="9892" b="10805"/>
          <a:stretch>
            <a:fillRect/>
          </a:stretch>
        </p:blipFill>
        <p:spPr bwMode="auto">
          <a:xfrm>
            <a:off x="121444" y="6073775"/>
            <a:ext cx="52685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h"/>
          <p:cNvSpPr txBox="1"/>
          <p:nvPr/>
        </p:nvSpPr>
        <p:spPr>
          <a:xfrm>
            <a:off x="12503" y="6543676"/>
            <a:ext cx="810816" cy="314325"/>
          </a:xfrm>
          <a:prstGeom prst="rect">
            <a:avLst/>
          </a:prstGeom>
        </p:spPr>
        <p:txBody>
          <a:bodyPr anchor="ctr">
            <a:normAutofit fontScale="32500" lnSpcReduction="20000"/>
          </a:bodyPr>
          <a:lstStyle/>
          <a:p>
            <a:pPr>
              <a:defRPr/>
            </a:pPr>
            <a:r>
              <a:rPr lang="el-GR" sz="1800" dirty="0">
                <a:solidFill>
                  <a:schemeClr val="bg1"/>
                </a:solidFill>
                <a:latin typeface="Century Gothic" pitchFamily="34" charset="0"/>
                <a:ea typeface="Arial Unicode MS" pitchFamily="34" charset="-128"/>
                <a:cs typeface="Arial Unicode MS" pitchFamily="34" charset="-128"/>
              </a:rPr>
              <a:t>Αριστοτέλειο</a:t>
            </a:r>
          </a:p>
          <a:p>
            <a:pPr>
              <a:defRPr/>
            </a:pPr>
            <a:r>
              <a:rPr lang="el-GR" sz="1800" dirty="0">
                <a:solidFill>
                  <a:schemeClr val="bg1"/>
                </a:solidFill>
                <a:latin typeface="Century Gothic" pitchFamily="34" charset="0"/>
                <a:ea typeface="Arial Unicode MS" pitchFamily="34" charset="-128"/>
                <a:cs typeface="Arial Unicode MS" pitchFamily="34" charset="-128"/>
              </a:rPr>
              <a:t>Πανεπιστήμιο</a:t>
            </a:r>
          </a:p>
          <a:p>
            <a:pPr>
              <a:defRPr/>
            </a:pPr>
            <a:r>
              <a:rPr lang="el-GR" sz="1800" dirty="0">
                <a:solidFill>
                  <a:schemeClr val="bg1"/>
                </a:solidFill>
                <a:latin typeface="Century Gothic" pitchFamily="34" charset="0"/>
                <a:ea typeface="Arial Unicode MS" pitchFamily="34" charset="-128"/>
                <a:cs typeface="Arial Unicode MS" pitchFamily="34" charset="-128"/>
              </a:rPr>
              <a:t>Θεσσαλονίκης</a:t>
            </a:r>
          </a:p>
        </p:txBody>
      </p:sp>
      <p:sp>
        <p:nvSpPr>
          <p:cNvPr id="8" name="Course Title"/>
          <p:cNvSpPr txBox="1">
            <a:spLocks noChangeArrowheads="1"/>
          </p:cNvSpPr>
          <p:nvPr/>
        </p:nvSpPr>
        <p:spPr bwMode="auto">
          <a:xfrm>
            <a:off x="1255515" y="6308726"/>
            <a:ext cx="7775972" cy="549275"/>
          </a:xfrm>
          <a:prstGeom prst="rect">
            <a:avLst/>
          </a:prstGeom>
          <a:noFill/>
          <a:ln>
            <a:noFill/>
          </a:ln>
          <a:extLst/>
        </p:spPr>
        <p:txBody>
          <a:bodyPr tIns="0" bIns="0">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220000"/>
              </a:lnSpc>
              <a:defRPr/>
            </a:pPr>
            <a:r>
              <a:rPr lang="el-GR" sz="1000" dirty="0" smtClean="0">
                <a:solidFill>
                  <a:schemeClr val="bg1"/>
                </a:solidFill>
                <a:latin typeface="Century Gothic" pitchFamily="34" charset="0"/>
                <a:cs typeface="Arial" charset="0"/>
              </a:rPr>
              <a:t>Βιοχημεία</a:t>
            </a:r>
            <a:endParaRPr lang="el-GR" sz="1000" dirty="0">
              <a:solidFill>
                <a:schemeClr val="bg1"/>
              </a:solidFill>
              <a:latin typeface="Century Gothic" pitchFamily="34" charset="0"/>
              <a:cs typeface="Arial" charset="0"/>
            </a:endParaRPr>
          </a:p>
          <a:p>
            <a:pPr algn="ctr" eaLnBrk="1" hangingPunct="1">
              <a:defRPr/>
            </a:pPr>
            <a:r>
              <a:rPr lang="el-GR" sz="1000" dirty="0" smtClean="0">
                <a:solidFill>
                  <a:schemeClr val="bg1"/>
                </a:solidFill>
                <a:latin typeface="Century Gothic" pitchFamily="34" charset="0"/>
                <a:cs typeface="Arial" charset="0"/>
              </a:rPr>
              <a:t>Τμήμα Γεωπονίας</a:t>
            </a:r>
            <a:endParaRPr lang="el-GR" sz="1000" dirty="0">
              <a:solidFill>
                <a:schemeClr val="bg1"/>
              </a:solidFill>
              <a:latin typeface="Century Gothic" pitchFamily="34" charset="0"/>
              <a:cs typeface="Arial" charset="0"/>
            </a:endParaRPr>
          </a:p>
        </p:txBody>
      </p:sp>
      <p:sp>
        <p:nvSpPr>
          <p:cNvPr id="31" name="Τίτλος"/>
          <p:cNvSpPr>
            <a:spLocks noGrp="1"/>
          </p:cNvSpPr>
          <p:nvPr>
            <p:ph type="title"/>
          </p:nvPr>
        </p:nvSpPr>
        <p:spPr>
          <a:xfrm>
            <a:off x="514350" y="26082"/>
            <a:ext cx="9258300" cy="1143000"/>
          </a:xfrm>
          <a:prstGeom prst="rect">
            <a:avLst/>
          </a:prstGeom>
        </p:spPr>
        <p:txBody>
          <a:bodyPr vert="horz" lIns="91440" tIns="45720" rIns="91440" bIns="45720" rtlCol="0" anchor="ctr">
            <a:normAutofit/>
          </a:bodyPr>
          <a:lstStyle>
            <a:lvl1pPr>
              <a:defRPr>
                <a:solidFill>
                  <a:schemeClr val="tx1"/>
                </a:solidFill>
              </a:defRPr>
            </a:lvl1pPr>
          </a:lstStyle>
          <a:p>
            <a:r>
              <a:rPr lang="en-US" smtClean="0"/>
              <a:t>Click to edit Master title style</a:t>
            </a:r>
            <a:endParaRPr lang="el-GR" dirty="0"/>
          </a:p>
        </p:txBody>
      </p:sp>
      <p:sp>
        <p:nvSpPr>
          <p:cNvPr id="3" name="Περιεχόμενα"/>
          <p:cNvSpPr>
            <a:spLocks noGrp="1"/>
          </p:cNvSpPr>
          <p:nvPr>
            <p:ph idx="1"/>
          </p:nvPr>
        </p:nvSpPr>
        <p:spPr>
          <a:xfrm>
            <a:off x="514350" y="1440000"/>
            <a:ext cx="9258300" cy="4761320"/>
          </a:xfrm>
        </p:spPr>
        <p:txBody>
          <a:bodyPr>
            <a:normAutofit/>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9" name="Αριθμός διαφάνειας"/>
          <p:cNvSpPr>
            <a:spLocks noGrp="1"/>
          </p:cNvSpPr>
          <p:nvPr>
            <p:ph type="sldNum" sz="quarter" idx="10"/>
          </p:nvPr>
        </p:nvSpPr>
        <p:spPr>
          <a:xfrm>
            <a:off x="9436894" y="6456364"/>
            <a:ext cx="648296" cy="365125"/>
          </a:xfrm>
        </p:spPr>
        <p:txBody>
          <a:bodyPr/>
          <a:lstStyle>
            <a:lvl1pPr>
              <a:defRPr>
                <a:solidFill>
                  <a:schemeClr val="bg1"/>
                </a:solidFill>
                <a:latin typeface="Century Gothic" pitchFamily="34" charset="0"/>
              </a:defRPr>
            </a:lvl1pPr>
          </a:lstStyle>
          <a:p>
            <a:fld id="{F5E89C77-3339-4344-AB0C-9551BFAAFA51}" type="slidenum">
              <a:rPr lang="el-GR" altLang="el-GR" smtClean="0"/>
              <a:pPr/>
              <a:t>‹#›</a:t>
            </a:fld>
            <a:endParaRPr lang="el-GR" altLang="el-GR"/>
          </a:p>
        </p:txBody>
      </p:sp>
    </p:spTree>
    <p:extLst>
      <p:ext uri="{BB962C8B-B14F-4D97-AF65-F5344CB8AC3E}">
        <p14:creationId xmlns:p14="http://schemas.microsoft.com/office/powerpoint/2010/main" val="2214658994"/>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Διαφάνεια τίτλου">
    <p:spTree>
      <p:nvGrpSpPr>
        <p:cNvPr id="1" name=""/>
        <p:cNvGrpSpPr/>
        <p:nvPr/>
      </p:nvGrpSpPr>
      <p:grpSpPr>
        <a:xfrm>
          <a:off x="0" y="0"/>
          <a:ext cx="0" cy="0"/>
          <a:chOff x="0" y="0"/>
          <a:chExt cx="0" cy="0"/>
        </a:xfrm>
      </p:grpSpPr>
      <p:pic>
        <p:nvPicPr>
          <p:cNvPr id="4" name="AUTh Logo" descr="Αγιος Δημήτριο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444" y="207963"/>
            <a:ext cx="876896"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ΑΠΘ"/>
          <p:cNvSpPr txBox="1">
            <a:spLocks noChangeArrowheads="1"/>
          </p:cNvSpPr>
          <p:nvPr/>
        </p:nvSpPr>
        <p:spPr bwMode="auto">
          <a:xfrm>
            <a:off x="1098353" y="188913"/>
            <a:ext cx="2425303" cy="857250"/>
          </a:xfrm>
          <a:prstGeom prst="rect">
            <a:avLst/>
          </a:prstGeom>
          <a:no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l-GR" sz="1800" dirty="0">
                <a:solidFill>
                  <a:schemeClr val="bg1"/>
                </a:solidFill>
                <a:latin typeface="Century Gothic" pitchFamily="34" charset="0"/>
                <a:cs typeface="Arial" charset="0"/>
              </a:rPr>
              <a:t>ΑΡΙΣΤΟΤΕΛΕΙΟ</a:t>
            </a:r>
          </a:p>
          <a:p>
            <a:pPr eaLnBrk="1" hangingPunct="1">
              <a:defRPr/>
            </a:pPr>
            <a:r>
              <a:rPr lang="el-GR" sz="1800" dirty="0">
                <a:solidFill>
                  <a:schemeClr val="bg1"/>
                </a:solidFill>
                <a:latin typeface="Century Gothic" pitchFamily="34" charset="0"/>
                <a:cs typeface="Arial" charset="0"/>
              </a:rPr>
              <a:t>ΠΑΝΕΠΙΣΤΗΜΙΟ</a:t>
            </a:r>
          </a:p>
          <a:p>
            <a:pPr eaLnBrk="1" hangingPunct="1">
              <a:defRPr/>
            </a:pPr>
            <a:r>
              <a:rPr lang="el-GR" sz="1800" dirty="0">
                <a:solidFill>
                  <a:schemeClr val="bg1"/>
                </a:solidFill>
                <a:latin typeface="Century Gothic" pitchFamily="34" charset="0"/>
                <a:cs typeface="Arial" charset="0"/>
              </a:rPr>
              <a:t>ΘΕΣΣΑΛΟΝΙΚΗΣ</a:t>
            </a:r>
          </a:p>
        </p:txBody>
      </p:sp>
      <p:pic>
        <p:nvPicPr>
          <p:cNvPr id="6" name="Opencourses Log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6202" t="3781" r="16829" b="22774"/>
          <a:stretch>
            <a:fillRect/>
          </a:stretch>
        </p:blipFill>
        <p:spPr bwMode="auto">
          <a:xfrm>
            <a:off x="8665369" y="138113"/>
            <a:ext cx="1582341"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pencourses"/>
          <p:cNvSpPr txBox="1">
            <a:spLocks noChangeArrowheads="1"/>
          </p:cNvSpPr>
          <p:nvPr userDrawn="1"/>
        </p:nvSpPr>
        <p:spPr bwMode="auto">
          <a:xfrm>
            <a:off x="6240066" y="188913"/>
            <a:ext cx="2425303" cy="857250"/>
          </a:xfrm>
          <a:prstGeom prst="rect">
            <a:avLst/>
          </a:prstGeom>
          <a:noFill/>
          <a:ln>
            <a:noFill/>
          </a:ln>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defRPr/>
            </a:pPr>
            <a:r>
              <a:rPr lang="el-GR" sz="1800" dirty="0" smtClean="0">
                <a:solidFill>
                  <a:schemeClr val="bg1"/>
                </a:solidFill>
                <a:latin typeface="Century Gothic" pitchFamily="34" charset="0"/>
                <a:cs typeface="Arial" charset="0"/>
              </a:rPr>
              <a:t>ΑΝΟΙΚΤΑ</a:t>
            </a:r>
          </a:p>
          <a:p>
            <a:pPr algn="r">
              <a:defRPr/>
            </a:pPr>
            <a:r>
              <a:rPr lang="el-GR" sz="1800" dirty="0" smtClean="0">
                <a:solidFill>
                  <a:schemeClr val="bg1"/>
                </a:solidFill>
                <a:latin typeface="Century Gothic" pitchFamily="34" charset="0"/>
                <a:cs typeface="Arial" charset="0"/>
              </a:rPr>
              <a:t>ΑΚΑΔΗΜΑΪΚΑ</a:t>
            </a:r>
          </a:p>
          <a:p>
            <a:pPr algn="r">
              <a:defRPr/>
            </a:pPr>
            <a:r>
              <a:rPr lang="el-GR" sz="1800" dirty="0" smtClean="0">
                <a:solidFill>
                  <a:schemeClr val="bg1"/>
                </a:solidFill>
                <a:latin typeface="Century Gothic" pitchFamily="34" charset="0"/>
                <a:cs typeface="Arial" charset="0"/>
              </a:rPr>
              <a:t>ΜΑΘΗΜΑΤΑ</a:t>
            </a:r>
            <a:endParaRPr lang="el-GR" sz="1800" dirty="0">
              <a:solidFill>
                <a:schemeClr val="bg1"/>
              </a:solidFill>
              <a:latin typeface="Century Gothic" pitchFamily="34" charset="0"/>
              <a:cs typeface="Arial" charset="0"/>
            </a:endParaRPr>
          </a:p>
        </p:txBody>
      </p:sp>
      <p:cxnSp>
        <p:nvCxnSpPr>
          <p:cNvPr id="8" name="Grey Line"/>
          <p:cNvCxnSpPr/>
          <p:nvPr/>
        </p:nvCxnSpPr>
        <p:spPr>
          <a:xfrm>
            <a:off x="0" y="1266825"/>
            <a:ext cx="10287000" cy="0"/>
          </a:xfrm>
          <a:prstGeom prst="line">
            <a:avLst/>
          </a:prstGeom>
          <a:ln w="50800">
            <a:solidFill>
              <a:srgbClr val="A7A9AE"/>
            </a:solidFill>
          </a:ln>
        </p:spPr>
        <p:style>
          <a:lnRef idx="1">
            <a:schemeClr val="accent1"/>
          </a:lnRef>
          <a:fillRef idx="0">
            <a:schemeClr val="accent1"/>
          </a:fillRef>
          <a:effectRef idx="0">
            <a:schemeClr val="accent1"/>
          </a:effectRef>
          <a:fontRef idx="minor">
            <a:schemeClr val="tx1"/>
          </a:fontRef>
        </p:style>
      </p:cxnSp>
      <p:pic>
        <p:nvPicPr>
          <p:cNvPr id="9" name="Picture 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378869" y="5622925"/>
            <a:ext cx="5529263"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http://www.lib.umich.edu/files/services/copyright/cc-by-sa.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57188" y="5922964"/>
            <a:ext cx="1782366"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p:cNvSpPr>
            <a:spLocks noGrp="1"/>
          </p:cNvSpPr>
          <p:nvPr>
            <p:ph type="ctrTitle"/>
          </p:nvPr>
        </p:nvSpPr>
        <p:spPr>
          <a:xfrm>
            <a:off x="771525" y="1844826"/>
            <a:ext cx="8743950" cy="1512167"/>
          </a:xfrm>
          <a:prstGeom prst="rect">
            <a:avLst/>
          </a:prstGeom>
        </p:spPr>
        <p:txBody>
          <a:bodyPr/>
          <a:lstStyle>
            <a:lvl1pPr>
              <a:defRPr>
                <a:solidFill>
                  <a:schemeClr val="tx1"/>
                </a:solidFill>
              </a:defRPr>
            </a:lvl1pPr>
          </a:lstStyle>
          <a:p>
            <a:r>
              <a:rPr lang="en-US" smtClean="0"/>
              <a:t>Click to edit Master title style</a:t>
            </a:r>
            <a:endParaRPr lang="el-GR" dirty="0"/>
          </a:p>
        </p:txBody>
      </p:sp>
      <p:sp>
        <p:nvSpPr>
          <p:cNvPr id="3" name="Υπότιτλος"/>
          <p:cNvSpPr>
            <a:spLocks noGrp="1"/>
          </p:cNvSpPr>
          <p:nvPr>
            <p:ph type="subTitle" idx="1"/>
          </p:nvPr>
        </p:nvSpPr>
        <p:spPr>
          <a:xfrm>
            <a:off x="769014" y="3501008"/>
            <a:ext cx="8748972" cy="18002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dirty="0"/>
          </a:p>
        </p:txBody>
      </p:sp>
    </p:spTree>
    <p:extLst>
      <p:ext uri="{BB962C8B-B14F-4D97-AF65-F5344CB8AC3E}">
        <p14:creationId xmlns:p14="http://schemas.microsoft.com/office/powerpoint/2010/main" val="2685654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0BA75FD-1473-4CF2-996A-60E7FD49AE31}"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036093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lvl1pPr>
              <a:defRPr/>
            </a:lvl1pPr>
          </a:lstStyle>
          <a:p>
            <a:endParaRPr lang="en-GB">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BBB114C-E990-4927-9FC8-74270462E5B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31510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lvl1pPr>
              <a:defRPr/>
            </a:lvl1pPr>
          </a:lstStyle>
          <a:p>
            <a:endParaRPr lang="en-GB">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D8C3F-252D-4EC7-93CC-A0968BE46E4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666099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4AFCAD9-6BE3-4AB2-BE52-B2C06D79C0AD}"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97692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6E31481-AC7C-407E-B398-FE69FC9700B4}"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282324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00EB8F-F50E-4EAE-AD08-3996F72EC2FA}"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741797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solidFill>
                <a:srgbClr val="000000"/>
              </a:solidFill>
            </a:endParaRPr>
          </a:p>
        </p:txBody>
      </p:sp>
      <p:sp>
        <p:nvSpPr>
          <p:cNvPr id="1029"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solidFill>
                <a:srgbClr val="000000"/>
              </a:solidFill>
            </a:endParaRPr>
          </a:p>
        </p:txBody>
      </p:sp>
      <p:sp>
        <p:nvSpPr>
          <p:cNvPr id="1030"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73BA3CF-3B2B-416D-939F-85C6CD312522}" type="slidenum">
              <a:rPr lang="en-GB">
                <a:solidFill>
                  <a:srgbClr val="000000"/>
                </a:solidFill>
              </a:rPr>
              <a:pPr fontAlgn="base">
                <a:spcBef>
                  <a:spcPct val="0"/>
                </a:spcBef>
                <a:spcAft>
                  <a:spcPct val="0"/>
                </a:spcAft>
              </a:pPr>
              <a:t>‹#›</a:t>
            </a:fld>
            <a:endParaRPr lang="en-GB">
              <a:solidFill>
                <a:srgbClr val="000000"/>
              </a:solidFill>
            </a:endParaRPr>
          </a:p>
        </p:txBody>
      </p:sp>
    </p:spTree>
    <p:extLst>
      <p:ext uri="{BB962C8B-B14F-4D97-AF65-F5344CB8AC3E}">
        <p14:creationId xmlns:p14="http://schemas.microsoft.com/office/powerpoint/2010/main" val="1852569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 id="2147483697" r:id="rId13"/>
    <p:sldLayoutId id="2147483698"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514350" y="1600201"/>
            <a:ext cx="92583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04604-E051-41A6-85BC-85E5ACD65B5E}" type="datetimeFigureOut">
              <a:rPr lang="el-GR" smtClean="0">
                <a:solidFill>
                  <a:prstClr val="white">
                    <a:tint val="75000"/>
                  </a:prstClr>
                </a:solidFill>
                <a:cs typeface="Arial" charset="0"/>
              </a:rPr>
              <a:pPr/>
              <a:t>30/11/16</a:t>
            </a:fld>
            <a:endParaRPr lang="el-GR">
              <a:solidFill>
                <a:prstClr val="white">
                  <a:tint val="75000"/>
                </a:prstClr>
              </a:solidFill>
              <a:cs typeface="Arial" charset="0"/>
            </a:endParaRPr>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white">
                  <a:tint val="75000"/>
                </a:prstClr>
              </a:solidFill>
              <a:cs typeface="Arial" charset="0"/>
            </a:endParaRPr>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55C0C7-9FD2-4429-B56B-3952619C8A4F}" type="slidenum">
              <a:rPr lang="el-GR" smtClean="0">
                <a:solidFill>
                  <a:prstClr val="white">
                    <a:tint val="75000"/>
                  </a:prstClr>
                </a:solidFill>
                <a:cs typeface="Arial" charset="0"/>
              </a:rPr>
              <a:pPr/>
              <a:t>‹#›</a:t>
            </a:fld>
            <a:endParaRPr lang="el-GR">
              <a:solidFill>
                <a:prstClr val="white">
                  <a:tint val="75000"/>
                </a:prstClr>
              </a:solidFill>
              <a:cs typeface="Arial" charset="0"/>
            </a:endParaRPr>
          </a:p>
        </p:txBody>
      </p:sp>
    </p:spTree>
    <p:extLst>
      <p:ext uri="{BB962C8B-B14F-4D97-AF65-F5344CB8AC3E}">
        <p14:creationId xmlns:p14="http://schemas.microsoft.com/office/powerpoint/2010/main" val="97726375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alpha val="94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endParaRPr lang="en-US">
              <a:solidFill>
                <a:srgbClr val="000000"/>
              </a:solidFill>
              <a:cs typeface="Arial" charset="0"/>
            </a:endParaRPr>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cs typeface="Arial" charset="0"/>
            </a:endParaRPr>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E0FD830F-85E9-4B84-AFFC-B76F98FD51D3}" type="slidenum">
              <a:rPr lang="en-US">
                <a:solidFill>
                  <a:srgbClr val="000000"/>
                </a:solidFill>
                <a:cs typeface="Arial" charset="0"/>
              </a:rPr>
              <a:pPr eaLnBrk="0" fontAlgn="base" hangingPunct="0">
                <a:spcBef>
                  <a:spcPct val="0"/>
                </a:spcBef>
                <a:spcAft>
                  <a:spcPct val="0"/>
                </a:spcAft>
                <a:defRPr/>
              </a:pPr>
              <a:t>‹#›</a:t>
            </a:fld>
            <a:endParaRPr lang="en-US">
              <a:solidFill>
                <a:srgbClr val="000000"/>
              </a:solidFill>
              <a:cs typeface="Arial" charset="0"/>
            </a:endParaRPr>
          </a:p>
        </p:txBody>
      </p:sp>
    </p:spTree>
    <p:extLst>
      <p:ext uri="{BB962C8B-B14F-4D97-AF65-F5344CB8AC3E}">
        <p14:creationId xmlns:p14="http://schemas.microsoft.com/office/powerpoint/2010/main" val="9918222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9" r:id="rId12"/>
    <p:sldLayoutId id="214748370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1.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1.xml"/><Relationship Id="rId1" Type="http://schemas.openxmlformats.org/officeDocument/2006/relationships/vmlDrawing" Target="../drawings/vmlDrawing3.vml"/><Relationship Id="rId5" Type="http://schemas.openxmlformats.org/officeDocument/2006/relationships/image" Target="../media/image9.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1.xml"/><Relationship Id="rId1" Type="http://schemas.openxmlformats.org/officeDocument/2006/relationships/vmlDrawing" Target="../drawings/vmlDrawing4.vml"/><Relationship Id="rId5" Type="http://schemas.openxmlformats.org/officeDocument/2006/relationships/image" Target="../media/image10.e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1.xml"/><Relationship Id="rId1" Type="http://schemas.openxmlformats.org/officeDocument/2006/relationships/vmlDrawing" Target="../drawings/vmlDrawing5.vml"/><Relationship Id="rId5" Type="http://schemas.openxmlformats.org/officeDocument/2006/relationships/image" Target="../media/image11.emf"/><Relationship Id="rId4"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1.xml"/><Relationship Id="rId1" Type="http://schemas.openxmlformats.org/officeDocument/2006/relationships/vmlDrawing" Target="../drawings/vmlDrawing6.vml"/><Relationship Id="rId5" Type="http://schemas.openxmlformats.org/officeDocument/2006/relationships/image" Target="../media/image12.emf"/><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1.xml"/><Relationship Id="rId1" Type="http://schemas.openxmlformats.org/officeDocument/2006/relationships/vmlDrawing" Target="../drawings/vmlDrawing7.vml"/><Relationship Id="rId5" Type="http://schemas.openxmlformats.org/officeDocument/2006/relationships/image" Target="../media/image13.emf"/><Relationship Id="rId4"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1.xml"/><Relationship Id="rId1" Type="http://schemas.openxmlformats.org/officeDocument/2006/relationships/vmlDrawing" Target="../drawings/vmlDrawing8.vml"/><Relationship Id="rId5" Type="http://schemas.openxmlformats.org/officeDocument/2006/relationships/image" Target="../media/image14.emf"/><Relationship Id="rId4" Type="http://schemas.openxmlformats.org/officeDocument/2006/relationships/oleObject" Target="../embeddings/oleObject8.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hyperlink" Target="http://es.slideshare.net/Mrsebast14/membrana-celular-32254840" TargetMode="External"/><Relationship Id="rId2" Type="http://schemas.openxmlformats.org/officeDocument/2006/relationships/notesSlide" Target="../notesSlides/notesSlide49.xml"/><Relationship Id="rId1" Type="http://schemas.openxmlformats.org/officeDocument/2006/relationships/slideLayout" Target="../slideLayouts/slideLayout37.xml"/><Relationship Id="rId6" Type="http://schemas.openxmlformats.org/officeDocument/2006/relationships/hyperlink" Target="http://www.acervoescolar.com.br/a-membrana-plasmatica-celular-funcao-e-estrutura/" TargetMode="External"/><Relationship Id="rId5" Type="http://schemas.openxmlformats.org/officeDocument/2006/relationships/hyperlink" Target="http://www.britannica.com/science/intrinsic-protein/images-videos/Intrinsic-proteins-penetrate-and-bind-tightly-to-the-lipid-bilayer/45550" TargetMode="External"/><Relationship Id="rId4" Type="http://schemas.openxmlformats.org/officeDocument/2006/relationships/hyperlink" Target="http://melaniesolis.blogspot.gr/"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lideplayer.com/slide/6252660/" TargetMode="External"/><Relationship Id="rId2" Type="http://schemas.openxmlformats.org/officeDocument/2006/relationships/notesSlide" Target="../notesSlides/notesSlide50.xml"/><Relationship Id="rId1" Type="http://schemas.openxmlformats.org/officeDocument/2006/relationships/slideLayout" Target="../slideLayouts/slideLayout37.xml"/><Relationship Id="rId4" Type="http://schemas.openxmlformats.org/officeDocument/2006/relationships/hyperlink" Target="http://slideplayer.es/slide/8359568/"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hyperlink" Target="https://opencourses.auth.gr/courses/OCRS508/" TargetMode="External"/><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37.xml"/><Relationship Id="rId5" Type="http://schemas.openxmlformats.org/officeDocument/2006/relationships/hyperlink" Target="http://creativecommons.org/licenses/by/4.0/" TargetMode="External"/><Relationship Id="rId4" Type="http://schemas.openxmlformats.org/officeDocument/2006/relationships/hyperlink" Target="http://creativecommons.org/licenses/by-sa/4.0/"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Τίτλος"/>
          <p:cNvSpPr>
            <a:spLocks noGrp="1"/>
          </p:cNvSpPr>
          <p:nvPr>
            <p:ph type="ctrTitle"/>
          </p:nvPr>
        </p:nvSpPr>
        <p:spPr>
          <a:xfrm>
            <a:off x="1257300" y="1844675"/>
            <a:ext cx="7772400" cy="1512888"/>
          </a:xfrm>
        </p:spPr>
        <p:txBody>
          <a:bodyPr anchor="t"/>
          <a:lstStyle/>
          <a:p>
            <a:pPr eaLnBrk="1" hangingPunct="1"/>
            <a:r>
              <a:rPr lang="el-GR" altLang="el-GR" b="1" dirty="0" smtClean="0">
                <a:solidFill>
                  <a:schemeClr val="bg1"/>
                </a:solidFill>
                <a:latin typeface="Calibri" pitchFamily="34" charset="0"/>
              </a:rPr>
              <a:t>Βιοχημεία</a:t>
            </a:r>
          </a:p>
        </p:txBody>
      </p:sp>
      <p:sp>
        <p:nvSpPr>
          <p:cNvPr id="3" name="Υπότιτλος"/>
          <p:cNvSpPr>
            <a:spLocks noGrp="1"/>
          </p:cNvSpPr>
          <p:nvPr>
            <p:ph type="subTitle" idx="1"/>
          </p:nvPr>
        </p:nvSpPr>
        <p:spPr>
          <a:xfrm>
            <a:off x="1255714" y="3500440"/>
            <a:ext cx="7775575" cy="1800225"/>
          </a:xfrm>
        </p:spPr>
        <p:txBody>
          <a:bodyPr rtlCol="0">
            <a:normAutofit fontScale="70000" lnSpcReduction="20000"/>
          </a:bodyPr>
          <a:lstStyle/>
          <a:p>
            <a:r>
              <a:rPr lang="el-GR" sz="3400" b="1" dirty="0" smtClean="0">
                <a:solidFill>
                  <a:schemeClr val="bg1"/>
                </a:solidFill>
                <a:latin typeface="Calibri" pitchFamily="34" charset="0"/>
              </a:rPr>
              <a:t>Ενότητα 17:</a:t>
            </a:r>
            <a:r>
              <a:rPr lang="en-US" dirty="0" smtClean="0">
                <a:solidFill>
                  <a:schemeClr val="bg1"/>
                </a:solidFill>
                <a:latin typeface="Calibri" pitchFamily="34" charset="0"/>
              </a:rPr>
              <a:t> </a:t>
            </a:r>
            <a:r>
              <a:rPr lang="el-GR" sz="3100" dirty="0" smtClean="0">
                <a:solidFill>
                  <a:schemeClr val="bg1"/>
                </a:solidFill>
                <a:latin typeface="Calibri" panose="020F0502020204030204" pitchFamily="34" charset="0"/>
              </a:rPr>
              <a:t>Η δομή και ο βιολογικός ρόλος των μεμβρανών</a:t>
            </a:r>
          </a:p>
          <a:p>
            <a:endParaRPr lang="en-US" sz="3100" dirty="0">
              <a:solidFill>
                <a:schemeClr val="bg1"/>
              </a:solidFill>
              <a:latin typeface="Calibri" pitchFamily="34" charset="0"/>
            </a:endParaRPr>
          </a:p>
          <a:p>
            <a:pPr eaLnBrk="1" fontAlgn="auto" hangingPunct="1">
              <a:spcAft>
                <a:spcPts val="0"/>
              </a:spcAft>
              <a:defRPr/>
            </a:pPr>
            <a:endParaRPr lang="el-GR" dirty="0" smtClean="0">
              <a:solidFill>
                <a:schemeClr val="bg1"/>
              </a:solidFill>
              <a:latin typeface="Calibri" pitchFamily="34" charset="0"/>
            </a:endParaRPr>
          </a:p>
          <a:p>
            <a:pPr eaLnBrk="1" fontAlgn="auto" hangingPunct="1">
              <a:spcAft>
                <a:spcPts val="0"/>
              </a:spcAft>
              <a:defRPr/>
            </a:pPr>
            <a:r>
              <a:rPr lang="el-GR" dirty="0" smtClean="0">
                <a:solidFill>
                  <a:schemeClr val="bg1"/>
                </a:solidFill>
                <a:latin typeface="Calibri" pitchFamily="34" charset="0"/>
              </a:rPr>
              <a:t>Γρηγόριος </a:t>
            </a:r>
            <a:r>
              <a:rPr lang="el-GR" dirty="0" err="1" smtClean="0">
                <a:solidFill>
                  <a:schemeClr val="bg1"/>
                </a:solidFill>
                <a:latin typeface="Calibri" pitchFamily="34" charset="0"/>
              </a:rPr>
              <a:t>Διαμαντίδης</a:t>
            </a:r>
            <a:r>
              <a:rPr lang="el-GR" dirty="0" smtClean="0">
                <a:solidFill>
                  <a:schemeClr val="bg1"/>
                </a:solidFill>
                <a:latin typeface="Calibri" pitchFamily="34" charset="0"/>
              </a:rPr>
              <a:t>, Καθηγητής</a:t>
            </a:r>
          </a:p>
          <a:p>
            <a:pPr eaLnBrk="1" fontAlgn="auto" hangingPunct="1">
              <a:spcAft>
                <a:spcPts val="0"/>
              </a:spcAft>
              <a:defRPr/>
            </a:pPr>
            <a:r>
              <a:rPr lang="el-GR" dirty="0" smtClean="0">
                <a:solidFill>
                  <a:schemeClr val="bg1"/>
                </a:solidFill>
                <a:latin typeface="Calibri" pitchFamily="34" charset="0"/>
              </a:rPr>
              <a:t>Τμήμα Γεωπονίας</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a:xfrm>
            <a:off x="76200" y="1268760"/>
            <a:ext cx="10210800" cy="4743450"/>
          </a:xfrm>
          <a:solidFill>
            <a:schemeClr val="tx1"/>
          </a:solidFill>
          <a:ln/>
        </p:spPr>
        <p:txBody>
          <a:bodyPr/>
          <a:lstStyle/>
          <a:p>
            <a:pPr marL="609600" indent="-609600" algn="ctr">
              <a:lnSpc>
                <a:spcPct val="130000"/>
              </a:lnSpc>
              <a:buFontTx/>
              <a:buAutoNum type="arabicPeriod"/>
            </a:pPr>
            <a:r>
              <a:rPr lang="el-GR" sz="4000" b="1" dirty="0">
                <a:solidFill>
                  <a:schemeClr val="bg1"/>
                </a:solidFill>
                <a:latin typeface="Calibri" pitchFamily="34" charset="0"/>
              </a:rPr>
              <a:t>Ύπαρξη </a:t>
            </a:r>
            <a:r>
              <a:rPr lang="el-GR" sz="4000" b="1" u="sng" dirty="0">
                <a:solidFill>
                  <a:schemeClr val="bg1"/>
                </a:solidFill>
                <a:latin typeface="Calibri" pitchFamily="34" charset="0"/>
              </a:rPr>
              <a:t>ημιδιαπερατής </a:t>
            </a:r>
            <a:r>
              <a:rPr lang="el-GR" sz="4000" b="1" u="sng" dirty="0" smtClean="0">
                <a:solidFill>
                  <a:schemeClr val="bg1"/>
                </a:solidFill>
                <a:latin typeface="Calibri" pitchFamily="34" charset="0"/>
              </a:rPr>
              <a:t>μεμβράνης και ο διαχωρισμός του χώρου σε </a:t>
            </a:r>
            <a:r>
              <a:rPr lang="el-GR" sz="4000" b="1" u="sng" dirty="0" err="1" smtClean="0">
                <a:solidFill>
                  <a:schemeClr val="bg1"/>
                </a:solidFill>
                <a:latin typeface="Calibri" pitchFamily="34" charset="0"/>
              </a:rPr>
              <a:t>εσω</a:t>
            </a:r>
            <a:r>
              <a:rPr lang="el-GR" sz="4000" b="1" u="sng" dirty="0" smtClean="0">
                <a:solidFill>
                  <a:schemeClr val="bg1"/>
                </a:solidFill>
                <a:latin typeface="Calibri" pitchFamily="34" charset="0"/>
              </a:rPr>
              <a:t>- και </a:t>
            </a:r>
            <a:r>
              <a:rPr lang="el-GR" sz="4000" b="1" u="sng" dirty="0" err="1" smtClean="0">
                <a:solidFill>
                  <a:schemeClr val="bg1"/>
                </a:solidFill>
                <a:latin typeface="Calibri" pitchFamily="34" charset="0"/>
              </a:rPr>
              <a:t>εξωκυτταρικό</a:t>
            </a:r>
            <a:endParaRPr lang="el-GR" sz="4000" b="1" u="sng" dirty="0">
              <a:solidFill>
                <a:schemeClr val="bg1"/>
              </a:solidFill>
              <a:latin typeface="Calibri" pitchFamily="34" charset="0"/>
            </a:endParaRPr>
          </a:p>
          <a:p>
            <a:pPr marL="609600" indent="-609600" algn="ctr">
              <a:lnSpc>
                <a:spcPct val="130000"/>
              </a:lnSpc>
              <a:buFontTx/>
              <a:buAutoNum type="arabicPeriod"/>
            </a:pPr>
            <a:r>
              <a:rPr lang="el-GR" sz="3600" b="1" dirty="0">
                <a:solidFill>
                  <a:srgbClr val="FFFF00"/>
                </a:solidFill>
                <a:latin typeface="Calibri" pitchFamily="34" charset="0"/>
              </a:rPr>
              <a:t>Μεταβολισμός της ύλης και της ενέργειας</a:t>
            </a:r>
          </a:p>
          <a:p>
            <a:pPr marL="609600" indent="-609600" algn="ctr">
              <a:lnSpc>
                <a:spcPct val="130000"/>
              </a:lnSpc>
              <a:buFontTx/>
              <a:buAutoNum type="arabicPeriod"/>
            </a:pPr>
            <a:r>
              <a:rPr lang="el-GR" sz="3600" b="1" dirty="0">
                <a:solidFill>
                  <a:schemeClr val="bg1"/>
                </a:solidFill>
                <a:latin typeface="Calibri" pitchFamily="34" charset="0"/>
              </a:rPr>
              <a:t>Ύπαρξη </a:t>
            </a:r>
            <a:r>
              <a:rPr lang="el-GR" sz="3600" b="1" dirty="0" smtClean="0">
                <a:solidFill>
                  <a:schemeClr val="bg1"/>
                </a:solidFill>
                <a:latin typeface="Calibri" pitchFamily="34" charset="0"/>
              </a:rPr>
              <a:t>πληροφοριών για τη σύνθεση πρωτεϊνών </a:t>
            </a:r>
            <a:endParaRPr lang="el-GR" sz="3600" b="1" dirty="0">
              <a:solidFill>
                <a:schemeClr val="bg1"/>
              </a:solidFill>
              <a:latin typeface="Calibri" pitchFamily="34" charset="0"/>
            </a:endParaRPr>
          </a:p>
          <a:p>
            <a:pPr marL="609600" indent="-609600" algn="ctr">
              <a:lnSpc>
                <a:spcPct val="130000"/>
              </a:lnSpc>
              <a:buFontTx/>
              <a:buAutoNum type="arabicPeriod"/>
            </a:pPr>
            <a:r>
              <a:rPr lang="el-GR" sz="3600" b="1" dirty="0">
                <a:solidFill>
                  <a:schemeClr val="bg1"/>
                </a:solidFill>
                <a:latin typeface="Calibri" pitchFamily="34" charset="0"/>
              </a:rPr>
              <a:t> </a:t>
            </a:r>
            <a:r>
              <a:rPr lang="el-GR" sz="3600" b="1" dirty="0" smtClean="0">
                <a:solidFill>
                  <a:srgbClr val="FFFF00"/>
                </a:solidFill>
                <a:latin typeface="Calibri" pitchFamily="34" charset="0"/>
              </a:rPr>
              <a:t>Μεταβίβαση πληροφοριών σε επόμενη γενιά</a:t>
            </a:r>
            <a:endParaRPr lang="el-GR" sz="3600" b="1" dirty="0">
              <a:solidFill>
                <a:srgbClr val="FFFF00"/>
              </a:solidFill>
              <a:latin typeface="Calibri" pitchFamily="34" charset="0"/>
            </a:endParaRPr>
          </a:p>
        </p:txBody>
      </p:sp>
      <p:sp>
        <p:nvSpPr>
          <p:cNvPr id="4099" name="Text Box 3"/>
          <p:cNvSpPr txBox="1">
            <a:spLocks noChangeArrowheads="1"/>
          </p:cNvSpPr>
          <p:nvPr/>
        </p:nvSpPr>
        <p:spPr bwMode="auto">
          <a:xfrm>
            <a:off x="750888" y="-27384"/>
            <a:ext cx="8877300" cy="1446550"/>
          </a:xfrm>
          <a:prstGeom prst="rect">
            <a:avLst/>
          </a:prstGeom>
          <a:solidFill>
            <a:srgbClr val="FFFF00"/>
          </a:solidFill>
          <a:ln w="9525">
            <a:noFill/>
            <a:miter lim="800000"/>
            <a:headEnd/>
            <a:tailEnd/>
          </a:ln>
          <a:effectLst/>
        </p:spPr>
        <p:txBody>
          <a:bodyPr>
            <a:spAutoFit/>
          </a:bodyPr>
          <a:lstStyle/>
          <a:p>
            <a:pPr algn="ctr" fontAlgn="base">
              <a:spcBef>
                <a:spcPct val="0"/>
              </a:spcBef>
              <a:spcAft>
                <a:spcPct val="0"/>
              </a:spcAft>
            </a:pPr>
            <a:r>
              <a:rPr lang="el-GR" sz="4400" b="1">
                <a:solidFill>
                  <a:srgbClr val="000000"/>
                </a:solidFill>
                <a:latin typeface="Calibri" pitchFamily="34" charset="0"/>
              </a:rPr>
              <a:t>ΤΑ ΤΕΣΣΕΡΑ ΚΥΡΙΑ ΓΝΩΡΙΣΜΑΤΑ ΤΗΣ ΖΩΣΑΣ ΥΛΗΣ</a:t>
            </a:r>
            <a:endParaRPr lang="en-GB" sz="4400" b="1">
              <a:solidFill>
                <a:srgbClr val="000000"/>
              </a:solidFill>
              <a:latin typeface="Calibri" pitchFamily="34" charset="0"/>
            </a:endParaRPr>
          </a:p>
        </p:txBody>
      </p:sp>
      <p:sp>
        <p:nvSpPr>
          <p:cNvPr id="4" name="Oval 3"/>
          <p:cNvSpPr/>
          <p:nvPr/>
        </p:nvSpPr>
        <p:spPr bwMode="auto">
          <a:xfrm>
            <a:off x="9599921" y="28034"/>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101305519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47326" y="836712"/>
            <a:ext cx="9864725" cy="4524315"/>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pPr>
            <a:r>
              <a:rPr lang="el-GR" sz="4800" b="1" dirty="0">
                <a:solidFill>
                  <a:srgbClr val="FFFFFF"/>
                </a:solidFill>
                <a:latin typeface="Calibri" pitchFamily="34" charset="0"/>
              </a:rPr>
              <a:t>Οι ΜΕΜΒΡΑΝΕΣ ΤΩΝ ΚΥΤΤΑΡΩΝ</a:t>
            </a:r>
          </a:p>
          <a:p>
            <a:pPr algn="ctr" eaLnBrk="0" fontAlgn="base" hangingPunct="0">
              <a:spcBef>
                <a:spcPct val="0"/>
              </a:spcBef>
              <a:spcAft>
                <a:spcPct val="0"/>
              </a:spcAft>
            </a:pPr>
            <a:r>
              <a:rPr lang="el-GR" sz="4800" b="1" dirty="0">
                <a:solidFill>
                  <a:srgbClr val="FFFF66"/>
                </a:solidFill>
                <a:latin typeface="Calibri" pitchFamily="34" charset="0"/>
              </a:rPr>
              <a:t>  </a:t>
            </a:r>
            <a:r>
              <a:rPr lang="el-GR" sz="4800" b="1" dirty="0">
                <a:solidFill>
                  <a:srgbClr val="FFFF00"/>
                </a:solidFill>
                <a:latin typeface="Calibri" pitchFamily="34" charset="0"/>
              </a:rPr>
              <a:t>Διαχωρίζουν το χώρο σε χώρους με διαφορετική χημική σύσταση άρα και διαφορετική λειτουργία...</a:t>
            </a:r>
          </a:p>
          <a:p>
            <a:pPr algn="ctr" eaLnBrk="0" fontAlgn="base" hangingPunct="0">
              <a:spcBef>
                <a:spcPct val="0"/>
              </a:spcBef>
              <a:spcAft>
                <a:spcPct val="0"/>
              </a:spcAft>
            </a:pPr>
            <a:endParaRPr lang="el-GR" sz="4800" b="1" dirty="0">
              <a:solidFill>
                <a:srgbClr val="FFFF66"/>
              </a:solidFill>
              <a:latin typeface="Calibri" pitchFamily="34" charset="0"/>
            </a:endParaRPr>
          </a:p>
          <a:p>
            <a:pPr algn="ctr" eaLnBrk="0" fontAlgn="base" hangingPunct="0">
              <a:spcBef>
                <a:spcPct val="0"/>
              </a:spcBef>
              <a:spcAft>
                <a:spcPct val="0"/>
              </a:spcAft>
            </a:pPr>
            <a:r>
              <a:rPr lang="el-GR" sz="4800" b="1" dirty="0">
                <a:solidFill>
                  <a:srgbClr val="FFFF66"/>
                </a:solidFill>
                <a:latin typeface="Calibri" pitchFamily="34" charset="0"/>
              </a:rPr>
              <a:t>Ώστε επιτυγχάνεται...</a:t>
            </a:r>
            <a:endParaRPr lang="en-GB" sz="4800" b="1" dirty="0">
              <a:solidFill>
                <a:srgbClr val="FFFFFF"/>
              </a:solidFill>
              <a:latin typeface="Calibri" pitchFamily="34" charset="0"/>
            </a:endParaRPr>
          </a:p>
        </p:txBody>
      </p:sp>
      <p:sp>
        <p:nvSpPr>
          <p:cNvPr id="3" name="Oval 2"/>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437514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692696"/>
            <a:ext cx="10287000" cy="1311275"/>
          </a:xfrm>
          <a:prstGeom prst="rect">
            <a:avLst/>
          </a:prstGeom>
          <a:solidFill>
            <a:srgbClr val="000066"/>
          </a:solidFill>
          <a:ln w="9525">
            <a:noFill/>
            <a:miter lim="800000"/>
            <a:headEnd/>
            <a:tailEnd/>
          </a:ln>
          <a:effectLst/>
        </p:spPr>
        <p:txBody>
          <a:bodyPr>
            <a:spAutoFit/>
          </a:bodyPr>
          <a:lstStyle/>
          <a:p>
            <a:pPr marL="342900" indent="-342900" algn="ctr" fontAlgn="base">
              <a:spcBef>
                <a:spcPct val="0"/>
              </a:spcBef>
              <a:spcAft>
                <a:spcPct val="0"/>
              </a:spcAft>
              <a:buFontTx/>
              <a:buAutoNum type="arabicPeriod"/>
            </a:pPr>
            <a:r>
              <a:rPr lang="el-GR" sz="4000" b="1">
                <a:solidFill>
                  <a:srgbClr val="FFFFFF"/>
                </a:solidFill>
                <a:latin typeface="Calibri" pitchFamily="34" charset="0"/>
              </a:rPr>
              <a:t> ΕΛΕΓΧΟΜΕΝΗ ΑΝΤΑΛΛΑΓΗ ΥΛΗΣ ΜΕ ΤΟ ΠΕΡΙΒΑΛΛΟΝ</a:t>
            </a:r>
          </a:p>
        </p:txBody>
      </p:sp>
      <p:sp>
        <p:nvSpPr>
          <p:cNvPr id="101382" name="Rectangle 6"/>
          <p:cNvSpPr>
            <a:spLocks noChangeArrowheads="1"/>
          </p:cNvSpPr>
          <p:nvPr/>
        </p:nvSpPr>
        <p:spPr bwMode="auto">
          <a:xfrm>
            <a:off x="174948" y="2492896"/>
            <a:ext cx="9896475" cy="701675"/>
          </a:xfrm>
          <a:prstGeom prst="rect">
            <a:avLst/>
          </a:prstGeom>
          <a:solidFill>
            <a:srgbClr val="FFFF00"/>
          </a:solidFill>
          <a:ln w="9525">
            <a:noFill/>
            <a:miter lim="800000"/>
            <a:headEnd/>
            <a:tailEnd/>
          </a:ln>
          <a:effectLst/>
        </p:spPr>
        <p:txBody>
          <a:bodyPr>
            <a:spAutoFit/>
          </a:bodyPr>
          <a:lstStyle/>
          <a:p>
            <a:pPr algn="ctr" fontAlgn="base">
              <a:spcBef>
                <a:spcPct val="0"/>
              </a:spcBef>
              <a:spcAft>
                <a:spcPct val="0"/>
              </a:spcAft>
            </a:pPr>
            <a:r>
              <a:rPr lang="el-GR" sz="4000" b="1" dirty="0">
                <a:solidFill>
                  <a:srgbClr val="000000"/>
                </a:solidFill>
                <a:latin typeface="Calibri" pitchFamily="34" charset="0"/>
              </a:rPr>
              <a:t>2. Η ΕΠΙΚΟΙΝΩΝΙΑ ΜΕ ΤΟ ΠΕΡΙΒΑΛΛΟΝ</a:t>
            </a:r>
          </a:p>
        </p:txBody>
      </p:sp>
      <p:sp>
        <p:nvSpPr>
          <p:cNvPr id="101383" name="Rectangle 7"/>
          <p:cNvSpPr>
            <a:spLocks noChangeArrowheads="1"/>
          </p:cNvSpPr>
          <p:nvPr/>
        </p:nvSpPr>
        <p:spPr bwMode="auto">
          <a:xfrm>
            <a:off x="1716996" y="3645024"/>
            <a:ext cx="6878614" cy="1323439"/>
          </a:xfrm>
          <a:prstGeom prst="rect">
            <a:avLst/>
          </a:prstGeom>
          <a:solidFill>
            <a:schemeClr val="tx1"/>
          </a:solidFill>
          <a:ln w="9525">
            <a:noFill/>
            <a:miter lim="800000"/>
            <a:headEnd/>
            <a:tailEnd/>
          </a:ln>
          <a:effectLst/>
        </p:spPr>
        <p:txBody>
          <a:bodyPr wrap="none">
            <a:spAutoFit/>
          </a:bodyPr>
          <a:lstStyle/>
          <a:p>
            <a:pPr algn="ctr" fontAlgn="base">
              <a:spcBef>
                <a:spcPct val="0"/>
              </a:spcBef>
              <a:spcAft>
                <a:spcPct val="0"/>
              </a:spcAft>
            </a:pPr>
            <a:r>
              <a:rPr lang="el-GR" sz="4000" b="1" dirty="0">
                <a:solidFill>
                  <a:srgbClr val="FFFFFF"/>
                </a:solidFill>
                <a:latin typeface="Calibri" pitchFamily="34" charset="0"/>
              </a:rPr>
              <a:t>3. Η ΑΠΟΘΗΚΕΥΣΗ ΒΙΟΛΟΓΙΚΩΣ</a:t>
            </a:r>
          </a:p>
          <a:p>
            <a:pPr algn="ctr" fontAlgn="base">
              <a:spcBef>
                <a:spcPct val="0"/>
              </a:spcBef>
              <a:spcAft>
                <a:spcPct val="0"/>
              </a:spcAft>
            </a:pPr>
            <a:r>
              <a:rPr lang="el-GR" sz="4000" b="1" dirty="0">
                <a:solidFill>
                  <a:srgbClr val="FFFFFF"/>
                </a:solidFill>
                <a:latin typeface="Calibri" pitchFamily="34" charset="0"/>
              </a:rPr>
              <a:t> ΕΝΕΡΓΩΝ ΛΙΠΑΡΩΝ ΟΞΕΩΝ</a:t>
            </a:r>
          </a:p>
        </p:txBody>
      </p:sp>
      <p:sp>
        <p:nvSpPr>
          <p:cNvPr id="101384" name="Rectangle 8"/>
          <p:cNvSpPr>
            <a:spLocks noChangeArrowheads="1"/>
          </p:cNvSpPr>
          <p:nvPr/>
        </p:nvSpPr>
        <p:spPr bwMode="auto">
          <a:xfrm>
            <a:off x="967036" y="5157192"/>
            <a:ext cx="8815908" cy="1323439"/>
          </a:xfrm>
          <a:prstGeom prst="rect">
            <a:avLst/>
          </a:prstGeom>
          <a:solidFill>
            <a:srgbClr val="0000CC"/>
          </a:solidFill>
          <a:ln w="9525">
            <a:noFill/>
            <a:miter lim="800000"/>
            <a:headEnd/>
            <a:tailEnd/>
          </a:ln>
          <a:effectLst/>
        </p:spPr>
        <p:txBody>
          <a:bodyPr wrap="square">
            <a:spAutoFit/>
          </a:bodyPr>
          <a:lstStyle/>
          <a:p>
            <a:pPr algn="ctr" fontAlgn="base">
              <a:spcBef>
                <a:spcPct val="0"/>
              </a:spcBef>
              <a:spcAft>
                <a:spcPct val="0"/>
              </a:spcAft>
            </a:pPr>
            <a:r>
              <a:rPr lang="el-GR" sz="4000" b="1" dirty="0">
                <a:solidFill>
                  <a:srgbClr val="FFFFFF"/>
                </a:solidFill>
                <a:latin typeface="Calibri" pitchFamily="34" charset="0"/>
              </a:rPr>
              <a:t>4. Η ΠΡΑΓΜΑΤΟΠΟΙΗΣΗ ΣΗΜΑΝΤΙΚΩΝ ΕΝΖΥΜΙΚΩΝ ΑΝΤΙΔΡΑΣΕΩΝ</a:t>
            </a:r>
            <a:endParaRPr lang="en-GB" sz="4000" b="1" dirty="0">
              <a:solidFill>
                <a:srgbClr val="FFFFFF"/>
              </a:solidFill>
              <a:latin typeface="Calibri" pitchFamily="34" charset="0"/>
            </a:endParaRPr>
          </a:p>
        </p:txBody>
      </p:sp>
      <p:sp>
        <p:nvSpPr>
          <p:cNvPr id="6" name="Oval 5"/>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
        <p:nvSpPr>
          <p:cNvPr id="2" name="TextBox 1"/>
          <p:cNvSpPr txBox="1"/>
          <p:nvPr/>
        </p:nvSpPr>
        <p:spPr>
          <a:xfrm>
            <a:off x="4279404" y="97096"/>
            <a:ext cx="1410964" cy="369332"/>
          </a:xfrm>
          <a:prstGeom prst="rect">
            <a:avLst/>
          </a:prstGeom>
          <a:noFill/>
        </p:spPr>
        <p:txBody>
          <a:bodyPr wrap="none" rtlCol="0">
            <a:spAutoFit/>
          </a:bodyPr>
          <a:lstStyle/>
          <a:p>
            <a:pPr fontAlgn="base">
              <a:spcBef>
                <a:spcPct val="0"/>
              </a:spcBef>
              <a:spcAft>
                <a:spcPct val="0"/>
              </a:spcAft>
            </a:pPr>
            <a:r>
              <a:rPr lang="el-GR" b="1" dirty="0">
                <a:solidFill>
                  <a:srgbClr val="FFFFFF"/>
                </a:solidFill>
              </a:rPr>
              <a:t>Μεμβράνες</a:t>
            </a:r>
            <a:endParaRPr lang="en-US" b="1" dirty="0">
              <a:solidFill>
                <a:srgbClr val="FFFFFF"/>
              </a:solidFill>
            </a:endParaRPr>
          </a:p>
        </p:txBody>
      </p:sp>
    </p:spTree>
    <p:extLst>
      <p:ext uri="{BB962C8B-B14F-4D97-AF65-F5344CB8AC3E}">
        <p14:creationId xmlns:p14="http://schemas.microsoft.com/office/powerpoint/2010/main" val="45553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1380"/>
                                        </p:tgtEl>
                                        <p:attrNameLst>
                                          <p:attrName>style.visibility</p:attrName>
                                        </p:attrNameLst>
                                      </p:cBhvr>
                                      <p:to>
                                        <p:strVal val="visible"/>
                                      </p:to>
                                    </p:set>
                                    <p:animEffect transition="in" filter="fade">
                                      <p:cBhvr>
                                        <p:cTn id="7" dur="2000"/>
                                        <p:tgtEl>
                                          <p:spTgt spid="10138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1382"/>
                                        </p:tgtEl>
                                        <p:attrNameLst>
                                          <p:attrName>style.visibility</p:attrName>
                                        </p:attrNameLst>
                                      </p:cBhvr>
                                      <p:to>
                                        <p:strVal val="visible"/>
                                      </p:to>
                                    </p:set>
                                    <p:anim calcmode="lin" valueType="num">
                                      <p:cBhvr additive="base">
                                        <p:cTn id="12" dur="500" fill="hold"/>
                                        <p:tgtEl>
                                          <p:spTgt spid="101382"/>
                                        </p:tgtEl>
                                        <p:attrNameLst>
                                          <p:attrName>ppt_x</p:attrName>
                                        </p:attrNameLst>
                                      </p:cBhvr>
                                      <p:tavLst>
                                        <p:tav tm="0">
                                          <p:val>
                                            <p:strVal val="#ppt_x"/>
                                          </p:val>
                                        </p:tav>
                                        <p:tav tm="100000">
                                          <p:val>
                                            <p:strVal val="#ppt_x"/>
                                          </p:val>
                                        </p:tav>
                                      </p:tavLst>
                                    </p:anim>
                                    <p:anim calcmode="lin" valueType="num">
                                      <p:cBhvr additive="base">
                                        <p:cTn id="13" dur="500" fill="hold"/>
                                        <p:tgtEl>
                                          <p:spTgt spid="10138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01383"/>
                                        </p:tgtEl>
                                        <p:attrNameLst>
                                          <p:attrName>style.visibility</p:attrName>
                                        </p:attrNameLst>
                                      </p:cBhvr>
                                      <p:to>
                                        <p:strVal val="visible"/>
                                      </p:to>
                                    </p:set>
                                    <p:anim calcmode="lin" valueType="num">
                                      <p:cBhvr>
                                        <p:cTn id="18" dur="1000" fill="hold"/>
                                        <p:tgtEl>
                                          <p:spTgt spid="101383"/>
                                        </p:tgtEl>
                                        <p:attrNameLst>
                                          <p:attrName>ppt_w</p:attrName>
                                        </p:attrNameLst>
                                      </p:cBhvr>
                                      <p:tavLst>
                                        <p:tav tm="0">
                                          <p:val>
                                            <p:strVal val="#ppt_w*0.70"/>
                                          </p:val>
                                        </p:tav>
                                        <p:tav tm="100000">
                                          <p:val>
                                            <p:strVal val="#ppt_w"/>
                                          </p:val>
                                        </p:tav>
                                      </p:tavLst>
                                    </p:anim>
                                    <p:anim calcmode="lin" valueType="num">
                                      <p:cBhvr>
                                        <p:cTn id="19" dur="1000" fill="hold"/>
                                        <p:tgtEl>
                                          <p:spTgt spid="101383"/>
                                        </p:tgtEl>
                                        <p:attrNameLst>
                                          <p:attrName>ppt_h</p:attrName>
                                        </p:attrNameLst>
                                      </p:cBhvr>
                                      <p:tavLst>
                                        <p:tav tm="0">
                                          <p:val>
                                            <p:strVal val="#ppt_h"/>
                                          </p:val>
                                        </p:tav>
                                        <p:tav tm="100000">
                                          <p:val>
                                            <p:strVal val="#ppt_h"/>
                                          </p:val>
                                        </p:tav>
                                      </p:tavLst>
                                    </p:anim>
                                    <p:animEffect transition="in" filter="fade">
                                      <p:cBhvr>
                                        <p:cTn id="20" dur="1000"/>
                                        <p:tgtEl>
                                          <p:spTgt spid="10138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1384"/>
                                        </p:tgtEl>
                                        <p:attrNameLst>
                                          <p:attrName>style.visibility</p:attrName>
                                        </p:attrNameLst>
                                      </p:cBhvr>
                                      <p:to>
                                        <p:strVal val="visible"/>
                                      </p:to>
                                    </p:set>
                                    <p:animEffect transition="in" filter="fade">
                                      <p:cBhvr>
                                        <p:cTn id="25" dur="2000"/>
                                        <p:tgtEl>
                                          <p:spTgt spid="101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animBg="1"/>
      <p:bldP spid="101382" grpId="0" animBg="1"/>
      <p:bldP spid="101383" grpId="0" animBg="1"/>
      <p:bldP spid="10138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1012" y="1124744"/>
            <a:ext cx="9001000" cy="4524315"/>
          </a:xfrm>
          <a:prstGeom prst="rect">
            <a:avLst/>
          </a:prstGeom>
          <a:ln>
            <a:solidFill>
              <a:srgbClr val="FFFF00"/>
            </a:solidFill>
          </a:ln>
        </p:spPr>
        <p:txBody>
          <a:bodyPr wrap="square">
            <a:spAutoFit/>
          </a:bodyPr>
          <a:lstStyle/>
          <a:p>
            <a:pPr algn="ctr" eaLnBrk="0" fontAlgn="base" hangingPunct="0">
              <a:spcBef>
                <a:spcPct val="0"/>
              </a:spcBef>
              <a:spcAft>
                <a:spcPct val="0"/>
              </a:spcAft>
            </a:pPr>
            <a:r>
              <a:rPr lang="el-GR" sz="4800" b="1" dirty="0">
                <a:solidFill>
                  <a:srgbClr val="FFFF66"/>
                </a:solidFill>
                <a:latin typeface="Calibri" pitchFamily="34" charset="0"/>
              </a:rPr>
              <a:t>Οι ΜΕΜΒΡΑΝΕΣ ΤΩΝ ΚΥΤΤΑΡΩΝ</a:t>
            </a:r>
          </a:p>
          <a:p>
            <a:pPr algn="ctr" eaLnBrk="0" fontAlgn="base" hangingPunct="0">
              <a:spcBef>
                <a:spcPct val="0"/>
              </a:spcBef>
              <a:spcAft>
                <a:spcPct val="0"/>
              </a:spcAft>
            </a:pPr>
            <a:r>
              <a:rPr lang="el-GR" sz="4800" b="1" dirty="0">
                <a:solidFill>
                  <a:srgbClr val="FFFF66"/>
                </a:solidFill>
                <a:latin typeface="Calibri" pitchFamily="34" charset="0"/>
              </a:rPr>
              <a:t>  δομούνται από </a:t>
            </a:r>
            <a:r>
              <a:rPr lang="el-GR" sz="4800" b="1" dirty="0">
                <a:solidFill>
                  <a:srgbClr val="FFFFFF"/>
                </a:solidFill>
                <a:latin typeface="Calibri" pitchFamily="34" charset="0"/>
              </a:rPr>
              <a:t>λιπίδια</a:t>
            </a:r>
            <a:r>
              <a:rPr lang="el-GR" sz="4800" b="1" dirty="0">
                <a:solidFill>
                  <a:srgbClr val="FFFF66"/>
                </a:solidFill>
                <a:latin typeface="Calibri" pitchFamily="34" charset="0"/>
              </a:rPr>
              <a:t>, </a:t>
            </a:r>
            <a:r>
              <a:rPr lang="el-GR" sz="4800" b="1" dirty="0">
                <a:solidFill>
                  <a:srgbClr val="FFFFFF"/>
                </a:solidFill>
                <a:latin typeface="Calibri" pitchFamily="34" charset="0"/>
              </a:rPr>
              <a:t>πρωτεΐνες</a:t>
            </a:r>
            <a:r>
              <a:rPr lang="el-GR" sz="4800" b="1" dirty="0">
                <a:solidFill>
                  <a:srgbClr val="FFFF66"/>
                </a:solidFill>
                <a:latin typeface="Calibri" pitchFamily="34" charset="0"/>
              </a:rPr>
              <a:t> και </a:t>
            </a:r>
            <a:r>
              <a:rPr lang="el-GR" sz="4800" b="1" dirty="0">
                <a:solidFill>
                  <a:srgbClr val="FFFFFF"/>
                </a:solidFill>
                <a:latin typeface="Calibri" pitchFamily="34" charset="0"/>
              </a:rPr>
              <a:t>στερόλες</a:t>
            </a:r>
            <a:r>
              <a:rPr lang="el-GR" sz="4800" b="1" dirty="0">
                <a:solidFill>
                  <a:srgbClr val="FFFF66"/>
                </a:solidFill>
                <a:latin typeface="Calibri" pitchFamily="34" charset="0"/>
              </a:rPr>
              <a:t>...στα λιπίδια και στις πρωτεΐνες είναι δυνατό να συνδέονται </a:t>
            </a:r>
            <a:r>
              <a:rPr lang="el-GR" sz="4800" b="1" dirty="0">
                <a:solidFill>
                  <a:srgbClr val="FFFFFF"/>
                </a:solidFill>
                <a:latin typeface="Calibri" pitchFamily="34" charset="0"/>
              </a:rPr>
              <a:t>ολιγοσακχαρικές αλυσίδες</a:t>
            </a:r>
            <a:r>
              <a:rPr lang="el-GR" sz="4800" b="1" dirty="0">
                <a:solidFill>
                  <a:srgbClr val="FFFF66"/>
                </a:solidFill>
                <a:latin typeface="Calibri" pitchFamily="34" charset="0"/>
              </a:rPr>
              <a:t>...</a:t>
            </a:r>
          </a:p>
        </p:txBody>
      </p:sp>
      <p:sp>
        <p:nvSpPr>
          <p:cNvPr id="3" name="Oval 2"/>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10395490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972" y="260648"/>
            <a:ext cx="9532941" cy="6186309"/>
          </a:xfrm>
          <a:prstGeom prst="rect">
            <a:avLst/>
          </a:prstGeom>
          <a:noFill/>
        </p:spPr>
        <p:txBody>
          <a:bodyPr wrap="square" rtlCol="0">
            <a:spAutoFit/>
          </a:bodyPr>
          <a:lstStyle/>
          <a:p>
            <a:pPr algn="ctr" fontAlgn="base">
              <a:spcBef>
                <a:spcPct val="0"/>
              </a:spcBef>
              <a:spcAft>
                <a:spcPct val="0"/>
              </a:spcAft>
            </a:pPr>
            <a:r>
              <a:rPr lang="el-GR" sz="4400" b="1" dirty="0">
                <a:solidFill>
                  <a:srgbClr val="FFFFFF"/>
                </a:solidFill>
                <a:latin typeface="Calibri" pitchFamily="34" charset="0"/>
              </a:rPr>
              <a:t>Τα δομικά λιπίδια των μεμβρανών:</a:t>
            </a:r>
          </a:p>
          <a:p>
            <a:pPr marL="742950" indent="-742950" algn="ctr" fontAlgn="base">
              <a:spcBef>
                <a:spcPct val="0"/>
              </a:spcBef>
              <a:spcAft>
                <a:spcPct val="0"/>
              </a:spcAft>
              <a:buFont typeface="+mj-lt"/>
              <a:buAutoNum type="arabicPeriod"/>
            </a:pPr>
            <a:r>
              <a:rPr lang="el-GR" sz="4400" b="1" dirty="0">
                <a:solidFill>
                  <a:srgbClr val="FFFFFF"/>
                </a:solidFill>
                <a:latin typeface="Calibri" pitchFamily="34" charset="0"/>
              </a:rPr>
              <a:t>Τα γλυκερολιπίδια</a:t>
            </a:r>
          </a:p>
          <a:p>
            <a:pPr marL="742950" indent="-742950" algn="ctr" fontAlgn="base">
              <a:spcBef>
                <a:spcPct val="0"/>
              </a:spcBef>
              <a:spcAft>
                <a:spcPct val="0"/>
              </a:spcAft>
              <a:buFont typeface="+mj-lt"/>
              <a:buAutoNum type="arabicPeriod"/>
            </a:pPr>
            <a:r>
              <a:rPr lang="el-GR" sz="4400" b="1" dirty="0">
                <a:solidFill>
                  <a:srgbClr val="FFFFFF"/>
                </a:solidFill>
                <a:latin typeface="Calibri" pitchFamily="34" charset="0"/>
              </a:rPr>
              <a:t>Τα σφιγκολιπίδια</a:t>
            </a:r>
          </a:p>
          <a:p>
            <a:pPr marL="742950" indent="-742950" algn="ctr" fontAlgn="base">
              <a:spcBef>
                <a:spcPct val="0"/>
              </a:spcBef>
              <a:spcAft>
                <a:spcPct val="0"/>
              </a:spcAft>
              <a:buFont typeface="+mj-lt"/>
              <a:buAutoNum type="arabicPeriod"/>
            </a:pPr>
            <a:r>
              <a:rPr lang="el-GR" sz="4400" b="1" dirty="0">
                <a:solidFill>
                  <a:srgbClr val="FFFFFF"/>
                </a:solidFill>
                <a:latin typeface="Calibri" pitchFamily="34" charset="0"/>
              </a:rPr>
              <a:t>Οι στερόλες</a:t>
            </a:r>
          </a:p>
          <a:p>
            <a:pPr algn="ctr" fontAlgn="base">
              <a:spcBef>
                <a:spcPct val="0"/>
              </a:spcBef>
              <a:spcAft>
                <a:spcPct val="0"/>
              </a:spcAft>
            </a:pPr>
            <a:endParaRPr lang="el-GR" sz="4400" b="1" dirty="0">
              <a:solidFill>
                <a:srgbClr val="FFFFFF"/>
              </a:solidFill>
              <a:latin typeface="Calibri" pitchFamily="34" charset="0"/>
            </a:endParaRPr>
          </a:p>
          <a:p>
            <a:pPr algn="ctr" fontAlgn="base">
              <a:spcBef>
                <a:spcPct val="0"/>
              </a:spcBef>
              <a:spcAft>
                <a:spcPct val="0"/>
              </a:spcAft>
            </a:pPr>
            <a:r>
              <a:rPr lang="el-GR" sz="4400" b="1" dirty="0">
                <a:solidFill>
                  <a:srgbClr val="FFFFFF"/>
                </a:solidFill>
                <a:latin typeface="Calibri" pitchFamily="34" charset="0"/>
              </a:rPr>
              <a:t>Όσα από τα γλυκερολιπίδια και τα σφιγκολιπίδια περιέχουν μια φωσφορική ομάδα, ονομάζονται </a:t>
            </a:r>
            <a:r>
              <a:rPr lang="el-GR" sz="4400" b="1" dirty="0">
                <a:solidFill>
                  <a:srgbClr val="FFFF00"/>
                </a:solidFill>
                <a:latin typeface="Calibri" pitchFamily="34" charset="0"/>
              </a:rPr>
              <a:t>φωσφολιπίδια</a:t>
            </a:r>
            <a:r>
              <a:rPr lang="el-GR" sz="4400" b="1" dirty="0">
                <a:solidFill>
                  <a:srgbClr val="FFFFFF"/>
                </a:solidFill>
                <a:latin typeface="Calibri" pitchFamily="34" charset="0"/>
              </a:rPr>
              <a:t>...</a:t>
            </a:r>
          </a:p>
        </p:txBody>
      </p:sp>
      <p:sp>
        <p:nvSpPr>
          <p:cNvPr id="3" name="Oval 2"/>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1015153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755389" y="142852"/>
            <a:ext cx="6877588" cy="707886"/>
          </a:xfrm>
          <a:prstGeom prst="rect">
            <a:avLst/>
          </a:prstGeom>
          <a:solidFill>
            <a:srgbClr val="660066"/>
          </a:solidFill>
          <a:ln w="9525">
            <a:noFill/>
            <a:miter lim="800000"/>
            <a:headEnd/>
            <a:tailEnd/>
          </a:ln>
        </p:spPr>
        <p:txBody>
          <a:bodyPr wrap="none">
            <a:spAutoFit/>
          </a:bodyPr>
          <a:lstStyle/>
          <a:p>
            <a:pPr algn="ctr"/>
            <a:r>
              <a:rPr lang="el-GR" sz="4000" b="1" dirty="0">
                <a:solidFill>
                  <a:srgbClr val="FFFF66"/>
                </a:solidFill>
                <a:cs typeface="Arial" charset="0"/>
              </a:rPr>
              <a:t>ΔΟΜΙΚΑ ΛΙΠΙΔΙΑ ΜΕΜΒΡΑΝΩΝ</a:t>
            </a:r>
          </a:p>
        </p:txBody>
      </p:sp>
      <p:sp>
        <p:nvSpPr>
          <p:cNvPr id="3" name="Rectangle 2"/>
          <p:cNvSpPr/>
          <p:nvPr/>
        </p:nvSpPr>
        <p:spPr>
          <a:xfrm>
            <a:off x="679004" y="1340768"/>
            <a:ext cx="3155159" cy="1200329"/>
          </a:xfrm>
          <a:prstGeom prst="rect">
            <a:avLst/>
          </a:prstGeom>
        </p:spPr>
        <p:txBody>
          <a:bodyPr wrap="none">
            <a:spAutoFit/>
          </a:bodyPr>
          <a:lstStyle/>
          <a:p>
            <a:pPr algn="ctr"/>
            <a:r>
              <a:rPr lang="el-GR" sz="3600" b="1" i="1" dirty="0">
                <a:solidFill>
                  <a:srgbClr val="FFFF66"/>
                </a:solidFill>
                <a:cs typeface="Arial" charset="0"/>
              </a:rPr>
              <a:t>Γλυκερολιπίδια</a:t>
            </a:r>
            <a:endParaRPr lang="en-US" sz="3600" b="1" i="1" dirty="0">
              <a:solidFill>
                <a:srgbClr val="FFFF66"/>
              </a:solidFill>
              <a:cs typeface="Arial" charset="0"/>
            </a:endParaRPr>
          </a:p>
          <a:p>
            <a:pPr algn="ctr"/>
            <a:r>
              <a:rPr lang="el-GR" sz="3600" b="1" i="1" dirty="0">
                <a:solidFill>
                  <a:srgbClr val="FFFF66"/>
                </a:solidFill>
                <a:cs typeface="Arial" charset="0"/>
              </a:rPr>
              <a:t>Σφιγκολιπίδια</a:t>
            </a:r>
          </a:p>
        </p:txBody>
      </p:sp>
      <p:sp>
        <p:nvSpPr>
          <p:cNvPr id="4" name="Rectangle 3"/>
          <p:cNvSpPr/>
          <p:nvPr/>
        </p:nvSpPr>
        <p:spPr>
          <a:xfrm>
            <a:off x="6841456" y="1628800"/>
            <a:ext cx="1902444" cy="646331"/>
          </a:xfrm>
          <a:prstGeom prst="rect">
            <a:avLst/>
          </a:prstGeom>
        </p:spPr>
        <p:txBody>
          <a:bodyPr wrap="none">
            <a:spAutoFit/>
          </a:bodyPr>
          <a:lstStyle/>
          <a:p>
            <a:pPr algn="ctr"/>
            <a:r>
              <a:rPr lang="el-GR" sz="3600" b="1" i="1" dirty="0">
                <a:solidFill>
                  <a:srgbClr val="FFFF66"/>
                </a:solidFill>
                <a:cs typeface="Arial" charset="0"/>
              </a:rPr>
              <a:t>Στερόλες</a:t>
            </a:r>
            <a:endParaRPr lang="en-GB" sz="3600" b="1" i="1" dirty="0">
              <a:solidFill>
                <a:srgbClr val="FFFF66"/>
              </a:solidFill>
              <a:cs typeface="Arial" charset="0"/>
            </a:endParaRPr>
          </a:p>
        </p:txBody>
      </p:sp>
      <p:cxnSp>
        <p:nvCxnSpPr>
          <p:cNvPr id="6" name="Straight Arrow Connector 5"/>
          <p:cNvCxnSpPr>
            <a:stCxn id="2" idx="2"/>
          </p:cNvCxnSpPr>
          <p:nvPr/>
        </p:nvCxnSpPr>
        <p:spPr>
          <a:xfrm flipH="1">
            <a:off x="3929059" y="850738"/>
            <a:ext cx="1265124" cy="1078065"/>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2" idx="2"/>
          </p:cNvCxnSpPr>
          <p:nvPr/>
        </p:nvCxnSpPr>
        <p:spPr>
          <a:xfrm>
            <a:off x="5194183" y="850738"/>
            <a:ext cx="1677509" cy="85007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 Box 4"/>
          <p:cNvSpPr txBox="1">
            <a:spLocks noChangeArrowheads="1"/>
          </p:cNvSpPr>
          <p:nvPr/>
        </p:nvSpPr>
        <p:spPr bwMode="auto">
          <a:xfrm>
            <a:off x="5791572" y="3143248"/>
            <a:ext cx="3853747" cy="1077218"/>
          </a:xfrm>
          <a:prstGeom prst="rect">
            <a:avLst/>
          </a:prstGeom>
          <a:solidFill>
            <a:srgbClr val="FFFFFF"/>
          </a:solidFill>
          <a:ln w="9525">
            <a:solidFill>
              <a:schemeClr val="tx1"/>
            </a:solidFill>
            <a:miter lim="800000"/>
            <a:headEnd/>
            <a:tailEnd/>
          </a:ln>
        </p:spPr>
        <p:txBody>
          <a:bodyPr wrap="none">
            <a:spAutoFit/>
          </a:bodyPr>
          <a:lstStyle/>
          <a:p>
            <a:pPr algn="ctr"/>
            <a:r>
              <a:rPr lang="el-GR" sz="3200" b="1" i="1" dirty="0">
                <a:solidFill>
                  <a:prstClr val="black"/>
                </a:solidFill>
                <a:cs typeface="Arial" charset="0"/>
              </a:rPr>
              <a:t>Μη σαπωνοποιήσιμα</a:t>
            </a:r>
          </a:p>
          <a:p>
            <a:pPr algn="ctr"/>
            <a:r>
              <a:rPr lang="el-GR" sz="3200" b="1" i="1" dirty="0">
                <a:solidFill>
                  <a:prstClr val="black"/>
                </a:solidFill>
                <a:cs typeface="Arial" charset="0"/>
              </a:rPr>
              <a:t>λιπίδια</a:t>
            </a:r>
            <a:endParaRPr lang="en-GB" sz="3200" b="1" i="1" dirty="0">
              <a:solidFill>
                <a:prstClr val="black"/>
              </a:solidFill>
              <a:cs typeface="Arial" charset="0"/>
            </a:endParaRPr>
          </a:p>
        </p:txBody>
      </p:sp>
      <p:sp>
        <p:nvSpPr>
          <p:cNvPr id="12" name="Text Box 5"/>
          <p:cNvSpPr txBox="1">
            <a:spLocks noChangeArrowheads="1"/>
          </p:cNvSpPr>
          <p:nvPr/>
        </p:nvSpPr>
        <p:spPr bwMode="auto">
          <a:xfrm>
            <a:off x="717558" y="3571876"/>
            <a:ext cx="3151632" cy="1077218"/>
          </a:xfrm>
          <a:prstGeom prst="rect">
            <a:avLst/>
          </a:prstGeom>
          <a:solidFill>
            <a:srgbClr val="FFFFFF"/>
          </a:solidFill>
          <a:ln w="9525">
            <a:solidFill>
              <a:schemeClr val="tx1"/>
            </a:solidFill>
            <a:miter lim="800000"/>
            <a:headEnd/>
            <a:tailEnd/>
          </a:ln>
        </p:spPr>
        <p:txBody>
          <a:bodyPr wrap="none">
            <a:spAutoFit/>
          </a:bodyPr>
          <a:lstStyle/>
          <a:p>
            <a:pPr algn="ctr"/>
            <a:r>
              <a:rPr lang="el-GR" sz="3200" b="1" i="1" dirty="0">
                <a:solidFill>
                  <a:prstClr val="black"/>
                </a:solidFill>
                <a:cs typeface="Arial" charset="0"/>
              </a:rPr>
              <a:t>Σαπωνοποιήσιμα</a:t>
            </a:r>
          </a:p>
          <a:p>
            <a:pPr algn="ctr"/>
            <a:r>
              <a:rPr lang="el-GR" sz="3200" b="1" i="1" dirty="0">
                <a:solidFill>
                  <a:prstClr val="black"/>
                </a:solidFill>
                <a:cs typeface="Arial" charset="0"/>
              </a:rPr>
              <a:t>λιπίδια</a:t>
            </a:r>
            <a:endParaRPr lang="en-GB" sz="3200" b="1" i="1" dirty="0">
              <a:solidFill>
                <a:prstClr val="black"/>
              </a:solidFill>
              <a:cs typeface="Arial" charset="0"/>
            </a:endParaRPr>
          </a:p>
        </p:txBody>
      </p:sp>
      <p:cxnSp>
        <p:nvCxnSpPr>
          <p:cNvPr id="13" name="Straight Arrow Connector 12"/>
          <p:cNvCxnSpPr>
            <a:stCxn id="3" idx="2"/>
            <a:endCxn id="12" idx="0"/>
          </p:cNvCxnSpPr>
          <p:nvPr/>
        </p:nvCxnSpPr>
        <p:spPr>
          <a:xfrm rot="16200000" flipH="1">
            <a:off x="1759590" y="3038091"/>
            <a:ext cx="1030779" cy="3679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2"/>
          </p:cNvCxnSpPr>
          <p:nvPr/>
        </p:nvCxnSpPr>
        <p:spPr>
          <a:xfrm rot="16200000" flipH="1">
            <a:off x="7403322" y="2664487"/>
            <a:ext cx="793831" cy="15118"/>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2" idx="2"/>
            <a:endCxn id="18" idx="0"/>
          </p:cNvCxnSpPr>
          <p:nvPr/>
        </p:nvCxnSpPr>
        <p:spPr>
          <a:xfrm rot="16200000" flipH="1">
            <a:off x="1866464" y="5076004"/>
            <a:ext cx="871040" cy="1722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2"/>
            <a:endCxn id="21" idx="0"/>
          </p:cNvCxnSpPr>
          <p:nvPr/>
        </p:nvCxnSpPr>
        <p:spPr>
          <a:xfrm rot="5400000">
            <a:off x="7127036" y="4781806"/>
            <a:ext cx="1152750" cy="30071"/>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 name="Text Box 5"/>
          <p:cNvSpPr txBox="1">
            <a:spLocks noChangeArrowheads="1"/>
          </p:cNvSpPr>
          <p:nvPr/>
        </p:nvSpPr>
        <p:spPr bwMode="auto">
          <a:xfrm>
            <a:off x="390972" y="5520134"/>
            <a:ext cx="3839243" cy="1077218"/>
          </a:xfrm>
          <a:prstGeom prst="rect">
            <a:avLst/>
          </a:prstGeom>
          <a:solidFill>
            <a:srgbClr val="FFFFFF"/>
          </a:solidFill>
          <a:ln w="9525">
            <a:solidFill>
              <a:schemeClr val="tx1"/>
            </a:solidFill>
            <a:miter lim="800000"/>
            <a:headEnd/>
            <a:tailEnd/>
          </a:ln>
        </p:spPr>
        <p:txBody>
          <a:bodyPr wrap="square">
            <a:spAutoFit/>
          </a:bodyPr>
          <a:lstStyle/>
          <a:p>
            <a:pPr algn="ctr"/>
            <a:r>
              <a:rPr lang="el-GR" sz="3200" b="1" i="1" dirty="0">
                <a:solidFill>
                  <a:prstClr val="black"/>
                </a:solidFill>
                <a:cs typeface="Arial" charset="0"/>
              </a:rPr>
              <a:t>Περιέχουν λιπαρά οξέα</a:t>
            </a:r>
            <a:endParaRPr lang="en-GB" sz="3200" b="1" i="1" dirty="0">
              <a:solidFill>
                <a:prstClr val="black"/>
              </a:solidFill>
              <a:cs typeface="Arial" charset="0"/>
            </a:endParaRPr>
          </a:p>
        </p:txBody>
      </p:sp>
      <p:sp>
        <p:nvSpPr>
          <p:cNvPr id="21" name="Text Box 5"/>
          <p:cNvSpPr txBox="1">
            <a:spLocks noChangeArrowheads="1"/>
          </p:cNvSpPr>
          <p:nvPr/>
        </p:nvSpPr>
        <p:spPr bwMode="auto">
          <a:xfrm>
            <a:off x="5768753" y="5373216"/>
            <a:ext cx="3839243" cy="1077218"/>
          </a:xfrm>
          <a:prstGeom prst="rect">
            <a:avLst/>
          </a:prstGeom>
          <a:solidFill>
            <a:srgbClr val="FFFFFF"/>
          </a:solidFill>
          <a:ln w="9525">
            <a:solidFill>
              <a:schemeClr val="tx1"/>
            </a:solidFill>
            <a:miter lim="800000"/>
            <a:headEnd/>
            <a:tailEnd/>
          </a:ln>
        </p:spPr>
        <p:txBody>
          <a:bodyPr wrap="square">
            <a:spAutoFit/>
          </a:bodyPr>
          <a:lstStyle/>
          <a:p>
            <a:pPr algn="ctr"/>
            <a:r>
              <a:rPr lang="el-GR" sz="3200" b="1" i="1" dirty="0">
                <a:solidFill>
                  <a:prstClr val="black"/>
                </a:solidFill>
                <a:cs typeface="Arial" charset="0"/>
              </a:rPr>
              <a:t>Δεν περιέχουν λιπαρά οξέα</a:t>
            </a:r>
            <a:endParaRPr lang="en-GB" sz="3200" b="1" i="1" dirty="0">
              <a:solidFill>
                <a:prstClr val="black"/>
              </a:solidFill>
              <a:cs typeface="Arial" charset="0"/>
            </a:endParaRPr>
          </a:p>
        </p:txBody>
      </p:sp>
      <p:sp>
        <p:nvSpPr>
          <p:cNvPr id="19" name="Oval 18"/>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rPr>
              <a:t>GrD</a:t>
            </a:r>
            <a:endParaRPr lang="el-GR" sz="2000" b="1" i="1" dirty="0">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634019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4" name="Text Box 6"/>
          <p:cNvSpPr txBox="1">
            <a:spLocks noChangeArrowheads="1"/>
          </p:cNvSpPr>
          <p:nvPr/>
        </p:nvSpPr>
        <p:spPr bwMode="auto">
          <a:xfrm>
            <a:off x="3919538" y="4953223"/>
            <a:ext cx="2695575" cy="708025"/>
          </a:xfrm>
          <a:prstGeom prst="rect">
            <a:avLst/>
          </a:prstGeom>
          <a:noFill/>
          <a:ln w="28575">
            <a:solidFill>
              <a:schemeClr val="tx1"/>
            </a:solidFill>
            <a:miter lim="800000"/>
            <a:headEnd/>
            <a:tailEnd/>
          </a:ln>
          <a:effectLst/>
        </p:spPr>
        <p:txBody>
          <a:bodyPr wrap="none">
            <a:spAutoFit/>
          </a:bodyPr>
          <a:lstStyle/>
          <a:p>
            <a:pPr algn="ctr" eaLnBrk="0" fontAlgn="base" hangingPunct="0">
              <a:spcBef>
                <a:spcPct val="0"/>
              </a:spcBef>
              <a:spcAft>
                <a:spcPct val="0"/>
              </a:spcAft>
            </a:pPr>
            <a:r>
              <a:rPr lang="el-GR" sz="4000" b="1" dirty="0">
                <a:solidFill>
                  <a:prstClr val="white">
                    <a:lumMod val="95000"/>
                  </a:prstClr>
                </a:solidFill>
                <a:cs typeface="Arial" charset="0"/>
              </a:rPr>
              <a:t>ΓΛΥΚΕΡΟΛΗ</a:t>
            </a:r>
            <a:endParaRPr lang="en-US" sz="4000" b="1" dirty="0">
              <a:solidFill>
                <a:prstClr val="white">
                  <a:lumMod val="95000"/>
                </a:prstClr>
              </a:solidFill>
              <a:cs typeface="Arial" charset="0"/>
            </a:endParaRPr>
          </a:p>
        </p:txBody>
      </p:sp>
      <p:sp>
        <p:nvSpPr>
          <p:cNvPr id="109575" name="Text Box 7"/>
          <p:cNvSpPr txBox="1">
            <a:spLocks noChangeArrowheads="1"/>
          </p:cNvSpPr>
          <p:nvPr/>
        </p:nvSpPr>
        <p:spPr bwMode="auto">
          <a:xfrm>
            <a:off x="31325" y="89337"/>
            <a:ext cx="4752135" cy="1323439"/>
          </a:xfrm>
          <a:prstGeom prst="rect">
            <a:avLst/>
          </a:prstGeom>
          <a:noFill/>
          <a:ln w="9525">
            <a:noFill/>
            <a:miter lim="800000"/>
            <a:headEnd/>
            <a:tailEnd/>
          </a:ln>
          <a:effectLst/>
        </p:spPr>
        <p:txBody>
          <a:bodyPr wrap="none">
            <a:spAutoFit/>
          </a:bodyPr>
          <a:lstStyle/>
          <a:p>
            <a:pPr algn="ctr" eaLnBrk="0" fontAlgn="base" hangingPunct="0">
              <a:spcBef>
                <a:spcPct val="0"/>
              </a:spcBef>
              <a:spcAft>
                <a:spcPct val="0"/>
              </a:spcAft>
            </a:pPr>
            <a:r>
              <a:rPr lang="el-GR" sz="4000" b="1" dirty="0">
                <a:solidFill>
                  <a:prstClr val="white">
                    <a:lumMod val="95000"/>
                  </a:prstClr>
                </a:solidFill>
                <a:cs typeface="Arial" charset="0"/>
              </a:rPr>
              <a:t>Α. Τα γλυκερολιπίδια</a:t>
            </a:r>
          </a:p>
          <a:p>
            <a:pPr algn="ctr" eaLnBrk="0" fontAlgn="base" hangingPunct="0">
              <a:spcBef>
                <a:spcPct val="0"/>
              </a:spcBef>
              <a:spcAft>
                <a:spcPct val="0"/>
              </a:spcAft>
            </a:pPr>
            <a:r>
              <a:rPr lang="el-GR" sz="4000" b="1" dirty="0">
                <a:solidFill>
                  <a:prstClr val="white">
                    <a:lumMod val="95000"/>
                  </a:prstClr>
                </a:solidFill>
                <a:cs typeface="Arial" charset="0"/>
              </a:rPr>
              <a:t> των μεμβρανών</a:t>
            </a:r>
            <a:endParaRPr lang="en-US" sz="4000" b="1" dirty="0">
              <a:solidFill>
                <a:prstClr val="white">
                  <a:lumMod val="95000"/>
                </a:prstClr>
              </a:solidFill>
              <a:cs typeface="Arial" charset="0"/>
            </a:endParaRPr>
          </a:p>
        </p:txBody>
      </p:sp>
      <p:graphicFrame>
        <p:nvGraphicFramePr>
          <p:cNvPr id="109577" name="Object 9"/>
          <p:cNvGraphicFramePr>
            <a:graphicFrameLocks noChangeAspect="1"/>
          </p:cNvGraphicFramePr>
          <p:nvPr>
            <p:extLst>
              <p:ext uri="{D42A27DB-BD31-4B8C-83A1-F6EECF244321}">
                <p14:modId xmlns:p14="http://schemas.microsoft.com/office/powerpoint/2010/main" val="3733776386"/>
              </p:ext>
            </p:extLst>
          </p:nvPr>
        </p:nvGraphicFramePr>
        <p:xfrm>
          <a:off x="2531390" y="910182"/>
          <a:ext cx="4913312" cy="4173538"/>
        </p:xfrm>
        <a:graphic>
          <a:graphicData uri="http://schemas.openxmlformats.org/presentationml/2006/ole">
            <mc:AlternateContent xmlns:mc="http://schemas.openxmlformats.org/markup-compatibility/2006">
              <mc:Choice xmlns:v="urn:schemas-microsoft-com:vml" Requires="v">
                <p:oleObj spid="_x0000_s1051" name="MDLDrawObject Class" r:id="rId4" imgW="4133875" imgH="4752990" progId="">
                  <p:embed/>
                </p:oleObj>
              </mc:Choice>
              <mc:Fallback>
                <p:oleObj name="MDLDrawObject Class" r:id="rId4" imgW="4133875" imgH="4752990" progId="">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l="25191" t="56297" r="15652"/>
                      <a:stretch>
                        <a:fillRect/>
                      </a:stretch>
                    </p:blipFill>
                    <p:spPr bwMode="auto">
                      <a:xfrm>
                        <a:off x="2531390" y="910182"/>
                        <a:ext cx="4913312" cy="4173538"/>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9579" name="Line 11"/>
          <p:cNvSpPr>
            <a:spLocks noChangeShapeType="1"/>
          </p:cNvSpPr>
          <p:nvPr/>
        </p:nvSpPr>
        <p:spPr bwMode="auto">
          <a:xfrm flipH="1" flipV="1">
            <a:off x="8815908" y="2348880"/>
            <a:ext cx="0" cy="648071"/>
          </a:xfrm>
          <a:prstGeom prst="line">
            <a:avLst/>
          </a:prstGeom>
          <a:noFill/>
          <a:ln w="76200">
            <a:solidFill>
              <a:srgbClr val="333300"/>
            </a:solidFill>
            <a:round/>
            <a:headEnd type="arrow" w="med" len="med"/>
            <a:tailEnd/>
          </a:ln>
          <a:effectLst/>
        </p:spPr>
        <p:txBody>
          <a:bodyPr/>
          <a:lstStyle/>
          <a:p>
            <a:pPr fontAlgn="base">
              <a:spcBef>
                <a:spcPct val="0"/>
              </a:spcBef>
              <a:spcAft>
                <a:spcPct val="0"/>
              </a:spcAft>
            </a:pPr>
            <a:endParaRPr lang="el-GR">
              <a:solidFill>
                <a:prstClr val="white"/>
              </a:solidFill>
              <a:cs typeface="Arial" charset="0"/>
            </a:endParaRPr>
          </a:p>
        </p:txBody>
      </p:sp>
      <p:sp>
        <p:nvSpPr>
          <p:cNvPr id="109580" name="Text Box 12"/>
          <p:cNvSpPr txBox="1">
            <a:spLocks noChangeArrowheads="1"/>
          </p:cNvSpPr>
          <p:nvPr/>
        </p:nvSpPr>
        <p:spPr bwMode="auto">
          <a:xfrm>
            <a:off x="8243990" y="1025441"/>
            <a:ext cx="1779461" cy="1323439"/>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l-GR" sz="4000" b="1" dirty="0">
                <a:solidFill>
                  <a:srgbClr val="FFFF00"/>
                </a:solidFill>
                <a:cs typeface="Arial" charset="0"/>
              </a:rPr>
              <a:t>Λιπαρό</a:t>
            </a:r>
          </a:p>
          <a:p>
            <a:pPr algn="ctr" fontAlgn="base">
              <a:spcBef>
                <a:spcPct val="0"/>
              </a:spcBef>
              <a:spcAft>
                <a:spcPct val="0"/>
              </a:spcAft>
            </a:pPr>
            <a:r>
              <a:rPr lang="el-GR" sz="4000" b="1" dirty="0">
                <a:solidFill>
                  <a:srgbClr val="FFFF00"/>
                </a:solidFill>
                <a:cs typeface="Arial" charset="0"/>
              </a:rPr>
              <a:t>οξύ</a:t>
            </a:r>
            <a:endParaRPr lang="en-GB" sz="4000" b="1" dirty="0">
              <a:solidFill>
                <a:srgbClr val="FFFF00"/>
              </a:solidFill>
              <a:cs typeface="Arial" charset="0"/>
            </a:endParaRPr>
          </a:p>
        </p:txBody>
      </p:sp>
      <p:sp>
        <p:nvSpPr>
          <p:cNvPr id="109581" name="Text Box 13"/>
          <p:cNvSpPr txBox="1">
            <a:spLocks noChangeArrowheads="1"/>
          </p:cNvSpPr>
          <p:nvPr/>
        </p:nvSpPr>
        <p:spPr bwMode="auto">
          <a:xfrm>
            <a:off x="31325" y="1687160"/>
            <a:ext cx="1779461" cy="1323439"/>
          </a:xfrm>
          <a:prstGeom prst="rect">
            <a:avLst/>
          </a:prstGeom>
          <a:noFill/>
          <a:ln w="9525">
            <a:noFill/>
            <a:miter lim="800000"/>
            <a:headEnd/>
            <a:tailEnd/>
          </a:ln>
          <a:effectLst/>
        </p:spPr>
        <p:txBody>
          <a:bodyPr wrap="none">
            <a:spAutoFit/>
          </a:bodyPr>
          <a:lstStyle/>
          <a:p>
            <a:pPr algn="ctr" fontAlgn="base">
              <a:spcBef>
                <a:spcPct val="0"/>
              </a:spcBef>
              <a:spcAft>
                <a:spcPct val="0"/>
              </a:spcAft>
            </a:pPr>
            <a:r>
              <a:rPr lang="el-GR" sz="4000" b="1" dirty="0">
                <a:solidFill>
                  <a:srgbClr val="FFFF00"/>
                </a:solidFill>
                <a:cs typeface="Arial" charset="0"/>
              </a:rPr>
              <a:t>Λιπαρό</a:t>
            </a:r>
          </a:p>
          <a:p>
            <a:pPr algn="ctr" fontAlgn="base">
              <a:spcBef>
                <a:spcPct val="0"/>
              </a:spcBef>
              <a:spcAft>
                <a:spcPct val="0"/>
              </a:spcAft>
            </a:pPr>
            <a:r>
              <a:rPr lang="el-GR" sz="4000" b="1" dirty="0">
                <a:solidFill>
                  <a:srgbClr val="FFFF00"/>
                </a:solidFill>
                <a:cs typeface="Arial" charset="0"/>
              </a:rPr>
              <a:t>οξύ</a:t>
            </a:r>
            <a:endParaRPr lang="en-GB" sz="4000" b="1" dirty="0">
              <a:solidFill>
                <a:srgbClr val="FFFF00"/>
              </a:solidFill>
              <a:cs typeface="Arial" charset="0"/>
            </a:endParaRPr>
          </a:p>
        </p:txBody>
      </p:sp>
      <p:sp>
        <p:nvSpPr>
          <p:cNvPr id="109582" name="Line 14"/>
          <p:cNvSpPr>
            <a:spLocks noChangeShapeType="1"/>
          </p:cNvSpPr>
          <p:nvPr/>
        </p:nvSpPr>
        <p:spPr bwMode="auto">
          <a:xfrm>
            <a:off x="932992" y="2867793"/>
            <a:ext cx="252028" cy="612068"/>
          </a:xfrm>
          <a:prstGeom prst="line">
            <a:avLst/>
          </a:prstGeom>
          <a:noFill/>
          <a:ln w="76200">
            <a:solidFill>
              <a:schemeClr val="tx1"/>
            </a:solidFill>
            <a:round/>
            <a:headEnd/>
            <a:tailEnd type="triangle" w="med" len="med"/>
          </a:ln>
          <a:effectLst/>
        </p:spPr>
        <p:txBody>
          <a:bodyPr/>
          <a:lstStyle/>
          <a:p>
            <a:pPr fontAlgn="base">
              <a:spcBef>
                <a:spcPct val="0"/>
              </a:spcBef>
              <a:spcAft>
                <a:spcPct val="0"/>
              </a:spcAft>
            </a:pPr>
            <a:endParaRPr lang="el-GR">
              <a:solidFill>
                <a:prstClr val="white"/>
              </a:solidFill>
              <a:cs typeface="Arial" charset="0"/>
            </a:endParaRPr>
          </a:p>
        </p:txBody>
      </p:sp>
      <p:sp>
        <p:nvSpPr>
          <p:cNvPr id="109583" name="Line 15"/>
          <p:cNvSpPr>
            <a:spLocks noChangeShapeType="1"/>
          </p:cNvSpPr>
          <p:nvPr/>
        </p:nvSpPr>
        <p:spPr bwMode="auto">
          <a:xfrm flipV="1">
            <a:off x="7048289" y="3173826"/>
            <a:ext cx="1368251" cy="917147"/>
          </a:xfrm>
          <a:prstGeom prst="line">
            <a:avLst/>
          </a:prstGeom>
          <a:noFill/>
          <a:ln w="76200">
            <a:solidFill>
              <a:schemeClr val="tx1"/>
            </a:solidFill>
            <a:round/>
            <a:headEnd type="arrow" w="med" len="med"/>
            <a:tailEnd/>
          </a:ln>
          <a:effectLst/>
        </p:spPr>
        <p:txBody>
          <a:bodyPr/>
          <a:lstStyle/>
          <a:p>
            <a:pPr fontAlgn="base">
              <a:spcBef>
                <a:spcPct val="0"/>
              </a:spcBef>
              <a:spcAft>
                <a:spcPct val="0"/>
              </a:spcAft>
            </a:pPr>
            <a:endParaRPr lang="el-GR">
              <a:solidFill>
                <a:prstClr val="white"/>
              </a:solidFill>
              <a:cs typeface="Arial" charset="0"/>
            </a:endParaRPr>
          </a:p>
        </p:txBody>
      </p:sp>
      <p:sp>
        <p:nvSpPr>
          <p:cNvPr id="109584" name="Text Box 16"/>
          <p:cNvSpPr txBox="1">
            <a:spLocks noChangeArrowheads="1"/>
          </p:cNvSpPr>
          <p:nvPr/>
        </p:nvSpPr>
        <p:spPr bwMode="auto">
          <a:xfrm>
            <a:off x="8278617" y="2586925"/>
            <a:ext cx="2056717" cy="954107"/>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l-GR" sz="2800" b="1" dirty="0">
                <a:solidFill>
                  <a:srgbClr val="FFFF00"/>
                </a:solidFill>
                <a:cs typeface="Arial" charset="0"/>
              </a:rPr>
              <a:t>Φωσφορική ομάδα</a:t>
            </a:r>
            <a:endParaRPr lang="en-GB" sz="2800" b="1" dirty="0">
              <a:solidFill>
                <a:srgbClr val="FFFF00"/>
              </a:solidFill>
              <a:cs typeface="Arial" charset="0"/>
            </a:endParaRPr>
          </a:p>
        </p:txBody>
      </p:sp>
      <p:grpSp>
        <p:nvGrpSpPr>
          <p:cNvPr id="4" name="Group 21"/>
          <p:cNvGrpSpPr>
            <a:grpSpLocks/>
          </p:cNvGrpSpPr>
          <p:nvPr/>
        </p:nvGrpSpPr>
        <p:grpSpPr bwMode="auto">
          <a:xfrm>
            <a:off x="0" y="3523518"/>
            <a:ext cx="2663825" cy="719137"/>
            <a:chOff x="65" y="3112"/>
            <a:chExt cx="1678" cy="453"/>
          </a:xfrm>
        </p:grpSpPr>
        <p:sp>
          <p:nvSpPr>
            <p:cNvPr id="109590" name="Freeform 22"/>
            <p:cNvSpPr>
              <a:spLocks/>
            </p:cNvSpPr>
            <p:nvPr/>
          </p:nvSpPr>
          <p:spPr bwMode="auto">
            <a:xfrm>
              <a:off x="65" y="3332"/>
              <a:ext cx="1270" cy="151"/>
            </a:xfrm>
            <a:custGeom>
              <a:avLst/>
              <a:gdLst/>
              <a:ahLst/>
              <a:cxnLst>
                <a:cxn ang="0">
                  <a:pos x="1270" y="98"/>
                </a:cxn>
                <a:cxn ang="0">
                  <a:pos x="1088" y="7"/>
                </a:cxn>
                <a:cxn ang="0">
                  <a:pos x="907" y="143"/>
                </a:cxn>
                <a:cxn ang="0">
                  <a:pos x="726" y="7"/>
                </a:cxn>
                <a:cxn ang="0">
                  <a:pos x="544" y="143"/>
                </a:cxn>
                <a:cxn ang="0">
                  <a:pos x="408" y="53"/>
                </a:cxn>
                <a:cxn ang="0">
                  <a:pos x="181" y="143"/>
                </a:cxn>
                <a:cxn ang="0">
                  <a:pos x="0" y="7"/>
                </a:cxn>
              </a:cxnLst>
              <a:rect l="0" t="0" r="r" b="b"/>
              <a:pathLst>
                <a:path w="1270" h="151">
                  <a:moveTo>
                    <a:pt x="1270" y="98"/>
                  </a:moveTo>
                  <a:cubicBezTo>
                    <a:pt x="1209" y="49"/>
                    <a:pt x="1149" y="0"/>
                    <a:pt x="1088" y="7"/>
                  </a:cubicBezTo>
                  <a:cubicBezTo>
                    <a:pt x="1027" y="14"/>
                    <a:pt x="967" y="143"/>
                    <a:pt x="907" y="143"/>
                  </a:cubicBezTo>
                  <a:cubicBezTo>
                    <a:pt x="847" y="143"/>
                    <a:pt x="786" y="7"/>
                    <a:pt x="726" y="7"/>
                  </a:cubicBezTo>
                  <a:cubicBezTo>
                    <a:pt x="666" y="7"/>
                    <a:pt x="597" y="135"/>
                    <a:pt x="544" y="143"/>
                  </a:cubicBezTo>
                  <a:cubicBezTo>
                    <a:pt x="491" y="151"/>
                    <a:pt x="468" y="53"/>
                    <a:pt x="408" y="53"/>
                  </a:cubicBezTo>
                  <a:cubicBezTo>
                    <a:pt x="348" y="53"/>
                    <a:pt x="249" y="151"/>
                    <a:pt x="181" y="143"/>
                  </a:cubicBezTo>
                  <a:cubicBezTo>
                    <a:pt x="113" y="135"/>
                    <a:pt x="56" y="71"/>
                    <a:pt x="0" y="7"/>
                  </a:cubicBezTo>
                </a:path>
              </a:pathLst>
            </a:custGeom>
            <a:noFill/>
            <a:ln w="190500" cmpd="sng">
              <a:solidFill>
                <a:srgbClr val="FFFF00"/>
              </a:solidFill>
              <a:round/>
              <a:headEnd/>
              <a:tailEnd/>
            </a:ln>
            <a:effectLst/>
          </p:spPr>
          <p:txBody>
            <a:bodyPr/>
            <a:lstStyle/>
            <a:p>
              <a:pPr fontAlgn="base">
                <a:spcBef>
                  <a:spcPct val="0"/>
                </a:spcBef>
                <a:spcAft>
                  <a:spcPct val="0"/>
                </a:spcAft>
              </a:pPr>
              <a:endParaRPr lang="el-GR">
                <a:solidFill>
                  <a:prstClr val="white"/>
                </a:solidFill>
                <a:cs typeface="Arial" charset="0"/>
              </a:endParaRPr>
            </a:p>
          </p:txBody>
        </p:sp>
        <p:sp>
          <p:nvSpPr>
            <p:cNvPr id="109591" name="Oval 23"/>
            <p:cNvSpPr>
              <a:spLocks noChangeArrowheads="1"/>
            </p:cNvSpPr>
            <p:nvPr/>
          </p:nvSpPr>
          <p:spPr bwMode="auto">
            <a:xfrm>
              <a:off x="1153" y="3112"/>
              <a:ext cx="590" cy="453"/>
            </a:xfrm>
            <a:prstGeom prst="ellipse">
              <a:avLst/>
            </a:prstGeom>
            <a:solidFill>
              <a:srgbClr val="3333CC"/>
            </a:solidFill>
            <a:ln w="9525">
              <a:solidFill>
                <a:schemeClr val="tx1"/>
              </a:solidFill>
              <a:round/>
              <a:headEnd/>
              <a:tailEnd/>
            </a:ln>
            <a:effectLst/>
          </p:spPr>
          <p:txBody>
            <a:bodyPr wrap="none" anchor="ctr"/>
            <a:lstStyle/>
            <a:p>
              <a:pPr algn="ctr" fontAlgn="base">
                <a:spcBef>
                  <a:spcPct val="0"/>
                </a:spcBef>
                <a:spcAft>
                  <a:spcPct val="0"/>
                </a:spcAft>
              </a:pPr>
              <a:r>
                <a:rPr lang="en-GB" sz="2400" b="1" dirty="0">
                  <a:solidFill>
                    <a:prstClr val="white"/>
                  </a:solidFill>
                  <a:cs typeface="Arial" charset="0"/>
                </a:rPr>
                <a:t>COO</a:t>
              </a:r>
              <a:r>
                <a:rPr lang="el-GR" sz="2400" b="1" dirty="0">
                  <a:solidFill>
                    <a:prstClr val="white"/>
                  </a:solidFill>
                  <a:cs typeface="Arial" charset="0"/>
                </a:rPr>
                <a:t>Η</a:t>
              </a:r>
              <a:endParaRPr lang="en-GB" sz="2400" b="1" dirty="0">
                <a:solidFill>
                  <a:prstClr val="white"/>
                </a:solidFill>
                <a:cs typeface="Arial" charset="0"/>
              </a:endParaRPr>
            </a:p>
          </p:txBody>
        </p:sp>
      </p:grpSp>
      <p:grpSp>
        <p:nvGrpSpPr>
          <p:cNvPr id="28" name="Group 27"/>
          <p:cNvGrpSpPr/>
          <p:nvPr/>
        </p:nvGrpSpPr>
        <p:grpSpPr>
          <a:xfrm>
            <a:off x="7159625" y="550863"/>
            <a:ext cx="2588915" cy="719137"/>
            <a:chOff x="7698085" y="2925886"/>
            <a:chExt cx="2588915" cy="719137"/>
          </a:xfrm>
        </p:grpSpPr>
        <p:sp>
          <p:nvSpPr>
            <p:cNvPr id="109598" name="Freeform 30"/>
            <p:cNvSpPr>
              <a:spLocks/>
            </p:cNvSpPr>
            <p:nvPr/>
          </p:nvSpPr>
          <p:spPr bwMode="auto">
            <a:xfrm>
              <a:off x="8270875" y="3056706"/>
              <a:ext cx="2016125" cy="239712"/>
            </a:xfrm>
            <a:custGeom>
              <a:avLst/>
              <a:gdLst/>
              <a:ahLst/>
              <a:cxnLst>
                <a:cxn ang="0">
                  <a:pos x="1270" y="98"/>
                </a:cxn>
                <a:cxn ang="0">
                  <a:pos x="1088" y="7"/>
                </a:cxn>
                <a:cxn ang="0">
                  <a:pos x="907" y="143"/>
                </a:cxn>
                <a:cxn ang="0">
                  <a:pos x="726" y="7"/>
                </a:cxn>
                <a:cxn ang="0">
                  <a:pos x="544" y="143"/>
                </a:cxn>
                <a:cxn ang="0">
                  <a:pos x="408" y="53"/>
                </a:cxn>
                <a:cxn ang="0">
                  <a:pos x="181" y="143"/>
                </a:cxn>
                <a:cxn ang="0">
                  <a:pos x="0" y="7"/>
                </a:cxn>
              </a:cxnLst>
              <a:rect l="0" t="0" r="r" b="b"/>
              <a:pathLst>
                <a:path w="1270" h="151">
                  <a:moveTo>
                    <a:pt x="1270" y="98"/>
                  </a:moveTo>
                  <a:cubicBezTo>
                    <a:pt x="1209" y="49"/>
                    <a:pt x="1149" y="0"/>
                    <a:pt x="1088" y="7"/>
                  </a:cubicBezTo>
                  <a:cubicBezTo>
                    <a:pt x="1027" y="14"/>
                    <a:pt x="967" y="143"/>
                    <a:pt x="907" y="143"/>
                  </a:cubicBezTo>
                  <a:cubicBezTo>
                    <a:pt x="847" y="143"/>
                    <a:pt x="786" y="7"/>
                    <a:pt x="726" y="7"/>
                  </a:cubicBezTo>
                  <a:cubicBezTo>
                    <a:pt x="666" y="7"/>
                    <a:pt x="597" y="135"/>
                    <a:pt x="544" y="143"/>
                  </a:cubicBezTo>
                  <a:cubicBezTo>
                    <a:pt x="491" y="151"/>
                    <a:pt x="468" y="53"/>
                    <a:pt x="408" y="53"/>
                  </a:cubicBezTo>
                  <a:cubicBezTo>
                    <a:pt x="348" y="53"/>
                    <a:pt x="249" y="151"/>
                    <a:pt x="181" y="143"/>
                  </a:cubicBezTo>
                  <a:cubicBezTo>
                    <a:pt x="113" y="135"/>
                    <a:pt x="56" y="71"/>
                    <a:pt x="0" y="7"/>
                  </a:cubicBezTo>
                </a:path>
              </a:pathLst>
            </a:custGeom>
            <a:noFill/>
            <a:ln w="190500" cmpd="sng">
              <a:solidFill>
                <a:srgbClr val="FFFF00"/>
              </a:solidFill>
              <a:round/>
              <a:headEnd/>
              <a:tailEnd/>
            </a:ln>
            <a:effectLst/>
          </p:spPr>
          <p:txBody>
            <a:bodyPr/>
            <a:lstStyle/>
            <a:p>
              <a:pPr fontAlgn="base">
                <a:spcBef>
                  <a:spcPct val="0"/>
                </a:spcBef>
                <a:spcAft>
                  <a:spcPct val="0"/>
                </a:spcAft>
              </a:pPr>
              <a:endParaRPr lang="el-GR">
                <a:solidFill>
                  <a:prstClr val="white"/>
                </a:solidFill>
                <a:cs typeface="Arial" charset="0"/>
              </a:endParaRPr>
            </a:p>
          </p:txBody>
        </p:sp>
        <p:sp>
          <p:nvSpPr>
            <p:cNvPr id="109599" name="Oval 31"/>
            <p:cNvSpPr>
              <a:spLocks noChangeArrowheads="1"/>
            </p:cNvSpPr>
            <p:nvPr/>
          </p:nvSpPr>
          <p:spPr bwMode="auto">
            <a:xfrm>
              <a:off x="7698085" y="2925886"/>
              <a:ext cx="941213" cy="719137"/>
            </a:xfrm>
            <a:prstGeom prst="ellipse">
              <a:avLst/>
            </a:prstGeom>
            <a:solidFill>
              <a:srgbClr val="3333CC"/>
            </a:solidFill>
            <a:ln w="9525">
              <a:solidFill>
                <a:schemeClr val="tx1"/>
              </a:solidFill>
              <a:round/>
              <a:headEnd/>
              <a:tailEnd/>
            </a:ln>
            <a:effectLst/>
          </p:spPr>
          <p:txBody>
            <a:bodyPr wrap="none" anchor="ctr"/>
            <a:lstStyle/>
            <a:p>
              <a:pPr algn="ctr" fontAlgn="base">
                <a:spcBef>
                  <a:spcPct val="0"/>
                </a:spcBef>
                <a:spcAft>
                  <a:spcPct val="0"/>
                </a:spcAft>
              </a:pPr>
              <a:r>
                <a:rPr lang="el-GR" sz="2400" b="1" dirty="0">
                  <a:solidFill>
                    <a:prstClr val="white"/>
                  </a:solidFill>
                  <a:cs typeface="Arial" charset="0"/>
                </a:rPr>
                <a:t>Η</a:t>
              </a:r>
              <a:r>
                <a:rPr lang="en-GB" sz="2400" b="1" dirty="0">
                  <a:solidFill>
                    <a:prstClr val="white"/>
                  </a:solidFill>
                  <a:cs typeface="Arial" charset="0"/>
                </a:rPr>
                <a:t>OOC</a:t>
              </a:r>
              <a:endParaRPr lang="en-GB" sz="2400" b="1" baseline="30000" dirty="0">
                <a:solidFill>
                  <a:prstClr val="white"/>
                </a:solidFill>
                <a:cs typeface="Arial" charset="0"/>
              </a:endParaRPr>
            </a:p>
          </p:txBody>
        </p:sp>
      </p:grpSp>
      <p:sp>
        <p:nvSpPr>
          <p:cNvPr id="109601" name="Line 33"/>
          <p:cNvSpPr>
            <a:spLocks noChangeShapeType="1"/>
          </p:cNvSpPr>
          <p:nvPr/>
        </p:nvSpPr>
        <p:spPr bwMode="auto">
          <a:xfrm flipH="1">
            <a:off x="7018661" y="1327418"/>
            <a:ext cx="281927" cy="359742"/>
          </a:xfrm>
          <a:prstGeom prst="line">
            <a:avLst/>
          </a:prstGeom>
          <a:noFill/>
          <a:ln w="76200">
            <a:solidFill>
              <a:schemeClr val="tx1"/>
            </a:solidFill>
            <a:round/>
            <a:headEnd/>
            <a:tailEnd type="triangle" w="med" len="med"/>
          </a:ln>
          <a:effectLst/>
        </p:spPr>
        <p:txBody>
          <a:bodyPr/>
          <a:lstStyle/>
          <a:p>
            <a:pPr fontAlgn="base">
              <a:spcBef>
                <a:spcPct val="0"/>
              </a:spcBef>
              <a:spcAft>
                <a:spcPct val="0"/>
              </a:spcAft>
            </a:pPr>
            <a:endParaRPr lang="el-GR">
              <a:solidFill>
                <a:prstClr val="white"/>
              </a:solidFill>
              <a:cs typeface="Arial" charset="0"/>
            </a:endParaRPr>
          </a:p>
        </p:txBody>
      </p:sp>
      <p:sp>
        <p:nvSpPr>
          <p:cNvPr id="109602" name="Line 34"/>
          <p:cNvSpPr>
            <a:spLocks noChangeShapeType="1"/>
          </p:cNvSpPr>
          <p:nvPr/>
        </p:nvSpPr>
        <p:spPr bwMode="auto">
          <a:xfrm flipV="1">
            <a:off x="2721656" y="3404516"/>
            <a:ext cx="693961" cy="455613"/>
          </a:xfrm>
          <a:prstGeom prst="line">
            <a:avLst/>
          </a:prstGeom>
          <a:noFill/>
          <a:ln w="76200">
            <a:solidFill>
              <a:schemeClr val="tx1"/>
            </a:solidFill>
            <a:round/>
            <a:headEnd/>
            <a:tailEnd type="triangle" w="med" len="med"/>
          </a:ln>
          <a:effectLst/>
        </p:spPr>
        <p:txBody>
          <a:bodyPr/>
          <a:lstStyle/>
          <a:p>
            <a:pPr fontAlgn="base">
              <a:spcBef>
                <a:spcPct val="0"/>
              </a:spcBef>
              <a:spcAft>
                <a:spcPct val="0"/>
              </a:spcAft>
            </a:pPr>
            <a:endParaRPr lang="el-GR">
              <a:solidFill>
                <a:prstClr val="white"/>
              </a:solidFill>
              <a:cs typeface="Arial" charset="0"/>
            </a:endParaRPr>
          </a:p>
        </p:txBody>
      </p:sp>
      <p:sp>
        <p:nvSpPr>
          <p:cNvPr id="20" name="Oval 19"/>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rPr>
              <a:t>GrD</a:t>
            </a:r>
            <a:endParaRPr lang="el-GR" sz="2000" b="1" i="1" dirty="0">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endParaRPr>
          </a:p>
        </p:txBody>
      </p:sp>
      <p:sp>
        <p:nvSpPr>
          <p:cNvPr id="21" name="Text Box 16"/>
          <p:cNvSpPr txBox="1">
            <a:spLocks noChangeArrowheads="1"/>
          </p:cNvSpPr>
          <p:nvPr/>
        </p:nvSpPr>
        <p:spPr bwMode="auto">
          <a:xfrm>
            <a:off x="8230283" y="3779997"/>
            <a:ext cx="2056717" cy="1384995"/>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l-GR" sz="2800" b="1" dirty="0">
                <a:solidFill>
                  <a:srgbClr val="FFFF00"/>
                </a:solidFill>
                <a:cs typeface="Arial" charset="0"/>
              </a:rPr>
              <a:t>Φωσφορική ομάδα</a:t>
            </a:r>
            <a:r>
              <a:rPr lang="en-US" sz="2800" b="1" dirty="0">
                <a:solidFill>
                  <a:srgbClr val="FFFF00"/>
                </a:solidFill>
                <a:cs typeface="Arial" charset="0"/>
              </a:rPr>
              <a:t> + </a:t>
            </a:r>
            <a:r>
              <a:rPr lang="el-GR" sz="2800" b="1" dirty="0">
                <a:solidFill>
                  <a:srgbClr val="FFFF00"/>
                </a:solidFill>
                <a:cs typeface="Arial" charset="0"/>
              </a:rPr>
              <a:t>αλκοόλη</a:t>
            </a:r>
            <a:endParaRPr lang="en-GB" sz="2800" b="1" dirty="0">
              <a:solidFill>
                <a:srgbClr val="FFFF00"/>
              </a:solidFill>
              <a:cs typeface="Arial" charset="0"/>
            </a:endParaRPr>
          </a:p>
        </p:txBody>
      </p:sp>
      <p:sp>
        <p:nvSpPr>
          <p:cNvPr id="22" name="Line 15"/>
          <p:cNvSpPr>
            <a:spLocks noChangeShapeType="1"/>
          </p:cNvSpPr>
          <p:nvPr/>
        </p:nvSpPr>
        <p:spPr bwMode="auto">
          <a:xfrm>
            <a:off x="7018661" y="4341658"/>
            <a:ext cx="1397879" cy="130835"/>
          </a:xfrm>
          <a:prstGeom prst="line">
            <a:avLst/>
          </a:prstGeom>
          <a:noFill/>
          <a:ln w="76200">
            <a:solidFill>
              <a:schemeClr val="tx1"/>
            </a:solidFill>
            <a:round/>
            <a:headEnd type="arrow" w="med" len="med"/>
            <a:tailEnd/>
          </a:ln>
          <a:effectLst/>
        </p:spPr>
        <p:txBody>
          <a:bodyPr/>
          <a:lstStyle/>
          <a:p>
            <a:pPr fontAlgn="base">
              <a:spcBef>
                <a:spcPct val="0"/>
              </a:spcBef>
              <a:spcAft>
                <a:spcPct val="0"/>
              </a:spcAft>
            </a:pPr>
            <a:endParaRPr lang="el-GR">
              <a:solidFill>
                <a:prstClr val="white"/>
              </a:solidFill>
              <a:cs typeface="Arial" charset="0"/>
            </a:endParaRPr>
          </a:p>
        </p:txBody>
      </p:sp>
      <p:sp>
        <p:nvSpPr>
          <p:cNvPr id="23" name="Line 15"/>
          <p:cNvSpPr>
            <a:spLocks noChangeShapeType="1"/>
          </p:cNvSpPr>
          <p:nvPr/>
        </p:nvSpPr>
        <p:spPr bwMode="auto">
          <a:xfrm>
            <a:off x="7018661" y="4797426"/>
            <a:ext cx="861143" cy="863822"/>
          </a:xfrm>
          <a:prstGeom prst="line">
            <a:avLst/>
          </a:prstGeom>
          <a:noFill/>
          <a:ln w="76200">
            <a:solidFill>
              <a:schemeClr val="tx1"/>
            </a:solidFill>
            <a:round/>
            <a:headEnd type="arrow" w="med" len="med"/>
            <a:tailEnd/>
          </a:ln>
          <a:effectLst/>
        </p:spPr>
        <p:txBody>
          <a:bodyPr/>
          <a:lstStyle/>
          <a:p>
            <a:pPr fontAlgn="base">
              <a:spcBef>
                <a:spcPct val="0"/>
              </a:spcBef>
              <a:spcAft>
                <a:spcPct val="0"/>
              </a:spcAft>
            </a:pPr>
            <a:endParaRPr lang="el-GR">
              <a:solidFill>
                <a:prstClr val="white"/>
              </a:solidFill>
              <a:cs typeface="Arial" charset="0"/>
            </a:endParaRPr>
          </a:p>
        </p:txBody>
      </p:sp>
      <p:sp>
        <p:nvSpPr>
          <p:cNvPr id="24" name="Text Box 16"/>
          <p:cNvSpPr txBox="1">
            <a:spLocks noChangeArrowheads="1"/>
          </p:cNvSpPr>
          <p:nvPr/>
        </p:nvSpPr>
        <p:spPr bwMode="auto">
          <a:xfrm>
            <a:off x="7735788" y="5570076"/>
            <a:ext cx="2056717" cy="523220"/>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l-GR" sz="2800" b="1" dirty="0">
                <a:solidFill>
                  <a:srgbClr val="FFFF00"/>
                </a:solidFill>
                <a:cs typeface="Arial" charset="0"/>
              </a:rPr>
              <a:t>σάκχαρο</a:t>
            </a:r>
            <a:endParaRPr lang="en-GB" sz="2800" b="1" dirty="0">
              <a:solidFill>
                <a:srgbClr val="FFFF00"/>
              </a:solidFill>
              <a:cs typeface="Arial" charset="0"/>
            </a:endParaRPr>
          </a:p>
        </p:txBody>
      </p:sp>
    </p:spTree>
    <p:extLst>
      <p:ext uri="{BB962C8B-B14F-4D97-AF65-F5344CB8AC3E}">
        <p14:creationId xmlns:p14="http://schemas.microsoft.com/office/powerpoint/2010/main" val="3565611821"/>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5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6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95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95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5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96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958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95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9" grpId="0" animBg="1"/>
      <p:bldP spid="109580" grpId="0"/>
      <p:bldP spid="109581" grpId="0"/>
      <p:bldP spid="109582" grpId="0" animBg="1"/>
      <p:bldP spid="109583" grpId="0" animBg="1"/>
      <p:bldP spid="109584" grpId="0"/>
      <p:bldP spid="109601" grpId="0" animBg="1"/>
      <p:bldP spid="109602" grpId="0" animBg="1"/>
      <p:bldP spid="21" grpId="0"/>
      <p:bldP spid="22" grpId="0" animBg="1"/>
      <p:bldP spid="23"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p:cNvGraphicFramePr>
          <p:nvPr/>
        </p:nvGraphicFramePr>
        <p:xfrm>
          <a:off x="534988" y="552450"/>
          <a:ext cx="9237662" cy="6305550"/>
        </p:xfrm>
        <a:graphic>
          <a:graphicData uri="http://schemas.openxmlformats.org/presentationml/2006/ole">
            <mc:AlternateContent xmlns:mc="http://schemas.openxmlformats.org/markup-compatibility/2006">
              <mc:Choice xmlns:v="urn:schemas-microsoft-com:vml" Requires="v">
                <p:oleObj spid="_x0000_s2075" name="MDLDrawObject Class" r:id="rId4" imgW="9813960" imgH="8527680" progId="">
                  <p:embed/>
                </p:oleObj>
              </mc:Choice>
              <mc:Fallback>
                <p:oleObj name="MDLDrawObject Class" r:id="rId4" imgW="9813960" imgH="8527680" progId="">
                  <p:embed/>
                  <p:pic>
                    <p:nvPicPr>
                      <p:cNvPr id="0" name="Picture 2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88" y="552450"/>
                        <a:ext cx="9237662" cy="63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15"/>
          <p:cNvGrpSpPr/>
          <p:nvPr/>
        </p:nvGrpSpPr>
        <p:grpSpPr>
          <a:xfrm>
            <a:off x="462980" y="476672"/>
            <a:ext cx="1747836" cy="1071570"/>
            <a:chOff x="1357286" y="1071546"/>
            <a:chExt cx="1747836" cy="1071570"/>
          </a:xfrm>
        </p:grpSpPr>
        <p:sp>
          <p:nvSpPr>
            <p:cNvPr id="8" name="Oval 37"/>
            <p:cNvSpPr>
              <a:spLocks noChangeArrowheads="1"/>
            </p:cNvSpPr>
            <p:nvPr/>
          </p:nvSpPr>
          <p:spPr bwMode="auto">
            <a:xfrm>
              <a:off x="1357286" y="1071546"/>
              <a:ext cx="1714512" cy="1071570"/>
            </a:xfrm>
            <a:prstGeom prst="ellipse">
              <a:avLst/>
            </a:prstGeom>
            <a:solidFill>
              <a:srgbClr val="CC6600"/>
            </a:solidFill>
            <a:ln w="76200">
              <a:solidFill>
                <a:srgbClr val="FFFF66"/>
              </a:solidFill>
              <a:round/>
              <a:headEnd/>
              <a:tailEnd/>
            </a:ln>
          </p:spPr>
          <p:txBody>
            <a:bodyPr wrap="none" anchor="ctr"/>
            <a:lstStyle/>
            <a:p>
              <a:endParaRPr lang="el-GR">
                <a:solidFill>
                  <a:prstClr val="black"/>
                </a:solidFill>
                <a:cs typeface="Arial" charset="0"/>
              </a:endParaRPr>
            </a:p>
          </p:txBody>
        </p:sp>
        <p:sp>
          <p:nvSpPr>
            <p:cNvPr id="9" name="Rectangle 38"/>
            <p:cNvSpPr>
              <a:spLocks noChangeArrowheads="1"/>
            </p:cNvSpPr>
            <p:nvPr/>
          </p:nvSpPr>
          <p:spPr bwMode="auto">
            <a:xfrm>
              <a:off x="1357286" y="1214422"/>
              <a:ext cx="1747836" cy="646973"/>
            </a:xfrm>
            <a:prstGeom prst="rect">
              <a:avLst/>
            </a:prstGeom>
            <a:noFill/>
            <a:ln w="9525">
              <a:noFill/>
              <a:miter lim="800000"/>
              <a:headEnd/>
              <a:tailEnd/>
            </a:ln>
          </p:spPr>
          <p:txBody>
            <a:bodyPr wrap="square" lIns="92075" tIns="46038" rIns="92075" bIns="46038">
              <a:spAutoFit/>
            </a:bodyPr>
            <a:lstStyle/>
            <a:p>
              <a:pPr algn="ctr" defTabSz="762000"/>
              <a:r>
                <a:rPr lang="en-US" b="1" dirty="0" err="1">
                  <a:solidFill>
                    <a:prstClr val="black"/>
                  </a:solidFill>
                  <a:latin typeface="Arial" charset="0"/>
                  <a:cs typeface="Arial" charset="0"/>
                </a:rPr>
                <a:t>φωσφορική</a:t>
              </a:r>
              <a:r>
                <a:rPr lang="en-US" b="1" dirty="0">
                  <a:solidFill>
                    <a:prstClr val="black"/>
                  </a:solidFill>
                  <a:latin typeface="Arial" charset="0"/>
                  <a:cs typeface="Arial" charset="0"/>
                </a:rPr>
                <a:t> </a:t>
              </a:r>
              <a:r>
                <a:rPr lang="en-US" b="1" dirty="0" err="1">
                  <a:solidFill>
                    <a:prstClr val="black"/>
                  </a:solidFill>
                  <a:latin typeface="Arial" charset="0"/>
                  <a:cs typeface="Arial" charset="0"/>
                </a:rPr>
                <a:t>ομάδα</a:t>
              </a:r>
              <a:endParaRPr lang="en-US" b="1" dirty="0">
                <a:solidFill>
                  <a:prstClr val="black"/>
                </a:solidFill>
                <a:latin typeface="Arial" charset="0"/>
                <a:cs typeface="Arial" charset="0"/>
              </a:endParaRPr>
            </a:p>
          </p:txBody>
        </p:sp>
      </p:grpSp>
      <p:sp>
        <p:nvSpPr>
          <p:cNvPr id="14" name="Rectangle 13"/>
          <p:cNvSpPr/>
          <p:nvPr/>
        </p:nvSpPr>
        <p:spPr>
          <a:xfrm>
            <a:off x="5601609" y="476672"/>
            <a:ext cx="3530262" cy="646331"/>
          </a:xfrm>
          <a:prstGeom prst="rect">
            <a:avLst/>
          </a:prstGeom>
        </p:spPr>
        <p:txBody>
          <a:bodyPr wrap="none">
            <a:spAutoFit/>
          </a:bodyPr>
          <a:lstStyle/>
          <a:p>
            <a:pPr algn="ctr"/>
            <a:r>
              <a:rPr lang="el-GR" sz="3600" i="1" dirty="0">
                <a:solidFill>
                  <a:srgbClr val="FFFF66"/>
                </a:solidFill>
                <a:cs typeface="Arial" charset="0"/>
              </a:rPr>
              <a:t>Φωσφατιδικό οξύ</a:t>
            </a:r>
            <a:endParaRPr lang="en-US" sz="3600" i="1" dirty="0">
              <a:solidFill>
                <a:srgbClr val="FFFF66"/>
              </a:solidFill>
              <a:cs typeface="Arial" charset="0"/>
            </a:endParaRPr>
          </a:p>
        </p:txBody>
      </p:sp>
      <p:sp>
        <p:nvSpPr>
          <p:cNvPr id="13" name="TextBox 12"/>
          <p:cNvSpPr txBox="1"/>
          <p:nvPr/>
        </p:nvSpPr>
        <p:spPr>
          <a:xfrm>
            <a:off x="8383860" y="4221088"/>
            <a:ext cx="1388265" cy="584775"/>
          </a:xfrm>
          <a:prstGeom prst="rect">
            <a:avLst/>
          </a:prstGeom>
          <a:noFill/>
        </p:spPr>
        <p:txBody>
          <a:bodyPr wrap="none" rtlCol="0">
            <a:spAutoFit/>
          </a:bodyPr>
          <a:lstStyle/>
          <a:p>
            <a:r>
              <a:rPr lang="el-GR" sz="3200" b="1" dirty="0">
                <a:solidFill>
                  <a:prstClr val="white"/>
                </a:solidFill>
                <a:cs typeface="Arial" charset="0"/>
              </a:rPr>
              <a:t>ακύλια</a:t>
            </a:r>
          </a:p>
        </p:txBody>
      </p:sp>
      <p:cxnSp>
        <p:nvCxnSpPr>
          <p:cNvPr id="20" name="Straight Arrow Connector 19"/>
          <p:cNvCxnSpPr/>
          <p:nvPr/>
        </p:nvCxnSpPr>
        <p:spPr>
          <a:xfrm rot="16200000" flipV="1">
            <a:off x="7807796" y="3140968"/>
            <a:ext cx="1008112" cy="100811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7807796" y="4941168"/>
            <a:ext cx="1224136" cy="122413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1271636" y="3062564"/>
            <a:ext cx="6341393" cy="2386322"/>
            <a:chOff x="1271636" y="3062564"/>
            <a:chExt cx="6341393" cy="2386322"/>
          </a:xfrm>
        </p:grpSpPr>
        <p:sp>
          <p:nvSpPr>
            <p:cNvPr id="19" name="Freeform 30"/>
            <p:cNvSpPr>
              <a:spLocks/>
            </p:cNvSpPr>
            <p:nvPr/>
          </p:nvSpPr>
          <p:spPr bwMode="auto">
            <a:xfrm rot="1831948">
              <a:off x="1977470" y="4880334"/>
              <a:ext cx="5635559" cy="568552"/>
            </a:xfrm>
            <a:custGeom>
              <a:avLst/>
              <a:gdLst/>
              <a:ahLst/>
              <a:cxnLst>
                <a:cxn ang="0">
                  <a:pos x="1270" y="98"/>
                </a:cxn>
                <a:cxn ang="0">
                  <a:pos x="1088" y="7"/>
                </a:cxn>
                <a:cxn ang="0">
                  <a:pos x="907" y="143"/>
                </a:cxn>
                <a:cxn ang="0">
                  <a:pos x="726" y="7"/>
                </a:cxn>
                <a:cxn ang="0">
                  <a:pos x="544" y="143"/>
                </a:cxn>
                <a:cxn ang="0">
                  <a:pos x="408" y="53"/>
                </a:cxn>
                <a:cxn ang="0">
                  <a:pos x="181" y="143"/>
                </a:cxn>
                <a:cxn ang="0">
                  <a:pos x="0" y="7"/>
                </a:cxn>
              </a:cxnLst>
              <a:rect l="0" t="0" r="r" b="b"/>
              <a:pathLst>
                <a:path w="1270" h="151">
                  <a:moveTo>
                    <a:pt x="1270" y="98"/>
                  </a:moveTo>
                  <a:cubicBezTo>
                    <a:pt x="1209" y="49"/>
                    <a:pt x="1149" y="0"/>
                    <a:pt x="1088" y="7"/>
                  </a:cubicBezTo>
                  <a:cubicBezTo>
                    <a:pt x="1027" y="14"/>
                    <a:pt x="967" y="143"/>
                    <a:pt x="907" y="143"/>
                  </a:cubicBezTo>
                  <a:cubicBezTo>
                    <a:pt x="847" y="143"/>
                    <a:pt x="786" y="7"/>
                    <a:pt x="726" y="7"/>
                  </a:cubicBezTo>
                  <a:cubicBezTo>
                    <a:pt x="666" y="7"/>
                    <a:pt x="597" y="135"/>
                    <a:pt x="544" y="143"/>
                  </a:cubicBezTo>
                  <a:cubicBezTo>
                    <a:pt x="491" y="151"/>
                    <a:pt x="468" y="53"/>
                    <a:pt x="408" y="53"/>
                  </a:cubicBezTo>
                  <a:cubicBezTo>
                    <a:pt x="348" y="53"/>
                    <a:pt x="249" y="151"/>
                    <a:pt x="181" y="143"/>
                  </a:cubicBezTo>
                  <a:cubicBezTo>
                    <a:pt x="113" y="135"/>
                    <a:pt x="56" y="71"/>
                    <a:pt x="0" y="7"/>
                  </a:cubicBezTo>
                </a:path>
              </a:pathLst>
            </a:custGeom>
            <a:noFill/>
            <a:ln w="190500" cmpd="sng">
              <a:solidFill>
                <a:srgbClr val="FFFF00"/>
              </a:solidFill>
              <a:round/>
              <a:headEnd/>
              <a:tailEnd/>
            </a:ln>
            <a:effectLst/>
          </p:spPr>
          <p:txBody>
            <a:bodyPr/>
            <a:lstStyle/>
            <a:p>
              <a:pPr fontAlgn="base">
                <a:spcBef>
                  <a:spcPct val="0"/>
                </a:spcBef>
                <a:spcAft>
                  <a:spcPct val="0"/>
                </a:spcAft>
              </a:pPr>
              <a:endParaRPr lang="el-GR">
                <a:solidFill>
                  <a:prstClr val="white"/>
                </a:solidFill>
                <a:cs typeface="Arial" charset="0"/>
              </a:endParaRPr>
            </a:p>
          </p:txBody>
        </p:sp>
        <p:sp>
          <p:nvSpPr>
            <p:cNvPr id="21" name="Oval 31"/>
            <p:cNvSpPr>
              <a:spLocks noChangeArrowheads="1"/>
            </p:cNvSpPr>
            <p:nvPr/>
          </p:nvSpPr>
          <p:spPr bwMode="auto">
            <a:xfrm rot="1831948">
              <a:off x="1271636" y="3062564"/>
              <a:ext cx="1357204" cy="719137"/>
            </a:xfrm>
            <a:prstGeom prst="ellipse">
              <a:avLst/>
            </a:prstGeom>
            <a:solidFill>
              <a:srgbClr val="3333CC"/>
            </a:solidFill>
            <a:ln w="9525">
              <a:solidFill>
                <a:schemeClr val="tx1"/>
              </a:solidFill>
              <a:round/>
              <a:headEnd/>
              <a:tailEnd/>
            </a:ln>
            <a:effectLst/>
          </p:spPr>
          <p:txBody>
            <a:bodyPr wrap="none" anchor="ctr"/>
            <a:lstStyle/>
            <a:p>
              <a:pPr algn="ctr" fontAlgn="base">
                <a:spcBef>
                  <a:spcPct val="0"/>
                </a:spcBef>
                <a:spcAft>
                  <a:spcPct val="0"/>
                </a:spcAft>
              </a:pPr>
              <a:r>
                <a:rPr lang="el-GR" sz="2400" b="1" dirty="0">
                  <a:solidFill>
                    <a:prstClr val="white"/>
                  </a:solidFill>
                  <a:cs typeface="Arial" charset="0"/>
                </a:rPr>
                <a:t>Η</a:t>
              </a:r>
              <a:r>
                <a:rPr lang="en-GB" sz="2400" b="1" dirty="0">
                  <a:solidFill>
                    <a:prstClr val="white"/>
                  </a:solidFill>
                  <a:cs typeface="Arial" charset="0"/>
                </a:rPr>
                <a:t>OOC</a:t>
              </a:r>
              <a:endParaRPr lang="en-GB" sz="2400" b="1" baseline="30000" dirty="0">
                <a:solidFill>
                  <a:prstClr val="white"/>
                </a:solidFill>
                <a:cs typeface="Arial" charset="0"/>
              </a:endParaRPr>
            </a:p>
          </p:txBody>
        </p:sp>
      </p:grpSp>
      <p:grpSp>
        <p:nvGrpSpPr>
          <p:cNvPr id="36" name="Group 35"/>
          <p:cNvGrpSpPr/>
          <p:nvPr/>
        </p:nvGrpSpPr>
        <p:grpSpPr>
          <a:xfrm>
            <a:off x="2146060" y="1978948"/>
            <a:ext cx="6886716" cy="1361425"/>
            <a:chOff x="2146060" y="1978948"/>
            <a:chExt cx="6886716" cy="1361425"/>
          </a:xfrm>
        </p:grpSpPr>
        <p:sp>
          <p:nvSpPr>
            <p:cNvPr id="25" name="Oval 31"/>
            <p:cNvSpPr>
              <a:spLocks noChangeArrowheads="1"/>
            </p:cNvSpPr>
            <p:nvPr/>
          </p:nvSpPr>
          <p:spPr bwMode="auto">
            <a:xfrm rot="1502245">
              <a:off x="2146060" y="1978948"/>
              <a:ext cx="1133810" cy="719137"/>
            </a:xfrm>
            <a:prstGeom prst="ellipse">
              <a:avLst/>
            </a:prstGeom>
            <a:solidFill>
              <a:srgbClr val="3333CC"/>
            </a:solidFill>
            <a:ln w="9525">
              <a:solidFill>
                <a:schemeClr val="tx1"/>
              </a:solidFill>
              <a:round/>
              <a:headEnd/>
              <a:tailEnd/>
            </a:ln>
            <a:effectLst/>
          </p:spPr>
          <p:txBody>
            <a:bodyPr wrap="none" anchor="ctr"/>
            <a:lstStyle/>
            <a:p>
              <a:pPr algn="ctr" fontAlgn="base">
                <a:spcBef>
                  <a:spcPct val="0"/>
                </a:spcBef>
                <a:spcAft>
                  <a:spcPct val="0"/>
                </a:spcAft>
              </a:pPr>
              <a:r>
                <a:rPr lang="el-GR" sz="2400" b="1" dirty="0">
                  <a:solidFill>
                    <a:prstClr val="white"/>
                  </a:solidFill>
                  <a:cs typeface="Arial" charset="0"/>
                </a:rPr>
                <a:t>Η</a:t>
              </a:r>
              <a:r>
                <a:rPr lang="en-GB" sz="2400" b="1" dirty="0">
                  <a:solidFill>
                    <a:prstClr val="white"/>
                  </a:solidFill>
                  <a:cs typeface="Arial" charset="0"/>
                </a:rPr>
                <a:t>OOC</a:t>
              </a:r>
              <a:endParaRPr lang="en-GB" sz="2400" b="1" baseline="30000" dirty="0">
                <a:solidFill>
                  <a:prstClr val="white"/>
                </a:solidFill>
                <a:cs typeface="Arial" charset="0"/>
              </a:endParaRPr>
            </a:p>
          </p:txBody>
        </p:sp>
        <p:sp>
          <p:nvSpPr>
            <p:cNvPr id="27" name="Freeform 26"/>
            <p:cNvSpPr/>
            <p:nvPr/>
          </p:nvSpPr>
          <p:spPr>
            <a:xfrm>
              <a:off x="3127276" y="2060848"/>
              <a:ext cx="5905500" cy="1279525"/>
            </a:xfrm>
            <a:custGeom>
              <a:avLst/>
              <a:gdLst>
                <a:gd name="connsiteX0" fmla="*/ 0 w 5905500"/>
                <a:gd name="connsiteY0" fmla="*/ 495300 h 1279525"/>
                <a:gd name="connsiteX1" fmla="*/ 552450 w 5905500"/>
                <a:gd name="connsiteY1" fmla="*/ 781050 h 1279525"/>
                <a:gd name="connsiteX2" fmla="*/ 990600 w 5905500"/>
                <a:gd name="connsiteY2" fmla="*/ 781050 h 1279525"/>
                <a:gd name="connsiteX3" fmla="*/ 1295400 w 5905500"/>
                <a:gd name="connsiteY3" fmla="*/ 1047750 h 1279525"/>
                <a:gd name="connsiteX4" fmla="*/ 1866900 w 5905500"/>
                <a:gd name="connsiteY4" fmla="*/ 1047750 h 1279525"/>
                <a:gd name="connsiteX5" fmla="*/ 2419350 w 5905500"/>
                <a:gd name="connsiteY5" fmla="*/ 1276350 h 1279525"/>
                <a:gd name="connsiteX6" fmla="*/ 2933700 w 5905500"/>
                <a:gd name="connsiteY6" fmla="*/ 1028700 h 1279525"/>
                <a:gd name="connsiteX7" fmla="*/ 3162300 w 5905500"/>
                <a:gd name="connsiteY7" fmla="*/ 781050 h 1279525"/>
                <a:gd name="connsiteX8" fmla="*/ 3771900 w 5905500"/>
                <a:gd name="connsiteY8" fmla="*/ 895350 h 1279525"/>
                <a:gd name="connsiteX9" fmla="*/ 4133850 w 5905500"/>
                <a:gd name="connsiteY9" fmla="*/ 571500 h 1279525"/>
                <a:gd name="connsiteX10" fmla="*/ 4648200 w 5905500"/>
                <a:gd name="connsiteY10" fmla="*/ 495300 h 1279525"/>
                <a:gd name="connsiteX11" fmla="*/ 5105400 w 5905500"/>
                <a:gd name="connsiteY11" fmla="*/ 95250 h 1279525"/>
                <a:gd name="connsiteX12" fmla="*/ 5905500 w 5905500"/>
                <a:gd name="connsiteY12" fmla="*/ 0 h 127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500" h="1279525">
                  <a:moveTo>
                    <a:pt x="0" y="495300"/>
                  </a:moveTo>
                  <a:cubicBezTo>
                    <a:pt x="193675" y="614362"/>
                    <a:pt x="387350" y="733425"/>
                    <a:pt x="552450" y="781050"/>
                  </a:cubicBezTo>
                  <a:cubicBezTo>
                    <a:pt x="717550" y="828675"/>
                    <a:pt x="866775" y="736600"/>
                    <a:pt x="990600" y="781050"/>
                  </a:cubicBezTo>
                  <a:cubicBezTo>
                    <a:pt x="1114425" y="825500"/>
                    <a:pt x="1149350" y="1003300"/>
                    <a:pt x="1295400" y="1047750"/>
                  </a:cubicBezTo>
                  <a:cubicBezTo>
                    <a:pt x="1441450" y="1092200"/>
                    <a:pt x="1679575" y="1009650"/>
                    <a:pt x="1866900" y="1047750"/>
                  </a:cubicBezTo>
                  <a:cubicBezTo>
                    <a:pt x="2054225" y="1085850"/>
                    <a:pt x="2241550" y="1279525"/>
                    <a:pt x="2419350" y="1276350"/>
                  </a:cubicBezTo>
                  <a:cubicBezTo>
                    <a:pt x="2597150" y="1273175"/>
                    <a:pt x="2809875" y="1111250"/>
                    <a:pt x="2933700" y="1028700"/>
                  </a:cubicBezTo>
                  <a:cubicBezTo>
                    <a:pt x="3057525" y="946150"/>
                    <a:pt x="3022600" y="803275"/>
                    <a:pt x="3162300" y="781050"/>
                  </a:cubicBezTo>
                  <a:cubicBezTo>
                    <a:pt x="3302000" y="758825"/>
                    <a:pt x="3609975" y="930275"/>
                    <a:pt x="3771900" y="895350"/>
                  </a:cubicBezTo>
                  <a:cubicBezTo>
                    <a:pt x="3933825" y="860425"/>
                    <a:pt x="3987800" y="638175"/>
                    <a:pt x="4133850" y="571500"/>
                  </a:cubicBezTo>
                  <a:cubicBezTo>
                    <a:pt x="4279900" y="504825"/>
                    <a:pt x="4486275" y="574675"/>
                    <a:pt x="4648200" y="495300"/>
                  </a:cubicBezTo>
                  <a:cubicBezTo>
                    <a:pt x="4810125" y="415925"/>
                    <a:pt x="4895850" y="177800"/>
                    <a:pt x="5105400" y="95250"/>
                  </a:cubicBezTo>
                  <a:cubicBezTo>
                    <a:pt x="5314950" y="12700"/>
                    <a:pt x="5610225" y="6350"/>
                    <a:pt x="5905500" y="0"/>
                  </a:cubicBezTo>
                </a:path>
              </a:pathLst>
            </a:custGeom>
            <a:ln w="2032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l-GR">
                <a:solidFill>
                  <a:prstClr val="white"/>
                </a:solidFill>
              </a:endParaRPr>
            </a:p>
          </p:txBody>
        </p:sp>
      </p:grpSp>
      <p:sp>
        <p:nvSpPr>
          <p:cNvPr id="29" name="TextBox 28"/>
          <p:cNvSpPr txBox="1"/>
          <p:nvPr/>
        </p:nvSpPr>
        <p:spPr>
          <a:xfrm>
            <a:off x="0" y="4509120"/>
            <a:ext cx="1783245" cy="523220"/>
          </a:xfrm>
          <a:prstGeom prst="rect">
            <a:avLst/>
          </a:prstGeom>
          <a:noFill/>
        </p:spPr>
        <p:txBody>
          <a:bodyPr wrap="none" rtlCol="0">
            <a:spAutoFit/>
          </a:bodyPr>
          <a:lstStyle/>
          <a:p>
            <a:pPr fontAlgn="base">
              <a:spcBef>
                <a:spcPct val="0"/>
              </a:spcBef>
              <a:spcAft>
                <a:spcPct val="0"/>
              </a:spcAft>
            </a:pPr>
            <a:r>
              <a:rPr lang="el-GR" sz="2800" b="1" dirty="0">
                <a:solidFill>
                  <a:prstClr val="white">
                    <a:lumMod val="95000"/>
                  </a:prstClr>
                </a:solidFill>
                <a:cs typeface="Arial" charset="0"/>
              </a:rPr>
              <a:t>Γλυκερόλη</a:t>
            </a:r>
          </a:p>
        </p:txBody>
      </p:sp>
      <p:cxnSp>
        <p:nvCxnSpPr>
          <p:cNvPr id="31" name="Straight Arrow Connector 30"/>
          <p:cNvCxnSpPr>
            <a:stCxn id="29" idx="0"/>
          </p:cNvCxnSpPr>
          <p:nvPr/>
        </p:nvCxnSpPr>
        <p:spPr>
          <a:xfrm rot="5400000" flipH="1" flipV="1">
            <a:off x="173244" y="3643323"/>
            <a:ext cx="1584176" cy="147418"/>
          </a:xfrm>
          <a:prstGeom prst="straightConnector1">
            <a:avLst/>
          </a:prstGeom>
          <a:ln w="76200">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rPr>
              <a:t>GrD</a:t>
            </a:r>
            <a:endParaRPr lang="el-GR" sz="2000" b="1" i="1" dirty="0">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7959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p:cNvGraphicFramePr>
          <p:nvPr>
            <p:extLst>
              <p:ext uri="{D42A27DB-BD31-4B8C-83A1-F6EECF244321}">
                <p14:modId xmlns:p14="http://schemas.microsoft.com/office/powerpoint/2010/main" val="4090190732"/>
              </p:ext>
            </p:extLst>
          </p:nvPr>
        </p:nvGraphicFramePr>
        <p:xfrm>
          <a:off x="392113" y="501650"/>
          <a:ext cx="9525000" cy="6408738"/>
        </p:xfrm>
        <a:graphic>
          <a:graphicData uri="http://schemas.openxmlformats.org/presentationml/2006/ole">
            <mc:AlternateContent xmlns:mc="http://schemas.openxmlformats.org/markup-compatibility/2006">
              <mc:Choice xmlns:v="urn:schemas-microsoft-com:vml" Requires="v">
                <p:oleObj spid="_x0000_s3099" name="MDLDrawObject Class" r:id="rId4" imgW="7581829" imgH="6505669" progId="">
                  <p:embed/>
                </p:oleObj>
              </mc:Choice>
              <mc:Fallback>
                <p:oleObj name="MDLDrawObject Class" r:id="rId4" imgW="7581829" imgH="6505669" progId="">
                  <p:embed/>
                  <p:pic>
                    <p:nvPicPr>
                      <p:cNvPr id="0" name="Picture 2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113" y="501650"/>
                        <a:ext cx="9525000" cy="640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5"/>
          <p:cNvGrpSpPr/>
          <p:nvPr/>
        </p:nvGrpSpPr>
        <p:grpSpPr>
          <a:xfrm>
            <a:off x="462980" y="476672"/>
            <a:ext cx="1747836" cy="1071570"/>
            <a:chOff x="1357286" y="1071546"/>
            <a:chExt cx="1747836" cy="1071570"/>
          </a:xfrm>
        </p:grpSpPr>
        <p:sp>
          <p:nvSpPr>
            <p:cNvPr id="8" name="Oval 37"/>
            <p:cNvSpPr>
              <a:spLocks noChangeArrowheads="1"/>
            </p:cNvSpPr>
            <p:nvPr/>
          </p:nvSpPr>
          <p:spPr bwMode="auto">
            <a:xfrm>
              <a:off x="1357286" y="1071546"/>
              <a:ext cx="1714512" cy="1071570"/>
            </a:xfrm>
            <a:prstGeom prst="ellipse">
              <a:avLst/>
            </a:prstGeom>
            <a:solidFill>
              <a:srgbClr val="CC6600"/>
            </a:solidFill>
            <a:ln w="76200">
              <a:solidFill>
                <a:srgbClr val="FFFF66"/>
              </a:solidFill>
              <a:round/>
              <a:headEnd/>
              <a:tailEnd/>
            </a:ln>
          </p:spPr>
          <p:txBody>
            <a:bodyPr wrap="none" anchor="ctr"/>
            <a:lstStyle/>
            <a:p>
              <a:endParaRPr lang="el-GR">
                <a:solidFill>
                  <a:prstClr val="black"/>
                </a:solidFill>
                <a:cs typeface="Arial" charset="0"/>
              </a:endParaRPr>
            </a:p>
          </p:txBody>
        </p:sp>
        <p:sp>
          <p:nvSpPr>
            <p:cNvPr id="9" name="Rectangle 38"/>
            <p:cNvSpPr>
              <a:spLocks noChangeArrowheads="1"/>
            </p:cNvSpPr>
            <p:nvPr/>
          </p:nvSpPr>
          <p:spPr bwMode="auto">
            <a:xfrm>
              <a:off x="1357286" y="1214422"/>
              <a:ext cx="1747836" cy="646973"/>
            </a:xfrm>
            <a:prstGeom prst="rect">
              <a:avLst/>
            </a:prstGeom>
            <a:noFill/>
            <a:ln w="9525">
              <a:noFill/>
              <a:miter lim="800000"/>
              <a:headEnd/>
              <a:tailEnd/>
            </a:ln>
          </p:spPr>
          <p:txBody>
            <a:bodyPr wrap="square" lIns="92075" tIns="46038" rIns="92075" bIns="46038">
              <a:spAutoFit/>
            </a:bodyPr>
            <a:lstStyle/>
            <a:p>
              <a:pPr algn="ctr" defTabSz="762000"/>
              <a:r>
                <a:rPr lang="en-US" b="1" dirty="0" err="1">
                  <a:solidFill>
                    <a:prstClr val="black"/>
                  </a:solidFill>
                  <a:latin typeface="Arial" charset="0"/>
                  <a:cs typeface="Arial" charset="0"/>
                </a:rPr>
                <a:t>φωσφορική</a:t>
              </a:r>
              <a:r>
                <a:rPr lang="en-US" b="1" dirty="0">
                  <a:solidFill>
                    <a:prstClr val="black"/>
                  </a:solidFill>
                  <a:latin typeface="Arial" charset="0"/>
                  <a:cs typeface="Arial" charset="0"/>
                </a:rPr>
                <a:t> </a:t>
              </a:r>
              <a:r>
                <a:rPr lang="en-US" b="1" dirty="0" err="1">
                  <a:solidFill>
                    <a:prstClr val="black"/>
                  </a:solidFill>
                  <a:latin typeface="Arial" charset="0"/>
                  <a:cs typeface="Arial" charset="0"/>
                </a:rPr>
                <a:t>ομάδα</a:t>
              </a:r>
              <a:endParaRPr lang="en-US" b="1" dirty="0">
                <a:solidFill>
                  <a:prstClr val="black"/>
                </a:solidFill>
                <a:latin typeface="Arial" charset="0"/>
                <a:cs typeface="Arial" charset="0"/>
              </a:endParaRPr>
            </a:p>
          </p:txBody>
        </p:sp>
      </p:grpSp>
      <p:sp>
        <p:nvSpPr>
          <p:cNvPr id="14" name="Rectangle 13"/>
          <p:cNvSpPr/>
          <p:nvPr/>
        </p:nvSpPr>
        <p:spPr>
          <a:xfrm>
            <a:off x="6007596" y="764704"/>
            <a:ext cx="3530262" cy="646331"/>
          </a:xfrm>
          <a:prstGeom prst="rect">
            <a:avLst/>
          </a:prstGeom>
        </p:spPr>
        <p:txBody>
          <a:bodyPr wrap="none">
            <a:spAutoFit/>
          </a:bodyPr>
          <a:lstStyle/>
          <a:p>
            <a:pPr algn="ctr"/>
            <a:r>
              <a:rPr lang="el-GR" sz="3600" i="1" dirty="0">
                <a:solidFill>
                  <a:srgbClr val="FFFF66"/>
                </a:solidFill>
                <a:cs typeface="Arial" charset="0"/>
              </a:rPr>
              <a:t>Φωσφατιδικό οξύ</a:t>
            </a:r>
            <a:endParaRPr lang="en-US" sz="3600" i="1" dirty="0">
              <a:solidFill>
                <a:srgbClr val="FFFF66"/>
              </a:solidFill>
              <a:cs typeface="Arial" charset="0"/>
            </a:endParaRPr>
          </a:p>
        </p:txBody>
      </p:sp>
      <p:sp>
        <p:nvSpPr>
          <p:cNvPr id="13" name="TextBox 12"/>
          <p:cNvSpPr txBox="1"/>
          <p:nvPr/>
        </p:nvSpPr>
        <p:spPr>
          <a:xfrm>
            <a:off x="8383860" y="4221088"/>
            <a:ext cx="1388265" cy="584775"/>
          </a:xfrm>
          <a:prstGeom prst="rect">
            <a:avLst/>
          </a:prstGeom>
          <a:noFill/>
        </p:spPr>
        <p:txBody>
          <a:bodyPr wrap="none" rtlCol="0">
            <a:spAutoFit/>
          </a:bodyPr>
          <a:lstStyle/>
          <a:p>
            <a:r>
              <a:rPr lang="el-GR" sz="3200" b="1" dirty="0">
                <a:solidFill>
                  <a:prstClr val="white"/>
                </a:solidFill>
                <a:cs typeface="Arial" charset="0"/>
              </a:rPr>
              <a:t>ακύλια</a:t>
            </a:r>
          </a:p>
        </p:txBody>
      </p:sp>
      <p:cxnSp>
        <p:nvCxnSpPr>
          <p:cNvPr id="20" name="Straight Arrow Connector 19"/>
          <p:cNvCxnSpPr/>
          <p:nvPr/>
        </p:nvCxnSpPr>
        <p:spPr>
          <a:xfrm rot="16200000" flipV="1">
            <a:off x="7807796" y="3140968"/>
            <a:ext cx="1008112" cy="100811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7807796" y="4941168"/>
            <a:ext cx="1224136" cy="122413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nvGrpSpPr>
          <p:cNvPr id="3" name="Group 34"/>
          <p:cNvGrpSpPr/>
          <p:nvPr/>
        </p:nvGrpSpPr>
        <p:grpSpPr>
          <a:xfrm>
            <a:off x="1271636" y="3062564"/>
            <a:ext cx="6341393" cy="2386322"/>
            <a:chOff x="1271636" y="3062564"/>
            <a:chExt cx="6341393" cy="2386322"/>
          </a:xfrm>
        </p:grpSpPr>
        <p:sp>
          <p:nvSpPr>
            <p:cNvPr id="19" name="Freeform 30"/>
            <p:cNvSpPr>
              <a:spLocks/>
            </p:cNvSpPr>
            <p:nvPr/>
          </p:nvSpPr>
          <p:spPr bwMode="auto">
            <a:xfrm rot="1831948">
              <a:off x="1977470" y="4880334"/>
              <a:ext cx="5635559" cy="568552"/>
            </a:xfrm>
            <a:custGeom>
              <a:avLst/>
              <a:gdLst/>
              <a:ahLst/>
              <a:cxnLst>
                <a:cxn ang="0">
                  <a:pos x="1270" y="98"/>
                </a:cxn>
                <a:cxn ang="0">
                  <a:pos x="1088" y="7"/>
                </a:cxn>
                <a:cxn ang="0">
                  <a:pos x="907" y="143"/>
                </a:cxn>
                <a:cxn ang="0">
                  <a:pos x="726" y="7"/>
                </a:cxn>
                <a:cxn ang="0">
                  <a:pos x="544" y="143"/>
                </a:cxn>
                <a:cxn ang="0">
                  <a:pos x="408" y="53"/>
                </a:cxn>
                <a:cxn ang="0">
                  <a:pos x="181" y="143"/>
                </a:cxn>
                <a:cxn ang="0">
                  <a:pos x="0" y="7"/>
                </a:cxn>
              </a:cxnLst>
              <a:rect l="0" t="0" r="r" b="b"/>
              <a:pathLst>
                <a:path w="1270" h="151">
                  <a:moveTo>
                    <a:pt x="1270" y="98"/>
                  </a:moveTo>
                  <a:cubicBezTo>
                    <a:pt x="1209" y="49"/>
                    <a:pt x="1149" y="0"/>
                    <a:pt x="1088" y="7"/>
                  </a:cubicBezTo>
                  <a:cubicBezTo>
                    <a:pt x="1027" y="14"/>
                    <a:pt x="967" y="143"/>
                    <a:pt x="907" y="143"/>
                  </a:cubicBezTo>
                  <a:cubicBezTo>
                    <a:pt x="847" y="143"/>
                    <a:pt x="786" y="7"/>
                    <a:pt x="726" y="7"/>
                  </a:cubicBezTo>
                  <a:cubicBezTo>
                    <a:pt x="666" y="7"/>
                    <a:pt x="597" y="135"/>
                    <a:pt x="544" y="143"/>
                  </a:cubicBezTo>
                  <a:cubicBezTo>
                    <a:pt x="491" y="151"/>
                    <a:pt x="468" y="53"/>
                    <a:pt x="408" y="53"/>
                  </a:cubicBezTo>
                  <a:cubicBezTo>
                    <a:pt x="348" y="53"/>
                    <a:pt x="249" y="151"/>
                    <a:pt x="181" y="143"/>
                  </a:cubicBezTo>
                  <a:cubicBezTo>
                    <a:pt x="113" y="135"/>
                    <a:pt x="56" y="71"/>
                    <a:pt x="0" y="7"/>
                  </a:cubicBezTo>
                </a:path>
              </a:pathLst>
            </a:custGeom>
            <a:noFill/>
            <a:ln w="190500" cmpd="sng">
              <a:solidFill>
                <a:srgbClr val="FFFF00"/>
              </a:solidFill>
              <a:round/>
              <a:headEnd/>
              <a:tailEnd/>
            </a:ln>
            <a:effectLst/>
          </p:spPr>
          <p:txBody>
            <a:bodyPr/>
            <a:lstStyle/>
            <a:p>
              <a:pPr fontAlgn="base">
                <a:spcBef>
                  <a:spcPct val="0"/>
                </a:spcBef>
                <a:spcAft>
                  <a:spcPct val="0"/>
                </a:spcAft>
              </a:pPr>
              <a:endParaRPr lang="el-GR">
                <a:solidFill>
                  <a:prstClr val="white"/>
                </a:solidFill>
                <a:cs typeface="Arial" charset="0"/>
              </a:endParaRPr>
            </a:p>
          </p:txBody>
        </p:sp>
        <p:sp>
          <p:nvSpPr>
            <p:cNvPr id="21" name="Oval 31"/>
            <p:cNvSpPr>
              <a:spLocks noChangeArrowheads="1"/>
            </p:cNvSpPr>
            <p:nvPr/>
          </p:nvSpPr>
          <p:spPr bwMode="auto">
            <a:xfrm rot="1831948">
              <a:off x="1271636" y="3062564"/>
              <a:ext cx="1357204" cy="719137"/>
            </a:xfrm>
            <a:prstGeom prst="ellipse">
              <a:avLst/>
            </a:prstGeom>
            <a:solidFill>
              <a:srgbClr val="3333CC"/>
            </a:solidFill>
            <a:ln w="9525">
              <a:solidFill>
                <a:schemeClr val="tx1"/>
              </a:solidFill>
              <a:round/>
              <a:headEnd/>
              <a:tailEnd/>
            </a:ln>
            <a:effectLst/>
          </p:spPr>
          <p:txBody>
            <a:bodyPr wrap="none" anchor="ctr"/>
            <a:lstStyle/>
            <a:p>
              <a:pPr algn="ctr" fontAlgn="base">
                <a:spcBef>
                  <a:spcPct val="0"/>
                </a:spcBef>
                <a:spcAft>
                  <a:spcPct val="0"/>
                </a:spcAft>
              </a:pPr>
              <a:r>
                <a:rPr lang="el-GR" sz="2400" b="1" dirty="0">
                  <a:solidFill>
                    <a:prstClr val="white"/>
                  </a:solidFill>
                  <a:cs typeface="Arial" charset="0"/>
                </a:rPr>
                <a:t>Η</a:t>
              </a:r>
              <a:r>
                <a:rPr lang="en-GB" sz="2400" b="1" dirty="0">
                  <a:solidFill>
                    <a:prstClr val="white"/>
                  </a:solidFill>
                  <a:cs typeface="Arial" charset="0"/>
                </a:rPr>
                <a:t>OOC</a:t>
              </a:r>
              <a:endParaRPr lang="en-GB" sz="2400" b="1" baseline="30000" dirty="0">
                <a:solidFill>
                  <a:prstClr val="white"/>
                </a:solidFill>
                <a:cs typeface="Arial" charset="0"/>
              </a:endParaRPr>
            </a:p>
          </p:txBody>
        </p:sp>
      </p:grpSp>
      <p:grpSp>
        <p:nvGrpSpPr>
          <p:cNvPr id="4" name="Group 35"/>
          <p:cNvGrpSpPr/>
          <p:nvPr/>
        </p:nvGrpSpPr>
        <p:grpSpPr>
          <a:xfrm>
            <a:off x="2146060" y="1978948"/>
            <a:ext cx="6886716" cy="1361425"/>
            <a:chOff x="2146060" y="1978948"/>
            <a:chExt cx="6886716" cy="1361425"/>
          </a:xfrm>
        </p:grpSpPr>
        <p:sp>
          <p:nvSpPr>
            <p:cNvPr id="25" name="Oval 31"/>
            <p:cNvSpPr>
              <a:spLocks noChangeArrowheads="1"/>
            </p:cNvSpPr>
            <p:nvPr/>
          </p:nvSpPr>
          <p:spPr bwMode="auto">
            <a:xfrm rot="1502245">
              <a:off x="2146060" y="1978948"/>
              <a:ext cx="1133810" cy="719137"/>
            </a:xfrm>
            <a:prstGeom prst="ellipse">
              <a:avLst/>
            </a:prstGeom>
            <a:solidFill>
              <a:srgbClr val="3333CC"/>
            </a:solidFill>
            <a:ln w="9525">
              <a:solidFill>
                <a:schemeClr val="tx1"/>
              </a:solidFill>
              <a:round/>
              <a:headEnd/>
              <a:tailEnd/>
            </a:ln>
            <a:effectLst/>
          </p:spPr>
          <p:txBody>
            <a:bodyPr wrap="none" anchor="ctr"/>
            <a:lstStyle/>
            <a:p>
              <a:pPr algn="ctr" fontAlgn="base">
                <a:spcBef>
                  <a:spcPct val="0"/>
                </a:spcBef>
                <a:spcAft>
                  <a:spcPct val="0"/>
                </a:spcAft>
              </a:pPr>
              <a:r>
                <a:rPr lang="el-GR" sz="2400" b="1" dirty="0">
                  <a:solidFill>
                    <a:prstClr val="white"/>
                  </a:solidFill>
                  <a:cs typeface="Arial" charset="0"/>
                </a:rPr>
                <a:t>Η</a:t>
              </a:r>
              <a:r>
                <a:rPr lang="en-GB" sz="2400" b="1" dirty="0">
                  <a:solidFill>
                    <a:prstClr val="white"/>
                  </a:solidFill>
                  <a:cs typeface="Arial" charset="0"/>
                </a:rPr>
                <a:t>OOC</a:t>
              </a:r>
              <a:endParaRPr lang="en-GB" sz="2400" b="1" baseline="30000" dirty="0">
                <a:solidFill>
                  <a:prstClr val="white"/>
                </a:solidFill>
                <a:cs typeface="Arial" charset="0"/>
              </a:endParaRPr>
            </a:p>
          </p:txBody>
        </p:sp>
        <p:sp>
          <p:nvSpPr>
            <p:cNvPr id="27" name="Freeform 26"/>
            <p:cNvSpPr/>
            <p:nvPr/>
          </p:nvSpPr>
          <p:spPr>
            <a:xfrm>
              <a:off x="3127276" y="2060848"/>
              <a:ext cx="5905500" cy="1279525"/>
            </a:xfrm>
            <a:custGeom>
              <a:avLst/>
              <a:gdLst>
                <a:gd name="connsiteX0" fmla="*/ 0 w 5905500"/>
                <a:gd name="connsiteY0" fmla="*/ 495300 h 1279525"/>
                <a:gd name="connsiteX1" fmla="*/ 552450 w 5905500"/>
                <a:gd name="connsiteY1" fmla="*/ 781050 h 1279525"/>
                <a:gd name="connsiteX2" fmla="*/ 990600 w 5905500"/>
                <a:gd name="connsiteY2" fmla="*/ 781050 h 1279525"/>
                <a:gd name="connsiteX3" fmla="*/ 1295400 w 5905500"/>
                <a:gd name="connsiteY3" fmla="*/ 1047750 h 1279525"/>
                <a:gd name="connsiteX4" fmla="*/ 1866900 w 5905500"/>
                <a:gd name="connsiteY4" fmla="*/ 1047750 h 1279525"/>
                <a:gd name="connsiteX5" fmla="*/ 2419350 w 5905500"/>
                <a:gd name="connsiteY5" fmla="*/ 1276350 h 1279525"/>
                <a:gd name="connsiteX6" fmla="*/ 2933700 w 5905500"/>
                <a:gd name="connsiteY6" fmla="*/ 1028700 h 1279525"/>
                <a:gd name="connsiteX7" fmla="*/ 3162300 w 5905500"/>
                <a:gd name="connsiteY7" fmla="*/ 781050 h 1279525"/>
                <a:gd name="connsiteX8" fmla="*/ 3771900 w 5905500"/>
                <a:gd name="connsiteY8" fmla="*/ 895350 h 1279525"/>
                <a:gd name="connsiteX9" fmla="*/ 4133850 w 5905500"/>
                <a:gd name="connsiteY9" fmla="*/ 571500 h 1279525"/>
                <a:gd name="connsiteX10" fmla="*/ 4648200 w 5905500"/>
                <a:gd name="connsiteY10" fmla="*/ 495300 h 1279525"/>
                <a:gd name="connsiteX11" fmla="*/ 5105400 w 5905500"/>
                <a:gd name="connsiteY11" fmla="*/ 95250 h 1279525"/>
                <a:gd name="connsiteX12" fmla="*/ 5905500 w 5905500"/>
                <a:gd name="connsiteY12" fmla="*/ 0 h 127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05500" h="1279525">
                  <a:moveTo>
                    <a:pt x="0" y="495300"/>
                  </a:moveTo>
                  <a:cubicBezTo>
                    <a:pt x="193675" y="614362"/>
                    <a:pt x="387350" y="733425"/>
                    <a:pt x="552450" y="781050"/>
                  </a:cubicBezTo>
                  <a:cubicBezTo>
                    <a:pt x="717550" y="828675"/>
                    <a:pt x="866775" y="736600"/>
                    <a:pt x="990600" y="781050"/>
                  </a:cubicBezTo>
                  <a:cubicBezTo>
                    <a:pt x="1114425" y="825500"/>
                    <a:pt x="1149350" y="1003300"/>
                    <a:pt x="1295400" y="1047750"/>
                  </a:cubicBezTo>
                  <a:cubicBezTo>
                    <a:pt x="1441450" y="1092200"/>
                    <a:pt x="1679575" y="1009650"/>
                    <a:pt x="1866900" y="1047750"/>
                  </a:cubicBezTo>
                  <a:cubicBezTo>
                    <a:pt x="2054225" y="1085850"/>
                    <a:pt x="2241550" y="1279525"/>
                    <a:pt x="2419350" y="1276350"/>
                  </a:cubicBezTo>
                  <a:cubicBezTo>
                    <a:pt x="2597150" y="1273175"/>
                    <a:pt x="2809875" y="1111250"/>
                    <a:pt x="2933700" y="1028700"/>
                  </a:cubicBezTo>
                  <a:cubicBezTo>
                    <a:pt x="3057525" y="946150"/>
                    <a:pt x="3022600" y="803275"/>
                    <a:pt x="3162300" y="781050"/>
                  </a:cubicBezTo>
                  <a:cubicBezTo>
                    <a:pt x="3302000" y="758825"/>
                    <a:pt x="3609975" y="930275"/>
                    <a:pt x="3771900" y="895350"/>
                  </a:cubicBezTo>
                  <a:cubicBezTo>
                    <a:pt x="3933825" y="860425"/>
                    <a:pt x="3987800" y="638175"/>
                    <a:pt x="4133850" y="571500"/>
                  </a:cubicBezTo>
                  <a:cubicBezTo>
                    <a:pt x="4279900" y="504825"/>
                    <a:pt x="4486275" y="574675"/>
                    <a:pt x="4648200" y="495300"/>
                  </a:cubicBezTo>
                  <a:cubicBezTo>
                    <a:pt x="4810125" y="415925"/>
                    <a:pt x="4895850" y="177800"/>
                    <a:pt x="5105400" y="95250"/>
                  </a:cubicBezTo>
                  <a:cubicBezTo>
                    <a:pt x="5314950" y="12700"/>
                    <a:pt x="5610225" y="6350"/>
                    <a:pt x="5905500" y="0"/>
                  </a:cubicBezTo>
                </a:path>
              </a:pathLst>
            </a:custGeom>
            <a:ln w="2032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l-GR">
                <a:solidFill>
                  <a:prstClr val="white"/>
                </a:solidFill>
              </a:endParaRPr>
            </a:p>
          </p:txBody>
        </p:sp>
      </p:grpSp>
      <p:sp>
        <p:nvSpPr>
          <p:cNvPr id="29" name="TextBox 28"/>
          <p:cNvSpPr txBox="1"/>
          <p:nvPr/>
        </p:nvSpPr>
        <p:spPr>
          <a:xfrm>
            <a:off x="0" y="4509120"/>
            <a:ext cx="1783245" cy="523220"/>
          </a:xfrm>
          <a:prstGeom prst="rect">
            <a:avLst/>
          </a:prstGeom>
          <a:noFill/>
        </p:spPr>
        <p:txBody>
          <a:bodyPr wrap="none" rtlCol="0">
            <a:spAutoFit/>
          </a:bodyPr>
          <a:lstStyle/>
          <a:p>
            <a:pPr fontAlgn="base">
              <a:spcBef>
                <a:spcPct val="0"/>
              </a:spcBef>
              <a:spcAft>
                <a:spcPct val="0"/>
              </a:spcAft>
            </a:pPr>
            <a:r>
              <a:rPr lang="el-GR" sz="2800" b="1" dirty="0">
                <a:solidFill>
                  <a:prstClr val="white">
                    <a:lumMod val="95000"/>
                  </a:prstClr>
                </a:solidFill>
                <a:cs typeface="Arial" charset="0"/>
              </a:rPr>
              <a:t>Γλυκερόλη</a:t>
            </a:r>
          </a:p>
        </p:txBody>
      </p:sp>
      <p:cxnSp>
        <p:nvCxnSpPr>
          <p:cNvPr id="31" name="Straight Arrow Connector 30"/>
          <p:cNvCxnSpPr>
            <a:stCxn id="29" idx="0"/>
          </p:cNvCxnSpPr>
          <p:nvPr/>
        </p:nvCxnSpPr>
        <p:spPr>
          <a:xfrm rot="5400000" flipH="1" flipV="1">
            <a:off x="173244" y="3643323"/>
            <a:ext cx="1584176" cy="147418"/>
          </a:xfrm>
          <a:prstGeom prst="straightConnector1">
            <a:avLst/>
          </a:prstGeom>
          <a:ln w="76200">
            <a:solidFill>
              <a:srgbClr val="3333FF"/>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4"/>
          <p:cNvGrpSpPr/>
          <p:nvPr/>
        </p:nvGrpSpPr>
        <p:grpSpPr>
          <a:xfrm>
            <a:off x="8167836" y="260648"/>
            <a:ext cx="1646238" cy="835025"/>
            <a:chOff x="3071798" y="214290"/>
            <a:chExt cx="1646238" cy="835025"/>
          </a:xfrm>
        </p:grpSpPr>
        <p:sp>
          <p:nvSpPr>
            <p:cNvPr id="23" name="Oval 24"/>
            <p:cNvSpPr>
              <a:spLocks noChangeArrowheads="1"/>
            </p:cNvSpPr>
            <p:nvPr/>
          </p:nvSpPr>
          <p:spPr bwMode="auto">
            <a:xfrm>
              <a:off x="3071798" y="214290"/>
              <a:ext cx="1646238" cy="835025"/>
            </a:xfrm>
            <a:prstGeom prst="ellipse">
              <a:avLst/>
            </a:prstGeom>
            <a:solidFill>
              <a:srgbClr val="663300"/>
            </a:solidFill>
            <a:ln w="76200">
              <a:solidFill>
                <a:srgbClr val="3333FF"/>
              </a:solidFill>
              <a:round/>
              <a:headEnd/>
              <a:tailEnd/>
            </a:ln>
          </p:spPr>
          <p:txBody>
            <a:bodyPr wrap="none" anchor="ctr"/>
            <a:lstStyle/>
            <a:p>
              <a:endParaRPr lang="el-GR">
                <a:solidFill>
                  <a:prstClr val="white"/>
                </a:solidFill>
                <a:cs typeface="Arial" charset="0"/>
              </a:endParaRPr>
            </a:p>
          </p:txBody>
        </p:sp>
        <p:sp>
          <p:nvSpPr>
            <p:cNvPr id="24" name="Rectangle 32"/>
            <p:cNvSpPr>
              <a:spLocks noChangeArrowheads="1"/>
            </p:cNvSpPr>
            <p:nvPr/>
          </p:nvSpPr>
          <p:spPr bwMode="auto">
            <a:xfrm>
              <a:off x="3428988" y="428604"/>
              <a:ext cx="913392" cy="369974"/>
            </a:xfrm>
            <a:prstGeom prst="rect">
              <a:avLst/>
            </a:prstGeom>
            <a:noFill/>
            <a:ln w="9525">
              <a:noFill/>
              <a:miter lim="800000"/>
              <a:headEnd/>
              <a:tailEnd/>
            </a:ln>
          </p:spPr>
          <p:txBody>
            <a:bodyPr wrap="none" lIns="92075" tIns="46038" rIns="92075" bIns="46038">
              <a:spAutoFit/>
            </a:bodyPr>
            <a:lstStyle/>
            <a:p>
              <a:pPr defTabSz="762000"/>
              <a:r>
                <a:rPr lang="en-US" b="1" dirty="0" err="1">
                  <a:solidFill>
                    <a:prstClr val="white"/>
                  </a:solidFill>
                  <a:latin typeface="Arial" charset="0"/>
                  <a:cs typeface="Arial" charset="0"/>
                </a:rPr>
                <a:t>χολίνη</a:t>
              </a:r>
              <a:endParaRPr lang="en-US" b="1" dirty="0">
                <a:solidFill>
                  <a:prstClr val="white"/>
                </a:solidFill>
                <a:latin typeface="Arial" charset="0"/>
                <a:cs typeface="Arial" charset="0"/>
              </a:endParaRPr>
            </a:p>
          </p:txBody>
        </p:sp>
      </p:grpSp>
      <p:sp>
        <p:nvSpPr>
          <p:cNvPr id="26" name="Rectangle 25"/>
          <p:cNvSpPr/>
          <p:nvPr/>
        </p:nvSpPr>
        <p:spPr>
          <a:xfrm>
            <a:off x="0" y="5657671"/>
            <a:ext cx="6123729" cy="1200329"/>
          </a:xfrm>
          <a:prstGeom prst="rect">
            <a:avLst/>
          </a:prstGeom>
        </p:spPr>
        <p:txBody>
          <a:bodyPr wrap="none">
            <a:spAutoFit/>
          </a:bodyPr>
          <a:lstStyle/>
          <a:p>
            <a:pPr algn="ctr"/>
            <a:r>
              <a:rPr lang="el-GR" sz="3600" i="1" dirty="0">
                <a:solidFill>
                  <a:srgbClr val="FFFF66"/>
                </a:solidFill>
                <a:cs typeface="Arial" charset="0"/>
              </a:rPr>
              <a:t>Γλυκερολιπίδιο</a:t>
            </a:r>
          </a:p>
          <a:p>
            <a:pPr algn="ctr"/>
            <a:r>
              <a:rPr lang="el-GR" sz="3600" i="1" dirty="0">
                <a:solidFill>
                  <a:srgbClr val="FFFF66"/>
                </a:solidFill>
                <a:cs typeface="Arial" charset="0"/>
              </a:rPr>
              <a:t>(η λεκιθίνη: ένα φωσφολιπίδιο)</a:t>
            </a:r>
            <a:endParaRPr lang="en-US" sz="3600" i="1" dirty="0">
              <a:solidFill>
                <a:srgbClr val="FFFF66"/>
              </a:solidFill>
              <a:cs typeface="Arial" charset="0"/>
            </a:endParaRPr>
          </a:p>
        </p:txBody>
      </p:sp>
      <p:sp>
        <p:nvSpPr>
          <p:cNvPr id="28" name="Oval 27"/>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rPr>
              <a:t>GrD</a:t>
            </a:r>
            <a:endParaRPr lang="el-GR" sz="2000" b="1" i="1" dirty="0">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8264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nodeType="afterEffect">
                                  <p:stCondLst>
                                    <p:cond delay="0"/>
                                  </p:stCondLst>
                                  <p:childTnLst>
                                    <p:animMotion origin="layout" path="M 2.46914E-7 3.7037E-6 C -0.03364 0.1324 -0.06728 0.26527 -0.1409 0.31203 C -0.21435 0.35902 -0.36528 0.3324 -0.44151 0.27963 C -0.51759 0.22708 -0.55787 0.1118 -0.59784 -0.00348 " pathEditMode="relative" rAng="0" ptsTypes="aaaA">
                                      <p:cBhvr>
                                        <p:cTn id="9" dur="2000" fill="hold"/>
                                        <p:tgtEl>
                                          <p:spTgt spid="18"/>
                                        </p:tgtEl>
                                        <p:attrNameLst>
                                          <p:attrName>ppt_x</p:attrName>
                                          <p:attrName>ppt_y</p:attrName>
                                        </p:attrNameLst>
                                      </p:cBhvr>
                                      <p:rCtr x="-29900" y="17800"/>
                                    </p:animMotion>
                                  </p:childTnLst>
                                </p:cTn>
                              </p:par>
                            </p:childTnLst>
                          </p:cTn>
                        </p:par>
                        <p:par>
                          <p:cTn id="10" fill="hold">
                            <p:stCondLst>
                              <p:cond delay="2000"/>
                            </p:stCondLst>
                            <p:childTnLst>
                              <p:par>
                                <p:cTn id="11" presetID="2" presetClass="exit" presetSubtype="12" fill="hold" grpId="0" nodeType="afterEffect">
                                  <p:stCondLst>
                                    <p:cond delay="0"/>
                                  </p:stCondLst>
                                  <p:childTnLst>
                                    <p:anim calcmode="lin" valueType="num">
                                      <p:cBhvr additive="base">
                                        <p:cTn id="12" dur="5000"/>
                                        <p:tgtEl>
                                          <p:spTgt spid="14"/>
                                        </p:tgtEl>
                                        <p:attrNameLst>
                                          <p:attrName>ppt_x</p:attrName>
                                        </p:attrNameLst>
                                      </p:cBhvr>
                                      <p:tavLst>
                                        <p:tav tm="0">
                                          <p:val>
                                            <p:strVal val="ppt_x"/>
                                          </p:val>
                                        </p:tav>
                                        <p:tav tm="100000">
                                          <p:val>
                                            <p:strVal val="0-ppt_w/2"/>
                                          </p:val>
                                        </p:tav>
                                      </p:tavLst>
                                    </p:anim>
                                    <p:anim calcmode="lin" valueType="num">
                                      <p:cBhvr additive="base">
                                        <p:cTn id="13" dur="5000"/>
                                        <p:tgtEl>
                                          <p:spTgt spid="14"/>
                                        </p:tgtEl>
                                        <p:attrNameLst>
                                          <p:attrName>ppt_y</p:attrName>
                                        </p:attrNameLst>
                                      </p:cBhvr>
                                      <p:tavLst>
                                        <p:tav tm="0">
                                          <p:val>
                                            <p:strVal val="ppt_y"/>
                                          </p:val>
                                        </p:tav>
                                        <p:tav tm="100000">
                                          <p:val>
                                            <p:strVal val="1+ppt_h/2"/>
                                          </p:val>
                                        </p:tav>
                                      </p:tavLst>
                                    </p:anim>
                                    <p:set>
                                      <p:cBhvr>
                                        <p:cTn id="14" dur="1" fill="hold">
                                          <p:stCondLst>
                                            <p:cond delay="4999"/>
                                          </p:stCondLst>
                                        </p:cTn>
                                        <p:tgtEl>
                                          <p:spTgt spid="14"/>
                                        </p:tgtEl>
                                        <p:attrNameLst>
                                          <p:attrName>style.visibility</p:attrName>
                                        </p:attrNameLst>
                                      </p:cBhvr>
                                      <p:to>
                                        <p:strVal val="hidden"/>
                                      </p:to>
                                    </p:set>
                                  </p:childTnLst>
                                </p:cTn>
                              </p:par>
                            </p:childTnLst>
                          </p:cTn>
                        </p:par>
                        <p:par>
                          <p:cTn id="15" fill="hold">
                            <p:stCondLst>
                              <p:cond delay="7000"/>
                            </p:stCondLst>
                            <p:childTnLst>
                              <p:par>
                                <p:cTn id="16" presetID="1"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par>
                                <p:cTn id="18" presetID="0" presetClass="path" presetSubtype="0" accel="50000" decel="50000" fill="hold" grpId="1" nodeType="withEffect">
                                  <p:stCondLst>
                                    <p:cond delay="0"/>
                                  </p:stCondLst>
                                  <p:childTnLst>
                                    <p:animMotion origin="layout" path="M -8.64198E-7 -1.11022E-16 C 0.11327 -0.06829 0.22654 -0.13634 0.27407 -0.26088 C 0.32161 -0.38565 0.3034 -0.56713 0.28519 -0.74838 " pathEditMode="relative" rAng="0" ptsTypes="aaA">
                                      <p:cBhvr>
                                        <p:cTn id="19" dur="2000" fill="hold"/>
                                        <p:tgtEl>
                                          <p:spTgt spid="26"/>
                                        </p:tgtEl>
                                        <p:attrNameLst>
                                          <p:attrName>ppt_x</p:attrName>
                                          <p:attrName>ppt_y</p:attrName>
                                        </p:attrNameLst>
                                      </p:cBhvr>
                                      <p:rCtr x="16100" y="-37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P spid="26"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p:cNvGraphicFramePr>
          <p:nvPr/>
        </p:nvGraphicFramePr>
        <p:xfrm>
          <a:off x="895028" y="-1"/>
          <a:ext cx="9215538" cy="6858001"/>
        </p:xfrm>
        <a:graphic>
          <a:graphicData uri="http://schemas.openxmlformats.org/presentationml/2006/ole">
            <mc:AlternateContent xmlns:mc="http://schemas.openxmlformats.org/markup-compatibility/2006">
              <mc:Choice xmlns:v="urn:schemas-microsoft-com:vml" Requires="v">
                <p:oleObj spid="_x0000_s4123" name="MDLDrawObject Class" r:id="rId4" imgW="10589400" imgH="10164600" progId="">
                  <p:embed/>
                </p:oleObj>
              </mc:Choice>
              <mc:Fallback>
                <p:oleObj name="MDLDrawObject Class" r:id="rId4" imgW="10589400" imgH="10164600" progId="">
                  <p:embed/>
                  <p:pic>
                    <p:nvPicPr>
                      <p:cNvPr id="0" name="Picture 2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028" y="-1"/>
                        <a:ext cx="9215538"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4"/>
          <p:cNvGrpSpPr/>
          <p:nvPr/>
        </p:nvGrpSpPr>
        <p:grpSpPr>
          <a:xfrm>
            <a:off x="8167836" y="260648"/>
            <a:ext cx="1646238" cy="835025"/>
            <a:chOff x="3071798" y="214290"/>
            <a:chExt cx="1646238" cy="835025"/>
          </a:xfrm>
        </p:grpSpPr>
        <p:sp>
          <p:nvSpPr>
            <p:cNvPr id="3" name="Oval 24"/>
            <p:cNvSpPr>
              <a:spLocks noChangeArrowheads="1"/>
            </p:cNvSpPr>
            <p:nvPr/>
          </p:nvSpPr>
          <p:spPr bwMode="auto">
            <a:xfrm>
              <a:off x="3071798" y="214290"/>
              <a:ext cx="1646238" cy="835025"/>
            </a:xfrm>
            <a:prstGeom prst="ellipse">
              <a:avLst/>
            </a:prstGeom>
            <a:solidFill>
              <a:srgbClr val="663300"/>
            </a:solidFill>
            <a:ln w="76200">
              <a:solidFill>
                <a:srgbClr val="3333FF"/>
              </a:solidFill>
              <a:round/>
              <a:headEnd/>
              <a:tailEnd/>
            </a:ln>
          </p:spPr>
          <p:txBody>
            <a:bodyPr wrap="none" anchor="ctr"/>
            <a:lstStyle/>
            <a:p>
              <a:endParaRPr lang="el-GR">
                <a:solidFill>
                  <a:prstClr val="white"/>
                </a:solidFill>
                <a:cs typeface="Arial" charset="0"/>
              </a:endParaRPr>
            </a:p>
          </p:txBody>
        </p:sp>
        <p:sp>
          <p:nvSpPr>
            <p:cNvPr id="6" name="Rectangle 32"/>
            <p:cNvSpPr>
              <a:spLocks noChangeArrowheads="1"/>
            </p:cNvSpPr>
            <p:nvPr/>
          </p:nvSpPr>
          <p:spPr bwMode="auto">
            <a:xfrm>
              <a:off x="3428988" y="428604"/>
              <a:ext cx="913392" cy="369974"/>
            </a:xfrm>
            <a:prstGeom prst="rect">
              <a:avLst/>
            </a:prstGeom>
            <a:noFill/>
            <a:ln w="9525">
              <a:noFill/>
              <a:miter lim="800000"/>
              <a:headEnd/>
              <a:tailEnd/>
            </a:ln>
          </p:spPr>
          <p:txBody>
            <a:bodyPr wrap="none" lIns="92075" tIns="46038" rIns="92075" bIns="46038">
              <a:spAutoFit/>
            </a:bodyPr>
            <a:lstStyle/>
            <a:p>
              <a:pPr defTabSz="762000"/>
              <a:r>
                <a:rPr lang="en-US" b="1" dirty="0" err="1">
                  <a:solidFill>
                    <a:prstClr val="white"/>
                  </a:solidFill>
                  <a:latin typeface="Arial" charset="0"/>
                  <a:cs typeface="Arial" charset="0"/>
                </a:rPr>
                <a:t>χολίνη</a:t>
              </a:r>
              <a:endParaRPr lang="en-US" b="1" dirty="0">
                <a:solidFill>
                  <a:prstClr val="white"/>
                </a:solidFill>
                <a:latin typeface="Arial" charset="0"/>
                <a:cs typeface="Arial" charset="0"/>
              </a:endParaRPr>
            </a:p>
          </p:txBody>
        </p:sp>
      </p:grpSp>
      <p:grpSp>
        <p:nvGrpSpPr>
          <p:cNvPr id="4" name="Group 15"/>
          <p:cNvGrpSpPr/>
          <p:nvPr/>
        </p:nvGrpSpPr>
        <p:grpSpPr>
          <a:xfrm>
            <a:off x="0" y="2780928"/>
            <a:ext cx="1747836" cy="1071570"/>
            <a:chOff x="1357286" y="1071546"/>
            <a:chExt cx="1747836" cy="1071570"/>
          </a:xfrm>
        </p:grpSpPr>
        <p:sp>
          <p:nvSpPr>
            <p:cNvPr id="8" name="Oval 37"/>
            <p:cNvSpPr>
              <a:spLocks noChangeArrowheads="1"/>
            </p:cNvSpPr>
            <p:nvPr/>
          </p:nvSpPr>
          <p:spPr bwMode="auto">
            <a:xfrm>
              <a:off x="1357286" y="1071546"/>
              <a:ext cx="1714512" cy="1071570"/>
            </a:xfrm>
            <a:prstGeom prst="ellipse">
              <a:avLst/>
            </a:prstGeom>
            <a:solidFill>
              <a:srgbClr val="CC6600"/>
            </a:solidFill>
            <a:ln w="76200">
              <a:solidFill>
                <a:srgbClr val="FFFF66"/>
              </a:solidFill>
              <a:round/>
              <a:headEnd/>
              <a:tailEnd/>
            </a:ln>
          </p:spPr>
          <p:txBody>
            <a:bodyPr wrap="none" anchor="ctr"/>
            <a:lstStyle/>
            <a:p>
              <a:endParaRPr lang="el-GR">
                <a:solidFill>
                  <a:prstClr val="black"/>
                </a:solidFill>
                <a:cs typeface="Arial" charset="0"/>
              </a:endParaRPr>
            </a:p>
          </p:txBody>
        </p:sp>
        <p:sp>
          <p:nvSpPr>
            <p:cNvPr id="9" name="Rectangle 38"/>
            <p:cNvSpPr>
              <a:spLocks noChangeArrowheads="1"/>
            </p:cNvSpPr>
            <p:nvPr/>
          </p:nvSpPr>
          <p:spPr bwMode="auto">
            <a:xfrm>
              <a:off x="1357286" y="1214422"/>
              <a:ext cx="1747836" cy="646973"/>
            </a:xfrm>
            <a:prstGeom prst="rect">
              <a:avLst/>
            </a:prstGeom>
            <a:noFill/>
            <a:ln w="9525">
              <a:noFill/>
              <a:miter lim="800000"/>
              <a:headEnd/>
              <a:tailEnd/>
            </a:ln>
          </p:spPr>
          <p:txBody>
            <a:bodyPr wrap="square" lIns="92075" tIns="46038" rIns="92075" bIns="46038">
              <a:spAutoFit/>
            </a:bodyPr>
            <a:lstStyle/>
            <a:p>
              <a:pPr algn="ctr" defTabSz="762000"/>
              <a:r>
                <a:rPr lang="en-US" b="1" dirty="0" err="1">
                  <a:solidFill>
                    <a:prstClr val="black"/>
                  </a:solidFill>
                  <a:latin typeface="Arial" charset="0"/>
                  <a:cs typeface="Arial" charset="0"/>
                </a:rPr>
                <a:t>φωσφορική</a:t>
              </a:r>
              <a:r>
                <a:rPr lang="en-US" b="1" dirty="0">
                  <a:solidFill>
                    <a:prstClr val="black"/>
                  </a:solidFill>
                  <a:latin typeface="Arial" charset="0"/>
                  <a:cs typeface="Arial" charset="0"/>
                </a:rPr>
                <a:t> </a:t>
              </a:r>
              <a:r>
                <a:rPr lang="en-US" b="1" dirty="0" err="1">
                  <a:solidFill>
                    <a:prstClr val="black"/>
                  </a:solidFill>
                  <a:latin typeface="Arial" charset="0"/>
                  <a:cs typeface="Arial" charset="0"/>
                </a:rPr>
                <a:t>ομάδα</a:t>
              </a:r>
              <a:endParaRPr lang="en-US" b="1" dirty="0">
                <a:solidFill>
                  <a:prstClr val="black"/>
                </a:solidFill>
                <a:latin typeface="Arial" charset="0"/>
                <a:cs typeface="Arial" charset="0"/>
              </a:endParaRPr>
            </a:p>
          </p:txBody>
        </p:sp>
      </p:grpSp>
      <p:sp>
        <p:nvSpPr>
          <p:cNvPr id="10" name="Freeform 9"/>
          <p:cNvSpPr/>
          <p:nvPr/>
        </p:nvSpPr>
        <p:spPr bwMode="auto">
          <a:xfrm rot="19049262">
            <a:off x="7697951" y="5362335"/>
            <a:ext cx="2924175" cy="1025525"/>
          </a:xfrm>
          <a:custGeom>
            <a:avLst/>
            <a:gdLst>
              <a:gd name="connsiteX0" fmla="*/ 50800 w 2924175"/>
              <a:gd name="connsiteY0" fmla="*/ 320675 h 1025525"/>
              <a:gd name="connsiteX1" fmla="*/ 412750 w 2924175"/>
              <a:gd name="connsiteY1" fmla="*/ 111125 h 1025525"/>
              <a:gd name="connsiteX2" fmla="*/ 1574800 w 2924175"/>
              <a:gd name="connsiteY2" fmla="*/ 34925 h 1025525"/>
              <a:gd name="connsiteX3" fmla="*/ 2260600 w 2924175"/>
              <a:gd name="connsiteY3" fmla="*/ 53975 h 1025525"/>
              <a:gd name="connsiteX4" fmla="*/ 2870200 w 2924175"/>
              <a:gd name="connsiteY4" fmla="*/ 358775 h 1025525"/>
              <a:gd name="connsiteX5" fmla="*/ 2584450 w 2924175"/>
              <a:gd name="connsiteY5" fmla="*/ 911225 h 1025525"/>
              <a:gd name="connsiteX6" fmla="*/ 1003300 w 2924175"/>
              <a:gd name="connsiteY6" fmla="*/ 987425 h 1025525"/>
              <a:gd name="connsiteX7" fmla="*/ 527050 w 2924175"/>
              <a:gd name="connsiteY7" fmla="*/ 987425 h 1025525"/>
              <a:gd name="connsiteX8" fmla="*/ 107950 w 2924175"/>
              <a:gd name="connsiteY8" fmla="*/ 758825 h 1025525"/>
              <a:gd name="connsiteX9" fmla="*/ 50800 w 2924175"/>
              <a:gd name="connsiteY9" fmla="*/ 320675 h 102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4175" h="1025525">
                <a:moveTo>
                  <a:pt x="50800" y="320675"/>
                </a:moveTo>
                <a:cubicBezTo>
                  <a:pt x="101600" y="212725"/>
                  <a:pt x="158750" y="158750"/>
                  <a:pt x="412750" y="111125"/>
                </a:cubicBezTo>
                <a:cubicBezTo>
                  <a:pt x="666750" y="63500"/>
                  <a:pt x="1266825" y="44450"/>
                  <a:pt x="1574800" y="34925"/>
                </a:cubicBezTo>
                <a:cubicBezTo>
                  <a:pt x="1882775" y="25400"/>
                  <a:pt x="2044700" y="0"/>
                  <a:pt x="2260600" y="53975"/>
                </a:cubicBezTo>
                <a:cubicBezTo>
                  <a:pt x="2476500" y="107950"/>
                  <a:pt x="2816225" y="215900"/>
                  <a:pt x="2870200" y="358775"/>
                </a:cubicBezTo>
                <a:cubicBezTo>
                  <a:pt x="2924175" y="501650"/>
                  <a:pt x="2895600" y="806450"/>
                  <a:pt x="2584450" y="911225"/>
                </a:cubicBezTo>
                <a:cubicBezTo>
                  <a:pt x="2273300" y="1016000"/>
                  <a:pt x="1346200" y="974725"/>
                  <a:pt x="1003300" y="987425"/>
                </a:cubicBezTo>
                <a:cubicBezTo>
                  <a:pt x="660400" y="1000125"/>
                  <a:pt x="676275" y="1025525"/>
                  <a:pt x="527050" y="987425"/>
                </a:cubicBezTo>
                <a:cubicBezTo>
                  <a:pt x="377825" y="949325"/>
                  <a:pt x="184150" y="869950"/>
                  <a:pt x="107950" y="758825"/>
                </a:cubicBezTo>
                <a:cubicBezTo>
                  <a:pt x="31750" y="647700"/>
                  <a:pt x="0" y="428625"/>
                  <a:pt x="50800" y="320675"/>
                </a:cubicBezTo>
                <a:close/>
              </a:path>
            </a:pathLst>
          </a:cu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l-GR" sz="4000" b="1" dirty="0">
                <a:solidFill>
                  <a:srgbClr val="000000"/>
                </a:solidFill>
                <a:cs typeface="Arial" charset="0"/>
              </a:rPr>
              <a:t>  γλυκερόλη</a:t>
            </a:r>
            <a:endParaRPr lang="el-GR" sz="2400" dirty="0">
              <a:solidFill>
                <a:prstClr val="white"/>
              </a:solidFill>
              <a:latin typeface="Times New Roman" pitchFamily="18" charset="0"/>
              <a:cs typeface="Arial" charset="0"/>
            </a:endParaRPr>
          </a:p>
        </p:txBody>
      </p:sp>
      <p:sp>
        <p:nvSpPr>
          <p:cNvPr id="11" name="Freeform 10"/>
          <p:cNvSpPr/>
          <p:nvPr/>
        </p:nvSpPr>
        <p:spPr bwMode="auto">
          <a:xfrm rot="17609948">
            <a:off x="5637061" y="-486555"/>
            <a:ext cx="1838204" cy="3851989"/>
          </a:xfrm>
          <a:custGeom>
            <a:avLst/>
            <a:gdLst>
              <a:gd name="connsiteX0" fmla="*/ 755650 w 1825625"/>
              <a:gd name="connsiteY0" fmla="*/ 206375 h 3863975"/>
              <a:gd name="connsiteX1" fmla="*/ 755650 w 1825625"/>
              <a:gd name="connsiteY1" fmla="*/ 1273175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81584 w 1851559"/>
              <a:gd name="connsiteY0" fmla="*/ 204645 h 3862245"/>
              <a:gd name="connsiteX1" fmla="*/ 896915 w 1851559"/>
              <a:gd name="connsiteY1" fmla="*/ 1273098 h 3862245"/>
              <a:gd name="connsiteX2" fmla="*/ 762534 w 1851559"/>
              <a:gd name="connsiteY2" fmla="*/ 1842945 h 3862245"/>
              <a:gd name="connsiteX3" fmla="*/ 1200684 w 1851559"/>
              <a:gd name="connsiteY3" fmla="*/ 2547795 h 3862245"/>
              <a:gd name="connsiteX4" fmla="*/ 1829334 w 1851559"/>
              <a:gd name="connsiteY4" fmla="*/ 3309795 h 3862245"/>
              <a:gd name="connsiteX5" fmla="*/ 1334034 w 1851559"/>
              <a:gd name="connsiteY5" fmla="*/ 3709845 h 3862245"/>
              <a:gd name="connsiteX6" fmla="*/ 229134 w 1851559"/>
              <a:gd name="connsiteY6" fmla="*/ 2395395 h 3862245"/>
              <a:gd name="connsiteX7" fmla="*/ 152934 w 1851559"/>
              <a:gd name="connsiteY7" fmla="*/ 1728645 h 3862245"/>
              <a:gd name="connsiteX8" fmla="*/ 133884 w 1851559"/>
              <a:gd name="connsiteY8" fmla="*/ 242745 h 3862245"/>
              <a:gd name="connsiteX9" fmla="*/ 956237 w 1851559"/>
              <a:gd name="connsiteY9" fmla="*/ 272174 h 3862245"/>
              <a:gd name="connsiteX0" fmla="*/ 768229 w 1838204"/>
              <a:gd name="connsiteY0" fmla="*/ 194389 h 3851989"/>
              <a:gd name="connsiteX1" fmla="*/ 883560 w 1838204"/>
              <a:gd name="connsiteY1" fmla="*/ 1262842 h 3851989"/>
              <a:gd name="connsiteX2" fmla="*/ 749179 w 1838204"/>
              <a:gd name="connsiteY2" fmla="*/ 1832689 h 3851989"/>
              <a:gd name="connsiteX3" fmla="*/ 1187329 w 1838204"/>
              <a:gd name="connsiteY3" fmla="*/ 2537539 h 3851989"/>
              <a:gd name="connsiteX4" fmla="*/ 1815979 w 1838204"/>
              <a:gd name="connsiteY4" fmla="*/ 3299539 h 3851989"/>
              <a:gd name="connsiteX5" fmla="*/ 1320679 w 1838204"/>
              <a:gd name="connsiteY5" fmla="*/ 3699589 h 3851989"/>
              <a:gd name="connsiteX6" fmla="*/ 215779 w 1838204"/>
              <a:gd name="connsiteY6" fmla="*/ 2385139 h 3851989"/>
              <a:gd name="connsiteX7" fmla="*/ 139579 w 1838204"/>
              <a:gd name="connsiteY7" fmla="*/ 1718389 h 3851989"/>
              <a:gd name="connsiteX8" fmla="*/ 120529 w 1838204"/>
              <a:gd name="connsiteY8" fmla="*/ 232489 h 3851989"/>
              <a:gd name="connsiteX9" fmla="*/ 862754 w 1838204"/>
              <a:gd name="connsiteY9" fmla="*/ 323452 h 3851989"/>
              <a:gd name="connsiteX10" fmla="*/ 942882 w 1838204"/>
              <a:gd name="connsiteY10" fmla="*/ 261918 h 3851989"/>
              <a:gd name="connsiteX0" fmla="*/ 768229 w 1838204"/>
              <a:gd name="connsiteY0" fmla="*/ 194389 h 3851989"/>
              <a:gd name="connsiteX1" fmla="*/ 957932 w 1838204"/>
              <a:gd name="connsiteY1" fmla="*/ 696198 h 3851989"/>
              <a:gd name="connsiteX2" fmla="*/ 883560 w 1838204"/>
              <a:gd name="connsiteY2" fmla="*/ 1262842 h 3851989"/>
              <a:gd name="connsiteX3" fmla="*/ 749179 w 1838204"/>
              <a:gd name="connsiteY3" fmla="*/ 1832689 h 3851989"/>
              <a:gd name="connsiteX4" fmla="*/ 1187329 w 1838204"/>
              <a:gd name="connsiteY4" fmla="*/ 2537539 h 3851989"/>
              <a:gd name="connsiteX5" fmla="*/ 1815979 w 1838204"/>
              <a:gd name="connsiteY5" fmla="*/ 3299539 h 3851989"/>
              <a:gd name="connsiteX6" fmla="*/ 1320679 w 1838204"/>
              <a:gd name="connsiteY6" fmla="*/ 3699589 h 3851989"/>
              <a:gd name="connsiteX7" fmla="*/ 215779 w 1838204"/>
              <a:gd name="connsiteY7" fmla="*/ 2385139 h 3851989"/>
              <a:gd name="connsiteX8" fmla="*/ 139579 w 1838204"/>
              <a:gd name="connsiteY8" fmla="*/ 1718389 h 3851989"/>
              <a:gd name="connsiteX9" fmla="*/ 120529 w 1838204"/>
              <a:gd name="connsiteY9" fmla="*/ 232489 h 3851989"/>
              <a:gd name="connsiteX10" fmla="*/ 862754 w 1838204"/>
              <a:gd name="connsiteY10" fmla="*/ 323452 h 3851989"/>
              <a:gd name="connsiteX11" fmla="*/ 942882 w 1838204"/>
              <a:gd name="connsiteY11" fmla="*/ 261918 h 385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8204" h="3851989">
                <a:moveTo>
                  <a:pt x="768229" y="194389"/>
                </a:moveTo>
                <a:cubicBezTo>
                  <a:pt x="763130" y="197956"/>
                  <a:pt x="938710" y="518123"/>
                  <a:pt x="957932" y="696198"/>
                </a:cubicBezTo>
                <a:cubicBezTo>
                  <a:pt x="977154" y="874274"/>
                  <a:pt x="881636" y="993359"/>
                  <a:pt x="883560" y="1262842"/>
                </a:cubicBezTo>
                <a:cubicBezTo>
                  <a:pt x="880385" y="1535892"/>
                  <a:pt x="698551" y="1620240"/>
                  <a:pt x="749179" y="1832689"/>
                </a:cubicBezTo>
                <a:cubicBezTo>
                  <a:pt x="799807" y="2045139"/>
                  <a:pt x="1009529" y="2293064"/>
                  <a:pt x="1187329" y="2537539"/>
                </a:cubicBezTo>
                <a:cubicBezTo>
                  <a:pt x="1365129" y="2782014"/>
                  <a:pt x="1793754" y="3105864"/>
                  <a:pt x="1815979" y="3299539"/>
                </a:cubicBezTo>
                <a:cubicBezTo>
                  <a:pt x="1838204" y="3493214"/>
                  <a:pt x="1587379" y="3851989"/>
                  <a:pt x="1320679" y="3699589"/>
                </a:cubicBezTo>
                <a:cubicBezTo>
                  <a:pt x="1053979" y="3547189"/>
                  <a:pt x="412629" y="2715339"/>
                  <a:pt x="215779" y="2385139"/>
                </a:cubicBezTo>
                <a:cubicBezTo>
                  <a:pt x="18929" y="2054939"/>
                  <a:pt x="155454" y="2077164"/>
                  <a:pt x="139579" y="1718389"/>
                </a:cubicBezTo>
                <a:cubicBezTo>
                  <a:pt x="123704" y="1359614"/>
                  <a:pt x="0" y="464978"/>
                  <a:pt x="120529" y="232489"/>
                </a:cubicBezTo>
                <a:cubicBezTo>
                  <a:pt x="241058" y="0"/>
                  <a:pt x="725695" y="318547"/>
                  <a:pt x="862754" y="323452"/>
                </a:cubicBezTo>
                <a:cubicBezTo>
                  <a:pt x="999813" y="328357"/>
                  <a:pt x="915384" y="251908"/>
                  <a:pt x="942882" y="261918"/>
                </a:cubicBezTo>
              </a:path>
            </a:pathLst>
          </a:custGeom>
          <a:solidFill>
            <a:srgbClr val="FFFF00"/>
          </a:solidFill>
          <a:ln w="38100"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r>
              <a:rPr lang="el-GR" sz="2800" b="1" dirty="0">
                <a:solidFill>
                  <a:prstClr val="white"/>
                </a:solidFill>
                <a:cs typeface="Arial" charset="0"/>
              </a:rPr>
              <a:t>   </a:t>
            </a:r>
            <a:r>
              <a:rPr lang="el-GR" sz="2800" b="1" dirty="0">
                <a:solidFill>
                  <a:prstClr val="black"/>
                </a:solidFill>
                <a:cs typeface="Arial" charset="0"/>
              </a:rPr>
              <a:t>Ακόρεστο ακύλιο</a:t>
            </a:r>
          </a:p>
        </p:txBody>
      </p:sp>
      <p:sp>
        <p:nvSpPr>
          <p:cNvPr id="12" name="Freeform 11"/>
          <p:cNvSpPr/>
          <p:nvPr/>
        </p:nvSpPr>
        <p:spPr bwMode="auto">
          <a:xfrm rot="18241644">
            <a:off x="1546842" y="3632366"/>
            <a:ext cx="784464" cy="4149725"/>
          </a:xfrm>
          <a:custGeom>
            <a:avLst/>
            <a:gdLst>
              <a:gd name="connsiteX0" fmla="*/ 603250 w 708025"/>
              <a:gd name="connsiteY0" fmla="*/ 549275 h 4149725"/>
              <a:gd name="connsiteX1" fmla="*/ 622300 w 708025"/>
              <a:gd name="connsiteY1" fmla="*/ 3597275 h 4149725"/>
              <a:gd name="connsiteX2" fmla="*/ 88900 w 708025"/>
              <a:gd name="connsiteY2" fmla="*/ 3635375 h 4149725"/>
              <a:gd name="connsiteX3" fmla="*/ 88900 w 708025"/>
              <a:gd name="connsiteY3" fmla="*/ 511175 h 4149725"/>
              <a:gd name="connsiteX4" fmla="*/ 603250 w 708025"/>
              <a:gd name="connsiteY4" fmla="*/ 549275 h 414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25" h="4149725">
                <a:moveTo>
                  <a:pt x="603250" y="549275"/>
                </a:moveTo>
                <a:cubicBezTo>
                  <a:pt x="692150" y="1063625"/>
                  <a:pt x="708025" y="3082925"/>
                  <a:pt x="622300" y="3597275"/>
                </a:cubicBezTo>
                <a:cubicBezTo>
                  <a:pt x="536575" y="4111625"/>
                  <a:pt x="177800" y="4149725"/>
                  <a:pt x="88900" y="3635375"/>
                </a:cubicBezTo>
                <a:cubicBezTo>
                  <a:pt x="0" y="3121025"/>
                  <a:pt x="3175" y="1022350"/>
                  <a:pt x="88900" y="511175"/>
                </a:cubicBezTo>
                <a:cubicBezTo>
                  <a:pt x="174625" y="0"/>
                  <a:pt x="514350" y="34925"/>
                  <a:pt x="603250" y="549275"/>
                </a:cubicBezTo>
                <a:close/>
              </a:path>
            </a:pathLst>
          </a:custGeom>
          <a:solidFill>
            <a:srgbClr val="FFFF00"/>
          </a:soli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l-GR" sz="3200" b="1" dirty="0">
                <a:solidFill>
                  <a:prstClr val="white"/>
                </a:solidFill>
                <a:cs typeface="Arial" charset="0"/>
              </a:rPr>
              <a:t>    </a:t>
            </a:r>
            <a:r>
              <a:rPr lang="el-GR" sz="3200" b="1" dirty="0">
                <a:solidFill>
                  <a:prstClr val="black"/>
                </a:solidFill>
                <a:cs typeface="Arial" charset="0"/>
              </a:rPr>
              <a:t>Κορεσμένο ακύλιο</a:t>
            </a:r>
          </a:p>
        </p:txBody>
      </p:sp>
      <p:sp>
        <p:nvSpPr>
          <p:cNvPr id="14" name="Rectangle 13"/>
          <p:cNvSpPr/>
          <p:nvPr/>
        </p:nvSpPr>
        <p:spPr>
          <a:xfrm>
            <a:off x="3181131" y="188640"/>
            <a:ext cx="6123729" cy="1200329"/>
          </a:xfrm>
          <a:prstGeom prst="rect">
            <a:avLst/>
          </a:prstGeom>
        </p:spPr>
        <p:txBody>
          <a:bodyPr wrap="none">
            <a:spAutoFit/>
          </a:bodyPr>
          <a:lstStyle/>
          <a:p>
            <a:pPr algn="ctr"/>
            <a:r>
              <a:rPr lang="el-GR" sz="3600" i="1" dirty="0">
                <a:solidFill>
                  <a:srgbClr val="FFFF66"/>
                </a:solidFill>
                <a:cs typeface="Arial" charset="0"/>
              </a:rPr>
              <a:t>Γλυκερολιπίδιο</a:t>
            </a:r>
          </a:p>
          <a:p>
            <a:pPr algn="ctr"/>
            <a:r>
              <a:rPr lang="el-GR" sz="3600" i="1" dirty="0">
                <a:solidFill>
                  <a:srgbClr val="FFFF66"/>
                </a:solidFill>
                <a:cs typeface="Arial" charset="0"/>
              </a:rPr>
              <a:t>(η λεκιθίνη: ένα φωσφολιπίδιο)</a:t>
            </a:r>
            <a:endParaRPr lang="en-US" sz="3600" i="1" dirty="0">
              <a:solidFill>
                <a:srgbClr val="FFFF66"/>
              </a:solidFill>
              <a:cs typeface="Arial" charset="0"/>
            </a:endParaRPr>
          </a:p>
        </p:txBody>
      </p:sp>
      <p:sp>
        <p:nvSpPr>
          <p:cNvPr id="13" name="TextBox 12"/>
          <p:cNvSpPr txBox="1"/>
          <p:nvPr/>
        </p:nvSpPr>
        <p:spPr>
          <a:xfrm>
            <a:off x="8671892" y="4437112"/>
            <a:ext cx="861454" cy="369332"/>
          </a:xfrm>
          <a:prstGeom prst="rect">
            <a:avLst/>
          </a:prstGeom>
          <a:noFill/>
        </p:spPr>
        <p:txBody>
          <a:bodyPr wrap="none" rtlCol="0">
            <a:spAutoFit/>
          </a:bodyPr>
          <a:lstStyle/>
          <a:p>
            <a:r>
              <a:rPr lang="el-GR" b="1" dirty="0">
                <a:solidFill>
                  <a:prstClr val="white"/>
                </a:solidFill>
                <a:cs typeface="Arial" charset="0"/>
              </a:rPr>
              <a:t>ακύλια</a:t>
            </a:r>
          </a:p>
        </p:txBody>
      </p:sp>
      <p:cxnSp>
        <p:nvCxnSpPr>
          <p:cNvPr id="20" name="Straight Arrow Connector 19"/>
          <p:cNvCxnSpPr/>
          <p:nvPr/>
        </p:nvCxnSpPr>
        <p:spPr>
          <a:xfrm rot="16200000" flipV="1">
            <a:off x="8095828" y="3429000"/>
            <a:ext cx="720080" cy="72008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a:off x="8095828" y="4941168"/>
            <a:ext cx="936104" cy="93610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rPr>
              <a:t>GrD</a:t>
            </a:r>
            <a:endParaRPr lang="el-GR" sz="2000" b="1" i="1" dirty="0">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3796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35977E-6 -4.51434E-6 C -0.01079 -0.0451 -0.02144 -0.09019 0.00124 -0.12951 C 0.02392 -0.16882 0.08007 -0.20282 0.13638 -0.23658 " pathEditMode="relative" ptsTypes="aaA">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2.12897E-6 2.53469E-6 C -0.14749 -0.01573 -0.29498 -0.03145 -0.4005 -0.11425 C -0.50602 -0.19704 -0.56974 -0.34713 -0.6333 -0.497 " pathEditMode="relative" ptsTypes="aaA">
                                      <p:cBhvr>
                                        <p:cTn id="10" dur="2000" fill="hold"/>
                                        <p:tgtEl>
                                          <p:spTgt spid="10"/>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6569E-6 -3.66327E-6 C -0.03702 0.13877 -0.07405 0.27753 -0.1552 0.32632 C -0.23634 0.37512 -0.4028 0.3476 -0.48688 0.29256 C -0.57096 0.23752 -0.61524 0.11679 -0.65952 -0.0037 " pathEditMode="relative" ptsTypes="aaaA">
                                      <p:cBhvr>
                                        <p:cTn id="14" dur="2000" fill="hold"/>
                                        <p:tgtEl>
                                          <p:spTgt spid="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3.30145E-6 2.0629E-6 C 0.00309 0.05851 0.00648 0.11748 -0.02483 0.15448 C -0.056 0.19102 -0.12141 0.20536 -0.18651 0.22016 " pathEditMode="relative" rAng="0" ptsTypes="aaA">
                                      <p:cBhvr>
                                        <p:cTn id="18" dur="2000" fill="hold"/>
                                        <p:tgtEl>
                                          <p:spTgt spid="11"/>
                                        </p:tgtEl>
                                        <p:attrNameLst>
                                          <p:attrName>ppt_x</p:attrName>
                                          <p:attrName>ppt_y</p:attrName>
                                        </p:attrNameLst>
                                      </p:cBhvr>
                                      <p:rCtr x="-9000" y="11000"/>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2.30176E-6 -8.59389E-6 C 0.05708 -0.00787 0.11416 -0.01573 0.14393 -0.05065 C 0.17371 -0.08557 0.17633 -0.14802 0.17895 -0.21023 " pathEditMode="relative" ptsTypes="aaA">
                                      <p:cBhvr>
                                        <p:cTn id="22"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Τίτλος"/>
          <p:cNvSpPr>
            <a:spLocks noGrp="1"/>
          </p:cNvSpPr>
          <p:nvPr>
            <p:ph type="title"/>
          </p:nvPr>
        </p:nvSpPr>
        <p:spPr>
          <a:xfrm>
            <a:off x="1028700" y="25400"/>
            <a:ext cx="8229600" cy="1143000"/>
          </a:xfrm>
        </p:spPr>
        <p:txBody>
          <a:bodyPr/>
          <a:lstStyle/>
          <a:p>
            <a:pPr eaLnBrk="1" hangingPunct="1"/>
            <a:r>
              <a:rPr lang="el-GR" altLang="el-GR" b="1" dirty="0" smtClean="0">
                <a:solidFill>
                  <a:schemeClr val="bg1"/>
                </a:solidFill>
                <a:latin typeface="Calibri" pitchFamily="34" charset="0"/>
              </a:rPr>
              <a:t>Άδειες Χρήσης</a:t>
            </a:r>
          </a:p>
        </p:txBody>
      </p:sp>
      <p:sp>
        <p:nvSpPr>
          <p:cNvPr id="62467" name="Περιεχόμενο"/>
          <p:cNvSpPr>
            <a:spLocks noGrp="1"/>
          </p:cNvSpPr>
          <p:nvPr>
            <p:ph idx="1"/>
          </p:nvPr>
        </p:nvSpPr>
        <p:spPr>
          <a:xfrm>
            <a:off x="1028700" y="1439863"/>
            <a:ext cx="8229600" cy="4760912"/>
          </a:xfrm>
        </p:spPr>
        <p:txBody>
          <a:bodyPr/>
          <a:lstStyle/>
          <a:p>
            <a:pPr eaLnBrk="1" hangingPunct="1"/>
            <a:r>
              <a:rPr lang="el-GR" altLang="el-GR" dirty="0" smtClean="0">
                <a:solidFill>
                  <a:schemeClr val="bg1"/>
                </a:solidFill>
                <a:latin typeface="Calibri" pitchFamily="34" charset="0"/>
              </a:rPr>
              <a:t>Το παρόν εκπαιδευτικό υλικό υπόκειται σε</a:t>
            </a:r>
            <a:r>
              <a:rPr lang="en-US" altLang="el-GR" dirty="0" smtClean="0">
                <a:solidFill>
                  <a:schemeClr val="bg1"/>
                </a:solidFill>
                <a:latin typeface="Calibri" pitchFamily="34" charset="0"/>
              </a:rPr>
              <a:t> </a:t>
            </a:r>
            <a:r>
              <a:rPr lang="el-GR" altLang="el-GR" dirty="0" smtClean="0">
                <a:solidFill>
                  <a:schemeClr val="bg1"/>
                </a:solidFill>
                <a:latin typeface="Calibri" pitchFamily="34" charset="0"/>
              </a:rPr>
              <a:t>άδειες χρήσης </a:t>
            </a:r>
            <a:r>
              <a:rPr lang="en-US" altLang="el-GR" dirty="0" smtClean="0">
                <a:solidFill>
                  <a:schemeClr val="bg1"/>
                </a:solidFill>
                <a:latin typeface="Calibri" pitchFamily="34" charset="0"/>
              </a:rPr>
              <a:t>Creative Commons. </a:t>
            </a:r>
          </a:p>
          <a:p>
            <a:pPr eaLnBrk="1" hangingPunct="1"/>
            <a:r>
              <a:rPr lang="el-GR" altLang="el-GR" dirty="0" smtClean="0">
                <a:solidFill>
                  <a:schemeClr val="bg1"/>
                </a:solidFill>
                <a:latin typeface="Calibri" pitchFamily="34" charset="0"/>
              </a:rPr>
              <a:t>Για εκπαιδευτικό υλικό, όπως εικόνες, που υπόκειται σε άλλου τύπου άδειας χρήσης, η άδεια χρήσης αναφέρεται ρητώς. </a:t>
            </a:r>
          </a:p>
        </p:txBody>
      </p:sp>
      <p:pic>
        <p:nvPicPr>
          <p:cNvPr id="62468" name="Άδεια χρήσης" descr="Αδεια χρήσης Αναφορά, παρόμοι διανομή"/>
          <p:cNvPicPr>
            <a:picLocks noChangeAspect="1" noChangeArrowheads="1"/>
          </p:cNvPicPr>
          <p:nvPr/>
        </p:nvPicPr>
        <p:blipFill>
          <a:blip r:embed="rId3" cstate="print"/>
          <a:srcRect/>
          <a:stretch>
            <a:fillRect/>
          </a:stretch>
        </p:blipFill>
        <p:spPr bwMode="auto">
          <a:xfrm>
            <a:off x="4279901" y="4941890"/>
            <a:ext cx="1584325" cy="554037"/>
          </a:xfrm>
          <a:prstGeom prst="rect">
            <a:avLst/>
          </a:prstGeom>
          <a:noFill/>
          <a:ln w="9525">
            <a:noFill/>
            <a:miter lim="800000"/>
            <a:headEnd/>
            <a:tailEnd/>
          </a:ln>
        </p:spPr>
      </p:pic>
      <p:sp>
        <p:nvSpPr>
          <p:cNvPr id="62469" name="Αριθμός διαφάνειας"/>
          <p:cNvSpPr>
            <a:spLocks noGrp="1"/>
          </p:cNvSpPr>
          <p:nvPr>
            <p:ph type="sldNum" sz="quarter" idx="10"/>
          </p:nvPr>
        </p:nvSpPr>
        <p:spPr>
          <a:noFill/>
        </p:spPr>
        <p:txBody>
          <a:bodyPr/>
          <a:lstStyle/>
          <a:p>
            <a:fld id="{2D0FB431-A75C-4B6A-946D-02F0A8332B52}" type="slidenum">
              <a:rPr lang="el-GR" altLang="el-GR" smtClean="0">
                <a:latin typeface="Calibri" pitchFamily="34" charset="0"/>
                <a:cs typeface="Arial" charset="0"/>
              </a:rPr>
              <a:pPr/>
              <a:t>2</a:t>
            </a:fld>
            <a:endParaRPr lang="el-GR" altLang="el-GR" smtClean="0">
              <a:latin typeface="Calibri" pitchFamily="34" charset="0"/>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545861" y="24533"/>
          <a:ext cx="7169539" cy="6833467"/>
        </p:xfrm>
        <a:graphic>
          <a:graphicData uri="http://schemas.openxmlformats.org/presentationml/2006/ole">
            <mc:AlternateContent xmlns:mc="http://schemas.openxmlformats.org/markup-compatibility/2006">
              <mc:Choice xmlns:v="urn:schemas-microsoft-com:vml" Requires="v">
                <p:oleObj spid="_x0000_s5147" name="MDLDrawObject Class" r:id="rId4" imgW="7322400" imgH="6966720" progId="">
                  <p:embed/>
                </p:oleObj>
              </mc:Choice>
              <mc:Fallback>
                <p:oleObj name="MDLDrawObject Class" r:id="rId4" imgW="7322400" imgH="6966720" progId="">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5861" y="24533"/>
                        <a:ext cx="7169539" cy="683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AutoShape 39"/>
          <p:cNvSpPr>
            <a:spLocks noChangeArrowheads="1"/>
          </p:cNvSpPr>
          <p:nvPr/>
        </p:nvSpPr>
        <p:spPr bwMode="auto">
          <a:xfrm rot="1186901">
            <a:off x="2070495" y="977203"/>
            <a:ext cx="1752600" cy="1143000"/>
          </a:xfrm>
          <a:prstGeom prst="hexagon">
            <a:avLst>
              <a:gd name="adj" fmla="val 28331"/>
              <a:gd name="vf" fmla="val 115470"/>
            </a:avLst>
          </a:prstGeom>
          <a:solidFill>
            <a:srgbClr val="CC6600"/>
          </a:solidFill>
          <a:ln w="76200">
            <a:solidFill>
              <a:srgbClr val="FFFF66"/>
            </a:solidFill>
            <a:miter lim="800000"/>
            <a:headEnd/>
            <a:tailEnd/>
          </a:ln>
        </p:spPr>
        <p:txBody>
          <a:bodyPr wrap="none" anchor="ctr"/>
          <a:lstStyle/>
          <a:p>
            <a:pPr algn="ctr"/>
            <a:r>
              <a:rPr lang="el-GR" sz="2800" b="1">
                <a:solidFill>
                  <a:prstClr val="white"/>
                </a:solidFill>
                <a:latin typeface="Arial" charset="0"/>
                <a:cs typeface="Arial" charset="0"/>
              </a:rPr>
              <a:t>σάκχαρο</a:t>
            </a:r>
            <a:endParaRPr lang="en-GB" sz="2800" b="1">
              <a:solidFill>
                <a:prstClr val="white"/>
              </a:solidFill>
              <a:latin typeface="Arial" charset="0"/>
              <a:cs typeface="Arial" charset="0"/>
            </a:endParaRPr>
          </a:p>
        </p:txBody>
      </p:sp>
      <p:sp>
        <p:nvSpPr>
          <p:cNvPr id="9" name="Freeform 8"/>
          <p:cNvSpPr/>
          <p:nvPr/>
        </p:nvSpPr>
        <p:spPr bwMode="auto">
          <a:xfrm rot="18938201">
            <a:off x="1782885" y="2377288"/>
            <a:ext cx="2924175" cy="1025525"/>
          </a:xfrm>
          <a:custGeom>
            <a:avLst/>
            <a:gdLst>
              <a:gd name="connsiteX0" fmla="*/ 50800 w 2924175"/>
              <a:gd name="connsiteY0" fmla="*/ 320675 h 1025525"/>
              <a:gd name="connsiteX1" fmla="*/ 412750 w 2924175"/>
              <a:gd name="connsiteY1" fmla="*/ 111125 h 1025525"/>
              <a:gd name="connsiteX2" fmla="*/ 1574800 w 2924175"/>
              <a:gd name="connsiteY2" fmla="*/ 34925 h 1025525"/>
              <a:gd name="connsiteX3" fmla="*/ 2260600 w 2924175"/>
              <a:gd name="connsiteY3" fmla="*/ 53975 h 1025525"/>
              <a:gd name="connsiteX4" fmla="*/ 2870200 w 2924175"/>
              <a:gd name="connsiteY4" fmla="*/ 358775 h 1025525"/>
              <a:gd name="connsiteX5" fmla="*/ 2584450 w 2924175"/>
              <a:gd name="connsiteY5" fmla="*/ 911225 h 1025525"/>
              <a:gd name="connsiteX6" fmla="*/ 1003300 w 2924175"/>
              <a:gd name="connsiteY6" fmla="*/ 987425 h 1025525"/>
              <a:gd name="connsiteX7" fmla="*/ 527050 w 2924175"/>
              <a:gd name="connsiteY7" fmla="*/ 987425 h 1025525"/>
              <a:gd name="connsiteX8" fmla="*/ 107950 w 2924175"/>
              <a:gd name="connsiteY8" fmla="*/ 758825 h 1025525"/>
              <a:gd name="connsiteX9" fmla="*/ 50800 w 2924175"/>
              <a:gd name="connsiteY9" fmla="*/ 320675 h 102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4175" h="1025525">
                <a:moveTo>
                  <a:pt x="50800" y="320675"/>
                </a:moveTo>
                <a:cubicBezTo>
                  <a:pt x="101600" y="212725"/>
                  <a:pt x="158750" y="158750"/>
                  <a:pt x="412750" y="111125"/>
                </a:cubicBezTo>
                <a:cubicBezTo>
                  <a:pt x="666750" y="63500"/>
                  <a:pt x="1266825" y="44450"/>
                  <a:pt x="1574800" y="34925"/>
                </a:cubicBezTo>
                <a:cubicBezTo>
                  <a:pt x="1882775" y="25400"/>
                  <a:pt x="2044700" y="0"/>
                  <a:pt x="2260600" y="53975"/>
                </a:cubicBezTo>
                <a:cubicBezTo>
                  <a:pt x="2476500" y="107950"/>
                  <a:pt x="2816225" y="215900"/>
                  <a:pt x="2870200" y="358775"/>
                </a:cubicBezTo>
                <a:cubicBezTo>
                  <a:pt x="2924175" y="501650"/>
                  <a:pt x="2895600" y="806450"/>
                  <a:pt x="2584450" y="911225"/>
                </a:cubicBezTo>
                <a:cubicBezTo>
                  <a:pt x="2273300" y="1016000"/>
                  <a:pt x="1346200" y="974725"/>
                  <a:pt x="1003300" y="987425"/>
                </a:cubicBezTo>
                <a:cubicBezTo>
                  <a:pt x="660400" y="1000125"/>
                  <a:pt x="676275" y="1025525"/>
                  <a:pt x="527050" y="987425"/>
                </a:cubicBezTo>
                <a:cubicBezTo>
                  <a:pt x="377825" y="949325"/>
                  <a:pt x="184150" y="869950"/>
                  <a:pt x="107950" y="758825"/>
                </a:cubicBezTo>
                <a:cubicBezTo>
                  <a:pt x="31750" y="647700"/>
                  <a:pt x="0" y="428625"/>
                  <a:pt x="50800" y="320675"/>
                </a:cubicBezTo>
                <a:close/>
              </a:path>
            </a:pathLst>
          </a:cu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l-GR" sz="4000" b="1" dirty="0">
                <a:solidFill>
                  <a:srgbClr val="000000"/>
                </a:solidFill>
                <a:cs typeface="Arial" charset="0"/>
              </a:rPr>
              <a:t>  γλυκερόλη</a:t>
            </a:r>
            <a:endParaRPr lang="el-GR" sz="2400" dirty="0">
              <a:solidFill>
                <a:prstClr val="white"/>
              </a:solidFill>
              <a:latin typeface="Times New Roman" pitchFamily="18" charset="0"/>
              <a:cs typeface="Arial" charset="0"/>
            </a:endParaRPr>
          </a:p>
        </p:txBody>
      </p:sp>
      <p:sp>
        <p:nvSpPr>
          <p:cNvPr id="10" name="Freeform 9"/>
          <p:cNvSpPr/>
          <p:nvPr/>
        </p:nvSpPr>
        <p:spPr bwMode="auto">
          <a:xfrm rot="18008798">
            <a:off x="4708400" y="1336229"/>
            <a:ext cx="1838204" cy="3851989"/>
          </a:xfrm>
          <a:custGeom>
            <a:avLst/>
            <a:gdLst>
              <a:gd name="connsiteX0" fmla="*/ 755650 w 1825625"/>
              <a:gd name="connsiteY0" fmla="*/ 206375 h 3863975"/>
              <a:gd name="connsiteX1" fmla="*/ 755650 w 1825625"/>
              <a:gd name="connsiteY1" fmla="*/ 1273175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81584 w 1851559"/>
              <a:gd name="connsiteY0" fmla="*/ 204645 h 3862245"/>
              <a:gd name="connsiteX1" fmla="*/ 896915 w 1851559"/>
              <a:gd name="connsiteY1" fmla="*/ 1273098 h 3862245"/>
              <a:gd name="connsiteX2" fmla="*/ 762534 w 1851559"/>
              <a:gd name="connsiteY2" fmla="*/ 1842945 h 3862245"/>
              <a:gd name="connsiteX3" fmla="*/ 1200684 w 1851559"/>
              <a:gd name="connsiteY3" fmla="*/ 2547795 h 3862245"/>
              <a:gd name="connsiteX4" fmla="*/ 1829334 w 1851559"/>
              <a:gd name="connsiteY4" fmla="*/ 3309795 h 3862245"/>
              <a:gd name="connsiteX5" fmla="*/ 1334034 w 1851559"/>
              <a:gd name="connsiteY5" fmla="*/ 3709845 h 3862245"/>
              <a:gd name="connsiteX6" fmla="*/ 229134 w 1851559"/>
              <a:gd name="connsiteY6" fmla="*/ 2395395 h 3862245"/>
              <a:gd name="connsiteX7" fmla="*/ 152934 w 1851559"/>
              <a:gd name="connsiteY7" fmla="*/ 1728645 h 3862245"/>
              <a:gd name="connsiteX8" fmla="*/ 133884 w 1851559"/>
              <a:gd name="connsiteY8" fmla="*/ 242745 h 3862245"/>
              <a:gd name="connsiteX9" fmla="*/ 956237 w 1851559"/>
              <a:gd name="connsiteY9" fmla="*/ 272174 h 3862245"/>
              <a:gd name="connsiteX0" fmla="*/ 768229 w 1838204"/>
              <a:gd name="connsiteY0" fmla="*/ 194389 h 3851989"/>
              <a:gd name="connsiteX1" fmla="*/ 883560 w 1838204"/>
              <a:gd name="connsiteY1" fmla="*/ 1262842 h 3851989"/>
              <a:gd name="connsiteX2" fmla="*/ 749179 w 1838204"/>
              <a:gd name="connsiteY2" fmla="*/ 1832689 h 3851989"/>
              <a:gd name="connsiteX3" fmla="*/ 1187329 w 1838204"/>
              <a:gd name="connsiteY3" fmla="*/ 2537539 h 3851989"/>
              <a:gd name="connsiteX4" fmla="*/ 1815979 w 1838204"/>
              <a:gd name="connsiteY4" fmla="*/ 3299539 h 3851989"/>
              <a:gd name="connsiteX5" fmla="*/ 1320679 w 1838204"/>
              <a:gd name="connsiteY5" fmla="*/ 3699589 h 3851989"/>
              <a:gd name="connsiteX6" fmla="*/ 215779 w 1838204"/>
              <a:gd name="connsiteY6" fmla="*/ 2385139 h 3851989"/>
              <a:gd name="connsiteX7" fmla="*/ 139579 w 1838204"/>
              <a:gd name="connsiteY7" fmla="*/ 1718389 h 3851989"/>
              <a:gd name="connsiteX8" fmla="*/ 120529 w 1838204"/>
              <a:gd name="connsiteY8" fmla="*/ 232489 h 3851989"/>
              <a:gd name="connsiteX9" fmla="*/ 862754 w 1838204"/>
              <a:gd name="connsiteY9" fmla="*/ 323452 h 3851989"/>
              <a:gd name="connsiteX10" fmla="*/ 942882 w 1838204"/>
              <a:gd name="connsiteY10" fmla="*/ 261918 h 3851989"/>
              <a:gd name="connsiteX0" fmla="*/ 768229 w 1838204"/>
              <a:gd name="connsiteY0" fmla="*/ 194389 h 3851989"/>
              <a:gd name="connsiteX1" fmla="*/ 957932 w 1838204"/>
              <a:gd name="connsiteY1" fmla="*/ 696198 h 3851989"/>
              <a:gd name="connsiteX2" fmla="*/ 883560 w 1838204"/>
              <a:gd name="connsiteY2" fmla="*/ 1262842 h 3851989"/>
              <a:gd name="connsiteX3" fmla="*/ 749179 w 1838204"/>
              <a:gd name="connsiteY3" fmla="*/ 1832689 h 3851989"/>
              <a:gd name="connsiteX4" fmla="*/ 1187329 w 1838204"/>
              <a:gd name="connsiteY4" fmla="*/ 2537539 h 3851989"/>
              <a:gd name="connsiteX5" fmla="*/ 1815979 w 1838204"/>
              <a:gd name="connsiteY5" fmla="*/ 3299539 h 3851989"/>
              <a:gd name="connsiteX6" fmla="*/ 1320679 w 1838204"/>
              <a:gd name="connsiteY6" fmla="*/ 3699589 h 3851989"/>
              <a:gd name="connsiteX7" fmla="*/ 215779 w 1838204"/>
              <a:gd name="connsiteY7" fmla="*/ 2385139 h 3851989"/>
              <a:gd name="connsiteX8" fmla="*/ 139579 w 1838204"/>
              <a:gd name="connsiteY8" fmla="*/ 1718389 h 3851989"/>
              <a:gd name="connsiteX9" fmla="*/ 120529 w 1838204"/>
              <a:gd name="connsiteY9" fmla="*/ 232489 h 3851989"/>
              <a:gd name="connsiteX10" fmla="*/ 862754 w 1838204"/>
              <a:gd name="connsiteY10" fmla="*/ 323452 h 3851989"/>
              <a:gd name="connsiteX11" fmla="*/ 942882 w 1838204"/>
              <a:gd name="connsiteY11" fmla="*/ 261918 h 385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8204" h="3851989">
                <a:moveTo>
                  <a:pt x="768229" y="194389"/>
                </a:moveTo>
                <a:cubicBezTo>
                  <a:pt x="763130" y="197956"/>
                  <a:pt x="938710" y="518123"/>
                  <a:pt x="957932" y="696198"/>
                </a:cubicBezTo>
                <a:cubicBezTo>
                  <a:pt x="977154" y="874274"/>
                  <a:pt x="881636" y="993359"/>
                  <a:pt x="883560" y="1262842"/>
                </a:cubicBezTo>
                <a:cubicBezTo>
                  <a:pt x="880385" y="1535892"/>
                  <a:pt x="698551" y="1620240"/>
                  <a:pt x="749179" y="1832689"/>
                </a:cubicBezTo>
                <a:cubicBezTo>
                  <a:pt x="799807" y="2045139"/>
                  <a:pt x="1009529" y="2293064"/>
                  <a:pt x="1187329" y="2537539"/>
                </a:cubicBezTo>
                <a:cubicBezTo>
                  <a:pt x="1365129" y="2782014"/>
                  <a:pt x="1793754" y="3105864"/>
                  <a:pt x="1815979" y="3299539"/>
                </a:cubicBezTo>
                <a:cubicBezTo>
                  <a:pt x="1838204" y="3493214"/>
                  <a:pt x="1587379" y="3851989"/>
                  <a:pt x="1320679" y="3699589"/>
                </a:cubicBezTo>
                <a:cubicBezTo>
                  <a:pt x="1053979" y="3547189"/>
                  <a:pt x="412629" y="2715339"/>
                  <a:pt x="215779" y="2385139"/>
                </a:cubicBezTo>
                <a:cubicBezTo>
                  <a:pt x="18929" y="2054939"/>
                  <a:pt x="155454" y="2077164"/>
                  <a:pt x="139579" y="1718389"/>
                </a:cubicBezTo>
                <a:cubicBezTo>
                  <a:pt x="123704" y="1359614"/>
                  <a:pt x="0" y="464978"/>
                  <a:pt x="120529" y="232489"/>
                </a:cubicBezTo>
                <a:cubicBezTo>
                  <a:pt x="241058" y="0"/>
                  <a:pt x="725695" y="318547"/>
                  <a:pt x="862754" y="323452"/>
                </a:cubicBezTo>
                <a:cubicBezTo>
                  <a:pt x="999813" y="328357"/>
                  <a:pt x="915384" y="251908"/>
                  <a:pt x="942882" y="261918"/>
                </a:cubicBezTo>
              </a:path>
            </a:pathLst>
          </a:custGeom>
          <a:solidFill>
            <a:srgbClr val="FFFF00"/>
          </a:solidFill>
          <a:ln w="38100"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r>
              <a:rPr lang="el-GR" sz="2800" b="1" dirty="0">
                <a:solidFill>
                  <a:prstClr val="white"/>
                </a:solidFill>
                <a:cs typeface="Arial" charset="0"/>
              </a:rPr>
              <a:t>   </a:t>
            </a:r>
            <a:r>
              <a:rPr lang="el-GR" sz="2800" b="1" dirty="0">
                <a:solidFill>
                  <a:prstClr val="black"/>
                </a:solidFill>
                <a:cs typeface="Arial" charset="0"/>
              </a:rPr>
              <a:t>Ακόρεστο ακύλιο</a:t>
            </a:r>
          </a:p>
        </p:txBody>
      </p:sp>
      <p:sp>
        <p:nvSpPr>
          <p:cNvPr id="11" name="Freeform 10"/>
          <p:cNvSpPr/>
          <p:nvPr/>
        </p:nvSpPr>
        <p:spPr bwMode="auto">
          <a:xfrm rot="18481775">
            <a:off x="4156971" y="2740541"/>
            <a:ext cx="1000132" cy="4149725"/>
          </a:xfrm>
          <a:custGeom>
            <a:avLst/>
            <a:gdLst>
              <a:gd name="connsiteX0" fmla="*/ 603250 w 708025"/>
              <a:gd name="connsiteY0" fmla="*/ 549275 h 4149725"/>
              <a:gd name="connsiteX1" fmla="*/ 622300 w 708025"/>
              <a:gd name="connsiteY1" fmla="*/ 3597275 h 4149725"/>
              <a:gd name="connsiteX2" fmla="*/ 88900 w 708025"/>
              <a:gd name="connsiteY2" fmla="*/ 3635375 h 4149725"/>
              <a:gd name="connsiteX3" fmla="*/ 88900 w 708025"/>
              <a:gd name="connsiteY3" fmla="*/ 511175 h 4149725"/>
              <a:gd name="connsiteX4" fmla="*/ 603250 w 708025"/>
              <a:gd name="connsiteY4" fmla="*/ 549275 h 414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25" h="4149725">
                <a:moveTo>
                  <a:pt x="603250" y="549275"/>
                </a:moveTo>
                <a:cubicBezTo>
                  <a:pt x="692150" y="1063625"/>
                  <a:pt x="708025" y="3082925"/>
                  <a:pt x="622300" y="3597275"/>
                </a:cubicBezTo>
                <a:cubicBezTo>
                  <a:pt x="536575" y="4111625"/>
                  <a:pt x="177800" y="4149725"/>
                  <a:pt x="88900" y="3635375"/>
                </a:cubicBezTo>
                <a:cubicBezTo>
                  <a:pt x="0" y="3121025"/>
                  <a:pt x="3175" y="1022350"/>
                  <a:pt x="88900" y="511175"/>
                </a:cubicBezTo>
                <a:cubicBezTo>
                  <a:pt x="174625" y="0"/>
                  <a:pt x="514350" y="34925"/>
                  <a:pt x="603250" y="549275"/>
                </a:cubicBezTo>
                <a:close/>
              </a:path>
            </a:pathLst>
          </a:custGeom>
          <a:solidFill>
            <a:srgbClr val="FFFF00"/>
          </a:soli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l-GR" sz="3600" b="1" dirty="0">
                <a:solidFill>
                  <a:prstClr val="white"/>
                </a:solidFill>
                <a:cs typeface="Arial" charset="0"/>
              </a:rPr>
              <a:t>  </a:t>
            </a:r>
            <a:r>
              <a:rPr lang="el-GR" sz="3600" b="1" dirty="0">
                <a:solidFill>
                  <a:prstClr val="black"/>
                </a:solidFill>
                <a:cs typeface="Arial" charset="0"/>
              </a:rPr>
              <a:t>Κορεσμένο ακύλιο</a:t>
            </a:r>
          </a:p>
        </p:txBody>
      </p:sp>
      <p:sp>
        <p:nvSpPr>
          <p:cNvPr id="12" name="Rectangle 11"/>
          <p:cNvSpPr/>
          <p:nvPr/>
        </p:nvSpPr>
        <p:spPr>
          <a:xfrm>
            <a:off x="4960683" y="642918"/>
            <a:ext cx="5428987" cy="1200329"/>
          </a:xfrm>
          <a:prstGeom prst="rect">
            <a:avLst/>
          </a:prstGeom>
        </p:spPr>
        <p:txBody>
          <a:bodyPr wrap="none">
            <a:spAutoFit/>
          </a:bodyPr>
          <a:lstStyle/>
          <a:p>
            <a:pPr algn="ctr"/>
            <a:r>
              <a:rPr lang="el-GR" sz="3600" i="1" dirty="0">
                <a:solidFill>
                  <a:srgbClr val="FFFF66"/>
                </a:solidFill>
                <a:cs typeface="Arial" charset="0"/>
              </a:rPr>
              <a:t>Γλυκερολιπίδια</a:t>
            </a:r>
          </a:p>
          <a:p>
            <a:pPr algn="ctr"/>
            <a:r>
              <a:rPr lang="el-GR" sz="3600" i="1" dirty="0">
                <a:solidFill>
                  <a:srgbClr val="FFFF66"/>
                </a:solidFill>
                <a:cs typeface="Arial" charset="0"/>
              </a:rPr>
              <a:t>(ένα γλυκοσυλο-γλυκερίδιο)</a:t>
            </a:r>
            <a:endParaRPr lang="en-US" sz="3600" i="1" dirty="0">
              <a:solidFill>
                <a:srgbClr val="FFFF66"/>
              </a:solidFill>
              <a:cs typeface="Arial" charset="0"/>
            </a:endParaRPr>
          </a:p>
        </p:txBody>
      </p:sp>
      <p:sp>
        <p:nvSpPr>
          <p:cNvPr id="8" name="Oval 7"/>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rPr>
              <a:t>GrD</a:t>
            </a:r>
            <a:endParaRPr lang="el-GR" sz="2000" b="1" i="1" dirty="0">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4293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0"/>
          <p:cNvGraphicFramePr>
            <a:graphicFrameLocks noChangeAspect="1"/>
          </p:cNvGraphicFramePr>
          <p:nvPr>
            <p:extLst>
              <p:ext uri="{D42A27DB-BD31-4B8C-83A1-F6EECF244321}">
                <p14:modId xmlns:p14="http://schemas.microsoft.com/office/powerpoint/2010/main" val="1558206133"/>
              </p:ext>
            </p:extLst>
          </p:nvPr>
        </p:nvGraphicFramePr>
        <p:xfrm>
          <a:off x="2767236" y="2398662"/>
          <a:ext cx="4608513" cy="4630738"/>
        </p:xfrm>
        <a:graphic>
          <a:graphicData uri="http://schemas.openxmlformats.org/presentationml/2006/ole">
            <mc:AlternateContent xmlns:mc="http://schemas.openxmlformats.org/markup-compatibility/2006">
              <mc:Choice xmlns:v="urn:schemas-microsoft-com:vml" Requires="v">
                <p:oleObj spid="_x0000_s6171" name="MDLDrawObject Class" r:id="rId4" imgW="1914421" imgH="1924087" progId="">
                  <p:embed/>
                </p:oleObj>
              </mc:Choice>
              <mc:Fallback>
                <p:oleObj name="MDLDrawObject Class" r:id="rId4" imgW="1914421" imgH="1924087" progId="">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7236" y="2398662"/>
                        <a:ext cx="4608513" cy="463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Oval 24"/>
          <p:cNvSpPr>
            <a:spLocks noChangeArrowheads="1"/>
          </p:cNvSpPr>
          <p:nvPr/>
        </p:nvSpPr>
        <p:spPr bwMode="auto">
          <a:xfrm>
            <a:off x="228600" y="228600"/>
            <a:ext cx="1646238" cy="835025"/>
          </a:xfrm>
          <a:prstGeom prst="ellipse">
            <a:avLst/>
          </a:prstGeom>
          <a:solidFill>
            <a:srgbClr val="663300"/>
          </a:solidFill>
          <a:ln w="76200">
            <a:solidFill>
              <a:srgbClr val="3333FF"/>
            </a:solidFill>
            <a:round/>
            <a:headEnd/>
            <a:tailEnd/>
          </a:ln>
        </p:spPr>
        <p:txBody>
          <a:bodyPr wrap="none" anchor="ctr"/>
          <a:lstStyle/>
          <a:p>
            <a:endParaRPr lang="el-GR">
              <a:solidFill>
                <a:prstClr val="white"/>
              </a:solidFill>
              <a:cs typeface="Arial" charset="0"/>
            </a:endParaRPr>
          </a:p>
        </p:txBody>
      </p:sp>
      <p:sp>
        <p:nvSpPr>
          <p:cNvPr id="3" name="Line 29"/>
          <p:cNvSpPr>
            <a:spLocks noChangeShapeType="1"/>
          </p:cNvSpPr>
          <p:nvPr/>
        </p:nvSpPr>
        <p:spPr bwMode="auto">
          <a:xfrm>
            <a:off x="992188" y="2514600"/>
            <a:ext cx="1587" cy="387350"/>
          </a:xfrm>
          <a:prstGeom prst="line">
            <a:avLst/>
          </a:prstGeom>
          <a:noFill/>
          <a:ln w="50800">
            <a:solidFill>
              <a:schemeClr val="tx1"/>
            </a:solidFill>
            <a:round/>
            <a:headEnd type="none" w="sm" len="sm"/>
            <a:tailEnd type="none" w="sm" len="sm"/>
          </a:ln>
        </p:spPr>
        <p:txBody>
          <a:bodyPr wrap="none" anchor="ctr"/>
          <a:lstStyle/>
          <a:p>
            <a:endParaRPr lang="el-GR">
              <a:solidFill>
                <a:prstClr val="white"/>
              </a:solidFill>
              <a:cs typeface="Arial" charset="0"/>
            </a:endParaRPr>
          </a:p>
        </p:txBody>
      </p:sp>
      <p:sp>
        <p:nvSpPr>
          <p:cNvPr id="4" name="Rectangle 31"/>
          <p:cNvSpPr>
            <a:spLocks noChangeArrowheads="1"/>
          </p:cNvSpPr>
          <p:nvPr/>
        </p:nvSpPr>
        <p:spPr bwMode="auto">
          <a:xfrm>
            <a:off x="838200" y="1981200"/>
            <a:ext cx="2371725" cy="519113"/>
          </a:xfrm>
          <a:prstGeom prst="rect">
            <a:avLst/>
          </a:prstGeom>
          <a:noFill/>
          <a:ln w="9525">
            <a:noFill/>
            <a:miter lim="800000"/>
            <a:headEnd/>
            <a:tailEnd/>
          </a:ln>
        </p:spPr>
        <p:txBody>
          <a:bodyPr wrap="none" lIns="92075" tIns="46038" rIns="92075" bIns="46038">
            <a:spAutoFit/>
          </a:bodyPr>
          <a:lstStyle/>
          <a:p>
            <a:pPr algn="ctr" defTabSz="762000"/>
            <a:r>
              <a:rPr lang="en-US" sz="2800" b="1">
                <a:solidFill>
                  <a:prstClr val="black"/>
                </a:solidFill>
                <a:latin typeface="Arial" charset="0"/>
                <a:cs typeface="Arial" charset="0"/>
              </a:rPr>
              <a:t>ΓΛΥΚΕΡΟΛΗ</a:t>
            </a:r>
          </a:p>
        </p:txBody>
      </p:sp>
      <p:sp>
        <p:nvSpPr>
          <p:cNvPr id="5" name="Rectangle 32"/>
          <p:cNvSpPr>
            <a:spLocks noChangeArrowheads="1"/>
          </p:cNvSpPr>
          <p:nvPr/>
        </p:nvSpPr>
        <p:spPr bwMode="auto">
          <a:xfrm>
            <a:off x="457200" y="381000"/>
            <a:ext cx="913392" cy="369974"/>
          </a:xfrm>
          <a:prstGeom prst="rect">
            <a:avLst/>
          </a:prstGeom>
          <a:noFill/>
          <a:ln w="9525">
            <a:noFill/>
            <a:miter lim="800000"/>
            <a:headEnd/>
            <a:tailEnd/>
          </a:ln>
        </p:spPr>
        <p:txBody>
          <a:bodyPr wrap="none" lIns="92075" tIns="46038" rIns="92075" bIns="46038">
            <a:spAutoFit/>
          </a:bodyPr>
          <a:lstStyle/>
          <a:p>
            <a:pPr defTabSz="762000"/>
            <a:r>
              <a:rPr lang="en-US" b="1" dirty="0" err="1">
                <a:solidFill>
                  <a:prstClr val="white"/>
                </a:solidFill>
                <a:latin typeface="Arial" charset="0"/>
                <a:cs typeface="Arial" charset="0"/>
              </a:rPr>
              <a:t>χολίνη</a:t>
            </a:r>
            <a:endParaRPr lang="en-US" b="1" dirty="0">
              <a:solidFill>
                <a:prstClr val="white"/>
              </a:solidFill>
              <a:latin typeface="Arial" charset="0"/>
              <a:cs typeface="Arial" charset="0"/>
            </a:endParaRPr>
          </a:p>
        </p:txBody>
      </p:sp>
      <p:sp>
        <p:nvSpPr>
          <p:cNvPr id="6" name="Line 36"/>
          <p:cNvSpPr>
            <a:spLocks noChangeShapeType="1"/>
          </p:cNvSpPr>
          <p:nvPr/>
        </p:nvSpPr>
        <p:spPr bwMode="auto">
          <a:xfrm>
            <a:off x="2363788" y="2514600"/>
            <a:ext cx="1587" cy="387350"/>
          </a:xfrm>
          <a:prstGeom prst="line">
            <a:avLst/>
          </a:prstGeom>
          <a:noFill/>
          <a:ln w="50800">
            <a:solidFill>
              <a:schemeClr val="tx1"/>
            </a:solidFill>
            <a:round/>
            <a:headEnd type="none" w="sm" len="sm"/>
            <a:tailEnd type="none" w="sm" len="sm"/>
          </a:ln>
        </p:spPr>
        <p:txBody>
          <a:bodyPr wrap="none" anchor="ctr"/>
          <a:lstStyle/>
          <a:p>
            <a:endParaRPr lang="el-GR">
              <a:solidFill>
                <a:prstClr val="white"/>
              </a:solidFill>
              <a:cs typeface="Arial" charset="0"/>
            </a:endParaRPr>
          </a:p>
        </p:txBody>
      </p:sp>
      <p:sp>
        <p:nvSpPr>
          <p:cNvPr id="7" name="Oval 37"/>
          <p:cNvSpPr>
            <a:spLocks noChangeArrowheads="1"/>
          </p:cNvSpPr>
          <p:nvPr/>
        </p:nvSpPr>
        <p:spPr bwMode="auto">
          <a:xfrm>
            <a:off x="1447800" y="381000"/>
            <a:ext cx="1905000" cy="1371600"/>
          </a:xfrm>
          <a:prstGeom prst="ellipse">
            <a:avLst/>
          </a:prstGeom>
          <a:solidFill>
            <a:srgbClr val="CC6600"/>
          </a:solidFill>
          <a:ln w="76200">
            <a:solidFill>
              <a:srgbClr val="FFFF66"/>
            </a:solidFill>
            <a:round/>
            <a:headEnd/>
            <a:tailEnd/>
          </a:ln>
        </p:spPr>
        <p:txBody>
          <a:bodyPr wrap="none" anchor="ctr"/>
          <a:lstStyle/>
          <a:p>
            <a:endParaRPr lang="el-GR">
              <a:solidFill>
                <a:prstClr val="white"/>
              </a:solidFill>
              <a:cs typeface="Arial" charset="0"/>
            </a:endParaRPr>
          </a:p>
        </p:txBody>
      </p:sp>
      <p:sp>
        <p:nvSpPr>
          <p:cNvPr id="8" name="Rectangle 38"/>
          <p:cNvSpPr>
            <a:spLocks noChangeArrowheads="1"/>
          </p:cNvSpPr>
          <p:nvPr/>
        </p:nvSpPr>
        <p:spPr bwMode="auto">
          <a:xfrm>
            <a:off x="1428724" y="714356"/>
            <a:ext cx="1962150" cy="822325"/>
          </a:xfrm>
          <a:prstGeom prst="rect">
            <a:avLst/>
          </a:prstGeom>
          <a:noFill/>
          <a:ln w="9525">
            <a:noFill/>
            <a:miter lim="800000"/>
            <a:headEnd/>
            <a:tailEnd/>
          </a:ln>
        </p:spPr>
        <p:txBody>
          <a:bodyPr lIns="92075" tIns="46038" rIns="92075" bIns="46038">
            <a:spAutoFit/>
          </a:bodyPr>
          <a:lstStyle/>
          <a:p>
            <a:pPr algn="ctr" defTabSz="762000"/>
            <a:r>
              <a:rPr lang="en-US" b="1" dirty="0" err="1">
                <a:solidFill>
                  <a:srgbClr val="FFFFFF"/>
                </a:solidFill>
                <a:latin typeface="Arial" charset="0"/>
                <a:cs typeface="Arial" charset="0"/>
              </a:rPr>
              <a:t>φωσφορική</a:t>
            </a:r>
            <a:r>
              <a:rPr lang="en-US" b="1" dirty="0">
                <a:solidFill>
                  <a:srgbClr val="FFFFFF"/>
                </a:solidFill>
                <a:latin typeface="Arial" charset="0"/>
                <a:cs typeface="Arial" charset="0"/>
              </a:rPr>
              <a:t> </a:t>
            </a:r>
            <a:r>
              <a:rPr lang="en-US" b="1" dirty="0" err="1">
                <a:solidFill>
                  <a:srgbClr val="FFFFFF"/>
                </a:solidFill>
                <a:latin typeface="Arial" charset="0"/>
                <a:cs typeface="Arial" charset="0"/>
              </a:rPr>
              <a:t>ομάδα</a:t>
            </a:r>
            <a:endParaRPr lang="en-US" b="1" dirty="0">
              <a:solidFill>
                <a:srgbClr val="FFFFFF"/>
              </a:solidFill>
              <a:latin typeface="Arial" charset="0"/>
              <a:cs typeface="Arial" charset="0"/>
            </a:endParaRPr>
          </a:p>
        </p:txBody>
      </p:sp>
      <p:sp>
        <p:nvSpPr>
          <p:cNvPr id="9" name="Freeform 8"/>
          <p:cNvSpPr/>
          <p:nvPr/>
        </p:nvSpPr>
        <p:spPr bwMode="auto">
          <a:xfrm>
            <a:off x="642906" y="1714488"/>
            <a:ext cx="2924175" cy="1025525"/>
          </a:xfrm>
          <a:custGeom>
            <a:avLst/>
            <a:gdLst>
              <a:gd name="connsiteX0" fmla="*/ 50800 w 2924175"/>
              <a:gd name="connsiteY0" fmla="*/ 320675 h 1025525"/>
              <a:gd name="connsiteX1" fmla="*/ 412750 w 2924175"/>
              <a:gd name="connsiteY1" fmla="*/ 111125 h 1025525"/>
              <a:gd name="connsiteX2" fmla="*/ 1574800 w 2924175"/>
              <a:gd name="connsiteY2" fmla="*/ 34925 h 1025525"/>
              <a:gd name="connsiteX3" fmla="*/ 2260600 w 2924175"/>
              <a:gd name="connsiteY3" fmla="*/ 53975 h 1025525"/>
              <a:gd name="connsiteX4" fmla="*/ 2870200 w 2924175"/>
              <a:gd name="connsiteY4" fmla="*/ 358775 h 1025525"/>
              <a:gd name="connsiteX5" fmla="*/ 2584450 w 2924175"/>
              <a:gd name="connsiteY5" fmla="*/ 911225 h 1025525"/>
              <a:gd name="connsiteX6" fmla="*/ 1003300 w 2924175"/>
              <a:gd name="connsiteY6" fmla="*/ 987425 h 1025525"/>
              <a:gd name="connsiteX7" fmla="*/ 527050 w 2924175"/>
              <a:gd name="connsiteY7" fmla="*/ 987425 h 1025525"/>
              <a:gd name="connsiteX8" fmla="*/ 107950 w 2924175"/>
              <a:gd name="connsiteY8" fmla="*/ 758825 h 1025525"/>
              <a:gd name="connsiteX9" fmla="*/ 50800 w 2924175"/>
              <a:gd name="connsiteY9" fmla="*/ 320675 h 102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4175" h="1025525">
                <a:moveTo>
                  <a:pt x="50800" y="320675"/>
                </a:moveTo>
                <a:cubicBezTo>
                  <a:pt x="101600" y="212725"/>
                  <a:pt x="158750" y="158750"/>
                  <a:pt x="412750" y="111125"/>
                </a:cubicBezTo>
                <a:cubicBezTo>
                  <a:pt x="666750" y="63500"/>
                  <a:pt x="1266825" y="44450"/>
                  <a:pt x="1574800" y="34925"/>
                </a:cubicBezTo>
                <a:cubicBezTo>
                  <a:pt x="1882775" y="25400"/>
                  <a:pt x="2044700" y="0"/>
                  <a:pt x="2260600" y="53975"/>
                </a:cubicBezTo>
                <a:cubicBezTo>
                  <a:pt x="2476500" y="107950"/>
                  <a:pt x="2816225" y="215900"/>
                  <a:pt x="2870200" y="358775"/>
                </a:cubicBezTo>
                <a:cubicBezTo>
                  <a:pt x="2924175" y="501650"/>
                  <a:pt x="2895600" y="806450"/>
                  <a:pt x="2584450" y="911225"/>
                </a:cubicBezTo>
                <a:cubicBezTo>
                  <a:pt x="2273300" y="1016000"/>
                  <a:pt x="1346200" y="974725"/>
                  <a:pt x="1003300" y="987425"/>
                </a:cubicBezTo>
                <a:cubicBezTo>
                  <a:pt x="660400" y="1000125"/>
                  <a:pt x="676275" y="1025525"/>
                  <a:pt x="527050" y="987425"/>
                </a:cubicBezTo>
                <a:cubicBezTo>
                  <a:pt x="377825" y="949325"/>
                  <a:pt x="184150" y="869950"/>
                  <a:pt x="107950" y="758825"/>
                </a:cubicBezTo>
                <a:cubicBezTo>
                  <a:pt x="31750" y="647700"/>
                  <a:pt x="0" y="428625"/>
                  <a:pt x="50800" y="320675"/>
                </a:cubicBezTo>
                <a:close/>
              </a:path>
            </a:pathLst>
          </a:cu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l-GR" sz="4000" b="1" dirty="0">
                <a:solidFill>
                  <a:srgbClr val="000000"/>
                </a:solidFill>
                <a:cs typeface="Arial" charset="0"/>
              </a:rPr>
              <a:t>  γλυκερόλη</a:t>
            </a:r>
            <a:endParaRPr lang="el-GR" sz="2400" dirty="0">
              <a:solidFill>
                <a:prstClr val="white"/>
              </a:solidFill>
              <a:latin typeface="Times New Roman" pitchFamily="18" charset="0"/>
              <a:cs typeface="Arial" charset="0"/>
            </a:endParaRPr>
          </a:p>
        </p:txBody>
      </p:sp>
      <p:sp>
        <p:nvSpPr>
          <p:cNvPr id="10" name="Freeform 9"/>
          <p:cNvSpPr/>
          <p:nvPr/>
        </p:nvSpPr>
        <p:spPr bwMode="auto">
          <a:xfrm rot="21151358">
            <a:off x="1814423" y="2389220"/>
            <a:ext cx="1838204" cy="3851989"/>
          </a:xfrm>
          <a:custGeom>
            <a:avLst/>
            <a:gdLst>
              <a:gd name="connsiteX0" fmla="*/ 755650 w 1825625"/>
              <a:gd name="connsiteY0" fmla="*/ 206375 h 3863975"/>
              <a:gd name="connsiteX1" fmla="*/ 755650 w 1825625"/>
              <a:gd name="connsiteY1" fmla="*/ 1273175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81584 w 1851559"/>
              <a:gd name="connsiteY0" fmla="*/ 204645 h 3862245"/>
              <a:gd name="connsiteX1" fmla="*/ 896915 w 1851559"/>
              <a:gd name="connsiteY1" fmla="*/ 1273098 h 3862245"/>
              <a:gd name="connsiteX2" fmla="*/ 762534 w 1851559"/>
              <a:gd name="connsiteY2" fmla="*/ 1842945 h 3862245"/>
              <a:gd name="connsiteX3" fmla="*/ 1200684 w 1851559"/>
              <a:gd name="connsiteY3" fmla="*/ 2547795 h 3862245"/>
              <a:gd name="connsiteX4" fmla="*/ 1829334 w 1851559"/>
              <a:gd name="connsiteY4" fmla="*/ 3309795 h 3862245"/>
              <a:gd name="connsiteX5" fmla="*/ 1334034 w 1851559"/>
              <a:gd name="connsiteY5" fmla="*/ 3709845 h 3862245"/>
              <a:gd name="connsiteX6" fmla="*/ 229134 w 1851559"/>
              <a:gd name="connsiteY6" fmla="*/ 2395395 h 3862245"/>
              <a:gd name="connsiteX7" fmla="*/ 152934 w 1851559"/>
              <a:gd name="connsiteY7" fmla="*/ 1728645 h 3862245"/>
              <a:gd name="connsiteX8" fmla="*/ 133884 w 1851559"/>
              <a:gd name="connsiteY8" fmla="*/ 242745 h 3862245"/>
              <a:gd name="connsiteX9" fmla="*/ 956237 w 1851559"/>
              <a:gd name="connsiteY9" fmla="*/ 272174 h 3862245"/>
              <a:gd name="connsiteX0" fmla="*/ 768229 w 1838204"/>
              <a:gd name="connsiteY0" fmla="*/ 194389 h 3851989"/>
              <a:gd name="connsiteX1" fmla="*/ 883560 w 1838204"/>
              <a:gd name="connsiteY1" fmla="*/ 1262842 h 3851989"/>
              <a:gd name="connsiteX2" fmla="*/ 749179 w 1838204"/>
              <a:gd name="connsiteY2" fmla="*/ 1832689 h 3851989"/>
              <a:gd name="connsiteX3" fmla="*/ 1187329 w 1838204"/>
              <a:gd name="connsiteY3" fmla="*/ 2537539 h 3851989"/>
              <a:gd name="connsiteX4" fmla="*/ 1815979 w 1838204"/>
              <a:gd name="connsiteY4" fmla="*/ 3299539 h 3851989"/>
              <a:gd name="connsiteX5" fmla="*/ 1320679 w 1838204"/>
              <a:gd name="connsiteY5" fmla="*/ 3699589 h 3851989"/>
              <a:gd name="connsiteX6" fmla="*/ 215779 w 1838204"/>
              <a:gd name="connsiteY6" fmla="*/ 2385139 h 3851989"/>
              <a:gd name="connsiteX7" fmla="*/ 139579 w 1838204"/>
              <a:gd name="connsiteY7" fmla="*/ 1718389 h 3851989"/>
              <a:gd name="connsiteX8" fmla="*/ 120529 w 1838204"/>
              <a:gd name="connsiteY8" fmla="*/ 232489 h 3851989"/>
              <a:gd name="connsiteX9" fmla="*/ 862754 w 1838204"/>
              <a:gd name="connsiteY9" fmla="*/ 323452 h 3851989"/>
              <a:gd name="connsiteX10" fmla="*/ 942882 w 1838204"/>
              <a:gd name="connsiteY10" fmla="*/ 261918 h 3851989"/>
              <a:gd name="connsiteX0" fmla="*/ 768229 w 1838204"/>
              <a:gd name="connsiteY0" fmla="*/ 194389 h 3851989"/>
              <a:gd name="connsiteX1" fmla="*/ 957932 w 1838204"/>
              <a:gd name="connsiteY1" fmla="*/ 696198 h 3851989"/>
              <a:gd name="connsiteX2" fmla="*/ 883560 w 1838204"/>
              <a:gd name="connsiteY2" fmla="*/ 1262842 h 3851989"/>
              <a:gd name="connsiteX3" fmla="*/ 749179 w 1838204"/>
              <a:gd name="connsiteY3" fmla="*/ 1832689 h 3851989"/>
              <a:gd name="connsiteX4" fmla="*/ 1187329 w 1838204"/>
              <a:gd name="connsiteY4" fmla="*/ 2537539 h 3851989"/>
              <a:gd name="connsiteX5" fmla="*/ 1815979 w 1838204"/>
              <a:gd name="connsiteY5" fmla="*/ 3299539 h 3851989"/>
              <a:gd name="connsiteX6" fmla="*/ 1320679 w 1838204"/>
              <a:gd name="connsiteY6" fmla="*/ 3699589 h 3851989"/>
              <a:gd name="connsiteX7" fmla="*/ 215779 w 1838204"/>
              <a:gd name="connsiteY7" fmla="*/ 2385139 h 3851989"/>
              <a:gd name="connsiteX8" fmla="*/ 139579 w 1838204"/>
              <a:gd name="connsiteY8" fmla="*/ 1718389 h 3851989"/>
              <a:gd name="connsiteX9" fmla="*/ 120529 w 1838204"/>
              <a:gd name="connsiteY9" fmla="*/ 232489 h 3851989"/>
              <a:gd name="connsiteX10" fmla="*/ 862754 w 1838204"/>
              <a:gd name="connsiteY10" fmla="*/ 323452 h 3851989"/>
              <a:gd name="connsiteX11" fmla="*/ 942882 w 1838204"/>
              <a:gd name="connsiteY11" fmla="*/ 261918 h 385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8204" h="3851989">
                <a:moveTo>
                  <a:pt x="768229" y="194389"/>
                </a:moveTo>
                <a:cubicBezTo>
                  <a:pt x="763130" y="197956"/>
                  <a:pt x="938710" y="518123"/>
                  <a:pt x="957932" y="696198"/>
                </a:cubicBezTo>
                <a:cubicBezTo>
                  <a:pt x="977154" y="874274"/>
                  <a:pt x="881636" y="993359"/>
                  <a:pt x="883560" y="1262842"/>
                </a:cubicBezTo>
                <a:cubicBezTo>
                  <a:pt x="880385" y="1535892"/>
                  <a:pt x="698551" y="1620240"/>
                  <a:pt x="749179" y="1832689"/>
                </a:cubicBezTo>
                <a:cubicBezTo>
                  <a:pt x="799807" y="2045139"/>
                  <a:pt x="1009529" y="2293064"/>
                  <a:pt x="1187329" y="2537539"/>
                </a:cubicBezTo>
                <a:cubicBezTo>
                  <a:pt x="1365129" y="2782014"/>
                  <a:pt x="1793754" y="3105864"/>
                  <a:pt x="1815979" y="3299539"/>
                </a:cubicBezTo>
                <a:cubicBezTo>
                  <a:pt x="1838204" y="3493214"/>
                  <a:pt x="1587379" y="3851989"/>
                  <a:pt x="1320679" y="3699589"/>
                </a:cubicBezTo>
                <a:cubicBezTo>
                  <a:pt x="1053979" y="3547189"/>
                  <a:pt x="412629" y="2715339"/>
                  <a:pt x="215779" y="2385139"/>
                </a:cubicBezTo>
                <a:cubicBezTo>
                  <a:pt x="18929" y="2054939"/>
                  <a:pt x="155454" y="2077164"/>
                  <a:pt x="139579" y="1718389"/>
                </a:cubicBezTo>
                <a:cubicBezTo>
                  <a:pt x="123704" y="1359614"/>
                  <a:pt x="0" y="464978"/>
                  <a:pt x="120529" y="232489"/>
                </a:cubicBezTo>
                <a:cubicBezTo>
                  <a:pt x="241058" y="0"/>
                  <a:pt x="725695" y="318547"/>
                  <a:pt x="862754" y="323452"/>
                </a:cubicBezTo>
                <a:cubicBezTo>
                  <a:pt x="999813" y="328357"/>
                  <a:pt x="915384" y="251908"/>
                  <a:pt x="942882" y="261918"/>
                </a:cubicBezTo>
              </a:path>
            </a:pathLst>
          </a:custGeom>
          <a:solidFill>
            <a:srgbClr val="FFFF00"/>
          </a:solidFill>
          <a:ln w="38100"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r>
              <a:rPr lang="el-GR" sz="2800" b="1" dirty="0">
                <a:solidFill>
                  <a:prstClr val="white"/>
                </a:solidFill>
                <a:cs typeface="Arial" charset="0"/>
              </a:rPr>
              <a:t>   </a:t>
            </a:r>
            <a:r>
              <a:rPr lang="el-GR" sz="2800" b="1" dirty="0">
                <a:solidFill>
                  <a:prstClr val="black"/>
                </a:solidFill>
                <a:cs typeface="Arial" charset="0"/>
              </a:rPr>
              <a:t>Ακόρεστο ακύλιο</a:t>
            </a:r>
          </a:p>
        </p:txBody>
      </p:sp>
      <p:sp>
        <p:nvSpPr>
          <p:cNvPr id="11" name="Freeform 10"/>
          <p:cNvSpPr/>
          <p:nvPr/>
        </p:nvSpPr>
        <p:spPr bwMode="auto">
          <a:xfrm>
            <a:off x="714344" y="2428868"/>
            <a:ext cx="1000132" cy="4149725"/>
          </a:xfrm>
          <a:custGeom>
            <a:avLst/>
            <a:gdLst>
              <a:gd name="connsiteX0" fmla="*/ 603250 w 708025"/>
              <a:gd name="connsiteY0" fmla="*/ 549275 h 4149725"/>
              <a:gd name="connsiteX1" fmla="*/ 622300 w 708025"/>
              <a:gd name="connsiteY1" fmla="*/ 3597275 h 4149725"/>
              <a:gd name="connsiteX2" fmla="*/ 88900 w 708025"/>
              <a:gd name="connsiteY2" fmla="*/ 3635375 h 4149725"/>
              <a:gd name="connsiteX3" fmla="*/ 88900 w 708025"/>
              <a:gd name="connsiteY3" fmla="*/ 511175 h 4149725"/>
              <a:gd name="connsiteX4" fmla="*/ 603250 w 708025"/>
              <a:gd name="connsiteY4" fmla="*/ 549275 h 414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25" h="4149725">
                <a:moveTo>
                  <a:pt x="603250" y="549275"/>
                </a:moveTo>
                <a:cubicBezTo>
                  <a:pt x="692150" y="1063625"/>
                  <a:pt x="708025" y="3082925"/>
                  <a:pt x="622300" y="3597275"/>
                </a:cubicBezTo>
                <a:cubicBezTo>
                  <a:pt x="536575" y="4111625"/>
                  <a:pt x="177800" y="4149725"/>
                  <a:pt x="88900" y="3635375"/>
                </a:cubicBezTo>
                <a:cubicBezTo>
                  <a:pt x="0" y="3121025"/>
                  <a:pt x="3175" y="1022350"/>
                  <a:pt x="88900" y="511175"/>
                </a:cubicBezTo>
                <a:cubicBezTo>
                  <a:pt x="174625" y="0"/>
                  <a:pt x="514350" y="34925"/>
                  <a:pt x="603250" y="549275"/>
                </a:cubicBezTo>
                <a:close/>
              </a:path>
            </a:pathLst>
          </a:custGeom>
          <a:solidFill>
            <a:srgbClr val="FFFF00"/>
          </a:soli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l-GR" sz="3600" b="1" dirty="0">
                <a:solidFill>
                  <a:prstClr val="white"/>
                </a:solidFill>
                <a:cs typeface="Arial" charset="0"/>
              </a:rPr>
              <a:t>  </a:t>
            </a:r>
            <a:r>
              <a:rPr lang="el-GR" sz="3600" b="1" dirty="0">
                <a:solidFill>
                  <a:prstClr val="black"/>
                </a:solidFill>
                <a:cs typeface="Arial" charset="0"/>
              </a:rPr>
              <a:t>Κορεσμένο ακύλιο</a:t>
            </a:r>
          </a:p>
        </p:txBody>
      </p:sp>
      <p:sp>
        <p:nvSpPr>
          <p:cNvPr id="12" name="Line 7"/>
          <p:cNvSpPr>
            <a:spLocks noChangeShapeType="1"/>
          </p:cNvSpPr>
          <p:nvPr/>
        </p:nvSpPr>
        <p:spPr bwMode="auto">
          <a:xfrm>
            <a:off x="8717012" y="1657361"/>
            <a:ext cx="1587" cy="290513"/>
          </a:xfrm>
          <a:prstGeom prst="line">
            <a:avLst/>
          </a:prstGeom>
          <a:noFill/>
          <a:ln w="50800">
            <a:solidFill>
              <a:schemeClr val="tx1"/>
            </a:solidFill>
            <a:round/>
            <a:headEnd type="none" w="sm" len="sm"/>
            <a:tailEnd type="none" w="sm" len="sm"/>
          </a:ln>
        </p:spPr>
        <p:txBody>
          <a:bodyPr wrap="none" anchor="ctr"/>
          <a:lstStyle/>
          <a:p>
            <a:endParaRPr lang="el-GR">
              <a:solidFill>
                <a:prstClr val="white"/>
              </a:solidFill>
              <a:cs typeface="Arial" charset="0"/>
            </a:endParaRPr>
          </a:p>
        </p:txBody>
      </p:sp>
      <p:sp>
        <p:nvSpPr>
          <p:cNvPr id="13" name="Rectangle 13"/>
          <p:cNvSpPr>
            <a:spLocks noChangeArrowheads="1"/>
          </p:cNvSpPr>
          <p:nvPr/>
        </p:nvSpPr>
        <p:spPr bwMode="auto">
          <a:xfrm>
            <a:off x="7191424" y="895361"/>
            <a:ext cx="1962150" cy="457200"/>
          </a:xfrm>
          <a:prstGeom prst="rect">
            <a:avLst/>
          </a:prstGeom>
          <a:noFill/>
          <a:ln w="9525">
            <a:noFill/>
            <a:miter lim="800000"/>
            <a:headEnd/>
            <a:tailEnd/>
          </a:ln>
        </p:spPr>
        <p:txBody>
          <a:bodyPr lIns="92075" tIns="46038" rIns="92075" bIns="46038">
            <a:spAutoFit/>
          </a:bodyPr>
          <a:lstStyle/>
          <a:p>
            <a:pPr algn="ctr" defTabSz="762000"/>
            <a:r>
              <a:rPr lang="el-GR" b="1">
                <a:solidFill>
                  <a:srgbClr val="FFFFFF"/>
                </a:solidFill>
                <a:latin typeface="Arial" charset="0"/>
                <a:cs typeface="Arial" charset="0"/>
              </a:rPr>
              <a:t>σάκχαρο</a:t>
            </a:r>
            <a:endParaRPr lang="en-US" b="1">
              <a:solidFill>
                <a:srgbClr val="FFFFFF"/>
              </a:solidFill>
              <a:latin typeface="Arial" charset="0"/>
              <a:cs typeface="Arial" charset="0"/>
            </a:endParaRPr>
          </a:p>
        </p:txBody>
      </p:sp>
      <p:sp>
        <p:nvSpPr>
          <p:cNvPr id="14" name="AutoShape 39"/>
          <p:cNvSpPr>
            <a:spLocks noChangeArrowheads="1"/>
          </p:cNvSpPr>
          <p:nvPr/>
        </p:nvSpPr>
        <p:spPr bwMode="auto">
          <a:xfrm rot="1186901">
            <a:off x="7733404" y="600976"/>
            <a:ext cx="1752600" cy="1143000"/>
          </a:xfrm>
          <a:prstGeom prst="hexagon">
            <a:avLst>
              <a:gd name="adj" fmla="val 28331"/>
              <a:gd name="vf" fmla="val 115470"/>
            </a:avLst>
          </a:prstGeom>
          <a:solidFill>
            <a:srgbClr val="CC6600"/>
          </a:solidFill>
          <a:ln w="76200">
            <a:solidFill>
              <a:srgbClr val="FFFF66"/>
            </a:solidFill>
            <a:miter lim="800000"/>
            <a:headEnd/>
            <a:tailEnd/>
          </a:ln>
        </p:spPr>
        <p:txBody>
          <a:bodyPr wrap="none" anchor="ctr"/>
          <a:lstStyle/>
          <a:p>
            <a:pPr algn="ctr"/>
            <a:r>
              <a:rPr lang="el-GR" sz="2800" b="1" dirty="0">
                <a:solidFill>
                  <a:prstClr val="white"/>
                </a:solidFill>
                <a:latin typeface="Arial" charset="0"/>
                <a:cs typeface="Arial" charset="0"/>
              </a:rPr>
              <a:t>σάκχαρο</a:t>
            </a:r>
            <a:endParaRPr lang="en-GB" sz="2800" b="1" dirty="0">
              <a:solidFill>
                <a:prstClr val="white"/>
              </a:solidFill>
              <a:latin typeface="Arial" charset="0"/>
              <a:cs typeface="Arial" charset="0"/>
            </a:endParaRPr>
          </a:p>
        </p:txBody>
      </p:sp>
      <p:sp>
        <p:nvSpPr>
          <p:cNvPr id="16" name="Rectangle 31"/>
          <p:cNvSpPr>
            <a:spLocks noChangeArrowheads="1"/>
          </p:cNvSpPr>
          <p:nvPr/>
        </p:nvSpPr>
        <p:spPr bwMode="auto">
          <a:xfrm>
            <a:off x="6910430" y="1981201"/>
            <a:ext cx="2371725" cy="519113"/>
          </a:xfrm>
          <a:prstGeom prst="rect">
            <a:avLst/>
          </a:prstGeom>
          <a:noFill/>
          <a:ln w="9525">
            <a:noFill/>
            <a:miter lim="800000"/>
            <a:headEnd/>
            <a:tailEnd/>
          </a:ln>
        </p:spPr>
        <p:txBody>
          <a:bodyPr wrap="none" lIns="92075" tIns="46038" rIns="92075" bIns="46038">
            <a:spAutoFit/>
          </a:bodyPr>
          <a:lstStyle/>
          <a:p>
            <a:pPr algn="ctr" defTabSz="762000"/>
            <a:r>
              <a:rPr lang="en-US" sz="2800" b="1">
                <a:solidFill>
                  <a:prstClr val="black"/>
                </a:solidFill>
                <a:latin typeface="Arial" charset="0"/>
                <a:cs typeface="Arial" charset="0"/>
              </a:rPr>
              <a:t>ΓΛΥΚΕΡΟΛΗ</a:t>
            </a:r>
          </a:p>
        </p:txBody>
      </p:sp>
      <p:sp>
        <p:nvSpPr>
          <p:cNvPr id="17" name="Line 36"/>
          <p:cNvSpPr>
            <a:spLocks noChangeShapeType="1"/>
          </p:cNvSpPr>
          <p:nvPr/>
        </p:nvSpPr>
        <p:spPr bwMode="auto">
          <a:xfrm>
            <a:off x="8436018" y="2514601"/>
            <a:ext cx="1587" cy="387350"/>
          </a:xfrm>
          <a:prstGeom prst="line">
            <a:avLst/>
          </a:prstGeom>
          <a:noFill/>
          <a:ln w="50800">
            <a:solidFill>
              <a:schemeClr val="tx1"/>
            </a:solidFill>
            <a:round/>
            <a:headEnd type="none" w="sm" len="sm"/>
            <a:tailEnd type="none" w="sm" len="sm"/>
          </a:ln>
        </p:spPr>
        <p:txBody>
          <a:bodyPr wrap="none" anchor="ctr"/>
          <a:lstStyle/>
          <a:p>
            <a:endParaRPr lang="el-GR">
              <a:solidFill>
                <a:prstClr val="white"/>
              </a:solidFill>
              <a:cs typeface="Arial" charset="0"/>
            </a:endParaRPr>
          </a:p>
        </p:txBody>
      </p:sp>
      <p:sp>
        <p:nvSpPr>
          <p:cNvPr id="18" name="Freeform 17"/>
          <p:cNvSpPr/>
          <p:nvPr/>
        </p:nvSpPr>
        <p:spPr bwMode="auto">
          <a:xfrm>
            <a:off x="7003524" y="1714489"/>
            <a:ext cx="2924175" cy="1025525"/>
          </a:xfrm>
          <a:custGeom>
            <a:avLst/>
            <a:gdLst>
              <a:gd name="connsiteX0" fmla="*/ 50800 w 2924175"/>
              <a:gd name="connsiteY0" fmla="*/ 320675 h 1025525"/>
              <a:gd name="connsiteX1" fmla="*/ 412750 w 2924175"/>
              <a:gd name="connsiteY1" fmla="*/ 111125 h 1025525"/>
              <a:gd name="connsiteX2" fmla="*/ 1574800 w 2924175"/>
              <a:gd name="connsiteY2" fmla="*/ 34925 h 1025525"/>
              <a:gd name="connsiteX3" fmla="*/ 2260600 w 2924175"/>
              <a:gd name="connsiteY3" fmla="*/ 53975 h 1025525"/>
              <a:gd name="connsiteX4" fmla="*/ 2870200 w 2924175"/>
              <a:gd name="connsiteY4" fmla="*/ 358775 h 1025525"/>
              <a:gd name="connsiteX5" fmla="*/ 2584450 w 2924175"/>
              <a:gd name="connsiteY5" fmla="*/ 911225 h 1025525"/>
              <a:gd name="connsiteX6" fmla="*/ 1003300 w 2924175"/>
              <a:gd name="connsiteY6" fmla="*/ 987425 h 1025525"/>
              <a:gd name="connsiteX7" fmla="*/ 527050 w 2924175"/>
              <a:gd name="connsiteY7" fmla="*/ 987425 h 1025525"/>
              <a:gd name="connsiteX8" fmla="*/ 107950 w 2924175"/>
              <a:gd name="connsiteY8" fmla="*/ 758825 h 1025525"/>
              <a:gd name="connsiteX9" fmla="*/ 50800 w 2924175"/>
              <a:gd name="connsiteY9" fmla="*/ 320675 h 102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4175" h="1025525">
                <a:moveTo>
                  <a:pt x="50800" y="320675"/>
                </a:moveTo>
                <a:cubicBezTo>
                  <a:pt x="101600" y="212725"/>
                  <a:pt x="158750" y="158750"/>
                  <a:pt x="412750" y="111125"/>
                </a:cubicBezTo>
                <a:cubicBezTo>
                  <a:pt x="666750" y="63500"/>
                  <a:pt x="1266825" y="44450"/>
                  <a:pt x="1574800" y="34925"/>
                </a:cubicBezTo>
                <a:cubicBezTo>
                  <a:pt x="1882775" y="25400"/>
                  <a:pt x="2044700" y="0"/>
                  <a:pt x="2260600" y="53975"/>
                </a:cubicBezTo>
                <a:cubicBezTo>
                  <a:pt x="2476500" y="107950"/>
                  <a:pt x="2816225" y="215900"/>
                  <a:pt x="2870200" y="358775"/>
                </a:cubicBezTo>
                <a:cubicBezTo>
                  <a:pt x="2924175" y="501650"/>
                  <a:pt x="2895600" y="806450"/>
                  <a:pt x="2584450" y="911225"/>
                </a:cubicBezTo>
                <a:cubicBezTo>
                  <a:pt x="2273300" y="1016000"/>
                  <a:pt x="1346200" y="974725"/>
                  <a:pt x="1003300" y="987425"/>
                </a:cubicBezTo>
                <a:cubicBezTo>
                  <a:pt x="660400" y="1000125"/>
                  <a:pt x="676275" y="1025525"/>
                  <a:pt x="527050" y="987425"/>
                </a:cubicBezTo>
                <a:cubicBezTo>
                  <a:pt x="377825" y="949325"/>
                  <a:pt x="184150" y="869950"/>
                  <a:pt x="107950" y="758825"/>
                </a:cubicBezTo>
                <a:cubicBezTo>
                  <a:pt x="31750" y="647700"/>
                  <a:pt x="0" y="428625"/>
                  <a:pt x="50800" y="320675"/>
                </a:cubicBezTo>
                <a:close/>
              </a:path>
            </a:pathLst>
          </a:cu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l-GR" sz="4000" b="1" dirty="0">
                <a:solidFill>
                  <a:srgbClr val="000000"/>
                </a:solidFill>
                <a:cs typeface="Arial" charset="0"/>
              </a:rPr>
              <a:t>  γλυκερόλη</a:t>
            </a:r>
            <a:endParaRPr lang="el-GR" sz="2400" dirty="0">
              <a:solidFill>
                <a:prstClr val="white"/>
              </a:solidFill>
              <a:latin typeface="Times New Roman" pitchFamily="18" charset="0"/>
              <a:cs typeface="Arial" charset="0"/>
            </a:endParaRPr>
          </a:p>
        </p:txBody>
      </p:sp>
      <p:sp>
        <p:nvSpPr>
          <p:cNvPr id="19" name="Freeform 18"/>
          <p:cNvSpPr/>
          <p:nvPr/>
        </p:nvSpPr>
        <p:spPr bwMode="auto">
          <a:xfrm rot="21151358">
            <a:off x="8175041" y="2389221"/>
            <a:ext cx="1838204" cy="3851989"/>
          </a:xfrm>
          <a:custGeom>
            <a:avLst/>
            <a:gdLst>
              <a:gd name="connsiteX0" fmla="*/ 755650 w 1825625"/>
              <a:gd name="connsiteY0" fmla="*/ 206375 h 3863975"/>
              <a:gd name="connsiteX1" fmla="*/ 755650 w 1825625"/>
              <a:gd name="connsiteY1" fmla="*/ 1273175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81584 w 1851559"/>
              <a:gd name="connsiteY0" fmla="*/ 204645 h 3862245"/>
              <a:gd name="connsiteX1" fmla="*/ 896915 w 1851559"/>
              <a:gd name="connsiteY1" fmla="*/ 1273098 h 3862245"/>
              <a:gd name="connsiteX2" fmla="*/ 762534 w 1851559"/>
              <a:gd name="connsiteY2" fmla="*/ 1842945 h 3862245"/>
              <a:gd name="connsiteX3" fmla="*/ 1200684 w 1851559"/>
              <a:gd name="connsiteY3" fmla="*/ 2547795 h 3862245"/>
              <a:gd name="connsiteX4" fmla="*/ 1829334 w 1851559"/>
              <a:gd name="connsiteY4" fmla="*/ 3309795 h 3862245"/>
              <a:gd name="connsiteX5" fmla="*/ 1334034 w 1851559"/>
              <a:gd name="connsiteY5" fmla="*/ 3709845 h 3862245"/>
              <a:gd name="connsiteX6" fmla="*/ 229134 w 1851559"/>
              <a:gd name="connsiteY6" fmla="*/ 2395395 h 3862245"/>
              <a:gd name="connsiteX7" fmla="*/ 152934 w 1851559"/>
              <a:gd name="connsiteY7" fmla="*/ 1728645 h 3862245"/>
              <a:gd name="connsiteX8" fmla="*/ 133884 w 1851559"/>
              <a:gd name="connsiteY8" fmla="*/ 242745 h 3862245"/>
              <a:gd name="connsiteX9" fmla="*/ 956237 w 1851559"/>
              <a:gd name="connsiteY9" fmla="*/ 272174 h 3862245"/>
              <a:gd name="connsiteX0" fmla="*/ 768229 w 1838204"/>
              <a:gd name="connsiteY0" fmla="*/ 194389 h 3851989"/>
              <a:gd name="connsiteX1" fmla="*/ 883560 w 1838204"/>
              <a:gd name="connsiteY1" fmla="*/ 1262842 h 3851989"/>
              <a:gd name="connsiteX2" fmla="*/ 749179 w 1838204"/>
              <a:gd name="connsiteY2" fmla="*/ 1832689 h 3851989"/>
              <a:gd name="connsiteX3" fmla="*/ 1187329 w 1838204"/>
              <a:gd name="connsiteY3" fmla="*/ 2537539 h 3851989"/>
              <a:gd name="connsiteX4" fmla="*/ 1815979 w 1838204"/>
              <a:gd name="connsiteY4" fmla="*/ 3299539 h 3851989"/>
              <a:gd name="connsiteX5" fmla="*/ 1320679 w 1838204"/>
              <a:gd name="connsiteY5" fmla="*/ 3699589 h 3851989"/>
              <a:gd name="connsiteX6" fmla="*/ 215779 w 1838204"/>
              <a:gd name="connsiteY6" fmla="*/ 2385139 h 3851989"/>
              <a:gd name="connsiteX7" fmla="*/ 139579 w 1838204"/>
              <a:gd name="connsiteY7" fmla="*/ 1718389 h 3851989"/>
              <a:gd name="connsiteX8" fmla="*/ 120529 w 1838204"/>
              <a:gd name="connsiteY8" fmla="*/ 232489 h 3851989"/>
              <a:gd name="connsiteX9" fmla="*/ 862754 w 1838204"/>
              <a:gd name="connsiteY9" fmla="*/ 323452 h 3851989"/>
              <a:gd name="connsiteX10" fmla="*/ 942882 w 1838204"/>
              <a:gd name="connsiteY10" fmla="*/ 261918 h 3851989"/>
              <a:gd name="connsiteX0" fmla="*/ 768229 w 1838204"/>
              <a:gd name="connsiteY0" fmla="*/ 194389 h 3851989"/>
              <a:gd name="connsiteX1" fmla="*/ 957932 w 1838204"/>
              <a:gd name="connsiteY1" fmla="*/ 696198 h 3851989"/>
              <a:gd name="connsiteX2" fmla="*/ 883560 w 1838204"/>
              <a:gd name="connsiteY2" fmla="*/ 1262842 h 3851989"/>
              <a:gd name="connsiteX3" fmla="*/ 749179 w 1838204"/>
              <a:gd name="connsiteY3" fmla="*/ 1832689 h 3851989"/>
              <a:gd name="connsiteX4" fmla="*/ 1187329 w 1838204"/>
              <a:gd name="connsiteY4" fmla="*/ 2537539 h 3851989"/>
              <a:gd name="connsiteX5" fmla="*/ 1815979 w 1838204"/>
              <a:gd name="connsiteY5" fmla="*/ 3299539 h 3851989"/>
              <a:gd name="connsiteX6" fmla="*/ 1320679 w 1838204"/>
              <a:gd name="connsiteY6" fmla="*/ 3699589 h 3851989"/>
              <a:gd name="connsiteX7" fmla="*/ 215779 w 1838204"/>
              <a:gd name="connsiteY7" fmla="*/ 2385139 h 3851989"/>
              <a:gd name="connsiteX8" fmla="*/ 139579 w 1838204"/>
              <a:gd name="connsiteY8" fmla="*/ 1718389 h 3851989"/>
              <a:gd name="connsiteX9" fmla="*/ 120529 w 1838204"/>
              <a:gd name="connsiteY9" fmla="*/ 232489 h 3851989"/>
              <a:gd name="connsiteX10" fmla="*/ 862754 w 1838204"/>
              <a:gd name="connsiteY10" fmla="*/ 323452 h 3851989"/>
              <a:gd name="connsiteX11" fmla="*/ 942882 w 1838204"/>
              <a:gd name="connsiteY11" fmla="*/ 261918 h 385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8204" h="3851989">
                <a:moveTo>
                  <a:pt x="768229" y="194389"/>
                </a:moveTo>
                <a:cubicBezTo>
                  <a:pt x="763130" y="197956"/>
                  <a:pt x="938710" y="518123"/>
                  <a:pt x="957932" y="696198"/>
                </a:cubicBezTo>
                <a:cubicBezTo>
                  <a:pt x="977154" y="874274"/>
                  <a:pt x="881636" y="993359"/>
                  <a:pt x="883560" y="1262842"/>
                </a:cubicBezTo>
                <a:cubicBezTo>
                  <a:pt x="880385" y="1535892"/>
                  <a:pt x="698551" y="1620240"/>
                  <a:pt x="749179" y="1832689"/>
                </a:cubicBezTo>
                <a:cubicBezTo>
                  <a:pt x="799807" y="2045139"/>
                  <a:pt x="1009529" y="2293064"/>
                  <a:pt x="1187329" y="2537539"/>
                </a:cubicBezTo>
                <a:cubicBezTo>
                  <a:pt x="1365129" y="2782014"/>
                  <a:pt x="1793754" y="3105864"/>
                  <a:pt x="1815979" y="3299539"/>
                </a:cubicBezTo>
                <a:cubicBezTo>
                  <a:pt x="1838204" y="3493214"/>
                  <a:pt x="1587379" y="3851989"/>
                  <a:pt x="1320679" y="3699589"/>
                </a:cubicBezTo>
                <a:cubicBezTo>
                  <a:pt x="1053979" y="3547189"/>
                  <a:pt x="412629" y="2715339"/>
                  <a:pt x="215779" y="2385139"/>
                </a:cubicBezTo>
                <a:cubicBezTo>
                  <a:pt x="18929" y="2054939"/>
                  <a:pt x="155454" y="2077164"/>
                  <a:pt x="139579" y="1718389"/>
                </a:cubicBezTo>
                <a:cubicBezTo>
                  <a:pt x="123704" y="1359614"/>
                  <a:pt x="0" y="464978"/>
                  <a:pt x="120529" y="232489"/>
                </a:cubicBezTo>
                <a:cubicBezTo>
                  <a:pt x="241058" y="0"/>
                  <a:pt x="725695" y="318547"/>
                  <a:pt x="862754" y="323452"/>
                </a:cubicBezTo>
                <a:cubicBezTo>
                  <a:pt x="999813" y="328357"/>
                  <a:pt x="915384" y="251908"/>
                  <a:pt x="942882" y="261918"/>
                </a:cubicBezTo>
              </a:path>
            </a:pathLst>
          </a:custGeom>
          <a:solidFill>
            <a:srgbClr val="FFFF00"/>
          </a:solidFill>
          <a:ln w="38100"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r>
              <a:rPr lang="el-GR" sz="2800" b="1" dirty="0">
                <a:solidFill>
                  <a:prstClr val="white"/>
                </a:solidFill>
                <a:cs typeface="Arial" charset="0"/>
              </a:rPr>
              <a:t>   </a:t>
            </a:r>
            <a:r>
              <a:rPr lang="el-GR" sz="2800" b="1" dirty="0">
                <a:solidFill>
                  <a:prstClr val="black"/>
                </a:solidFill>
                <a:cs typeface="Arial" charset="0"/>
              </a:rPr>
              <a:t>Ακόρεστο ακύλιο</a:t>
            </a:r>
          </a:p>
        </p:txBody>
      </p:sp>
      <p:sp>
        <p:nvSpPr>
          <p:cNvPr id="20" name="Freeform 19"/>
          <p:cNvSpPr/>
          <p:nvPr/>
        </p:nvSpPr>
        <p:spPr bwMode="auto">
          <a:xfrm>
            <a:off x="7074962" y="2428869"/>
            <a:ext cx="1000132" cy="4149725"/>
          </a:xfrm>
          <a:custGeom>
            <a:avLst/>
            <a:gdLst>
              <a:gd name="connsiteX0" fmla="*/ 603250 w 708025"/>
              <a:gd name="connsiteY0" fmla="*/ 549275 h 4149725"/>
              <a:gd name="connsiteX1" fmla="*/ 622300 w 708025"/>
              <a:gd name="connsiteY1" fmla="*/ 3597275 h 4149725"/>
              <a:gd name="connsiteX2" fmla="*/ 88900 w 708025"/>
              <a:gd name="connsiteY2" fmla="*/ 3635375 h 4149725"/>
              <a:gd name="connsiteX3" fmla="*/ 88900 w 708025"/>
              <a:gd name="connsiteY3" fmla="*/ 511175 h 4149725"/>
              <a:gd name="connsiteX4" fmla="*/ 603250 w 708025"/>
              <a:gd name="connsiteY4" fmla="*/ 549275 h 414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25" h="4149725">
                <a:moveTo>
                  <a:pt x="603250" y="549275"/>
                </a:moveTo>
                <a:cubicBezTo>
                  <a:pt x="692150" y="1063625"/>
                  <a:pt x="708025" y="3082925"/>
                  <a:pt x="622300" y="3597275"/>
                </a:cubicBezTo>
                <a:cubicBezTo>
                  <a:pt x="536575" y="4111625"/>
                  <a:pt x="177800" y="4149725"/>
                  <a:pt x="88900" y="3635375"/>
                </a:cubicBezTo>
                <a:cubicBezTo>
                  <a:pt x="0" y="3121025"/>
                  <a:pt x="3175" y="1022350"/>
                  <a:pt x="88900" y="511175"/>
                </a:cubicBezTo>
                <a:cubicBezTo>
                  <a:pt x="174625" y="0"/>
                  <a:pt x="514350" y="34925"/>
                  <a:pt x="603250" y="549275"/>
                </a:cubicBezTo>
                <a:close/>
              </a:path>
            </a:pathLst>
          </a:custGeom>
          <a:solidFill>
            <a:srgbClr val="FFFF00"/>
          </a:soli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l-GR" sz="3600" b="1" dirty="0">
                <a:solidFill>
                  <a:prstClr val="white"/>
                </a:solidFill>
                <a:cs typeface="Arial" charset="0"/>
              </a:rPr>
              <a:t>  </a:t>
            </a:r>
            <a:r>
              <a:rPr lang="el-GR" sz="3600" b="1" dirty="0">
                <a:solidFill>
                  <a:prstClr val="black"/>
                </a:solidFill>
                <a:cs typeface="Arial" charset="0"/>
              </a:rPr>
              <a:t>Κορεσμένο ακύλιο</a:t>
            </a:r>
          </a:p>
        </p:txBody>
      </p:sp>
      <p:sp>
        <p:nvSpPr>
          <p:cNvPr id="21" name="TextBox 20"/>
          <p:cNvSpPr txBox="1"/>
          <p:nvPr/>
        </p:nvSpPr>
        <p:spPr>
          <a:xfrm>
            <a:off x="3703340" y="332656"/>
            <a:ext cx="3162661" cy="646331"/>
          </a:xfrm>
          <a:prstGeom prst="rect">
            <a:avLst/>
          </a:prstGeom>
          <a:noFill/>
        </p:spPr>
        <p:txBody>
          <a:bodyPr wrap="none" rtlCol="0">
            <a:spAutoFit/>
          </a:bodyPr>
          <a:lstStyle/>
          <a:p>
            <a:r>
              <a:rPr lang="el-GR" sz="3600" b="1" dirty="0">
                <a:solidFill>
                  <a:prstClr val="white"/>
                </a:solidFill>
                <a:cs typeface="Arial" charset="0"/>
              </a:rPr>
              <a:t>Γλυκερολιπίδια</a:t>
            </a:r>
          </a:p>
        </p:txBody>
      </p:sp>
      <p:sp>
        <p:nvSpPr>
          <p:cNvPr id="23" name="Oval 22"/>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rPr>
              <a:t>GrD</a:t>
            </a:r>
            <a:endParaRPr lang="el-GR" sz="2000" b="1" i="1" dirty="0">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4634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14465" y="3358733"/>
            <a:ext cx="936475" cy="646331"/>
          </a:xfrm>
          <a:prstGeom prst="rect">
            <a:avLst/>
          </a:prstGeom>
          <a:noFill/>
          <a:ln w="19050">
            <a:solidFill>
              <a:schemeClr val="tx1"/>
            </a:solidFill>
          </a:ln>
        </p:spPr>
        <p:txBody>
          <a:bodyPr wrap="none" rtlCol="0">
            <a:spAutoFit/>
          </a:bodyPr>
          <a:lstStyle/>
          <a:p>
            <a:pPr fontAlgn="base">
              <a:spcBef>
                <a:spcPct val="0"/>
              </a:spcBef>
              <a:spcAft>
                <a:spcPct val="0"/>
              </a:spcAft>
            </a:pPr>
            <a:r>
              <a:rPr lang="el-GR" sz="3600" b="1" dirty="0">
                <a:solidFill>
                  <a:srgbClr val="FFFF00"/>
                </a:solidFill>
                <a:cs typeface="Arial" charset="0"/>
              </a:rPr>
              <a:t>ΝΗ</a:t>
            </a:r>
            <a:r>
              <a:rPr lang="el-GR" sz="3600" b="1" baseline="-25000" dirty="0">
                <a:solidFill>
                  <a:srgbClr val="FFFF00"/>
                </a:solidFill>
                <a:cs typeface="Arial" charset="0"/>
              </a:rPr>
              <a:t>2</a:t>
            </a:r>
            <a:endParaRPr lang="en-US" sz="3600" b="1" dirty="0">
              <a:solidFill>
                <a:srgbClr val="FFFF00"/>
              </a:solidFill>
              <a:cs typeface="Arial" charset="0"/>
            </a:endParaRPr>
          </a:p>
        </p:txBody>
      </p:sp>
      <p:graphicFrame>
        <p:nvGraphicFramePr>
          <p:cNvPr id="3074" name="Object 2"/>
          <p:cNvGraphicFramePr>
            <a:graphicFrameLocks noChangeAspect="1"/>
          </p:cNvGraphicFramePr>
          <p:nvPr>
            <p:extLst>
              <p:ext uri="{D42A27DB-BD31-4B8C-83A1-F6EECF244321}">
                <p14:modId xmlns:p14="http://schemas.microsoft.com/office/powerpoint/2010/main" val="3881309640"/>
              </p:ext>
            </p:extLst>
          </p:nvPr>
        </p:nvGraphicFramePr>
        <p:xfrm>
          <a:off x="3563938" y="608013"/>
          <a:ext cx="3443287" cy="6165850"/>
        </p:xfrm>
        <a:graphic>
          <a:graphicData uri="http://schemas.openxmlformats.org/presentationml/2006/ole">
            <mc:AlternateContent xmlns:mc="http://schemas.openxmlformats.org/markup-compatibility/2006">
              <mc:Choice xmlns:v="urn:schemas-microsoft-com:vml" Requires="v">
                <p:oleObj spid="_x0000_s7195" name="MDLDrawObject Class" r:id="rId4" imgW="3133744" imgH="5610300" progId="">
                  <p:embed/>
                </p:oleObj>
              </mc:Choice>
              <mc:Fallback>
                <p:oleObj name="MDLDrawObject Class" r:id="rId4" imgW="3133744" imgH="5610300" progId="">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608013"/>
                        <a:ext cx="3443287" cy="616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6"/>
          <p:cNvGrpSpPr/>
          <p:nvPr/>
        </p:nvGrpSpPr>
        <p:grpSpPr>
          <a:xfrm>
            <a:off x="71402" y="746923"/>
            <a:ext cx="1646238" cy="835025"/>
            <a:chOff x="71402" y="746923"/>
            <a:chExt cx="1646238" cy="835025"/>
          </a:xfrm>
        </p:grpSpPr>
        <p:sp>
          <p:nvSpPr>
            <p:cNvPr id="52238" name="Oval 14"/>
            <p:cNvSpPr>
              <a:spLocks noChangeArrowheads="1"/>
            </p:cNvSpPr>
            <p:nvPr/>
          </p:nvSpPr>
          <p:spPr bwMode="auto">
            <a:xfrm>
              <a:off x="71402" y="746923"/>
              <a:ext cx="1646238" cy="835025"/>
            </a:xfrm>
            <a:prstGeom prst="ellipse">
              <a:avLst/>
            </a:prstGeom>
            <a:solidFill>
              <a:srgbClr val="663300"/>
            </a:solidFill>
            <a:ln w="76200">
              <a:solidFill>
                <a:srgbClr val="3333FF"/>
              </a:solidFill>
              <a:round/>
              <a:headEnd/>
              <a:tailEnd/>
            </a:ln>
          </p:spPr>
          <p:txBody>
            <a:bodyPr wrap="none" anchor="ctr"/>
            <a:lstStyle/>
            <a:p>
              <a:endParaRPr lang="el-GR">
                <a:solidFill>
                  <a:prstClr val="white"/>
                </a:solidFill>
                <a:cs typeface="Arial" charset="0"/>
              </a:endParaRPr>
            </a:p>
          </p:txBody>
        </p:sp>
        <p:sp>
          <p:nvSpPr>
            <p:cNvPr id="52244" name="Rectangle 20"/>
            <p:cNvSpPr>
              <a:spLocks noChangeArrowheads="1"/>
            </p:cNvSpPr>
            <p:nvPr/>
          </p:nvSpPr>
          <p:spPr bwMode="auto">
            <a:xfrm>
              <a:off x="428592" y="1000108"/>
              <a:ext cx="913392" cy="369974"/>
            </a:xfrm>
            <a:prstGeom prst="rect">
              <a:avLst/>
            </a:prstGeom>
            <a:noFill/>
            <a:ln w="9525">
              <a:noFill/>
              <a:miter lim="800000"/>
              <a:headEnd/>
              <a:tailEnd/>
            </a:ln>
          </p:spPr>
          <p:txBody>
            <a:bodyPr wrap="none" lIns="92075" tIns="46038" rIns="92075" bIns="46038">
              <a:spAutoFit/>
            </a:bodyPr>
            <a:lstStyle/>
            <a:p>
              <a:pPr defTabSz="762000"/>
              <a:r>
                <a:rPr lang="en-US" b="1" dirty="0" err="1">
                  <a:solidFill>
                    <a:prstClr val="white"/>
                  </a:solidFill>
                  <a:latin typeface="Arial" charset="0"/>
                  <a:cs typeface="Arial" charset="0"/>
                </a:rPr>
                <a:t>χολίνη</a:t>
              </a:r>
              <a:endParaRPr lang="en-US" b="1" dirty="0">
                <a:solidFill>
                  <a:prstClr val="white"/>
                </a:solidFill>
                <a:latin typeface="Arial" charset="0"/>
                <a:cs typeface="Arial" charset="0"/>
              </a:endParaRPr>
            </a:p>
          </p:txBody>
        </p:sp>
      </p:grpSp>
      <p:grpSp>
        <p:nvGrpSpPr>
          <p:cNvPr id="3" name="Group 17"/>
          <p:cNvGrpSpPr/>
          <p:nvPr/>
        </p:nvGrpSpPr>
        <p:grpSpPr>
          <a:xfrm>
            <a:off x="1290602" y="1051723"/>
            <a:ext cx="1962150" cy="1371600"/>
            <a:chOff x="1290602" y="1051723"/>
            <a:chExt cx="1962150" cy="1371600"/>
          </a:xfrm>
        </p:grpSpPr>
        <p:sp>
          <p:nvSpPr>
            <p:cNvPr id="52246" name="Oval 22"/>
            <p:cNvSpPr>
              <a:spLocks noChangeArrowheads="1"/>
            </p:cNvSpPr>
            <p:nvPr/>
          </p:nvSpPr>
          <p:spPr bwMode="auto">
            <a:xfrm>
              <a:off x="1290602" y="1051723"/>
              <a:ext cx="1905000" cy="1371600"/>
            </a:xfrm>
            <a:prstGeom prst="ellipse">
              <a:avLst/>
            </a:prstGeom>
            <a:solidFill>
              <a:srgbClr val="CC6600"/>
            </a:solidFill>
            <a:ln w="76200">
              <a:solidFill>
                <a:srgbClr val="FFFF66"/>
              </a:solidFill>
              <a:round/>
              <a:headEnd/>
              <a:tailEnd/>
            </a:ln>
          </p:spPr>
          <p:txBody>
            <a:bodyPr wrap="none" anchor="ctr"/>
            <a:lstStyle/>
            <a:p>
              <a:endParaRPr lang="el-GR">
                <a:solidFill>
                  <a:prstClr val="white"/>
                </a:solidFill>
                <a:cs typeface="Arial" charset="0"/>
              </a:endParaRPr>
            </a:p>
          </p:txBody>
        </p:sp>
        <p:sp>
          <p:nvSpPr>
            <p:cNvPr id="52247" name="Rectangle 23"/>
            <p:cNvSpPr>
              <a:spLocks noChangeArrowheads="1"/>
            </p:cNvSpPr>
            <p:nvPr/>
          </p:nvSpPr>
          <p:spPr bwMode="auto">
            <a:xfrm>
              <a:off x="1290602" y="1356523"/>
              <a:ext cx="1962150" cy="822325"/>
            </a:xfrm>
            <a:prstGeom prst="rect">
              <a:avLst/>
            </a:prstGeom>
            <a:noFill/>
            <a:ln w="9525">
              <a:noFill/>
              <a:miter lim="800000"/>
              <a:headEnd/>
              <a:tailEnd/>
            </a:ln>
          </p:spPr>
          <p:txBody>
            <a:bodyPr lIns="92075" tIns="46038" rIns="92075" bIns="46038">
              <a:spAutoFit/>
            </a:bodyPr>
            <a:lstStyle/>
            <a:p>
              <a:pPr algn="ctr" defTabSz="762000"/>
              <a:r>
                <a:rPr lang="en-US" b="1" dirty="0" err="1">
                  <a:solidFill>
                    <a:srgbClr val="FFFFFF"/>
                  </a:solidFill>
                  <a:latin typeface="Arial" charset="0"/>
                  <a:cs typeface="Arial" charset="0"/>
                </a:rPr>
                <a:t>φωσφορική</a:t>
              </a:r>
              <a:r>
                <a:rPr lang="en-US" b="1" dirty="0">
                  <a:solidFill>
                    <a:srgbClr val="FFFFFF"/>
                  </a:solidFill>
                  <a:latin typeface="Arial" charset="0"/>
                  <a:cs typeface="Arial" charset="0"/>
                </a:rPr>
                <a:t> </a:t>
              </a:r>
              <a:r>
                <a:rPr lang="en-US" b="1" dirty="0" err="1">
                  <a:solidFill>
                    <a:srgbClr val="FFFFFF"/>
                  </a:solidFill>
                  <a:latin typeface="Arial" charset="0"/>
                  <a:cs typeface="Arial" charset="0"/>
                </a:rPr>
                <a:t>ομάδα</a:t>
              </a:r>
              <a:endParaRPr lang="en-US" b="1" dirty="0">
                <a:solidFill>
                  <a:srgbClr val="FFFFFF"/>
                </a:solidFill>
                <a:latin typeface="Arial" charset="0"/>
                <a:cs typeface="Arial" charset="0"/>
              </a:endParaRPr>
            </a:p>
          </p:txBody>
        </p:sp>
      </p:grpSp>
      <p:sp>
        <p:nvSpPr>
          <p:cNvPr id="41" name="Freeform 40"/>
          <p:cNvSpPr/>
          <p:nvPr/>
        </p:nvSpPr>
        <p:spPr bwMode="auto">
          <a:xfrm>
            <a:off x="647680" y="2370925"/>
            <a:ext cx="2697024" cy="4114800"/>
          </a:xfrm>
          <a:custGeom>
            <a:avLst/>
            <a:gdLst>
              <a:gd name="connsiteX0" fmla="*/ 2658924 w 2697024"/>
              <a:gd name="connsiteY0" fmla="*/ 0 h 4114800"/>
              <a:gd name="connsiteX1" fmla="*/ 2658924 w 2697024"/>
              <a:gd name="connsiteY1" fmla="*/ 0 h 4114800"/>
              <a:gd name="connsiteX2" fmla="*/ 2697024 w 2697024"/>
              <a:gd name="connsiteY2" fmla="*/ 419100 h 4114800"/>
              <a:gd name="connsiteX3" fmla="*/ 2677974 w 2697024"/>
              <a:gd name="connsiteY3" fmla="*/ 666750 h 4114800"/>
              <a:gd name="connsiteX4" fmla="*/ 2639874 w 2697024"/>
              <a:gd name="connsiteY4" fmla="*/ 800100 h 4114800"/>
              <a:gd name="connsiteX5" fmla="*/ 2506524 w 2697024"/>
              <a:gd name="connsiteY5" fmla="*/ 838200 h 4114800"/>
              <a:gd name="connsiteX6" fmla="*/ 2144574 w 2697024"/>
              <a:gd name="connsiteY6" fmla="*/ 857250 h 4114800"/>
              <a:gd name="connsiteX7" fmla="*/ 1935024 w 2697024"/>
              <a:gd name="connsiteY7" fmla="*/ 876300 h 4114800"/>
              <a:gd name="connsiteX8" fmla="*/ 1649274 w 2697024"/>
              <a:gd name="connsiteY8" fmla="*/ 838200 h 4114800"/>
              <a:gd name="connsiteX9" fmla="*/ 1230174 w 2697024"/>
              <a:gd name="connsiteY9" fmla="*/ 857250 h 4114800"/>
              <a:gd name="connsiteX10" fmla="*/ 1001574 w 2697024"/>
              <a:gd name="connsiteY10" fmla="*/ 857250 h 4114800"/>
              <a:gd name="connsiteX11" fmla="*/ 944424 w 2697024"/>
              <a:gd name="connsiteY11" fmla="*/ 895350 h 4114800"/>
              <a:gd name="connsiteX12" fmla="*/ 944424 w 2697024"/>
              <a:gd name="connsiteY12" fmla="*/ 1600200 h 4114800"/>
              <a:gd name="connsiteX13" fmla="*/ 963474 w 2697024"/>
              <a:gd name="connsiteY13" fmla="*/ 1905000 h 4114800"/>
              <a:gd name="connsiteX14" fmla="*/ 944424 w 2697024"/>
              <a:gd name="connsiteY14" fmla="*/ 2362200 h 4114800"/>
              <a:gd name="connsiteX15" fmla="*/ 925374 w 2697024"/>
              <a:gd name="connsiteY15" fmla="*/ 2476500 h 4114800"/>
              <a:gd name="connsiteX16" fmla="*/ 906324 w 2697024"/>
              <a:gd name="connsiteY16" fmla="*/ 2705100 h 4114800"/>
              <a:gd name="connsiteX17" fmla="*/ 925374 w 2697024"/>
              <a:gd name="connsiteY17" fmla="*/ 3067050 h 4114800"/>
              <a:gd name="connsiteX18" fmla="*/ 963474 w 2697024"/>
              <a:gd name="connsiteY18" fmla="*/ 3619500 h 4114800"/>
              <a:gd name="connsiteX19" fmla="*/ 906324 w 2697024"/>
              <a:gd name="connsiteY19" fmla="*/ 3867150 h 4114800"/>
              <a:gd name="connsiteX20" fmla="*/ 849174 w 2697024"/>
              <a:gd name="connsiteY20" fmla="*/ 4057650 h 4114800"/>
              <a:gd name="connsiteX21" fmla="*/ 734874 w 2697024"/>
              <a:gd name="connsiteY21" fmla="*/ 4114800 h 4114800"/>
              <a:gd name="connsiteX22" fmla="*/ 601524 w 2697024"/>
              <a:gd name="connsiteY22" fmla="*/ 4095750 h 4114800"/>
              <a:gd name="connsiteX23" fmla="*/ 258624 w 2697024"/>
              <a:gd name="connsiteY23" fmla="*/ 4057650 h 4114800"/>
              <a:gd name="connsiteX24" fmla="*/ 163374 w 2697024"/>
              <a:gd name="connsiteY24" fmla="*/ 3943350 h 4114800"/>
              <a:gd name="connsiteX25" fmla="*/ 125274 w 2697024"/>
              <a:gd name="connsiteY25" fmla="*/ 3829050 h 4114800"/>
              <a:gd name="connsiteX26" fmla="*/ 106224 w 2697024"/>
              <a:gd name="connsiteY26" fmla="*/ 3771900 h 4114800"/>
              <a:gd name="connsiteX27" fmla="*/ 106224 w 2697024"/>
              <a:gd name="connsiteY27" fmla="*/ 3200400 h 4114800"/>
              <a:gd name="connsiteX28" fmla="*/ 144324 w 2697024"/>
              <a:gd name="connsiteY28" fmla="*/ 3067050 h 4114800"/>
              <a:gd name="connsiteX29" fmla="*/ 144324 w 2697024"/>
              <a:gd name="connsiteY29" fmla="*/ 2705100 h 4114800"/>
              <a:gd name="connsiteX30" fmla="*/ 106224 w 2697024"/>
              <a:gd name="connsiteY30" fmla="*/ 2552700 h 4114800"/>
              <a:gd name="connsiteX31" fmla="*/ 87174 w 2697024"/>
              <a:gd name="connsiteY31" fmla="*/ 2419350 h 4114800"/>
              <a:gd name="connsiteX32" fmla="*/ 49074 w 2697024"/>
              <a:gd name="connsiteY32" fmla="*/ 2152650 h 4114800"/>
              <a:gd name="connsiteX33" fmla="*/ 68124 w 2697024"/>
              <a:gd name="connsiteY33" fmla="*/ 1752600 h 4114800"/>
              <a:gd name="connsiteX34" fmla="*/ 49074 w 2697024"/>
              <a:gd name="connsiteY34" fmla="*/ 1676400 h 4114800"/>
              <a:gd name="connsiteX35" fmla="*/ 68124 w 2697024"/>
              <a:gd name="connsiteY35" fmla="*/ 1504950 h 4114800"/>
              <a:gd name="connsiteX36" fmla="*/ 87174 w 2697024"/>
              <a:gd name="connsiteY36" fmla="*/ 1238250 h 4114800"/>
              <a:gd name="connsiteX37" fmla="*/ 68124 w 2697024"/>
              <a:gd name="connsiteY37" fmla="*/ 247650 h 4114800"/>
              <a:gd name="connsiteX38" fmla="*/ 125274 w 2697024"/>
              <a:gd name="connsiteY38" fmla="*/ 95250 h 4114800"/>
              <a:gd name="connsiteX39" fmla="*/ 239574 w 2697024"/>
              <a:gd name="connsiteY39" fmla="*/ 19050 h 4114800"/>
              <a:gd name="connsiteX40" fmla="*/ 525324 w 2697024"/>
              <a:gd name="connsiteY40" fmla="*/ 0 h 4114800"/>
              <a:gd name="connsiteX41" fmla="*/ 1020624 w 2697024"/>
              <a:gd name="connsiteY41" fmla="*/ 19050 h 4114800"/>
              <a:gd name="connsiteX42" fmla="*/ 1249224 w 2697024"/>
              <a:gd name="connsiteY42" fmla="*/ 0 h 4114800"/>
              <a:gd name="connsiteX43" fmla="*/ 1896924 w 2697024"/>
              <a:gd name="connsiteY43" fmla="*/ 19050 h 4114800"/>
              <a:gd name="connsiteX44" fmla="*/ 2049324 w 2697024"/>
              <a:gd name="connsiteY44" fmla="*/ 38100 h 4114800"/>
              <a:gd name="connsiteX45" fmla="*/ 2144574 w 2697024"/>
              <a:gd name="connsiteY45" fmla="*/ 57150 h 4114800"/>
              <a:gd name="connsiteX46" fmla="*/ 2487474 w 2697024"/>
              <a:gd name="connsiteY46" fmla="*/ 19050 h 4114800"/>
              <a:gd name="connsiteX47" fmla="*/ 2658924 w 2697024"/>
              <a:gd name="connsiteY47"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97024" h="4114800">
                <a:moveTo>
                  <a:pt x="2658924" y="0"/>
                </a:moveTo>
                <a:lnTo>
                  <a:pt x="2658924" y="0"/>
                </a:lnTo>
                <a:cubicBezTo>
                  <a:pt x="2665260" y="63363"/>
                  <a:pt x="2697024" y="370401"/>
                  <a:pt x="2697024" y="419100"/>
                </a:cubicBezTo>
                <a:cubicBezTo>
                  <a:pt x="2697024" y="501894"/>
                  <a:pt x="2687648" y="584523"/>
                  <a:pt x="2677974" y="666750"/>
                </a:cubicBezTo>
                <a:cubicBezTo>
                  <a:pt x="2677908" y="667310"/>
                  <a:pt x="2648908" y="791066"/>
                  <a:pt x="2639874" y="800100"/>
                </a:cubicBezTo>
                <a:cubicBezTo>
                  <a:pt x="2630854" y="809120"/>
                  <a:pt x="2507065" y="838153"/>
                  <a:pt x="2506524" y="838200"/>
                </a:cubicBezTo>
                <a:cubicBezTo>
                  <a:pt x="2386161" y="848666"/>
                  <a:pt x="2265123" y="849213"/>
                  <a:pt x="2144574" y="857250"/>
                </a:cubicBezTo>
                <a:cubicBezTo>
                  <a:pt x="2074591" y="861916"/>
                  <a:pt x="2004874" y="869950"/>
                  <a:pt x="1935024" y="876300"/>
                </a:cubicBezTo>
                <a:cubicBezTo>
                  <a:pt x="1833697" y="856035"/>
                  <a:pt x="1760633" y="838200"/>
                  <a:pt x="1649274" y="838200"/>
                </a:cubicBezTo>
                <a:cubicBezTo>
                  <a:pt x="1509430" y="838200"/>
                  <a:pt x="1369874" y="850900"/>
                  <a:pt x="1230174" y="857250"/>
                </a:cubicBezTo>
                <a:cubicBezTo>
                  <a:pt x="1130041" y="842945"/>
                  <a:pt x="1093787" y="822670"/>
                  <a:pt x="1001574" y="857250"/>
                </a:cubicBezTo>
                <a:cubicBezTo>
                  <a:pt x="980137" y="865289"/>
                  <a:pt x="963474" y="882650"/>
                  <a:pt x="944424" y="895350"/>
                </a:cubicBezTo>
                <a:cubicBezTo>
                  <a:pt x="894007" y="1197851"/>
                  <a:pt x="918969" y="1002004"/>
                  <a:pt x="944424" y="1600200"/>
                </a:cubicBezTo>
                <a:cubicBezTo>
                  <a:pt x="948752" y="1701906"/>
                  <a:pt x="957124" y="1803400"/>
                  <a:pt x="963474" y="1905000"/>
                </a:cubicBezTo>
                <a:cubicBezTo>
                  <a:pt x="957124" y="2057400"/>
                  <a:pt x="954570" y="2210006"/>
                  <a:pt x="944424" y="2362200"/>
                </a:cubicBezTo>
                <a:cubicBezTo>
                  <a:pt x="941855" y="2400740"/>
                  <a:pt x="929639" y="2438111"/>
                  <a:pt x="925374" y="2476500"/>
                </a:cubicBezTo>
                <a:cubicBezTo>
                  <a:pt x="916930" y="2552496"/>
                  <a:pt x="912674" y="2628900"/>
                  <a:pt x="906324" y="2705100"/>
                </a:cubicBezTo>
                <a:cubicBezTo>
                  <a:pt x="912674" y="2825750"/>
                  <a:pt x="919761" y="2946363"/>
                  <a:pt x="925374" y="3067050"/>
                </a:cubicBezTo>
                <a:cubicBezTo>
                  <a:pt x="948863" y="3572054"/>
                  <a:pt x="913854" y="3371400"/>
                  <a:pt x="963474" y="3619500"/>
                </a:cubicBezTo>
                <a:cubicBezTo>
                  <a:pt x="930464" y="3718531"/>
                  <a:pt x="927343" y="3720017"/>
                  <a:pt x="906324" y="3867150"/>
                </a:cubicBezTo>
                <a:cubicBezTo>
                  <a:pt x="894333" y="3951085"/>
                  <a:pt x="906930" y="3999894"/>
                  <a:pt x="849174" y="4057650"/>
                </a:cubicBezTo>
                <a:cubicBezTo>
                  <a:pt x="812245" y="4094579"/>
                  <a:pt x="781355" y="4099306"/>
                  <a:pt x="734874" y="4114800"/>
                </a:cubicBezTo>
                <a:cubicBezTo>
                  <a:pt x="690424" y="4108450"/>
                  <a:pt x="646241" y="4099815"/>
                  <a:pt x="601524" y="4095750"/>
                </a:cubicBezTo>
                <a:cubicBezTo>
                  <a:pt x="265159" y="4065171"/>
                  <a:pt x="412769" y="4109032"/>
                  <a:pt x="258624" y="4057650"/>
                </a:cubicBezTo>
                <a:cubicBezTo>
                  <a:pt x="222735" y="4021761"/>
                  <a:pt x="184592" y="3991090"/>
                  <a:pt x="163374" y="3943350"/>
                </a:cubicBezTo>
                <a:cubicBezTo>
                  <a:pt x="147063" y="3906650"/>
                  <a:pt x="137974" y="3867150"/>
                  <a:pt x="125274" y="3829050"/>
                </a:cubicBezTo>
                <a:lnTo>
                  <a:pt x="106224" y="3771900"/>
                </a:lnTo>
                <a:cubicBezTo>
                  <a:pt x="86526" y="3476431"/>
                  <a:pt x="75122" y="3495869"/>
                  <a:pt x="106224" y="3200400"/>
                </a:cubicBezTo>
                <a:cubicBezTo>
                  <a:pt x="109904" y="3165440"/>
                  <a:pt x="132518" y="3102468"/>
                  <a:pt x="144324" y="3067050"/>
                </a:cubicBezTo>
                <a:cubicBezTo>
                  <a:pt x="168968" y="2894544"/>
                  <a:pt x="175992" y="2916221"/>
                  <a:pt x="144324" y="2705100"/>
                </a:cubicBezTo>
                <a:cubicBezTo>
                  <a:pt x="136556" y="2653316"/>
                  <a:pt x="113629" y="2604537"/>
                  <a:pt x="106224" y="2552700"/>
                </a:cubicBezTo>
                <a:cubicBezTo>
                  <a:pt x="99874" y="2508250"/>
                  <a:pt x="92420" y="2463944"/>
                  <a:pt x="87174" y="2419350"/>
                </a:cubicBezTo>
                <a:cubicBezTo>
                  <a:pt x="58300" y="2173925"/>
                  <a:pt x="86563" y="2302607"/>
                  <a:pt x="49074" y="2152650"/>
                </a:cubicBezTo>
                <a:cubicBezTo>
                  <a:pt x="55424" y="2019300"/>
                  <a:pt x="68124" y="1886101"/>
                  <a:pt x="68124" y="1752600"/>
                </a:cubicBezTo>
                <a:cubicBezTo>
                  <a:pt x="68124" y="1726418"/>
                  <a:pt x="49074" y="1702582"/>
                  <a:pt x="49074" y="1676400"/>
                </a:cubicBezTo>
                <a:cubicBezTo>
                  <a:pt x="49074" y="1618898"/>
                  <a:pt x="63143" y="1562236"/>
                  <a:pt x="68124" y="1504950"/>
                </a:cubicBezTo>
                <a:cubicBezTo>
                  <a:pt x="75845" y="1416159"/>
                  <a:pt x="80824" y="1327150"/>
                  <a:pt x="87174" y="1238250"/>
                </a:cubicBezTo>
                <a:cubicBezTo>
                  <a:pt x="0" y="802378"/>
                  <a:pt x="34166" y="1045657"/>
                  <a:pt x="68124" y="247650"/>
                </a:cubicBezTo>
                <a:cubicBezTo>
                  <a:pt x="70226" y="198259"/>
                  <a:pt x="84373" y="131039"/>
                  <a:pt x="125274" y="95250"/>
                </a:cubicBezTo>
                <a:cubicBezTo>
                  <a:pt x="159735" y="65097"/>
                  <a:pt x="193885" y="22096"/>
                  <a:pt x="239574" y="19050"/>
                </a:cubicBezTo>
                <a:lnTo>
                  <a:pt x="525324" y="0"/>
                </a:lnTo>
                <a:cubicBezTo>
                  <a:pt x="690424" y="6350"/>
                  <a:pt x="855402" y="19050"/>
                  <a:pt x="1020624" y="19050"/>
                </a:cubicBezTo>
                <a:cubicBezTo>
                  <a:pt x="1097088" y="19050"/>
                  <a:pt x="1172760" y="0"/>
                  <a:pt x="1249224" y="0"/>
                </a:cubicBezTo>
                <a:cubicBezTo>
                  <a:pt x="1465217" y="0"/>
                  <a:pt x="1681024" y="12700"/>
                  <a:pt x="1896924" y="19050"/>
                </a:cubicBezTo>
                <a:cubicBezTo>
                  <a:pt x="1947724" y="25400"/>
                  <a:pt x="1998724" y="30315"/>
                  <a:pt x="2049324" y="38100"/>
                </a:cubicBezTo>
                <a:cubicBezTo>
                  <a:pt x="2081326" y="43023"/>
                  <a:pt x="2112195" y="57150"/>
                  <a:pt x="2144574" y="57150"/>
                </a:cubicBezTo>
                <a:cubicBezTo>
                  <a:pt x="2237035" y="57150"/>
                  <a:pt x="2388277" y="33221"/>
                  <a:pt x="2487474" y="19050"/>
                </a:cubicBezTo>
                <a:lnTo>
                  <a:pt x="2658924" y="0"/>
                </a:lnTo>
                <a:close/>
              </a:path>
            </a:pathLst>
          </a:custGeom>
          <a:solidFill>
            <a:srgbClr val="FFFF00"/>
          </a:solidFill>
          <a:ln w="38100" cap="flat" cmpd="sng" algn="ctr">
            <a:solidFill>
              <a:schemeClr val="tx1"/>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l-GR" sz="4000" b="1" dirty="0">
                <a:solidFill>
                  <a:prstClr val="white"/>
                </a:solidFill>
                <a:cs typeface="Arial" charset="0"/>
              </a:rPr>
              <a:t> </a:t>
            </a:r>
            <a:r>
              <a:rPr lang="el-GR" sz="4000" b="1" dirty="0">
                <a:solidFill>
                  <a:prstClr val="black"/>
                </a:solidFill>
                <a:cs typeface="Arial" charset="0"/>
              </a:rPr>
              <a:t>σφιγκοσίνη</a:t>
            </a:r>
          </a:p>
        </p:txBody>
      </p:sp>
      <p:sp>
        <p:nvSpPr>
          <p:cNvPr id="54" name="Freeform 53"/>
          <p:cNvSpPr/>
          <p:nvPr/>
        </p:nvSpPr>
        <p:spPr bwMode="auto">
          <a:xfrm rot="21151358">
            <a:off x="2244130" y="2902782"/>
            <a:ext cx="1838204" cy="3851989"/>
          </a:xfrm>
          <a:custGeom>
            <a:avLst/>
            <a:gdLst>
              <a:gd name="connsiteX0" fmla="*/ 755650 w 1825625"/>
              <a:gd name="connsiteY0" fmla="*/ 206375 h 3863975"/>
              <a:gd name="connsiteX1" fmla="*/ 755650 w 1825625"/>
              <a:gd name="connsiteY1" fmla="*/ 1273175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81584 w 1851559"/>
              <a:gd name="connsiteY0" fmla="*/ 204645 h 3862245"/>
              <a:gd name="connsiteX1" fmla="*/ 896915 w 1851559"/>
              <a:gd name="connsiteY1" fmla="*/ 1273098 h 3862245"/>
              <a:gd name="connsiteX2" fmla="*/ 762534 w 1851559"/>
              <a:gd name="connsiteY2" fmla="*/ 1842945 h 3862245"/>
              <a:gd name="connsiteX3" fmla="*/ 1200684 w 1851559"/>
              <a:gd name="connsiteY3" fmla="*/ 2547795 h 3862245"/>
              <a:gd name="connsiteX4" fmla="*/ 1829334 w 1851559"/>
              <a:gd name="connsiteY4" fmla="*/ 3309795 h 3862245"/>
              <a:gd name="connsiteX5" fmla="*/ 1334034 w 1851559"/>
              <a:gd name="connsiteY5" fmla="*/ 3709845 h 3862245"/>
              <a:gd name="connsiteX6" fmla="*/ 229134 w 1851559"/>
              <a:gd name="connsiteY6" fmla="*/ 2395395 h 3862245"/>
              <a:gd name="connsiteX7" fmla="*/ 152934 w 1851559"/>
              <a:gd name="connsiteY7" fmla="*/ 1728645 h 3862245"/>
              <a:gd name="connsiteX8" fmla="*/ 133884 w 1851559"/>
              <a:gd name="connsiteY8" fmla="*/ 242745 h 3862245"/>
              <a:gd name="connsiteX9" fmla="*/ 956237 w 1851559"/>
              <a:gd name="connsiteY9" fmla="*/ 272174 h 3862245"/>
              <a:gd name="connsiteX0" fmla="*/ 768229 w 1838204"/>
              <a:gd name="connsiteY0" fmla="*/ 194389 h 3851989"/>
              <a:gd name="connsiteX1" fmla="*/ 883560 w 1838204"/>
              <a:gd name="connsiteY1" fmla="*/ 1262842 h 3851989"/>
              <a:gd name="connsiteX2" fmla="*/ 749179 w 1838204"/>
              <a:gd name="connsiteY2" fmla="*/ 1832689 h 3851989"/>
              <a:gd name="connsiteX3" fmla="*/ 1187329 w 1838204"/>
              <a:gd name="connsiteY3" fmla="*/ 2537539 h 3851989"/>
              <a:gd name="connsiteX4" fmla="*/ 1815979 w 1838204"/>
              <a:gd name="connsiteY4" fmla="*/ 3299539 h 3851989"/>
              <a:gd name="connsiteX5" fmla="*/ 1320679 w 1838204"/>
              <a:gd name="connsiteY5" fmla="*/ 3699589 h 3851989"/>
              <a:gd name="connsiteX6" fmla="*/ 215779 w 1838204"/>
              <a:gd name="connsiteY6" fmla="*/ 2385139 h 3851989"/>
              <a:gd name="connsiteX7" fmla="*/ 139579 w 1838204"/>
              <a:gd name="connsiteY7" fmla="*/ 1718389 h 3851989"/>
              <a:gd name="connsiteX8" fmla="*/ 120529 w 1838204"/>
              <a:gd name="connsiteY8" fmla="*/ 232489 h 3851989"/>
              <a:gd name="connsiteX9" fmla="*/ 862754 w 1838204"/>
              <a:gd name="connsiteY9" fmla="*/ 323452 h 3851989"/>
              <a:gd name="connsiteX10" fmla="*/ 942882 w 1838204"/>
              <a:gd name="connsiteY10" fmla="*/ 261918 h 3851989"/>
              <a:gd name="connsiteX0" fmla="*/ 768229 w 1838204"/>
              <a:gd name="connsiteY0" fmla="*/ 194389 h 3851989"/>
              <a:gd name="connsiteX1" fmla="*/ 957932 w 1838204"/>
              <a:gd name="connsiteY1" fmla="*/ 696198 h 3851989"/>
              <a:gd name="connsiteX2" fmla="*/ 883560 w 1838204"/>
              <a:gd name="connsiteY2" fmla="*/ 1262842 h 3851989"/>
              <a:gd name="connsiteX3" fmla="*/ 749179 w 1838204"/>
              <a:gd name="connsiteY3" fmla="*/ 1832689 h 3851989"/>
              <a:gd name="connsiteX4" fmla="*/ 1187329 w 1838204"/>
              <a:gd name="connsiteY4" fmla="*/ 2537539 h 3851989"/>
              <a:gd name="connsiteX5" fmla="*/ 1815979 w 1838204"/>
              <a:gd name="connsiteY5" fmla="*/ 3299539 h 3851989"/>
              <a:gd name="connsiteX6" fmla="*/ 1320679 w 1838204"/>
              <a:gd name="connsiteY6" fmla="*/ 3699589 h 3851989"/>
              <a:gd name="connsiteX7" fmla="*/ 215779 w 1838204"/>
              <a:gd name="connsiteY7" fmla="*/ 2385139 h 3851989"/>
              <a:gd name="connsiteX8" fmla="*/ 139579 w 1838204"/>
              <a:gd name="connsiteY8" fmla="*/ 1718389 h 3851989"/>
              <a:gd name="connsiteX9" fmla="*/ 120529 w 1838204"/>
              <a:gd name="connsiteY9" fmla="*/ 232489 h 3851989"/>
              <a:gd name="connsiteX10" fmla="*/ 862754 w 1838204"/>
              <a:gd name="connsiteY10" fmla="*/ 323452 h 3851989"/>
              <a:gd name="connsiteX11" fmla="*/ 942882 w 1838204"/>
              <a:gd name="connsiteY11" fmla="*/ 261918 h 385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8204" h="3851989">
                <a:moveTo>
                  <a:pt x="768229" y="194389"/>
                </a:moveTo>
                <a:cubicBezTo>
                  <a:pt x="763130" y="197956"/>
                  <a:pt x="938710" y="518123"/>
                  <a:pt x="957932" y="696198"/>
                </a:cubicBezTo>
                <a:cubicBezTo>
                  <a:pt x="977154" y="874274"/>
                  <a:pt x="881636" y="993359"/>
                  <a:pt x="883560" y="1262842"/>
                </a:cubicBezTo>
                <a:cubicBezTo>
                  <a:pt x="880385" y="1535892"/>
                  <a:pt x="698551" y="1620240"/>
                  <a:pt x="749179" y="1832689"/>
                </a:cubicBezTo>
                <a:cubicBezTo>
                  <a:pt x="799807" y="2045139"/>
                  <a:pt x="1009529" y="2293064"/>
                  <a:pt x="1187329" y="2537539"/>
                </a:cubicBezTo>
                <a:cubicBezTo>
                  <a:pt x="1365129" y="2782014"/>
                  <a:pt x="1793754" y="3105864"/>
                  <a:pt x="1815979" y="3299539"/>
                </a:cubicBezTo>
                <a:cubicBezTo>
                  <a:pt x="1838204" y="3493214"/>
                  <a:pt x="1587379" y="3851989"/>
                  <a:pt x="1320679" y="3699589"/>
                </a:cubicBezTo>
                <a:cubicBezTo>
                  <a:pt x="1053979" y="3547189"/>
                  <a:pt x="412629" y="2715339"/>
                  <a:pt x="215779" y="2385139"/>
                </a:cubicBezTo>
                <a:cubicBezTo>
                  <a:pt x="18929" y="2054939"/>
                  <a:pt x="155454" y="2077164"/>
                  <a:pt x="139579" y="1718389"/>
                </a:cubicBezTo>
                <a:cubicBezTo>
                  <a:pt x="123704" y="1359614"/>
                  <a:pt x="0" y="464978"/>
                  <a:pt x="120529" y="232489"/>
                </a:cubicBezTo>
                <a:cubicBezTo>
                  <a:pt x="241058" y="0"/>
                  <a:pt x="725695" y="318547"/>
                  <a:pt x="862754" y="323452"/>
                </a:cubicBezTo>
                <a:cubicBezTo>
                  <a:pt x="999813" y="328357"/>
                  <a:pt x="915384" y="251908"/>
                  <a:pt x="942882" y="261918"/>
                </a:cubicBezTo>
              </a:path>
            </a:pathLst>
          </a:custGeom>
          <a:solidFill>
            <a:srgbClr val="FFFF00"/>
          </a:solidFill>
          <a:ln w="38100"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r>
              <a:rPr lang="el-GR" sz="2800" b="1" dirty="0">
                <a:solidFill>
                  <a:prstClr val="white"/>
                </a:solidFill>
                <a:cs typeface="Arial" charset="0"/>
              </a:rPr>
              <a:t>   </a:t>
            </a:r>
            <a:r>
              <a:rPr lang="el-GR" sz="2800" b="1" dirty="0">
                <a:solidFill>
                  <a:prstClr val="black"/>
                </a:solidFill>
                <a:cs typeface="Arial" charset="0"/>
              </a:rPr>
              <a:t>Ακόρεστο ακύλιο</a:t>
            </a:r>
          </a:p>
        </p:txBody>
      </p:sp>
      <p:sp>
        <p:nvSpPr>
          <p:cNvPr id="52263" name="AutoShape 39"/>
          <p:cNvSpPr>
            <a:spLocks noChangeArrowheads="1"/>
          </p:cNvSpPr>
          <p:nvPr/>
        </p:nvSpPr>
        <p:spPr bwMode="auto">
          <a:xfrm rot="1186901">
            <a:off x="7704753" y="1000108"/>
            <a:ext cx="1752600" cy="1143000"/>
          </a:xfrm>
          <a:prstGeom prst="hexagon">
            <a:avLst>
              <a:gd name="adj" fmla="val 28331"/>
              <a:gd name="vf" fmla="val 115470"/>
            </a:avLst>
          </a:prstGeom>
          <a:solidFill>
            <a:srgbClr val="CC6600"/>
          </a:solidFill>
          <a:ln w="76200">
            <a:solidFill>
              <a:srgbClr val="FFFF66"/>
            </a:solidFill>
            <a:miter lim="800000"/>
            <a:headEnd/>
            <a:tailEnd/>
          </a:ln>
        </p:spPr>
        <p:txBody>
          <a:bodyPr wrap="none" anchor="ctr"/>
          <a:lstStyle/>
          <a:p>
            <a:pPr algn="ctr"/>
            <a:r>
              <a:rPr lang="el-GR" sz="2800" b="1">
                <a:solidFill>
                  <a:prstClr val="white"/>
                </a:solidFill>
                <a:latin typeface="Arial" charset="0"/>
                <a:cs typeface="Arial" charset="0"/>
              </a:rPr>
              <a:t>σάκχαρο</a:t>
            </a:r>
            <a:endParaRPr lang="en-GB" sz="2800" b="1">
              <a:solidFill>
                <a:prstClr val="white"/>
              </a:solidFill>
              <a:latin typeface="Arial" charset="0"/>
              <a:cs typeface="Arial" charset="0"/>
            </a:endParaRPr>
          </a:p>
        </p:txBody>
      </p:sp>
      <p:sp>
        <p:nvSpPr>
          <p:cNvPr id="59" name="Freeform 58"/>
          <p:cNvSpPr/>
          <p:nvPr/>
        </p:nvSpPr>
        <p:spPr bwMode="auto">
          <a:xfrm>
            <a:off x="6848687" y="2251729"/>
            <a:ext cx="2697024" cy="4114800"/>
          </a:xfrm>
          <a:custGeom>
            <a:avLst/>
            <a:gdLst>
              <a:gd name="connsiteX0" fmla="*/ 2658924 w 2697024"/>
              <a:gd name="connsiteY0" fmla="*/ 0 h 4114800"/>
              <a:gd name="connsiteX1" fmla="*/ 2658924 w 2697024"/>
              <a:gd name="connsiteY1" fmla="*/ 0 h 4114800"/>
              <a:gd name="connsiteX2" fmla="*/ 2697024 w 2697024"/>
              <a:gd name="connsiteY2" fmla="*/ 419100 h 4114800"/>
              <a:gd name="connsiteX3" fmla="*/ 2677974 w 2697024"/>
              <a:gd name="connsiteY3" fmla="*/ 666750 h 4114800"/>
              <a:gd name="connsiteX4" fmla="*/ 2639874 w 2697024"/>
              <a:gd name="connsiteY4" fmla="*/ 800100 h 4114800"/>
              <a:gd name="connsiteX5" fmla="*/ 2506524 w 2697024"/>
              <a:gd name="connsiteY5" fmla="*/ 838200 h 4114800"/>
              <a:gd name="connsiteX6" fmla="*/ 2144574 w 2697024"/>
              <a:gd name="connsiteY6" fmla="*/ 857250 h 4114800"/>
              <a:gd name="connsiteX7" fmla="*/ 1935024 w 2697024"/>
              <a:gd name="connsiteY7" fmla="*/ 876300 h 4114800"/>
              <a:gd name="connsiteX8" fmla="*/ 1649274 w 2697024"/>
              <a:gd name="connsiteY8" fmla="*/ 838200 h 4114800"/>
              <a:gd name="connsiteX9" fmla="*/ 1230174 w 2697024"/>
              <a:gd name="connsiteY9" fmla="*/ 857250 h 4114800"/>
              <a:gd name="connsiteX10" fmla="*/ 1001574 w 2697024"/>
              <a:gd name="connsiteY10" fmla="*/ 857250 h 4114800"/>
              <a:gd name="connsiteX11" fmla="*/ 944424 w 2697024"/>
              <a:gd name="connsiteY11" fmla="*/ 895350 h 4114800"/>
              <a:gd name="connsiteX12" fmla="*/ 944424 w 2697024"/>
              <a:gd name="connsiteY12" fmla="*/ 1600200 h 4114800"/>
              <a:gd name="connsiteX13" fmla="*/ 963474 w 2697024"/>
              <a:gd name="connsiteY13" fmla="*/ 1905000 h 4114800"/>
              <a:gd name="connsiteX14" fmla="*/ 944424 w 2697024"/>
              <a:gd name="connsiteY14" fmla="*/ 2362200 h 4114800"/>
              <a:gd name="connsiteX15" fmla="*/ 925374 w 2697024"/>
              <a:gd name="connsiteY15" fmla="*/ 2476500 h 4114800"/>
              <a:gd name="connsiteX16" fmla="*/ 906324 w 2697024"/>
              <a:gd name="connsiteY16" fmla="*/ 2705100 h 4114800"/>
              <a:gd name="connsiteX17" fmla="*/ 925374 w 2697024"/>
              <a:gd name="connsiteY17" fmla="*/ 3067050 h 4114800"/>
              <a:gd name="connsiteX18" fmla="*/ 963474 w 2697024"/>
              <a:gd name="connsiteY18" fmla="*/ 3619500 h 4114800"/>
              <a:gd name="connsiteX19" fmla="*/ 906324 w 2697024"/>
              <a:gd name="connsiteY19" fmla="*/ 3867150 h 4114800"/>
              <a:gd name="connsiteX20" fmla="*/ 849174 w 2697024"/>
              <a:gd name="connsiteY20" fmla="*/ 4057650 h 4114800"/>
              <a:gd name="connsiteX21" fmla="*/ 734874 w 2697024"/>
              <a:gd name="connsiteY21" fmla="*/ 4114800 h 4114800"/>
              <a:gd name="connsiteX22" fmla="*/ 601524 w 2697024"/>
              <a:gd name="connsiteY22" fmla="*/ 4095750 h 4114800"/>
              <a:gd name="connsiteX23" fmla="*/ 258624 w 2697024"/>
              <a:gd name="connsiteY23" fmla="*/ 4057650 h 4114800"/>
              <a:gd name="connsiteX24" fmla="*/ 163374 w 2697024"/>
              <a:gd name="connsiteY24" fmla="*/ 3943350 h 4114800"/>
              <a:gd name="connsiteX25" fmla="*/ 125274 w 2697024"/>
              <a:gd name="connsiteY25" fmla="*/ 3829050 h 4114800"/>
              <a:gd name="connsiteX26" fmla="*/ 106224 w 2697024"/>
              <a:gd name="connsiteY26" fmla="*/ 3771900 h 4114800"/>
              <a:gd name="connsiteX27" fmla="*/ 106224 w 2697024"/>
              <a:gd name="connsiteY27" fmla="*/ 3200400 h 4114800"/>
              <a:gd name="connsiteX28" fmla="*/ 144324 w 2697024"/>
              <a:gd name="connsiteY28" fmla="*/ 3067050 h 4114800"/>
              <a:gd name="connsiteX29" fmla="*/ 144324 w 2697024"/>
              <a:gd name="connsiteY29" fmla="*/ 2705100 h 4114800"/>
              <a:gd name="connsiteX30" fmla="*/ 106224 w 2697024"/>
              <a:gd name="connsiteY30" fmla="*/ 2552700 h 4114800"/>
              <a:gd name="connsiteX31" fmla="*/ 87174 w 2697024"/>
              <a:gd name="connsiteY31" fmla="*/ 2419350 h 4114800"/>
              <a:gd name="connsiteX32" fmla="*/ 49074 w 2697024"/>
              <a:gd name="connsiteY32" fmla="*/ 2152650 h 4114800"/>
              <a:gd name="connsiteX33" fmla="*/ 68124 w 2697024"/>
              <a:gd name="connsiteY33" fmla="*/ 1752600 h 4114800"/>
              <a:gd name="connsiteX34" fmla="*/ 49074 w 2697024"/>
              <a:gd name="connsiteY34" fmla="*/ 1676400 h 4114800"/>
              <a:gd name="connsiteX35" fmla="*/ 68124 w 2697024"/>
              <a:gd name="connsiteY35" fmla="*/ 1504950 h 4114800"/>
              <a:gd name="connsiteX36" fmla="*/ 87174 w 2697024"/>
              <a:gd name="connsiteY36" fmla="*/ 1238250 h 4114800"/>
              <a:gd name="connsiteX37" fmla="*/ 68124 w 2697024"/>
              <a:gd name="connsiteY37" fmla="*/ 247650 h 4114800"/>
              <a:gd name="connsiteX38" fmla="*/ 125274 w 2697024"/>
              <a:gd name="connsiteY38" fmla="*/ 95250 h 4114800"/>
              <a:gd name="connsiteX39" fmla="*/ 239574 w 2697024"/>
              <a:gd name="connsiteY39" fmla="*/ 19050 h 4114800"/>
              <a:gd name="connsiteX40" fmla="*/ 525324 w 2697024"/>
              <a:gd name="connsiteY40" fmla="*/ 0 h 4114800"/>
              <a:gd name="connsiteX41" fmla="*/ 1020624 w 2697024"/>
              <a:gd name="connsiteY41" fmla="*/ 19050 h 4114800"/>
              <a:gd name="connsiteX42" fmla="*/ 1249224 w 2697024"/>
              <a:gd name="connsiteY42" fmla="*/ 0 h 4114800"/>
              <a:gd name="connsiteX43" fmla="*/ 1896924 w 2697024"/>
              <a:gd name="connsiteY43" fmla="*/ 19050 h 4114800"/>
              <a:gd name="connsiteX44" fmla="*/ 2049324 w 2697024"/>
              <a:gd name="connsiteY44" fmla="*/ 38100 h 4114800"/>
              <a:gd name="connsiteX45" fmla="*/ 2144574 w 2697024"/>
              <a:gd name="connsiteY45" fmla="*/ 57150 h 4114800"/>
              <a:gd name="connsiteX46" fmla="*/ 2487474 w 2697024"/>
              <a:gd name="connsiteY46" fmla="*/ 19050 h 4114800"/>
              <a:gd name="connsiteX47" fmla="*/ 2658924 w 2697024"/>
              <a:gd name="connsiteY47"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97024" h="4114800">
                <a:moveTo>
                  <a:pt x="2658924" y="0"/>
                </a:moveTo>
                <a:lnTo>
                  <a:pt x="2658924" y="0"/>
                </a:lnTo>
                <a:cubicBezTo>
                  <a:pt x="2665260" y="63363"/>
                  <a:pt x="2697024" y="370401"/>
                  <a:pt x="2697024" y="419100"/>
                </a:cubicBezTo>
                <a:cubicBezTo>
                  <a:pt x="2697024" y="501894"/>
                  <a:pt x="2687648" y="584523"/>
                  <a:pt x="2677974" y="666750"/>
                </a:cubicBezTo>
                <a:cubicBezTo>
                  <a:pt x="2677908" y="667310"/>
                  <a:pt x="2648908" y="791066"/>
                  <a:pt x="2639874" y="800100"/>
                </a:cubicBezTo>
                <a:cubicBezTo>
                  <a:pt x="2630854" y="809120"/>
                  <a:pt x="2507065" y="838153"/>
                  <a:pt x="2506524" y="838200"/>
                </a:cubicBezTo>
                <a:cubicBezTo>
                  <a:pt x="2386161" y="848666"/>
                  <a:pt x="2265123" y="849213"/>
                  <a:pt x="2144574" y="857250"/>
                </a:cubicBezTo>
                <a:cubicBezTo>
                  <a:pt x="2074591" y="861916"/>
                  <a:pt x="2004874" y="869950"/>
                  <a:pt x="1935024" y="876300"/>
                </a:cubicBezTo>
                <a:cubicBezTo>
                  <a:pt x="1833697" y="856035"/>
                  <a:pt x="1760633" y="838200"/>
                  <a:pt x="1649274" y="838200"/>
                </a:cubicBezTo>
                <a:cubicBezTo>
                  <a:pt x="1509430" y="838200"/>
                  <a:pt x="1369874" y="850900"/>
                  <a:pt x="1230174" y="857250"/>
                </a:cubicBezTo>
                <a:cubicBezTo>
                  <a:pt x="1130041" y="842945"/>
                  <a:pt x="1093787" y="822670"/>
                  <a:pt x="1001574" y="857250"/>
                </a:cubicBezTo>
                <a:cubicBezTo>
                  <a:pt x="980137" y="865289"/>
                  <a:pt x="963474" y="882650"/>
                  <a:pt x="944424" y="895350"/>
                </a:cubicBezTo>
                <a:cubicBezTo>
                  <a:pt x="894007" y="1197851"/>
                  <a:pt x="918969" y="1002004"/>
                  <a:pt x="944424" y="1600200"/>
                </a:cubicBezTo>
                <a:cubicBezTo>
                  <a:pt x="948752" y="1701906"/>
                  <a:pt x="957124" y="1803400"/>
                  <a:pt x="963474" y="1905000"/>
                </a:cubicBezTo>
                <a:cubicBezTo>
                  <a:pt x="957124" y="2057400"/>
                  <a:pt x="954570" y="2210006"/>
                  <a:pt x="944424" y="2362200"/>
                </a:cubicBezTo>
                <a:cubicBezTo>
                  <a:pt x="941855" y="2400740"/>
                  <a:pt x="929639" y="2438111"/>
                  <a:pt x="925374" y="2476500"/>
                </a:cubicBezTo>
                <a:cubicBezTo>
                  <a:pt x="916930" y="2552496"/>
                  <a:pt x="912674" y="2628900"/>
                  <a:pt x="906324" y="2705100"/>
                </a:cubicBezTo>
                <a:cubicBezTo>
                  <a:pt x="912674" y="2825750"/>
                  <a:pt x="919761" y="2946363"/>
                  <a:pt x="925374" y="3067050"/>
                </a:cubicBezTo>
                <a:cubicBezTo>
                  <a:pt x="948863" y="3572054"/>
                  <a:pt x="913854" y="3371400"/>
                  <a:pt x="963474" y="3619500"/>
                </a:cubicBezTo>
                <a:cubicBezTo>
                  <a:pt x="930464" y="3718531"/>
                  <a:pt x="927343" y="3720017"/>
                  <a:pt x="906324" y="3867150"/>
                </a:cubicBezTo>
                <a:cubicBezTo>
                  <a:pt x="894333" y="3951085"/>
                  <a:pt x="906930" y="3999894"/>
                  <a:pt x="849174" y="4057650"/>
                </a:cubicBezTo>
                <a:cubicBezTo>
                  <a:pt x="812245" y="4094579"/>
                  <a:pt x="781355" y="4099306"/>
                  <a:pt x="734874" y="4114800"/>
                </a:cubicBezTo>
                <a:cubicBezTo>
                  <a:pt x="690424" y="4108450"/>
                  <a:pt x="646241" y="4099815"/>
                  <a:pt x="601524" y="4095750"/>
                </a:cubicBezTo>
                <a:cubicBezTo>
                  <a:pt x="265159" y="4065171"/>
                  <a:pt x="412769" y="4109032"/>
                  <a:pt x="258624" y="4057650"/>
                </a:cubicBezTo>
                <a:cubicBezTo>
                  <a:pt x="222735" y="4021761"/>
                  <a:pt x="184592" y="3991090"/>
                  <a:pt x="163374" y="3943350"/>
                </a:cubicBezTo>
                <a:cubicBezTo>
                  <a:pt x="147063" y="3906650"/>
                  <a:pt x="137974" y="3867150"/>
                  <a:pt x="125274" y="3829050"/>
                </a:cubicBezTo>
                <a:lnTo>
                  <a:pt x="106224" y="3771900"/>
                </a:lnTo>
                <a:cubicBezTo>
                  <a:pt x="86526" y="3476431"/>
                  <a:pt x="75122" y="3495869"/>
                  <a:pt x="106224" y="3200400"/>
                </a:cubicBezTo>
                <a:cubicBezTo>
                  <a:pt x="109904" y="3165440"/>
                  <a:pt x="132518" y="3102468"/>
                  <a:pt x="144324" y="3067050"/>
                </a:cubicBezTo>
                <a:cubicBezTo>
                  <a:pt x="168968" y="2894544"/>
                  <a:pt x="175992" y="2916221"/>
                  <a:pt x="144324" y="2705100"/>
                </a:cubicBezTo>
                <a:cubicBezTo>
                  <a:pt x="136556" y="2653316"/>
                  <a:pt x="113629" y="2604537"/>
                  <a:pt x="106224" y="2552700"/>
                </a:cubicBezTo>
                <a:cubicBezTo>
                  <a:pt x="99874" y="2508250"/>
                  <a:pt x="92420" y="2463944"/>
                  <a:pt x="87174" y="2419350"/>
                </a:cubicBezTo>
                <a:cubicBezTo>
                  <a:pt x="58300" y="2173925"/>
                  <a:pt x="86563" y="2302607"/>
                  <a:pt x="49074" y="2152650"/>
                </a:cubicBezTo>
                <a:cubicBezTo>
                  <a:pt x="55424" y="2019300"/>
                  <a:pt x="68124" y="1886101"/>
                  <a:pt x="68124" y="1752600"/>
                </a:cubicBezTo>
                <a:cubicBezTo>
                  <a:pt x="68124" y="1726418"/>
                  <a:pt x="49074" y="1702582"/>
                  <a:pt x="49074" y="1676400"/>
                </a:cubicBezTo>
                <a:cubicBezTo>
                  <a:pt x="49074" y="1618898"/>
                  <a:pt x="63143" y="1562236"/>
                  <a:pt x="68124" y="1504950"/>
                </a:cubicBezTo>
                <a:cubicBezTo>
                  <a:pt x="75845" y="1416159"/>
                  <a:pt x="80824" y="1327150"/>
                  <a:pt x="87174" y="1238250"/>
                </a:cubicBezTo>
                <a:cubicBezTo>
                  <a:pt x="0" y="802378"/>
                  <a:pt x="34166" y="1045657"/>
                  <a:pt x="68124" y="247650"/>
                </a:cubicBezTo>
                <a:cubicBezTo>
                  <a:pt x="70226" y="198259"/>
                  <a:pt x="84373" y="131039"/>
                  <a:pt x="125274" y="95250"/>
                </a:cubicBezTo>
                <a:cubicBezTo>
                  <a:pt x="159735" y="65097"/>
                  <a:pt x="193885" y="22096"/>
                  <a:pt x="239574" y="19050"/>
                </a:cubicBezTo>
                <a:lnTo>
                  <a:pt x="525324" y="0"/>
                </a:lnTo>
                <a:cubicBezTo>
                  <a:pt x="690424" y="6350"/>
                  <a:pt x="855402" y="19050"/>
                  <a:pt x="1020624" y="19050"/>
                </a:cubicBezTo>
                <a:cubicBezTo>
                  <a:pt x="1097088" y="19050"/>
                  <a:pt x="1172760" y="0"/>
                  <a:pt x="1249224" y="0"/>
                </a:cubicBezTo>
                <a:cubicBezTo>
                  <a:pt x="1465217" y="0"/>
                  <a:pt x="1681024" y="12700"/>
                  <a:pt x="1896924" y="19050"/>
                </a:cubicBezTo>
                <a:cubicBezTo>
                  <a:pt x="1947724" y="25400"/>
                  <a:pt x="1998724" y="30315"/>
                  <a:pt x="2049324" y="38100"/>
                </a:cubicBezTo>
                <a:cubicBezTo>
                  <a:pt x="2081326" y="43023"/>
                  <a:pt x="2112195" y="57150"/>
                  <a:pt x="2144574" y="57150"/>
                </a:cubicBezTo>
                <a:cubicBezTo>
                  <a:pt x="2237035" y="57150"/>
                  <a:pt x="2388277" y="33221"/>
                  <a:pt x="2487474" y="19050"/>
                </a:cubicBezTo>
                <a:lnTo>
                  <a:pt x="2658924" y="0"/>
                </a:lnTo>
                <a:close/>
              </a:path>
            </a:pathLst>
          </a:custGeom>
          <a:solidFill>
            <a:srgbClr val="FFFF00"/>
          </a:solidFill>
          <a:ln w="38100" cap="flat" cmpd="sng" algn="ctr">
            <a:solidFill>
              <a:schemeClr val="tx1"/>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l-GR" sz="4000" b="1" dirty="0">
                <a:solidFill>
                  <a:prstClr val="white"/>
                </a:solidFill>
                <a:cs typeface="Arial" charset="0"/>
              </a:rPr>
              <a:t> </a:t>
            </a:r>
            <a:r>
              <a:rPr lang="el-GR" sz="4000" b="1" dirty="0">
                <a:solidFill>
                  <a:prstClr val="black"/>
                </a:solidFill>
                <a:cs typeface="Arial" charset="0"/>
              </a:rPr>
              <a:t>σφιγκοσίνη</a:t>
            </a:r>
          </a:p>
        </p:txBody>
      </p:sp>
      <p:sp>
        <p:nvSpPr>
          <p:cNvPr id="60" name="Freeform 59"/>
          <p:cNvSpPr/>
          <p:nvPr/>
        </p:nvSpPr>
        <p:spPr bwMode="auto">
          <a:xfrm rot="21151358">
            <a:off x="8234518" y="2783586"/>
            <a:ext cx="1838204" cy="3851989"/>
          </a:xfrm>
          <a:custGeom>
            <a:avLst/>
            <a:gdLst>
              <a:gd name="connsiteX0" fmla="*/ 755650 w 1825625"/>
              <a:gd name="connsiteY0" fmla="*/ 206375 h 3863975"/>
              <a:gd name="connsiteX1" fmla="*/ 755650 w 1825625"/>
              <a:gd name="connsiteY1" fmla="*/ 1273175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81584 w 1851559"/>
              <a:gd name="connsiteY0" fmla="*/ 204645 h 3862245"/>
              <a:gd name="connsiteX1" fmla="*/ 896915 w 1851559"/>
              <a:gd name="connsiteY1" fmla="*/ 1273098 h 3862245"/>
              <a:gd name="connsiteX2" fmla="*/ 762534 w 1851559"/>
              <a:gd name="connsiteY2" fmla="*/ 1842945 h 3862245"/>
              <a:gd name="connsiteX3" fmla="*/ 1200684 w 1851559"/>
              <a:gd name="connsiteY3" fmla="*/ 2547795 h 3862245"/>
              <a:gd name="connsiteX4" fmla="*/ 1829334 w 1851559"/>
              <a:gd name="connsiteY4" fmla="*/ 3309795 h 3862245"/>
              <a:gd name="connsiteX5" fmla="*/ 1334034 w 1851559"/>
              <a:gd name="connsiteY5" fmla="*/ 3709845 h 3862245"/>
              <a:gd name="connsiteX6" fmla="*/ 229134 w 1851559"/>
              <a:gd name="connsiteY6" fmla="*/ 2395395 h 3862245"/>
              <a:gd name="connsiteX7" fmla="*/ 152934 w 1851559"/>
              <a:gd name="connsiteY7" fmla="*/ 1728645 h 3862245"/>
              <a:gd name="connsiteX8" fmla="*/ 133884 w 1851559"/>
              <a:gd name="connsiteY8" fmla="*/ 242745 h 3862245"/>
              <a:gd name="connsiteX9" fmla="*/ 956237 w 1851559"/>
              <a:gd name="connsiteY9" fmla="*/ 272174 h 3862245"/>
              <a:gd name="connsiteX0" fmla="*/ 768229 w 1838204"/>
              <a:gd name="connsiteY0" fmla="*/ 194389 h 3851989"/>
              <a:gd name="connsiteX1" fmla="*/ 883560 w 1838204"/>
              <a:gd name="connsiteY1" fmla="*/ 1262842 h 3851989"/>
              <a:gd name="connsiteX2" fmla="*/ 749179 w 1838204"/>
              <a:gd name="connsiteY2" fmla="*/ 1832689 h 3851989"/>
              <a:gd name="connsiteX3" fmla="*/ 1187329 w 1838204"/>
              <a:gd name="connsiteY3" fmla="*/ 2537539 h 3851989"/>
              <a:gd name="connsiteX4" fmla="*/ 1815979 w 1838204"/>
              <a:gd name="connsiteY4" fmla="*/ 3299539 h 3851989"/>
              <a:gd name="connsiteX5" fmla="*/ 1320679 w 1838204"/>
              <a:gd name="connsiteY5" fmla="*/ 3699589 h 3851989"/>
              <a:gd name="connsiteX6" fmla="*/ 215779 w 1838204"/>
              <a:gd name="connsiteY6" fmla="*/ 2385139 h 3851989"/>
              <a:gd name="connsiteX7" fmla="*/ 139579 w 1838204"/>
              <a:gd name="connsiteY7" fmla="*/ 1718389 h 3851989"/>
              <a:gd name="connsiteX8" fmla="*/ 120529 w 1838204"/>
              <a:gd name="connsiteY8" fmla="*/ 232489 h 3851989"/>
              <a:gd name="connsiteX9" fmla="*/ 862754 w 1838204"/>
              <a:gd name="connsiteY9" fmla="*/ 323452 h 3851989"/>
              <a:gd name="connsiteX10" fmla="*/ 942882 w 1838204"/>
              <a:gd name="connsiteY10" fmla="*/ 261918 h 3851989"/>
              <a:gd name="connsiteX0" fmla="*/ 768229 w 1838204"/>
              <a:gd name="connsiteY0" fmla="*/ 194389 h 3851989"/>
              <a:gd name="connsiteX1" fmla="*/ 957932 w 1838204"/>
              <a:gd name="connsiteY1" fmla="*/ 696198 h 3851989"/>
              <a:gd name="connsiteX2" fmla="*/ 883560 w 1838204"/>
              <a:gd name="connsiteY2" fmla="*/ 1262842 h 3851989"/>
              <a:gd name="connsiteX3" fmla="*/ 749179 w 1838204"/>
              <a:gd name="connsiteY3" fmla="*/ 1832689 h 3851989"/>
              <a:gd name="connsiteX4" fmla="*/ 1187329 w 1838204"/>
              <a:gd name="connsiteY4" fmla="*/ 2537539 h 3851989"/>
              <a:gd name="connsiteX5" fmla="*/ 1815979 w 1838204"/>
              <a:gd name="connsiteY5" fmla="*/ 3299539 h 3851989"/>
              <a:gd name="connsiteX6" fmla="*/ 1320679 w 1838204"/>
              <a:gd name="connsiteY6" fmla="*/ 3699589 h 3851989"/>
              <a:gd name="connsiteX7" fmla="*/ 215779 w 1838204"/>
              <a:gd name="connsiteY7" fmla="*/ 2385139 h 3851989"/>
              <a:gd name="connsiteX8" fmla="*/ 139579 w 1838204"/>
              <a:gd name="connsiteY8" fmla="*/ 1718389 h 3851989"/>
              <a:gd name="connsiteX9" fmla="*/ 120529 w 1838204"/>
              <a:gd name="connsiteY9" fmla="*/ 232489 h 3851989"/>
              <a:gd name="connsiteX10" fmla="*/ 862754 w 1838204"/>
              <a:gd name="connsiteY10" fmla="*/ 323452 h 3851989"/>
              <a:gd name="connsiteX11" fmla="*/ 942882 w 1838204"/>
              <a:gd name="connsiteY11" fmla="*/ 261918 h 385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8204" h="3851989">
                <a:moveTo>
                  <a:pt x="768229" y="194389"/>
                </a:moveTo>
                <a:cubicBezTo>
                  <a:pt x="763130" y="197956"/>
                  <a:pt x="938710" y="518123"/>
                  <a:pt x="957932" y="696198"/>
                </a:cubicBezTo>
                <a:cubicBezTo>
                  <a:pt x="977154" y="874274"/>
                  <a:pt x="881636" y="993359"/>
                  <a:pt x="883560" y="1262842"/>
                </a:cubicBezTo>
                <a:cubicBezTo>
                  <a:pt x="880385" y="1535892"/>
                  <a:pt x="698551" y="1620240"/>
                  <a:pt x="749179" y="1832689"/>
                </a:cubicBezTo>
                <a:cubicBezTo>
                  <a:pt x="799807" y="2045139"/>
                  <a:pt x="1009529" y="2293064"/>
                  <a:pt x="1187329" y="2537539"/>
                </a:cubicBezTo>
                <a:cubicBezTo>
                  <a:pt x="1365129" y="2782014"/>
                  <a:pt x="1793754" y="3105864"/>
                  <a:pt x="1815979" y="3299539"/>
                </a:cubicBezTo>
                <a:cubicBezTo>
                  <a:pt x="1838204" y="3493214"/>
                  <a:pt x="1587379" y="3851989"/>
                  <a:pt x="1320679" y="3699589"/>
                </a:cubicBezTo>
                <a:cubicBezTo>
                  <a:pt x="1053979" y="3547189"/>
                  <a:pt x="412629" y="2715339"/>
                  <a:pt x="215779" y="2385139"/>
                </a:cubicBezTo>
                <a:cubicBezTo>
                  <a:pt x="18929" y="2054939"/>
                  <a:pt x="155454" y="2077164"/>
                  <a:pt x="139579" y="1718389"/>
                </a:cubicBezTo>
                <a:cubicBezTo>
                  <a:pt x="123704" y="1359614"/>
                  <a:pt x="0" y="464978"/>
                  <a:pt x="120529" y="232489"/>
                </a:cubicBezTo>
                <a:cubicBezTo>
                  <a:pt x="241058" y="0"/>
                  <a:pt x="725695" y="318547"/>
                  <a:pt x="862754" y="323452"/>
                </a:cubicBezTo>
                <a:cubicBezTo>
                  <a:pt x="999813" y="328357"/>
                  <a:pt x="915384" y="251908"/>
                  <a:pt x="942882" y="261918"/>
                </a:cubicBezTo>
              </a:path>
            </a:pathLst>
          </a:custGeom>
          <a:solidFill>
            <a:srgbClr val="FFFF00"/>
          </a:solidFill>
          <a:ln w="38100"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r>
              <a:rPr lang="el-GR" sz="2800" b="1" dirty="0">
                <a:solidFill>
                  <a:prstClr val="white"/>
                </a:solidFill>
                <a:cs typeface="Arial" charset="0"/>
              </a:rPr>
              <a:t>   </a:t>
            </a:r>
            <a:r>
              <a:rPr lang="el-GR" sz="2800" b="1" dirty="0">
                <a:solidFill>
                  <a:prstClr val="black"/>
                </a:solidFill>
                <a:cs typeface="Arial" charset="0"/>
              </a:rPr>
              <a:t>Ακόρεστο ακύλιο</a:t>
            </a:r>
          </a:p>
        </p:txBody>
      </p:sp>
      <p:sp>
        <p:nvSpPr>
          <p:cNvPr id="61" name="TextBox 60"/>
          <p:cNvSpPr txBox="1"/>
          <p:nvPr/>
        </p:nvSpPr>
        <p:spPr>
          <a:xfrm>
            <a:off x="1687116" y="116632"/>
            <a:ext cx="7242624" cy="646331"/>
          </a:xfrm>
          <a:prstGeom prst="rect">
            <a:avLst/>
          </a:prstGeom>
          <a:noFill/>
        </p:spPr>
        <p:txBody>
          <a:bodyPr wrap="none" rtlCol="0">
            <a:spAutoFit/>
          </a:bodyPr>
          <a:lstStyle/>
          <a:p>
            <a:r>
              <a:rPr lang="el-GR" sz="3600" b="1" dirty="0">
                <a:solidFill>
                  <a:prstClr val="white"/>
                </a:solidFill>
                <a:cs typeface="Arial" charset="0"/>
              </a:rPr>
              <a:t>Β. Τα </a:t>
            </a:r>
            <a:r>
              <a:rPr lang="el-GR" sz="3600" b="1" dirty="0" err="1">
                <a:solidFill>
                  <a:prstClr val="white"/>
                </a:solidFill>
                <a:cs typeface="Arial" charset="0"/>
              </a:rPr>
              <a:t>σφιγκολιπίδια</a:t>
            </a:r>
            <a:r>
              <a:rPr lang="el-GR" sz="3600" b="1" dirty="0">
                <a:solidFill>
                  <a:prstClr val="white"/>
                </a:solidFill>
                <a:cs typeface="Arial" charset="0"/>
              </a:rPr>
              <a:t> των μεμβρανών</a:t>
            </a:r>
          </a:p>
        </p:txBody>
      </p:sp>
      <p:sp>
        <p:nvSpPr>
          <p:cNvPr id="15" name="Oval 14"/>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rPr>
              <a:t>GrD</a:t>
            </a:r>
            <a:endParaRPr lang="el-GR" sz="2000" b="1" i="1" dirty="0">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endParaRPr>
          </a:p>
        </p:txBody>
      </p:sp>
      <p:cxnSp>
        <p:nvCxnSpPr>
          <p:cNvPr id="5" name="Straight Connector 4"/>
          <p:cNvCxnSpPr>
            <a:stCxn id="41" idx="7"/>
          </p:cNvCxnSpPr>
          <p:nvPr/>
        </p:nvCxnSpPr>
        <p:spPr>
          <a:xfrm>
            <a:off x="2582704" y="3247225"/>
            <a:ext cx="0" cy="2349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11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2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1" grpId="0" animBg="1"/>
      <p:bldP spid="54" grpId="0" animBg="1"/>
      <p:bldP spid="52263" grpId="0" animBg="1"/>
      <p:bldP spid="59" grpId="0" animBg="1"/>
      <p:bldP spid="6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4"/>
          <p:cNvSpPr>
            <a:spLocks noChangeArrowheads="1"/>
          </p:cNvSpPr>
          <p:nvPr/>
        </p:nvSpPr>
        <p:spPr bwMode="auto">
          <a:xfrm>
            <a:off x="228600" y="228600"/>
            <a:ext cx="1646238" cy="835025"/>
          </a:xfrm>
          <a:prstGeom prst="ellipse">
            <a:avLst/>
          </a:prstGeom>
          <a:solidFill>
            <a:srgbClr val="663300"/>
          </a:solidFill>
          <a:ln w="76200">
            <a:solidFill>
              <a:srgbClr val="3333FF"/>
            </a:solidFill>
            <a:round/>
            <a:headEnd/>
            <a:tailEnd/>
          </a:ln>
        </p:spPr>
        <p:txBody>
          <a:bodyPr wrap="none" anchor="ctr"/>
          <a:lstStyle/>
          <a:p>
            <a:endParaRPr lang="el-GR">
              <a:solidFill>
                <a:prstClr val="white"/>
              </a:solidFill>
              <a:cs typeface="Arial" charset="0"/>
            </a:endParaRPr>
          </a:p>
        </p:txBody>
      </p:sp>
      <p:sp>
        <p:nvSpPr>
          <p:cNvPr id="3" name="Line 29"/>
          <p:cNvSpPr>
            <a:spLocks noChangeShapeType="1"/>
          </p:cNvSpPr>
          <p:nvPr/>
        </p:nvSpPr>
        <p:spPr bwMode="auto">
          <a:xfrm>
            <a:off x="992188" y="2514600"/>
            <a:ext cx="1587" cy="387350"/>
          </a:xfrm>
          <a:prstGeom prst="line">
            <a:avLst/>
          </a:prstGeom>
          <a:noFill/>
          <a:ln w="50800">
            <a:solidFill>
              <a:schemeClr val="tx1"/>
            </a:solidFill>
            <a:round/>
            <a:headEnd type="none" w="sm" len="sm"/>
            <a:tailEnd type="none" w="sm" len="sm"/>
          </a:ln>
        </p:spPr>
        <p:txBody>
          <a:bodyPr wrap="none" anchor="ctr"/>
          <a:lstStyle/>
          <a:p>
            <a:endParaRPr lang="el-GR">
              <a:solidFill>
                <a:prstClr val="white"/>
              </a:solidFill>
              <a:cs typeface="Arial" charset="0"/>
            </a:endParaRPr>
          </a:p>
        </p:txBody>
      </p:sp>
      <p:sp>
        <p:nvSpPr>
          <p:cNvPr id="4" name="Rectangle 31"/>
          <p:cNvSpPr>
            <a:spLocks noChangeArrowheads="1"/>
          </p:cNvSpPr>
          <p:nvPr/>
        </p:nvSpPr>
        <p:spPr bwMode="auto">
          <a:xfrm>
            <a:off x="838200" y="1981200"/>
            <a:ext cx="2371725" cy="519113"/>
          </a:xfrm>
          <a:prstGeom prst="rect">
            <a:avLst/>
          </a:prstGeom>
          <a:noFill/>
          <a:ln w="9525">
            <a:noFill/>
            <a:miter lim="800000"/>
            <a:headEnd/>
            <a:tailEnd/>
          </a:ln>
        </p:spPr>
        <p:txBody>
          <a:bodyPr wrap="none" lIns="92075" tIns="46038" rIns="92075" bIns="46038">
            <a:spAutoFit/>
          </a:bodyPr>
          <a:lstStyle/>
          <a:p>
            <a:pPr algn="ctr" defTabSz="762000"/>
            <a:r>
              <a:rPr lang="en-US" sz="2800" b="1">
                <a:solidFill>
                  <a:prstClr val="black"/>
                </a:solidFill>
                <a:latin typeface="Arial" charset="0"/>
                <a:cs typeface="Arial" charset="0"/>
              </a:rPr>
              <a:t>ΓΛΥΚΕΡΟΛΗ</a:t>
            </a:r>
          </a:p>
        </p:txBody>
      </p:sp>
      <p:sp>
        <p:nvSpPr>
          <p:cNvPr id="5" name="Rectangle 32"/>
          <p:cNvSpPr>
            <a:spLocks noChangeArrowheads="1"/>
          </p:cNvSpPr>
          <p:nvPr/>
        </p:nvSpPr>
        <p:spPr bwMode="auto">
          <a:xfrm>
            <a:off x="571468" y="500042"/>
            <a:ext cx="913392" cy="369974"/>
          </a:xfrm>
          <a:prstGeom prst="rect">
            <a:avLst/>
          </a:prstGeom>
          <a:noFill/>
          <a:ln w="9525">
            <a:noFill/>
            <a:miter lim="800000"/>
            <a:headEnd/>
            <a:tailEnd/>
          </a:ln>
        </p:spPr>
        <p:txBody>
          <a:bodyPr wrap="none" lIns="92075" tIns="46038" rIns="92075" bIns="46038">
            <a:spAutoFit/>
          </a:bodyPr>
          <a:lstStyle/>
          <a:p>
            <a:pPr defTabSz="762000"/>
            <a:r>
              <a:rPr lang="en-US" b="1" dirty="0" err="1">
                <a:solidFill>
                  <a:prstClr val="white"/>
                </a:solidFill>
                <a:latin typeface="Arial" charset="0"/>
                <a:cs typeface="Arial" charset="0"/>
              </a:rPr>
              <a:t>χολίνη</a:t>
            </a:r>
            <a:endParaRPr lang="en-US" b="1" dirty="0">
              <a:solidFill>
                <a:prstClr val="white"/>
              </a:solidFill>
              <a:latin typeface="Arial" charset="0"/>
              <a:cs typeface="Arial" charset="0"/>
            </a:endParaRPr>
          </a:p>
        </p:txBody>
      </p:sp>
      <p:sp>
        <p:nvSpPr>
          <p:cNvPr id="6" name="Line 36"/>
          <p:cNvSpPr>
            <a:spLocks noChangeShapeType="1"/>
          </p:cNvSpPr>
          <p:nvPr/>
        </p:nvSpPr>
        <p:spPr bwMode="auto">
          <a:xfrm>
            <a:off x="2363788" y="2514600"/>
            <a:ext cx="1587" cy="387350"/>
          </a:xfrm>
          <a:prstGeom prst="line">
            <a:avLst/>
          </a:prstGeom>
          <a:noFill/>
          <a:ln w="50800">
            <a:solidFill>
              <a:schemeClr val="tx1"/>
            </a:solidFill>
            <a:round/>
            <a:headEnd type="none" w="sm" len="sm"/>
            <a:tailEnd type="none" w="sm" len="sm"/>
          </a:ln>
        </p:spPr>
        <p:txBody>
          <a:bodyPr wrap="none" anchor="ctr"/>
          <a:lstStyle/>
          <a:p>
            <a:endParaRPr lang="el-GR">
              <a:solidFill>
                <a:prstClr val="white"/>
              </a:solidFill>
              <a:cs typeface="Arial" charset="0"/>
            </a:endParaRPr>
          </a:p>
        </p:txBody>
      </p:sp>
      <p:sp>
        <p:nvSpPr>
          <p:cNvPr id="7" name="Oval 37"/>
          <p:cNvSpPr>
            <a:spLocks noChangeArrowheads="1"/>
          </p:cNvSpPr>
          <p:nvPr/>
        </p:nvSpPr>
        <p:spPr bwMode="auto">
          <a:xfrm>
            <a:off x="1447800" y="381000"/>
            <a:ext cx="1905000" cy="1371600"/>
          </a:xfrm>
          <a:prstGeom prst="ellipse">
            <a:avLst/>
          </a:prstGeom>
          <a:solidFill>
            <a:srgbClr val="CC6600"/>
          </a:solidFill>
          <a:ln w="76200">
            <a:solidFill>
              <a:srgbClr val="FFFF66"/>
            </a:solidFill>
            <a:round/>
            <a:headEnd/>
            <a:tailEnd/>
          </a:ln>
        </p:spPr>
        <p:txBody>
          <a:bodyPr wrap="none" anchor="ctr"/>
          <a:lstStyle/>
          <a:p>
            <a:endParaRPr lang="el-GR">
              <a:solidFill>
                <a:prstClr val="white"/>
              </a:solidFill>
              <a:cs typeface="Arial" charset="0"/>
            </a:endParaRPr>
          </a:p>
        </p:txBody>
      </p:sp>
      <p:sp>
        <p:nvSpPr>
          <p:cNvPr id="8" name="Rectangle 38"/>
          <p:cNvSpPr>
            <a:spLocks noChangeArrowheads="1"/>
          </p:cNvSpPr>
          <p:nvPr/>
        </p:nvSpPr>
        <p:spPr bwMode="auto">
          <a:xfrm>
            <a:off x="1428724" y="714356"/>
            <a:ext cx="1962150" cy="822325"/>
          </a:xfrm>
          <a:prstGeom prst="rect">
            <a:avLst/>
          </a:prstGeom>
          <a:noFill/>
          <a:ln w="9525">
            <a:noFill/>
            <a:miter lim="800000"/>
            <a:headEnd/>
            <a:tailEnd/>
          </a:ln>
        </p:spPr>
        <p:txBody>
          <a:bodyPr lIns="92075" tIns="46038" rIns="92075" bIns="46038">
            <a:spAutoFit/>
          </a:bodyPr>
          <a:lstStyle/>
          <a:p>
            <a:pPr algn="ctr" defTabSz="762000"/>
            <a:r>
              <a:rPr lang="en-US" b="1" dirty="0" err="1">
                <a:solidFill>
                  <a:srgbClr val="FFFFFF"/>
                </a:solidFill>
                <a:latin typeface="Arial" charset="0"/>
                <a:cs typeface="Arial" charset="0"/>
              </a:rPr>
              <a:t>φωσφορική</a:t>
            </a:r>
            <a:r>
              <a:rPr lang="en-US" b="1" dirty="0">
                <a:solidFill>
                  <a:srgbClr val="FFFFFF"/>
                </a:solidFill>
                <a:latin typeface="Arial" charset="0"/>
                <a:cs typeface="Arial" charset="0"/>
              </a:rPr>
              <a:t> </a:t>
            </a:r>
            <a:r>
              <a:rPr lang="en-US" b="1" dirty="0" err="1">
                <a:solidFill>
                  <a:srgbClr val="FFFFFF"/>
                </a:solidFill>
                <a:latin typeface="Arial" charset="0"/>
                <a:cs typeface="Arial" charset="0"/>
              </a:rPr>
              <a:t>ομάδα</a:t>
            </a:r>
            <a:endParaRPr lang="en-US" b="1" dirty="0">
              <a:solidFill>
                <a:srgbClr val="FFFFFF"/>
              </a:solidFill>
              <a:latin typeface="Arial" charset="0"/>
              <a:cs typeface="Arial" charset="0"/>
            </a:endParaRPr>
          </a:p>
        </p:txBody>
      </p:sp>
      <p:sp>
        <p:nvSpPr>
          <p:cNvPr id="9" name="Freeform 8"/>
          <p:cNvSpPr/>
          <p:nvPr/>
        </p:nvSpPr>
        <p:spPr bwMode="auto">
          <a:xfrm>
            <a:off x="642906" y="1714488"/>
            <a:ext cx="2924175" cy="1025525"/>
          </a:xfrm>
          <a:custGeom>
            <a:avLst/>
            <a:gdLst>
              <a:gd name="connsiteX0" fmla="*/ 50800 w 2924175"/>
              <a:gd name="connsiteY0" fmla="*/ 320675 h 1025525"/>
              <a:gd name="connsiteX1" fmla="*/ 412750 w 2924175"/>
              <a:gd name="connsiteY1" fmla="*/ 111125 h 1025525"/>
              <a:gd name="connsiteX2" fmla="*/ 1574800 w 2924175"/>
              <a:gd name="connsiteY2" fmla="*/ 34925 h 1025525"/>
              <a:gd name="connsiteX3" fmla="*/ 2260600 w 2924175"/>
              <a:gd name="connsiteY3" fmla="*/ 53975 h 1025525"/>
              <a:gd name="connsiteX4" fmla="*/ 2870200 w 2924175"/>
              <a:gd name="connsiteY4" fmla="*/ 358775 h 1025525"/>
              <a:gd name="connsiteX5" fmla="*/ 2584450 w 2924175"/>
              <a:gd name="connsiteY5" fmla="*/ 911225 h 1025525"/>
              <a:gd name="connsiteX6" fmla="*/ 1003300 w 2924175"/>
              <a:gd name="connsiteY6" fmla="*/ 987425 h 1025525"/>
              <a:gd name="connsiteX7" fmla="*/ 527050 w 2924175"/>
              <a:gd name="connsiteY7" fmla="*/ 987425 h 1025525"/>
              <a:gd name="connsiteX8" fmla="*/ 107950 w 2924175"/>
              <a:gd name="connsiteY8" fmla="*/ 758825 h 1025525"/>
              <a:gd name="connsiteX9" fmla="*/ 50800 w 2924175"/>
              <a:gd name="connsiteY9" fmla="*/ 320675 h 102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24175" h="1025525">
                <a:moveTo>
                  <a:pt x="50800" y="320675"/>
                </a:moveTo>
                <a:cubicBezTo>
                  <a:pt x="101600" y="212725"/>
                  <a:pt x="158750" y="158750"/>
                  <a:pt x="412750" y="111125"/>
                </a:cubicBezTo>
                <a:cubicBezTo>
                  <a:pt x="666750" y="63500"/>
                  <a:pt x="1266825" y="44450"/>
                  <a:pt x="1574800" y="34925"/>
                </a:cubicBezTo>
                <a:cubicBezTo>
                  <a:pt x="1882775" y="25400"/>
                  <a:pt x="2044700" y="0"/>
                  <a:pt x="2260600" y="53975"/>
                </a:cubicBezTo>
                <a:cubicBezTo>
                  <a:pt x="2476500" y="107950"/>
                  <a:pt x="2816225" y="215900"/>
                  <a:pt x="2870200" y="358775"/>
                </a:cubicBezTo>
                <a:cubicBezTo>
                  <a:pt x="2924175" y="501650"/>
                  <a:pt x="2895600" y="806450"/>
                  <a:pt x="2584450" y="911225"/>
                </a:cubicBezTo>
                <a:cubicBezTo>
                  <a:pt x="2273300" y="1016000"/>
                  <a:pt x="1346200" y="974725"/>
                  <a:pt x="1003300" y="987425"/>
                </a:cubicBezTo>
                <a:cubicBezTo>
                  <a:pt x="660400" y="1000125"/>
                  <a:pt x="676275" y="1025525"/>
                  <a:pt x="527050" y="987425"/>
                </a:cubicBezTo>
                <a:cubicBezTo>
                  <a:pt x="377825" y="949325"/>
                  <a:pt x="184150" y="869950"/>
                  <a:pt x="107950" y="758825"/>
                </a:cubicBezTo>
                <a:cubicBezTo>
                  <a:pt x="31750" y="647700"/>
                  <a:pt x="0" y="428625"/>
                  <a:pt x="50800" y="320675"/>
                </a:cubicBezTo>
                <a:close/>
              </a:path>
            </a:pathLst>
          </a:custGeom>
          <a:solidFill>
            <a:srgbClr val="FFFF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l-GR" sz="4000" b="1" dirty="0">
                <a:solidFill>
                  <a:srgbClr val="000000"/>
                </a:solidFill>
                <a:cs typeface="Arial" charset="0"/>
              </a:rPr>
              <a:t>  γλυκερόλη</a:t>
            </a:r>
            <a:endParaRPr lang="el-GR" sz="2400" dirty="0">
              <a:solidFill>
                <a:prstClr val="white"/>
              </a:solidFill>
              <a:latin typeface="Times New Roman" pitchFamily="18" charset="0"/>
              <a:cs typeface="Arial" charset="0"/>
            </a:endParaRPr>
          </a:p>
        </p:txBody>
      </p:sp>
      <p:sp>
        <p:nvSpPr>
          <p:cNvPr id="10" name="Freeform 9"/>
          <p:cNvSpPr/>
          <p:nvPr/>
        </p:nvSpPr>
        <p:spPr bwMode="auto">
          <a:xfrm rot="21151358">
            <a:off x="1814423" y="2389220"/>
            <a:ext cx="1838204" cy="3851989"/>
          </a:xfrm>
          <a:custGeom>
            <a:avLst/>
            <a:gdLst>
              <a:gd name="connsiteX0" fmla="*/ 755650 w 1825625"/>
              <a:gd name="connsiteY0" fmla="*/ 206375 h 3863975"/>
              <a:gd name="connsiteX1" fmla="*/ 755650 w 1825625"/>
              <a:gd name="connsiteY1" fmla="*/ 1273175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81584 w 1851559"/>
              <a:gd name="connsiteY0" fmla="*/ 204645 h 3862245"/>
              <a:gd name="connsiteX1" fmla="*/ 896915 w 1851559"/>
              <a:gd name="connsiteY1" fmla="*/ 1273098 h 3862245"/>
              <a:gd name="connsiteX2" fmla="*/ 762534 w 1851559"/>
              <a:gd name="connsiteY2" fmla="*/ 1842945 h 3862245"/>
              <a:gd name="connsiteX3" fmla="*/ 1200684 w 1851559"/>
              <a:gd name="connsiteY3" fmla="*/ 2547795 h 3862245"/>
              <a:gd name="connsiteX4" fmla="*/ 1829334 w 1851559"/>
              <a:gd name="connsiteY4" fmla="*/ 3309795 h 3862245"/>
              <a:gd name="connsiteX5" fmla="*/ 1334034 w 1851559"/>
              <a:gd name="connsiteY5" fmla="*/ 3709845 h 3862245"/>
              <a:gd name="connsiteX6" fmla="*/ 229134 w 1851559"/>
              <a:gd name="connsiteY6" fmla="*/ 2395395 h 3862245"/>
              <a:gd name="connsiteX7" fmla="*/ 152934 w 1851559"/>
              <a:gd name="connsiteY7" fmla="*/ 1728645 h 3862245"/>
              <a:gd name="connsiteX8" fmla="*/ 133884 w 1851559"/>
              <a:gd name="connsiteY8" fmla="*/ 242745 h 3862245"/>
              <a:gd name="connsiteX9" fmla="*/ 956237 w 1851559"/>
              <a:gd name="connsiteY9" fmla="*/ 272174 h 3862245"/>
              <a:gd name="connsiteX0" fmla="*/ 768229 w 1838204"/>
              <a:gd name="connsiteY0" fmla="*/ 194389 h 3851989"/>
              <a:gd name="connsiteX1" fmla="*/ 883560 w 1838204"/>
              <a:gd name="connsiteY1" fmla="*/ 1262842 h 3851989"/>
              <a:gd name="connsiteX2" fmla="*/ 749179 w 1838204"/>
              <a:gd name="connsiteY2" fmla="*/ 1832689 h 3851989"/>
              <a:gd name="connsiteX3" fmla="*/ 1187329 w 1838204"/>
              <a:gd name="connsiteY3" fmla="*/ 2537539 h 3851989"/>
              <a:gd name="connsiteX4" fmla="*/ 1815979 w 1838204"/>
              <a:gd name="connsiteY4" fmla="*/ 3299539 h 3851989"/>
              <a:gd name="connsiteX5" fmla="*/ 1320679 w 1838204"/>
              <a:gd name="connsiteY5" fmla="*/ 3699589 h 3851989"/>
              <a:gd name="connsiteX6" fmla="*/ 215779 w 1838204"/>
              <a:gd name="connsiteY6" fmla="*/ 2385139 h 3851989"/>
              <a:gd name="connsiteX7" fmla="*/ 139579 w 1838204"/>
              <a:gd name="connsiteY7" fmla="*/ 1718389 h 3851989"/>
              <a:gd name="connsiteX8" fmla="*/ 120529 w 1838204"/>
              <a:gd name="connsiteY8" fmla="*/ 232489 h 3851989"/>
              <a:gd name="connsiteX9" fmla="*/ 862754 w 1838204"/>
              <a:gd name="connsiteY9" fmla="*/ 323452 h 3851989"/>
              <a:gd name="connsiteX10" fmla="*/ 942882 w 1838204"/>
              <a:gd name="connsiteY10" fmla="*/ 261918 h 3851989"/>
              <a:gd name="connsiteX0" fmla="*/ 768229 w 1838204"/>
              <a:gd name="connsiteY0" fmla="*/ 194389 h 3851989"/>
              <a:gd name="connsiteX1" fmla="*/ 957932 w 1838204"/>
              <a:gd name="connsiteY1" fmla="*/ 696198 h 3851989"/>
              <a:gd name="connsiteX2" fmla="*/ 883560 w 1838204"/>
              <a:gd name="connsiteY2" fmla="*/ 1262842 h 3851989"/>
              <a:gd name="connsiteX3" fmla="*/ 749179 w 1838204"/>
              <a:gd name="connsiteY3" fmla="*/ 1832689 h 3851989"/>
              <a:gd name="connsiteX4" fmla="*/ 1187329 w 1838204"/>
              <a:gd name="connsiteY4" fmla="*/ 2537539 h 3851989"/>
              <a:gd name="connsiteX5" fmla="*/ 1815979 w 1838204"/>
              <a:gd name="connsiteY5" fmla="*/ 3299539 h 3851989"/>
              <a:gd name="connsiteX6" fmla="*/ 1320679 w 1838204"/>
              <a:gd name="connsiteY6" fmla="*/ 3699589 h 3851989"/>
              <a:gd name="connsiteX7" fmla="*/ 215779 w 1838204"/>
              <a:gd name="connsiteY7" fmla="*/ 2385139 h 3851989"/>
              <a:gd name="connsiteX8" fmla="*/ 139579 w 1838204"/>
              <a:gd name="connsiteY8" fmla="*/ 1718389 h 3851989"/>
              <a:gd name="connsiteX9" fmla="*/ 120529 w 1838204"/>
              <a:gd name="connsiteY9" fmla="*/ 232489 h 3851989"/>
              <a:gd name="connsiteX10" fmla="*/ 862754 w 1838204"/>
              <a:gd name="connsiteY10" fmla="*/ 323452 h 3851989"/>
              <a:gd name="connsiteX11" fmla="*/ 942882 w 1838204"/>
              <a:gd name="connsiteY11" fmla="*/ 261918 h 385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8204" h="3851989">
                <a:moveTo>
                  <a:pt x="768229" y="194389"/>
                </a:moveTo>
                <a:cubicBezTo>
                  <a:pt x="763130" y="197956"/>
                  <a:pt x="938710" y="518123"/>
                  <a:pt x="957932" y="696198"/>
                </a:cubicBezTo>
                <a:cubicBezTo>
                  <a:pt x="977154" y="874274"/>
                  <a:pt x="881636" y="993359"/>
                  <a:pt x="883560" y="1262842"/>
                </a:cubicBezTo>
                <a:cubicBezTo>
                  <a:pt x="880385" y="1535892"/>
                  <a:pt x="698551" y="1620240"/>
                  <a:pt x="749179" y="1832689"/>
                </a:cubicBezTo>
                <a:cubicBezTo>
                  <a:pt x="799807" y="2045139"/>
                  <a:pt x="1009529" y="2293064"/>
                  <a:pt x="1187329" y="2537539"/>
                </a:cubicBezTo>
                <a:cubicBezTo>
                  <a:pt x="1365129" y="2782014"/>
                  <a:pt x="1793754" y="3105864"/>
                  <a:pt x="1815979" y="3299539"/>
                </a:cubicBezTo>
                <a:cubicBezTo>
                  <a:pt x="1838204" y="3493214"/>
                  <a:pt x="1587379" y="3851989"/>
                  <a:pt x="1320679" y="3699589"/>
                </a:cubicBezTo>
                <a:cubicBezTo>
                  <a:pt x="1053979" y="3547189"/>
                  <a:pt x="412629" y="2715339"/>
                  <a:pt x="215779" y="2385139"/>
                </a:cubicBezTo>
                <a:cubicBezTo>
                  <a:pt x="18929" y="2054939"/>
                  <a:pt x="155454" y="2077164"/>
                  <a:pt x="139579" y="1718389"/>
                </a:cubicBezTo>
                <a:cubicBezTo>
                  <a:pt x="123704" y="1359614"/>
                  <a:pt x="0" y="464978"/>
                  <a:pt x="120529" y="232489"/>
                </a:cubicBezTo>
                <a:cubicBezTo>
                  <a:pt x="241058" y="0"/>
                  <a:pt x="725695" y="318547"/>
                  <a:pt x="862754" y="323452"/>
                </a:cubicBezTo>
                <a:cubicBezTo>
                  <a:pt x="999813" y="328357"/>
                  <a:pt x="915384" y="251908"/>
                  <a:pt x="942882" y="261918"/>
                </a:cubicBezTo>
              </a:path>
            </a:pathLst>
          </a:custGeom>
          <a:solidFill>
            <a:srgbClr val="C00000"/>
          </a:solidFill>
          <a:ln w="38100"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r>
              <a:rPr lang="el-GR" sz="2800" b="1" dirty="0">
                <a:solidFill>
                  <a:prstClr val="white"/>
                </a:solidFill>
                <a:cs typeface="Arial" charset="0"/>
              </a:rPr>
              <a:t>   </a:t>
            </a:r>
            <a:r>
              <a:rPr lang="el-GR" sz="2800" b="1" dirty="0">
                <a:solidFill>
                  <a:prstClr val="black"/>
                </a:solidFill>
                <a:cs typeface="Arial" charset="0"/>
              </a:rPr>
              <a:t>Ακόρεστο ακύλιο</a:t>
            </a:r>
          </a:p>
        </p:txBody>
      </p:sp>
      <p:sp>
        <p:nvSpPr>
          <p:cNvPr id="11" name="Freeform 10"/>
          <p:cNvSpPr/>
          <p:nvPr/>
        </p:nvSpPr>
        <p:spPr bwMode="auto">
          <a:xfrm>
            <a:off x="714344" y="2428868"/>
            <a:ext cx="1000132" cy="4149725"/>
          </a:xfrm>
          <a:custGeom>
            <a:avLst/>
            <a:gdLst>
              <a:gd name="connsiteX0" fmla="*/ 603250 w 708025"/>
              <a:gd name="connsiteY0" fmla="*/ 549275 h 4149725"/>
              <a:gd name="connsiteX1" fmla="*/ 622300 w 708025"/>
              <a:gd name="connsiteY1" fmla="*/ 3597275 h 4149725"/>
              <a:gd name="connsiteX2" fmla="*/ 88900 w 708025"/>
              <a:gd name="connsiteY2" fmla="*/ 3635375 h 4149725"/>
              <a:gd name="connsiteX3" fmla="*/ 88900 w 708025"/>
              <a:gd name="connsiteY3" fmla="*/ 511175 h 4149725"/>
              <a:gd name="connsiteX4" fmla="*/ 603250 w 708025"/>
              <a:gd name="connsiteY4" fmla="*/ 549275 h 4149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25" h="4149725">
                <a:moveTo>
                  <a:pt x="603250" y="549275"/>
                </a:moveTo>
                <a:cubicBezTo>
                  <a:pt x="692150" y="1063625"/>
                  <a:pt x="708025" y="3082925"/>
                  <a:pt x="622300" y="3597275"/>
                </a:cubicBezTo>
                <a:cubicBezTo>
                  <a:pt x="536575" y="4111625"/>
                  <a:pt x="177800" y="4149725"/>
                  <a:pt x="88900" y="3635375"/>
                </a:cubicBezTo>
                <a:cubicBezTo>
                  <a:pt x="0" y="3121025"/>
                  <a:pt x="3175" y="1022350"/>
                  <a:pt x="88900" y="511175"/>
                </a:cubicBezTo>
                <a:cubicBezTo>
                  <a:pt x="174625" y="0"/>
                  <a:pt x="514350" y="34925"/>
                  <a:pt x="603250" y="549275"/>
                </a:cubicBezTo>
                <a:close/>
              </a:path>
            </a:pathLst>
          </a:custGeom>
          <a:solidFill>
            <a:srgbClr val="C00000"/>
          </a:solidFill>
          <a:ln w="9525"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l-GR" sz="3600" b="1" dirty="0">
                <a:solidFill>
                  <a:prstClr val="white"/>
                </a:solidFill>
                <a:cs typeface="Arial" charset="0"/>
              </a:rPr>
              <a:t>  </a:t>
            </a:r>
            <a:r>
              <a:rPr lang="el-GR" sz="3600" b="1" dirty="0">
                <a:solidFill>
                  <a:prstClr val="black"/>
                </a:solidFill>
                <a:cs typeface="Arial" charset="0"/>
              </a:rPr>
              <a:t>Κορεσμένο ακύλιο</a:t>
            </a:r>
          </a:p>
        </p:txBody>
      </p:sp>
      <p:sp>
        <p:nvSpPr>
          <p:cNvPr id="22" name="Oval 14"/>
          <p:cNvSpPr>
            <a:spLocks noChangeArrowheads="1"/>
          </p:cNvSpPr>
          <p:nvPr/>
        </p:nvSpPr>
        <p:spPr bwMode="auto">
          <a:xfrm>
            <a:off x="6243864" y="519114"/>
            <a:ext cx="1646238" cy="835025"/>
          </a:xfrm>
          <a:prstGeom prst="ellipse">
            <a:avLst/>
          </a:prstGeom>
          <a:solidFill>
            <a:srgbClr val="663300"/>
          </a:solidFill>
          <a:ln w="76200">
            <a:solidFill>
              <a:srgbClr val="3333FF"/>
            </a:solidFill>
            <a:round/>
            <a:headEnd/>
            <a:tailEnd/>
          </a:ln>
        </p:spPr>
        <p:txBody>
          <a:bodyPr wrap="none" anchor="ctr"/>
          <a:lstStyle/>
          <a:p>
            <a:endParaRPr lang="el-GR">
              <a:solidFill>
                <a:prstClr val="white"/>
              </a:solidFill>
              <a:cs typeface="Arial" charset="0"/>
            </a:endParaRPr>
          </a:p>
        </p:txBody>
      </p:sp>
      <p:sp>
        <p:nvSpPr>
          <p:cNvPr id="23" name="Rectangle 20"/>
          <p:cNvSpPr>
            <a:spLocks noChangeArrowheads="1"/>
          </p:cNvSpPr>
          <p:nvPr/>
        </p:nvSpPr>
        <p:spPr bwMode="auto">
          <a:xfrm>
            <a:off x="6643698" y="785794"/>
            <a:ext cx="913392" cy="369974"/>
          </a:xfrm>
          <a:prstGeom prst="rect">
            <a:avLst/>
          </a:prstGeom>
          <a:noFill/>
          <a:ln w="9525">
            <a:noFill/>
            <a:miter lim="800000"/>
            <a:headEnd/>
            <a:tailEnd/>
          </a:ln>
        </p:spPr>
        <p:txBody>
          <a:bodyPr wrap="none" lIns="92075" tIns="46038" rIns="92075" bIns="46038">
            <a:spAutoFit/>
          </a:bodyPr>
          <a:lstStyle/>
          <a:p>
            <a:pPr defTabSz="762000"/>
            <a:r>
              <a:rPr lang="en-US" b="1" dirty="0" err="1">
                <a:solidFill>
                  <a:prstClr val="white"/>
                </a:solidFill>
                <a:latin typeface="Arial" charset="0"/>
                <a:cs typeface="Arial" charset="0"/>
              </a:rPr>
              <a:t>χολίνη</a:t>
            </a:r>
            <a:endParaRPr lang="en-US" b="1" dirty="0">
              <a:solidFill>
                <a:prstClr val="white"/>
              </a:solidFill>
              <a:latin typeface="Arial" charset="0"/>
              <a:cs typeface="Arial" charset="0"/>
            </a:endParaRPr>
          </a:p>
        </p:txBody>
      </p:sp>
      <p:sp>
        <p:nvSpPr>
          <p:cNvPr id="24" name="Oval 22"/>
          <p:cNvSpPr>
            <a:spLocks noChangeArrowheads="1"/>
          </p:cNvSpPr>
          <p:nvPr/>
        </p:nvSpPr>
        <p:spPr bwMode="auto">
          <a:xfrm>
            <a:off x="7463064" y="823914"/>
            <a:ext cx="1905000" cy="1371600"/>
          </a:xfrm>
          <a:prstGeom prst="ellipse">
            <a:avLst/>
          </a:prstGeom>
          <a:solidFill>
            <a:srgbClr val="CC6600"/>
          </a:solidFill>
          <a:ln w="76200">
            <a:solidFill>
              <a:srgbClr val="FFFF66"/>
            </a:solidFill>
            <a:round/>
            <a:headEnd/>
            <a:tailEnd/>
          </a:ln>
        </p:spPr>
        <p:txBody>
          <a:bodyPr wrap="none" anchor="ctr"/>
          <a:lstStyle/>
          <a:p>
            <a:endParaRPr lang="el-GR">
              <a:solidFill>
                <a:prstClr val="white"/>
              </a:solidFill>
              <a:cs typeface="Arial" charset="0"/>
            </a:endParaRPr>
          </a:p>
        </p:txBody>
      </p:sp>
      <p:sp>
        <p:nvSpPr>
          <p:cNvPr id="25" name="Rectangle 23"/>
          <p:cNvSpPr>
            <a:spLocks noChangeArrowheads="1"/>
          </p:cNvSpPr>
          <p:nvPr/>
        </p:nvSpPr>
        <p:spPr bwMode="auto">
          <a:xfrm>
            <a:off x="7463064" y="1128714"/>
            <a:ext cx="1962150" cy="822325"/>
          </a:xfrm>
          <a:prstGeom prst="rect">
            <a:avLst/>
          </a:prstGeom>
          <a:noFill/>
          <a:ln w="9525">
            <a:noFill/>
            <a:miter lim="800000"/>
            <a:headEnd/>
            <a:tailEnd/>
          </a:ln>
        </p:spPr>
        <p:txBody>
          <a:bodyPr lIns="92075" tIns="46038" rIns="92075" bIns="46038">
            <a:spAutoFit/>
          </a:bodyPr>
          <a:lstStyle/>
          <a:p>
            <a:pPr algn="ctr" defTabSz="762000"/>
            <a:r>
              <a:rPr lang="en-US" b="1">
                <a:solidFill>
                  <a:srgbClr val="FFFFFF"/>
                </a:solidFill>
                <a:latin typeface="Arial" charset="0"/>
                <a:cs typeface="Arial" charset="0"/>
              </a:rPr>
              <a:t>φωσφορική ομάδα</a:t>
            </a:r>
          </a:p>
        </p:txBody>
      </p:sp>
      <p:sp>
        <p:nvSpPr>
          <p:cNvPr id="26" name="Freeform 25"/>
          <p:cNvSpPr/>
          <p:nvPr/>
        </p:nvSpPr>
        <p:spPr bwMode="auto">
          <a:xfrm>
            <a:off x="6820142" y="2143116"/>
            <a:ext cx="2697024" cy="4114800"/>
          </a:xfrm>
          <a:custGeom>
            <a:avLst/>
            <a:gdLst>
              <a:gd name="connsiteX0" fmla="*/ 2658924 w 2697024"/>
              <a:gd name="connsiteY0" fmla="*/ 0 h 4114800"/>
              <a:gd name="connsiteX1" fmla="*/ 2658924 w 2697024"/>
              <a:gd name="connsiteY1" fmla="*/ 0 h 4114800"/>
              <a:gd name="connsiteX2" fmla="*/ 2697024 w 2697024"/>
              <a:gd name="connsiteY2" fmla="*/ 419100 h 4114800"/>
              <a:gd name="connsiteX3" fmla="*/ 2677974 w 2697024"/>
              <a:gd name="connsiteY3" fmla="*/ 666750 h 4114800"/>
              <a:gd name="connsiteX4" fmla="*/ 2639874 w 2697024"/>
              <a:gd name="connsiteY4" fmla="*/ 800100 h 4114800"/>
              <a:gd name="connsiteX5" fmla="*/ 2506524 w 2697024"/>
              <a:gd name="connsiteY5" fmla="*/ 838200 h 4114800"/>
              <a:gd name="connsiteX6" fmla="*/ 2144574 w 2697024"/>
              <a:gd name="connsiteY6" fmla="*/ 857250 h 4114800"/>
              <a:gd name="connsiteX7" fmla="*/ 1935024 w 2697024"/>
              <a:gd name="connsiteY7" fmla="*/ 876300 h 4114800"/>
              <a:gd name="connsiteX8" fmla="*/ 1649274 w 2697024"/>
              <a:gd name="connsiteY8" fmla="*/ 838200 h 4114800"/>
              <a:gd name="connsiteX9" fmla="*/ 1230174 w 2697024"/>
              <a:gd name="connsiteY9" fmla="*/ 857250 h 4114800"/>
              <a:gd name="connsiteX10" fmla="*/ 1001574 w 2697024"/>
              <a:gd name="connsiteY10" fmla="*/ 857250 h 4114800"/>
              <a:gd name="connsiteX11" fmla="*/ 944424 w 2697024"/>
              <a:gd name="connsiteY11" fmla="*/ 895350 h 4114800"/>
              <a:gd name="connsiteX12" fmla="*/ 944424 w 2697024"/>
              <a:gd name="connsiteY12" fmla="*/ 1600200 h 4114800"/>
              <a:gd name="connsiteX13" fmla="*/ 963474 w 2697024"/>
              <a:gd name="connsiteY13" fmla="*/ 1905000 h 4114800"/>
              <a:gd name="connsiteX14" fmla="*/ 944424 w 2697024"/>
              <a:gd name="connsiteY14" fmla="*/ 2362200 h 4114800"/>
              <a:gd name="connsiteX15" fmla="*/ 925374 w 2697024"/>
              <a:gd name="connsiteY15" fmla="*/ 2476500 h 4114800"/>
              <a:gd name="connsiteX16" fmla="*/ 906324 w 2697024"/>
              <a:gd name="connsiteY16" fmla="*/ 2705100 h 4114800"/>
              <a:gd name="connsiteX17" fmla="*/ 925374 w 2697024"/>
              <a:gd name="connsiteY17" fmla="*/ 3067050 h 4114800"/>
              <a:gd name="connsiteX18" fmla="*/ 963474 w 2697024"/>
              <a:gd name="connsiteY18" fmla="*/ 3619500 h 4114800"/>
              <a:gd name="connsiteX19" fmla="*/ 906324 w 2697024"/>
              <a:gd name="connsiteY19" fmla="*/ 3867150 h 4114800"/>
              <a:gd name="connsiteX20" fmla="*/ 849174 w 2697024"/>
              <a:gd name="connsiteY20" fmla="*/ 4057650 h 4114800"/>
              <a:gd name="connsiteX21" fmla="*/ 734874 w 2697024"/>
              <a:gd name="connsiteY21" fmla="*/ 4114800 h 4114800"/>
              <a:gd name="connsiteX22" fmla="*/ 601524 w 2697024"/>
              <a:gd name="connsiteY22" fmla="*/ 4095750 h 4114800"/>
              <a:gd name="connsiteX23" fmla="*/ 258624 w 2697024"/>
              <a:gd name="connsiteY23" fmla="*/ 4057650 h 4114800"/>
              <a:gd name="connsiteX24" fmla="*/ 163374 w 2697024"/>
              <a:gd name="connsiteY24" fmla="*/ 3943350 h 4114800"/>
              <a:gd name="connsiteX25" fmla="*/ 125274 w 2697024"/>
              <a:gd name="connsiteY25" fmla="*/ 3829050 h 4114800"/>
              <a:gd name="connsiteX26" fmla="*/ 106224 w 2697024"/>
              <a:gd name="connsiteY26" fmla="*/ 3771900 h 4114800"/>
              <a:gd name="connsiteX27" fmla="*/ 106224 w 2697024"/>
              <a:gd name="connsiteY27" fmla="*/ 3200400 h 4114800"/>
              <a:gd name="connsiteX28" fmla="*/ 144324 w 2697024"/>
              <a:gd name="connsiteY28" fmla="*/ 3067050 h 4114800"/>
              <a:gd name="connsiteX29" fmla="*/ 144324 w 2697024"/>
              <a:gd name="connsiteY29" fmla="*/ 2705100 h 4114800"/>
              <a:gd name="connsiteX30" fmla="*/ 106224 w 2697024"/>
              <a:gd name="connsiteY30" fmla="*/ 2552700 h 4114800"/>
              <a:gd name="connsiteX31" fmla="*/ 87174 w 2697024"/>
              <a:gd name="connsiteY31" fmla="*/ 2419350 h 4114800"/>
              <a:gd name="connsiteX32" fmla="*/ 49074 w 2697024"/>
              <a:gd name="connsiteY32" fmla="*/ 2152650 h 4114800"/>
              <a:gd name="connsiteX33" fmla="*/ 68124 w 2697024"/>
              <a:gd name="connsiteY33" fmla="*/ 1752600 h 4114800"/>
              <a:gd name="connsiteX34" fmla="*/ 49074 w 2697024"/>
              <a:gd name="connsiteY34" fmla="*/ 1676400 h 4114800"/>
              <a:gd name="connsiteX35" fmla="*/ 68124 w 2697024"/>
              <a:gd name="connsiteY35" fmla="*/ 1504950 h 4114800"/>
              <a:gd name="connsiteX36" fmla="*/ 87174 w 2697024"/>
              <a:gd name="connsiteY36" fmla="*/ 1238250 h 4114800"/>
              <a:gd name="connsiteX37" fmla="*/ 68124 w 2697024"/>
              <a:gd name="connsiteY37" fmla="*/ 247650 h 4114800"/>
              <a:gd name="connsiteX38" fmla="*/ 125274 w 2697024"/>
              <a:gd name="connsiteY38" fmla="*/ 95250 h 4114800"/>
              <a:gd name="connsiteX39" fmla="*/ 239574 w 2697024"/>
              <a:gd name="connsiteY39" fmla="*/ 19050 h 4114800"/>
              <a:gd name="connsiteX40" fmla="*/ 525324 w 2697024"/>
              <a:gd name="connsiteY40" fmla="*/ 0 h 4114800"/>
              <a:gd name="connsiteX41" fmla="*/ 1020624 w 2697024"/>
              <a:gd name="connsiteY41" fmla="*/ 19050 h 4114800"/>
              <a:gd name="connsiteX42" fmla="*/ 1249224 w 2697024"/>
              <a:gd name="connsiteY42" fmla="*/ 0 h 4114800"/>
              <a:gd name="connsiteX43" fmla="*/ 1896924 w 2697024"/>
              <a:gd name="connsiteY43" fmla="*/ 19050 h 4114800"/>
              <a:gd name="connsiteX44" fmla="*/ 2049324 w 2697024"/>
              <a:gd name="connsiteY44" fmla="*/ 38100 h 4114800"/>
              <a:gd name="connsiteX45" fmla="*/ 2144574 w 2697024"/>
              <a:gd name="connsiteY45" fmla="*/ 57150 h 4114800"/>
              <a:gd name="connsiteX46" fmla="*/ 2487474 w 2697024"/>
              <a:gd name="connsiteY46" fmla="*/ 19050 h 4114800"/>
              <a:gd name="connsiteX47" fmla="*/ 2658924 w 2697024"/>
              <a:gd name="connsiteY47"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697024" h="4114800">
                <a:moveTo>
                  <a:pt x="2658924" y="0"/>
                </a:moveTo>
                <a:lnTo>
                  <a:pt x="2658924" y="0"/>
                </a:lnTo>
                <a:cubicBezTo>
                  <a:pt x="2665260" y="63363"/>
                  <a:pt x="2697024" y="370401"/>
                  <a:pt x="2697024" y="419100"/>
                </a:cubicBezTo>
                <a:cubicBezTo>
                  <a:pt x="2697024" y="501894"/>
                  <a:pt x="2687648" y="584523"/>
                  <a:pt x="2677974" y="666750"/>
                </a:cubicBezTo>
                <a:cubicBezTo>
                  <a:pt x="2677908" y="667310"/>
                  <a:pt x="2648908" y="791066"/>
                  <a:pt x="2639874" y="800100"/>
                </a:cubicBezTo>
                <a:cubicBezTo>
                  <a:pt x="2630854" y="809120"/>
                  <a:pt x="2507065" y="838153"/>
                  <a:pt x="2506524" y="838200"/>
                </a:cubicBezTo>
                <a:cubicBezTo>
                  <a:pt x="2386161" y="848666"/>
                  <a:pt x="2265123" y="849213"/>
                  <a:pt x="2144574" y="857250"/>
                </a:cubicBezTo>
                <a:cubicBezTo>
                  <a:pt x="2074591" y="861916"/>
                  <a:pt x="2004874" y="869950"/>
                  <a:pt x="1935024" y="876300"/>
                </a:cubicBezTo>
                <a:cubicBezTo>
                  <a:pt x="1833697" y="856035"/>
                  <a:pt x="1760633" y="838200"/>
                  <a:pt x="1649274" y="838200"/>
                </a:cubicBezTo>
                <a:cubicBezTo>
                  <a:pt x="1509430" y="838200"/>
                  <a:pt x="1369874" y="850900"/>
                  <a:pt x="1230174" y="857250"/>
                </a:cubicBezTo>
                <a:cubicBezTo>
                  <a:pt x="1130041" y="842945"/>
                  <a:pt x="1093787" y="822670"/>
                  <a:pt x="1001574" y="857250"/>
                </a:cubicBezTo>
                <a:cubicBezTo>
                  <a:pt x="980137" y="865289"/>
                  <a:pt x="963474" y="882650"/>
                  <a:pt x="944424" y="895350"/>
                </a:cubicBezTo>
                <a:cubicBezTo>
                  <a:pt x="894007" y="1197851"/>
                  <a:pt x="918969" y="1002004"/>
                  <a:pt x="944424" y="1600200"/>
                </a:cubicBezTo>
                <a:cubicBezTo>
                  <a:pt x="948752" y="1701906"/>
                  <a:pt x="957124" y="1803400"/>
                  <a:pt x="963474" y="1905000"/>
                </a:cubicBezTo>
                <a:cubicBezTo>
                  <a:pt x="957124" y="2057400"/>
                  <a:pt x="954570" y="2210006"/>
                  <a:pt x="944424" y="2362200"/>
                </a:cubicBezTo>
                <a:cubicBezTo>
                  <a:pt x="941855" y="2400740"/>
                  <a:pt x="929639" y="2438111"/>
                  <a:pt x="925374" y="2476500"/>
                </a:cubicBezTo>
                <a:cubicBezTo>
                  <a:pt x="916930" y="2552496"/>
                  <a:pt x="912674" y="2628900"/>
                  <a:pt x="906324" y="2705100"/>
                </a:cubicBezTo>
                <a:cubicBezTo>
                  <a:pt x="912674" y="2825750"/>
                  <a:pt x="919761" y="2946363"/>
                  <a:pt x="925374" y="3067050"/>
                </a:cubicBezTo>
                <a:cubicBezTo>
                  <a:pt x="948863" y="3572054"/>
                  <a:pt x="913854" y="3371400"/>
                  <a:pt x="963474" y="3619500"/>
                </a:cubicBezTo>
                <a:cubicBezTo>
                  <a:pt x="930464" y="3718531"/>
                  <a:pt x="927343" y="3720017"/>
                  <a:pt x="906324" y="3867150"/>
                </a:cubicBezTo>
                <a:cubicBezTo>
                  <a:pt x="894333" y="3951085"/>
                  <a:pt x="906930" y="3999894"/>
                  <a:pt x="849174" y="4057650"/>
                </a:cubicBezTo>
                <a:cubicBezTo>
                  <a:pt x="812245" y="4094579"/>
                  <a:pt x="781355" y="4099306"/>
                  <a:pt x="734874" y="4114800"/>
                </a:cubicBezTo>
                <a:cubicBezTo>
                  <a:pt x="690424" y="4108450"/>
                  <a:pt x="646241" y="4099815"/>
                  <a:pt x="601524" y="4095750"/>
                </a:cubicBezTo>
                <a:cubicBezTo>
                  <a:pt x="265159" y="4065171"/>
                  <a:pt x="412769" y="4109032"/>
                  <a:pt x="258624" y="4057650"/>
                </a:cubicBezTo>
                <a:cubicBezTo>
                  <a:pt x="222735" y="4021761"/>
                  <a:pt x="184592" y="3991090"/>
                  <a:pt x="163374" y="3943350"/>
                </a:cubicBezTo>
                <a:cubicBezTo>
                  <a:pt x="147063" y="3906650"/>
                  <a:pt x="137974" y="3867150"/>
                  <a:pt x="125274" y="3829050"/>
                </a:cubicBezTo>
                <a:lnTo>
                  <a:pt x="106224" y="3771900"/>
                </a:lnTo>
                <a:cubicBezTo>
                  <a:pt x="86526" y="3476431"/>
                  <a:pt x="75122" y="3495869"/>
                  <a:pt x="106224" y="3200400"/>
                </a:cubicBezTo>
                <a:cubicBezTo>
                  <a:pt x="109904" y="3165440"/>
                  <a:pt x="132518" y="3102468"/>
                  <a:pt x="144324" y="3067050"/>
                </a:cubicBezTo>
                <a:cubicBezTo>
                  <a:pt x="168968" y="2894544"/>
                  <a:pt x="175992" y="2916221"/>
                  <a:pt x="144324" y="2705100"/>
                </a:cubicBezTo>
                <a:cubicBezTo>
                  <a:pt x="136556" y="2653316"/>
                  <a:pt x="113629" y="2604537"/>
                  <a:pt x="106224" y="2552700"/>
                </a:cubicBezTo>
                <a:cubicBezTo>
                  <a:pt x="99874" y="2508250"/>
                  <a:pt x="92420" y="2463944"/>
                  <a:pt x="87174" y="2419350"/>
                </a:cubicBezTo>
                <a:cubicBezTo>
                  <a:pt x="58300" y="2173925"/>
                  <a:pt x="86563" y="2302607"/>
                  <a:pt x="49074" y="2152650"/>
                </a:cubicBezTo>
                <a:cubicBezTo>
                  <a:pt x="55424" y="2019300"/>
                  <a:pt x="68124" y="1886101"/>
                  <a:pt x="68124" y="1752600"/>
                </a:cubicBezTo>
                <a:cubicBezTo>
                  <a:pt x="68124" y="1726418"/>
                  <a:pt x="49074" y="1702582"/>
                  <a:pt x="49074" y="1676400"/>
                </a:cubicBezTo>
                <a:cubicBezTo>
                  <a:pt x="49074" y="1618898"/>
                  <a:pt x="63143" y="1562236"/>
                  <a:pt x="68124" y="1504950"/>
                </a:cubicBezTo>
                <a:cubicBezTo>
                  <a:pt x="75845" y="1416159"/>
                  <a:pt x="80824" y="1327150"/>
                  <a:pt x="87174" y="1238250"/>
                </a:cubicBezTo>
                <a:cubicBezTo>
                  <a:pt x="0" y="802378"/>
                  <a:pt x="34166" y="1045657"/>
                  <a:pt x="68124" y="247650"/>
                </a:cubicBezTo>
                <a:cubicBezTo>
                  <a:pt x="70226" y="198259"/>
                  <a:pt x="84373" y="131039"/>
                  <a:pt x="125274" y="95250"/>
                </a:cubicBezTo>
                <a:cubicBezTo>
                  <a:pt x="159735" y="65097"/>
                  <a:pt x="193885" y="22096"/>
                  <a:pt x="239574" y="19050"/>
                </a:cubicBezTo>
                <a:lnTo>
                  <a:pt x="525324" y="0"/>
                </a:lnTo>
                <a:cubicBezTo>
                  <a:pt x="690424" y="6350"/>
                  <a:pt x="855402" y="19050"/>
                  <a:pt x="1020624" y="19050"/>
                </a:cubicBezTo>
                <a:cubicBezTo>
                  <a:pt x="1097088" y="19050"/>
                  <a:pt x="1172760" y="0"/>
                  <a:pt x="1249224" y="0"/>
                </a:cubicBezTo>
                <a:cubicBezTo>
                  <a:pt x="1465217" y="0"/>
                  <a:pt x="1681024" y="12700"/>
                  <a:pt x="1896924" y="19050"/>
                </a:cubicBezTo>
                <a:cubicBezTo>
                  <a:pt x="1947724" y="25400"/>
                  <a:pt x="1998724" y="30315"/>
                  <a:pt x="2049324" y="38100"/>
                </a:cubicBezTo>
                <a:cubicBezTo>
                  <a:pt x="2081326" y="43023"/>
                  <a:pt x="2112195" y="57150"/>
                  <a:pt x="2144574" y="57150"/>
                </a:cubicBezTo>
                <a:cubicBezTo>
                  <a:pt x="2237035" y="57150"/>
                  <a:pt x="2388277" y="33221"/>
                  <a:pt x="2487474" y="19050"/>
                </a:cubicBezTo>
                <a:lnTo>
                  <a:pt x="2658924" y="0"/>
                </a:lnTo>
                <a:close/>
              </a:path>
            </a:pathLst>
          </a:custGeom>
          <a:solidFill>
            <a:srgbClr val="FFFF00"/>
          </a:solidFill>
          <a:ln w="38100" cap="flat" cmpd="sng" algn="ctr">
            <a:solidFill>
              <a:schemeClr val="tx1"/>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l-GR" sz="4000" b="1" dirty="0">
                <a:solidFill>
                  <a:prstClr val="white"/>
                </a:solidFill>
                <a:cs typeface="Arial" charset="0"/>
              </a:rPr>
              <a:t> </a:t>
            </a:r>
            <a:r>
              <a:rPr lang="el-GR" sz="4000" b="1" dirty="0">
                <a:solidFill>
                  <a:prstClr val="black"/>
                </a:solidFill>
                <a:cs typeface="Arial" charset="0"/>
              </a:rPr>
              <a:t>σφιγκοσίνη</a:t>
            </a:r>
          </a:p>
        </p:txBody>
      </p:sp>
      <p:sp>
        <p:nvSpPr>
          <p:cNvPr id="27" name="Freeform 26"/>
          <p:cNvSpPr/>
          <p:nvPr/>
        </p:nvSpPr>
        <p:spPr bwMode="auto">
          <a:xfrm rot="21151358">
            <a:off x="8205973" y="2674973"/>
            <a:ext cx="1838204" cy="3851989"/>
          </a:xfrm>
          <a:custGeom>
            <a:avLst/>
            <a:gdLst>
              <a:gd name="connsiteX0" fmla="*/ 755650 w 1825625"/>
              <a:gd name="connsiteY0" fmla="*/ 206375 h 3863975"/>
              <a:gd name="connsiteX1" fmla="*/ 755650 w 1825625"/>
              <a:gd name="connsiteY1" fmla="*/ 1273175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55650 w 1825625"/>
              <a:gd name="connsiteY0" fmla="*/ 206375 h 3863975"/>
              <a:gd name="connsiteX1" fmla="*/ 870981 w 1825625"/>
              <a:gd name="connsiteY1" fmla="*/ 1274828 h 3863975"/>
              <a:gd name="connsiteX2" fmla="*/ 736600 w 1825625"/>
              <a:gd name="connsiteY2" fmla="*/ 1844675 h 3863975"/>
              <a:gd name="connsiteX3" fmla="*/ 1174750 w 1825625"/>
              <a:gd name="connsiteY3" fmla="*/ 2549525 h 3863975"/>
              <a:gd name="connsiteX4" fmla="*/ 1803400 w 1825625"/>
              <a:gd name="connsiteY4" fmla="*/ 3311525 h 3863975"/>
              <a:gd name="connsiteX5" fmla="*/ 1308100 w 1825625"/>
              <a:gd name="connsiteY5" fmla="*/ 3711575 h 3863975"/>
              <a:gd name="connsiteX6" fmla="*/ 203200 w 1825625"/>
              <a:gd name="connsiteY6" fmla="*/ 2397125 h 3863975"/>
              <a:gd name="connsiteX7" fmla="*/ 127000 w 1825625"/>
              <a:gd name="connsiteY7" fmla="*/ 1730375 h 3863975"/>
              <a:gd name="connsiteX8" fmla="*/ 107950 w 1825625"/>
              <a:gd name="connsiteY8" fmla="*/ 244475 h 3863975"/>
              <a:gd name="connsiteX9" fmla="*/ 774700 w 1825625"/>
              <a:gd name="connsiteY9" fmla="*/ 263525 h 3863975"/>
              <a:gd name="connsiteX0" fmla="*/ 781584 w 1851559"/>
              <a:gd name="connsiteY0" fmla="*/ 204645 h 3862245"/>
              <a:gd name="connsiteX1" fmla="*/ 896915 w 1851559"/>
              <a:gd name="connsiteY1" fmla="*/ 1273098 h 3862245"/>
              <a:gd name="connsiteX2" fmla="*/ 762534 w 1851559"/>
              <a:gd name="connsiteY2" fmla="*/ 1842945 h 3862245"/>
              <a:gd name="connsiteX3" fmla="*/ 1200684 w 1851559"/>
              <a:gd name="connsiteY3" fmla="*/ 2547795 h 3862245"/>
              <a:gd name="connsiteX4" fmla="*/ 1829334 w 1851559"/>
              <a:gd name="connsiteY4" fmla="*/ 3309795 h 3862245"/>
              <a:gd name="connsiteX5" fmla="*/ 1334034 w 1851559"/>
              <a:gd name="connsiteY5" fmla="*/ 3709845 h 3862245"/>
              <a:gd name="connsiteX6" fmla="*/ 229134 w 1851559"/>
              <a:gd name="connsiteY6" fmla="*/ 2395395 h 3862245"/>
              <a:gd name="connsiteX7" fmla="*/ 152934 w 1851559"/>
              <a:gd name="connsiteY7" fmla="*/ 1728645 h 3862245"/>
              <a:gd name="connsiteX8" fmla="*/ 133884 w 1851559"/>
              <a:gd name="connsiteY8" fmla="*/ 242745 h 3862245"/>
              <a:gd name="connsiteX9" fmla="*/ 956237 w 1851559"/>
              <a:gd name="connsiteY9" fmla="*/ 272174 h 3862245"/>
              <a:gd name="connsiteX0" fmla="*/ 768229 w 1838204"/>
              <a:gd name="connsiteY0" fmla="*/ 194389 h 3851989"/>
              <a:gd name="connsiteX1" fmla="*/ 883560 w 1838204"/>
              <a:gd name="connsiteY1" fmla="*/ 1262842 h 3851989"/>
              <a:gd name="connsiteX2" fmla="*/ 749179 w 1838204"/>
              <a:gd name="connsiteY2" fmla="*/ 1832689 h 3851989"/>
              <a:gd name="connsiteX3" fmla="*/ 1187329 w 1838204"/>
              <a:gd name="connsiteY3" fmla="*/ 2537539 h 3851989"/>
              <a:gd name="connsiteX4" fmla="*/ 1815979 w 1838204"/>
              <a:gd name="connsiteY4" fmla="*/ 3299539 h 3851989"/>
              <a:gd name="connsiteX5" fmla="*/ 1320679 w 1838204"/>
              <a:gd name="connsiteY5" fmla="*/ 3699589 h 3851989"/>
              <a:gd name="connsiteX6" fmla="*/ 215779 w 1838204"/>
              <a:gd name="connsiteY6" fmla="*/ 2385139 h 3851989"/>
              <a:gd name="connsiteX7" fmla="*/ 139579 w 1838204"/>
              <a:gd name="connsiteY7" fmla="*/ 1718389 h 3851989"/>
              <a:gd name="connsiteX8" fmla="*/ 120529 w 1838204"/>
              <a:gd name="connsiteY8" fmla="*/ 232489 h 3851989"/>
              <a:gd name="connsiteX9" fmla="*/ 862754 w 1838204"/>
              <a:gd name="connsiteY9" fmla="*/ 323452 h 3851989"/>
              <a:gd name="connsiteX10" fmla="*/ 942882 w 1838204"/>
              <a:gd name="connsiteY10" fmla="*/ 261918 h 3851989"/>
              <a:gd name="connsiteX0" fmla="*/ 768229 w 1838204"/>
              <a:gd name="connsiteY0" fmla="*/ 194389 h 3851989"/>
              <a:gd name="connsiteX1" fmla="*/ 957932 w 1838204"/>
              <a:gd name="connsiteY1" fmla="*/ 696198 h 3851989"/>
              <a:gd name="connsiteX2" fmla="*/ 883560 w 1838204"/>
              <a:gd name="connsiteY2" fmla="*/ 1262842 h 3851989"/>
              <a:gd name="connsiteX3" fmla="*/ 749179 w 1838204"/>
              <a:gd name="connsiteY3" fmla="*/ 1832689 h 3851989"/>
              <a:gd name="connsiteX4" fmla="*/ 1187329 w 1838204"/>
              <a:gd name="connsiteY4" fmla="*/ 2537539 h 3851989"/>
              <a:gd name="connsiteX5" fmla="*/ 1815979 w 1838204"/>
              <a:gd name="connsiteY5" fmla="*/ 3299539 h 3851989"/>
              <a:gd name="connsiteX6" fmla="*/ 1320679 w 1838204"/>
              <a:gd name="connsiteY6" fmla="*/ 3699589 h 3851989"/>
              <a:gd name="connsiteX7" fmla="*/ 215779 w 1838204"/>
              <a:gd name="connsiteY7" fmla="*/ 2385139 h 3851989"/>
              <a:gd name="connsiteX8" fmla="*/ 139579 w 1838204"/>
              <a:gd name="connsiteY8" fmla="*/ 1718389 h 3851989"/>
              <a:gd name="connsiteX9" fmla="*/ 120529 w 1838204"/>
              <a:gd name="connsiteY9" fmla="*/ 232489 h 3851989"/>
              <a:gd name="connsiteX10" fmla="*/ 862754 w 1838204"/>
              <a:gd name="connsiteY10" fmla="*/ 323452 h 3851989"/>
              <a:gd name="connsiteX11" fmla="*/ 942882 w 1838204"/>
              <a:gd name="connsiteY11" fmla="*/ 261918 h 385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38204" h="3851989">
                <a:moveTo>
                  <a:pt x="768229" y="194389"/>
                </a:moveTo>
                <a:cubicBezTo>
                  <a:pt x="763130" y="197956"/>
                  <a:pt x="938710" y="518123"/>
                  <a:pt x="957932" y="696198"/>
                </a:cubicBezTo>
                <a:cubicBezTo>
                  <a:pt x="977154" y="874274"/>
                  <a:pt x="881636" y="993359"/>
                  <a:pt x="883560" y="1262842"/>
                </a:cubicBezTo>
                <a:cubicBezTo>
                  <a:pt x="880385" y="1535892"/>
                  <a:pt x="698551" y="1620240"/>
                  <a:pt x="749179" y="1832689"/>
                </a:cubicBezTo>
                <a:cubicBezTo>
                  <a:pt x="799807" y="2045139"/>
                  <a:pt x="1009529" y="2293064"/>
                  <a:pt x="1187329" y="2537539"/>
                </a:cubicBezTo>
                <a:cubicBezTo>
                  <a:pt x="1365129" y="2782014"/>
                  <a:pt x="1793754" y="3105864"/>
                  <a:pt x="1815979" y="3299539"/>
                </a:cubicBezTo>
                <a:cubicBezTo>
                  <a:pt x="1838204" y="3493214"/>
                  <a:pt x="1587379" y="3851989"/>
                  <a:pt x="1320679" y="3699589"/>
                </a:cubicBezTo>
                <a:cubicBezTo>
                  <a:pt x="1053979" y="3547189"/>
                  <a:pt x="412629" y="2715339"/>
                  <a:pt x="215779" y="2385139"/>
                </a:cubicBezTo>
                <a:cubicBezTo>
                  <a:pt x="18929" y="2054939"/>
                  <a:pt x="155454" y="2077164"/>
                  <a:pt x="139579" y="1718389"/>
                </a:cubicBezTo>
                <a:cubicBezTo>
                  <a:pt x="123704" y="1359614"/>
                  <a:pt x="0" y="464978"/>
                  <a:pt x="120529" y="232489"/>
                </a:cubicBezTo>
                <a:cubicBezTo>
                  <a:pt x="241058" y="0"/>
                  <a:pt x="725695" y="318547"/>
                  <a:pt x="862754" y="323452"/>
                </a:cubicBezTo>
                <a:cubicBezTo>
                  <a:pt x="999813" y="328357"/>
                  <a:pt x="915384" y="251908"/>
                  <a:pt x="942882" y="261918"/>
                </a:cubicBezTo>
              </a:path>
            </a:pathLst>
          </a:custGeom>
          <a:solidFill>
            <a:srgbClr val="C00000"/>
          </a:solidFill>
          <a:ln w="38100" cap="flat" cmpd="sng" algn="ctr">
            <a:solidFill>
              <a:schemeClr val="tx1"/>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endParaRPr lang="el-GR" sz="2800" b="1" dirty="0">
              <a:solidFill>
                <a:prstClr val="white"/>
              </a:solidFill>
              <a:cs typeface="Arial" charset="0"/>
            </a:endParaRPr>
          </a:p>
          <a:p>
            <a:pPr eaLnBrk="0" fontAlgn="base" hangingPunct="0">
              <a:spcBef>
                <a:spcPct val="0"/>
              </a:spcBef>
              <a:spcAft>
                <a:spcPct val="0"/>
              </a:spcAft>
            </a:pPr>
            <a:r>
              <a:rPr lang="el-GR" sz="2800" b="1" dirty="0">
                <a:solidFill>
                  <a:prstClr val="white"/>
                </a:solidFill>
                <a:cs typeface="Arial" charset="0"/>
              </a:rPr>
              <a:t>   </a:t>
            </a:r>
            <a:r>
              <a:rPr lang="el-GR" sz="2800" b="1" dirty="0">
                <a:solidFill>
                  <a:prstClr val="black"/>
                </a:solidFill>
                <a:cs typeface="Arial" charset="0"/>
              </a:rPr>
              <a:t>Ακόρεστο ακύλιο</a:t>
            </a:r>
          </a:p>
        </p:txBody>
      </p:sp>
      <p:sp>
        <p:nvSpPr>
          <p:cNvPr id="28" name="TextBox 27"/>
          <p:cNvSpPr txBox="1"/>
          <p:nvPr/>
        </p:nvSpPr>
        <p:spPr>
          <a:xfrm>
            <a:off x="3199284" y="3140968"/>
            <a:ext cx="3514142" cy="3231654"/>
          </a:xfrm>
          <a:prstGeom prst="rect">
            <a:avLst/>
          </a:prstGeom>
          <a:noFill/>
        </p:spPr>
        <p:txBody>
          <a:bodyPr wrap="square" rtlCol="0">
            <a:spAutoFit/>
          </a:bodyPr>
          <a:lstStyle/>
          <a:p>
            <a:pPr algn="ctr"/>
            <a:r>
              <a:rPr lang="el-GR" sz="3600" b="1" dirty="0">
                <a:solidFill>
                  <a:prstClr val="white"/>
                </a:solidFill>
                <a:cs typeface="Arial" charset="0"/>
              </a:rPr>
              <a:t>Φωσφολιπίδια:</a:t>
            </a:r>
          </a:p>
          <a:p>
            <a:pPr algn="ctr"/>
            <a:r>
              <a:rPr lang="el-GR" sz="2800" b="1" dirty="0">
                <a:solidFill>
                  <a:prstClr val="white"/>
                </a:solidFill>
                <a:cs typeface="Arial" charset="0"/>
              </a:rPr>
              <a:t>Λιπίδια που περιέχουν μια φωσφορική ομάδα και «κορμό» τη γλυκερόλη ή τη σφιγκοσίνη</a:t>
            </a:r>
          </a:p>
        </p:txBody>
      </p:sp>
      <p:grpSp>
        <p:nvGrpSpPr>
          <p:cNvPr id="12" name="Group 29"/>
          <p:cNvGrpSpPr/>
          <p:nvPr/>
        </p:nvGrpSpPr>
        <p:grpSpPr>
          <a:xfrm>
            <a:off x="4279404" y="188640"/>
            <a:ext cx="1106546" cy="2245129"/>
            <a:chOff x="4286244" y="1785926"/>
            <a:chExt cx="1106546" cy="2245129"/>
          </a:xfrm>
        </p:grpSpPr>
        <p:sp>
          <p:nvSpPr>
            <p:cNvPr id="32" name="Freeform 31"/>
            <p:cNvSpPr/>
            <p:nvPr/>
          </p:nvSpPr>
          <p:spPr>
            <a:xfrm>
              <a:off x="4786310" y="2428868"/>
              <a:ext cx="606480" cy="1387849"/>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Lst>
              <a:ahLst/>
              <a:cxnLst>
                <a:cxn ang="0">
                  <a:pos x="connsiteX0" y="connsiteY0"/>
                </a:cxn>
                <a:cxn ang="0">
                  <a:pos x="connsiteX1" y="connsiteY1"/>
                </a:cxn>
                <a:cxn ang="0">
                  <a:pos x="connsiteX2" y="connsiteY2"/>
                </a:cxn>
                <a:cxn ang="0">
                  <a:pos x="connsiteX3" y="connsiteY3"/>
                </a:cxn>
              </a:cxnLst>
              <a:rect l="l" t="t" r="r" b="b"/>
              <a:pathLst>
                <a:path w="356316" h="940158">
                  <a:moveTo>
                    <a:pt x="8586" y="0"/>
                  </a:moveTo>
                  <a:cubicBezTo>
                    <a:pt x="4293" y="144887"/>
                    <a:pt x="0" y="289775"/>
                    <a:pt x="8586" y="399245"/>
                  </a:cubicBezTo>
                  <a:cubicBezTo>
                    <a:pt x="17172" y="508716"/>
                    <a:pt x="2147" y="566671"/>
                    <a:pt x="60102" y="656823"/>
                  </a:cubicBezTo>
                  <a:cubicBezTo>
                    <a:pt x="118057" y="746975"/>
                    <a:pt x="237186" y="843566"/>
                    <a:pt x="356316" y="940158"/>
                  </a:cubicBezTo>
                </a:path>
              </a:pathLst>
            </a:custGeom>
            <a:ln w="2159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1" name="Freeform 41"/>
            <p:cNvSpPr>
              <a:spLocks/>
            </p:cNvSpPr>
            <p:nvPr/>
          </p:nvSpPr>
          <p:spPr bwMode="auto">
            <a:xfrm rot="20502527">
              <a:off x="4410730" y="2453109"/>
              <a:ext cx="428628" cy="1577946"/>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2159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cs typeface="Arial" charset="0"/>
              </a:endParaRPr>
            </a:p>
          </p:txBody>
        </p:sp>
        <p:sp>
          <p:nvSpPr>
            <p:cNvPr id="29" name="Oval 42"/>
            <p:cNvSpPr>
              <a:spLocks noChangeArrowheads="1"/>
            </p:cNvSpPr>
            <p:nvPr/>
          </p:nvSpPr>
          <p:spPr bwMode="auto">
            <a:xfrm>
              <a:off x="4286244" y="1785926"/>
              <a:ext cx="972748" cy="78746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l-GR">
                <a:solidFill>
                  <a:prstClr val="white"/>
                </a:solidFill>
                <a:cs typeface="Arial" charset="0"/>
              </a:endParaRPr>
            </a:p>
          </p:txBody>
        </p:sp>
      </p:grpSp>
      <p:sp>
        <p:nvSpPr>
          <p:cNvPr id="31" name="Down Arrow 30"/>
          <p:cNvSpPr/>
          <p:nvPr/>
        </p:nvSpPr>
        <p:spPr>
          <a:xfrm rot="10639823">
            <a:off x="4722995" y="2645023"/>
            <a:ext cx="360040"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30" name="Oval 29"/>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rPr>
              <a:t>GrD</a:t>
            </a:r>
            <a:endParaRPr lang="el-GR" sz="2000" b="1" i="1" dirty="0">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8555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repeatCount="indefinite" fill="hold" grpId="0" nodeType="withEffect">
                                  <p:stCondLst>
                                    <p:cond delay="0"/>
                                  </p:stCondLst>
                                  <p:endCondLst>
                                    <p:cond evt="onNext" delay="0">
                                      <p:tgtEl>
                                        <p:sldTgt/>
                                      </p:tgtEl>
                                    </p:cond>
                                  </p:end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repeatCount="indefinite" fill="hold" grpId="0" nodeType="withEffect">
                                  <p:stCondLst>
                                    <p:cond delay="0"/>
                                  </p:stCondLst>
                                  <p:endCondLst>
                                    <p:cond evt="onNext" delay="0">
                                      <p:tgtEl>
                                        <p:sldTgt/>
                                      </p:tgtEl>
                                    </p:cond>
                                  </p:end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extLst>
              <p:ext uri="{D42A27DB-BD31-4B8C-83A1-F6EECF244321}">
                <p14:modId xmlns:p14="http://schemas.microsoft.com/office/powerpoint/2010/main" val="215034127"/>
              </p:ext>
            </p:extLst>
          </p:nvPr>
        </p:nvGraphicFramePr>
        <p:xfrm>
          <a:off x="3517900" y="273050"/>
          <a:ext cx="6842125" cy="6659563"/>
        </p:xfrm>
        <a:graphic>
          <a:graphicData uri="http://schemas.openxmlformats.org/presentationml/2006/ole">
            <mc:AlternateContent xmlns:mc="http://schemas.openxmlformats.org/markup-compatibility/2006">
              <mc:Choice xmlns:v="urn:schemas-microsoft-com:vml" Requires="v">
                <p:oleObj spid="_x0000_s8219" name="MDLDrawObject Class" r:id="rId4" imgW="5714918" imgH="5562521" progId="">
                  <p:embed/>
                </p:oleObj>
              </mc:Choice>
              <mc:Fallback>
                <p:oleObj name="MDLDrawObject Class" r:id="rId4" imgW="5714918" imgH="5562521" progId="">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7900" y="273050"/>
                        <a:ext cx="6842125" cy="665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3"/>
          <p:cNvGrpSpPr>
            <a:grpSpLocks/>
          </p:cNvGrpSpPr>
          <p:nvPr/>
        </p:nvGrpSpPr>
        <p:grpSpPr bwMode="auto">
          <a:xfrm>
            <a:off x="2551212" y="1772816"/>
            <a:ext cx="2376488" cy="4824413"/>
            <a:chOff x="5236" y="1525"/>
            <a:chExt cx="783" cy="2125"/>
          </a:xfrm>
        </p:grpSpPr>
        <p:sp>
          <p:nvSpPr>
            <p:cNvPr id="8196" name="Freeform 4"/>
            <p:cNvSpPr>
              <a:spLocks/>
            </p:cNvSpPr>
            <p:nvPr/>
          </p:nvSpPr>
          <p:spPr bwMode="auto">
            <a:xfrm rot="2744324" flipV="1">
              <a:off x="5182" y="2033"/>
              <a:ext cx="945" cy="384"/>
            </a:xfrm>
            <a:custGeom>
              <a:avLst/>
              <a:gdLst/>
              <a:ahLst/>
              <a:cxnLst>
                <a:cxn ang="0">
                  <a:pos x="0" y="789"/>
                </a:cxn>
                <a:cxn ang="0">
                  <a:pos x="91" y="1001"/>
                </a:cxn>
                <a:cxn ang="0">
                  <a:pos x="122" y="1021"/>
                </a:cxn>
                <a:cxn ang="0">
                  <a:pos x="172" y="1072"/>
                </a:cxn>
                <a:cxn ang="0">
                  <a:pos x="233" y="1092"/>
                </a:cxn>
                <a:cxn ang="0">
                  <a:pos x="880" y="1061"/>
                </a:cxn>
                <a:cxn ang="0">
                  <a:pos x="960" y="1041"/>
                </a:cxn>
                <a:cxn ang="0">
                  <a:pos x="1031" y="1011"/>
                </a:cxn>
                <a:cxn ang="0">
                  <a:pos x="1152" y="930"/>
                </a:cxn>
                <a:cxn ang="0">
                  <a:pos x="1203" y="880"/>
                </a:cxn>
                <a:cxn ang="0">
                  <a:pos x="1223" y="859"/>
                </a:cxn>
                <a:cxn ang="0">
                  <a:pos x="1415" y="637"/>
                </a:cxn>
                <a:cxn ang="0">
                  <a:pos x="1860" y="647"/>
                </a:cxn>
                <a:cxn ang="0">
                  <a:pos x="1971" y="597"/>
                </a:cxn>
                <a:cxn ang="0">
                  <a:pos x="2052" y="526"/>
                </a:cxn>
                <a:cxn ang="0">
                  <a:pos x="2092" y="475"/>
                </a:cxn>
                <a:cxn ang="0">
                  <a:pos x="2133" y="384"/>
                </a:cxn>
                <a:cxn ang="0">
                  <a:pos x="1870" y="0"/>
                </a:cxn>
                <a:cxn ang="0">
                  <a:pos x="971" y="11"/>
                </a:cxn>
                <a:cxn ang="0">
                  <a:pos x="940" y="21"/>
                </a:cxn>
                <a:cxn ang="0">
                  <a:pos x="870" y="101"/>
                </a:cxn>
                <a:cxn ang="0">
                  <a:pos x="849" y="162"/>
                </a:cxn>
                <a:cxn ang="0">
                  <a:pos x="779" y="425"/>
                </a:cxn>
                <a:cxn ang="0">
                  <a:pos x="455" y="415"/>
                </a:cxn>
                <a:cxn ang="0">
                  <a:pos x="304" y="425"/>
                </a:cxn>
                <a:cxn ang="0">
                  <a:pos x="243" y="445"/>
                </a:cxn>
                <a:cxn ang="0">
                  <a:pos x="102" y="627"/>
                </a:cxn>
                <a:cxn ang="0">
                  <a:pos x="51" y="688"/>
                </a:cxn>
                <a:cxn ang="0">
                  <a:pos x="0" y="789"/>
                </a:cxn>
              </a:cxnLst>
              <a:rect l="0" t="0" r="r" b="b"/>
              <a:pathLst>
                <a:path w="2209" h="1092">
                  <a:moveTo>
                    <a:pt x="0" y="789"/>
                  </a:moveTo>
                  <a:cubicBezTo>
                    <a:pt x="15" y="832"/>
                    <a:pt x="49" y="974"/>
                    <a:pt x="91" y="1001"/>
                  </a:cubicBezTo>
                  <a:cubicBezTo>
                    <a:pt x="101" y="1008"/>
                    <a:pt x="113" y="1013"/>
                    <a:pt x="122" y="1021"/>
                  </a:cubicBezTo>
                  <a:cubicBezTo>
                    <a:pt x="140" y="1037"/>
                    <a:pt x="149" y="1065"/>
                    <a:pt x="172" y="1072"/>
                  </a:cubicBezTo>
                  <a:cubicBezTo>
                    <a:pt x="192" y="1079"/>
                    <a:pt x="233" y="1092"/>
                    <a:pt x="233" y="1092"/>
                  </a:cubicBezTo>
                  <a:cubicBezTo>
                    <a:pt x="450" y="1085"/>
                    <a:pt x="664" y="1080"/>
                    <a:pt x="880" y="1061"/>
                  </a:cubicBezTo>
                  <a:cubicBezTo>
                    <a:pt x="907" y="1054"/>
                    <a:pt x="937" y="1056"/>
                    <a:pt x="960" y="1041"/>
                  </a:cubicBezTo>
                  <a:cubicBezTo>
                    <a:pt x="1003" y="1014"/>
                    <a:pt x="979" y="1024"/>
                    <a:pt x="1031" y="1011"/>
                  </a:cubicBezTo>
                  <a:cubicBezTo>
                    <a:pt x="1072" y="984"/>
                    <a:pt x="1112" y="957"/>
                    <a:pt x="1152" y="930"/>
                  </a:cubicBezTo>
                  <a:cubicBezTo>
                    <a:pt x="1172" y="917"/>
                    <a:pt x="1186" y="897"/>
                    <a:pt x="1203" y="880"/>
                  </a:cubicBezTo>
                  <a:cubicBezTo>
                    <a:pt x="1210" y="873"/>
                    <a:pt x="1223" y="859"/>
                    <a:pt x="1223" y="859"/>
                  </a:cubicBezTo>
                  <a:cubicBezTo>
                    <a:pt x="1235" y="603"/>
                    <a:pt x="1186" y="622"/>
                    <a:pt x="1415" y="637"/>
                  </a:cubicBezTo>
                  <a:cubicBezTo>
                    <a:pt x="1591" y="666"/>
                    <a:pt x="1593" y="655"/>
                    <a:pt x="1860" y="647"/>
                  </a:cubicBezTo>
                  <a:cubicBezTo>
                    <a:pt x="1903" y="636"/>
                    <a:pt x="1932" y="617"/>
                    <a:pt x="1971" y="597"/>
                  </a:cubicBezTo>
                  <a:cubicBezTo>
                    <a:pt x="2030" y="538"/>
                    <a:pt x="2002" y="559"/>
                    <a:pt x="2052" y="526"/>
                  </a:cubicBezTo>
                  <a:cubicBezTo>
                    <a:pt x="2064" y="508"/>
                    <a:pt x="2082" y="494"/>
                    <a:pt x="2092" y="475"/>
                  </a:cubicBezTo>
                  <a:cubicBezTo>
                    <a:pt x="2158" y="340"/>
                    <a:pt x="2075" y="470"/>
                    <a:pt x="2133" y="384"/>
                  </a:cubicBezTo>
                  <a:cubicBezTo>
                    <a:pt x="2209" y="155"/>
                    <a:pt x="2052" y="50"/>
                    <a:pt x="1870" y="0"/>
                  </a:cubicBezTo>
                  <a:cubicBezTo>
                    <a:pt x="1570" y="4"/>
                    <a:pt x="1271" y="4"/>
                    <a:pt x="971" y="11"/>
                  </a:cubicBezTo>
                  <a:cubicBezTo>
                    <a:pt x="960" y="11"/>
                    <a:pt x="948" y="13"/>
                    <a:pt x="940" y="21"/>
                  </a:cubicBezTo>
                  <a:cubicBezTo>
                    <a:pt x="818" y="141"/>
                    <a:pt x="958" y="43"/>
                    <a:pt x="870" y="101"/>
                  </a:cubicBezTo>
                  <a:cubicBezTo>
                    <a:pt x="863" y="121"/>
                    <a:pt x="850" y="141"/>
                    <a:pt x="849" y="162"/>
                  </a:cubicBezTo>
                  <a:cubicBezTo>
                    <a:pt x="844" y="279"/>
                    <a:pt x="894" y="396"/>
                    <a:pt x="779" y="425"/>
                  </a:cubicBezTo>
                  <a:cubicBezTo>
                    <a:pt x="709" y="470"/>
                    <a:pt x="543" y="427"/>
                    <a:pt x="455" y="415"/>
                  </a:cubicBezTo>
                  <a:cubicBezTo>
                    <a:pt x="405" y="418"/>
                    <a:pt x="354" y="418"/>
                    <a:pt x="304" y="425"/>
                  </a:cubicBezTo>
                  <a:cubicBezTo>
                    <a:pt x="283" y="428"/>
                    <a:pt x="243" y="445"/>
                    <a:pt x="243" y="445"/>
                  </a:cubicBezTo>
                  <a:cubicBezTo>
                    <a:pt x="192" y="496"/>
                    <a:pt x="142" y="566"/>
                    <a:pt x="102" y="627"/>
                  </a:cubicBezTo>
                  <a:cubicBezTo>
                    <a:pt x="64" y="685"/>
                    <a:pt x="77" y="628"/>
                    <a:pt x="51" y="688"/>
                  </a:cubicBezTo>
                  <a:cubicBezTo>
                    <a:pt x="33" y="730"/>
                    <a:pt x="41" y="770"/>
                    <a:pt x="0" y="789"/>
                  </a:cubicBezTo>
                  <a:close/>
                </a:path>
              </a:pathLst>
            </a:custGeom>
            <a:solidFill>
              <a:schemeClr val="folHlink"/>
            </a:solidFill>
            <a:ln w="9525">
              <a:noFill/>
              <a:round/>
              <a:headEnd/>
              <a:tailEnd/>
            </a:ln>
            <a:effectLst/>
          </p:spPr>
          <p:txBody>
            <a:bodyPr/>
            <a:lstStyle/>
            <a:p>
              <a:endParaRPr lang="el-GR">
                <a:solidFill>
                  <a:prstClr val="white"/>
                </a:solidFill>
                <a:cs typeface="Arial" charset="0"/>
              </a:endParaRPr>
            </a:p>
          </p:txBody>
        </p:sp>
        <p:sp>
          <p:nvSpPr>
            <p:cNvPr id="8197" name="Freeform 5"/>
            <p:cNvSpPr>
              <a:spLocks/>
            </p:cNvSpPr>
            <p:nvPr/>
          </p:nvSpPr>
          <p:spPr bwMode="auto">
            <a:xfrm flipV="1">
              <a:off x="5689" y="2568"/>
              <a:ext cx="330" cy="1082"/>
            </a:xfrm>
            <a:custGeom>
              <a:avLst/>
              <a:gdLst/>
              <a:ahLst/>
              <a:cxnLst>
                <a:cxn ang="0">
                  <a:pos x="218" y="10"/>
                </a:cxn>
                <a:cxn ang="0">
                  <a:pos x="157" y="91"/>
                </a:cxn>
                <a:cxn ang="0">
                  <a:pos x="137" y="172"/>
                </a:cxn>
                <a:cxn ang="0">
                  <a:pos x="97" y="930"/>
                </a:cxn>
                <a:cxn ang="0">
                  <a:pos x="137" y="1698"/>
                </a:cxn>
                <a:cxn ang="0">
                  <a:pos x="329" y="1688"/>
                </a:cxn>
                <a:cxn ang="0">
                  <a:pos x="400" y="1577"/>
                </a:cxn>
                <a:cxn ang="0">
                  <a:pos x="430" y="1061"/>
                </a:cxn>
                <a:cxn ang="0">
                  <a:pos x="279" y="0"/>
                </a:cxn>
                <a:cxn ang="0">
                  <a:pos x="218" y="10"/>
                </a:cxn>
              </a:cxnLst>
              <a:rect l="0" t="0" r="r" b="b"/>
              <a:pathLst>
                <a:path w="599" h="1698">
                  <a:moveTo>
                    <a:pt x="218" y="10"/>
                  </a:moveTo>
                  <a:cubicBezTo>
                    <a:pt x="188" y="41"/>
                    <a:pt x="171" y="51"/>
                    <a:pt x="157" y="91"/>
                  </a:cubicBezTo>
                  <a:cubicBezTo>
                    <a:pt x="148" y="117"/>
                    <a:pt x="137" y="172"/>
                    <a:pt x="137" y="172"/>
                  </a:cubicBezTo>
                  <a:cubicBezTo>
                    <a:pt x="131" y="447"/>
                    <a:pt x="113" y="668"/>
                    <a:pt x="97" y="930"/>
                  </a:cubicBezTo>
                  <a:cubicBezTo>
                    <a:pt x="98" y="1002"/>
                    <a:pt x="0" y="1492"/>
                    <a:pt x="137" y="1698"/>
                  </a:cubicBezTo>
                  <a:cubicBezTo>
                    <a:pt x="201" y="1695"/>
                    <a:pt x="265" y="1697"/>
                    <a:pt x="329" y="1688"/>
                  </a:cubicBezTo>
                  <a:cubicBezTo>
                    <a:pt x="372" y="1682"/>
                    <a:pt x="378" y="1610"/>
                    <a:pt x="400" y="1577"/>
                  </a:cubicBezTo>
                  <a:cubicBezTo>
                    <a:pt x="467" y="1372"/>
                    <a:pt x="420" y="1537"/>
                    <a:pt x="430" y="1061"/>
                  </a:cubicBezTo>
                  <a:cubicBezTo>
                    <a:pt x="429" y="1005"/>
                    <a:pt x="599" y="168"/>
                    <a:pt x="279" y="0"/>
                  </a:cubicBezTo>
                  <a:cubicBezTo>
                    <a:pt x="225" y="11"/>
                    <a:pt x="245" y="10"/>
                    <a:pt x="218" y="10"/>
                  </a:cubicBezTo>
                  <a:close/>
                </a:path>
              </a:pathLst>
            </a:custGeom>
            <a:solidFill>
              <a:schemeClr val="accent1"/>
            </a:solidFill>
            <a:ln w="9525">
              <a:noFill/>
              <a:round/>
              <a:headEnd/>
              <a:tailEnd/>
            </a:ln>
            <a:effectLst/>
          </p:spPr>
          <p:txBody>
            <a:bodyPr/>
            <a:lstStyle/>
            <a:p>
              <a:endParaRPr lang="el-GR">
                <a:solidFill>
                  <a:prstClr val="white"/>
                </a:solidFill>
                <a:cs typeface="Arial" charset="0"/>
              </a:endParaRPr>
            </a:p>
          </p:txBody>
        </p:sp>
        <p:sp>
          <p:nvSpPr>
            <p:cNvPr id="8198" name="Oval 6"/>
            <p:cNvSpPr>
              <a:spLocks noChangeArrowheads="1"/>
            </p:cNvSpPr>
            <p:nvPr/>
          </p:nvSpPr>
          <p:spPr bwMode="auto">
            <a:xfrm flipV="1">
              <a:off x="5236" y="1525"/>
              <a:ext cx="408" cy="347"/>
            </a:xfrm>
            <a:prstGeom prst="ellipse">
              <a:avLst/>
            </a:prstGeom>
            <a:solidFill>
              <a:srgbClr val="CC3300"/>
            </a:solidFill>
            <a:ln w="9525">
              <a:noFill/>
              <a:round/>
              <a:headEnd/>
              <a:tailEnd/>
            </a:ln>
            <a:effectLst/>
          </p:spPr>
          <p:txBody>
            <a:bodyPr wrap="none" anchor="ctr"/>
            <a:lstStyle/>
            <a:p>
              <a:endParaRPr lang="el-GR">
                <a:solidFill>
                  <a:prstClr val="white"/>
                </a:solidFill>
                <a:cs typeface="Arial" charset="0"/>
              </a:endParaRPr>
            </a:p>
          </p:txBody>
        </p:sp>
      </p:grpSp>
      <p:sp>
        <p:nvSpPr>
          <p:cNvPr id="8199" name="Text Box 7"/>
          <p:cNvSpPr txBox="1">
            <a:spLocks noChangeArrowheads="1"/>
          </p:cNvSpPr>
          <p:nvPr/>
        </p:nvSpPr>
        <p:spPr bwMode="auto">
          <a:xfrm>
            <a:off x="1666875" y="6113463"/>
            <a:ext cx="184150" cy="366712"/>
          </a:xfrm>
          <a:prstGeom prst="rect">
            <a:avLst/>
          </a:prstGeom>
          <a:noFill/>
          <a:ln w="9525">
            <a:noFill/>
            <a:miter lim="800000"/>
            <a:headEnd/>
            <a:tailEnd/>
          </a:ln>
          <a:effectLst/>
        </p:spPr>
        <p:txBody>
          <a:bodyPr wrap="none">
            <a:spAutoFit/>
          </a:bodyPr>
          <a:lstStyle/>
          <a:p>
            <a:endParaRPr lang="el-GR">
              <a:solidFill>
                <a:prstClr val="white"/>
              </a:solidFill>
              <a:cs typeface="Arial" charset="0"/>
            </a:endParaRPr>
          </a:p>
        </p:txBody>
      </p:sp>
      <p:sp>
        <p:nvSpPr>
          <p:cNvPr id="8203" name="AutoShape 11"/>
          <p:cNvSpPr>
            <a:spLocks/>
          </p:cNvSpPr>
          <p:nvPr/>
        </p:nvSpPr>
        <p:spPr bwMode="auto">
          <a:xfrm>
            <a:off x="2191172" y="1556792"/>
            <a:ext cx="287337" cy="1152525"/>
          </a:xfrm>
          <a:prstGeom prst="leftBrace">
            <a:avLst>
              <a:gd name="adj1" fmla="val 33425"/>
              <a:gd name="adj2" fmla="val 50000"/>
            </a:avLst>
          </a:prstGeom>
          <a:noFill/>
          <a:ln w="152400">
            <a:solidFill>
              <a:schemeClr val="tx1">
                <a:lumMod val="95000"/>
              </a:schemeClr>
            </a:solidFill>
            <a:round/>
            <a:headEnd/>
            <a:tailEnd/>
          </a:ln>
          <a:effectLst/>
        </p:spPr>
        <p:txBody>
          <a:bodyPr wrap="none" anchor="ctr"/>
          <a:lstStyle/>
          <a:p>
            <a:endParaRPr lang="el-GR">
              <a:solidFill>
                <a:prstClr val="white"/>
              </a:solidFill>
              <a:cs typeface="Arial" charset="0"/>
            </a:endParaRPr>
          </a:p>
        </p:txBody>
      </p:sp>
      <p:sp>
        <p:nvSpPr>
          <p:cNvPr id="8204" name="AutoShape 12"/>
          <p:cNvSpPr>
            <a:spLocks/>
          </p:cNvSpPr>
          <p:nvPr/>
        </p:nvSpPr>
        <p:spPr bwMode="auto">
          <a:xfrm>
            <a:off x="2551212" y="2924944"/>
            <a:ext cx="215900" cy="3671887"/>
          </a:xfrm>
          <a:prstGeom prst="leftBrace">
            <a:avLst>
              <a:gd name="adj1" fmla="val 141728"/>
              <a:gd name="adj2" fmla="val 50000"/>
            </a:avLst>
          </a:prstGeom>
          <a:noFill/>
          <a:ln w="152400">
            <a:solidFill>
              <a:schemeClr val="tx1">
                <a:lumMod val="95000"/>
              </a:schemeClr>
            </a:solidFill>
            <a:round/>
            <a:headEnd/>
            <a:tailEnd/>
          </a:ln>
          <a:effectLst/>
        </p:spPr>
        <p:txBody>
          <a:bodyPr wrap="none" anchor="ctr"/>
          <a:lstStyle/>
          <a:p>
            <a:endParaRPr lang="el-GR">
              <a:solidFill>
                <a:prstClr val="white"/>
              </a:solidFill>
              <a:cs typeface="Arial" charset="0"/>
            </a:endParaRPr>
          </a:p>
        </p:txBody>
      </p:sp>
      <p:sp>
        <p:nvSpPr>
          <p:cNvPr id="8206" name="Text Box 14"/>
          <p:cNvSpPr txBox="1">
            <a:spLocks noChangeArrowheads="1"/>
          </p:cNvSpPr>
          <p:nvPr/>
        </p:nvSpPr>
        <p:spPr bwMode="auto">
          <a:xfrm>
            <a:off x="7428" y="300230"/>
            <a:ext cx="2844403" cy="584775"/>
          </a:xfrm>
          <a:prstGeom prst="rect">
            <a:avLst/>
          </a:prstGeom>
          <a:noFill/>
          <a:ln w="9525">
            <a:noFill/>
            <a:miter lim="800000"/>
            <a:headEnd/>
            <a:tailEnd/>
          </a:ln>
          <a:effectLst/>
        </p:spPr>
        <p:txBody>
          <a:bodyPr wrap="square">
            <a:spAutoFit/>
          </a:bodyPr>
          <a:lstStyle/>
          <a:p>
            <a:pPr algn="ctr"/>
            <a:r>
              <a:rPr lang="el-GR" sz="3200" b="1" dirty="0">
                <a:solidFill>
                  <a:srgbClr val="FFFF00"/>
                </a:solidFill>
                <a:cs typeface="Arial" charset="0"/>
              </a:rPr>
              <a:t>Γ. Οι ΣΤΕΡΟΛΕΣ</a:t>
            </a:r>
            <a:endParaRPr lang="en-GB" sz="3200" b="1" dirty="0">
              <a:solidFill>
                <a:srgbClr val="FFFF00"/>
              </a:solidFill>
              <a:cs typeface="Arial" charset="0"/>
            </a:endParaRPr>
          </a:p>
        </p:txBody>
      </p:sp>
      <p:sp>
        <p:nvSpPr>
          <p:cNvPr id="13" name="TextBox 12"/>
          <p:cNvSpPr txBox="1"/>
          <p:nvPr/>
        </p:nvSpPr>
        <p:spPr>
          <a:xfrm>
            <a:off x="318964" y="1772816"/>
            <a:ext cx="1944216" cy="954107"/>
          </a:xfrm>
          <a:prstGeom prst="rect">
            <a:avLst/>
          </a:prstGeom>
          <a:noFill/>
        </p:spPr>
        <p:txBody>
          <a:bodyPr wrap="square" rtlCol="0">
            <a:spAutoFit/>
          </a:bodyPr>
          <a:lstStyle/>
          <a:p>
            <a:pPr algn="ctr"/>
            <a:r>
              <a:rPr lang="el-GR" sz="2800" b="1" dirty="0">
                <a:solidFill>
                  <a:prstClr val="white"/>
                </a:solidFill>
                <a:cs typeface="Arial" charset="0"/>
              </a:rPr>
              <a:t>Υδρόφιλη κεφαλή</a:t>
            </a:r>
          </a:p>
        </p:txBody>
      </p:sp>
      <p:sp>
        <p:nvSpPr>
          <p:cNvPr id="14" name="TextBox 13"/>
          <p:cNvSpPr txBox="1"/>
          <p:nvPr/>
        </p:nvSpPr>
        <p:spPr>
          <a:xfrm>
            <a:off x="390972" y="4365104"/>
            <a:ext cx="1944216" cy="954107"/>
          </a:xfrm>
          <a:prstGeom prst="rect">
            <a:avLst/>
          </a:prstGeom>
          <a:noFill/>
        </p:spPr>
        <p:txBody>
          <a:bodyPr wrap="square" rtlCol="0">
            <a:spAutoFit/>
          </a:bodyPr>
          <a:lstStyle/>
          <a:p>
            <a:pPr algn="ctr"/>
            <a:r>
              <a:rPr lang="el-GR" sz="2800" b="1" dirty="0">
                <a:solidFill>
                  <a:prstClr val="white"/>
                </a:solidFill>
                <a:cs typeface="Arial" charset="0"/>
              </a:rPr>
              <a:t>Υδρόφοβη ουρά</a:t>
            </a:r>
          </a:p>
        </p:txBody>
      </p:sp>
      <p:cxnSp>
        <p:nvCxnSpPr>
          <p:cNvPr id="16" name="Straight Arrow Connector 15"/>
          <p:cNvCxnSpPr/>
          <p:nvPr/>
        </p:nvCxnSpPr>
        <p:spPr>
          <a:xfrm flipH="1">
            <a:off x="3343300" y="885005"/>
            <a:ext cx="582815" cy="88781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3631332" y="1556792"/>
            <a:ext cx="1080120" cy="648072"/>
          </a:xfrm>
          <a:prstGeom prst="straightConnector1">
            <a:avLst/>
          </a:prstGeom>
          <a:ln w="57150">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flipV="1">
            <a:off x="4711452" y="6453336"/>
            <a:ext cx="2736304" cy="72008"/>
          </a:xfrm>
          <a:prstGeom prst="straightConnector1">
            <a:avLst/>
          </a:prstGeom>
          <a:ln w="57150">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Oval 16"/>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rPr>
              <a:t>GrD</a:t>
            </a:r>
            <a:endParaRPr lang="el-GR" sz="2000" b="1" i="1" dirty="0">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7271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nimBg="1"/>
      <p:bldP spid="8204" grpId="0" animBg="1"/>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5935588" y="1500174"/>
            <a:ext cx="1670171" cy="3230572"/>
            <a:chOff x="5143500" y="1428736"/>
            <a:chExt cx="1670171" cy="3230572"/>
          </a:xfrm>
        </p:grpSpPr>
        <p:sp>
          <p:nvSpPr>
            <p:cNvPr id="4" name="Freeform 5"/>
            <p:cNvSpPr>
              <a:spLocks/>
            </p:cNvSpPr>
            <p:nvPr/>
          </p:nvSpPr>
          <p:spPr bwMode="auto">
            <a:xfrm flipV="1">
              <a:off x="6000756" y="3087126"/>
              <a:ext cx="812915" cy="1572182"/>
            </a:xfrm>
            <a:custGeom>
              <a:avLst/>
              <a:gdLst/>
              <a:ahLst/>
              <a:cxnLst>
                <a:cxn ang="0">
                  <a:pos x="218" y="10"/>
                </a:cxn>
                <a:cxn ang="0">
                  <a:pos x="157" y="91"/>
                </a:cxn>
                <a:cxn ang="0">
                  <a:pos x="137" y="172"/>
                </a:cxn>
                <a:cxn ang="0">
                  <a:pos x="97" y="930"/>
                </a:cxn>
                <a:cxn ang="0">
                  <a:pos x="137" y="1698"/>
                </a:cxn>
                <a:cxn ang="0">
                  <a:pos x="329" y="1688"/>
                </a:cxn>
                <a:cxn ang="0">
                  <a:pos x="400" y="1577"/>
                </a:cxn>
                <a:cxn ang="0">
                  <a:pos x="430" y="1061"/>
                </a:cxn>
                <a:cxn ang="0">
                  <a:pos x="279" y="0"/>
                </a:cxn>
                <a:cxn ang="0">
                  <a:pos x="218" y="10"/>
                </a:cxn>
              </a:cxnLst>
              <a:rect l="0" t="0" r="r" b="b"/>
              <a:pathLst>
                <a:path w="599" h="1698">
                  <a:moveTo>
                    <a:pt x="218" y="10"/>
                  </a:moveTo>
                  <a:cubicBezTo>
                    <a:pt x="188" y="41"/>
                    <a:pt x="171" y="51"/>
                    <a:pt x="157" y="91"/>
                  </a:cubicBezTo>
                  <a:cubicBezTo>
                    <a:pt x="148" y="117"/>
                    <a:pt x="137" y="172"/>
                    <a:pt x="137" y="172"/>
                  </a:cubicBezTo>
                  <a:cubicBezTo>
                    <a:pt x="131" y="447"/>
                    <a:pt x="113" y="668"/>
                    <a:pt x="97" y="930"/>
                  </a:cubicBezTo>
                  <a:cubicBezTo>
                    <a:pt x="98" y="1002"/>
                    <a:pt x="0" y="1492"/>
                    <a:pt x="137" y="1698"/>
                  </a:cubicBezTo>
                  <a:cubicBezTo>
                    <a:pt x="201" y="1695"/>
                    <a:pt x="265" y="1697"/>
                    <a:pt x="329" y="1688"/>
                  </a:cubicBezTo>
                  <a:cubicBezTo>
                    <a:pt x="372" y="1682"/>
                    <a:pt x="378" y="1610"/>
                    <a:pt x="400" y="1577"/>
                  </a:cubicBezTo>
                  <a:cubicBezTo>
                    <a:pt x="467" y="1372"/>
                    <a:pt x="420" y="1537"/>
                    <a:pt x="430" y="1061"/>
                  </a:cubicBezTo>
                  <a:cubicBezTo>
                    <a:pt x="429" y="1005"/>
                    <a:pt x="599" y="168"/>
                    <a:pt x="279" y="0"/>
                  </a:cubicBezTo>
                  <a:cubicBezTo>
                    <a:pt x="225" y="11"/>
                    <a:pt x="245" y="10"/>
                    <a:pt x="218" y="10"/>
                  </a:cubicBezTo>
                  <a:close/>
                </a:path>
              </a:pathLst>
            </a:custGeom>
            <a:solidFill>
              <a:srgbClr val="FFFF00"/>
            </a:solidFill>
            <a:ln w="9525">
              <a:noFill/>
              <a:round/>
              <a:headEnd/>
              <a:tailEnd/>
            </a:ln>
            <a:effectLst/>
            <a:scene3d>
              <a:camera prst="orthographicFront"/>
              <a:lightRig rig="threePt" dir="t"/>
            </a:scene3d>
            <a:sp3d>
              <a:bevelT/>
            </a:sp3d>
          </p:spPr>
          <p:txBody>
            <a:bodyPr/>
            <a:lstStyle/>
            <a:p>
              <a:endParaRPr lang="el-GR">
                <a:solidFill>
                  <a:prstClr val="white"/>
                </a:solidFill>
                <a:cs typeface="Arial" charset="0"/>
              </a:endParaRPr>
            </a:p>
          </p:txBody>
        </p:sp>
        <p:sp>
          <p:nvSpPr>
            <p:cNvPr id="3" name="Freeform 4"/>
            <p:cNvSpPr>
              <a:spLocks/>
            </p:cNvSpPr>
            <p:nvPr/>
          </p:nvSpPr>
          <p:spPr bwMode="auto">
            <a:xfrm rot="2744324" flipV="1">
              <a:off x="5487866" y="2115767"/>
              <a:ext cx="1373117" cy="945938"/>
            </a:xfrm>
            <a:custGeom>
              <a:avLst/>
              <a:gdLst/>
              <a:ahLst/>
              <a:cxnLst>
                <a:cxn ang="0">
                  <a:pos x="0" y="789"/>
                </a:cxn>
                <a:cxn ang="0">
                  <a:pos x="91" y="1001"/>
                </a:cxn>
                <a:cxn ang="0">
                  <a:pos x="122" y="1021"/>
                </a:cxn>
                <a:cxn ang="0">
                  <a:pos x="172" y="1072"/>
                </a:cxn>
                <a:cxn ang="0">
                  <a:pos x="233" y="1092"/>
                </a:cxn>
                <a:cxn ang="0">
                  <a:pos x="880" y="1061"/>
                </a:cxn>
                <a:cxn ang="0">
                  <a:pos x="960" y="1041"/>
                </a:cxn>
                <a:cxn ang="0">
                  <a:pos x="1031" y="1011"/>
                </a:cxn>
                <a:cxn ang="0">
                  <a:pos x="1152" y="930"/>
                </a:cxn>
                <a:cxn ang="0">
                  <a:pos x="1203" y="880"/>
                </a:cxn>
                <a:cxn ang="0">
                  <a:pos x="1223" y="859"/>
                </a:cxn>
                <a:cxn ang="0">
                  <a:pos x="1415" y="637"/>
                </a:cxn>
                <a:cxn ang="0">
                  <a:pos x="1860" y="647"/>
                </a:cxn>
                <a:cxn ang="0">
                  <a:pos x="1971" y="597"/>
                </a:cxn>
                <a:cxn ang="0">
                  <a:pos x="2052" y="526"/>
                </a:cxn>
                <a:cxn ang="0">
                  <a:pos x="2092" y="475"/>
                </a:cxn>
                <a:cxn ang="0">
                  <a:pos x="2133" y="384"/>
                </a:cxn>
                <a:cxn ang="0">
                  <a:pos x="1870" y="0"/>
                </a:cxn>
                <a:cxn ang="0">
                  <a:pos x="971" y="11"/>
                </a:cxn>
                <a:cxn ang="0">
                  <a:pos x="940" y="21"/>
                </a:cxn>
                <a:cxn ang="0">
                  <a:pos x="870" y="101"/>
                </a:cxn>
                <a:cxn ang="0">
                  <a:pos x="849" y="162"/>
                </a:cxn>
                <a:cxn ang="0">
                  <a:pos x="779" y="425"/>
                </a:cxn>
                <a:cxn ang="0">
                  <a:pos x="455" y="415"/>
                </a:cxn>
                <a:cxn ang="0">
                  <a:pos x="304" y="425"/>
                </a:cxn>
                <a:cxn ang="0">
                  <a:pos x="243" y="445"/>
                </a:cxn>
                <a:cxn ang="0">
                  <a:pos x="102" y="627"/>
                </a:cxn>
                <a:cxn ang="0">
                  <a:pos x="51" y="688"/>
                </a:cxn>
                <a:cxn ang="0">
                  <a:pos x="0" y="789"/>
                </a:cxn>
              </a:cxnLst>
              <a:rect l="0" t="0" r="r" b="b"/>
              <a:pathLst>
                <a:path w="2209" h="1092">
                  <a:moveTo>
                    <a:pt x="0" y="789"/>
                  </a:moveTo>
                  <a:cubicBezTo>
                    <a:pt x="15" y="832"/>
                    <a:pt x="49" y="974"/>
                    <a:pt x="91" y="1001"/>
                  </a:cubicBezTo>
                  <a:cubicBezTo>
                    <a:pt x="101" y="1008"/>
                    <a:pt x="113" y="1013"/>
                    <a:pt x="122" y="1021"/>
                  </a:cubicBezTo>
                  <a:cubicBezTo>
                    <a:pt x="140" y="1037"/>
                    <a:pt x="149" y="1065"/>
                    <a:pt x="172" y="1072"/>
                  </a:cubicBezTo>
                  <a:cubicBezTo>
                    <a:pt x="192" y="1079"/>
                    <a:pt x="233" y="1092"/>
                    <a:pt x="233" y="1092"/>
                  </a:cubicBezTo>
                  <a:cubicBezTo>
                    <a:pt x="450" y="1085"/>
                    <a:pt x="664" y="1080"/>
                    <a:pt x="880" y="1061"/>
                  </a:cubicBezTo>
                  <a:cubicBezTo>
                    <a:pt x="907" y="1054"/>
                    <a:pt x="937" y="1056"/>
                    <a:pt x="960" y="1041"/>
                  </a:cubicBezTo>
                  <a:cubicBezTo>
                    <a:pt x="1003" y="1014"/>
                    <a:pt x="979" y="1024"/>
                    <a:pt x="1031" y="1011"/>
                  </a:cubicBezTo>
                  <a:cubicBezTo>
                    <a:pt x="1072" y="984"/>
                    <a:pt x="1112" y="957"/>
                    <a:pt x="1152" y="930"/>
                  </a:cubicBezTo>
                  <a:cubicBezTo>
                    <a:pt x="1172" y="917"/>
                    <a:pt x="1186" y="897"/>
                    <a:pt x="1203" y="880"/>
                  </a:cubicBezTo>
                  <a:cubicBezTo>
                    <a:pt x="1210" y="873"/>
                    <a:pt x="1223" y="859"/>
                    <a:pt x="1223" y="859"/>
                  </a:cubicBezTo>
                  <a:cubicBezTo>
                    <a:pt x="1235" y="603"/>
                    <a:pt x="1186" y="622"/>
                    <a:pt x="1415" y="637"/>
                  </a:cubicBezTo>
                  <a:cubicBezTo>
                    <a:pt x="1591" y="666"/>
                    <a:pt x="1593" y="655"/>
                    <a:pt x="1860" y="647"/>
                  </a:cubicBezTo>
                  <a:cubicBezTo>
                    <a:pt x="1903" y="636"/>
                    <a:pt x="1932" y="617"/>
                    <a:pt x="1971" y="597"/>
                  </a:cubicBezTo>
                  <a:cubicBezTo>
                    <a:pt x="2030" y="538"/>
                    <a:pt x="2002" y="559"/>
                    <a:pt x="2052" y="526"/>
                  </a:cubicBezTo>
                  <a:cubicBezTo>
                    <a:pt x="2064" y="508"/>
                    <a:pt x="2082" y="494"/>
                    <a:pt x="2092" y="475"/>
                  </a:cubicBezTo>
                  <a:cubicBezTo>
                    <a:pt x="2158" y="340"/>
                    <a:pt x="2075" y="470"/>
                    <a:pt x="2133" y="384"/>
                  </a:cubicBezTo>
                  <a:cubicBezTo>
                    <a:pt x="2209" y="155"/>
                    <a:pt x="2052" y="50"/>
                    <a:pt x="1870" y="0"/>
                  </a:cubicBezTo>
                  <a:cubicBezTo>
                    <a:pt x="1570" y="4"/>
                    <a:pt x="1271" y="4"/>
                    <a:pt x="971" y="11"/>
                  </a:cubicBezTo>
                  <a:cubicBezTo>
                    <a:pt x="960" y="11"/>
                    <a:pt x="948" y="13"/>
                    <a:pt x="940" y="21"/>
                  </a:cubicBezTo>
                  <a:cubicBezTo>
                    <a:pt x="818" y="141"/>
                    <a:pt x="958" y="43"/>
                    <a:pt x="870" y="101"/>
                  </a:cubicBezTo>
                  <a:cubicBezTo>
                    <a:pt x="863" y="121"/>
                    <a:pt x="850" y="141"/>
                    <a:pt x="849" y="162"/>
                  </a:cubicBezTo>
                  <a:cubicBezTo>
                    <a:pt x="844" y="279"/>
                    <a:pt x="894" y="396"/>
                    <a:pt x="779" y="425"/>
                  </a:cubicBezTo>
                  <a:cubicBezTo>
                    <a:pt x="709" y="470"/>
                    <a:pt x="543" y="427"/>
                    <a:pt x="455" y="415"/>
                  </a:cubicBezTo>
                  <a:cubicBezTo>
                    <a:pt x="405" y="418"/>
                    <a:pt x="354" y="418"/>
                    <a:pt x="304" y="425"/>
                  </a:cubicBezTo>
                  <a:cubicBezTo>
                    <a:pt x="283" y="428"/>
                    <a:pt x="243" y="445"/>
                    <a:pt x="243" y="445"/>
                  </a:cubicBezTo>
                  <a:cubicBezTo>
                    <a:pt x="192" y="496"/>
                    <a:pt x="142" y="566"/>
                    <a:pt x="102" y="627"/>
                  </a:cubicBezTo>
                  <a:cubicBezTo>
                    <a:pt x="64" y="685"/>
                    <a:pt x="77" y="628"/>
                    <a:pt x="51" y="688"/>
                  </a:cubicBezTo>
                  <a:cubicBezTo>
                    <a:pt x="33" y="730"/>
                    <a:pt x="41" y="770"/>
                    <a:pt x="0" y="789"/>
                  </a:cubicBezTo>
                  <a:close/>
                </a:path>
              </a:pathLst>
            </a:custGeom>
            <a:solidFill>
              <a:srgbClr val="FFCC66"/>
            </a:solidFill>
            <a:ln w="9525">
              <a:noFill/>
              <a:round/>
              <a:headEnd/>
              <a:tailEnd/>
            </a:ln>
            <a:effectLst/>
            <a:scene3d>
              <a:camera prst="orthographicFront"/>
              <a:lightRig rig="threePt" dir="t"/>
            </a:scene3d>
            <a:sp3d>
              <a:bevelT/>
            </a:sp3d>
          </p:spPr>
          <p:txBody>
            <a:bodyPr/>
            <a:lstStyle/>
            <a:p>
              <a:endParaRPr lang="el-GR">
                <a:solidFill>
                  <a:prstClr val="white"/>
                </a:solidFill>
                <a:cs typeface="Arial" charset="0"/>
              </a:endParaRPr>
            </a:p>
          </p:txBody>
        </p:sp>
        <p:sp>
          <p:nvSpPr>
            <p:cNvPr id="5" name="Oval 6"/>
            <p:cNvSpPr>
              <a:spLocks noChangeArrowheads="1"/>
            </p:cNvSpPr>
            <p:nvPr/>
          </p:nvSpPr>
          <p:spPr bwMode="auto">
            <a:xfrm flipV="1">
              <a:off x="5143500" y="1428736"/>
              <a:ext cx="1005059" cy="647079"/>
            </a:xfrm>
            <a:prstGeom prst="ellipse">
              <a:avLst/>
            </a:prstGeom>
            <a:solidFill>
              <a:srgbClr val="CC3300"/>
            </a:solidFill>
            <a:ln w="9525">
              <a:noFill/>
              <a:round/>
              <a:headEnd/>
              <a:tailEnd/>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wrap="none" anchor="ctr"/>
            <a:lstStyle/>
            <a:p>
              <a:endParaRPr lang="el-GR">
                <a:solidFill>
                  <a:prstClr val="white"/>
                </a:solidFill>
                <a:cs typeface="Arial" charset="0"/>
              </a:endParaRPr>
            </a:p>
          </p:txBody>
        </p:sp>
      </p:grpSp>
      <p:grpSp>
        <p:nvGrpSpPr>
          <p:cNvPr id="38" name="Group 37"/>
          <p:cNvGrpSpPr/>
          <p:nvPr/>
        </p:nvGrpSpPr>
        <p:grpSpPr>
          <a:xfrm>
            <a:off x="2479204" y="1844824"/>
            <a:ext cx="1643078" cy="2714645"/>
            <a:chOff x="3343300" y="1643050"/>
            <a:chExt cx="1643078" cy="2714645"/>
          </a:xfrm>
        </p:grpSpPr>
        <p:sp>
          <p:nvSpPr>
            <p:cNvPr id="7" name="Freeform 6"/>
            <p:cNvSpPr/>
            <p:nvPr/>
          </p:nvSpPr>
          <p:spPr>
            <a:xfrm>
              <a:off x="4112583" y="251826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3810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8" name="Freeform 41"/>
            <p:cNvSpPr>
              <a:spLocks/>
            </p:cNvSpPr>
            <p:nvPr/>
          </p:nvSpPr>
          <p:spPr bwMode="auto">
            <a:xfrm>
              <a:off x="3521926" y="2391730"/>
              <a:ext cx="352128" cy="1965965"/>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3810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cs typeface="Arial" charset="0"/>
              </a:endParaRPr>
            </a:p>
          </p:txBody>
        </p:sp>
        <p:sp>
          <p:nvSpPr>
            <p:cNvPr id="9" name="Oval 42"/>
            <p:cNvSpPr>
              <a:spLocks noChangeArrowheads="1"/>
            </p:cNvSpPr>
            <p:nvPr/>
          </p:nvSpPr>
          <p:spPr bwMode="auto">
            <a:xfrm>
              <a:off x="3343300" y="1643050"/>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cs typeface="Arial" charset="0"/>
              </a:endParaRPr>
            </a:p>
          </p:txBody>
        </p:sp>
      </p:grpSp>
      <p:grpSp>
        <p:nvGrpSpPr>
          <p:cNvPr id="10" name="Group 34"/>
          <p:cNvGrpSpPr/>
          <p:nvPr/>
        </p:nvGrpSpPr>
        <p:grpSpPr>
          <a:xfrm>
            <a:off x="606996" y="1643050"/>
            <a:ext cx="1499339" cy="2751783"/>
            <a:chOff x="1072393" y="1643050"/>
            <a:chExt cx="1499339" cy="2751783"/>
          </a:xfrm>
        </p:grpSpPr>
        <p:sp>
          <p:nvSpPr>
            <p:cNvPr id="18" name="Freeform 41"/>
            <p:cNvSpPr>
              <a:spLocks/>
            </p:cNvSpPr>
            <p:nvPr/>
          </p:nvSpPr>
          <p:spPr bwMode="auto">
            <a:xfrm>
              <a:off x="1643038" y="2428868"/>
              <a:ext cx="352128" cy="1965965"/>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3810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cs typeface="Arial" charset="0"/>
              </a:endParaRPr>
            </a:p>
          </p:txBody>
        </p:sp>
        <p:sp>
          <p:nvSpPr>
            <p:cNvPr id="12" name="Freeform 41"/>
            <p:cNvSpPr>
              <a:spLocks/>
            </p:cNvSpPr>
            <p:nvPr/>
          </p:nvSpPr>
          <p:spPr bwMode="auto">
            <a:xfrm>
              <a:off x="1178722" y="2391730"/>
              <a:ext cx="352128" cy="1965965"/>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3810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cs typeface="Arial" charset="0"/>
              </a:endParaRPr>
            </a:p>
          </p:txBody>
        </p:sp>
        <p:sp>
          <p:nvSpPr>
            <p:cNvPr id="13" name="Oval 42"/>
            <p:cNvSpPr>
              <a:spLocks noChangeArrowheads="1"/>
            </p:cNvSpPr>
            <p:nvPr/>
          </p:nvSpPr>
          <p:spPr bwMode="auto">
            <a:xfrm>
              <a:off x="1072393" y="1643050"/>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cs typeface="Arial" charset="0"/>
              </a:endParaRPr>
            </a:p>
          </p:txBody>
        </p:sp>
      </p:grpSp>
      <p:sp>
        <p:nvSpPr>
          <p:cNvPr id="19" name="TextBox 18"/>
          <p:cNvSpPr txBox="1"/>
          <p:nvPr/>
        </p:nvSpPr>
        <p:spPr>
          <a:xfrm>
            <a:off x="5962614" y="0"/>
            <a:ext cx="4122412" cy="1200329"/>
          </a:xfrm>
          <a:prstGeom prst="rect">
            <a:avLst/>
          </a:prstGeom>
          <a:noFill/>
        </p:spPr>
        <p:txBody>
          <a:bodyPr wrap="square" rtlCol="0">
            <a:spAutoFit/>
          </a:bodyPr>
          <a:lstStyle/>
          <a:p>
            <a:pPr algn="ctr"/>
            <a:r>
              <a:rPr lang="el-GR" sz="3600" b="1" dirty="0">
                <a:solidFill>
                  <a:prstClr val="white"/>
                </a:solidFill>
                <a:cs typeface="Arial" charset="0"/>
              </a:rPr>
              <a:t>Υδρόφιλες,  πολικές, κεφαλές</a:t>
            </a:r>
          </a:p>
        </p:txBody>
      </p:sp>
      <p:sp>
        <p:nvSpPr>
          <p:cNvPr id="20" name="TextBox 19"/>
          <p:cNvSpPr txBox="1"/>
          <p:nvPr/>
        </p:nvSpPr>
        <p:spPr>
          <a:xfrm>
            <a:off x="7951812" y="2780928"/>
            <a:ext cx="2335188" cy="1200329"/>
          </a:xfrm>
          <a:prstGeom prst="rect">
            <a:avLst/>
          </a:prstGeom>
          <a:noFill/>
        </p:spPr>
        <p:txBody>
          <a:bodyPr wrap="square" rtlCol="0">
            <a:spAutoFit/>
          </a:bodyPr>
          <a:lstStyle/>
          <a:p>
            <a:pPr algn="ctr"/>
            <a:r>
              <a:rPr lang="el-GR" sz="3600" dirty="0">
                <a:solidFill>
                  <a:prstClr val="white"/>
                </a:solidFill>
                <a:cs typeface="Arial" charset="0"/>
              </a:rPr>
              <a:t>Υδρόφοβες ουρές</a:t>
            </a:r>
          </a:p>
        </p:txBody>
      </p:sp>
      <p:cxnSp>
        <p:nvCxnSpPr>
          <p:cNvPr id="23" name="Straight Arrow Connector 22"/>
          <p:cNvCxnSpPr/>
          <p:nvPr/>
        </p:nvCxnSpPr>
        <p:spPr>
          <a:xfrm flipV="1">
            <a:off x="3100392" y="944209"/>
            <a:ext cx="3150112" cy="1203044"/>
          </a:xfrm>
          <a:prstGeom prst="straightConnector1">
            <a:avLst/>
          </a:prstGeom>
          <a:ln w="7620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6191667" y="944209"/>
            <a:ext cx="246450" cy="900615"/>
          </a:xfrm>
          <a:prstGeom prst="straightConnector1">
            <a:avLst/>
          </a:prstGeom>
          <a:ln w="7620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H="1">
            <a:off x="430396" y="4901744"/>
            <a:ext cx="857256" cy="216024"/>
          </a:xfrm>
          <a:prstGeom prst="straightConnector1">
            <a:avLst/>
          </a:prstGeom>
          <a:ln w="7620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0932" y="5428381"/>
            <a:ext cx="2088232" cy="1384995"/>
          </a:xfrm>
          <a:prstGeom prst="rect">
            <a:avLst/>
          </a:prstGeom>
          <a:noFill/>
        </p:spPr>
        <p:txBody>
          <a:bodyPr wrap="square" rtlCol="0">
            <a:spAutoFit/>
          </a:bodyPr>
          <a:lstStyle/>
          <a:p>
            <a:pPr algn="ctr" fontAlgn="base">
              <a:spcBef>
                <a:spcPct val="0"/>
              </a:spcBef>
              <a:spcAft>
                <a:spcPct val="0"/>
              </a:spcAft>
            </a:pPr>
            <a:r>
              <a:rPr lang="el-GR" sz="2800" b="1" dirty="0">
                <a:solidFill>
                  <a:prstClr val="white">
                    <a:lumMod val="95000"/>
                  </a:prstClr>
                </a:solidFill>
                <a:cs typeface="Arial" charset="0"/>
              </a:rPr>
              <a:t>Δύο κορεσμένα λιπαρά οξέα</a:t>
            </a:r>
          </a:p>
        </p:txBody>
      </p:sp>
      <p:cxnSp>
        <p:nvCxnSpPr>
          <p:cNvPr id="28" name="Straight Arrow Connector 27"/>
          <p:cNvCxnSpPr/>
          <p:nvPr/>
        </p:nvCxnSpPr>
        <p:spPr>
          <a:xfrm rot="5400000">
            <a:off x="715008" y="4905164"/>
            <a:ext cx="864096" cy="216024"/>
          </a:xfrm>
          <a:prstGeom prst="straightConnector1">
            <a:avLst/>
          </a:prstGeom>
          <a:ln w="7620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423420" y="5473005"/>
            <a:ext cx="2088232" cy="1384995"/>
          </a:xfrm>
          <a:prstGeom prst="rect">
            <a:avLst/>
          </a:prstGeom>
          <a:noFill/>
        </p:spPr>
        <p:txBody>
          <a:bodyPr wrap="square" rtlCol="0">
            <a:spAutoFit/>
          </a:bodyPr>
          <a:lstStyle/>
          <a:p>
            <a:pPr algn="ctr" fontAlgn="base">
              <a:spcBef>
                <a:spcPct val="0"/>
              </a:spcBef>
              <a:spcAft>
                <a:spcPct val="0"/>
              </a:spcAft>
            </a:pPr>
            <a:r>
              <a:rPr lang="el-GR" sz="2800" b="1" dirty="0">
                <a:solidFill>
                  <a:prstClr val="white">
                    <a:lumMod val="95000"/>
                  </a:prstClr>
                </a:solidFill>
                <a:cs typeface="Arial" charset="0"/>
              </a:rPr>
              <a:t>Ένα  ακόρεστο λιπαρό οξύ</a:t>
            </a:r>
          </a:p>
        </p:txBody>
      </p:sp>
      <p:cxnSp>
        <p:nvCxnSpPr>
          <p:cNvPr id="32" name="Straight Arrow Connector 31"/>
          <p:cNvCxnSpPr/>
          <p:nvPr/>
        </p:nvCxnSpPr>
        <p:spPr>
          <a:xfrm rot="16200000" flipH="1">
            <a:off x="2659224" y="4905164"/>
            <a:ext cx="648072" cy="432048"/>
          </a:xfrm>
          <a:prstGeom prst="straightConnector1">
            <a:avLst/>
          </a:prstGeom>
          <a:ln w="7620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407196" y="5473005"/>
            <a:ext cx="2088232" cy="1384995"/>
          </a:xfrm>
          <a:prstGeom prst="rect">
            <a:avLst/>
          </a:prstGeom>
          <a:noFill/>
        </p:spPr>
        <p:txBody>
          <a:bodyPr wrap="square" rtlCol="0">
            <a:spAutoFit/>
          </a:bodyPr>
          <a:lstStyle/>
          <a:p>
            <a:pPr algn="ctr" fontAlgn="base">
              <a:spcBef>
                <a:spcPct val="0"/>
              </a:spcBef>
              <a:spcAft>
                <a:spcPct val="0"/>
              </a:spcAft>
            </a:pPr>
            <a:r>
              <a:rPr lang="el-GR" sz="2800" b="1" dirty="0">
                <a:solidFill>
                  <a:prstClr val="white">
                    <a:lumMod val="95000"/>
                  </a:prstClr>
                </a:solidFill>
                <a:cs typeface="Arial" charset="0"/>
              </a:rPr>
              <a:t>Ένα  κορεσμένο λιπαρό οξύ</a:t>
            </a:r>
          </a:p>
        </p:txBody>
      </p:sp>
      <p:cxnSp>
        <p:nvCxnSpPr>
          <p:cNvPr id="35" name="Straight Arrow Connector 34"/>
          <p:cNvCxnSpPr/>
          <p:nvPr/>
        </p:nvCxnSpPr>
        <p:spPr>
          <a:xfrm>
            <a:off x="4279404" y="4725144"/>
            <a:ext cx="792088" cy="720080"/>
          </a:xfrm>
          <a:prstGeom prst="straightConnector1">
            <a:avLst/>
          </a:prstGeom>
          <a:ln w="7620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Right Brace 42"/>
          <p:cNvSpPr/>
          <p:nvPr/>
        </p:nvSpPr>
        <p:spPr>
          <a:xfrm>
            <a:off x="7303740" y="2132856"/>
            <a:ext cx="720080" cy="2664296"/>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l-GR">
              <a:solidFill>
                <a:prstClr val="white"/>
              </a:solidFill>
            </a:endParaRPr>
          </a:p>
        </p:txBody>
      </p:sp>
      <p:grpSp>
        <p:nvGrpSpPr>
          <p:cNvPr id="52" name="Group 51"/>
          <p:cNvGrpSpPr/>
          <p:nvPr/>
        </p:nvGrpSpPr>
        <p:grpSpPr>
          <a:xfrm>
            <a:off x="4279404" y="1772816"/>
            <a:ext cx="1825077" cy="2593219"/>
            <a:chOff x="4279404" y="1772816"/>
            <a:chExt cx="1825077" cy="2593219"/>
          </a:xfrm>
        </p:grpSpPr>
        <p:sp>
          <p:nvSpPr>
            <p:cNvPr id="33" name="Freeform 32"/>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3810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36" name="Freeform 35"/>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3810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9"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cs typeface="Arial" charset="0"/>
              </a:endParaRPr>
            </a:p>
          </p:txBody>
        </p:sp>
      </p:grpSp>
      <p:sp>
        <p:nvSpPr>
          <p:cNvPr id="40" name="TextBox 39"/>
          <p:cNvSpPr txBox="1"/>
          <p:nvPr/>
        </p:nvSpPr>
        <p:spPr>
          <a:xfrm>
            <a:off x="6583660" y="5473005"/>
            <a:ext cx="2088232" cy="1384995"/>
          </a:xfrm>
          <a:prstGeom prst="rect">
            <a:avLst/>
          </a:prstGeom>
          <a:noFill/>
        </p:spPr>
        <p:txBody>
          <a:bodyPr wrap="square" rtlCol="0">
            <a:spAutoFit/>
          </a:bodyPr>
          <a:lstStyle/>
          <a:p>
            <a:pPr algn="ctr" fontAlgn="base">
              <a:spcBef>
                <a:spcPct val="0"/>
              </a:spcBef>
              <a:spcAft>
                <a:spcPct val="0"/>
              </a:spcAft>
            </a:pPr>
            <a:r>
              <a:rPr lang="el-GR" sz="2800" b="1" dirty="0">
                <a:solidFill>
                  <a:prstClr val="white">
                    <a:lumMod val="95000"/>
                  </a:prstClr>
                </a:solidFill>
                <a:cs typeface="Arial" charset="0"/>
              </a:rPr>
              <a:t>Δύο ακόρεστα λιπαρά οξέα</a:t>
            </a:r>
          </a:p>
        </p:txBody>
      </p:sp>
      <p:cxnSp>
        <p:nvCxnSpPr>
          <p:cNvPr id="41" name="Straight Arrow Connector 40"/>
          <p:cNvCxnSpPr/>
          <p:nvPr/>
        </p:nvCxnSpPr>
        <p:spPr>
          <a:xfrm>
            <a:off x="5647556" y="4653136"/>
            <a:ext cx="1512168" cy="864096"/>
          </a:xfrm>
          <a:prstGeom prst="straightConnector1">
            <a:avLst/>
          </a:prstGeom>
          <a:ln w="7620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6200000" flipH="1">
            <a:off x="6115608" y="4401108"/>
            <a:ext cx="1080120" cy="1008112"/>
          </a:xfrm>
          <a:prstGeom prst="straightConnector1">
            <a:avLst/>
          </a:prstGeom>
          <a:ln w="7620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Oval 52"/>
          <p:cNvSpPr/>
          <p:nvPr/>
        </p:nvSpPr>
        <p:spPr bwMode="auto">
          <a:xfrm>
            <a:off x="9535988" y="6192688"/>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rPr>
              <a:t>GrD</a:t>
            </a:r>
            <a:endParaRPr lang="el-GR" sz="2000" b="1" i="1" dirty="0">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endParaRPr>
          </a:p>
        </p:txBody>
      </p:sp>
      <p:cxnSp>
        <p:nvCxnSpPr>
          <p:cNvPr id="39" name="Straight Arrow Connector 38"/>
          <p:cNvCxnSpPr/>
          <p:nvPr/>
        </p:nvCxnSpPr>
        <p:spPr>
          <a:xfrm flipV="1">
            <a:off x="1505099" y="944209"/>
            <a:ext cx="4686568" cy="1149256"/>
          </a:xfrm>
          <a:prstGeom prst="straightConnector1">
            <a:avLst/>
          </a:prstGeom>
          <a:ln w="7620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029073" y="944209"/>
            <a:ext cx="1119545" cy="1149256"/>
          </a:xfrm>
          <a:prstGeom prst="straightConnector1">
            <a:avLst/>
          </a:prstGeom>
          <a:ln w="7620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2673" y="3676"/>
            <a:ext cx="4122412" cy="1200329"/>
          </a:xfrm>
          <a:prstGeom prst="rect">
            <a:avLst/>
          </a:prstGeom>
          <a:noFill/>
        </p:spPr>
        <p:txBody>
          <a:bodyPr wrap="square" rtlCol="0">
            <a:spAutoFit/>
          </a:bodyPr>
          <a:lstStyle/>
          <a:p>
            <a:pPr algn="ctr"/>
            <a:r>
              <a:rPr lang="el-GR" sz="3600" b="1" dirty="0">
                <a:solidFill>
                  <a:prstClr val="white"/>
                </a:solidFill>
                <a:cs typeface="Arial" charset="0"/>
              </a:rPr>
              <a:t>Πιθανή σύσταση σε λιπαρά οξέα</a:t>
            </a:r>
          </a:p>
        </p:txBody>
      </p:sp>
      <p:sp>
        <p:nvSpPr>
          <p:cNvPr id="45" name="TextBox 44"/>
          <p:cNvSpPr txBox="1"/>
          <p:nvPr/>
        </p:nvSpPr>
        <p:spPr>
          <a:xfrm>
            <a:off x="-22673" y="-1"/>
            <a:ext cx="4122412" cy="1754326"/>
          </a:xfrm>
          <a:prstGeom prst="rect">
            <a:avLst/>
          </a:prstGeom>
          <a:noFill/>
        </p:spPr>
        <p:txBody>
          <a:bodyPr wrap="square" rtlCol="0">
            <a:spAutoFit/>
          </a:bodyPr>
          <a:lstStyle/>
          <a:p>
            <a:pPr algn="ctr"/>
            <a:r>
              <a:rPr lang="el-GR" sz="3600" b="1" dirty="0">
                <a:solidFill>
                  <a:prstClr val="white"/>
                </a:solidFill>
                <a:cs typeface="Arial" charset="0"/>
              </a:rPr>
              <a:t>Σχηματική παράσταση των δομικών λιπιδίων</a:t>
            </a:r>
          </a:p>
        </p:txBody>
      </p:sp>
    </p:spTree>
    <p:extLst>
      <p:ext uri="{BB962C8B-B14F-4D97-AF65-F5344CB8AC3E}">
        <p14:creationId xmlns:p14="http://schemas.microsoft.com/office/powerpoint/2010/main" val="52191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45"/>
                                        </p:tgtEl>
                                      </p:cBhvr>
                                    </p:animEffect>
                                    <p:set>
                                      <p:cBhvr>
                                        <p:cTn id="30" dur="1" fill="hold">
                                          <p:stCondLst>
                                            <p:cond delay="499"/>
                                          </p:stCondLst>
                                        </p:cTn>
                                        <p:tgtEl>
                                          <p:spTgt spid="45"/>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10"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10" presetClass="entr" presetSubtype="0"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30" grpId="0"/>
      <p:bldP spid="34" grpId="0"/>
      <p:bldP spid="43" grpId="0" animBg="1"/>
      <p:bldP spid="40"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2980" y="1545756"/>
            <a:ext cx="9145016" cy="3785652"/>
          </a:xfrm>
          <a:prstGeom prst="rect">
            <a:avLst/>
          </a:prstGeom>
          <a:noFill/>
        </p:spPr>
        <p:txBody>
          <a:bodyPr wrap="square" rtlCol="0">
            <a:spAutoFit/>
          </a:bodyPr>
          <a:lstStyle/>
          <a:p>
            <a:pPr algn="ctr" fontAlgn="base">
              <a:spcBef>
                <a:spcPct val="0"/>
              </a:spcBef>
              <a:spcAft>
                <a:spcPct val="0"/>
              </a:spcAft>
            </a:pPr>
            <a:r>
              <a:rPr lang="el-GR" sz="4000" b="1" dirty="0">
                <a:solidFill>
                  <a:srgbClr val="FFFF00"/>
                </a:solidFill>
                <a:cs typeface="Arial" charset="0"/>
              </a:rPr>
              <a:t>Εξαιτίας του αμφίφιλου χαρακτήρα των δομικών λιπιδίων, αυτά όταν βρεθούν μέσα στο νερό διατάσσονται έτσι ώστε οι υδρόφοβες ουρές να είναι αντιμέτωπες και οι πολικές κεφαλές τους να βρίσκονται σε επαφή με το νερό...</a:t>
            </a:r>
          </a:p>
        </p:txBody>
      </p:sp>
      <p:sp>
        <p:nvSpPr>
          <p:cNvPr id="7" name="TextBox 6"/>
          <p:cNvSpPr txBox="1"/>
          <p:nvPr/>
        </p:nvSpPr>
        <p:spPr>
          <a:xfrm>
            <a:off x="2983260" y="6093296"/>
            <a:ext cx="760144" cy="369332"/>
          </a:xfrm>
          <a:prstGeom prst="rect">
            <a:avLst/>
          </a:prstGeom>
          <a:noFill/>
        </p:spPr>
        <p:txBody>
          <a:bodyPr wrap="none" rtlCol="0">
            <a:spAutoFit/>
          </a:bodyPr>
          <a:lstStyle/>
          <a:p>
            <a:pPr fontAlgn="base">
              <a:spcBef>
                <a:spcPct val="0"/>
              </a:spcBef>
              <a:spcAft>
                <a:spcPct val="0"/>
              </a:spcAft>
            </a:pPr>
            <a:r>
              <a:rPr lang="el-GR" b="1" dirty="0">
                <a:solidFill>
                  <a:prstClr val="black"/>
                </a:solidFill>
                <a:latin typeface="Arial Black" pitchFamily="34" charset="0"/>
                <a:cs typeface="Arial" charset="0"/>
              </a:rPr>
              <a:t>νερό</a:t>
            </a:r>
          </a:p>
        </p:txBody>
      </p:sp>
      <p:sp>
        <p:nvSpPr>
          <p:cNvPr id="8" name="TextBox 7"/>
          <p:cNvSpPr txBox="1"/>
          <p:nvPr/>
        </p:nvSpPr>
        <p:spPr>
          <a:xfrm>
            <a:off x="7375748" y="6093296"/>
            <a:ext cx="760144" cy="369332"/>
          </a:xfrm>
          <a:prstGeom prst="rect">
            <a:avLst/>
          </a:prstGeom>
          <a:noFill/>
        </p:spPr>
        <p:txBody>
          <a:bodyPr wrap="none" rtlCol="0">
            <a:spAutoFit/>
          </a:bodyPr>
          <a:lstStyle/>
          <a:p>
            <a:pPr fontAlgn="base">
              <a:spcBef>
                <a:spcPct val="0"/>
              </a:spcBef>
              <a:spcAft>
                <a:spcPct val="0"/>
              </a:spcAft>
            </a:pPr>
            <a:r>
              <a:rPr lang="el-GR" b="1" dirty="0">
                <a:solidFill>
                  <a:prstClr val="black"/>
                </a:solidFill>
                <a:latin typeface="Arial Black" pitchFamily="34" charset="0"/>
                <a:cs typeface="Arial" charset="0"/>
              </a:rPr>
              <a:t>νερό</a:t>
            </a:r>
          </a:p>
        </p:txBody>
      </p:sp>
      <p:sp>
        <p:nvSpPr>
          <p:cNvPr id="11" name="TextBox 10"/>
          <p:cNvSpPr txBox="1"/>
          <p:nvPr/>
        </p:nvSpPr>
        <p:spPr>
          <a:xfrm>
            <a:off x="967036" y="5517232"/>
            <a:ext cx="760144" cy="369332"/>
          </a:xfrm>
          <a:prstGeom prst="rect">
            <a:avLst/>
          </a:prstGeom>
          <a:noFill/>
        </p:spPr>
        <p:txBody>
          <a:bodyPr wrap="none" rtlCol="0">
            <a:spAutoFit/>
          </a:bodyPr>
          <a:lstStyle/>
          <a:p>
            <a:pPr fontAlgn="base">
              <a:spcBef>
                <a:spcPct val="0"/>
              </a:spcBef>
              <a:spcAft>
                <a:spcPct val="0"/>
              </a:spcAft>
            </a:pPr>
            <a:r>
              <a:rPr lang="el-GR" b="1" dirty="0">
                <a:solidFill>
                  <a:prstClr val="black"/>
                </a:solidFill>
                <a:latin typeface="Arial Black" pitchFamily="34" charset="0"/>
                <a:cs typeface="Arial" charset="0"/>
              </a:rPr>
              <a:t>νερό</a:t>
            </a:r>
          </a:p>
        </p:txBody>
      </p:sp>
      <p:sp>
        <p:nvSpPr>
          <p:cNvPr id="13" name="TextBox 12"/>
          <p:cNvSpPr txBox="1"/>
          <p:nvPr/>
        </p:nvSpPr>
        <p:spPr>
          <a:xfrm>
            <a:off x="246956" y="3789040"/>
            <a:ext cx="760144" cy="369332"/>
          </a:xfrm>
          <a:prstGeom prst="rect">
            <a:avLst/>
          </a:prstGeom>
          <a:noFill/>
        </p:spPr>
        <p:txBody>
          <a:bodyPr wrap="none" rtlCol="0">
            <a:spAutoFit/>
          </a:bodyPr>
          <a:lstStyle/>
          <a:p>
            <a:pPr fontAlgn="base">
              <a:spcBef>
                <a:spcPct val="0"/>
              </a:spcBef>
              <a:spcAft>
                <a:spcPct val="0"/>
              </a:spcAft>
            </a:pPr>
            <a:r>
              <a:rPr lang="el-GR" b="1" dirty="0">
                <a:solidFill>
                  <a:prstClr val="black"/>
                </a:solidFill>
                <a:latin typeface="Arial Black" pitchFamily="34" charset="0"/>
                <a:cs typeface="Arial" charset="0"/>
              </a:rPr>
              <a:t>νερό</a:t>
            </a:r>
          </a:p>
        </p:txBody>
      </p:sp>
      <p:sp>
        <p:nvSpPr>
          <p:cNvPr id="14" name="TextBox 13"/>
          <p:cNvSpPr txBox="1"/>
          <p:nvPr/>
        </p:nvSpPr>
        <p:spPr>
          <a:xfrm>
            <a:off x="1687116" y="6488668"/>
            <a:ext cx="760144" cy="369332"/>
          </a:xfrm>
          <a:prstGeom prst="rect">
            <a:avLst/>
          </a:prstGeom>
          <a:noFill/>
        </p:spPr>
        <p:txBody>
          <a:bodyPr wrap="none" rtlCol="0">
            <a:spAutoFit/>
          </a:bodyPr>
          <a:lstStyle/>
          <a:p>
            <a:pPr fontAlgn="base">
              <a:spcBef>
                <a:spcPct val="0"/>
              </a:spcBef>
              <a:spcAft>
                <a:spcPct val="0"/>
              </a:spcAft>
            </a:pPr>
            <a:r>
              <a:rPr lang="el-GR" b="1" dirty="0">
                <a:solidFill>
                  <a:prstClr val="black"/>
                </a:solidFill>
                <a:latin typeface="Arial Black" pitchFamily="34" charset="0"/>
                <a:cs typeface="Arial" charset="0"/>
              </a:rPr>
              <a:t>νερό</a:t>
            </a:r>
          </a:p>
        </p:txBody>
      </p:sp>
      <p:sp>
        <p:nvSpPr>
          <p:cNvPr id="15" name="Oval 14"/>
          <p:cNvSpPr/>
          <p:nvPr/>
        </p:nvSpPr>
        <p:spPr bwMode="auto">
          <a:xfrm>
            <a:off x="9607996"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rPr>
              <a:t>GrD</a:t>
            </a:r>
            <a:endParaRPr lang="el-GR" sz="2000" b="1" i="1" dirty="0">
              <a:ln w="12700">
                <a:solidFill>
                  <a:srgbClr val="EEECE1">
                    <a:satMod val="155000"/>
                  </a:srgbClr>
                </a:solidFill>
                <a:prstDash val="solid"/>
              </a:ln>
              <a:solidFill>
                <a:srgbClr val="1F497D">
                  <a:tint val="85000"/>
                  <a:satMod val="155000"/>
                </a:srgb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839609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339502" y="400010"/>
            <a:ext cx="9628534" cy="5909310"/>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pPr>
            <a:r>
              <a:rPr lang="el-GR" sz="5400" b="1" dirty="0">
                <a:solidFill>
                  <a:srgbClr val="FFFFFF"/>
                </a:solidFill>
                <a:latin typeface="Calibri" pitchFamily="34" charset="0"/>
              </a:rPr>
              <a:t>Τα λιπίδια (</a:t>
            </a:r>
            <a:r>
              <a:rPr lang="el-GR" sz="5400" b="1" dirty="0" err="1">
                <a:solidFill>
                  <a:srgbClr val="FFFFFF"/>
                </a:solidFill>
                <a:latin typeface="Calibri" pitchFamily="34" charset="0"/>
              </a:rPr>
              <a:t>γλυκερολιπίδια</a:t>
            </a:r>
            <a:r>
              <a:rPr lang="el-GR" sz="5400" b="1" dirty="0">
                <a:solidFill>
                  <a:srgbClr val="FFFFFF"/>
                </a:solidFill>
                <a:latin typeface="Calibri" pitchFamily="34" charset="0"/>
              </a:rPr>
              <a:t> και </a:t>
            </a:r>
            <a:r>
              <a:rPr lang="el-GR" sz="5400" b="1" dirty="0" err="1">
                <a:solidFill>
                  <a:srgbClr val="FFFFFF"/>
                </a:solidFill>
                <a:latin typeface="Calibri" pitchFamily="34" charset="0"/>
              </a:rPr>
              <a:t>σφιγκολιπίδια</a:t>
            </a:r>
            <a:r>
              <a:rPr lang="el-GR" sz="5400" b="1" dirty="0">
                <a:solidFill>
                  <a:srgbClr val="FFFFFF"/>
                </a:solidFill>
                <a:latin typeface="Calibri" pitchFamily="34" charset="0"/>
              </a:rPr>
              <a:t>) μαζί με τις στερόλες σχηματίζουν ένα συνεχές φύλλο μέσα στο οποίο εμβαπτίζονται οι </a:t>
            </a:r>
            <a:r>
              <a:rPr lang="el-GR" sz="5400" b="1" dirty="0">
                <a:solidFill>
                  <a:srgbClr val="FFFF00"/>
                </a:solidFill>
                <a:latin typeface="Calibri" pitchFamily="34" charset="0"/>
              </a:rPr>
              <a:t>πρωτεΐνες</a:t>
            </a:r>
            <a:r>
              <a:rPr lang="el-GR" sz="5400" b="1" dirty="0">
                <a:solidFill>
                  <a:srgbClr val="FFFFFF"/>
                </a:solidFill>
                <a:latin typeface="Calibri" pitchFamily="34" charset="0"/>
              </a:rPr>
              <a:t>...ώστε προκύπτει </a:t>
            </a:r>
            <a:r>
              <a:rPr lang="el-GR" sz="5400" b="1" dirty="0">
                <a:solidFill>
                  <a:srgbClr val="FFFF00"/>
                </a:solidFill>
                <a:latin typeface="Calibri" pitchFamily="34" charset="0"/>
              </a:rPr>
              <a:t>ένα συνεχές μωσαϊκό μορίων...</a:t>
            </a:r>
            <a:endParaRPr lang="en-GB" sz="5400" b="1" dirty="0">
              <a:solidFill>
                <a:srgbClr val="FFFF00"/>
              </a:solidFill>
              <a:latin typeface="Calibri" pitchFamily="34" charset="0"/>
            </a:endParaRPr>
          </a:p>
        </p:txBody>
      </p:sp>
      <p:sp>
        <p:nvSpPr>
          <p:cNvPr id="3" name="Oval 2"/>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33698792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lum bright="-30000" contrast="30000"/>
          </a:blip>
          <a:srcRect/>
          <a:stretch>
            <a:fillRect/>
          </a:stretch>
        </p:blipFill>
        <p:spPr bwMode="auto">
          <a:xfrm>
            <a:off x="70088" y="692696"/>
            <a:ext cx="9558280" cy="5112568"/>
          </a:xfrm>
          <a:prstGeom prst="rect">
            <a:avLst/>
          </a:prstGeom>
          <a:noFill/>
          <a:ln w="9525">
            <a:noFill/>
            <a:miter lim="800000"/>
            <a:headEnd/>
            <a:tailEnd/>
          </a:ln>
        </p:spPr>
      </p:pic>
      <p:sp>
        <p:nvSpPr>
          <p:cNvPr id="3" name="TextBox 2"/>
          <p:cNvSpPr txBox="1"/>
          <p:nvPr/>
        </p:nvSpPr>
        <p:spPr>
          <a:xfrm>
            <a:off x="0" y="117693"/>
            <a:ext cx="5832648" cy="6740307"/>
          </a:xfrm>
          <a:prstGeom prst="rect">
            <a:avLst/>
          </a:prstGeom>
          <a:solidFill>
            <a:schemeClr val="tx1"/>
          </a:solidFill>
        </p:spPr>
        <p:txBody>
          <a:bodyPr wrap="square" rtlCol="0">
            <a:spAutoFit/>
          </a:bodyPr>
          <a:lstStyle/>
          <a:p>
            <a:pPr algn="ctr" fontAlgn="base">
              <a:spcBef>
                <a:spcPct val="0"/>
              </a:spcBef>
              <a:spcAft>
                <a:spcPct val="0"/>
              </a:spcAft>
            </a:pPr>
            <a:r>
              <a:rPr lang="el-GR" sz="3600" b="1" dirty="0">
                <a:solidFill>
                  <a:srgbClr val="FFFFFF"/>
                </a:solidFill>
                <a:latin typeface="Calibri" pitchFamily="34" charset="0"/>
              </a:rPr>
              <a:t>Τα λιπίδια σχηματίζουν ένα συνεχές φύλλο </a:t>
            </a:r>
            <a:r>
              <a:rPr lang="el-GR" sz="3600" b="1" dirty="0">
                <a:solidFill>
                  <a:srgbClr val="FFFF00"/>
                </a:solidFill>
                <a:latin typeface="Calibri" pitchFamily="34" charset="0"/>
              </a:rPr>
              <a:t>δύο στιβάδων </a:t>
            </a:r>
            <a:r>
              <a:rPr lang="el-GR" sz="3600" b="1" dirty="0">
                <a:solidFill>
                  <a:srgbClr val="FFFFFF"/>
                </a:solidFill>
                <a:latin typeface="Calibri" pitchFamily="34" charset="0"/>
              </a:rPr>
              <a:t>που διατάσσονται η μια απέναντι της άλλης με </a:t>
            </a:r>
            <a:r>
              <a:rPr lang="el-GR" sz="3600" b="1" dirty="0">
                <a:solidFill>
                  <a:srgbClr val="FFFF00"/>
                </a:solidFill>
                <a:latin typeface="Calibri" pitchFamily="34" charset="0"/>
              </a:rPr>
              <a:t>αντιμέτωπες τις υδρόφοβες ουρές </a:t>
            </a:r>
            <a:r>
              <a:rPr lang="el-GR" sz="3600" b="1" dirty="0">
                <a:solidFill>
                  <a:srgbClr val="FFFFFF"/>
                </a:solidFill>
                <a:latin typeface="Calibri" pitchFamily="34" charset="0"/>
              </a:rPr>
              <a:t>τους δημιουργώντας μια συνεχή </a:t>
            </a:r>
            <a:r>
              <a:rPr lang="el-GR" sz="3600" b="1" dirty="0">
                <a:solidFill>
                  <a:srgbClr val="FFFF00"/>
                </a:solidFill>
                <a:latin typeface="Calibri" pitchFamily="34" charset="0"/>
              </a:rPr>
              <a:t>υδρόφοβη περιοχή </a:t>
            </a:r>
            <a:r>
              <a:rPr lang="el-GR" sz="3600" b="1" dirty="0">
                <a:solidFill>
                  <a:srgbClr val="FFFFFF"/>
                </a:solidFill>
                <a:latin typeface="Calibri" pitchFamily="34" charset="0"/>
              </a:rPr>
              <a:t>στο εσωτερικό της μεμβράνης, ενώ οι πολικές κεφαλές των λιπιδίων βρίσκονται σε επαφή με το νερό.. </a:t>
            </a:r>
          </a:p>
        </p:txBody>
      </p:sp>
      <p:sp>
        <p:nvSpPr>
          <p:cNvPr id="4" name="Oval 3"/>
          <p:cNvSpPr/>
          <p:nvPr/>
        </p:nvSpPr>
        <p:spPr bwMode="auto">
          <a:xfrm>
            <a:off x="9607996"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19721892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052" y="2272"/>
            <a:ext cx="8054102" cy="685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9374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Τίτλος"/>
          <p:cNvSpPr>
            <a:spLocks noGrp="1"/>
          </p:cNvSpPr>
          <p:nvPr>
            <p:ph type="title"/>
          </p:nvPr>
        </p:nvSpPr>
        <p:spPr>
          <a:xfrm>
            <a:off x="1028700" y="25400"/>
            <a:ext cx="8229600" cy="1143000"/>
          </a:xfrm>
        </p:spPr>
        <p:txBody>
          <a:bodyPr/>
          <a:lstStyle/>
          <a:p>
            <a:pPr eaLnBrk="1" hangingPunct="1"/>
            <a:r>
              <a:rPr lang="el-GR" altLang="el-GR" b="1" smtClean="0">
                <a:solidFill>
                  <a:schemeClr val="bg1"/>
                </a:solidFill>
                <a:latin typeface="Calibri" pitchFamily="34" charset="0"/>
              </a:rPr>
              <a:t>Χρηματοδότηση</a:t>
            </a:r>
          </a:p>
        </p:txBody>
      </p:sp>
      <p:sp>
        <p:nvSpPr>
          <p:cNvPr id="3" name="Περιεχόμενα"/>
          <p:cNvSpPr>
            <a:spLocks noGrp="1"/>
          </p:cNvSpPr>
          <p:nvPr>
            <p:ph idx="1"/>
          </p:nvPr>
        </p:nvSpPr>
        <p:spPr>
          <a:xfrm>
            <a:off x="1028700" y="1439863"/>
            <a:ext cx="8229600" cy="3478212"/>
          </a:xfrm>
        </p:spPr>
        <p:txBody>
          <a:bodyPr>
            <a:normAutofit fontScale="77500" lnSpcReduction="20000"/>
          </a:bodyPr>
          <a:lstStyle/>
          <a:p>
            <a:pPr eaLnBrk="1" hangingPunct="1">
              <a:buFont typeface="Arial" charset="0"/>
              <a:buChar char="•"/>
              <a:defRPr/>
            </a:pPr>
            <a:r>
              <a:rPr lang="el-GR" dirty="0" smtClean="0">
                <a:solidFill>
                  <a:schemeClr val="bg1"/>
                </a:solidFill>
                <a:latin typeface="Calibri" pitchFamily="34" charset="0"/>
              </a:rPr>
              <a:t>Το παρόν εκπαιδευτικό υλικό έχει αναπτυχθεί στα πλαίσια του εκπαιδευτικού έργου του διδάσκοντα.</a:t>
            </a:r>
            <a:endParaRPr lang="en-US" dirty="0" smtClean="0">
              <a:solidFill>
                <a:schemeClr val="bg1"/>
              </a:solidFill>
              <a:latin typeface="Calibri" pitchFamily="34" charset="0"/>
            </a:endParaRPr>
          </a:p>
          <a:p>
            <a:pPr eaLnBrk="1" hangingPunct="1">
              <a:buFont typeface="Arial" charset="0"/>
              <a:buChar char="•"/>
              <a:defRPr/>
            </a:pPr>
            <a:r>
              <a:rPr lang="el-GR" dirty="0" smtClean="0">
                <a:solidFill>
                  <a:schemeClr val="bg1"/>
                </a:solidFill>
                <a:latin typeface="Calibri" pitchFamily="34" charset="0"/>
              </a:rPr>
              <a:t>Το έργο «Ανοικτά Ακαδημαϊκά Μαθήματα στο Αριστοτέλειο Πανεπιστήμιο Θεσσαλονίκης» έχει χρηματοδοτήσει μόνο τη αναδιαμόρφωση του εκπαιδευτικού υλικού. </a:t>
            </a:r>
          </a:p>
          <a:p>
            <a:pPr eaLnBrk="1" hangingPunct="1">
              <a:buFont typeface="Arial" charset="0"/>
              <a:buChar char="•"/>
              <a:defRPr/>
            </a:pPr>
            <a:r>
              <a:rPr lang="el-GR" dirty="0" smtClean="0">
                <a:solidFill>
                  <a:schemeClr val="bg1"/>
                </a:solidFill>
                <a:latin typeface="Calibri" pitchFamily="34" charset="0"/>
              </a:rPr>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n-US" dirty="0" smtClean="0">
              <a:solidFill>
                <a:schemeClr val="bg1"/>
              </a:solidFill>
              <a:latin typeface="Calibri" pitchFamily="34" charset="0"/>
            </a:endParaRPr>
          </a:p>
          <a:p>
            <a:pPr eaLnBrk="1" hangingPunct="1">
              <a:buFont typeface="Arial" charset="0"/>
              <a:buChar char="•"/>
              <a:defRPr/>
            </a:pPr>
            <a:endParaRPr lang="el-GR" dirty="0" smtClean="0">
              <a:solidFill>
                <a:schemeClr val="bg1"/>
              </a:solidFill>
              <a:latin typeface="Calibri" pitchFamily="34" charset="0"/>
            </a:endParaRPr>
          </a:p>
        </p:txBody>
      </p:sp>
      <p:pic>
        <p:nvPicPr>
          <p:cNvPr id="63492" name="ΕΣΠΑ Logo" descr="Λογότυπο επιχειρησιακού προγράμματος εκπαίδευσης και δια βίου μάθησης&#10;"/>
          <p:cNvPicPr>
            <a:picLocks noChangeAspect="1" noChangeArrowheads="1"/>
          </p:cNvPicPr>
          <p:nvPr/>
        </p:nvPicPr>
        <p:blipFill>
          <a:blip r:embed="rId3" cstate="print"/>
          <a:srcRect/>
          <a:stretch>
            <a:fillRect/>
          </a:stretch>
        </p:blipFill>
        <p:spPr bwMode="auto">
          <a:xfrm>
            <a:off x="2384425" y="4918075"/>
            <a:ext cx="5518150" cy="1390650"/>
          </a:xfrm>
          <a:prstGeom prst="rect">
            <a:avLst/>
          </a:prstGeom>
          <a:noFill/>
          <a:ln w="9525">
            <a:noFill/>
            <a:miter lim="800000"/>
            <a:headEnd/>
            <a:tailEnd/>
          </a:ln>
        </p:spPr>
      </p:pic>
      <p:sp>
        <p:nvSpPr>
          <p:cNvPr id="63493" name="Αριθμός διαφάνειας"/>
          <p:cNvSpPr>
            <a:spLocks noGrp="1"/>
          </p:cNvSpPr>
          <p:nvPr>
            <p:ph type="sldNum" sz="quarter" idx="10"/>
          </p:nvPr>
        </p:nvSpPr>
        <p:spPr>
          <a:noFill/>
        </p:spPr>
        <p:txBody>
          <a:bodyPr/>
          <a:lstStyle/>
          <a:p>
            <a:fld id="{C1C200E1-359A-4426-901B-C5BF141D2246}" type="slidenum">
              <a:rPr lang="el-GR" altLang="el-GR" smtClean="0">
                <a:latin typeface="Calibri" pitchFamily="34" charset="0"/>
                <a:cs typeface="Arial" charset="0"/>
              </a:rPr>
              <a:pPr/>
              <a:t>3</a:t>
            </a:fld>
            <a:endParaRPr lang="el-GR" altLang="el-GR" smtClean="0">
              <a:latin typeface="Calibri" pitchFamily="34" charset="0"/>
              <a:cs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948" y="0"/>
            <a:ext cx="9865096" cy="6858000"/>
          </a:xfrm>
          <a:prstGeom prst="rect">
            <a:avLst/>
          </a:prstGeom>
        </p:spPr>
      </p:pic>
    </p:spTree>
    <p:extLst>
      <p:ext uri="{BB962C8B-B14F-4D97-AF65-F5344CB8AC3E}">
        <p14:creationId xmlns:p14="http://schemas.microsoft.com/office/powerpoint/2010/main" val="4378866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ellmemb"/>
          <p:cNvPicPr>
            <a:picLocks noChangeAspect="1" noChangeArrowheads="1"/>
          </p:cNvPicPr>
          <p:nvPr/>
        </p:nvPicPr>
        <p:blipFill>
          <a:blip r:embed="rId3" cstate="print">
            <a:lum bright="-54000" contrast="72000"/>
          </a:blip>
          <a:srcRect/>
          <a:stretch>
            <a:fillRect/>
          </a:stretch>
        </p:blipFill>
        <p:spPr bwMode="auto">
          <a:xfrm>
            <a:off x="304800" y="876300"/>
            <a:ext cx="9753600" cy="5600700"/>
          </a:xfrm>
          <a:prstGeom prst="rect">
            <a:avLst/>
          </a:prstGeom>
          <a:noFill/>
        </p:spPr>
      </p:pic>
      <p:sp>
        <p:nvSpPr>
          <p:cNvPr id="6147" name="Rectangle 3"/>
          <p:cNvSpPr>
            <a:spLocks noChangeArrowheads="1"/>
          </p:cNvSpPr>
          <p:nvPr/>
        </p:nvSpPr>
        <p:spPr bwMode="auto">
          <a:xfrm>
            <a:off x="307975" y="908050"/>
            <a:ext cx="2171700" cy="838200"/>
          </a:xfrm>
          <a:prstGeom prst="rect">
            <a:avLst/>
          </a:prstGeom>
          <a:solidFill>
            <a:srgbClr val="008000"/>
          </a:solidFill>
          <a:ln w="9525">
            <a:noFill/>
            <a:miter lim="800000"/>
            <a:headEnd/>
            <a:tailEnd/>
          </a:ln>
          <a:effectLst/>
        </p:spPr>
        <p:txBody>
          <a:bodyPr wrap="none" anchor="ctr"/>
          <a:lstStyle/>
          <a:p>
            <a:pPr algn="ctr" eaLnBrk="0" fontAlgn="base" hangingPunct="0">
              <a:spcBef>
                <a:spcPct val="0"/>
              </a:spcBef>
              <a:spcAft>
                <a:spcPct val="0"/>
              </a:spcAft>
            </a:pPr>
            <a:r>
              <a:rPr lang="en-US" sz="2400" b="1" dirty="0" err="1">
                <a:solidFill>
                  <a:srgbClr val="FFFFFF"/>
                </a:solidFill>
              </a:rPr>
              <a:t>Εξωκυττ</a:t>
            </a:r>
            <a:r>
              <a:rPr lang="en-US" sz="2400" b="1" dirty="0">
                <a:solidFill>
                  <a:srgbClr val="FFFFFF"/>
                </a:solidFill>
              </a:rPr>
              <a:t>αρικός</a:t>
            </a:r>
          </a:p>
          <a:p>
            <a:pPr algn="ctr" eaLnBrk="0" fontAlgn="base" hangingPunct="0">
              <a:spcBef>
                <a:spcPct val="0"/>
              </a:spcBef>
              <a:spcAft>
                <a:spcPct val="0"/>
              </a:spcAft>
            </a:pPr>
            <a:r>
              <a:rPr lang="en-US" sz="2400" b="1" dirty="0" err="1">
                <a:solidFill>
                  <a:srgbClr val="FFFFFF"/>
                </a:solidFill>
              </a:rPr>
              <a:t>χώρος</a:t>
            </a:r>
            <a:endParaRPr lang="en-US" sz="2400" b="1" dirty="0">
              <a:solidFill>
                <a:srgbClr val="000000"/>
              </a:solidFill>
            </a:endParaRPr>
          </a:p>
        </p:txBody>
      </p:sp>
      <p:sp>
        <p:nvSpPr>
          <p:cNvPr id="6148" name="Rectangle 4"/>
          <p:cNvSpPr>
            <a:spLocks noChangeArrowheads="1"/>
          </p:cNvSpPr>
          <p:nvPr/>
        </p:nvSpPr>
        <p:spPr bwMode="auto">
          <a:xfrm>
            <a:off x="7753350" y="5310188"/>
            <a:ext cx="2286000" cy="1143000"/>
          </a:xfrm>
          <a:prstGeom prst="rect">
            <a:avLst/>
          </a:prstGeom>
          <a:solidFill>
            <a:srgbClr val="008000"/>
          </a:solidFill>
          <a:ln w="9525">
            <a:noFill/>
            <a:miter lim="800000"/>
            <a:headEnd/>
            <a:tailEnd/>
          </a:ln>
          <a:effectLst/>
        </p:spPr>
        <p:txBody>
          <a:bodyPr wrap="none" anchor="ctr"/>
          <a:lstStyle/>
          <a:p>
            <a:pPr algn="ctr" eaLnBrk="0" fontAlgn="base" hangingPunct="0">
              <a:spcBef>
                <a:spcPct val="0"/>
              </a:spcBef>
              <a:spcAft>
                <a:spcPct val="0"/>
              </a:spcAft>
            </a:pPr>
            <a:r>
              <a:rPr lang="en-US" sz="2000" b="1" dirty="0" err="1">
                <a:solidFill>
                  <a:srgbClr val="FFFFFF"/>
                </a:solidFill>
              </a:rPr>
              <a:t>Εσωκυττ</a:t>
            </a:r>
            <a:r>
              <a:rPr lang="en-US" sz="2000" b="1" dirty="0">
                <a:solidFill>
                  <a:srgbClr val="FFFFFF"/>
                </a:solidFill>
              </a:rPr>
              <a:t>αρικός</a:t>
            </a:r>
          </a:p>
          <a:p>
            <a:pPr algn="ctr" eaLnBrk="0" fontAlgn="base" hangingPunct="0">
              <a:spcBef>
                <a:spcPct val="0"/>
              </a:spcBef>
              <a:spcAft>
                <a:spcPct val="0"/>
              </a:spcAft>
            </a:pPr>
            <a:r>
              <a:rPr lang="en-US" sz="2000" b="1" dirty="0" err="1">
                <a:solidFill>
                  <a:srgbClr val="FFFFFF"/>
                </a:solidFill>
              </a:rPr>
              <a:t>χώρος</a:t>
            </a:r>
            <a:endParaRPr lang="en-US" sz="2400" b="1" dirty="0">
              <a:solidFill>
                <a:srgbClr val="000000"/>
              </a:solidFill>
            </a:endParaRPr>
          </a:p>
        </p:txBody>
      </p:sp>
      <p:sp>
        <p:nvSpPr>
          <p:cNvPr id="6149" name="Rectangle 5"/>
          <p:cNvSpPr>
            <a:spLocks noChangeArrowheads="1"/>
          </p:cNvSpPr>
          <p:nvPr/>
        </p:nvSpPr>
        <p:spPr bwMode="auto">
          <a:xfrm>
            <a:off x="2209800" y="5715000"/>
            <a:ext cx="1565548" cy="381000"/>
          </a:xfrm>
          <a:prstGeom prst="rect">
            <a:avLst/>
          </a:prstGeom>
          <a:solidFill>
            <a:srgbClr val="3333CC"/>
          </a:solidFill>
          <a:ln w="9525">
            <a:solidFill>
              <a:schemeClr val="tx1"/>
            </a:solidFill>
            <a:miter lim="800000"/>
            <a:headEnd/>
            <a:tailEnd/>
          </a:ln>
          <a:effectLst/>
        </p:spPr>
        <p:txBody>
          <a:bodyPr wrap="none" anchor="ctr"/>
          <a:lstStyle/>
          <a:p>
            <a:pPr algn="ctr" eaLnBrk="0" fontAlgn="base" hangingPunct="0">
              <a:spcBef>
                <a:spcPct val="0"/>
              </a:spcBef>
              <a:spcAft>
                <a:spcPct val="0"/>
              </a:spcAft>
            </a:pPr>
            <a:r>
              <a:rPr lang="en-US" sz="2000" b="1">
                <a:solidFill>
                  <a:srgbClr val="FFFFFF"/>
                </a:solidFill>
                <a:latin typeface="Calibri" pitchFamily="34" charset="0"/>
                <a:cs typeface="Calibri" pitchFamily="34" charset="0"/>
              </a:rPr>
              <a:t>πρωτεΐνη</a:t>
            </a:r>
            <a:endParaRPr lang="en-US" sz="2000" b="1">
              <a:solidFill>
                <a:srgbClr val="000000"/>
              </a:solidFill>
              <a:latin typeface="Calibri" pitchFamily="34" charset="0"/>
              <a:cs typeface="Calibri" pitchFamily="34" charset="0"/>
            </a:endParaRPr>
          </a:p>
        </p:txBody>
      </p:sp>
      <p:sp>
        <p:nvSpPr>
          <p:cNvPr id="6150" name="Rectangle 6"/>
          <p:cNvSpPr>
            <a:spLocks noChangeArrowheads="1"/>
          </p:cNvSpPr>
          <p:nvPr/>
        </p:nvSpPr>
        <p:spPr bwMode="auto">
          <a:xfrm>
            <a:off x="381000" y="2743200"/>
            <a:ext cx="1371600" cy="304800"/>
          </a:xfrm>
          <a:prstGeom prst="rect">
            <a:avLst/>
          </a:prstGeom>
          <a:solidFill>
            <a:srgbClr val="3333CC"/>
          </a:solidFill>
          <a:ln w="9525">
            <a:solidFill>
              <a:schemeClr val="tx1"/>
            </a:solidFill>
            <a:miter lim="800000"/>
            <a:headEnd/>
            <a:tailEnd/>
          </a:ln>
          <a:effectLst/>
        </p:spPr>
        <p:txBody>
          <a:bodyPr wrap="none" anchor="ctr"/>
          <a:lstStyle/>
          <a:p>
            <a:pPr algn="ctr" eaLnBrk="0" fontAlgn="base" hangingPunct="0">
              <a:spcBef>
                <a:spcPct val="0"/>
              </a:spcBef>
              <a:spcAft>
                <a:spcPct val="0"/>
              </a:spcAft>
            </a:pPr>
            <a:r>
              <a:rPr lang="en-US" sz="2000" b="1">
                <a:solidFill>
                  <a:srgbClr val="FFFFFF"/>
                </a:solidFill>
              </a:rPr>
              <a:t>σάκχαρο</a:t>
            </a:r>
          </a:p>
        </p:txBody>
      </p:sp>
      <p:sp>
        <p:nvSpPr>
          <p:cNvPr id="6151" name="Line 7"/>
          <p:cNvSpPr>
            <a:spLocks noChangeShapeType="1"/>
          </p:cNvSpPr>
          <p:nvPr/>
        </p:nvSpPr>
        <p:spPr bwMode="auto">
          <a:xfrm flipV="1">
            <a:off x="914400" y="5314950"/>
            <a:ext cx="914400" cy="571500"/>
          </a:xfrm>
          <a:prstGeom prst="line">
            <a:avLst/>
          </a:prstGeom>
          <a:noFill/>
          <a:ln w="12700">
            <a:solidFill>
              <a:schemeClr val="tx1"/>
            </a:solidFill>
            <a:round/>
            <a:headEnd/>
            <a:tailEnd type="triangle" w="med" len="med"/>
          </a:ln>
          <a:effectLst/>
        </p:spPr>
        <p:txBody>
          <a:bodyPr wrap="none" anchor="ctr"/>
          <a:lstStyle/>
          <a:p>
            <a:pPr fontAlgn="base">
              <a:spcBef>
                <a:spcPct val="0"/>
              </a:spcBef>
              <a:spcAft>
                <a:spcPct val="0"/>
              </a:spcAft>
            </a:pPr>
            <a:endParaRPr lang="el-GR">
              <a:solidFill>
                <a:srgbClr val="000000"/>
              </a:solidFill>
            </a:endParaRPr>
          </a:p>
        </p:txBody>
      </p:sp>
      <p:sp>
        <p:nvSpPr>
          <p:cNvPr id="6152" name="Rectangle 8"/>
          <p:cNvSpPr>
            <a:spLocks noChangeArrowheads="1"/>
          </p:cNvSpPr>
          <p:nvPr/>
        </p:nvSpPr>
        <p:spPr bwMode="auto">
          <a:xfrm>
            <a:off x="1143000" y="152400"/>
            <a:ext cx="8153400" cy="762000"/>
          </a:xfrm>
          <a:prstGeom prst="rect">
            <a:avLst/>
          </a:prstGeom>
          <a:solidFill>
            <a:schemeClr val="tx1"/>
          </a:solidFill>
          <a:ln w="9525">
            <a:noFill/>
            <a:miter lim="800000"/>
            <a:headEnd/>
            <a:tailEnd/>
          </a:ln>
          <a:effectLst/>
        </p:spPr>
        <p:txBody>
          <a:bodyPr wrap="none" anchor="ctr"/>
          <a:lstStyle/>
          <a:p>
            <a:pPr algn="ctr" eaLnBrk="0" fontAlgn="base" hangingPunct="0">
              <a:spcBef>
                <a:spcPct val="0"/>
              </a:spcBef>
              <a:spcAft>
                <a:spcPct val="0"/>
              </a:spcAft>
            </a:pPr>
            <a:r>
              <a:rPr lang="en-US" sz="2800" b="1" dirty="0">
                <a:solidFill>
                  <a:srgbClr val="FFFFFF"/>
                </a:solidFill>
              </a:rPr>
              <a:t>ΔΟΜΗ ΤΟΥ ΜΩΣΑΪΚΟΥ ΤΗΣ ΜΕΜΒΡΑΝΗΣ</a:t>
            </a:r>
            <a:endParaRPr lang="en-US" sz="2800" dirty="0">
              <a:solidFill>
                <a:srgbClr val="FFFFFF"/>
              </a:solidFill>
            </a:endParaRPr>
          </a:p>
        </p:txBody>
      </p:sp>
      <p:sp>
        <p:nvSpPr>
          <p:cNvPr id="6153" name="Rectangle 9"/>
          <p:cNvSpPr>
            <a:spLocks noChangeArrowheads="1"/>
          </p:cNvSpPr>
          <p:nvPr/>
        </p:nvSpPr>
        <p:spPr bwMode="auto">
          <a:xfrm>
            <a:off x="4572000" y="1746250"/>
            <a:ext cx="1257300" cy="615950"/>
          </a:xfrm>
          <a:prstGeom prst="rect">
            <a:avLst/>
          </a:prstGeom>
          <a:solidFill>
            <a:srgbClr val="3333CC"/>
          </a:solidFill>
          <a:ln w="9525">
            <a:noFill/>
            <a:miter lim="800000"/>
            <a:headEnd/>
            <a:tailEnd/>
          </a:ln>
          <a:effectLst/>
        </p:spPr>
        <p:txBody>
          <a:bodyPr wrap="none" anchor="ctr"/>
          <a:lstStyle/>
          <a:p>
            <a:pPr algn="ctr" eaLnBrk="0" fontAlgn="base" hangingPunct="0">
              <a:spcBef>
                <a:spcPct val="0"/>
              </a:spcBef>
              <a:spcAft>
                <a:spcPct val="0"/>
              </a:spcAft>
            </a:pPr>
            <a:r>
              <a:rPr lang="el-GR" sz="2000" b="1" dirty="0" err="1">
                <a:solidFill>
                  <a:srgbClr val="FFFFFF"/>
                </a:solidFill>
                <a:latin typeface="Calibri" pitchFamily="34" charset="0"/>
                <a:cs typeface="Calibri" pitchFamily="34" charset="0"/>
              </a:rPr>
              <a:t>γλυκο</a:t>
            </a:r>
            <a:endParaRPr lang="el-GR" sz="2000" b="1" dirty="0">
              <a:solidFill>
                <a:srgbClr val="FFFFFF"/>
              </a:solidFill>
              <a:latin typeface="Calibri" pitchFamily="34" charset="0"/>
              <a:cs typeface="Calibri" pitchFamily="34" charset="0"/>
            </a:endParaRPr>
          </a:p>
          <a:p>
            <a:pPr algn="ctr" eaLnBrk="0" fontAlgn="base" hangingPunct="0">
              <a:spcBef>
                <a:spcPct val="0"/>
              </a:spcBef>
              <a:spcAft>
                <a:spcPct val="0"/>
              </a:spcAft>
            </a:pPr>
            <a:r>
              <a:rPr lang="el-GR" sz="2000" b="1" dirty="0">
                <a:solidFill>
                  <a:srgbClr val="FFFFFF"/>
                </a:solidFill>
                <a:latin typeface="Calibri" pitchFamily="34" charset="0"/>
                <a:cs typeface="Calibri" pitchFamily="34" charset="0"/>
              </a:rPr>
              <a:t>λιπίδιο</a:t>
            </a:r>
            <a:endParaRPr lang="en-US" sz="1200" dirty="0">
              <a:solidFill>
                <a:srgbClr val="FFFFFF"/>
              </a:solidFill>
              <a:latin typeface="Calibri" pitchFamily="34" charset="0"/>
              <a:cs typeface="Calibri" pitchFamily="34" charset="0"/>
            </a:endParaRPr>
          </a:p>
        </p:txBody>
      </p:sp>
      <p:sp>
        <p:nvSpPr>
          <p:cNvPr id="6154" name="Rectangle 10"/>
          <p:cNvSpPr>
            <a:spLocks noChangeArrowheads="1"/>
          </p:cNvSpPr>
          <p:nvPr/>
        </p:nvSpPr>
        <p:spPr bwMode="auto">
          <a:xfrm>
            <a:off x="3886200" y="4953000"/>
            <a:ext cx="1943100" cy="762000"/>
          </a:xfrm>
          <a:prstGeom prst="rect">
            <a:avLst/>
          </a:prstGeom>
          <a:solidFill>
            <a:srgbClr val="3333CC"/>
          </a:solidFill>
          <a:ln w="9525">
            <a:noFill/>
            <a:miter lim="800000"/>
            <a:headEnd/>
            <a:tailEnd/>
          </a:ln>
          <a:effectLst/>
        </p:spPr>
        <p:txBody>
          <a:bodyPr wrap="none" anchor="ctr"/>
          <a:lstStyle/>
          <a:p>
            <a:pPr algn="ctr" eaLnBrk="0" fontAlgn="base" hangingPunct="0">
              <a:spcBef>
                <a:spcPct val="0"/>
              </a:spcBef>
              <a:spcAft>
                <a:spcPct val="0"/>
              </a:spcAft>
            </a:pPr>
            <a:r>
              <a:rPr lang="en-US" sz="2000" b="1" dirty="0" err="1">
                <a:solidFill>
                  <a:srgbClr val="FFFFFF"/>
                </a:solidFill>
              </a:rPr>
              <a:t>Περιφερει</a:t>
            </a:r>
            <a:r>
              <a:rPr lang="en-US" sz="2000" b="1" dirty="0">
                <a:solidFill>
                  <a:srgbClr val="FFFFFF"/>
                </a:solidFill>
              </a:rPr>
              <a:t>ακή</a:t>
            </a:r>
          </a:p>
          <a:p>
            <a:pPr algn="ctr" eaLnBrk="0" fontAlgn="base" hangingPunct="0">
              <a:spcBef>
                <a:spcPct val="0"/>
              </a:spcBef>
              <a:spcAft>
                <a:spcPct val="0"/>
              </a:spcAft>
            </a:pPr>
            <a:r>
              <a:rPr lang="en-US" sz="2000" b="1" dirty="0">
                <a:solidFill>
                  <a:srgbClr val="FFFFFF"/>
                </a:solidFill>
              </a:rPr>
              <a:t>π</a:t>
            </a:r>
            <a:r>
              <a:rPr lang="en-US" sz="2000" b="1" dirty="0" err="1">
                <a:solidFill>
                  <a:srgbClr val="FFFFFF"/>
                </a:solidFill>
              </a:rPr>
              <a:t>ρωτεΐνη</a:t>
            </a:r>
            <a:endParaRPr lang="en-US" sz="2000" b="1" dirty="0">
              <a:solidFill>
                <a:srgbClr val="FFFFFF"/>
              </a:solidFill>
            </a:endParaRPr>
          </a:p>
        </p:txBody>
      </p:sp>
      <p:sp>
        <p:nvSpPr>
          <p:cNvPr id="6155" name="Rectangle 11"/>
          <p:cNvSpPr>
            <a:spLocks noChangeArrowheads="1"/>
          </p:cNvSpPr>
          <p:nvPr/>
        </p:nvSpPr>
        <p:spPr bwMode="auto">
          <a:xfrm>
            <a:off x="3276600" y="1219200"/>
            <a:ext cx="2133600" cy="457200"/>
          </a:xfrm>
          <a:prstGeom prst="rect">
            <a:avLst/>
          </a:prstGeom>
          <a:solidFill>
            <a:srgbClr val="3333CC"/>
          </a:solidFill>
          <a:ln w="9525">
            <a:noFill/>
            <a:miter lim="800000"/>
            <a:headEnd/>
            <a:tailEnd/>
          </a:ln>
          <a:effectLst/>
        </p:spPr>
        <p:txBody>
          <a:bodyPr wrap="none" anchor="ctr"/>
          <a:lstStyle/>
          <a:p>
            <a:pPr algn="ctr" eaLnBrk="0" fontAlgn="base" hangingPunct="0">
              <a:spcBef>
                <a:spcPct val="0"/>
              </a:spcBef>
              <a:spcAft>
                <a:spcPct val="0"/>
              </a:spcAft>
            </a:pPr>
            <a:r>
              <a:rPr lang="en-US" sz="2000" b="1" dirty="0" err="1">
                <a:solidFill>
                  <a:srgbClr val="FFFFFF"/>
                </a:solidFill>
                <a:latin typeface="Calibri" pitchFamily="34" charset="0"/>
                <a:cs typeface="Calibri" pitchFamily="34" charset="0"/>
              </a:rPr>
              <a:t>γλυκο</a:t>
            </a:r>
            <a:r>
              <a:rPr lang="en-US" sz="2000" b="1" dirty="0">
                <a:solidFill>
                  <a:srgbClr val="FFFFFF"/>
                </a:solidFill>
                <a:latin typeface="Calibri" pitchFamily="34" charset="0"/>
                <a:cs typeface="Calibri" pitchFamily="34" charset="0"/>
              </a:rPr>
              <a:t>πρωτεΐνη</a:t>
            </a:r>
          </a:p>
        </p:txBody>
      </p:sp>
      <p:sp>
        <p:nvSpPr>
          <p:cNvPr id="6156" name="Rectangle 12"/>
          <p:cNvSpPr>
            <a:spLocks noChangeArrowheads="1"/>
          </p:cNvSpPr>
          <p:nvPr/>
        </p:nvSpPr>
        <p:spPr bwMode="auto">
          <a:xfrm>
            <a:off x="7772400" y="2057400"/>
            <a:ext cx="1905000" cy="609600"/>
          </a:xfrm>
          <a:prstGeom prst="rect">
            <a:avLst/>
          </a:prstGeom>
          <a:solidFill>
            <a:srgbClr val="3333CC"/>
          </a:solidFill>
          <a:ln w="9525">
            <a:noFill/>
            <a:miter lim="800000"/>
            <a:headEnd/>
            <a:tailEnd/>
          </a:ln>
          <a:effectLst/>
        </p:spPr>
        <p:txBody>
          <a:bodyPr wrap="none" anchor="ctr"/>
          <a:lstStyle/>
          <a:p>
            <a:pPr algn="ctr" eaLnBrk="0" fontAlgn="base" hangingPunct="0">
              <a:spcBef>
                <a:spcPct val="0"/>
              </a:spcBef>
              <a:spcAft>
                <a:spcPct val="0"/>
              </a:spcAft>
            </a:pPr>
            <a:r>
              <a:rPr lang="en-US" sz="2000" b="1" dirty="0" err="1">
                <a:solidFill>
                  <a:srgbClr val="FFFFFF"/>
                </a:solidFill>
                <a:latin typeface="Calibri" pitchFamily="34" charset="0"/>
                <a:cs typeface="Calibri" pitchFamily="34" charset="0"/>
              </a:rPr>
              <a:t>χοληστερόλη</a:t>
            </a:r>
            <a:endParaRPr lang="en-US" sz="2000" b="1" dirty="0">
              <a:solidFill>
                <a:srgbClr val="FFFFFF"/>
              </a:solidFill>
              <a:latin typeface="Calibri" pitchFamily="34" charset="0"/>
              <a:cs typeface="Calibri" pitchFamily="34" charset="0"/>
            </a:endParaRPr>
          </a:p>
        </p:txBody>
      </p:sp>
      <p:sp>
        <p:nvSpPr>
          <p:cNvPr id="6157" name="Rectangle 13"/>
          <p:cNvSpPr>
            <a:spLocks noChangeArrowheads="1"/>
          </p:cNvSpPr>
          <p:nvPr/>
        </p:nvSpPr>
        <p:spPr bwMode="auto">
          <a:xfrm>
            <a:off x="5943600" y="5619750"/>
            <a:ext cx="1752600" cy="552450"/>
          </a:xfrm>
          <a:prstGeom prst="rect">
            <a:avLst/>
          </a:prstGeom>
          <a:solidFill>
            <a:srgbClr val="3333CC"/>
          </a:solidFill>
          <a:ln w="9525">
            <a:noFill/>
            <a:miter lim="800000"/>
            <a:headEnd/>
            <a:tailEnd/>
          </a:ln>
          <a:effectLst/>
        </p:spPr>
        <p:txBody>
          <a:bodyPr wrap="none" anchor="ctr"/>
          <a:lstStyle/>
          <a:p>
            <a:pPr algn="ctr" eaLnBrk="0" fontAlgn="base" hangingPunct="0">
              <a:spcBef>
                <a:spcPct val="0"/>
              </a:spcBef>
              <a:spcAft>
                <a:spcPct val="0"/>
              </a:spcAft>
            </a:pPr>
            <a:r>
              <a:rPr lang="en-US" sz="2000" b="1" dirty="0" err="1">
                <a:solidFill>
                  <a:srgbClr val="FFFFFF"/>
                </a:solidFill>
                <a:latin typeface="Calibri" pitchFamily="34" charset="0"/>
                <a:cs typeface="Calibri" pitchFamily="34" charset="0"/>
              </a:rPr>
              <a:t>κυτοσκελετός</a:t>
            </a:r>
            <a:endParaRPr lang="en-US" sz="2000" b="1" dirty="0">
              <a:solidFill>
                <a:srgbClr val="FFFFFF"/>
              </a:solidFill>
              <a:latin typeface="Calibri" pitchFamily="34" charset="0"/>
              <a:cs typeface="Calibri" pitchFamily="34" charset="0"/>
            </a:endParaRPr>
          </a:p>
        </p:txBody>
      </p:sp>
      <p:sp>
        <p:nvSpPr>
          <p:cNvPr id="14" name="Oval 13"/>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1187989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4" name="Picture 4" descr="C:\Users\GregDiamantidis\Pictures\μεμβρανες2.JPG"/>
          <p:cNvPicPr>
            <a:picLocks noChangeAspect="1" noChangeArrowheads="1"/>
          </p:cNvPicPr>
          <p:nvPr/>
        </p:nvPicPr>
        <p:blipFill>
          <a:blip r:embed="rId3" cstate="print">
            <a:lum bright="-20000" contrast="30000"/>
          </a:blip>
          <a:srcRect/>
          <a:stretch>
            <a:fillRect/>
          </a:stretch>
        </p:blipFill>
        <p:spPr bwMode="auto">
          <a:xfrm>
            <a:off x="61913" y="1678260"/>
            <a:ext cx="10163175" cy="4991100"/>
          </a:xfrm>
          <a:prstGeom prst="rect">
            <a:avLst/>
          </a:prstGeom>
          <a:noFill/>
        </p:spPr>
      </p:pic>
      <p:sp>
        <p:nvSpPr>
          <p:cNvPr id="5" name="Oval 4"/>
          <p:cNvSpPr/>
          <p:nvPr/>
        </p:nvSpPr>
        <p:spPr bwMode="auto">
          <a:xfrm>
            <a:off x="-1121196" y="6093296"/>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
        <p:nvSpPr>
          <p:cNvPr id="2" name="TextBox 1"/>
          <p:cNvSpPr txBox="1"/>
          <p:nvPr/>
        </p:nvSpPr>
        <p:spPr>
          <a:xfrm>
            <a:off x="498984" y="28684"/>
            <a:ext cx="9289032" cy="1446550"/>
          </a:xfrm>
          <a:prstGeom prst="rect">
            <a:avLst/>
          </a:prstGeom>
          <a:noFill/>
        </p:spPr>
        <p:txBody>
          <a:bodyPr wrap="square" rtlCol="0">
            <a:spAutoFit/>
          </a:bodyPr>
          <a:lstStyle/>
          <a:p>
            <a:pPr algn="ctr" fontAlgn="base">
              <a:spcBef>
                <a:spcPct val="0"/>
              </a:spcBef>
              <a:spcAft>
                <a:spcPct val="0"/>
              </a:spcAft>
            </a:pPr>
            <a:r>
              <a:rPr lang="el-GR" sz="4400" b="1" dirty="0">
                <a:solidFill>
                  <a:srgbClr val="FFFFFF"/>
                </a:solidFill>
                <a:latin typeface="Calibri" pitchFamily="34" charset="0"/>
                <a:cs typeface="Calibri" pitchFamily="34" charset="0"/>
              </a:rPr>
              <a:t>Οι δράσεις των πρωτεϊνών των μεμβρανών</a:t>
            </a:r>
            <a:endParaRPr lang="en-US" sz="4400" b="1"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6040360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940" y="2039357"/>
            <a:ext cx="10126828" cy="3477875"/>
          </a:xfrm>
          <a:prstGeom prst="rect">
            <a:avLst/>
          </a:prstGeom>
          <a:noFill/>
        </p:spPr>
        <p:txBody>
          <a:bodyPr wrap="square" rtlCol="0">
            <a:spAutoFit/>
          </a:bodyPr>
          <a:lstStyle/>
          <a:p>
            <a:pPr algn="ctr" fontAlgn="base">
              <a:spcBef>
                <a:spcPct val="0"/>
              </a:spcBef>
              <a:spcAft>
                <a:spcPct val="0"/>
              </a:spcAft>
            </a:pPr>
            <a:r>
              <a:rPr lang="el-GR" sz="4400" b="1" dirty="0">
                <a:solidFill>
                  <a:srgbClr val="FFFF00"/>
                </a:solidFill>
                <a:latin typeface="Calibri" pitchFamily="34" charset="0"/>
                <a:cs typeface="Calibri" pitchFamily="34" charset="0"/>
              </a:rPr>
              <a:t>Α. Η κατάλυση σημαντικών </a:t>
            </a:r>
            <a:r>
              <a:rPr lang="el-GR" sz="4400" b="1" dirty="0" err="1">
                <a:solidFill>
                  <a:srgbClr val="FFFF00"/>
                </a:solidFill>
                <a:latin typeface="Calibri" pitchFamily="34" charset="0"/>
                <a:cs typeface="Calibri" pitchFamily="34" charset="0"/>
              </a:rPr>
              <a:t>ενζυμικών</a:t>
            </a:r>
            <a:r>
              <a:rPr lang="el-GR" sz="4400" b="1" dirty="0">
                <a:solidFill>
                  <a:srgbClr val="FFFF00"/>
                </a:solidFill>
                <a:latin typeface="Calibri" pitchFamily="34" charset="0"/>
                <a:cs typeface="Calibri" pitchFamily="34" charset="0"/>
              </a:rPr>
              <a:t> αντιδράσεων, π.χ. οι πρωτεΐνες της αναπνευστικής αλυσίδας της εσωτερικής μεμβράνης του μιτοχονδρίου που δρουν ως </a:t>
            </a:r>
            <a:r>
              <a:rPr lang="el-GR" sz="4400" b="1" dirty="0" err="1">
                <a:solidFill>
                  <a:srgbClr val="FFFF00"/>
                </a:solidFill>
                <a:latin typeface="Calibri" pitchFamily="34" charset="0"/>
                <a:cs typeface="Calibri" pitchFamily="34" charset="0"/>
              </a:rPr>
              <a:t>οξειδοαναγωγικά</a:t>
            </a:r>
            <a:r>
              <a:rPr lang="el-GR" sz="4400" b="1" dirty="0">
                <a:solidFill>
                  <a:srgbClr val="FFFF00"/>
                </a:solidFill>
                <a:latin typeface="Calibri" pitchFamily="34" charset="0"/>
                <a:cs typeface="Calibri" pitchFamily="34" charset="0"/>
              </a:rPr>
              <a:t> ένζυμα… </a:t>
            </a:r>
            <a:endParaRPr lang="en-US" sz="4400" b="1" dirty="0">
              <a:solidFill>
                <a:srgbClr val="FFFF00"/>
              </a:solidFill>
              <a:latin typeface="Calibri" pitchFamily="34" charset="0"/>
              <a:cs typeface="Calibri" pitchFamily="34" charset="0"/>
            </a:endParaRPr>
          </a:p>
        </p:txBody>
      </p:sp>
      <p:sp>
        <p:nvSpPr>
          <p:cNvPr id="3" name="TextBox 2"/>
          <p:cNvSpPr txBox="1"/>
          <p:nvPr/>
        </p:nvSpPr>
        <p:spPr>
          <a:xfrm>
            <a:off x="65713" y="398274"/>
            <a:ext cx="10105075" cy="1446550"/>
          </a:xfrm>
          <a:prstGeom prst="rect">
            <a:avLst/>
          </a:prstGeom>
          <a:noFill/>
        </p:spPr>
        <p:txBody>
          <a:bodyPr wrap="square" rtlCol="0">
            <a:spAutoFit/>
          </a:bodyPr>
          <a:lstStyle/>
          <a:p>
            <a:pPr algn="ctr" fontAlgn="base">
              <a:spcBef>
                <a:spcPct val="0"/>
              </a:spcBef>
              <a:spcAft>
                <a:spcPct val="0"/>
              </a:spcAft>
            </a:pPr>
            <a:r>
              <a:rPr lang="el-GR" sz="4400" b="1" dirty="0">
                <a:solidFill>
                  <a:schemeClr val="bg1"/>
                </a:solidFill>
                <a:latin typeface="Calibri" pitchFamily="34" charset="0"/>
                <a:cs typeface="Calibri" pitchFamily="34" charset="0"/>
              </a:rPr>
              <a:t>Οι δράσεις των πρωτεϊνών των μεμβρανών</a:t>
            </a:r>
            <a:endParaRPr lang="en-US" sz="44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18661285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964" y="116632"/>
            <a:ext cx="9505056" cy="6740307"/>
          </a:xfrm>
          <a:prstGeom prst="rect">
            <a:avLst/>
          </a:prstGeom>
        </p:spPr>
        <p:txBody>
          <a:bodyPr wrap="square">
            <a:spAutoFit/>
          </a:bodyPr>
          <a:lstStyle/>
          <a:p>
            <a:pPr algn="ctr" fontAlgn="base">
              <a:spcBef>
                <a:spcPct val="0"/>
              </a:spcBef>
              <a:spcAft>
                <a:spcPct val="0"/>
              </a:spcAft>
            </a:pPr>
            <a:r>
              <a:rPr lang="el-GR" sz="5400" b="1" dirty="0">
                <a:solidFill>
                  <a:srgbClr val="FFFFFF"/>
                </a:solidFill>
                <a:latin typeface="Calibri" pitchFamily="34" charset="0"/>
              </a:rPr>
              <a:t> Δράση πρωτεϊνών μεμβράνης: </a:t>
            </a:r>
          </a:p>
          <a:p>
            <a:pPr algn="ctr" fontAlgn="base">
              <a:spcBef>
                <a:spcPct val="0"/>
              </a:spcBef>
              <a:spcAft>
                <a:spcPct val="0"/>
              </a:spcAft>
            </a:pPr>
            <a:endParaRPr lang="el-GR" sz="5400" b="1" dirty="0">
              <a:solidFill>
                <a:srgbClr val="FFFFFF"/>
              </a:solidFill>
              <a:latin typeface="Calibri" pitchFamily="34" charset="0"/>
            </a:endParaRPr>
          </a:p>
          <a:p>
            <a:pPr algn="ctr" fontAlgn="base">
              <a:spcBef>
                <a:spcPct val="0"/>
              </a:spcBef>
              <a:spcAft>
                <a:spcPct val="0"/>
              </a:spcAft>
            </a:pPr>
            <a:r>
              <a:rPr lang="el-GR" sz="5400" b="1" dirty="0">
                <a:solidFill>
                  <a:srgbClr val="FFFFFF"/>
                </a:solidFill>
                <a:latin typeface="Calibri" pitchFamily="34" charset="0"/>
              </a:rPr>
              <a:t>Β. Η εξασφάλιση της χημικής ομοιόστασης με την ανταλλαγή χημικών ουσιών.</a:t>
            </a:r>
          </a:p>
          <a:p>
            <a:pPr algn="ctr" fontAlgn="base">
              <a:spcBef>
                <a:spcPct val="0"/>
              </a:spcBef>
              <a:spcAft>
                <a:spcPct val="0"/>
              </a:spcAft>
            </a:pPr>
            <a:r>
              <a:rPr lang="el-GR" sz="5400" b="1" dirty="0">
                <a:solidFill>
                  <a:srgbClr val="FFFF00"/>
                </a:solidFill>
                <a:latin typeface="Calibri" pitchFamily="34" charset="0"/>
              </a:rPr>
              <a:t>Η απλή και υποβοηθούμενη διάχυση και η ενεργός μεταφορά.</a:t>
            </a:r>
          </a:p>
        </p:txBody>
      </p:sp>
    </p:spTree>
    <p:extLst>
      <p:ext uri="{BB962C8B-B14F-4D97-AF65-F5344CB8AC3E}">
        <p14:creationId xmlns:p14="http://schemas.microsoft.com/office/powerpoint/2010/main" val="4622121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2980" y="332656"/>
            <a:ext cx="9175948" cy="6247864"/>
          </a:xfrm>
          <a:prstGeom prst="rect">
            <a:avLst/>
          </a:prstGeom>
          <a:noFill/>
        </p:spPr>
        <p:txBody>
          <a:bodyPr wrap="square" rtlCol="0">
            <a:spAutoFit/>
          </a:bodyPr>
          <a:lstStyle/>
          <a:p>
            <a:pPr algn="ctr" fontAlgn="base">
              <a:spcBef>
                <a:spcPct val="0"/>
              </a:spcBef>
              <a:spcAft>
                <a:spcPct val="0"/>
              </a:spcAft>
            </a:pPr>
            <a:r>
              <a:rPr lang="el-GR" sz="4000" b="1" dirty="0">
                <a:solidFill>
                  <a:srgbClr val="FFFF00"/>
                </a:solidFill>
                <a:latin typeface="Calibri" pitchFamily="34" charset="0"/>
              </a:rPr>
              <a:t>Εξαιτίας της υδρόφοβης περιοχής της μεμβράνης, η μεμβράνη δεν είναι διαπερατή σε </a:t>
            </a:r>
            <a:r>
              <a:rPr lang="el-GR" sz="4000" b="1" dirty="0">
                <a:solidFill>
                  <a:srgbClr val="FFFFFF"/>
                </a:solidFill>
                <a:latin typeface="Calibri" pitchFamily="34" charset="0"/>
              </a:rPr>
              <a:t>υδρόφιλα και πολικά μόρια</a:t>
            </a:r>
            <a:r>
              <a:rPr lang="el-GR" sz="4000" b="1" dirty="0">
                <a:solidFill>
                  <a:srgbClr val="FFFF00"/>
                </a:solidFill>
                <a:latin typeface="Calibri" pitchFamily="34" charset="0"/>
              </a:rPr>
              <a:t>...η ανταλλαγή υλικών μεταξύ του χώρου που οριοθετεί η μεμβράνη και του περιβάλλοντος και γενικότερα η επικοινωνία μεταξύ των δύο χώρων επιτυγχάνεται με τη </a:t>
            </a:r>
            <a:r>
              <a:rPr lang="el-GR" sz="4000" b="1" dirty="0">
                <a:solidFill>
                  <a:srgbClr val="FFFFFF"/>
                </a:solidFill>
                <a:latin typeface="Calibri" pitchFamily="34" charset="0"/>
              </a:rPr>
              <a:t>διαμεσολάβηση των πρωτεϊνών </a:t>
            </a:r>
            <a:r>
              <a:rPr lang="el-GR" sz="4000" b="1" dirty="0">
                <a:solidFill>
                  <a:srgbClr val="FFFF00"/>
                </a:solidFill>
                <a:latin typeface="Calibri" pitchFamily="34" charset="0"/>
              </a:rPr>
              <a:t>που βρίσκονται εμβαπτισμένες μέσα στη μεμβράνη...</a:t>
            </a:r>
          </a:p>
        </p:txBody>
      </p:sp>
      <p:sp>
        <p:nvSpPr>
          <p:cNvPr id="4" name="Oval 3"/>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40943286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embrane2"/>
          <p:cNvPicPr>
            <a:picLocks noChangeAspect="1" noChangeArrowheads="1"/>
          </p:cNvPicPr>
          <p:nvPr/>
        </p:nvPicPr>
        <p:blipFill rotWithShape="1">
          <a:blip r:embed="rId3" cstate="print"/>
          <a:srcRect t="14035" b="28608"/>
          <a:stretch/>
        </p:blipFill>
        <p:spPr bwMode="auto">
          <a:xfrm>
            <a:off x="967036" y="2780928"/>
            <a:ext cx="8202612" cy="3802732"/>
          </a:xfrm>
          <a:prstGeom prst="rect">
            <a:avLst/>
          </a:prstGeom>
          <a:noFill/>
          <a:ln w="9525">
            <a:noFill/>
            <a:miter lim="800000"/>
            <a:headEnd/>
            <a:tailEnd/>
          </a:ln>
        </p:spPr>
      </p:pic>
      <p:sp>
        <p:nvSpPr>
          <p:cNvPr id="4" name="TextBox 3"/>
          <p:cNvSpPr txBox="1"/>
          <p:nvPr/>
        </p:nvSpPr>
        <p:spPr>
          <a:xfrm>
            <a:off x="0" y="260648"/>
            <a:ext cx="10287000" cy="1569660"/>
          </a:xfrm>
          <a:prstGeom prst="rect">
            <a:avLst/>
          </a:prstGeom>
          <a:noFill/>
        </p:spPr>
        <p:txBody>
          <a:bodyPr wrap="square" rtlCol="0">
            <a:spAutoFit/>
          </a:bodyPr>
          <a:lstStyle/>
          <a:p>
            <a:pPr algn="ctr" fontAlgn="base">
              <a:spcBef>
                <a:spcPct val="0"/>
              </a:spcBef>
              <a:spcAft>
                <a:spcPct val="0"/>
              </a:spcAft>
            </a:pPr>
            <a:r>
              <a:rPr lang="el-GR" sz="3200" b="1" dirty="0">
                <a:solidFill>
                  <a:srgbClr val="FFFFFF"/>
                </a:solidFill>
                <a:latin typeface="Calibri" pitchFamily="34" charset="0"/>
                <a:cs typeface="Arial" charset="0"/>
              </a:rPr>
              <a:t>Μικρά μη πολικά μόρια </a:t>
            </a:r>
            <a:r>
              <a:rPr lang="en-US" sz="3200" b="1" dirty="0">
                <a:solidFill>
                  <a:srgbClr val="FFFFFF"/>
                </a:solidFill>
                <a:latin typeface="Calibri" pitchFamily="34" charset="0"/>
                <a:cs typeface="Arial" charset="0"/>
              </a:rPr>
              <a:t>(CO</a:t>
            </a:r>
            <a:r>
              <a:rPr lang="en-US" sz="3200" b="1" baseline="-25000" dirty="0">
                <a:solidFill>
                  <a:srgbClr val="FFFFFF"/>
                </a:solidFill>
                <a:latin typeface="Calibri" pitchFamily="34" charset="0"/>
                <a:cs typeface="Arial" charset="0"/>
              </a:rPr>
              <a:t>2 </a:t>
            </a:r>
            <a:r>
              <a:rPr lang="en-US" sz="3200" b="1" dirty="0">
                <a:solidFill>
                  <a:srgbClr val="FFFFFF"/>
                </a:solidFill>
                <a:latin typeface="Calibri" pitchFamily="34" charset="0"/>
                <a:cs typeface="Arial" charset="0"/>
              </a:rPr>
              <a:t>, CH</a:t>
            </a:r>
            <a:r>
              <a:rPr lang="en-US" sz="3200" b="1" baseline="-25000" dirty="0">
                <a:solidFill>
                  <a:srgbClr val="FFFFFF"/>
                </a:solidFill>
                <a:latin typeface="Calibri" pitchFamily="34" charset="0"/>
                <a:cs typeface="Arial" charset="0"/>
              </a:rPr>
              <a:t>2</a:t>
            </a:r>
            <a:r>
              <a:rPr lang="en-US" sz="3200" b="1" dirty="0">
                <a:solidFill>
                  <a:srgbClr val="FFFFFF"/>
                </a:solidFill>
                <a:latin typeface="Calibri" pitchFamily="34" charset="0"/>
                <a:cs typeface="Arial" charset="0"/>
              </a:rPr>
              <a:t>-CH</a:t>
            </a:r>
            <a:r>
              <a:rPr lang="en-US" sz="3200" b="1" baseline="-25000" dirty="0">
                <a:solidFill>
                  <a:srgbClr val="FFFFFF"/>
                </a:solidFill>
                <a:latin typeface="Calibri" pitchFamily="34" charset="0"/>
                <a:cs typeface="Arial" charset="0"/>
              </a:rPr>
              <a:t>2</a:t>
            </a:r>
            <a:r>
              <a:rPr lang="en-US" sz="3200" b="1" dirty="0">
                <a:solidFill>
                  <a:srgbClr val="FFFFFF"/>
                </a:solidFill>
                <a:latin typeface="Calibri" pitchFamily="34" charset="0"/>
                <a:cs typeface="Arial" charset="0"/>
              </a:rPr>
              <a:t>) </a:t>
            </a:r>
            <a:r>
              <a:rPr lang="el-GR" sz="3200" b="1" dirty="0">
                <a:solidFill>
                  <a:srgbClr val="FFFFFF"/>
                </a:solidFill>
                <a:latin typeface="Calibri" pitchFamily="34" charset="0"/>
                <a:cs typeface="Arial" charset="0"/>
              </a:rPr>
              <a:t>διαπερνούν ελεύθερα τη μεμβράνη και κινούνται από το χώρο υψηλής συγκέντρωσης στο χώρο χαμηλής συγκέντρωσης</a:t>
            </a:r>
          </a:p>
        </p:txBody>
      </p:sp>
      <p:sp>
        <p:nvSpPr>
          <p:cNvPr id="5" name="TextBox 4"/>
          <p:cNvSpPr txBox="1"/>
          <p:nvPr/>
        </p:nvSpPr>
        <p:spPr>
          <a:xfrm>
            <a:off x="4999484" y="4725144"/>
            <a:ext cx="4176464" cy="707886"/>
          </a:xfrm>
          <a:prstGeom prst="rect">
            <a:avLst/>
          </a:prstGeom>
          <a:noFill/>
        </p:spPr>
        <p:txBody>
          <a:bodyPr wrap="square" rtlCol="0">
            <a:spAutoFit/>
          </a:bodyPr>
          <a:lstStyle/>
          <a:p>
            <a:pPr algn="ctr" fontAlgn="base">
              <a:spcBef>
                <a:spcPct val="0"/>
              </a:spcBef>
              <a:spcAft>
                <a:spcPct val="0"/>
              </a:spcAft>
            </a:pPr>
            <a:r>
              <a:rPr lang="el-GR" sz="4000" b="1" dirty="0">
                <a:solidFill>
                  <a:srgbClr val="FFFF00"/>
                </a:solidFill>
                <a:latin typeface="Calibri" pitchFamily="34" charset="0"/>
                <a:cs typeface="Arial" charset="0"/>
              </a:rPr>
              <a:t>Η απλή διάχυση</a:t>
            </a:r>
          </a:p>
        </p:txBody>
      </p:sp>
      <p:sp>
        <p:nvSpPr>
          <p:cNvPr id="7" name="Oval 6"/>
          <p:cNvSpPr/>
          <p:nvPr/>
        </p:nvSpPr>
        <p:spPr bwMode="auto">
          <a:xfrm>
            <a:off x="2870176" y="2962672"/>
            <a:ext cx="246956" cy="216024"/>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8" name="Oval 7"/>
          <p:cNvSpPr/>
          <p:nvPr/>
        </p:nvSpPr>
        <p:spPr bwMode="auto">
          <a:xfrm>
            <a:off x="3708154" y="3060018"/>
            <a:ext cx="246956" cy="216024"/>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9" name="Oval 8"/>
          <p:cNvSpPr/>
          <p:nvPr/>
        </p:nvSpPr>
        <p:spPr bwMode="auto">
          <a:xfrm>
            <a:off x="2585642" y="3178696"/>
            <a:ext cx="246956" cy="216024"/>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10" name="Oval 9"/>
          <p:cNvSpPr/>
          <p:nvPr/>
        </p:nvSpPr>
        <p:spPr bwMode="auto">
          <a:xfrm>
            <a:off x="2016224" y="3276042"/>
            <a:ext cx="246956" cy="216024"/>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11" name="Oval 10"/>
          <p:cNvSpPr/>
          <p:nvPr/>
        </p:nvSpPr>
        <p:spPr bwMode="auto">
          <a:xfrm>
            <a:off x="2226296" y="2962672"/>
            <a:ext cx="246956" cy="216024"/>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12" name="Oval 11"/>
          <p:cNvSpPr/>
          <p:nvPr/>
        </p:nvSpPr>
        <p:spPr bwMode="auto">
          <a:xfrm>
            <a:off x="3199284" y="3284984"/>
            <a:ext cx="246956" cy="216024"/>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13" name="Oval 12"/>
          <p:cNvSpPr/>
          <p:nvPr/>
        </p:nvSpPr>
        <p:spPr bwMode="auto">
          <a:xfrm>
            <a:off x="1836762" y="3006502"/>
            <a:ext cx="246956" cy="216024"/>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14" name="Oval 13"/>
          <p:cNvSpPr/>
          <p:nvPr/>
        </p:nvSpPr>
        <p:spPr bwMode="auto">
          <a:xfrm>
            <a:off x="3125194" y="5600052"/>
            <a:ext cx="246956" cy="216024"/>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15" name="Oval 14"/>
          <p:cNvSpPr/>
          <p:nvPr/>
        </p:nvSpPr>
        <p:spPr bwMode="auto">
          <a:xfrm>
            <a:off x="3831632" y="5461394"/>
            <a:ext cx="246956" cy="216024"/>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16" name="Oval 15"/>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
        <p:nvSpPr>
          <p:cNvPr id="3" name="Rectangle 2"/>
          <p:cNvSpPr/>
          <p:nvPr/>
        </p:nvSpPr>
        <p:spPr>
          <a:xfrm>
            <a:off x="4004444" y="5642617"/>
            <a:ext cx="5143500" cy="646331"/>
          </a:xfrm>
          <a:prstGeom prst="rect">
            <a:avLst/>
          </a:prstGeom>
        </p:spPr>
        <p:txBody>
          <a:bodyPr>
            <a:spAutoFit/>
          </a:bodyPr>
          <a:lstStyle/>
          <a:p>
            <a:pPr algn="ctr" fontAlgn="base">
              <a:spcBef>
                <a:spcPct val="0"/>
              </a:spcBef>
              <a:spcAft>
                <a:spcPct val="0"/>
              </a:spcAft>
            </a:pPr>
            <a:r>
              <a:rPr lang="el-GR" sz="3600" b="1" dirty="0" err="1">
                <a:solidFill>
                  <a:srgbClr val="FFFFFF"/>
                </a:solidFill>
                <a:latin typeface="Calibri" pitchFamily="34" charset="0"/>
                <a:cs typeface="Arial" charset="0"/>
              </a:rPr>
              <a:t>Εσωκυτταρικός</a:t>
            </a:r>
            <a:r>
              <a:rPr lang="el-GR" sz="3600" b="1" dirty="0">
                <a:solidFill>
                  <a:srgbClr val="FFFFFF"/>
                </a:solidFill>
                <a:latin typeface="Calibri" pitchFamily="34" charset="0"/>
                <a:cs typeface="Arial" charset="0"/>
              </a:rPr>
              <a:t> χώρος</a:t>
            </a:r>
            <a:r>
              <a:rPr lang="el-GR" b="1" dirty="0">
                <a:solidFill>
                  <a:srgbClr val="FFFFFF"/>
                </a:solidFill>
                <a:latin typeface="Calibri" pitchFamily="34" charset="0"/>
                <a:cs typeface="Arial" charset="0"/>
              </a:rPr>
              <a:t>.</a:t>
            </a:r>
          </a:p>
        </p:txBody>
      </p:sp>
    </p:spTree>
    <p:extLst>
      <p:ext uri="{BB962C8B-B14F-4D97-AF65-F5344CB8AC3E}">
        <p14:creationId xmlns:p14="http://schemas.microsoft.com/office/powerpoint/2010/main" val="268110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grpId="0" nodeType="clickEffect">
                                  <p:stCondLst>
                                    <p:cond delay="0"/>
                                  </p:stCondLst>
                                  <p:childTnLst>
                                    <p:animMotion origin="layout" path="M -2.46914E-7 -7.40741E-7 C 0.01683 0.01875 0.03365 0.0375 0.03149 0.05278 C 0.02933 0.06806 -0.01419 0.04584 -0.01296 0.09167 C -0.01172 0.1375 0.01358 0.23264 0.03889 0.32778 " pathEditMode="relative" ptsTypes="aaaA">
                                      <p:cBhvr>
                                        <p:cTn id="6" dur="2000" fill="hold"/>
                                        <p:tgtEl>
                                          <p:spTgt spid="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embrane2"/>
          <p:cNvPicPr>
            <a:picLocks noChangeAspect="1" noChangeArrowheads="1"/>
          </p:cNvPicPr>
          <p:nvPr/>
        </p:nvPicPr>
        <p:blipFill>
          <a:blip r:embed="rId3" cstate="print"/>
          <a:srcRect t="14035" b="16902"/>
          <a:stretch>
            <a:fillRect/>
          </a:stretch>
        </p:blipFill>
        <p:spPr bwMode="auto">
          <a:xfrm>
            <a:off x="967036" y="2673528"/>
            <a:ext cx="7992888" cy="4139847"/>
          </a:xfrm>
          <a:prstGeom prst="rect">
            <a:avLst/>
          </a:prstGeom>
          <a:noFill/>
          <a:ln w="9525">
            <a:noFill/>
            <a:miter lim="800000"/>
            <a:headEnd/>
            <a:tailEnd/>
          </a:ln>
        </p:spPr>
      </p:pic>
      <p:sp>
        <p:nvSpPr>
          <p:cNvPr id="4" name="TextBox 3"/>
          <p:cNvSpPr txBox="1"/>
          <p:nvPr/>
        </p:nvSpPr>
        <p:spPr>
          <a:xfrm>
            <a:off x="0" y="116632"/>
            <a:ext cx="10287000" cy="2554545"/>
          </a:xfrm>
          <a:prstGeom prst="rect">
            <a:avLst/>
          </a:prstGeom>
          <a:noFill/>
        </p:spPr>
        <p:txBody>
          <a:bodyPr wrap="square" rtlCol="0">
            <a:spAutoFit/>
          </a:bodyPr>
          <a:lstStyle/>
          <a:p>
            <a:pPr algn="ctr" fontAlgn="base">
              <a:spcBef>
                <a:spcPct val="0"/>
              </a:spcBef>
              <a:spcAft>
                <a:spcPct val="0"/>
              </a:spcAft>
            </a:pPr>
            <a:r>
              <a:rPr lang="el-GR" sz="3200" b="1" dirty="0">
                <a:solidFill>
                  <a:srgbClr val="FFFFFF"/>
                </a:solidFill>
                <a:latin typeface="Calibri" pitchFamily="34" charset="0"/>
                <a:cs typeface="Arial" charset="0"/>
              </a:rPr>
              <a:t>Μικρά πολικά μόρια ή ιόντα κινούνται από το χώρο υψηλής συγκέντρωσης στο χώρο χαμηλής συγκέντρωσης διαμέσου των πρωτεϊνών που σχηματίζουν διαύλους που είναι συνεχώς ανοικτοί ή ανοίγουν/κλείνουν σε απάντηση των αναγκών του κυττάρου...</a:t>
            </a:r>
          </a:p>
        </p:txBody>
      </p:sp>
      <p:sp>
        <p:nvSpPr>
          <p:cNvPr id="5" name="TextBox 4"/>
          <p:cNvSpPr txBox="1"/>
          <p:nvPr/>
        </p:nvSpPr>
        <p:spPr>
          <a:xfrm>
            <a:off x="5791572" y="5013176"/>
            <a:ext cx="4423420" cy="1754326"/>
          </a:xfrm>
          <a:prstGeom prst="rect">
            <a:avLst/>
          </a:prstGeom>
          <a:solidFill>
            <a:srgbClr val="FFFF00"/>
          </a:solidFill>
        </p:spPr>
        <p:txBody>
          <a:bodyPr wrap="square" rtlCol="0">
            <a:spAutoFit/>
          </a:bodyPr>
          <a:lstStyle/>
          <a:p>
            <a:pPr algn="ctr" fontAlgn="base">
              <a:spcBef>
                <a:spcPct val="0"/>
              </a:spcBef>
              <a:spcAft>
                <a:spcPct val="0"/>
              </a:spcAft>
            </a:pPr>
            <a:r>
              <a:rPr lang="el-GR" sz="3600" b="1" dirty="0">
                <a:solidFill>
                  <a:srgbClr val="000000"/>
                </a:solidFill>
                <a:latin typeface="Calibri" pitchFamily="34" charset="0"/>
                <a:cs typeface="Arial" charset="0"/>
              </a:rPr>
              <a:t>Η υποβοηθούμενη διάχυση</a:t>
            </a:r>
          </a:p>
          <a:p>
            <a:pPr algn="ctr" fontAlgn="base">
              <a:spcBef>
                <a:spcPct val="0"/>
              </a:spcBef>
              <a:spcAft>
                <a:spcPct val="0"/>
              </a:spcAft>
            </a:pPr>
            <a:r>
              <a:rPr lang="el-GR" sz="3600" b="1" dirty="0">
                <a:solidFill>
                  <a:srgbClr val="000000"/>
                </a:solidFill>
                <a:latin typeface="Calibri" pitchFamily="34" charset="0"/>
                <a:cs typeface="Arial" charset="0"/>
              </a:rPr>
              <a:t>(παθητική μεταφορά)</a:t>
            </a:r>
          </a:p>
        </p:txBody>
      </p:sp>
      <p:sp>
        <p:nvSpPr>
          <p:cNvPr id="18" name="Flowchart: Manual Operation 17"/>
          <p:cNvSpPr/>
          <p:nvPr/>
        </p:nvSpPr>
        <p:spPr bwMode="auto">
          <a:xfrm>
            <a:off x="1471092" y="2852936"/>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19" name="Flowchart: Manual Operation 18"/>
          <p:cNvSpPr/>
          <p:nvPr/>
        </p:nvSpPr>
        <p:spPr bwMode="auto">
          <a:xfrm>
            <a:off x="2047156" y="2852936"/>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0" name="Flowchart: Extract 19"/>
          <p:cNvSpPr/>
          <p:nvPr/>
        </p:nvSpPr>
        <p:spPr bwMode="auto">
          <a:xfrm>
            <a:off x="2263180" y="3284984"/>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1" name="Flowchart: Manual Operation 20"/>
          <p:cNvSpPr/>
          <p:nvPr/>
        </p:nvSpPr>
        <p:spPr bwMode="auto">
          <a:xfrm>
            <a:off x="1759124" y="3356992"/>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2" name="Flowchart: Manual Operation 21"/>
          <p:cNvSpPr/>
          <p:nvPr/>
        </p:nvSpPr>
        <p:spPr bwMode="auto">
          <a:xfrm>
            <a:off x="2551212" y="2996952"/>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3" name="Flowchart: Extract 22"/>
          <p:cNvSpPr/>
          <p:nvPr/>
        </p:nvSpPr>
        <p:spPr bwMode="auto">
          <a:xfrm>
            <a:off x="1687116" y="2996952"/>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4" name="Flowchart: Extract 23"/>
          <p:cNvSpPr/>
          <p:nvPr/>
        </p:nvSpPr>
        <p:spPr bwMode="auto">
          <a:xfrm>
            <a:off x="2767236" y="3068960"/>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5" name="Flowchart: Extract 24"/>
          <p:cNvSpPr/>
          <p:nvPr/>
        </p:nvSpPr>
        <p:spPr bwMode="auto">
          <a:xfrm>
            <a:off x="2335188" y="2708920"/>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6" name="Flowchart: Extract 25"/>
          <p:cNvSpPr/>
          <p:nvPr/>
        </p:nvSpPr>
        <p:spPr bwMode="auto">
          <a:xfrm>
            <a:off x="2047156" y="3068960"/>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7" name="Flowchart: Manual Operation 26"/>
          <p:cNvSpPr/>
          <p:nvPr/>
        </p:nvSpPr>
        <p:spPr bwMode="auto">
          <a:xfrm>
            <a:off x="1255068" y="3140968"/>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8" name="Flowchart: Manual Operation 27"/>
          <p:cNvSpPr/>
          <p:nvPr/>
        </p:nvSpPr>
        <p:spPr bwMode="auto">
          <a:xfrm>
            <a:off x="2839244" y="2852936"/>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9" name="Flowchart: Extract 28"/>
          <p:cNvSpPr/>
          <p:nvPr/>
        </p:nvSpPr>
        <p:spPr bwMode="auto">
          <a:xfrm>
            <a:off x="2623220" y="3284984"/>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0" name="Flowchart: Manual Operation 29"/>
          <p:cNvSpPr/>
          <p:nvPr/>
        </p:nvSpPr>
        <p:spPr bwMode="auto">
          <a:xfrm>
            <a:off x="1471092" y="5949280"/>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1" name="Flowchart: Extract 30"/>
          <p:cNvSpPr/>
          <p:nvPr/>
        </p:nvSpPr>
        <p:spPr bwMode="auto">
          <a:xfrm>
            <a:off x="2191172" y="6093296"/>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2" name="Oval 31"/>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265457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grpId="0" nodeType="clickEffect">
                                  <p:stCondLst>
                                    <p:cond delay="0"/>
                                  </p:stCondLst>
                                  <p:childTnLst>
                                    <p:animMotion origin="layout" path="M -1.35802E-6 3.33333E-6 C 0.0091 0.02083 0.01821 0.04166 0.01667 0.06666 C 0.01512 0.09166 -0.00463 0.12083 -0.00926 0.15 C -0.01389 0.17916 -0.00988 0.20277 -0.01111 0.24166 C -0.01235 0.28055 -0.01914 0.35138 -0.01667 0.38333 C -0.0142 0.41527 -0.00525 0.4243 0.0037 0.43333 " pathEditMode="relative" ptsTypes="aaaaaA">
                                      <p:cBhvr>
                                        <p:cTn id="6" dur="2000" fill="hold"/>
                                        <p:tgtEl>
                                          <p:spTgt spid="19"/>
                                        </p:tgtEl>
                                        <p:attrNameLst>
                                          <p:attrName>ppt_x</p:attrName>
                                          <p:attrName>ppt_y</p:attrName>
                                        </p:attrNameLst>
                                      </p:cBhvr>
                                    </p:animMotion>
                                  </p:childTnLst>
                                </p:cTn>
                              </p:par>
                              <p:par>
                                <p:cTn id="7" presetID="0" presetClass="path" presetSubtype="0" repeatCount="indefinite" accel="50000" decel="50000" fill="hold" grpId="0" nodeType="withEffect">
                                  <p:stCondLst>
                                    <p:cond delay="0"/>
                                  </p:stCondLst>
                                  <p:childTnLst>
                                    <p:animMotion origin="layout" path="M -0.05247 -0.02801 C -0.07376 -0.0132 -0.09506 0.00162 -0.09691 0.01921 C -0.09876 0.0368 -0.06821 0.04652 -0.06358 0.07754 C -0.05895 0.10856 -0.06697 0.16689 -0.06913 0.20532 C -0.07129 0.24375 -0.07438 0.27476 -0.07654 0.3081 C -0.0787 0.34143 -0.07068 0.39699 -0.0821 0.40532 C -0.09352 0.41365 -0.11929 0.38588 -0.14506 0.3581 " pathEditMode="relative" ptsTypes="aaaaaaA">
                                      <p:cBhvr>
                                        <p:cTn id="8" dur="2000" fill="hold"/>
                                        <p:tgtEl>
                                          <p:spTgt spid="2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embrane2"/>
          <p:cNvPicPr>
            <a:picLocks noChangeAspect="1" noChangeArrowheads="1"/>
          </p:cNvPicPr>
          <p:nvPr/>
        </p:nvPicPr>
        <p:blipFill>
          <a:blip r:embed="rId3" cstate="print"/>
          <a:srcRect t="14035" b="16902"/>
          <a:stretch>
            <a:fillRect/>
          </a:stretch>
        </p:blipFill>
        <p:spPr bwMode="auto">
          <a:xfrm>
            <a:off x="967036" y="2673528"/>
            <a:ext cx="7992888" cy="4139847"/>
          </a:xfrm>
          <a:prstGeom prst="rect">
            <a:avLst/>
          </a:prstGeom>
          <a:noFill/>
          <a:ln w="9525">
            <a:noFill/>
            <a:miter lim="800000"/>
            <a:headEnd/>
            <a:tailEnd/>
          </a:ln>
        </p:spPr>
      </p:pic>
      <p:sp>
        <p:nvSpPr>
          <p:cNvPr id="4" name="TextBox 3"/>
          <p:cNvSpPr txBox="1"/>
          <p:nvPr/>
        </p:nvSpPr>
        <p:spPr>
          <a:xfrm>
            <a:off x="0" y="116632"/>
            <a:ext cx="10287000" cy="2554545"/>
          </a:xfrm>
          <a:prstGeom prst="rect">
            <a:avLst/>
          </a:prstGeom>
          <a:noFill/>
        </p:spPr>
        <p:txBody>
          <a:bodyPr wrap="square" rtlCol="0">
            <a:spAutoFit/>
          </a:bodyPr>
          <a:lstStyle/>
          <a:p>
            <a:pPr algn="ctr" fontAlgn="base">
              <a:spcBef>
                <a:spcPct val="0"/>
              </a:spcBef>
              <a:spcAft>
                <a:spcPct val="0"/>
              </a:spcAft>
            </a:pPr>
            <a:r>
              <a:rPr lang="el-GR" sz="3200" b="1" dirty="0">
                <a:solidFill>
                  <a:srgbClr val="FFFFFF"/>
                </a:solidFill>
                <a:latin typeface="Calibri" pitchFamily="34" charset="0"/>
                <a:cs typeface="Arial" charset="0"/>
              </a:rPr>
              <a:t>Μικρά πολικά μόρια ή ιόντα κινούνται από το χώρο υψηλής συγκέντρωσης στο χώρο χαμηλής συγκέντρωσης διαμέσου των πρωτεϊνών που σχηματίζουν διαύλους που είναι συνεχώς ανοικτοί ή ανοίγουν/κλείνουν σε απάντηση των αναγκών του κυττάρου...</a:t>
            </a:r>
          </a:p>
        </p:txBody>
      </p:sp>
      <p:sp>
        <p:nvSpPr>
          <p:cNvPr id="5" name="TextBox 4"/>
          <p:cNvSpPr txBox="1"/>
          <p:nvPr/>
        </p:nvSpPr>
        <p:spPr>
          <a:xfrm>
            <a:off x="5791572" y="5013176"/>
            <a:ext cx="4423420" cy="1754326"/>
          </a:xfrm>
          <a:prstGeom prst="rect">
            <a:avLst/>
          </a:prstGeom>
          <a:solidFill>
            <a:srgbClr val="FFFF00"/>
          </a:solidFill>
        </p:spPr>
        <p:txBody>
          <a:bodyPr wrap="square" rtlCol="0">
            <a:spAutoFit/>
          </a:bodyPr>
          <a:lstStyle/>
          <a:p>
            <a:pPr algn="ctr" fontAlgn="base">
              <a:spcBef>
                <a:spcPct val="0"/>
              </a:spcBef>
              <a:spcAft>
                <a:spcPct val="0"/>
              </a:spcAft>
            </a:pPr>
            <a:r>
              <a:rPr lang="el-GR" sz="3600" b="1" dirty="0">
                <a:solidFill>
                  <a:srgbClr val="000000"/>
                </a:solidFill>
                <a:latin typeface="Calibri" pitchFamily="34" charset="0"/>
                <a:cs typeface="Arial" charset="0"/>
              </a:rPr>
              <a:t>Η υποβοηθούμενη διάχυση</a:t>
            </a:r>
          </a:p>
          <a:p>
            <a:pPr algn="ctr" fontAlgn="base">
              <a:spcBef>
                <a:spcPct val="0"/>
              </a:spcBef>
              <a:spcAft>
                <a:spcPct val="0"/>
              </a:spcAft>
            </a:pPr>
            <a:r>
              <a:rPr lang="el-GR" sz="3600" b="1" dirty="0">
                <a:solidFill>
                  <a:srgbClr val="000000"/>
                </a:solidFill>
                <a:latin typeface="Calibri" pitchFamily="34" charset="0"/>
                <a:cs typeface="Arial" charset="0"/>
              </a:rPr>
              <a:t>(παθητική μεταφορά)</a:t>
            </a:r>
          </a:p>
        </p:txBody>
      </p:sp>
      <p:sp>
        <p:nvSpPr>
          <p:cNvPr id="18" name="Flowchart: Manual Operation 17"/>
          <p:cNvSpPr/>
          <p:nvPr/>
        </p:nvSpPr>
        <p:spPr bwMode="auto">
          <a:xfrm>
            <a:off x="1471092" y="2852936"/>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19" name="Flowchart: Manual Operation 18"/>
          <p:cNvSpPr/>
          <p:nvPr/>
        </p:nvSpPr>
        <p:spPr bwMode="auto">
          <a:xfrm>
            <a:off x="2047156" y="2852936"/>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0" name="Flowchart: Extract 19"/>
          <p:cNvSpPr/>
          <p:nvPr/>
        </p:nvSpPr>
        <p:spPr bwMode="auto">
          <a:xfrm>
            <a:off x="2551212" y="5718398"/>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1" name="Flowchart: Manual Operation 20"/>
          <p:cNvSpPr/>
          <p:nvPr/>
        </p:nvSpPr>
        <p:spPr bwMode="auto">
          <a:xfrm>
            <a:off x="1759124" y="3356992"/>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2" name="Flowchart: Manual Operation 21"/>
          <p:cNvSpPr/>
          <p:nvPr/>
        </p:nvSpPr>
        <p:spPr bwMode="auto">
          <a:xfrm>
            <a:off x="2551212" y="2996952"/>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3" name="Flowchart: Extract 22"/>
          <p:cNvSpPr/>
          <p:nvPr/>
        </p:nvSpPr>
        <p:spPr bwMode="auto">
          <a:xfrm>
            <a:off x="2551212" y="5456009"/>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4" name="Flowchart: Extract 23"/>
          <p:cNvSpPr/>
          <p:nvPr/>
        </p:nvSpPr>
        <p:spPr bwMode="auto">
          <a:xfrm>
            <a:off x="2871850" y="5566303"/>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5" name="Flowchart: Extract 24"/>
          <p:cNvSpPr/>
          <p:nvPr/>
        </p:nvSpPr>
        <p:spPr bwMode="auto">
          <a:xfrm>
            <a:off x="2119164" y="3212976"/>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6" name="Flowchart: Extract 25"/>
          <p:cNvSpPr/>
          <p:nvPr/>
        </p:nvSpPr>
        <p:spPr bwMode="auto">
          <a:xfrm>
            <a:off x="2517726" y="3501008"/>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7" name="Flowchart: Manual Operation 26"/>
          <p:cNvSpPr/>
          <p:nvPr/>
        </p:nvSpPr>
        <p:spPr bwMode="auto">
          <a:xfrm>
            <a:off x="1255068" y="3140968"/>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8" name="Flowchart: Manual Operation 27"/>
          <p:cNvSpPr/>
          <p:nvPr/>
        </p:nvSpPr>
        <p:spPr bwMode="auto">
          <a:xfrm>
            <a:off x="2839244" y="2852936"/>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9" name="Flowchart: Extract 28"/>
          <p:cNvSpPr/>
          <p:nvPr/>
        </p:nvSpPr>
        <p:spPr bwMode="auto">
          <a:xfrm>
            <a:off x="1373982" y="5566303"/>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0" name="Flowchart: Manual Operation 29"/>
          <p:cNvSpPr/>
          <p:nvPr/>
        </p:nvSpPr>
        <p:spPr bwMode="auto">
          <a:xfrm>
            <a:off x="1471092" y="5949280"/>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1" name="Flowchart: Extract 30"/>
          <p:cNvSpPr/>
          <p:nvPr/>
        </p:nvSpPr>
        <p:spPr bwMode="auto">
          <a:xfrm>
            <a:off x="2191172" y="6093296"/>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2" name="Oval 31"/>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
        <p:nvSpPr>
          <p:cNvPr id="33" name="Flowchart: Extract 32"/>
          <p:cNvSpPr/>
          <p:nvPr/>
        </p:nvSpPr>
        <p:spPr bwMode="auto">
          <a:xfrm>
            <a:off x="3199284" y="5360456"/>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5" name="Flowchart: Extract 34"/>
          <p:cNvSpPr/>
          <p:nvPr/>
        </p:nvSpPr>
        <p:spPr bwMode="auto">
          <a:xfrm>
            <a:off x="2623220" y="6202729"/>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6" name="Flowchart: Extract 35"/>
          <p:cNvSpPr/>
          <p:nvPr/>
        </p:nvSpPr>
        <p:spPr bwMode="auto">
          <a:xfrm>
            <a:off x="1336254" y="6094717"/>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7" name="Flowchart: Extract 36"/>
          <p:cNvSpPr/>
          <p:nvPr/>
        </p:nvSpPr>
        <p:spPr bwMode="auto">
          <a:xfrm>
            <a:off x="1157958" y="5255842"/>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8" name="Flowchart: Extract 37"/>
          <p:cNvSpPr/>
          <p:nvPr/>
        </p:nvSpPr>
        <p:spPr bwMode="auto">
          <a:xfrm>
            <a:off x="1057028" y="5739057"/>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Tree>
    <p:extLst>
      <p:ext uri="{BB962C8B-B14F-4D97-AF65-F5344CB8AC3E}">
        <p14:creationId xmlns:p14="http://schemas.microsoft.com/office/powerpoint/2010/main" val="300646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grpId="0" nodeType="clickEffect">
                                  <p:stCondLst>
                                    <p:cond delay="0"/>
                                  </p:stCondLst>
                                  <p:childTnLst>
                                    <p:animMotion origin="layout" path="M 0.01034 1.11111E-6 C 0.02778 0.02199 0.04537 0.04421 0.04228 0.07106 C 0.03935 0.09768 0.00154 0.1287 -0.00741 0.15972 C -0.01621 0.19097 -0.00849 0.2162 -0.01096 0.25764 C -0.01327 0.29907 -0.02624 0.37454 -0.02161 0.40856 C -0.01682 0.44259 0.00031 0.45231 0.01744 0.46204 " pathEditMode="relative" rAng="0" ptsTypes="aaaaaA">
                                      <p:cBhvr>
                                        <p:cTn id="6" dur="2000" fill="hold"/>
                                        <p:tgtEl>
                                          <p:spTgt spid="19"/>
                                        </p:tgtEl>
                                        <p:attrNameLst>
                                          <p:attrName>ppt_x</p:attrName>
                                          <p:attrName>ppt_y</p:attrName>
                                        </p:attrNameLst>
                                      </p:cBhvr>
                                      <p:rCtr x="-77" y="23102"/>
                                    </p:animMotion>
                                  </p:childTnLst>
                                </p:cTn>
                              </p:par>
                              <p:par>
                                <p:cTn id="7" presetID="44" presetClass="path" presetSubtype="0" repeatCount="indefinite" accel="50000" decel="50000" fill="hold" grpId="0" nodeType="withEffect">
                                  <p:stCondLst>
                                    <p:cond delay="0"/>
                                  </p:stCondLst>
                                  <p:endCondLst>
                                    <p:cond evt="onNext" delay="0">
                                      <p:tgtEl>
                                        <p:sldTgt/>
                                      </p:tgtEl>
                                    </p:cond>
                                  </p:endCondLst>
                                  <p:childTnLst>
                                    <p:animMotion origin="layout" path="M -0.02192 -0.0412 C -0.02192 -0.0412 -0.00633 -0.01157 0.01142 -0.02731 C 0.02916 -0.04305 0.01157 -0.05509 0.03919 -0.05509 C 0.07052 -0.05509 0.03426 -0.18194 0.05216 -0.1662 L 0.08549 -0.31064 " pathEditMode="relative" rAng="0" ptsTypes="fsfFF">
                                      <p:cBhvr>
                                        <p:cTn id="8" dur="2000" fill="hold"/>
                                        <p:tgtEl>
                                          <p:spTgt spid="29"/>
                                        </p:tgtEl>
                                        <p:attrNameLst>
                                          <p:attrName>ppt_x</p:attrName>
                                          <p:attrName>ppt_y</p:attrName>
                                        </p:attrNameLst>
                                      </p:cBhvr>
                                      <p:rCtr x="5370" y="-1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embrane2"/>
          <p:cNvPicPr>
            <a:picLocks noChangeAspect="1" noChangeArrowheads="1"/>
          </p:cNvPicPr>
          <p:nvPr/>
        </p:nvPicPr>
        <p:blipFill>
          <a:blip r:embed="rId3" cstate="print"/>
          <a:srcRect t="14035" b="16902"/>
          <a:stretch>
            <a:fillRect/>
          </a:stretch>
        </p:blipFill>
        <p:spPr bwMode="auto">
          <a:xfrm>
            <a:off x="967036" y="2673528"/>
            <a:ext cx="7992888" cy="4139847"/>
          </a:xfrm>
          <a:prstGeom prst="rect">
            <a:avLst/>
          </a:prstGeom>
          <a:noFill/>
          <a:ln w="9525">
            <a:noFill/>
            <a:miter lim="800000"/>
            <a:headEnd/>
            <a:tailEnd/>
          </a:ln>
        </p:spPr>
      </p:pic>
      <p:sp>
        <p:nvSpPr>
          <p:cNvPr id="4" name="TextBox 3"/>
          <p:cNvSpPr txBox="1"/>
          <p:nvPr/>
        </p:nvSpPr>
        <p:spPr>
          <a:xfrm>
            <a:off x="1336254" y="332656"/>
            <a:ext cx="7380820" cy="1938992"/>
          </a:xfrm>
          <a:prstGeom prst="rect">
            <a:avLst/>
          </a:prstGeom>
          <a:noFill/>
        </p:spPr>
        <p:txBody>
          <a:bodyPr wrap="square" rtlCol="0">
            <a:spAutoFit/>
          </a:bodyPr>
          <a:lstStyle/>
          <a:p>
            <a:pPr algn="ctr" fontAlgn="base">
              <a:spcBef>
                <a:spcPct val="0"/>
              </a:spcBef>
              <a:spcAft>
                <a:spcPct val="0"/>
              </a:spcAft>
            </a:pPr>
            <a:r>
              <a:rPr lang="el-GR" sz="4000" b="1" dirty="0">
                <a:solidFill>
                  <a:srgbClr val="FFFFFF"/>
                </a:solidFill>
                <a:latin typeface="Calibri" pitchFamily="34" charset="0"/>
                <a:cs typeface="Arial" charset="0"/>
              </a:rPr>
              <a:t>Ορισμένοι δίαυλοι επιτρέπουν τη δίοδο μόνον ενός συγκεκριμένου μορίου: οι μεταφορείς</a:t>
            </a:r>
          </a:p>
        </p:txBody>
      </p:sp>
      <p:sp>
        <p:nvSpPr>
          <p:cNvPr id="5" name="TextBox 4"/>
          <p:cNvSpPr txBox="1"/>
          <p:nvPr/>
        </p:nvSpPr>
        <p:spPr>
          <a:xfrm>
            <a:off x="5791572" y="5013176"/>
            <a:ext cx="4423420" cy="1754326"/>
          </a:xfrm>
          <a:prstGeom prst="rect">
            <a:avLst/>
          </a:prstGeom>
          <a:solidFill>
            <a:srgbClr val="FFFF00"/>
          </a:solidFill>
        </p:spPr>
        <p:txBody>
          <a:bodyPr wrap="square" rtlCol="0">
            <a:spAutoFit/>
          </a:bodyPr>
          <a:lstStyle/>
          <a:p>
            <a:pPr algn="ctr" fontAlgn="base">
              <a:spcBef>
                <a:spcPct val="0"/>
              </a:spcBef>
              <a:spcAft>
                <a:spcPct val="0"/>
              </a:spcAft>
            </a:pPr>
            <a:r>
              <a:rPr lang="el-GR" sz="3600" b="1" dirty="0">
                <a:solidFill>
                  <a:srgbClr val="000000"/>
                </a:solidFill>
                <a:latin typeface="Calibri" pitchFamily="34" charset="0"/>
                <a:cs typeface="Arial" charset="0"/>
              </a:rPr>
              <a:t>Η υποβοηθούμενη διάχυση</a:t>
            </a:r>
          </a:p>
          <a:p>
            <a:pPr algn="ctr" fontAlgn="base">
              <a:spcBef>
                <a:spcPct val="0"/>
              </a:spcBef>
              <a:spcAft>
                <a:spcPct val="0"/>
              </a:spcAft>
            </a:pPr>
            <a:r>
              <a:rPr lang="el-GR" sz="3600" b="1" dirty="0">
                <a:solidFill>
                  <a:srgbClr val="000000"/>
                </a:solidFill>
                <a:latin typeface="Calibri" pitchFamily="34" charset="0"/>
                <a:cs typeface="Arial" charset="0"/>
              </a:rPr>
              <a:t>(παθητική μεταφορά)</a:t>
            </a:r>
          </a:p>
        </p:txBody>
      </p:sp>
      <p:sp>
        <p:nvSpPr>
          <p:cNvPr id="18" name="Flowchart: Manual Operation 17"/>
          <p:cNvSpPr/>
          <p:nvPr/>
        </p:nvSpPr>
        <p:spPr bwMode="auto">
          <a:xfrm>
            <a:off x="1471092" y="2852936"/>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19" name="Flowchart: Manual Operation 18"/>
          <p:cNvSpPr/>
          <p:nvPr/>
        </p:nvSpPr>
        <p:spPr bwMode="auto">
          <a:xfrm>
            <a:off x="2047156" y="2852936"/>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0" name="Flowchart: Extract 19"/>
          <p:cNvSpPr/>
          <p:nvPr/>
        </p:nvSpPr>
        <p:spPr bwMode="auto">
          <a:xfrm>
            <a:off x="2551212" y="5718398"/>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1" name="Flowchart: Manual Operation 20"/>
          <p:cNvSpPr/>
          <p:nvPr/>
        </p:nvSpPr>
        <p:spPr bwMode="auto">
          <a:xfrm>
            <a:off x="1759124" y="3356992"/>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2" name="Flowchart: Manual Operation 21"/>
          <p:cNvSpPr/>
          <p:nvPr/>
        </p:nvSpPr>
        <p:spPr bwMode="auto">
          <a:xfrm>
            <a:off x="2551212" y="2996952"/>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3" name="Flowchart: Extract 22"/>
          <p:cNvSpPr/>
          <p:nvPr/>
        </p:nvSpPr>
        <p:spPr bwMode="auto">
          <a:xfrm>
            <a:off x="2551212" y="5456009"/>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4" name="Flowchart: Extract 23"/>
          <p:cNvSpPr/>
          <p:nvPr/>
        </p:nvSpPr>
        <p:spPr bwMode="auto">
          <a:xfrm>
            <a:off x="2871850" y="5566303"/>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5" name="Flowchart: Extract 24"/>
          <p:cNvSpPr/>
          <p:nvPr/>
        </p:nvSpPr>
        <p:spPr bwMode="auto">
          <a:xfrm>
            <a:off x="2119164" y="3212976"/>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6" name="Flowchart: Extract 25"/>
          <p:cNvSpPr/>
          <p:nvPr/>
        </p:nvSpPr>
        <p:spPr bwMode="auto">
          <a:xfrm>
            <a:off x="2517726" y="3501008"/>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7" name="Flowchart: Manual Operation 26"/>
          <p:cNvSpPr/>
          <p:nvPr/>
        </p:nvSpPr>
        <p:spPr bwMode="auto">
          <a:xfrm>
            <a:off x="1255068" y="3140968"/>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8" name="Flowchart: Manual Operation 27"/>
          <p:cNvSpPr/>
          <p:nvPr/>
        </p:nvSpPr>
        <p:spPr bwMode="auto">
          <a:xfrm>
            <a:off x="2839244" y="2852936"/>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9" name="Flowchart: Extract 28"/>
          <p:cNvSpPr/>
          <p:nvPr/>
        </p:nvSpPr>
        <p:spPr bwMode="auto">
          <a:xfrm>
            <a:off x="1373982" y="5566303"/>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0" name="Flowchart: Manual Operation 29"/>
          <p:cNvSpPr/>
          <p:nvPr/>
        </p:nvSpPr>
        <p:spPr bwMode="auto">
          <a:xfrm>
            <a:off x="1471092" y="5949280"/>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1" name="Flowchart: Extract 30"/>
          <p:cNvSpPr/>
          <p:nvPr/>
        </p:nvSpPr>
        <p:spPr bwMode="auto">
          <a:xfrm>
            <a:off x="2191172" y="6093296"/>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2" name="Oval 31"/>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
        <p:nvSpPr>
          <p:cNvPr id="33" name="Flowchart: Extract 32"/>
          <p:cNvSpPr/>
          <p:nvPr/>
        </p:nvSpPr>
        <p:spPr bwMode="auto">
          <a:xfrm>
            <a:off x="3199284" y="5360456"/>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5" name="Flowchart: Extract 34"/>
          <p:cNvSpPr/>
          <p:nvPr/>
        </p:nvSpPr>
        <p:spPr bwMode="auto">
          <a:xfrm>
            <a:off x="2623220" y="6202729"/>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6" name="Flowchart: Extract 35"/>
          <p:cNvSpPr/>
          <p:nvPr/>
        </p:nvSpPr>
        <p:spPr bwMode="auto">
          <a:xfrm>
            <a:off x="1336254" y="6094717"/>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7" name="Flowchart: Extract 36"/>
          <p:cNvSpPr/>
          <p:nvPr/>
        </p:nvSpPr>
        <p:spPr bwMode="auto">
          <a:xfrm>
            <a:off x="1157958" y="5255842"/>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8" name="Flowchart: Extract 37"/>
          <p:cNvSpPr/>
          <p:nvPr/>
        </p:nvSpPr>
        <p:spPr bwMode="auto">
          <a:xfrm>
            <a:off x="1057028" y="5739057"/>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 name="Oval 1"/>
          <p:cNvSpPr/>
          <p:nvPr/>
        </p:nvSpPr>
        <p:spPr bwMode="auto">
          <a:xfrm>
            <a:off x="3307296" y="3140968"/>
            <a:ext cx="252028" cy="216024"/>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cs typeface="Arial" charset="0"/>
            </a:endParaRPr>
          </a:p>
        </p:txBody>
      </p:sp>
      <p:sp>
        <p:nvSpPr>
          <p:cNvPr id="34" name="Oval 33"/>
          <p:cNvSpPr/>
          <p:nvPr/>
        </p:nvSpPr>
        <p:spPr bwMode="auto">
          <a:xfrm>
            <a:off x="2835846" y="3140968"/>
            <a:ext cx="252028" cy="216024"/>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cs typeface="Arial" charset="0"/>
            </a:endParaRPr>
          </a:p>
        </p:txBody>
      </p:sp>
      <p:sp>
        <p:nvSpPr>
          <p:cNvPr id="39" name="Oval 38"/>
          <p:cNvSpPr/>
          <p:nvPr/>
        </p:nvSpPr>
        <p:spPr bwMode="auto">
          <a:xfrm>
            <a:off x="1861642" y="3068960"/>
            <a:ext cx="252028" cy="216024"/>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cs typeface="Arial" charset="0"/>
            </a:endParaRPr>
          </a:p>
        </p:txBody>
      </p:sp>
      <p:sp>
        <p:nvSpPr>
          <p:cNvPr id="40" name="Oval 39"/>
          <p:cNvSpPr/>
          <p:nvPr/>
        </p:nvSpPr>
        <p:spPr bwMode="auto">
          <a:xfrm>
            <a:off x="1957618" y="3598354"/>
            <a:ext cx="252028" cy="216024"/>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cs typeface="Arial" charset="0"/>
            </a:endParaRPr>
          </a:p>
        </p:txBody>
      </p:sp>
      <p:sp>
        <p:nvSpPr>
          <p:cNvPr id="41" name="Oval 40"/>
          <p:cNvSpPr/>
          <p:nvPr/>
        </p:nvSpPr>
        <p:spPr bwMode="auto">
          <a:xfrm>
            <a:off x="1561102" y="3041340"/>
            <a:ext cx="252028" cy="216024"/>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cs typeface="Arial" charset="0"/>
            </a:endParaRPr>
          </a:p>
        </p:txBody>
      </p:sp>
      <p:sp>
        <p:nvSpPr>
          <p:cNvPr id="42" name="Oval 41"/>
          <p:cNvSpPr/>
          <p:nvPr/>
        </p:nvSpPr>
        <p:spPr bwMode="auto">
          <a:xfrm>
            <a:off x="3307296" y="2852936"/>
            <a:ext cx="252028" cy="216024"/>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cs typeface="Arial" charset="0"/>
            </a:endParaRPr>
          </a:p>
        </p:txBody>
      </p:sp>
      <p:sp>
        <p:nvSpPr>
          <p:cNvPr id="43" name="Oval 42"/>
          <p:cNvSpPr/>
          <p:nvPr/>
        </p:nvSpPr>
        <p:spPr bwMode="auto">
          <a:xfrm>
            <a:off x="3073270" y="3501008"/>
            <a:ext cx="252028" cy="216024"/>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cs typeface="Arial" charset="0"/>
            </a:endParaRPr>
          </a:p>
        </p:txBody>
      </p:sp>
      <p:sp>
        <p:nvSpPr>
          <p:cNvPr id="44" name="Flowchart: Manual Operation 43"/>
          <p:cNvSpPr/>
          <p:nvPr/>
        </p:nvSpPr>
        <p:spPr bwMode="auto">
          <a:xfrm>
            <a:off x="2515208" y="3284984"/>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45" name="Oval 44"/>
          <p:cNvSpPr/>
          <p:nvPr/>
        </p:nvSpPr>
        <p:spPr bwMode="auto">
          <a:xfrm>
            <a:off x="1741122" y="6152728"/>
            <a:ext cx="252028" cy="216024"/>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cs typeface="Arial" charset="0"/>
            </a:endParaRPr>
          </a:p>
        </p:txBody>
      </p:sp>
      <p:sp>
        <p:nvSpPr>
          <p:cNvPr id="46" name="Oval 45"/>
          <p:cNvSpPr/>
          <p:nvPr/>
        </p:nvSpPr>
        <p:spPr bwMode="auto">
          <a:xfrm>
            <a:off x="2173170" y="5599720"/>
            <a:ext cx="252028" cy="216024"/>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cs typeface="Arial" charset="0"/>
            </a:endParaRPr>
          </a:p>
        </p:txBody>
      </p:sp>
      <p:sp>
        <p:nvSpPr>
          <p:cNvPr id="47" name="Oval 46"/>
          <p:cNvSpPr/>
          <p:nvPr/>
        </p:nvSpPr>
        <p:spPr bwMode="auto">
          <a:xfrm>
            <a:off x="3289294" y="5826410"/>
            <a:ext cx="252028" cy="216024"/>
          </a:xfrm>
          <a:prstGeom prst="ellipse">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cs typeface="Arial" charset="0"/>
            </a:endParaRPr>
          </a:p>
        </p:txBody>
      </p:sp>
    </p:spTree>
    <p:extLst>
      <p:ext uri="{BB962C8B-B14F-4D97-AF65-F5344CB8AC3E}">
        <p14:creationId xmlns:p14="http://schemas.microsoft.com/office/powerpoint/2010/main" val="412008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4" presetClass="path" presetSubtype="0" repeatCount="indefinite" accel="50000" decel="50000" fill="hold" grpId="0" nodeType="clickEffect">
                                  <p:stCondLst>
                                    <p:cond delay="0"/>
                                  </p:stCondLst>
                                  <p:childTnLst>
                                    <p:animMotion origin="layout" path="M 4.19753E-6 -4.81481E-6 L 0.04475 -0.05231 C 0.05879 -0.06134 0.0912 -0.02731 0.11327 -0.02731 C 0.13827 -0.02731 0.125 0.00255 0.13919 0.01158 L 0.1503 0.08102 " pathEditMode="relative" rAng="0" ptsTypes="FffFF">
                                      <p:cBhvr>
                                        <p:cTn id="6" dur="2000" fill="hold"/>
                                        <p:tgtEl>
                                          <p:spTgt spid="29"/>
                                        </p:tgtEl>
                                        <p:attrNameLst>
                                          <p:attrName>ppt_x</p:attrName>
                                          <p:attrName>ppt_y</p:attrName>
                                        </p:attrNameLst>
                                      </p:cBhvr>
                                      <p:rCtr x="7515" y="972"/>
                                    </p:animMotion>
                                  </p:childTnLst>
                                </p:cTn>
                              </p:par>
                              <p:par>
                                <p:cTn id="7" presetID="37" presetClass="path" presetSubtype="0" repeatCount="indefinite" accel="50000" decel="50000" fill="hold" grpId="0" nodeType="withEffect">
                                  <p:stCondLst>
                                    <p:cond delay="0"/>
                                  </p:stCondLst>
                                  <p:childTnLst>
                                    <p:animMotion origin="layout" path="M 0.00263 -0.00463 L 0.01559 0.08148 C 0.02963 0.09051 0.04537 0.11204 0.06744 0.11204 C 0.09244 0.11204 0.10942 0.11204 0.12346 0.10301 L 0.17855 0.02592 " pathEditMode="relative" rAng="0" ptsTypes="FffFF">
                                      <p:cBhvr>
                                        <p:cTn id="8" dur="2000" fill="hold"/>
                                        <p:tgtEl>
                                          <p:spTgt spid="27"/>
                                        </p:tgtEl>
                                        <p:attrNameLst>
                                          <p:attrName>ppt_x</p:attrName>
                                          <p:attrName>ppt_y</p:attrName>
                                        </p:attrNameLst>
                                      </p:cBhvr>
                                      <p:rCtr x="8796" y="5833"/>
                                    </p:animMotion>
                                  </p:childTnLst>
                                </p:cTn>
                              </p:par>
                              <p:par>
                                <p:cTn id="9" presetID="51" presetClass="path" presetSubtype="0" repeatCount="indefinite" accel="50000" decel="50000" fill="hold" grpId="0" nodeType="withEffect">
                                  <p:stCondLst>
                                    <p:cond delay="0"/>
                                  </p:stCondLst>
                                  <p:endCondLst>
                                    <p:cond evt="onNext" delay="0">
                                      <p:tgtEl>
                                        <p:sldTgt/>
                                      </p:tgtEl>
                                    </p:cond>
                                  </p:endCondLst>
                                  <p:childTnLst>
                                    <p:animMotion origin="layout" path="M 1.35802E-6 -2.59259E-6 L -0.05633 0.0456 C -0.06543 0.05972 -0.08781 0.09584 -0.08781 0.11783 C -0.08781 0.14283 -0.09877 0.2176 -0.08966 0.23172 L -0.09892 0.40394 " pathEditMode="relative" rAng="0" ptsTypes="FffFF">
                                      <p:cBhvr>
                                        <p:cTn id="10" dur="2000" fill="hold"/>
                                        <p:tgtEl>
                                          <p:spTgt spid="34"/>
                                        </p:tgtEl>
                                        <p:attrNameLst>
                                          <p:attrName>ppt_x</p:attrName>
                                          <p:attrName>ppt_y</p:attrName>
                                        </p:attrNameLst>
                                      </p:cBhvr>
                                      <p:rCtr x="-4954" y="20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Τίτλος"/>
          <p:cNvSpPr>
            <a:spLocks noGrp="1"/>
          </p:cNvSpPr>
          <p:nvPr>
            <p:ph type="ctrTitle"/>
          </p:nvPr>
        </p:nvSpPr>
        <p:spPr>
          <a:xfrm>
            <a:off x="1257300" y="1844675"/>
            <a:ext cx="7772400" cy="2089150"/>
          </a:xfrm>
        </p:spPr>
        <p:txBody>
          <a:bodyPr anchor="t">
            <a:normAutofit/>
          </a:bodyPr>
          <a:lstStyle/>
          <a:p>
            <a:r>
              <a:rPr lang="el-GR" altLang="el-GR" b="1" dirty="0" smtClean="0">
                <a:solidFill>
                  <a:schemeClr val="bg1"/>
                </a:solidFill>
                <a:latin typeface="Calibri" pitchFamily="34" charset="0"/>
              </a:rPr>
              <a:t>Η δομή και ο βιολογικός ρόλος των μεμβρανών</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embrane2"/>
          <p:cNvPicPr>
            <a:picLocks noChangeAspect="1" noChangeArrowheads="1"/>
          </p:cNvPicPr>
          <p:nvPr/>
        </p:nvPicPr>
        <p:blipFill>
          <a:blip r:embed="rId3" cstate="print"/>
          <a:srcRect t="14035" b="16902"/>
          <a:stretch>
            <a:fillRect/>
          </a:stretch>
        </p:blipFill>
        <p:spPr bwMode="auto">
          <a:xfrm>
            <a:off x="967036" y="2673528"/>
            <a:ext cx="7992888" cy="4139847"/>
          </a:xfrm>
          <a:prstGeom prst="rect">
            <a:avLst/>
          </a:prstGeom>
          <a:noFill/>
          <a:ln w="9525">
            <a:noFill/>
            <a:miter lim="800000"/>
            <a:headEnd/>
            <a:tailEnd/>
          </a:ln>
        </p:spPr>
      </p:pic>
      <p:sp>
        <p:nvSpPr>
          <p:cNvPr id="4" name="TextBox 3"/>
          <p:cNvSpPr txBox="1"/>
          <p:nvPr/>
        </p:nvSpPr>
        <p:spPr>
          <a:xfrm>
            <a:off x="0" y="116632"/>
            <a:ext cx="10287000" cy="2062103"/>
          </a:xfrm>
          <a:prstGeom prst="rect">
            <a:avLst/>
          </a:prstGeom>
          <a:noFill/>
        </p:spPr>
        <p:txBody>
          <a:bodyPr wrap="square" rtlCol="0">
            <a:spAutoFit/>
          </a:bodyPr>
          <a:lstStyle/>
          <a:p>
            <a:pPr algn="ctr" fontAlgn="base">
              <a:spcBef>
                <a:spcPct val="0"/>
              </a:spcBef>
              <a:spcAft>
                <a:spcPct val="0"/>
              </a:spcAft>
            </a:pPr>
            <a:r>
              <a:rPr lang="el-GR" sz="3200" b="1" dirty="0">
                <a:solidFill>
                  <a:srgbClr val="FFFFFF"/>
                </a:solidFill>
                <a:latin typeface="Calibri" pitchFamily="34" charset="0"/>
                <a:cs typeface="Arial" charset="0"/>
              </a:rPr>
              <a:t>Μικρά πολικά μόρια ή ιόντα κινούνται από το χώρο </a:t>
            </a:r>
            <a:r>
              <a:rPr lang="el-GR" sz="3200" b="1" dirty="0">
                <a:solidFill>
                  <a:srgbClr val="FFFF00"/>
                </a:solidFill>
                <a:latin typeface="Calibri" pitchFamily="34" charset="0"/>
                <a:cs typeface="Arial" charset="0"/>
              </a:rPr>
              <a:t>χαμηλής </a:t>
            </a:r>
            <a:r>
              <a:rPr lang="el-GR" sz="3200" b="1" dirty="0">
                <a:solidFill>
                  <a:srgbClr val="FFFFFF"/>
                </a:solidFill>
                <a:latin typeface="Calibri" pitchFamily="34" charset="0"/>
                <a:cs typeface="Arial" charset="0"/>
              </a:rPr>
              <a:t>συγκέντρωσης στο χώρο </a:t>
            </a:r>
            <a:r>
              <a:rPr lang="el-GR" sz="3200" b="1" dirty="0">
                <a:solidFill>
                  <a:srgbClr val="FFFF00"/>
                </a:solidFill>
                <a:latin typeface="Calibri" pitchFamily="34" charset="0"/>
                <a:cs typeface="Arial" charset="0"/>
              </a:rPr>
              <a:t>υψηλής</a:t>
            </a:r>
            <a:r>
              <a:rPr lang="el-GR" sz="3200" b="1" dirty="0">
                <a:solidFill>
                  <a:srgbClr val="FFFFFF"/>
                </a:solidFill>
                <a:latin typeface="Calibri" pitchFamily="34" charset="0"/>
                <a:cs typeface="Arial" charset="0"/>
              </a:rPr>
              <a:t> συγκέντρωσης διαμέσου των πρωτεϊνών διαύλων με ταυτόχρονη κατανάλωση ενέργειας (υδρόλυση μορίων ΑΤΡ)</a:t>
            </a:r>
          </a:p>
        </p:txBody>
      </p:sp>
      <p:sp>
        <p:nvSpPr>
          <p:cNvPr id="5" name="TextBox 4"/>
          <p:cNvSpPr txBox="1"/>
          <p:nvPr/>
        </p:nvSpPr>
        <p:spPr>
          <a:xfrm>
            <a:off x="5647556" y="5736158"/>
            <a:ext cx="4608512" cy="1077218"/>
          </a:xfrm>
          <a:prstGeom prst="rect">
            <a:avLst/>
          </a:prstGeom>
          <a:solidFill>
            <a:srgbClr val="FFFF00"/>
          </a:solidFill>
        </p:spPr>
        <p:txBody>
          <a:bodyPr wrap="square" rtlCol="0">
            <a:spAutoFit/>
          </a:bodyPr>
          <a:lstStyle/>
          <a:p>
            <a:pPr algn="ctr" fontAlgn="base">
              <a:spcBef>
                <a:spcPct val="0"/>
              </a:spcBef>
              <a:spcAft>
                <a:spcPct val="0"/>
              </a:spcAft>
            </a:pPr>
            <a:r>
              <a:rPr lang="el-GR" sz="3200" b="1" dirty="0">
                <a:solidFill>
                  <a:srgbClr val="000000"/>
                </a:solidFill>
                <a:latin typeface="Calibri" pitchFamily="34" charset="0"/>
                <a:cs typeface="Arial" charset="0"/>
              </a:rPr>
              <a:t>Η ενεργός μεταφορά: κατανάλωση ενέργειας</a:t>
            </a:r>
          </a:p>
        </p:txBody>
      </p:sp>
      <p:sp>
        <p:nvSpPr>
          <p:cNvPr id="18" name="Flowchart: Manual Operation 17"/>
          <p:cNvSpPr/>
          <p:nvPr/>
        </p:nvSpPr>
        <p:spPr bwMode="auto">
          <a:xfrm>
            <a:off x="1471092" y="2852936"/>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19" name="Flowchart: Manual Operation 18"/>
          <p:cNvSpPr/>
          <p:nvPr/>
        </p:nvSpPr>
        <p:spPr bwMode="auto">
          <a:xfrm>
            <a:off x="2047156" y="2852936"/>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0" name="Flowchart: Extract 19"/>
          <p:cNvSpPr/>
          <p:nvPr/>
        </p:nvSpPr>
        <p:spPr bwMode="auto">
          <a:xfrm>
            <a:off x="2263180" y="3284984"/>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1" name="Flowchart: Manual Operation 20"/>
          <p:cNvSpPr/>
          <p:nvPr/>
        </p:nvSpPr>
        <p:spPr bwMode="auto">
          <a:xfrm>
            <a:off x="1759124" y="3356992"/>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2" name="Flowchart: Manual Operation 21"/>
          <p:cNvSpPr/>
          <p:nvPr/>
        </p:nvSpPr>
        <p:spPr bwMode="auto">
          <a:xfrm>
            <a:off x="2551212" y="2996952"/>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3" name="Flowchart: Extract 22"/>
          <p:cNvSpPr/>
          <p:nvPr/>
        </p:nvSpPr>
        <p:spPr bwMode="auto">
          <a:xfrm>
            <a:off x="1687116" y="2996952"/>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4" name="Flowchart: Extract 23"/>
          <p:cNvSpPr/>
          <p:nvPr/>
        </p:nvSpPr>
        <p:spPr bwMode="auto">
          <a:xfrm>
            <a:off x="2767236" y="3068960"/>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5" name="Flowchart: Extract 24"/>
          <p:cNvSpPr/>
          <p:nvPr/>
        </p:nvSpPr>
        <p:spPr bwMode="auto">
          <a:xfrm>
            <a:off x="2335188" y="2708920"/>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6" name="Flowchart: Extract 25"/>
          <p:cNvSpPr/>
          <p:nvPr/>
        </p:nvSpPr>
        <p:spPr bwMode="auto">
          <a:xfrm>
            <a:off x="2047156" y="3068960"/>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7" name="Flowchart: Manual Operation 26"/>
          <p:cNvSpPr/>
          <p:nvPr/>
        </p:nvSpPr>
        <p:spPr bwMode="auto">
          <a:xfrm>
            <a:off x="1255068" y="3140968"/>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8" name="Flowchart: Manual Operation 27"/>
          <p:cNvSpPr/>
          <p:nvPr/>
        </p:nvSpPr>
        <p:spPr bwMode="auto">
          <a:xfrm>
            <a:off x="2839244" y="2852936"/>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29" name="Flowchart: Extract 28"/>
          <p:cNvSpPr/>
          <p:nvPr/>
        </p:nvSpPr>
        <p:spPr bwMode="auto">
          <a:xfrm>
            <a:off x="2623220" y="3284984"/>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0" name="Flowchart: Manual Operation 29"/>
          <p:cNvSpPr/>
          <p:nvPr/>
        </p:nvSpPr>
        <p:spPr bwMode="auto">
          <a:xfrm>
            <a:off x="1471092" y="5949280"/>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1" name="Flowchart: Extract 30"/>
          <p:cNvSpPr/>
          <p:nvPr/>
        </p:nvSpPr>
        <p:spPr bwMode="auto">
          <a:xfrm>
            <a:off x="2191172" y="6093296"/>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2" name="Flowchart: Extract 31"/>
          <p:cNvSpPr/>
          <p:nvPr/>
        </p:nvSpPr>
        <p:spPr bwMode="auto">
          <a:xfrm>
            <a:off x="2551212" y="5949280"/>
            <a:ext cx="216024" cy="216024"/>
          </a:xfrm>
          <a:prstGeom prst="flowChartExtra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3" name="Flowchart: Manual Operation 32"/>
          <p:cNvSpPr/>
          <p:nvPr/>
        </p:nvSpPr>
        <p:spPr bwMode="auto">
          <a:xfrm>
            <a:off x="1759124" y="6453336"/>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4" name="TextBox 33"/>
          <p:cNvSpPr txBox="1"/>
          <p:nvPr/>
        </p:nvSpPr>
        <p:spPr>
          <a:xfrm>
            <a:off x="318964" y="5589240"/>
            <a:ext cx="901337" cy="646331"/>
          </a:xfrm>
          <a:prstGeom prst="rect">
            <a:avLst/>
          </a:prstGeom>
          <a:solidFill>
            <a:schemeClr val="accent6">
              <a:lumMod val="20000"/>
              <a:lumOff val="80000"/>
            </a:schemeClr>
          </a:solidFill>
        </p:spPr>
        <p:txBody>
          <a:bodyPr wrap="none" rtlCol="0">
            <a:spAutoFit/>
          </a:bodyPr>
          <a:lstStyle/>
          <a:p>
            <a:pPr fontAlgn="base">
              <a:spcBef>
                <a:spcPct val="0"/>
              </a:spcBef>
              <a:spcAft>
                <a:spcPct val="0"/>
              </a:spcAft>
            </a:pPr>
            <a:r>
              <a:rPr lang="el-GR" sz="3600" b="1" dirty="0">
                <a:solidFill>
                  <a:srgbClr val="C00000"/>
                </a:solidFill>
                <a:latin typeface="Calibri" pitchFamily="34" charset="0"/>
                <a:cs typeface="Arial" charset="0"/>
              </a:rPr>
              <a:t>ΑΤΡ</a:t>
            </a:r>
          </a:p>
        </p:txBody>
      </p:sp>
      <p:sp>
        <p:nvSpPr>
          <p:cNvPr id="36" name="Circular Arrow 35"/>
          <p:cNvSpPr/>
          <p:nvPr/>
        </p:nvSpPr>
        <p:spPr bwMode="auto">
          <a:xfrm>
            <a:off x="823020" y="4625752"/>
            <a:ext cx="2232248" cy="2232248"/>
          </a:xfrm>
          <a:prstGeom prst="circularArrow">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37" name="TextBox 36"/>
          <p:cNvSpPr txBox="1"/>
          <p:nvPr/>
        </p:nvSpPr>
        <p:spPr>
          <a:xfrm>
            <a:off x="2695228" y="5661248"/>
            <a:ext cx="1552028" cy="646331"/>
          </a:xfrm>
          <a:prstGeom prst="rect">
            <a:avLst/>
          </a:prstGeom>
          <a:solidFill>
            <a:schemeClr val="accent6">
              <a:lumMod val="20000"/>
              <a:lumOff val="80000"/>
            </a:schemeClr>
          </a:solidFill>
        </p:spPr>
        <p:txBody>
          <a:bodyPr wrap="none" rtlCol="0">
            <a:spAutoFit/>
          </a:bodyPr>
          <a:lstStyle/>
          <a:p>
            <a:pPr fontAlgn="base">
              <a:spcBef>
                <a:spcPct val="0"/>
              </a:spcBef>
              <a:spcAft>
                <a:spcPct val="0"/>
              </a:spcAft>
            </a:pPr>
            <a:r>
              <a:rPr lang="el-GR" sz="3600" b="1" dirty="0">
                <a:solidFill>
                  <a:srgbClr val="C00000"/>
                </a:solidFill>
                <a:latin typeface="Calibri" pitchFamily="34" charset="0"/>
                <a:cs typeface="Arial" charset="0"/>
              </a:rPr>
              <a:t>Α</a:t>
            </a:r>
            <a:r>
              <a:rPr lang="en-US" sz="3600" b="1" dirty="0">
                <a:solidFill>
                  <a:srgbClr val="C00000"/>
                </a:solidFill>
                <a:latin typeface="Calibri" pitchFamily="34" charset="0"/>
                <a:cs typeface="Arial" charset="0"/>
              </a:rPr>
              <a:t>D</a:t>
            </a:r>
            <a:r>
              <a:rPr lang="el-GR" sz="3600" b="1" dirty="0">
                <a:solidFill>
                  <a:srgbClr val="C00000"/>
                </a:solidFill>
                <a:latin typeface="Calibri" pitchFamily="34" charset="0"/>
                <a:cs typeface="Arial" charset="0"/>
              </a:rPr>
              <a:t>Ρ</a:t>
            </a:r>
            <a:r>
              <a:rPr lang="en-US" sz="3600" b="1" dirty="0">
                <a:solidFill>
                  <a:srgbClr val="C00000"/>
                </a:solidFill>
                <a:latin typeface="Calibri" pitchFamily="34" charset="0"/>
                <a:cs typeface="Arial" charset="0"/>
              </a:rPr>
              <a:t>+P</a:t>
            </a:r>
            <a:r>
              <a:rPr lang="en-US" sz="3600" b="1" baseline="-25000" dirty="0">
                <a:solidFill>
                  <a:srgbClr val="C00000"/>
                </a:solidFill>
                <a:latin typeface="Calibri" pitchFamily="34" charset="0"/>
                <a:cs typeface="Arial" charset="0"/>
              </a:rPr>
              <a:t>i</a:t>
            </a:r>
            <a:endParaRPr lang="el-GR" sz="3600" b="1" dirty="0">
              <a:solidFill>
                <a:srgbClr val="C00000"/>
              </a:solidFill>
              <a:latin typeface="Calibri" pitchFamily="34" charset="0"/>
              <a:cs typeface="Arial" charset="0"/>
            </a:endParaRPr>
          </a:p>
        </p:txBody>
      </p:sp>
    </p:spTree>
    <p:extLst>
      <p:ext uri="{BB962C8B-B14F-4D97-AF65-F5344CB8AC3E}">
        <p14:creationId xmlns:p14="http://schemas.microsoft.com/office/powerpoint/2010/main" val="367902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grpId="0" nodeType="clickEffect">
                                  <p:stCondLst>
                                    <p:cond delay="0"/>
                                  </p:stCondLst>
                                  <p:childTnLst>
                                    <p:animMotion origin="layout" path="M 2.46914E-7 6.66667E-6 C -0.02855 -0.00671 -0.0571 -0.01342 -0.06667 -0.05277 C -0.07624 -0.09212 -0.06081 -0.18286 -0.05741 -0.2361 C -0.05401 -0.28935 -0.04167 -0.33888 -0.0463 -0.37222 C -0.05093 -0.40555 -0.06806 -0.42083 -0.08519 -0.4361 " pathEditMode="relative" ptsTypes="aaaaA">
                                      <p:cBhvr>
                                        <p:cTn id="6" dur="2000" fill="hold"/>
                                        <p:tgtEl>
                                          <p:spTgt spid="32"/>
                                        </p:tgtEl>
                                        <p:attrNameLst>
                                          <p:attrName>ppt_x</p:attrName>
                                          <p:attrName>ppt_y</p:attrName>
                                        </p:attrNameLst>
                                      </p:cBhvr>
                                    </p:animMotion>
                                  </p:childTnLst>
                                </p:cTn>
                              </p:par>
                              <p:par>
                                <p:cTn id="7" presetID="0" presetClass="path" presetSubtype="0" repeatCount="indefinite" accel="50000" decel="50000" fill="hold" grpId="0" nodeType="withEffect">
                                  <p:stCondLst>
                                    <p:cond delay="0"/>
                                  </p:stCondLst>
                                  <p:childTnLst>
                                    <p:animMotion origin="layout" path="M 3.82716E-6 1.48148E-6 C 0.01435 -0.01644 0.0287 -0.03287 0.03518 -0.06389 C 0.04166 -0.09491 0.03734 -0.14908 0.03888 -0.18611 C 0.04043 -0.22315 0.03333 -0.24537 0.04444 -0.28611 C 0.05555 -0.32685 0.08055 -0.37871 0.10555 -0.43056 " pathEditMode="relative" ptsTypes="aaaaA">
                                      <p:cBhvr>
                                        <p:cTn id="8" dur="2000" fill="hold"/>
                                        <p:tgtEl>
                                          <p:spTgt spid="30"/>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32" presetClass="emph" presetSubtype="0" repeatCount="indefinite" fill="hold" grpId="0" nodeType="withEffect">
                                  <p:stCondLst>
                                    <p:cond delay="0"/>
                                  </p:stCondLst>
                                  <p:childTnLst>
                                    <p:animClr clrSpc="rgb" dir="cw">
                                      <p:cBhvr override="childStyle">
                                        <p:cTn id="14" dur="100" fill="hold"/>
                                        <p:tgtEl>
                                          <p:spTgt spid="36"/>
                                        </p:tgtEl>
                                        <p:attrNameLst>
                                          <p:attrName>style.color</p:attrName>
                                        </p:attrNameLst>
                                      </p:cBhvr>
                                      <p:to>
                                        <a:schemeClr val="accent2"/>
                                      </p:to>
                                    </p:animClr>
                                    <p:animClr clrSpc="rgb" dir="cw">
                                      <p:cBhvr>
                                        <p:cTn id="15" dur="100" fill="hold"/>
                                        <p:tgtEl>
                                          <p:spTgt spid="36"/>
                                        </p:tgtEl>
                                        <p:attrNameLst>
                                          <p:attrName>fillcolor</p:attrName>
                                        </p:attrNameLst>
                                      </p:cBhvr>
                                      <p:to>
                                        <a:schemeClr val="accent2"/>
                                      </p:to>
                                    </p:animClr>
                                    <p:set>
                                      <p:cBhvr>
                                        <p:cTn id="16" dur="100" fill="hold"/>
                                        <p:tgtEl>
                                          <p:spTgt spid="36"/>
                                        </p:tgtEl>
                                        <p:attrNameLst>
                                          <p:attrName>fill.type</p:attrName>
                                        </p:attrNameLst>
                                      </p:cBhvr>
                                      <p:to>
                                        <p:strVal val="solid"/>
                                      </p:to>
                                    </p:set>
                                    <p:set>
                                      <p:cBhvr>
                                        <p:cTn id="17" dur="100" fill="hold"/>
                                        <p:tgtEl>
                                          <p:spTgt spid="36"/>
                                        </p:tgtEl>
                                        <p:attrNameLst>
                                          <p:attrName>fill.on</p:attrName>
                                        </p:attrNameLst>
                                      </p:cBhvr>
                                      <p:to>
                                        <p:strVal val="true"/>
                                      </p:to>
                                    </p:se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P spid="32" grpId="0" animBg="1"/>
      <p:bldP spid="34" grpId="0" animBg="1"/>
      <p:bldP spid="36" grpId="0" animBg="1"/>
      <p:bldP spid="36" grpId="1" animBg="1"/>
      <p:bldP spid="3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embrane2"/>
          <p:cNvPicPr>
            <a:picLocks noChangeAspect="1" noChangeArrowheads="1"/>
          </p:cNvPicPr>
          <p:nvPr/>
        </p:nvPicPr>
        <p:blipFill>
          <a:blip r:embed="rId3" cstate="print"/>
          <a:srcRect t="14035" b="16902"/>
          <a:stretch>
            <a:fillRect/>
          </a:stretch>
        </p:blipFill>
        <p:spPr bwMode="auto">
          <a:xfrm>
            <a:off x="967036" y="2673528"/>
            <a:ext cx="7992888" cy="4139847"/>
          </a:xfrm>
          <a:prstGeom prst="rect">
            <a:avLst/>
          </a:prstGeom>
          <a:noFill/>
          <a:ln w="9525">
            <a:noFill/>
            <a:miter lim="800000"/>
            <a:headEnd/>
            <a:tailEnd/>
          </a:ln>
        </p:spPr>
      </p:pic>
      <p:sp>
        <p:nvSpPr>
          <p:cNvPr id="4" name="TextBox 3"/>
          <p:cNvSpPr txBox="1"/>
          <p:nvPr/>
        </p:nvSpPr>
        <p:spPr>
          <a:xfrm>
            <a:off x="462980" y="44624"/>
            <a:ext cx="9247956" cy="2062103"/>
          </a:xfrm>
          <a:prstGeom prst="rect">
            <a:avLst/>
          </a:prstGeom>
          <a:noFill/>
        </p:spPr>
        <p:txBody>
          <a:bodyPr wrap="square" rtlCol="0">
            <a:spAutoFit/>
          </a:bodyPr>
          <a:lstStyle/>
          <a:p>
            <a:pPr algn="ctr" fontAlgn="base">
              <a:spcBef>
                <a:spcPct val="0"/>
              </a:spcBef>
              <a:spcAft>
                <a:spcPct val="0"/>
              </a:spcAft>
            </a:pPr>
            <a:r>
              <a:rPr lang="el-GR" sz="3200" b="1" dirty="0">
                <a:solidFill>
                  <a:srgbClr val="FFFFFF"/>
                </a:solidFill>
                <a:latin typeface="Calibri" pitchFamily="34" charset="0"/>
                <a:cs typeface="Arial" charset="0"/>
              </a:rPr>
              <a:t>Η δράση των πρωτεϊνών των μεμβρανών</a:t>
            </a:r>
          </a:p>
          <a:p>
            <a:pPr algn="ctr" fontAlgn="base">
              <a:spcBef>
                <a:spcPct val="0"/>
              </a:spcBef>
              <a:spcAft>
                <a:spcPct val="0"/>
              </a:spcAft>
            </a:pPr>
            <a:r>
              <a:rPr lang="el-GR" sz="3200" b="1" dirty="0">
                <a:solidFill>
                  <a:srgbClr val="FFFFFF"/>
                </a:solidFill>
                <a:latin typeface="Calibri" pitchFamily="34" charset="0"/>
                <a:cs typeface="Arial" charset="0"/>
              </a:rPr>
              <a:t>Γ. Με τη βοήθεια των πρωτεϊνών των μεμβρανών, τους υποδοχείς, επιτυγχάνεται η επικοινωνία με το περιβάλλον....</a:t>
            </a:r>
          </a:p>
        </p:txBody>
      </p:sp>
      <p:sp>
        <p:nvSpPr>
          <p:cNvPr id="35" name="Teardrop 34"/>
          <p:cNvSpPr/>
          <p:nvPr/>
        </p:nvSpPr>
        <p:spPr bwMode="auto">
          <a:xfrm>
            <a:off x="2407196" y="3140968"/>
            <a:ext cx="360040" cy="360040"/>
          </a:xfrm>
          <a:prstGeom prst="teardrop">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cxnSp>
        <p:nvCxnSpPr>
          <p:cNvPr id="40" name="Straight Arrow Connector 39"/>
          <p:cNvCxnSpPr/>
          <p:nvPr/>
        </p:nvCxnSpPr>
        <p:spPr bwMode="auto">
          <a:xfrm rot="16200000" flipH="1">
            <a:off x="1795128" y="2600908"/>
            <a:ext cx="792088" cy="432048"/>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sp>
        <p:nvSpPr>
          <p:cNvPr id="41" name="TextBox 40"/>
          <p:cNvSpPr txBox="1"/>
          <p:nvPr/>
        </p:nvSpPr>
        <p:spPr>
          <a:xfrm>
            <a:off x="246956" y="1556792"/>
            <a:ext cx="2448272" cy="954107"/>
          </a:xfrm>
          <a:prstGeom prst="rect">
            <a:avLst/>
          </a:prstGeom>
          <a:noFill/>
        </p:spPr>
        <p:txBody>
          <a:bodyPr wrap="square" rtlCol="0">
            <a:spAutoFit/>
          </a:bodyPr>
          <a:lstStyle/>
          <a:p>
            <a:pPr fontAlgn="base">
              <a:spcBef>
                <a:spcPct val="0"/>
              </a:spcBef>
              <a:spcAft>
                <a:spcPct val="0"/>
              </a:spcAft>
            </a:pPr>
            <a:r>
              <a:rPr lang="el-GR" sz="2800" b="1" dirty="0">
                <a:solidFill>
                  <a:srgbClr val="FFFF00"/>
                </a:solidFill>
                <a:latin typeface="Calibri" pitchFamily="34" charset="0"/>
                <a:cs typeface="Arial" charset="0"/>
              </a:rPr>
              <a:t>Χημικός αγγελιοφόρος</a:t>
            </a:r>
          </a:p>
        </p:txBody>
      </p:sp>
      <p:sp>
        <p:nvSpPr>
          <p:cNvPr id="42" name="Lightning Bolt 41"/>
          <p:cNvSpPr/>
          <p:nvPr/>
        </p:nvSpPr>
        <p:spPr bwMode="auto">
          <a:xfrm>
            <a:off x="5071492" y="3068960"/>
            <a:ext cx="792088" cy="2088232"/>
          </a:xfrm>
          <a:prstGeom prst="lightningBol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43" name="TextBox 42"/>
          <p:cNvSpPr txBox="1"/>
          <p:nvPr/>
        </p:nvSpPr>
        <p:spPr>
          <a:xfrm>
            <a:off x="5503540" y="4725144"/>
            <a:ext cx="4783460" cy="2062103"/>
          </a:xfrm>
          <a:prstGeom prst="rect">
            <a:avLst/>
          </a:prstGeom>
          <a:noFill/>
        </p:spPr>
        <p:txBody>
          <a:bodyPr wrap="square" rtlCol="0">
            <a:spAutoFit/>
          </a:bodyPr>
          <a:lstStyle/>
          <a:p>
            <a:pPr algn="ctr" fontAlgn="base">
              <a:spcBef>
                <a:spcPct val="0"/>
              </a:spcBef>
              <a:spcAft>
                <a:spcPct val="0"/>
              </a:spcAft>
            </a:pPr>
            <a:r>
              <a:rPr lang="el-GR" sz="3200" b="1" dirty="0">
                <a:solidFill>
                  <a:srgbClr val="FFFF00"/>
                </a:solidFill>
                <a:latin typeface="Calibri" pitchFamily="34" charset="0"/>
                <a:cs typeface="Arial" charset="0"/>
              </a:rPr>
              <a:t>Μεταγωγή του </a:t>
            </a:r>
            <a:r>
              <a:rPr lang="el-GR" sz="3200" b="1" dirty="0" smtClean="0">
                <a:solidFill>
                  <a:srgbClr val="FFFF00"/>
                </a:solidFill>
                <a:latin typeface="Calibri" pitchFamily="34" charset="0"/>
                <a:cs typeface="Arial" charset="0"/>
              </a:rPr>
              <a:t>μηνύματος </a:t>
            </a:r>
            <a:r>
              <a:rPr lang="el-GR" sz="3200" b="1" dirty="0">
                <a:solidFill>
                  <a:srgbClr val="FFFF00"/>
                </a:solidFill>
                <a:latin typeface="Calibri" pitchFamily="34" charset="0"/>
                <a:cs typeface="Arial" charset="0"/>
              </a:rPr>
              <a:t>διαμέσου της πρωτεΐνης και απόκριση του έσω-χώρου σε αυτό...</a:t>
            </a:r>
          </a:p>
        </p:txBody>
      </p:sp>
      <p:sp>
        <p:nvSpPr>
          <p:cNvPr id="44" name="TextBox 43"/>
          <p:cNvSpPr txBox="1"/>
          <p:nvPr/>
        </p:nvSpPr>
        <p:spPr>
          <a:xfrm>
            <a:off x="5431532" y="2132856"/>
            <a:ext cx="2448272" cy="523220"/>
          </a:xfrm>
          <a:prstGeom prst="rect">
            <a:avLst/>
          </a:prstGeom>
          <a:noFill/>
        </p:spPr>
        <p:txBody>
          <a:bodyPr wrap="square" rtlCol="0">
            <a:spAutoFit/>
          </a:bodyPr>
          <a:lstStyle/>
          <a:p>
            <a:pPr fontAlgn="base">
              <a:spcBef>
                <a:spcPct val="0"/>
              </a:spcBef>
              <a:spcAft>
                <a:spcPct val="0"/>
              </a:spcAft>
            </a:pPr>
            <a:r>
              <a:rPr lang="el-GR" sz="2800" b="1" dirty="0">
                <a:solidFill>
                  <a:srgbClr val="FFFF00"/>
                </a:solidFill>
                <a:latin typeface="Calibri" pitchFamily="34" charset="0"/>
                <a:cs typeface="Arial" charset="0"/>
              </a:rPr>
              <a:t>υποδοχέας</a:t>
            </a:r>
          </a:p>
        </p:txBody>
      </p:sp>
      <p:cxnSp>
        <p:nvCxnSpPr>
          <p:cNvPr id="45" name="Straight Arrow Connector 44"/>
          <p:cNvCxnSpPr/>
          <p:nvPr/>
        </p:nvCxnSpPr>
        <p:spPr bwMode="auto">
          <a:xfrm rot="10800000" flipV="1">
            <a:off x="5575548" y="2636912"/>
            <a:ext cx="720080" cy="504056"/>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sp>
        <p:nvSpPr>
          <p:cNvPr id="47" name="Oval 46"/>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149346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grpId="0" nodeType="clickEffect">
                                  <p:stCondLst>
                                    <p:cond delay="0"/>
                                  </p:stCondLst>
                                  <p:childTnLst>
                                    <p:animMotion origin="layout" path="M -4.81481E-6 3.7037E-6 C 0.03195 -0.01065 0.06389 -0.0213 0.09815 -0.03334 C 0.13241 -0.04537 0.18118 -0.07315 0.20556 -0.07223 C 0.22994 -0.0713 0.2372 -0.04954 0.24445 -0.02778 " pathEditMode="relative" ptsTypes="aaaA">
                                      <p:cBhvr>
                                        <p:cTn id="6" dur="2000" fill="hold"/>
                                        <p:tgtEl>
                                          <p:spTgt spid="35"/>
                                        </p:tgtEl>
                                        <p:attrNameLst>
                                          <p:attrName>ppt_x</p:attrName>
                                          <p:attrName>ppt_y</p:attrName>
                                        </p:attrNameLst>
                                      </p:cBhvr>
                                    </p:animMotion>
                                  </p:childTnLst>
                                </p:cTn>
                              </p:par>
                            </p:childTnLst>
                          </p:cTn>
                        </p:par>
                        <p:par>
                          <p:cTn id="7" fill="hold">
                            <p:stCondLst>
                              <p:cond delay="2000"/>
                            </p:stCondLst>
                            <p:childTnLst>
                              <p:par>
                                <p:cTn id="8" presetID="9" presetClass="entr" presetSubtype="0" fill="hold" grpId="0" nodeType="after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dissolve">
                                      <p:cBhvr>
                                        <p:cTn id="10" dur="500"/>
                                        <p:tgtEl>
                                          <p:spTgt spid="42"/>
                                        </p:tgtEl>
                                      </p:cBhvr>
                                    </p:animEffect>
                                  </p:childTnLst>
                                </p:cTn>
                              </p:par>
                            </p:childTnLst>
                          </p:cTn>
                        </p:par>
                        <p:par>
                          <p:cTn id="11" fill="hold">
                            <p:stCondLst>
                              <p:cond delay="2500"/>
                            </p:stCondLst>
                            <p:childTnLst>
                              <p:par>
                                <p:cTn id="12" presetID="27" presetClass="emph" presetSubtype="0" repeatCount="indefinite" fill="hold" grpId="1" nodeType="afterEffect">
                                  <p:stCondLst>
                                    <p:cond delay="0"/>
                                  </p:stCondLst>
                                  <p:childTnLst>
                                    <p:animClr clrSpc="rgb" dir="cw">
                                      <p:cBhvr override="childStyle">
                                        <p:cTn id="13" dur="250" autoRev="1" fill="hold"/>
                                        <p:tgtEl>
                                          <p:spTgt spid="42"/>
                                        </p:tgtEl>
                                        <p:attrNameLst>
                                          <p:attrName>style.color</p:attrName>
                                        </p:attrNameLst>
                                      </p:cBhvr>
                                      <p:to>
                                        <a:schemeClr val="bg1"/>
                                      </p:to>
                                    </p:animClr>
                                    <p:animClr clrSpc="rgb" dir="cw">
                                      <p:cBhvr>
                                        <p:cTn id="14" dur="250" autoRev="1" fill="hold"/>
                                        <p:tgtEl>
                                          <p:spTgt spid="42"/>
                                        </p:tgtEl>
                                        <p:attrNameLst>
                                          <p:attrName>fillcolor</p:attrName>
                                        </p:attrNameLst>
                                      </p:cBhvr>
                                      <p:to>
                                        <a:schemeClr val="bg1"/>
                                      </p:to>
                                    </p:animClr>
                                    <p:set>
                                      <p:cBhvr>
                                        <p:cTn id="15" dur="250" autoRev="1" fill="hold"/>
                                        <p:tgtEl>
                                          <p:spTgt spid="42"/>
                                        </p:tgtEl>
                                        <p:attrNameLst>
                                          <p:attrName>fill.type</p:attrName>
                                        </p:attrNameLst>
                                      </p:cBhvr>
                                      <p:to>
                                        <p:strVal val="solid"/>
                                      </p:to>
                                    </p:set>
                                    <p:set>
                                      <p:cBhvr>
                                        <p:cTn id="16" dur="250" autoRev="1" fill="hold"/>
                                        <p:tgtEl>
                                          <p:spTgt spid="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2" grpId="0" animBg="1"/>
      <p:bldP spid="4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membrane2"/>
          <p:cNvPicPr>
            <a:picLocks noChangeAspect="1" noChangeArrowheads="1"/>
          </p:cNvPicPr>
          <p:nvPr/>
        </p:nvPicPr>
        <p:blipFill>
          <a:blip r:embed="rId3" cstate="print"/>
          <a:srcRect t="14035" b="28915"/>
          <a:stretch>
            <a:fillRect/>
          </a:stretch>
        </p:blipFill>
        <p:spPr bwMode="auto">
          <a:xfrm>
            <a:off x="2155168" y="3777711"/>
            <a:ext cx="6480720" cy="2772785"/>
          </a:xfrm>
          <a:prstGeom prst="rect">
            <a:avLst/>
          </a:prstGeom>
          <a:noFill/>
          <a:ln w="9525">
            <a:noFill/>
            <a:miter lim="800000"/>
            <a:headEnd/>
            <a:tailEnd/>
          </a:ln>
        </p:spPr>
      </p:pic>
      <p:sp>
        <p:nvSpPr>
          <p:cNvPr id="4" name="TextBox 3"/>
          <p:cNvSpPr txBox="1"/>
          <p:nvPr/>
        </p:nvSpPr>
        <p:spPr>
          <a:xfrm>
            <a:off x="102940" y="44624"/>
            <a:ext cx="10040044" cy="3785652"/>
          </a:xfrm>
          <a:prstGeom prst="rect">
            <a:avLst/>
          </a:prstGeom>
          <a:noFill/>
        </p:spPr>
        <p:txBody>
          <a:bodyPr wrap="square" rtlCol="0">
            <a:spAutoFit/>
          </a:bodyPr>
          <a:lstStyle/>
          <a:p>
            <a:pPr algn="ctr" fontAlgn="base">
              <a:spcBef>
                <a:spcPct val="0"/>
              </a:spcBef>
              <a:spcAft>
                <a:spcPct val="0"/>
              </a:spcAft>
            </a:pPr>
            <a:r>
              <a:rPr lang="el-GR" sz="4000" b="1" dirty="0">
                <a:solidFill>
                  <a:srgbClr val="FFFFFF"/>
                </a:solidFill>
                <a:latin typeface="Calibri" pitchFamily="34" charset="0"/>
                <a:cs typeface="Arial" charset="0"/>
              </a:rPr>
              <a:t>Για να λειτουργούν οι πρωτεΐνες της μεμβράνης και να επιτελούν σωστά το βιολογικό τους ρόλο, στο λιπιδικό φύλλο της οποίας είναι εμβαπτισμένες, θα πρέπει η </a:t>
            </a:r>
            <a:r>
              <a:rPr lang="el-GR" sz="4000" b="1" dirty="0">
                <a:solidFill>
                  <a:srgbClr val="FFFF00"/>
                </a:solidFill>
                <a:latin typeface="Calibri" pitchFamily="34" charset="0"/>
                <a:cs typeface="Arial" charset="0"/>
              </a:rPr>
              <a:t>μεμβράνη να χαρακτηρίζεται από ένα συγκεκριμένο βαθμό ευκαμψίας</a:t>
            </a:r>
            <a:r>
              <a:rPr lang="el-GR" sz="4000" b="1" dirty="0">
                <a:solidFill>
                  <a:srgbClr val="FFFFFF"/>
                </a:solidFill>
                <a:latin typeface="Calibri" pitchFamily="34" charset="0"/>
                <a:cs typeface="Arial" charset="0"/>
              </a:rPr>
              <a:t>...</a:t>
            </a:r>
          </a:p>
        </p:txBody>
      </p:sp>
      <p:sp>
        <p:nvSpPr>
          <p:cNvPr id="12" name="Oval 11"/>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
        <p:nvSpPr>
          <p:cNvPr id="6" name="Teardrop 5"/>
          <p:cNvSpPr/>
          <p:nvPr/>
        </p:nvSpPr>
        <p:spPr bwMode="auto">
          <a:xfrm>
            <a:off x="3112046" y="3830276"/>
            <a:ext cx="360040" cy="360040"/>
          </a:xfrm>
          <a:prstGeom prst="teardrop">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
        <p:nvSpPr>
          <p:cNvPr id="7" name="Flowchart: Manual Operation 6"/>
          <p:cNvSpPr/>
          <p:nvPr/>
        </p:nvSpPr>
        <p:spPr bwMode="auto">
          <a:xfrm>
            <a:off x="3055268" y="4185084"/>
            <a:ext cx="216024" cy="144016"/>
          </a:xfrm>
          <a:prstGeom prst="flowChartManualOperation">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l-GR" sz="2400">
              <a:solidFill>
                <a:srgbClr val="000000"/>
              </a:solidFill>
              <a:cs typeface="Arial" charset="0"/>
            </a:endParaRPr>
          </a:p>
        </p:txBody>
      </p:sp>
    </p:spTree>
    <p:extLst>
      <p:ext uri="{BB962C8B-B14F-4D97-AF65-F5344CB8AC3E}">
        <p14:creationId xmlns:p14="http://schemas.microsoft.com/office/powerpoint/2010/main" val="377942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grpId="0" nodeType="withEffect">
                                  <p:stCondLst>
                                    <p:cond delay="0"/>
                                  </p:stCondLst>
                                  <p:childTnLst>
                                    <p:animMotion origin="layout" path="M 2.59259E-6 -2.22222E-6 C -0.00926 0.01644 -0.07084 0.08912 -0.0551 0.09861 C -0.03935 0.1081 0.04984 0.07222 0.0949 0.05695 C 0.13997 0.04167 0.19028 0.01736 0.21528 0.00695 " pathEditMode="relative" rAng="0" ptsTypes="aaaa">
                                      <p:cBhvr>
                                        <p:cTn id="6" dur="2000" fill="hold"/>
                                        <p:tgtEl>
                                          <p:spTgt spid="6"/>
                                        </p:tgtEl>
                                        <p:attrNameLst>
                                          <p:attrName>ppt_x</p:attrName>
                                          <p:attrName>ppt_y</p:attrName>
                                        </p:attrNameLst>
                                      </p:cBhvr>
                                      <p:rCtr x="7222" y="5394"/>
                                    </p:animMotion>
                                  </p:childTnLst>
                                </p:cTn>
                              </p:par>
                              <p:par>
                                <p:cTn id="7" presetID="0" presetClass="path" presetSubtype="0" repeatCount="indefinite" accel="50000" decel="50000" fill="hold" grpId="0" nodeType="withEffect">
                                  <p:stCondLst>
                                    <p:cond delay="0"/>
                                  </p:stCondLst>
                                  <p:childTnLst>
                                    <p:animMotion origin="layout" path="M -0.01018 -1.85185E-6 C -0.00679 0.01621 -0.00339 0.03264 -0.0037 0.05232 C -0.00432 0.07199 -0.01204 0.09491 -0.01358 0.11783 C -0.01543 0.14074 -0.01389 0.15949 -0.0145 0.19005 C -0.01481 0.22084 -0.01759 0.27662 -0.01636 0.30185 C -0.01543 0.32709 -0.01204 0.33426 -0.00864 0.34144 " pathEditMode="relative" rAng="0" ptsTypes="aaaaaA">
                                      <p:cBhvr>
                                        <p:cTn id="8" dur="2000" fill="hold"/>
                                        <p:tgtEl>
                                          <p:spTgt spid="7"/>
                                        </p:tgtEl>
                                        <p:attrNameLst>
                                          <p:attrName>ppt_x</p:attrName>
                                          <p:attrName>ppt_y</p:attrName>
                                        </p:attrNameLst>
                                      </p:cBhvr>
                                      <p:rCtr x="-31" y="17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895028" y="1556792"/>
            <a:ext cx="8064896" cy="2554545"/>
          </a:xfrm>
          <a:prstGeom prst="rect">
            <a:avLst/>
          </a:prstGeom>
          <a:noFill/>
        </p:spPr>
        <p:txBody>
          <a:bodyPr wrap="square" rtlCol="0">
            <a:spAutoFit/>
          </a:bodyPr>
          <a:lstStyle/>
          <a:p>
            <a:pPr algn="ctr" fontAlgn="base">
              <a:spcBef>
                <a:spcPct val="0"/>
              </a:spcBef>
              <a:spcAft>
                <a:spcPct val="0"/>
              </a:spcAft>
            </a:pPr>
            <a:r>
              <a:rPr lang="el-GR" sz="4000" b="1" dirty="0">
                <a:solidFill>
                  <a:srgbClr val="FFFFFF"/>
                </a:solidFill>
                <a:latin typeface="Calibri" pitchFamily="34" charset="0"/>
                <a:cs typeface="Arial" charset="0"/>
              </a:rPr>
              <a:t>Ο βαθμός ευκαμψίας της μεμβράνης εξαρτάται από την αναλογία </a:t>
            </a:r>
            <a:r>
              <a:rPr lang="el-GR" sz="4000" b="1" dirty="0">
                <a:solidFill>
                  <a:srgbClr val="FFFF00"/>
                </a:solidFill>
                <a:latin typeface="Calibri" pitchFamily="34" charset="0"/>
                <a:cs typeface="Arial" charset="0"/>
              </a:rPr>
              <a:t>κορεσμένων/ακόρεστων λιπαρών οξέων</a:t>
            </a:r>
            <a:r>
              <a:rPr lang="el-GR" sz="4000" b="1" dirty="0">
                <a:solidFill>
                  <a:srgbClr val="FFFFFF"/>
                </a:solidFill>
                <a:latin typeface="Calibri" pitchFamily="34" charset="0"/>
                <a:cs typeface="Arial" charset="0"/>
              </a:rPr>
              <a:t> των δομικών λιπιδίων...</a:t>
            </a:r>
          </a:p>
        </p:txBody>
      </p:sp>
      <p:sp>
        <p:nvSpPr>
          <p:cNvPr id="12" name="Oval 11"/>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128425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115"/>
          <p:cNvGrpSpPr/>
          <p:nvPr/>
        </p:nvGrpSpPr>
        <p:grpSpPr>
          <a:xfrm>
            <a:off x="606996" y="476672"/>
            <a:ext cx="4248472" cy="1440160"/>
            <a:chOff x="462980" y="980728"/>
            <a:chExt cx="4464495" cy="2045953"/>
          </a:xfrm>
        </p:grpSpPr>
        <p:grpSp>
          <p:nvGrpSpPr>
            <p:cNvPr id="64" name="Group 63"/>
            <p:cNvGrpSpPr/>
            <p:nvPr/>
          </p:nvGrpSpPr>
          <p:grpSpPr>
            <a:xfrm>
              <a:off x="606996" y="980728"/>
              <a:ext cx="4320479" cy="965833"/>
              <a:chOff x="606996" y="980728"/>
              <a:chExt cx="4320479" cy="965833"/>
            </a:xfrm>
          </p:grpSpPr>
          <p:grpSp>
            <p:nvGrpSpPr>
              <p:cNvPr id="38" name="Group 37"/>
              <p:cNvGrpSpPr/>
              <p:nvPr/>
            </p:nvGrpSpPr>
            <p:grpSpPr>
              <a:xfrm>
                <a:off x="2767236" y="980728"/>
                <a:ext cx="2160239" cy="965833"/>
                <a:chOff x="606996" y="980728"/>
                <a:chExt cx="2160239" cy="965833"/>
              </a:xfrm>
            </p:grpSpPr>
            <p:grpSp>
              <p:nvGrpSpPr>
                <p:cNvPr id="15" name="Group 14"/>
                <p:cNvGrpSpPr/>
                <p:nvPr/>
              </p:nvGrpSpPr>
              <p:grpSpPr>
                <a:xfrm>
                  <a:off x="606996" y="980728"/>
                  <a:ext cx="360039" cy="965833"/>
                  <a:chOff x="606997" y="3429000"/>
                  <a:chExt cx="360039" cy="965833"/>
                </a:xfrm>
              </p:grpSpPr>
              <p:sp>
                <p:nvSpPr>
                  <p:cNvPr id="7"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8"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9"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8" name="Group 17"/>
                <p:cNvGrpSpPr/>
                <p:nvPr/>
              </p:nvGrpSpPr>
              <p:grpSpPr>
                <a:xfrm>
                  <a:off x="967036" y="980728"/>
                  <a:ext cx="360039" cy="965833"/>
                  <a:chOff x="606997" y="3429000"/>
                  <a:chExt cx="360039" cy="965833"/>
                </a:xfrm>
              </p:grpSpPr>
              <p:sp>
                <p:nvSpPr>
                  <p:cNvPr id="19"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0"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1"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2" name="Group 21"/>
                <p:cNvGrpSpPr/>
                <p:nvPr/>
              </p:nvGrpSpPr>
              <p:grpSpPr>
                <a:xfrm>
                  <a:off x="1327076" y="980728"/>
                  <a:ext cx="360039" cy="965833"/>
                  <a:chOff x="606997" y="3429000"/>
                  <a:chExt cx="360039" cy="965833"/>
                </a:xfrm>
              </p:grpSpPr>
              <p:sp>
                <p:nvSpPr>
                  <p:cNvPr id="23"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4"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5"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6" name="Group 25"/>
                <p:cNvGrpSpPr/>
                <p:nvPr/>
              </p:nvGrpSpPr>
              <p:grpSpPr>
                <a:xfrm>
                  <a:off x="1687116" y="980728"/>
                  <a:ext cx="360039" cy="965833"/>
                  <a:chOff x="606997" y="3429000"/>
                  <a:chExt cx="360039" cy="965833"/>
                </a:xfrm>
              </p:grpSpPr>
              <p:sp>
                <p:nvSpPr>
                  <p:cNvPr id="27"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8"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9"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30" name="Group 29"/>
                <p:cNvGrpSpPr/>
                <p:nvPr/>
              </p:nvGrpSpPr>
              <p:grpSpPr>
                <a:xfrm>
                  <a:off x="2047156" y="980728"/>
                  <a:ext cx="360039" cy="965833"/>
                  <a:chOff x="606997" y="3429000"/>
                  <a:chExt cx="360039" cy="965833"/>
                </a:xfrm>
              </p:grpSpPr>
              <p:sp>
                <p:nvSpPr>
                  <p:cNvPr id="31"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32"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33"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34" name="Group 33"/>
                <p:cNvGrpSpPr/>
                <p:nvPr/>
              </p:nvGrpSpPr>
              <p:grpSpPr>
                <a:xfrm>
                  <a:off x="2407196" y="980728"/>
                  <a:ext cx="360039" cy="965833"/>
                  <a:chOff x="606997" y="3429000"/>
                  <a:chExt cx="360039" cy="965833"/>
                </a:xfrm>
              </p:grpSpPr>
              <p:sp>
                <p:nvSpPr>
                  <p:cNvPr id="35"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36"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37"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nvGrpSpPr>
              <p:cNvPr id="39" name="Group 38"/>
              <p:cNvGrpSpPr/>
              <p:nvPr/>
            </p:nvGrpSpPr>
            <p:grpSpPr>
              <a:xfrm>
                <a:off x="606996" y="980728"/>
                <a:ext cx="2160239" cy="965833"/>
                <a:chOff x="606996" y="980728"/>
                <a:chExt cx="2160239" cy="965833"/>
              </a:xfrm>
            </p:grpSpPr>
            <p:grpSp>
              <p:nvGrpSpPr>
                <p:cNvPr id="40" name="Group 39"/>
                <p:cNvGrpSpPr/>
                <p:nvPr/>
              </p:nvGrpSpPr>
              <p:grpSpPr>
                <a:xfrm>
                  <a:off x="606996" y="980728"/>
                  <a:ext cx="360039" cy="965833"/>
                  <a:chOff x="606997" y="3429000"/>
                  <a:chExt cx="360039" cy="965833"/>
                </a:xfrm>
              </p:grpSpPr>
              <p:sp>
                <p:nvSpPr>
                  <p:cNvPr id="61"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62"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63"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41" name="Group 40"/>
                <p:cNvGrpSpPr/>
                <p:nvPr/>
              </p:nvGrpSpPr>
              <p:grpSpPr>
                <a:xfrm>
                  <a:off x="967036" y="980728"/>
                  <a:ext cx="360039" cy="965833"/>
                  <a:chOff x="606997" y="3429000"/>
                  <a:chExt cx="360039" cy="965833"/>
                </a:xfrm>
              </p:grpSpPr>
              <p:sp>
                <p:nvSpPr>
                  <p:cNvPr id="58"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59"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60"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42" name="Group 41"/>
                <p:cNvGrpSpPr/>
                <p:nvPr/>
              </p:nvGrpSpPr>
              <p:grpSpPr>
                <a:xfrm>
                  <a:off x="1327076" y="980728"/>
                  <a:ext cx="360039" cy="965833"/>
                  <a:chOff x="606997" y="3429000"/>
                  <a:chExt cx="360039" cy="965833"/>
                </a:xfrm>
              </p:grpSpPr>
              <p:sp>
                <p:nvSpPr>
                  <p:cNvPr id="55"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56"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57"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43" name="Group 42"/>
                <p:cNvGrpSpPr/>
                <p:nvPr/>
              </p:nvGrpSpPr>
              <p:grpSpPr>
                <a:xfrm>
                  <a:off x="1687116" y="980728"/>
                  <a:ext cx="360039" cy="965833"/>
                  <a:chOff x="606997" y="3429000"/>
                  <a:chExt cx="360039" cy="965833"/>
                </a:xfrm>
              </p:grpSpPr>
              <p:sp>
                <p:nvSpPr>
                  <p:cNvPr id="52"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53"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54"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44" name="Group 43"/>
                <p:cNvGrpSpPr/>
                <p:nvPr/>
              </p:nvGrpSpPr>
              <p:grpSpPr>
                <a:xfrm>
                  <a:off x="2047156" y="980728"/>
                  <a:ext cx="360039" cy="965833"/>
                  <a:chOff x="606997" y="3429000"/>
                  <a:chExt cx="360039" cy="965833"/>
                </a:xfrm>
              </p:grpSpPr>
              <p:sp>
                <p:nvSpPr>
                  <p:cNvPr id="49"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50"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51"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45" name="Group 44"/>
                <p:cNvGrpSpPr/>
                <p:nvPr/>
              </p:nvGrpSpPr>
              <p:grpSpPr>
                <a:xfrm>
                  <a:off x="2407196" y="980728"/>
                  <a:ext cx="360039" cy="965833"/>
                  <a:chOff x="606997" y="3429000"/>
                  <a:chExt cx="360039" cy="965833"/>
                </a:xfrm>
              </p:grpSpPr>
              <p:sp>
                <p:nvSpPr>
                  <p:cNvPr id="46"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47"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48"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grpSp>
          <p:nvGrpSpPr>
            <p:cNvPr id="65" name="Group 64"/>
            <p:cNvGrpSpPr/>
            <p:nvPr/>
          </p:nvGrpSpPr>
          <p:grpSpPr>
            <a:xfrm rot="10800000">
              <a:off x="462980" y="2060848"/>
              <a:ext cx="4320479" cy="965833"/>
              <a:chOff x="606996" y="980728"/>
              <a:chExt cx="4320479" cy="965833"/>
            </a:xfrm>
          </p:grpSpPr>
          <p:grpSp>
            <p:nvGrpSpPr>
              <p:cNvPr id="66" name="Group 65"/>
              <p:cNvGrpSpPr/>
              <p:nvPr/>
            </p:nvGrpSpPr>
            <p:grpSpPr>
              <a:xfrm>
                <a:off x="2767236" y="980728"/>
                <a:ext cx="2160239" cy="965833"/>
                <a:chOff x="606996" y="980728"/>
                <a:chExt cx="2160239" cy="965833"/>
              </a:xfrm>
            </p:grpSpPr>
            <p:grpSp>
              <p:nvGrpSpPr>
                <p:cNvPr id="92" name="Group 91"/>
                <p:cNvGrpSpPr/>
                <p:nvPr/>
              </p:nvGrpSpPr>
              <p:grpSpPr>
                <a:xfrm>
                  <a:off x="606996" y="980728"/>
                  <a:ext cx="360039" cy="965833"/>
                  <a:chOff x="606997" y="3429000"/>
                  <a:chExt cx="360039" cy="965833"/>
                </a:xfrm>
              </p:grpSpPr>
              <p:sp>
                <p:nvSpPr>
                  <p:cNvPr id="113"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14"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15"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93" name="Group 92"/>
                <p:cNvGrpSpPr/>
                <p:nvPr/>
              </p:nvGrpSpPr>
              <p:grpSpPr>
                <a:xfrm>
                  <a:off x="967036" y="980728"/>
                  <a:ext cx="360039" cy="965833"/>
                  <a:chOff x="606997" y="3429000"/>
                  <a:chExt cx="360039" cy="965833"/>
                </a:xfrm>
              </p:grpSpPr>
              <p:sp>
                <p:nvSpPr>
                  <p:cNvPr id="110"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11"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12"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94" name="Group 93"/>
                <p:cNvGrpSpPr/>
                <p:nvPr/>
              </p:nvGrpSpPr>
              <p:grpSpPr>
                <a:xfrm>
                  <a:off x="1327076" y="980728"/>
                  <a:ext cx="360039" cy="965833"/>
                  <a:chOff x="606997" y="3429000"/>
                  <a:chExt cx="360039" cy="965833"/>
                </a:xfrm>
              </p:grpSpPr>
              <p:sp>
                <p:nvSpPr>
                  <p:cNvPr id="107"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08"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09"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95" name="Group 94"/>
                <p:cNvGrpSpPr/>
                <p:nvPr/>
              </p:nvGrpSpPr>
              <p:grpSpPr>
                <a:xfrm>
                  <a:off x="1687116" y="980728"/>
                  <a:ext cx="360039" cy="965833"/>
                  <a:chOff x="606997" y="3429000"/>
                  <a:chExt cx="360039" cy="965833"/>
                </a:xfrm>
              </p:grpSpPr>
              <p:sp>
                <p:nvSpPr>
                  <p:cNvPr id="104"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05"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06"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96" name="Group 95"/>
                <p:cNvGrpSpPr/>
                <p:nvPr/>
              </p:nvGrpSpPr>
              <p:grpSpPr>
                <a:xfrm>
                  <a:off x="2047156" y="980728"/>
                  <a:ext cx="360039" cy="965833"/>
                  <a:chOff x="606997" y="3429000"/>
                  <a:chExt cx="360039" cy="965833"/>
                </a:xfrm>
              </p:grpSpPr>
              <p:sp>
                <p:nvSpPr>
                  <p:cNvPr id="101"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02"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03"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97" name="Group 96"/>
                <p:cNvGrpSpPr/>
                <p:nvPr/>
              </p:nvGrpSpPr>
              <p:grpSpPr>
                <a:xfrm>
                  <a:off x="2407196" y="980728"/>
                  <a:ext cx="360039" cy="965833"/>
                  <a:chOff x="606997" y="3429000"/>
                  <a:chExt cx="360039" cy="965833"/>
                </a:xfrm>
              </p:grpSpPr>
              <p:sp>
                <p:nvSpPr>
                  <p:cNvPr id="98"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99"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00"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nvGrpSpPr>
              <p:cNvPr id="67" name="Group 66"/>
              <p:cNvGrpSpPr/>
              <p:nvPr/>
            </p:nvGrpSpPr>
            <p:grpSpPr>
              <a:xfrm>
                <a:off x="606996" y="980728"/>
                <a:ext cx="2160239" cy="965833"/>
                <a:chOff x="606996" y="980728"/>
                <a:chExt cx="2160239" cy="965833"/>
              </a:xfrm>
            </p:grpSpPr>
            <p:grpSp>
              <p:nvGrpSpPr>
                <p:cNvPr id="68" name="Group 67"/>
                <p:cNvGrpSpPr/>
                <p:nvPr/>
              </p:nvGrpSpPr>
              <p:grpSpPr>
                <a:xfrm>
                  <a:off x="606996" y="980728"/>
                  <a:ext cx="360039" cy="965833"/>
                  <a:chOff x="606997" y="3429000"/>
                  <a:chExt cx="360039" cy="965833"/>
                </a:xfrm>
              </p:grpSpPr>
              <p:sp>
                <p:nvSpPr>
                  <p:cNvPr id="89"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90"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91"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69" name="Group 68"/>
                <p:cNvGrpSpPr/>
                <p:nvPr/>
              </p:nvGrpSpPr>
              <p:grpSpPr>
                <a:xfrm>
                  <a:off x="967036" y="980728"/>
                  <a:ext cx="360039" cy="965833"/>
                  <a:chOff x="606997" y="3429000"/>
                  <a:chExt cx="360039" cy="965833"/>
                </a:xfrm>
              </p:grpSpPr>
              <p:sp>
                <p:nvSpPr>
                  <p:cNvPr id="86"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87"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88"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70" name="Group 69"/>
                <p:cNvGrpSpPr/>
                <p:nvPr/>
              </p:nvGrpSpPr>
              <p:grpSpPr>
                <a:xfrm>
                  <a:off x="1327076" y="980728"/>
                  <a:ext cx="360039" cy="965833"/>
                  <a:chOff x="606997" y="3429000"/>
                  <a:chExt cx="360039" cy="965833"/>
                </a:xfrm>
              </p:grpSpPr>
              <p:sp>
                <p:nvSpPr>
                  <p:cNvPr id="83"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84"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85"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71" name="Group 70"/>
                <p:cNvGrpSpPr/>
                <p:nvPr/>
              </p:nvGrpSpPr>
              <p:grpSpPr>
                <a:xfrm>
                  <a:off x="1687116" y="980728"/>
                  <a:ext cx="360039" cy="965833"/>
                  <a:chOff x="606997" y="3429000"/>
                  <a:chExt cx="360039" cy="965833"/>
                </a:xfrm>
              </p:grpSpPr>
              <p:sp>
                <p:nvSpPr>
                  <p:cNvPr id="80"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81"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82"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72" name="Group 71"/>
                <p:cNvGrpSpPr/>
                <p:nvPr/>
              </p:nvGrpSpPr>
              <p:grpSpPr>
                <a:xfrm>
                  <a:off x="2047156" y="980728"/>
                  <a:ext cx="360039" cy="965833"/>
                  <a:chOff x="606997" y="3429000"/>
                  <a:chExt cx="360039" cy="965833"/>
                </a:xfrm>
              </p:grpSpPr>
              <p:sp>
                <p:nvSpPr>
                  <p:cNvPr id="77"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78"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79"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73" name="Group 72"/>
                <p:cNvGrpSpPr/>
                <p:nvPr/>
              </p:nvGrpSpPr>
              <p:grpSpPr>
                <a:xfrm>
                  <a:off x="2407196" y="980728"/>
                  <a:ext cx="360039" cy="965833"/>
                  <a:chOff x="606997" y="3429000"/>
                  <a:chExt cx="360039" cy="965833"/>
                </a:xfrm>
              </p:grpSpPr>
              <p:sp>
                <p:nvSpPr>
                  <p:cNvPr id="74" name="Freeform 41"/>
                  <p:cNvSpPr>
                    <a:spLocks/>
                  </p:cNvSpPr>
                  <p:nvPr/>
                </p:nvSpPr>
                <p:spPr bwMode="auto">
                  <a:xfrm>
                    <a:off x="810471" y="3704810"/>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75" name="Freeform 41"/>
                  <p:cNvSpPr>
                    <a:spLocks/>
                  </p:cNvSpPr>
                  <p:nvPr/>
                </p:nvSpPr>
                <p:spPr bwMode="auto">
                  <a:xfrm>
                    <a:off x="632530" y="3691775"/>
                    <a:ext cx="84557" cy="690023"/>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76" name="Oval 42"/>
                  <p:cNvSpPr>
                    <a:spLocks noChangeArrowheads="1"/>
                  </p:cNvSpPr>
                  <p:nvPr/>
                </p:nvSpPr>
                <p:spPr bwMode="auto">
                  <a:xfrm>
                    <a:off x="606997" y="3429000"/>
                    <a:ext cx="360039" cy="3287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grpSp>
      <p:grpSp>
        <p:nvGrpSpPr>
          <p:cNvPr id="264" name="Group 263"/>
          <p:cNvGrpSpPr/>
          <p:nvPr/>
        </p:nvGrpSpPr>
        <p:grpSpPr>
          <a:xfrm>
            <a:off x="102940" y="2852936"/>
            <a:ext cx="5112568" cy="1440160"/>
            <a:chOff x="462980" y="2996952"/>
            <a:chExt cx="5832648" cy="2088231"/>
          </a:xfrm>
        </p:grpSpPr>
        <p:grpSp>
          <p:nvGrpSpPr>
            <p:cNvPr id="188" name="Group 187"/>
            <p:cNvGrpSpPr/>
            <p:nvPr/>
          </p:nvGrpSpPr>
          <p:grpSpPr>
            <a:xfrm>
              <a:off x="462980" y="2996952"/>
              <a:ext cx="5832648" cy="1080120"/>
              <a:chOff x="462980" y="2996952"/>
              <a:chExt cx="5832648" cy="1080120"/>
            </a:xfrm>
          </p:grpSpPr>
          <p:grpSp>
            <p:nvGrpSpPr>
              <p:cNvPr id="150" name="Group 149"/>
              <p:cNvGrpSpPr/>
              <p:nvPr/>
            </p:nvGrpSpPr>
            <p:grpSpPr>
              <a:xfrm>
                <a:off x="462980" y="2996952"/>
                <a:ext cx="2952328" cy="1008112"/>
                <a:chOff x="462980" y="2996952"/>
                <a:chExt cx="2952328" cy="1008112"/>
              </a:xfrm>
            </p:grpSpPr>
            <p:grpSp>
              <p:nvGrpSpPr>
                <p:cNvPr id="117" name="Group 116"/>
                <p:cNvGrpSpPr/>
                <p:nvPr/>
              </p:nvGrpSpPr>
              <p:grpSpPr>
                <a:xfrm>
                  <a:off x="462980" y="2996952"/>
                  <a:ext cx="432048" cy="914444"/>
                  <a:chOff x="2407196" y="3645025"/>
                  <a:chExt cx="432048" cy="914444"/>
                </a:xfrm>
              </p:grpSpPr>
              <p:sp>
                <p:nvSpPr>
                  <p:cNvPr id="3" name="Freeform 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7" name="Group 16"/>
                <p:cNvGrpSpPr/>
                <p:nvPr/>
              </p:nvGrpSpPr>
              <p:grpSpPr>
                <a:xfrm>
                  <a:off x="1975148" y="3068029"/>
                  <a:ext cx="576064" cy="721011"/>
                  <a:chOff x="4279404" y="1772816"/>
                  <a:chExt cx="1825077" cy="2593219"/>
                </a:xfrm>
              </p:grpSpPr>
              <p:sp>
                <p:nvSpPr>
                  <p:cNvPr id="11" name="Freeform 10"/>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2" name="Freeform 11"/>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3"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18" name="Group 117"/>
                <p:cNvGrpSpPr/>
                <p:nvPr/>
              </p:nvGrpSpPr>
              <p:grpSpPr>
                <a:xfrm>
                  <a:off x="751012" y="2996952"/>
                  <a:ext cx="432048" cy="914444"/>
                  <a:chOff x="2407196" y="3645025"/>
                  <a:chExt cx="432048" cy="914444"/>
                </a:xfrm>
              </p:grpSpPr>
              <p:sp>
                <p:nvSpPr>
                  <p:cNvPr id="119" name="Freeform 11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2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2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26" name="Group 125"/>
                <p:cNvGrpSpPr/>
                <p:nvPr/>
              </p:nvGrpSpPr>
              <p:grpSpPr>
                <a:xfrm>
                  <a:off x="1399084" y="3018612"/>
                  <a:ext cx="432048" cy="914444"/>
                  <a:chOff x="2407196" y="3645025"/>
                  <a:chExt cx="432048" cy="914444"/>
                </a:xfrm>
              </p:grpSpPr>
              <p:sp>
                <p:nvSpPr>
                  <p:cNvPr id="127" name="Freeform 126"/>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28"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29"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30" name="Group 129"/>
                <p:cNvGrpSpPr/>
                <p:nvPr/>
              </p:nvGrpSpPr>
              <p:grpSpPr>
                <a:xfrm>
                  <a:off x="1687116" y="3018612"/>
                  <a:ext cx="432048" cy="914444"/>
                  <a:chOff x="2407196" y="3645025"/>
                  <a:chExt cx="432048" cy="914444"/>
                </a:xfrm>
              </p:grpSpPr>
              <p:sp>
                <p:nvSpPr>
                  <p:cNvPr id="131" name="Freeform 130"/>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32"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33"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34" name="Group 133"/>
                <p:cNvGrpSpPr/>
                <p:nvPr/>
              </p:nvGrpSpPr>
              <p:grpSpPr>
                <a:xfrm>
                  <a:off x="2335188" y="3068960"/>
                  <a:ext cx="432048" cy="914444"/>
                  <a:chOff x="2407196" y="3645025"/>
                  <a:chExt cx="432048" cy="914444"/>
                </a:xfrm>
              </p:grpSpPr>
              <p:sp>
                <p:nvSpPr>
                  <p:cNvPr id="135" name="Freeform 134"/>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36"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37"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38" name="Group 137"/>
                <p:cNvGrpSpPr/>
                <p:nvPr/>
              </p:nvGrpSpPr>
              <p:grpSpPr>
                <a:xfrm>
                  <a:off x="2623220" y="3090620"/>
                  <a:ext cx="432048" cy="914444"/>
                  <a:chOff x="2407196" y="3645025"/>
                  <a:chExt cx="432048" cy="914444"/>
                </a:xfrm>
              </p:grpSpPr>
              <p:sp>
                <p:nvSpPr>
                  <p:cNvPr id="139" name="Freeform 13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4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4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42" name="Group 141"/>
                <p:cNvGrpSpPr/>
                <p:nvPr/>
              </p:nvGrpSpPr>
              <p:grpSpPr>
                <a:xfrm>
                  <a:off x="2983260" y="3068960"/>
                  <a:ext cx="432048" cy="914444"/>
                  <a:chOff x="2407196" y="3645025"/>
                  <a:chExt cx="432048" cy="914444"/>
                </a:xfrm>
              </p:grpSpPr>
              <p:sp>
                <p:nvSpPr>
                  <p:cNvPr id="143" name="Freeform 14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4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4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46" name="Group 145"/>
                <p:cNvGrpSpPr/>
                <p:nvPr/>
              </p:nvGrpSpPr>
              <p:grpSpPr>
                <a:xfrm>
                  <a:off x="1039044" y="2996952"/>
                  <a:ext cx="576064" cy="721011"/>
                  <a:chOff x="4279404" y="1772816"/>
                  <a:chExt cx="1825077" cy="2593219"/>
                </a:xfrm>
              </p:grpSpPr>
              <p:sp>
                <p:nvSpPr>
                  <p:cNvPr id="147" name="Freeform 146"/>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48" name="Freeform 147"/>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49"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nvGrpSpPr>
              <p:cNvPr id="151" name="Group 150"/>
              <p:cNvGrpSpPr/>
              <p:nvPr/>
            </p:nvGrpSpPr>
            <p:grpSpPr>
              <a:xfrm>
                <a:off x="3343300" y="3068960"/>
                <a:ext cx="2952328" cy="1008112"/>
                <a:chOff x="462980" y="2996952"/>
                <a:chExt cx="2952328" cy="1008112"/>
              </a:xfrm>
            </p:grpSpPr>
            <p:grpSp>
              <p:nvGrpSpPr>
                <p:cNvPr id="152" name="Group 151"/>
                <p:cNvGrpSpPr/>
                <p:nvPr/>
              </p:nvGrpSpPr>
              <p:grpSpPr>
                <a:xfrm>
                  <a:off x="462980" y="2996952"/>
                  <a:ext cx="432048" cy="914444"/>
                  <a:chOff x="2407196" y="3645025"/>
                  <a:chExt cx="432048" cy="914444"/>
                </a:xfrm>
              </p:grpSpPr>
              <p:sp>
                <p:nvSpPr>
                  <p:cNvPr id="185" name="Freeform 184"/>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86"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87"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3" name="Group 152"/>
                <p:cNvGrpSpPr/>
                <p:nvPr/>
              </p:nvGrpSpPr>
              <p:grpSpPr>
                <a:xfrm>
                  <a:off x="1975149" y="3068029"/>
                  <a:ext cx="576064" cy="721011"/>
                  <a:chOff x="4279404" y="1772816"/>
                  <a:chExt cx="1825077" cy="2593219"/>
                </a:xfrm>
              </p:grpSpPr>
              <p:sp>
                <p:nvSpPr>
                  <p:cNvPr id="182" name="Freeform 181"/>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83" name="Freeform 182"/>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84"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4" name="Group 153"/>
                <p:cNvGrpSpPr/>
                <p:nvPr/>
              </p:nvGrpSpPr>
              <p:grpSpPr>
                <a:xfrm>
                  <a:off x="751012" y="2996952"/>
                  <a:ext cx="432048" cy="914444"/>
                  <a:chOff x="2407196" y="3645025"/>
                  <a:chExt cx="432048" cy="914444"/>
                </a:xfrm>
              </p:grpSpPr>
              <p:sp>
                <p:nvSpPr>
                  <p:cNvPr id="179" name="Freeform 17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8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8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5" name="Group 154"/>
                <p:cNvGrpSpPr/>
                <p:nvPr/>
              </p:nvGrpSpPr>
              <p:grpSpPr>
                <a:xfrm>
                  <a:off x="1399084" y="3018612"/>
                  <a:ext cx="432048" cy="914444"/>
                  <a:chOff x="2407196" y="3645025"/>
                  <a:chExt cx="432048" cy="914444"/>
                </a:xfrm>
              </p:grpSpPr>
              <p:sp>
                <p:nvSpPr>
                  <p:cNvPr id="176" name="Freeform 175"/>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77"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78"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6" name="Group 155"/>
                <p:cNvGrpSpPr/>
                <p:nvPr/>
              </p:nvGrpSpPr>
              <p:grpSpPr>
                <a:xfrm>
                  <a:off x="1687116" y="3018612"/>
                  <a:ext cx="432048" cy="914444"/>
                  <a:chOff x="2407196" y="3645025"/>
                  <a:chExt cx="432048" cy="914444"/>
                </a:xfrm>
              </p:grpSpPr>
              <p:sp>
                <p:nvSpPr>
                  <p:cNvPr id="173" name="Freeform 17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7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7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7" name="Group 156"/>
                <p:cNvGrpSpPr/>
                <p:nvPr/>
              </p:nvGrpSpPr>
              <p:grpSpPr>
                <a:xfrm>
                  <a:off x="2335188" y="3068960"/>
                  <a:ext cx="432048" cy="914444"/>
                  <a:chOff x="2407196" y="3645025"/>
                  <a:chExt cx="432048" cy="914444"/>
                </a:xfrm>
              </p:grpSpPr>
              <p:sp>
                <p:nvSpPr>
                  <p:cNvPr id="170" name="Freeform 169"/>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71"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72"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8" name="Group 157"/>
                <p:cNvGrpSpPr/>
                <p:nvPr/>
              </p:nvGrpSpPr>
              <p:grpSpPr>
                <a:xfrm>
                  <a:off x="2623220" y="3090620"/>
                  <a:ext cx="432048" cy="914444"/>
                  <a:chOff x="2407196" y="3645025"/>
                  <a:chExt cx="432048" cy="914444"/>
                </a:xfrm>
              </p:grpSpPr>
              <p:sp>
                <p:nvSpPr>
                  <p:cNvPr id="167" name="Freeform 166"/>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68"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69"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9" name="Group 158"/>
                <p:cNvGrpSpPr/>
                <p:nvPr/>
              </p:nvGrpSpPr>
              <p:grpSpPr>
                <a:xfrm>
                  <a:off x="2983260" y="3068960"/>
                  <a:ext cx="432048" cy="914444"/>
                  <a:chOff x="2407196" y="3645025"/>
                  <a:chExt cx="432048" cy="914444"/>
                </a:xfrm>
              </p:grpSpPr>
              <p:sp>
                <p:nvSpPr>
                  <p:cNvPr id="164" name="Freeform 163"/>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65"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66"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60" name="Group 159"/>
                <p:cNvGrpSpPr/>
                <p:nvPr/>
              </p:nvGrpSpPr>
              <p:grpSpPr>
                <a:xfrm>
                  <a:off x="1039045" y="2996952"/>
                  <a:ext cx="576064" cy="721011"/>
                  <a:chOff x="4279404" y="1772816"/>
                  <a:chExt cx="1825077" cy="2593219"/>
                </a:xfrm>
              </p:grpSpPr>
              <p:sp>
                <p:nvSpPr>
                  <p:cNvPr id="161" name="Freeform 160"/>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62" name="Freeform 161"/>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63"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grpSp>
          <p:nvGrpSpPr>
            <p:cNvPr id="189" name="Group 188"/>
            <p:cNvGrpSpPr/>
            <p:nvPr/>
          </p:nvGrpSpPr>
          <p:grpSpPr>
            <a:xfrm rot="10800000">
              <a:off x="462980" y="4005063"/>
              <a:ext cx="5832648" cy="1080120"/>
              <a:chOff x="462980" y="2996952"/>
              <a:chExt cx="5832648" cy="1080120"/>
            </a:xfrm>
          </p:grpSpPr>
          <p:grpSp>
            <p:nvGrpSpPr>
              <p:cNvPr id="190" name="Group 189"/>
              <p:cNvGrpSpPr/>
              <p:nvPr/>
            </p:nvGrpSpPr>
            <p:grpSpPr>
              <a:xfrm>
                <a:off x="462980" y="2996952"/>
                <a:ext cx="2952328" cy="1008112"/>
                <a:chOff x="462980" y="2996952"/>
                <a:chExt cx="2952328" cy="1008112"/>
              </a:xfrm>
            </p:grpSpPr>
            <p:grpSp>
              <p:nvGrpSpPr>
                <p:cNvPr id="228" name="Group 227"/>
                <p:cNvGrpSpPr/>
                <p:nvPr/>
              </p:nvGrpSpPr>
              <p:grpSpPr>
                <a:xfrm>
                  <a:off x="462980" y="2996952"/>
                  <a:ext cx="432048" cy="914444"/>
                  <a:chOff x="2407196" y="3645025"/>
                  <a:chExt cx="432048" cy="914444"/>
                </a:xfrm>
              </p:grpSpPr>
              <p:sp>
                <p:nvSpPr>
                  <p:cNvPr id="261" name="Freeform 260"/>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62"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63"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29" name="Group 228"/>
                <p:cNvGrpSpPr/>
                <p:nvPr/>
              </p:nvGrpSpPr>
              <p:grpSpPr>
                <a:xfrm>
                  <a:off x="1975149" y="3068029"/>
                  <a:ext cx="576064" cy="721011"/>
                  <a:chOff x="4279404" y="1772816"/>
                  <a:chExt cx="1825077" cy="2593219"/>
                </a:xfrm>
              </p:grpSpPr>
              <p:sp>
                <p:nvSpPr>
                  <p:cNvPr id="258" name="Freeform 257"/>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59" name="Freeform 258"/>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60"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0" name="Group 229"/>
                <p:cNvGrpSpPr/>
                <p:nvPr/>
              </p:nvGrpSpPr>
              <p:grpSpPr>
                <a:xfrm>
                  <a:off x="751012" y="2996952"/>
                  <a:ext cx="432048" cy="914444"/>
                  <a:chOff x="2407196" y="3645025"/>
                  <a:chExt cx="432048" cy="914444"/>
                </a:xfrm>
              </p:grpSpPr>
              <p:sp>
                <p:nvSpPr>
                  <p:cNvPr id="255" name="Freeform 254"/>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56"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57"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1" name="Group 230"/>
                <p:cNvGrpSpPr/>
                <p:nvPr/>
              </p:nvGrpSpPr>
              <p:grpSpPr>
                <a:xfrm>
                  <a:off x="1399084" y="3018612"/>
                  <a:ext cx="432048" cy="914444"/>
                  <a:chOff x="2407196" y="3645025"/>
                  <a:chExt cx="432048" cy="914444"/>
                </a:xfrm>
              </p:grpSpPr>
              <p:sp>
                <p:nvSpPr>
                  <p:cNvPr id="252" name="Freeform 251"/>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53"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54"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2" name="Group 231"/>
                <p:cNvGrpSpPr/>
                <p:nvPr/>
              </p:nvGrpSpPr>
              <p:grpSpPr>
                <a:xfrm>
                  <a:off x="1687116" y="3018612"/>
                  <a:ext cx="432048" cy="914444"/>
                  <a:chOff x="2407196" y="3645025"/>
                  <a:chExt cx="432048" cy="914444"/>
                </a:xfrm>
              </p:grpSpPr>
              <p:sp>
                <p:nvSpPr>
                  <p:cNvPr id="249" name="Freeform 24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5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5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3" name="Group 232"/>
                <p:cNvGrpSpPr/>
                <p:nvPr/>
              </p:nvGrpSpPr>
              <p:grpSpPr>
                <a:xfrm>
                  <a:off x="2335188" y="3068960"/>
                  <a:ext cx="432048" cy="914444"/>
                  <a:chOff x="2407196" y="3645025"/>
                  <a:chExt cx="432048" cy="914444"/>
                </a:xfrm>
              </p:grpSpPr>
              <p:sp>
                <p:nvSpPr>
                  <p:cNvPr id="246" name="Freeform 245"/>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47"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48"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4" name="Group 233"/>
                <p:cNvGrpSpPr/>
                <p:nvPr/>
              </p:nvGrpSpPr>
              <p:grpSpPr>
                <a:xfrm>
                  <a:off x="2623220" y="3090620"/>
                  <a:ext cx="432048" cy="914444"/>
                  <a:chOff x="2407196" y="3645025"/>
                  <a:chExt cx="432048" cy="914444"/>
                </a:xfrm>
              </p:grpSpPr>
              <p:sp>
                <p:nvSpPr>
                  <p:cNvPr id="243" name="Freeform 24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4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4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5" name="Group 234"/>
                <p:cNvGrpSpPr/>
                <p:nvPr/>
              </p:nvGrpSpPr>
              <p:grpSpPr>
                <a:xfrm>
                  <a:off x="2983260" y="3068960"/>
                  <a:ext cx="432048" cy="914444"/>
                  <a:chOff x="2407196" y="3645025"/>
                  <a:chExt cx="432048" cy="914444"/>
                </a:xfrm>
              </p:grpSpPr>
              <p:sp>
                <p:nvSpPr>
                  <p:cNvPr id="240" name="Freeform 239"/>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41"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42"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6" name="Group 235"/>
                <p:cNvGrpSpPr/>
                <p:nvPr/>
              </p:nvGrpSpPr>
              <p:grpSpPr>
                <a:xfrm>
                  <a:off x="1039045" y="2996952"/>
                  <a:ext cx="576064" cy="721011"/>
                  <a:chOff x="4279404" y="1772816"/>
                  <a:chExt cx="1825077" cy="2593219"/>
                </a:xfrm>
              </p:grpSpPr>
              <p:sp>
                <p:nvSpPr>
                  <p:cNvPr id="237" name="Freeform 236"/>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38" name="Freeform 237"/>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39"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nvGrpSpPr>
              <p:cNvPr id="191" name="Group 190"/>
              <p:cNvGrpSpPr/>
              <p:nvPr/>
            </p:nvGrpSpPr>
            <p:grpSpPr>
              <a:xfrm>
                <a:off x="3343300" y="3068960"/>
                <a:ext cx="2952328" cy="1008112"/>
                <a:chOff x="462980" y="2996952"/>
                <a:chExt cx="2952328" cy="1008112"/>
              </a:xfrm>
            </p:grpSpPr>
            <p:grpSp>
              <p:nvGrpSpPr>
                <p:cNvPr id="192" name="Group 191"/>
                <p:cNvGrpSpPr/>
                <p:nvPr/>
              </p:nvGrpSpPr>
              <p:grpSpPr>
                <a:xfrm>
                  <a:off x="462980" y="2996952"/>
                  <a:ext cx="432048" cy="914444"/>
                  <a:chOff x="2407196" y="3645025"/>
                  <a:chExt cx="432048" cy="914444"/>
                </a:xfrm>
              </p:grpSpPr>
              <p:sp>
                <p:nvSpPr>
                  <p:cNvPr id="225" name="Freeform 224"/>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26"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27"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3" name="Group 192"/>
                <p:cNvGrpSpPr/>
                <p:nvPr/>
              </p:nvGrpSpPr>
              <p:grpSpPr>
                <a:xfrm>
                  <a:off x="1975150" y="3068029"/>
                  <a:ext cx="576064" cy="721011"/>
                  <a:chOff x="4279404" y="1772816"/>
                  <a:chExt cx="1825077" cy="2593219"/>
                </a:xfrm>
              </p:grpSpPr>
              <p:sp>
                <p:nvSpPr>
                  <p:cNvPr id="222" name="Freeform 221"/>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23" name="Freeform 222"/>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24"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4" name="Group 193"/>
                <p:cNvGrpSpPr/>
                <p:nvPr/>
              </p:nvGrpSpPr>
              <p:grpSpPr>
                <a:xfrm>
                  <a:off x="751012" y="2996952"/>
                  <a:ext cx="432048" cy="914444"/>
                  <a:chOff x="2407196" y="3645025"/>
                  <a:chExt cx="432048" cy="914444"/>
                </a:xfrm>
              </p:grpSpPr>
              <p:sp>
                <p:nvSpPr>
                  <p:cNvPr id="219" name="Freeform 21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2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2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5" name="Group 194"/>
                <p:cNvGrpSpPr/>
                <p:nvPr/>
              </p:nvGrpSpPr>
              <p:grpSpPr>
                <a:xfrm>
                  <a:off x="1399084" y="3018612"/>
                  <a:ext cx="432048" cy="914444"/>
                  <a:chOff x="2407196" y="3645025"/>
                  <a:chExt cx="432048" cy="914444"/>
                </a:xfrm>
              </p:grpSpPr>
              <p:sp>
                <p:nvSpPr>
                  <p:cNvPr id="216" name="Freeform 215"/>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17"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18"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6" name="Group 195"/>
                <p:cNvGrpSpPr/>
                <p:nvPr/>
              </p:nvGrpSpPr>
              <p:grpSpPr>
                <a:xfrm>
                  <a:off x="1687116" y="3018612"/>
                  <a:ext cx="432048" cy="914444"/>
                  <a:chOff x="2407196" y="3645025"/>
                  <a:chExt cx="432048" cy="914444"/>
                </a:xfrm>
              </p:grpSpPr>
              <p:sp>
                <p:nvSpPr>
                  <p:cNvPr id="213" name="Freeform 21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1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1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7" name="Group 196"/>
                <p:cNvGrpSpPr/>
                <p:nvPr/>
              </p:nvGrpSpPr>
              <p:grpSpPr>
                <a:xfrm>
                  <a:off x="2335188" y="3068960"/>
                  <a:ext cx="432048" cy="914444"/>
                  <a:chOff x="2407196" y="3645025"/>
                  <a:chExt cx="432048" cy="914444"/>
                </a:xfrm>
              </p:grpSpPr>
              <p:sp>
                <p:nvSpPr>
                  <p:cNvPr id="210" name="Freeform 209"/>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11"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12"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8" name="Group 197"/>
                <p:cNvGrpSpPr/>
                <p:nvPr/>
              </p:nvGrpSpPr>
              <p:grpSpPr>
                <a:xfrm>
                  <a:off x="2623220" y="3090620"/>
                  <a:ext cx="432048" cy="914444"/>
                  <a:chOff x="2407196" y="3645025"/>
                  <a:chExt cx="432048" cy="914444"/>
                </a:xfrm>
              </p:grpSpPr>
              <p:sp>
                <p:nvSpPr>
                  <p:cNvPr id="207" name="Freeform 206"/>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08"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09"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9" name="Group 198"/>
                <p:cNvGrpSpPr/>
                <p:nvPr/>
              </p:nvGrpSpPr>
              <p:grpSpPr>
                <a:xfrm>
                  <a:off x="2983260" y="3068960"/>
                  <a:ext cx="432048" cy="914444"/>
                  <a:chOff x="2407196" y="3645025"/>
                  <a:chExt cx="432048" cy="914444"/>
                </a:xfrm>
              </p:grpSpPr>
              <p:sp>
                <p:nvSpPr>
                  <p:cNvPr id="204" name="Freeform 203"/>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05"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06"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00" name="Group 199"/>
                <p:cNvGrpSpPr/>
                <p:nvPr/>
              </p:nvGrpSpPr>
              <p:grpSpPr>
                <a:xfrm>
                  <a:off x="1039046" y="2996952"/>
                  <a:ext cx="576064" cy="721011"/>
                  <a:chOff x="4279404" y="1772816"/>
                  <a:chExt cx="1825077" cy="2593219"/>
                </a:xfrm>
              </p:grpSpPr>
              <p:sp>
                <p:nvSpPr>
                  <p:cNvPr id="201" name="Freeform 200"/>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02" name="Freeform 201"/>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03"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grpSp>
      <p:sp>
        <p:nvSpPr>
          <p:cNvPr id="265" name="TextBox 264"/>
          <p:cNvSpPr txBox="1"/>
          <p:nvPr/>
        </p:nvSpPr>
        <p:spPr>
          <a:xfrm>
            <a:off x="5863580" y="476672"/>
            <a:ext cx="3979231" cy="1200329"/>
          </a:xfrm>
          <a:prstGeom prst="rect">
            <a:avLst/>
          </a:prstGeom>
          <a:noFill/>
        </p:spPr>
        <p:txBody>
          <a:bodyPr wrap="none" rtlCol="0">
            <a:spAutoFit/>
          </a:bodyPr>
          <a:lstStyle/>
          <a:p>
            <a:pPr algn="ctr" fontAlgn="base">
              <a:spcBef>
                <a:spcPct val="0"/>
              </a:spcBef>
              <a:spcAft>
                <a:spcPct val="0"/>
              </a:spcAft>
            </a:pPr>
            <a:r>
              <a:rPr lang="el-GR" sz="3600" b="1" dirty="0">
                <a:solidFill>
                  <a:srgbClr val="FFFF00"/>
                </a:solidFill>
                <a:latin typeface="Calibri" pitchFamily="34" charset="0"/>
                <a:cs typeface="Arial" charset="0"/>
              </a:rPr>
              <a:t>Άκαμπτη μεμβράνη</a:t>
            </a:r>
          </a:p>
          <a:p>
            <a:pPr algn="ctr" fontAlgn="base">
              <a:spcBef>
                <a:spcPct val="0"/>
              </a:spcBef>
              <a:spcAft>
                <a:spcPct val="0"/>
              </a:spcAft>
            </a:pPr>
            <a:r>
              <a:rPr lang="el-GR" sz="3600" b="1" dirty="0">
                <a:solidFill>
                  <a:srgbClr val="FFFF00"/>
                </a:solidFill>
                <a:latin typeface="Calibri" pitchFamily="34" charset="0"/>
                <a:cs typeface="Arial" charset="0"/>
              </a:rPr>
              <a:t>(πολλά κορεσμένα)</a:t>
            </a:r>
          </a:p>
        </p:txBody>
      </p:sp>
      <p:sp>
        <p:nvSpPr>
          <p:cNvPr id="266" name="TextBox 265"/>
          <p:cNvSpPr txBox="1"/>
          <p:nvPr/>
        </p:nvSpPr>
        <p:spPr>
          <a:xfrm>
            <a:off x="4999484" y="2636912"/>
            <a:ext cx="5287516" cy="1754326"/>
          </a:xfrm>
          <a:prstGeom prst="rect">
            <a:avLst/>
          </a:prstGeom>
          <a:noFill/>
        </p:spPr>
        <p:txBody>
          <a:bodyPr wrap="square" rtlCol="0">
            <a:spAutoFit/>
          </a:bodyPr>
          <a:lstStyle/>
          <a:p>
            <a:pPr algn="ctr" fontAlgn="base">
              <a:spcBef>
                <a:spcPct val="0"/>
              </a:spcBef>
              <a:spcAft>
                <a:spcPct val="0"/>
              </a:spcAft>
            </a:pPr>
            <a:r>
              <a:rPr lang="el-GR" sz="3600" b="1" dirty="0">
                <a:solidFill>
                  <a:srgbClr val="FFFFFF"/>
                </a:solidFill>
                <a:latin typeface="Calibri" pitchFamily="34" charset="0"/>
                <a:cs typeface="Arial" charset="0"/>
              </a:rPr>
              <a:t>Εύκαμπτη μεμβράνη</a:t>
            </a:r>
          </a:p>
          <a:p>
            <a:pPr algn="ctr" fontAlgn="base">
              <a:spcBef>
                <a:spcPct val="0"/>
              </a:spcBef>
              <a:spcAft>
                <a:spcPct val="0"/>
              </a:spcAft>
            </a:pPr>
            <a:r>
              <a:rPr lang="el-GR" sz="3600" b="1" dirty="0">
                <a:solidFill>
                  <a:srgbClr val="FFFFFF"/>
                </a:solidFill>
                <a:latin typeface="Calibri" pitchFamily="34" charset="0"/>
                <a:cs typeface="Arial" charset="0"/>
              </a:rPr>
              <a:t>(σωστή αναλογία κορεσμένων/ακόρεστων )</a:t>
            </a:r>
          </a:p>
        </p:txBody>
      </p:sp>
      <p:sp>
        <p:nvSpPr>
          <p:cNvPr id="267" name="Oval 266"/>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grpSp>
        <p:nvGrpSpPr>
          <p:cNvPr id="372" name="Group 371"/>
          <p:cNvGrpSpPr/>
          <p:nvPr/>
        </p:nvGrpSpPr>
        <p:grpSpPr>
          <a:xfrm>
            <a:off x="1039044" y="4869160"/>
            <a:ext cx="3672408" cy="1512167"/>
            <a:chOff x="1759124" y="5013176"/>
            <a:chExt cx="3960442" cy="1728191"/>
          </a:xfrm>
        </p:grpSpPr>
        <p:grpSp>
          <p:nvGrpSpPr>
            <p:cNvPr id="322" name="Group 321"/>
            <p:cNvGrpSpPr/>
            <p:nvPr/>
          </p:nvGrpSpPr>
          <p:grpSpPr>
            <a:xfrm>
              <a:off x="1759124" y="5013176"/>
              <a:ext cx="3744416" cy="792088"/>
              <a:chOff x="1759124" y="5013176"/>
              <a:chExt cx="3744416" cy="792088"/>
            </a:xfrm>
          </p:grpSpPr>
          <p:grpSp>
            <p:nvGrpSpPr>
              <p:cNvPr id="277" name="Group 276"/>
              <p:cNvGrpSpPr/>
              <p:nvPr/>
            </p:nvGrpSpPr>
            <p:grpSpPr>
              <a:xfrm>
                <a:off x="1759124" y="5013176"/>
                <a:ext cx="576064" cy="749315"/>
                <a:chOff x="1759124" y="4867262"/>
                <a:chExt cx="648072" cy="895229"/>
              </a:xfrm>
            </p:grpSpPr>
            <p:sp>
              <p:nvSpPr>
                <p:cNvPr id="273" name="Freeform 272"/>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274" name="Freeform 273"/>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275"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278" name="Group 277"/>
              <p:cNvGrpSpPr/>
              <p:nvPr/>
            </p:nvGrpSpPr>
            <p:grpSpPr>
              <a:xfrm>
                <a:off x="2047156" y="5013176"/>
                <a:ext cx="576064" cy="749315"/>
                <a:chOff x="1759124" y="4867262"/>
                <a:chExt cx="648072" cy="895229"/>
              </a:xfrm>
            </p:grpSpPr>
            <p:sp>
              <p:nvSpPr>
                <p:cNvPr id="279" name="Freeform 278"/>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280" name="Freeform 279"/>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281"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282" name="Group 281"/>
              <p:cNvGrpSpPr/>
              <p:nvPr/>
            </p:nvGrpSpPr>
            <p:grpSpPr>
              <a:xfrm>
                <a:off x="2335188" y="5055949"/>
                <a:ext cx="576064" cy="749315"/>
                <a:chOff x="1759124" y="4867262"/>
                <a:chExt cx="648072" cy="895229"/>
              </a:xfrm>
            </p:grpSpPr>
            <p:sp>
              <p:nvSpPr>
                <p:cNvPr id="283" name="Freeform 282"/>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284" name="Freeform 283"/>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285"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286" name="Group 285"/>
              <p:cNvGrpSpPr/>
              <p:nvPr/>
            </p:nvGrpSpPr>
            <p:grpSpPr>
              <a:xfrm>
                <a:off x="2623220" y="5013176"/>
                <a:ext cx="576064" cy="749315"/>
                <a:chOff x="1759124" y="4867262"/>
                <a:chExt cx="648072" cy="895229"/>
              </a:xfrm>
            </p:grpSpPr>
            <p:sp>
              <p:nvSpPr>
                <p:cNvPr id="287" name="Freeform 286"/>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288" name="Freeform 287"/>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289"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290" name="Group 289"/>
              <p:cNvGrpSpPr/>
              <p:nvPr/>
            </p:nvGrpSpPr>
            <p:grpSpPr>
              <a:xfrm>
                <a:off x="2911252" y="5013176"/>
                <a:ext cx="576064" cy="749315"/>
                <a:chOff x="1759124" y="4867262"/>
                <a:chExt cx="648072" cy="895229"/>
              </a:xfrm>
            </p:grpSpPr>
            <p:sp>
              <p:nvSpPr>
                <p:cNvPr id="291" name="Freeform 290"/>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292" name="Freeform 291"/>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293"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294" name="Group 293"/>
              <p:cNvGrpSpPr/>
              <p:nvPr/>
            </p:nvGrpSpPr>
            <p:grpSpPr>
              <a:xfrm>
                <a:off x="3199284" y="5013176"/>
                <a:ext cx="576064" cy="749315"/>
                <a:chOff x="1759124" y="4867262"/>
                <a:chExt cx="648072" cy="895229"/>
              </a:xfrm>
            </p:grpSpPr>
            <p:sp>
              <p:nvSpPr>
                <p:cNvPr id="295" name="Freeform 294"/>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296" name="Freeform 295"/>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297"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298" name="Group 297"/>
              <p:cNvGrpSpPr/>
              <p:nvPr/>
            </p:nvGrpSpPr>
            <p:grpSpPr>
              <a:xfrm>
                <a:off x="3487316" y="5055949"/>
                <a:ext cx="576064" cy="749315"/>
                <a:chOff x="1759124" y="4867262"/>
                <a:chExt cx="648072" cy="895229"/>
              </a:xfrm>
            </p:grpSpPr>
            <p:sp>
              <p:nvSpPr>
                <p:cNvPr id="299" name="Freeform 298"/>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00" name="Freeform 299"/>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01"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02" name="Group 301"/>
              <p:cNvGrpSpPr/>
              <p:nvPr/>
            </p:nvGrpSpPr>
            <p:grpSpPr>
              <a:xfrm>
                <a:off x="3775348" y="5013176"/>
                <a:ext cx="576064" cy="749315"/>
                <a:chOff x="1759124" y="4867262"/>
                <a:chExt cx="648072" cy="895229"/>
              </a:xfrm>
            </p:grpSpPr>
            <p:sp>
              <p:nvSpPr>
                <p:cNvPr id="303" name="Freeform 302"/>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04" name="Freeform 303"/>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05"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06" name="Group 305"/>
              <p:cNvGrpSpPr/>
              <p:nvPr/>
            </p:nvGrpSpPr>
            <p:grpSpPr>
              <a:xfrm>
                <a:off x="4063380" y="5013176"/>
                <a:ext cx="576064" cy="749315"/>
                <a:chOff x="1759124" y="4867262"/>
                <a:chExt cx="648072" cy="895229"/>
              </a:xfrm>
            </p:grpSpPr>
            <p:sp>
              <p:nvSpPr>
                <p:cNvPr id="307" name="Freeform 306"/>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08" name="Freeform 307"/>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09"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10" name="Group 309"/>
              <p:cNvGrpSpPr/>
              <p:nvPr/>
            </p:nvGrpSpPr>
            <p:grpSpPr>
              <a:xfrm>
                <a:off x="4351412" y="5013176"/>
                <a:ext cx="576064" cy="749315"/>
                <a:chOff x="1759124" y="4867262"/>
                <a:chExt cx="648072" cy="895229"/>
              </a:xfrm>
            </p:grpSpPr>
            <p:sp>
              <p:nvSpPr>
                <p:cNvPr id="311" name="Freeform 310"/>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12" name="Freeform 311"/>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13"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14" name="Group 313"/>
              <p:cNvGrpSpPr/>
              <p:nvPr/>
            </p:nvGrpSpPr>
            <p:grpSpPr>
              <a:xfrm>
                <a:off x="4639444" y="5055949"/>
                <a:ext cx="576064" cy="749315"/>
                <a:chOff x="1759124" y="4867262"/>
                <a:chExt cx="648072" cy="895229"/>
              </a:xfrm>
            </p:grpSpPr>
            <p:sp>
              <p:nvSpPr>
                <p:cNvPr id="315" name="Freeform 314"/>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16" name="Freeform 315"/>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17"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18" name="Group 317"/>
              <p:cNvGrpSpPr/>
              <p:nvPr/>
            </p:nvGrpSpPr>
            <p:grpSpPr>
              <a:xfrm>
                <a:off x="4927476" y="5013176"/>
                <a:ext cx="576064" cy="749315"/>
                <a:chOff x="1759124" y="4867262"/>
                <a:chExt cx="648072" cy="895229"/>
              </a:xfrm>
            </p:grpSpPr>
            <p:sp>
              <p:nvSpPr>
                <p:cNvPr id="319" name="Freeform 318"/>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20" name="Freeform 319"/>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21"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grpSp>
          <p:nvGrpSpPr>
            <p:cNvPr id="323" name="Group 322"/>
            <p:cNvGrpSpPr/>
            <p:nvPr/>
          </p:nvGrpSpPr>
          <p:grpSpPr>
            <a:xfrm rot="10800000">
              <a:off x="1975152" y="5949279"/>
              <a:ext cx="3744414" cy="792088"/>
              <a:chOff x="1759122" y="5013176"/>
              <a:chExt cx="3744414" cy="792088"/>
            </a:xfrm>
          </p:grpSpPr>
          <p:grpSp>
            <p:nvGrpSpPr>
              <p:cNvPr id="324" name="Group 323"/>
              <p:cNvGrpSpPr/>
              <p:nvPr/>
            </p:nvGrpSpPr>
            <p:grpSpPr>
              <a:xfrm>
                <a:off x="1759122" y="5013176"/>
                <a:ext cx="576062" cy="749315"/>
                <a:chOff x="1759125" y="4867262"/>
                <a:chExt cx="648071" cy="895229"/>
              </a:xfrm>
            </p:grpSpPr>
            <p:sp>
              <p:nvSpPr>
                <p:cNvPr id="369" name="Freeform 368"/>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70" name="Freeform 369"/>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71" name="Oval 42"/>
                <p:cNvSpPr>
                  <a:spLocks noChangeArrowheads="1"/>
                </p:cNvSpPr>
                <p:nvPr/>
              </p:nvSpPr>
              <p:spPr bwMode="auto">
                <a:xfrm>
                  <a:off x="1759125" y="4867262"/>
                  <a:ext cx="432048" cy="361937"/>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25" name="Group 324"/>
              <p:cNvGrpSpPr/>
              <p:nvPr/>
            </p:nvGrpSpPr>
            <p:grpSpPr>
              <a:xfrm>
                <a:off x="2047153" y="5013176"/>
                <a:ext cx="576063" cy="749315"/>
                <a:chOff x="1759124" y="4867262"/>
                <a:chExt cx="648072" cy="895229"/>
              </a:xfrm>
            </p:grpSpPr>
            <p:sp>
              <p:nvSpPr>
                <p:cNvPr id="366" name="Freeform 365"/>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67" name="Freeform 366"/>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68"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26" name="Group 325"/>
              <p:cNvGrpSpPr/>
              <p:nvPr/>
            </p:nvGrpSpPr>
            <p:grpSpPr>
              <a:xfrm>
                <a:off x="2335185" y="5055949"/>
                <a:ext cx="576063" cy="749315"/>
                <a:chOff x="1759124" y="4867262"/>
                <a:chExt cx="648072" cy="895229"/>
              </a:xfrm>
            </p:grpSpPr>
            <p:sp>
              <p:nvSpPr>
                <p:cNvPr id="363" name="Freeform 362"/>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64" name="Freeform 363"/>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65"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27" name="Group 326"/>
              <p:cNvGrpSpPr/>
              <p:nvPr/>
            </p:nvGrpSpPr>
            <p:grpSpPr>
              <a:xfrm>
                <a:off x="2623217" y="5013176"/>
                <a:ext cx="576063" cy="749315"/>
                <a:chOff x="1759124" y="4867262"/>
                <a:chExt cx="648072" cy="895229"/>
              </a:xfrm>
            </p:grpSpPr>
            <p:sp>
              <p:nvSpPr>
                <p:cNvPr id="360" name="Freeform 359"/>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61" name="Freeform 360"/>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62"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28" name="Group 327"/>
              <p:cNvGrpSpPr/>
              <p:nvPr/>
            </p:nvGrpSpPr>
            <p:grpSpPr>
              <a:xfrm>
                <a:off x="2911249" y="5013176"/>
                <a:ext cx="576063" cy="749315"/>
                <a:chOff x="1759124" y="4867262"/>
                <a:chExt cx="648072" cy="895229"/>
              </a:xfrm>
            </p:grpSpPr>
            <p:sp>
              <p:nvSpPr>
                <p:cNvPr id="357" name="Freeform 356"/>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58" name="Freeform 357"/>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59"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29" name="Group 328"/>
              <p:cNvGrpSpPr/>
              <p:nvPr/>
            </p:nvGrpSpPr>
            <p:grpSpPr>
              <a:xfrm>
                <a:off x="3199281" y="5013176"/>
                <a:ext cx="576063" cy="749315"/>
                <a:chOff x="1759124" y="4867262"/>
                <a:chExt cx="648072" cy="895229"/>
              </a:xfrm>
            </p:grpSpPr>
            <p:sp>
              <p:nvSpPr>
                <p:cNvPr id="354" name="Freeform 353"/>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55" name="Freeform 354"/>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56"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30" name="Group 329"/>
              <p:cNvGrpSpPr/>
              <p:nvPr/>
            </p:nvGrpSpPr>
            <p:grpSpPr>
              <a:xfrm>
                <a:off x="3487313" y="5055949"/>
                <a:ext cx="576063" cy="749315"/>
                <a:chOff x="1759124" y="4867262"/>
                <a:chExt cx="648072" cy="895229"/>
              </a:xfrm>
            </p:grpSpPr>
            <p:sp>
              <p:nvSpPr>
                <p:cNvPr id="351" name="Freeform 350"/>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52" name="Freeform 351"/>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53"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31" name="Group 330"/>
              <p:cNvGrpSpPr/>
              <p:nvPr/>
            </p:nvGrpSpPr>
            <p:grpSpPr>
              <a:xfrm>
                <a:off x="3775345" y="5013176"/>
                <a:ext cx="576063" cy="749315"/>
                <a:chOff x="1759124" y="4867262"/>
                <a:chExt cx="648072" cy="895229"/>
              </a:xfrm>
            </p:grpSpPr>
            <p:sp>
              <p:nvSpPr>
                <p:cNvPr id="348" name="Freeform 347"/>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49" name="Freeform 348"/>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50"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32" name="Group 331"/>
              <p:cNvGrpSpPr/>
              <p:nvPr/>
            </p:nvGrpSpPr>
            <p:grpSpPr>
              <a:xfrm>
                <a:off x="4063377" y="5013176"/>
                <a:ext cx="576063" cy="749315"/>
                <a:chOff x="1759124" y="4867262"/>
                <a:chExt cx="648072" cy="895229"/>
              </a:xfrm>
            </p:grpSpPr>
            <p:sp>
              <p:nvSpPr>
                <p:cNvPr id="345" name="Freeform 344"/>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46" name="Freeform 345"/>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47"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33" name="Group 332"/>
              <p:cNvGrpSpPr/>
              <p:nvPr/>
            </p:nvGrpSpPr>
            <p:grpSpPr>
              <a:xfrm>
                <a:off x="4351409" y="5013176"/>
                <a:ext cx="576063" cy="749315"/>
                <a:chOff x="1759124" y="4867262"/>
                <a:chExt cx="648072" cy="895229"/>
              </a:xfrm>
            </p:grpSpPr>
            <p:sp>
              <p:nvSpPr>
                <p:cNvPr id="342" name="Freeform 341"/>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43" name="Freeform 342"/>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44"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34" name="Group 333"/>
              <p:cNvGrpSpPr/>
              <p:nvPr/>
            </p:nvGrpSpPr>
            <p:grpSpPr>
              <a:xfrm>
                <a:off x="4639441" y="5055949"/>
                <a:ext cx="576063" cy="749315"/>
                <a:chOff x="1759124" y="4867262"/>
                <a:chExt cx="648072" cy="895229"/>
              </a:xfrm>
            </p:grpSpPr>
            <p:sp>
              <p:nvSpPr>
                <p:cNvPr id="339" name="Freeform 338"/>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40" name="Freeform 339"/>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41"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nvGrpSpPr>
              <p:cNvPr id="335" name="Group 334"/>
              <p:cNvGrpSpPr/>
              <p:nvPr/>
            </p:nvGrpSpPr>
            <p:grpSpPr>
              <a:xfrm>
                <a:off x="4927473" y="5013176"/>
                <a:ext cx="576063" cy="749315"/>
                <a:chOff x="1759124" y="4867262"/>
                <a:chExt cx="648072" cy="895229"/>
              </a:xfrm>
            </p:grpSpPr>
            <p:sp>
              <p:nvSpPr>
                <p:cNvPr id="336" name="Freeform 335"/>
                <p:cNvSpPr/>
                <p:nvPr/>
              </p:nvSpPr>
              <p:spPr>
                <a:xfrm rot="689307">
                  <a:off x="1890775" y="5143006"/>
                  <a:ext cx="383459" cy="619485"/>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37" name="Freeform 336"/>
                <p:cNvSpPr/>
                <p:nvPr/>
              </p:nvSpPr>
              <p:spPr>
                <a:xfrm rot="356654">
                  <a:off x="2053993" y="5038412"/>
                  <a:ext cx="353203" cy="624762"/>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noFill/>
                <a:ln w="127000" cap="rnd" cmpd="sng" algn="ctr">
                  <a:solidFill>
                    <a:srgbClr val="FFFF00"/>
                  </a:solidFill>
                  <a:prstDash val="solid"/>
                  <a:bevel/>
                </a:ln>
                <a:effectLst/>
                <a:scene3d>
                  <a:camera prst="orthographicFront"/>
                  <a:lightRig rig="threePt" dir="t"/>
                </a:scene3d>
                <a:sp3d>
                  <a:bevelT/>
                </a:sp3d>
              </p:spPr>
              <p:txBody>
                <a:bodyPr rtlCol="0" anchor="ctr"/>
                <a:lstStyle/>
                <a:p>
                  <a:pPr algn="ctr">
                    <a:defRPr/>
                  </a:pPr>
                  <a:endParaRPr lang="el-GR" kern="0">
                    <a:solidFill>
                      <a:prstClr val="white"/>
                    </a:solidFill>
                    <a:latin typeface="Calibri"/>
                    <a:cs typeface="Arial" charset="0"/>
                  </a:endParaRPr>
                </a:p>
              </p:txBody>
            </p:sp>
            <p:sp>
              <p:nvSpPr>
                <p:cNvPr id="338" name="Oval 42"/>
                <p:cNvSpPr>
                  <a:spLocks noChangeArrowheads="1"/>
                </p:cNvSpPr>
                <p:nvPr/>
              </p:nvSpPr>
              <p:spPr bwMode="auto">
                <a:xfrm>
                  <a:off x="1759124" y="4867262"/>
                  <a:ext cx="432048" cy="36193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pPr>
                    <a:defRPr/>
                  </a:pPr>
                  <a:endParaRPr lang="el-GR" kern="0">
                    <a:solidFill>
                      <a:prstClr val="white"/>
                    </a:solidFill>
                    <a:latin typeface="Calibri"/>
                    <a:cs typeface="Arial" charset="0"/>
                  </a:endParaRPr>
                </a:p>
              </p:txBody>
            </p:sp>
          </p:grpSp>
        </p:grpSp>
      </p:grpSp>
      <p:sp>
        <p:nvSpPr>
          <p:cNvPr id="373" name="TextBox 372"/>
          <p:cNvSpPr txBox="1"/>
          <p:nvPr/>
        </p:nvSpPr>
        <p:spPr>
          <a:xfrm>
            <a:off x="4999484" y="5013176"/>
            <a:ext cx="5287516" cy="1200329"/>
          </a:xfrm>
          <a:prstGeom prst="rect">
            <a:avLst/>
          </a:prstGeom>
          <a:noFill/>
        </p:spPr>
        <p:txBody>
          <a:bodyPr wrap="square" rtlCol="0">
            <a:spAutoFit/>
          </a:bodyPr>
          <a:lstStyle/>
          <a:p>
            <a:pPr algn="ctr" fontAlgn="base">
              <a:spcBef>
                <a:spcPct val="0"/>
              </a:spcBef>
              <a:spcAft>
                <a:spcPct val="0"/>
              </a:spcAft>
            </a:pPr>
            <a:r>
              <a:rPr lang="el-GR" sz="3600" b="1" dirty="0">
                <a:solidFill>
                  <a:srgbClr val="FFFF00"/>
                </a:solidFill>
                <a:latin typeface="Calibri" pitchFamily="34" charset="0"/>
                <a:cs typeface="Arial" charset="0"/>
              </a:rPr>
              <a:t>Πολύ εύκαμπτη μεμβράνη</a:t>
            </a:r>
          </a:p>
          <a:p>
            <a:pPr algn="ctr" fontAlgn="base">
              <a:spcBef>
                <a:spcPct val="0"/>
              </a:spcBef>
              <a:spcAft>
                <a:spcPct val="0"/>
              </a:spcAft>
            </a:pPr>
            <a:r>
              <a:rPr lang="el-GR" sz="3600" b="1" dirty="0">
                <a:solidFill>
                  <a:srgbClr val="FFFF00"/>
                </a:solidFill>
                <a:latin typeface="Calibri" pitchFamily="34" charset="0"/>
                <a:cs typeface="Arial" charset="0"/>
              </a:rPr>
              <a:t>(πολλά ακόρεστα)</a:t>
            </a:r>
          </a:p>
        </p:txBody>
      </p:sp>
      <p:sp>
        <p:nvSpPr>
          <p:cNvPr id="2" name="TextBox 1"/>
          <p:cNvSpPr txBox="1"/>
          <p:nvPr/>
        </p:nvSpPr>
        <p:spPr>
          <a:xfrm>
            <a:off x="5252010" y="864140"/>
            <a:ext cx="537902" cy="584775"/>
          </a:xfrm>
          <a:prstGeom prst="rect">
            <a:avLst/>
          </a:prstGeom>
          <a:noFill/>
        </p:spPr>
        <p:txBody>
          <a:bodyPr wrap="square" rtlCol="0">
            <a:spAutoFit/>
          </a:bodyPr>
          <a:lstStyle/>
          <a:p>
            <a:pPr algn="ctr"/>
            <a:r>
              <a:rPr lang="en-US" sz="3200" b="1" dirty="0" smtClean="0">
                <a:solidFill>
                  <a:schemeClr val="bg1"/>
                </a:solidFill>
                <a:latin typeface="Calibri" panose="020F0502020204030204" pitchFamily="34" charset="0"/>
              </a:rPr>
              <a:t>1</a:t>
            </a:r>
            <a:endParaRPr lang="el-GR" sz="3200" b="1" dirty="0">
              <a:solidFill>
                <a:schemeClr val="bg1"/>
              </a:solidFill>
              <a:latin typeface="Calibri" panose="020F0502020204030204" pitchFamily="34" charset="0"/>
            </a:endParaRPr>
          </a:p>
        </p:txBody>
      </p:sp>
      <p:sp>
        <p:nvSpPr>
          <p:cNvPr id="374" name="TextBox 373"/>
          <p:cNvSpPr txBox="1"/>
          <p:nvPr/>
        </p:nvSpPr>
        <p:spPr>
          <a:xfrm>
            <a:off x="5280835" y="2070853"/>
            <a:ext cx="537902" cy="584775"/>
          </a:xfrm>
          <a:prstGeom prst="rect">
            <a:avLst/>
          </a:prstGeom>
          <a:noFill/>
        </p:spPr>
        <p:txBody>
          <a:bodyPr wrap="square" rtlCol="0">
            <a:spAutoFit/>
          </a:bodyPr>
          <a:lstStyle/>
          <a:p>
            <a:pPr algn="ctr"/>
            <a:r>
              <a:rPr lang="en-US" sz="3200" b="1" dirty="0" smtClean="0">
                <a:solidFill>
                  <a:schemeClr val="bg1"/>
                </a:solidFill>
                <a:latin typeface="Calibri" panose="020F0502020204030204" pitchFamily="34" charset="0"/>
              </a:rPr>
              <a:t>2</a:t>
            </a:r>
            <a:endParaRPr lang="el-GR" sz="3200" b="1" dirty="0">
              <a:solidFill>
                <a:schemeClr val="bg1"/>
              </a:solidFill>
              <a:latin typeface="Calibri" panose="020F0502020204030204" pitchFamily="34" charset="0"/>
            </a:endParaRPr>
          </a:p>
        </p:txBody>
      </p:sp>
      <p:sp>
        <p:nvSpPr>
          <p:cNvPr id="375" name="TextBox 374"/>
          <p:cNvSpPr txBox="1"/>
          <p:nvPr/>
        </p:nvSpPr>
        <p:spPr>
          <a:xfrm>
            <a:off x="5019187" y="5724059"/>
            <a:ext cx="537902" cy="584775"/>
          </a:xfrm>
          <a:prstGeom prst="rect">
            <a:avLst/>
          </a:prstGeom>
          <a:noFill/>
        </p:spPr>
        <p:txBody>
          <a:bodyPr wrap="square" rtlCol="0">
            <a:spAutoFit/>
          </a:bodyPr>
          <a:lstStyle/>
          <a:p>
            <a:pPr algn="ctr"/>
            <a:r>
              <a:rPr lang="en-US" sz="3200" b="1" dirty="0" smtClean="0">
                <a:solidFill>
                  <a:schemeClr val="bg1"/>
                </a:solidFill>
                <a:latin typeface="Calibri" panose="020F0502020204030204" pitchFamily="34" charset="0"/>
              </a:rPr>
              <a:t>3</a:t>
            </a:r>
            <a:endParaRPr lang="el-GR" sz="32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25435149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263"/>
          <p:cNvGrpSpPr/>
          <p:nvPr/>
        </p:nvGrpSpPr>
        <p:grpSpPr>
          <a:xfrm>
            <a:off x="2479204" y="1988840"/>
            <a:ext cx="5112568" cy="1440160"/>
            <a:chOff x="462980" y="2996952"/>
            <a:chExt cx="5832648" cy="2088231"/>
          </a:xfrm>
        </p:grpSpPr>
        <p:grpSp>
          <p:nvGrpSpPr>
            <p:cNvPr id="94" name="Group 187"/>
            <p:cNvGrpSpPr/>
            <p:nvPr/>
          </p:nvGrpSpPr>
          <p:grpSpPr>
            <a:xfrm>
              <a:off x="462980" y="2996952"/>
              <a:ext cx="5832648" cy="1080120"/>
              <a:chOff x="462980" y="2996952"/>
              <a:chExt cx="5832648" cy="1080120"/>
            </a:xfrm>
          </p:grpSpPr>
          <p:grpSp>
            <p:nvGrpSpPr>
              <p:cNvPr id="95" name="Group 149"/>
              <p:cNvGrpSpPr/>
              <p:nvPr/>
            </p:nvGrpSpPr>
            <p:grpSpPr>
              <a:xfrm>
                <a:off x="462980" y="2996952"/>
                <a:ext cx="2952328" cy="1008112"/>
                <a:chOff x="462980" y="2996952"/>
                <a:chExt cx="2952328" cy="1008112"/>
              </a:xfrm>
            </p:grpSpPr>
            <p:grpSp>
              <p:nvGrpSpPr>
                <p:cNvPr id="96" name="Group 116"/>
                <p:cNvGrpSpPr/>
                <p:nvPr/>
              </p:nvGrpSpPr>
              <p:grpSpPr>
                <a:xfrm>
                  <a:off x="462980" y="2996952"/>
                  <a:ext cx="432048" cy="914444"/>
                  <a:chOff x="2407196" y="3645025"/>
                  <a:chExt cx="432048" cy="914444"/>
                </a:xfrm>
              </p:grpSpPr>
              <p:sp>
                <p:nvSpPr>
                  <p:cNvPr id="3" name="Freeform 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97" name="Group 16"/>
                <p:cNvGrpSpPr/>
                <p:nvPr/>
              </p:nvGrpSpPr>
              <p:grpSpPr>
                <a:xfrm>
                  <a:off x="1975148" y="3068029"/>
                  <a:ext cx="576064" cy="721011"/>
                  <a:chOff x="4279404" y="1772816"/>
                  <a:chExt cx="1825077" cy="2593219"/>
                </a:xfrm>
              </p:grpSpPr>
              <p:sp>
                <p:nvSpPr>
                  <p:cNvPr id="11" name="Freeform 10"/>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2" name="Freeform 11"/>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3"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16" name="Group 117"/>
                <p:cNvGrpSpPr/>
                <p:nvPr/>
              </p:nvGrpSpPr>
              <p:grpSpPr>
                <a:xfrm>
                  <a:off x="751012" y="2996952"/>
                  <a:ext cx="432048" cy="914444"/>
                  <a:chOff x="2407196" y="3645025"/>
                  <a:chExt cx="432048" cy="914444"/>
                </a:xfrm>
              </p:grpSpPr>
              <p:sp>
                <p:nvSpPr>
                  <p:cNvPr id="119" name="Freeform 11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2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2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17" name="Group 125"/>
                <p:cNvGrpSpPr/>
                <p:nvPr/>
              </p:nvGrpSpPr>
              <p:grpSpPr>
                <a:xfrm>
                  <a:off x="1399084" y="3018612"/>
                  <a:ext cx="432048" cy="914444"/>
                  <a:chOff x="2407196" y="3645025"/>
                  <a:chExt cx="432048" cy="914444"/>
                </a:xfrm>
              </p:grpSpPr>
              <p:sp>
                <p:nvSpPr>
                  <p:cNvPr id="127" name="Freeform 126"/>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28"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29"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18" name="Group 129"/>
                <p:cNvGrpSpPr/>
                <p:nvPr/>
              </p:nvGrpSpPr>
              <p:grpSpPr>
                <a:xfrm>
                  <a:off x="1687116" y="3018612"/>
                  <a:ext cx="432048" cy="914444"/>
                  <a:chOff x="2407196" y="3645025"/>
                  <a:chExt cx="432048" cy="914444"/>
                </a:xfrm>
              </p:grpSpPr>
              <p:sp>
                <p:nvSpPr>
                  <p:cNvPr id="131" name="Freeform 130"/>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32"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33"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22" name="Group 133"/>
                <p:cNvGrpSpPr/>
                <p:nvPr/>
              </p:nvGrpSpPr>
              <p:grpSpPr>
                <a:xfrm>
                  <a:off x="2335188" y="3068960"/>
                  <a:ext cx="432048" cy="914444"/>
                  <a:chOff x="2407196" y="3645025"/>
                  <a:chExt cx="432048" cy="914444"/>
                </a:xfrm>
              </p:grpSpPr>
              <p:sp>
                <p:nvSpPr>
                  <p:cNvPr id="135" name="Freeform 134"/>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36"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37"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23" name="Group 137"/>
                <p:cNvGrpSpPr/>
                <p:nvPr/>
              </p:nvGrpSpPr>
              <p:grpSpPr>
                <a:xfrm>
                  <a:off x="2623220" y="3090620"/>
                  <a:ext cx="432048" cy="914444"/>
                  <a:chOff x="2407196" y="3645025"/>
                  <a:chExt cx="432048" cy="914444"/>
                </a:xfrm>
              </p:grpSpPr>
              <p:sp>
                <p:nvSpPr>
                  <p:cNvPr id="139" name="Freeform 13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4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4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24" name="Group 141"/>
                <p:cNvGrpSpPr/>
                <p:nvPr/>
              </p:nvGrpSpPr>
              <p:grpSpPr>
                <a:xfrm>
                  <a:off x="2983260" y="3068960"/>
                  <a:ext cx="432048" cy="914444"/>
                  <a:chOff x="2407196" y="3645025"/>
                  <a:chExt cx="432048" cy="914444"/>
                </a:xfrm>
              </p:grpSpPr>
              <p:sp>
                <p:nvSpPr>
                  <p:cNvPr id="143" name="Freeform 14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4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4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25" name="Group 145"/>
                <p:cNvGrpSpPr/>
                <p:nvPr/>
              </p:nvGrpSpPr>
              <p:grpSpPr>
                <a:xfrm>
                  <a:off x="1039044" y="2996952"/>
                  <a:ext cx="576064" cy="721011"/>
                  <a:chOff x="4279404" y="1772816"/>
                  <a:chExt cx="1825077" cy="2593219"/>
                </a:xfrm>
              </p:grpSpPr>
              <p:sp>
                <p:nvSpPr>
                  <p:cNvPr id="147" name="Freeform 146"/>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48" name="Freeform 147"/>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49"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nvGrpSpPr>
              <p:cNvPr id="126" name="Group 150"/>
              <p:cNvGrpSpPr/>
              <p:nvPr/>
            </p:nvGrpSpPr>
            <p:grpSpPr>
              <a:xfrm>
                <a:off x="3343300" y="3068960"/>
                <a:ext cx="2952328" cy="1008112"/>
                <a:chOff x="462980" y="2996952"/>
                <a:chExt cx="2952328" cy="1008112"/>
              </a:xfrm>
            </p:grpSpPr>
            <p:grpSp>
              <p:nvGrpSpPr>
                <p:cNvPr id="130" name="Group 151"/>
                <p:cNvGrpSpPr/>
                <p:nvPr/>
              </p:nvGrpSpPr>
              <p:grpSpPr>
                <a:xfrm>
                  <a:off x="462980" y="2996952"/>
                  <a:ext cx="432048" cy="914444"/>
                  <a:chOff x="2407196" y="3645025"/>
                  <a:chExt cx="432048" cy="914444"/>
                </a:xfrm>
              </p:grpSpPr>
              <p:sp>
                <p:nvSpPr>
                  <p:cNvPr id="185" name="Freeform 184"/>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86"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87"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34" name="Group 152"/>
                <p:cNvGrpSpPr/>
                <p:nvPr/>
              </p:nvGrpSpPr>
              <p:grpSpPr>
                <a:xfrm>
                  <a:off x="1975149" y="3068029"/>
                  <a:ext cx="576064" cy="721011"/>
                  <a:chOff x="4279404" y="1772816"/>
                  <a:chExt cx="1825077" cy="2593219"/>
                </a:xfrm>
              </p:grpSpPr>
              <p:sp>
                <p:nvSpPr>
                  <p:cNvPr id="182" name="Freeform 181"/>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83" name="Freeform 182"/>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84"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38" name="Group 153"/>
                <p:cNvGrpSpPr/>
                <p:nvPr/>
              </p:nvGrpSpPr>
              <p:grpSpPr>
                <a:xfrm>
                  <a:off x="751012" y="2996952"/>
                  <a:ext cx="432048" cy="914444"/>
                  <a:chOff x="2407196" y="3645025"/>
                  <a:chExt cx="432048" cy="914444"/>
                </a:xfrm>
              </p:grpSpPr>
              <p:sp>
                <p:nvSpPr>
                  <p:cNvPr id="179" name="Freeform 17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8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8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42" name="Group 154"/>
                <p:cNvGrpSpPr/>
                <p:nvPr/>
              </p:nvGrpSpPr>
              <p:grpSpPr>
                <a:xfrm>
                  <a:off x="1399084" y="3018612"/>
                  <a:ext cx="432048" cy="914444"/>
                  <a:chOff x="2407196" y="3645025"/>
                  <a:chExt cx="432048" cy="914444"/>
                </a:xfrm>
              </p:grpSpPr>
              <p:sp>
                <p:nvSpPr>
                  <p:cNvPr id="176" name="Freeform 175"/>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77"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78"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46" name="Group 155"/>
                <p:cNvGrpSpPr/>
                <p:nvPr/>
              </p:nvGrpSpPr>
              <p:grpSpPr>
                <a:xfrm>
                  <a:off x="1687116" y="3018612"/>
                  <a:ext cx="432048" cy="914444"/>
                  <a:chOff x="2407196" y="3645025"/>
                  <a:chExt cx="432048" cy="914444"/>
                </a:xfrm>
              </p:grpSpPr>
              <p:sp>
                <p:nvSpPr>
                  <p:cNvPr id="173" name="Freeform 17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7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7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0" name="Group 156"/>
                <p:cNvGrpSpPr/>
                <p:nvPr/>
              </p:nvGrpSpPr>
              <p:grpSpPr>
                <a:xfrm>
                  <a:off x="2335188" y="3068960"/>
                  <a:ext cx="432048" cy="914444"/>
                  <a:chOff x="2407196" y="3645025"/>
                  <a:chExt cx="432048" cy="914444"/>
                </a:xfrm>
              </p:grpSpPr>
              <p:sp>
                <p:nvSpPr>
                  <p:cNvPr id="170" name="Freeform 169"/>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71"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72"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1" name="Group 157"/>
                <p:cNvGrpSpPr/>
                <p:nvPr/>
              </p:nvGrpSpPr>
              <p:grpSpPr>
                <a:xfrm>
                  <a:off x="2623220" y="3090620"/>
                  <a:ext cx="432048" cy="914444"/>
                  <a:chOff x="2407196" y="3645025"/>
                  <a:chExt cx="432048" cy="914444"/>
                </a:xfrm>
              </p:grpSpPr>
              <p:sp>
                <p:nvSpPr>
                  <p:cNvPr id="167" name="Freeform 166"/>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68"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69"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2" name="Group 158"/>
                <p:cNvGrpSpPr/>
                <p:nvPr/>
              </p:nvGrpSpPr>
              <p:grpSpPr>
                <a:xfrm>
                  <a:off x="2983260" y="3068960"/>
                  <a:ext cx="432048" cy="914444"/>
                  <a:chOff x="2407196" y="3645025"/>
                  <a:chExt cx="432048" cy="914444"/>
                </a:xfrm>
              </p:grpSpPr>
              <p:sp>
                <p:nvSpPr>
                  <p:cNvPr id="164" name="Freeform 163"/>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65"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66"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3" name="Group 159"/>
                <p:cNvGrpSpPr/>
                <p:nvPr/>
              </p:nvGrpSpPr>
              <p:grpSpPr>
                <a:xfrm>
                  <a:off x="1039045" y="2996952"/>
                  <a:ext cx="576064" cy="721011"/>
                  <a:chOff x="4279404" y="1772816"/>
                  <a:chExt cx="1825077" cy="2593219"/>
                </a:xfrm>
              </p:grpSpPr>
              <p:sp>
                <p:nvSpPr>
                  <p:cNvPr id="161" name="Freeform 160"/>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62" name="Freeform 161"/>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63"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grpSp>
          <p:nvGrpSpPr>
            <p:cNvPr id="154" name="Group 188"/>
            <p:cNvGrpSpPr/>
            <p:nvPr/>
          </p:nvGrpSpPr>
          <p:grpSpPr>
            <a:xfrm rot="10800000">
              <a:off x="462980" y="4005063"/>
              <a:ext cx="5832648" cy="1080120"/>
              <a:chOff x="462980" y="2996952"/>
              <a:chExt cx="5832648" cy="1080120"/>
            </a:xfrm>
          </p:grpSpPr>
          <p:grpSp>
            <p:nvGrpSpPr>
              <p:cNvPr id="155" name="Group 189"/>
              <p:cNvGrpSpPr/>
              <p:nvPr/>
            </p:nvGrpSpPr>
            <p:grpSpPr>
              <a:xfrm>
                <a:off x="462980" y="2996952"/>
                <a:ext cx="2952328" cy="1008112"/>
                <a:chOff x="462980" y="2996952"/>
                <a:chExt cx="2952328" cy="1008112"/>
              </a:xfrm>
            </p:grpSpPr>
            <p:grpSp>
              <p:nvGrpSpPr>
                <p:cNvPr id="156" name="Group 227"/>
                <p:cNvGrpSpPr/>
                <p:nvPr/>
              </p:nvGrpSpPr>
              <p:grpSpPr>
                <a:xfrm>
                  <a:off x="462980" y="2996952"/>
                  <a:ext cx="432048" cy="914444"/>
                  <a:chOff x="2407196" y="3645025"/>
                  <a:chExt cx="432048" cy="914444"/>
                </a:xfrm>
              </p:grpSpPr>
              <p:sp>
                <p:nvSpPr>
                  <p:cNvPr id="261" name="Freeform 260"/>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62"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63"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7" name="Group 228"/>
                <p:cNvGrpSpPr/>
                <p:nvPr/>
              </p:nvGrpSpPr>
              <p:grpSpPr>
                <a:xfrm>
                  <a:off x="1975149" y="3068029"/>
                  <a:ext cx="576064" cy="721011"/>
                  <a:chOff x="4279404" y="1772816"/>
                  <a:chExt cx="1825077" cy="2593219"/>
                </a:xfrm>
              </p:grpSpPr>
              <p:sp>
                <p:nvSpPr>
                  <p:cNvPr id="258" name="Freeform 257"/>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59" name="Freeform 258"/>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60"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8" name="Group 229"/>
                <p:cNvGrpSpPr/>
                <p:nvPr/>
              </p:nvGrpSpPr>
              <p:grpSpPr>
                <a:xfrm>
                  <a:off x="751012" y="2996952"/>
                  <a:ext cx="432048" cy="914444"/>
                  <a:chOff x="2407196" y="3645025"/>
                  <a:chExt cx="432048" cy="914444"/>
                </a:xfrm>
              </p:grpSpPr>
              <p:sp>
                <p:nvSpPr>
                  <p:cNvPr id="255" name="Freeform 254"/>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56"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57"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9" name="Group 230"/>
                <p:cNvGrpSpPr/>
                <p:nvPr/>
              </p:nvGrpSpPr>
              <p:grpSpPr>
                <a:xfrm>
                  <a:off x="1399084" y="3018612"/>
                  <a:ext cx="432048" cy="914444"/>
                  <a:chOff x="2407196" y="3645025"/>
                  <a:chExt cx="432048" cy="914444"/>
                </a:xfrm>
              </p:grpSpPr>
              <p:sp>
                <p:nvSpPr>
                  <p:cNvPr id="252" name="Freeform 251"/>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53"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54"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60" name="Group 231"/>
                <p:cNvGrpSpPr/>
                <p:nvPr/>
              </p:nvGrpSpPr>
              <p:grpSpPr>
                <a:xfrm>
                  <a:off x="1687116" y="3018612"/>
                  <a:ext cx="432048" cy="914444"/>
                  <a:chOff x="2407196" y="3645025"/>
                  <a:chExt cx="432048" cy="914444"/>
                </a:xfrm>
              </p:grpSpPr>
              <p:sp>
                <p:nvSpPr>
                  <p:cNvPr id="249" name="Freeform 24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5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5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88" name="Group 232"/>
                <p:cNvGrpSpPr/>
                <p:nvPr/>
              </p:nvGrpSpPr>
              <p:grpSpPr>
                <a:xfrm>
                  <a:off x="2335188" y="3068960"/>
                  <a:ext cx="432048" cy="914444"/>
                  <a:chOff x="2407196" y="3645025"/>
                  <a:chExt cx="432048" cy="914444"/>
                </a:xfrm>
              </p:grpSpPr>
              <p:sp>
                <p:nvSpPr>
                  <p:cNvPr id="246" name="Freeform 245"/>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47"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48"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89" name="Group 233"/>
                <p:cNvGrpSpPr/>
                <p:nvPr/>
              </p:nvGrpSpPr>
              <p:grpSpPr>
                <a:xfrm>
                  <a:off x="2623220" y="3090620"/>
                  <a:ext cx="432048" cy="914444"/>
                  <a:chOff x="2407196" y="3645025"/>
                  <a:chExt cx="432048" cy="914444"/>
                </a:xfrm>
              </p:grpSpPr>
              <p:sp>
                <p:nvSpPr>
                  <p:cNvPr id="243" name="Freeform 24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4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4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0" name="Group 234"/>
                <p:cNvGrpSpPr/>
                <p:nvPr/>
              </p:nvGrpSpPr>
              <p:grpSpPr>
                <a:xfrm>
                  <a:off x="2983260" y="3068960"/>
                  <a:ext cx="432048" cy="914444"/>
                  <a:chOff x="2407196" y="3645025"/>
                  <a:chExt cx="432048" cy="914444"/>
                </a:xfrm>
              </p:grpSpPr>
              <p:sp>
                <p:nvSpPr>
                  <p:cNvPr id="240" name="Freeform 239"/>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41"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42"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1" name="Group 235"/>
                <p:cNvGrpSpPr/>
                <p:nvPr/>
              </p:nvGrpSpPr>
              <p:grpSpPr>
                <a:xfrm>
                  <a:off x="1039045" y="2996952"/>
                  <a:ext cx="576064" cy="721011"/>
                  <a:chOff x="4279404" y="1772816"/>
                  <a:chExt cx="1825077" cy="2593219"/>
                </a:xfrm>
              </p:grpSpPr>
              <p:sp>
                <p:nvSpPr>
                  <p:cNvPr id="237" name="Freeform 236"/>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38" name="Freeform 237"/>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39"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nvGrpSpPr>
              <p:cNvPr id="192" name="Group 190"/>
              <p:cNvGrpSpPr/>
              <p:nvPr/>
            </p:nvGrpSpPr>
            <p:grpSpPr>
              <a:xfrm>
                <a:off x="3343300" y="3068960"/>
                <a:ext cx="2952328" cy="1008112"/>
                <a:chOff x="462980" y="2996952"/>
                <a:chExt cx="2952328" cy="1008112"/>
              </a:xfrm>
            </p:grpSpPr>
            <p:grpSp>
              <p:nvGrpSpPr>
                <p:cNvPr id="193" name="Group 191"/>
                <p:cNvGrpSpPr/>
                <p:nvPr/>
              </p:nvGrpSpPr>
              <p:grpSpPr>
                <a:xfrm>
                  <a:off x="462980" y="2996952"/>
                  <a:ext cx="432048" cy="914444"/>
                  <a:chOff x="2407196" y="3645025"/>
                  <a:chExt cx="432048" cy="914444"/>
                </a:xfrm>
              </p:grpSpPr>
              <p:sp>
                <p:nvSpPr>
                  <p:cNvPr id="225" name="Freeform 224"/>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26"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27"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4" name="Group 192"/>
                <p:cNvGrpSpPr/>
                <p:nvPr/>
              </p:nvGrpSpPr>
              <p:grpSpPr>
                <a:xfrm>
                  <a:off x="1975150" y="3068029"/>
                  <a:ext cx="576064" cy="721011"/>
                  <a:chOff x="4279404" y="1772816"/>
                  <a:chExt cx="1825077" cy="2593219"/>
                </a:xfrm>
              </p:grpSpPr>
              <p:sp>
                <p:nvSpPr>
                  <p:cNvPr id="222" name="Freeform 221"/>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23" name="Freeform 222"/>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24"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5" name="Group 193"/>
                <p:cNvGrpSpPr/>
                <p:nvPr/>
              </p:nvGrpSpPr>
              <p:grpSpPr>
                <a:xfrm>
                  <a:off x="751012" y="2996952"/>
                  <a:ext cx="432048" cy="914444"/>
                  <a:chOff x="2407196" y="3645025"/>
                  <a:chExt cx="432048" cy="914444"/>
                </a:xfrm>
              </p:grpSpPr>
              <p:sp>
                <p:nvSpPr>
                  <p:cNvPr id="219" name="Freeform 21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2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2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6" name="Group 194"/>
                <p:cNvGrpSpPr/>
                <p:nvPr/>
              </p:nvGrpSpPr>
              <p:grpSpPr>
                <a:xfrm>
                  <a:off x="1399084" y="3018612"/>
                  <a:ext cx="432048" cy="914444"/>
                  <a:chOff x="2407196" y="3645025"/>
                  <a:chExt cx="432048" cy="914444"/>
                </a:xfrm>
              </p:grpSpPr>
              <p:sp>
                <p:nvSpPr>
                  <p:cNvPr id="216" name="Freeform 215"/>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17"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18"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7" name="Group 195"/>
                <p:cNvGrpSpPr/>
                <p:nvPr/>
              </p:nvGrpSpPr>
              <p:grpSpPr>
                <a:xfrm>
                  <a:off x="1687116" y="3018612"/>
                  <a:ext cx="432048" cy="914444"/>
                  <a:chOff x="2407196" y="3645025"/>
                  <a:chExt cx="432048" cy="914444"/>
                </a:xfrm>
              </p:grpSpPr>
              <p:sp>
                <p:nvSpPr>
                  <p:cNvPr id="213" name="Freeform 21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1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1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8" name="Group 196"/>
                <p:cNvGrpSpPr/>
                <p:nvPr/>
              </p:nvGrpSpPr>
              <p:grpSpPr>
                <a:xfrm>
                  <a:off x="2335188" y="3068960"/>
                  <a:ext cx="432048" cy="914444"/>
                  <a:chOff x="2407196" y="3645025"/>
                  <a:chExt cx="432048" cy="914444"/>
                </a:xfrm>
              </p:grpSpPr>
              <p:sp>
                <p:nvSpPr>
                  <p:cNvPr id="210" name="Freeform 209"/>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11"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12"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9" name="Group 197"/>
                <p:cNvGrpSpPr/>
                <p:nvPr/>
              </p:nvGrpSpPr>
              <p:grpSpPr>
                <a:xfrm>
                  <a:off x="2623220" y="3090620"/>
                  <a:ext cx="432048" cy="914444"/>
                  <a:chOff x="2407196" y="3645025"/>
                  <a:chExt cx="432048" cy="914444"/>
                </a:xfrm>
              </p:grpSpPr>
              <p:sp>
                <p:nvSpPr>
                  <p:cNvPr id="207" name="Freeform 206"/>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08"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09"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00" name="Group 198"/>
                <p:cNvGrpSpPr/>
                <p:nvPr/>
              </p:nvGrpSpPr>
              <p:grpSpPr>
                <a:xfrm>
                  <a:off x="2983260" y="3068960"/>
                  <a:ext cx="432048" cy="914444"/>
                  <a:chOff x="2407196" y="3645025"/>
                  <a:chExt cx="432048" cy="914444"/>
                </a:xfrm>
              </p:grpSpPr>
              <p:sp>
                <p:nvSpPr>
                  <p:cNvPr id="204" name="Freeform 203"/>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05"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06"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28" name="Group 199"/>
                <p:cNvGrpSpPr/>
                <p:nvPr/>
              </p:nvGrpSpPr>
              <p:grpSpPr>
                <a:xfrm>
                  <a:off x="1039046" y="2996952"/>
                  <a:ext cx="576064" cy="721011"/>
                  <a:chOff x="4279404" y="1772816"/>
                  <a:chExt cx="1825077" cy="2593219"/>
                </a:xfrm>
              </p:grpSpPr>
              <p:sp>
                <p:nvSpPr>
                  <p:cNvPr id="201" name="Freeform 200"/>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02" name="Freeform 201"/>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03"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grpSp>
      <p:sp>
        <p:nvSpPr>
          <p:cNvPr id="265" name="TextBox 264"/>
          <p:cNvSpPr txBox="1"/>
          <p:nvPr/>
        </p:nvSpPr>
        <p:spPr>
          <a:xfrm>
            <a:off x="246956" y="3446998"/>
            <a:ext cx="9793088" cy="3416320"/>
          </a:xfrm>
          <a:prstGeom prst="rect">
            <a:avLst/>
          </a:prstGeom>
          <a:noFill/>
        </p:spPr>
        <p:txBody>
          <a:bodyPr wrap="square" rtlCol="0">
            <a:spAutoFit/>
          </a:bodyPr>
          <a:lstStyle/>
          <a:p>
            <a:pPr algn="ctr" fontAlgn="base">
              <a:spcBef>
                <a:spcPct val="0"/>
              </a:spcBef>
              <a:spcAft>
                <a:spcPct val="0"/>
              </a:spcAft>
            </a:pPr>
            <a:r>
              <a:rPr lang="el-GR" sz="3600" b="1" dirty="0">
                <a:solidFill>
                  <a:srgbClr val="FFFFFF"/>
                </a:solidFill>
                <a:latin typeface="Calibri" pitchFamily="34" charset="0"/>
                <a:cs typeface="Arial" charset="0"/>
                <a:sym typeface="Symbol"/>
              </a:rPr>
              <a:t> </a:t>
            </a:r>
            <a:r>
              <a:rPr lang="el-GR" sz="3600" b="1" dirty="0">
                <a:solidFill>
                  <a:srgbClr val="FFFFFF"/>
                </a:solidFill>
                <a:latin typeface="Calibri" pitchFamily="34" charset="0"/>
                <a:cs typeface="Arial" charset="0"/>
              </a:rPr>
              <a:t>Στη δόμηση των κυτταρικών μεμβρανών συμμετέχουν τόσο τα </a:t>
            </a:r>
            <a:r>
              <a:rPr lang="el-GR" sz="3600" b="1" dirty="0">
                <a:solidFill>
                  <a:srgbClr val="FFFF00"/>
                </a:solidFill>
                <a:latin typeface="Calibri" pitchFamily="34" charset="0"/>
                <a:cs typeface="Arial" charset="0"/>
              </a:rPr>
              <a:t>ακόρεστα</a:t>
            </a:r>
            <a:r>
              <a:rPr lang="el-GR" sz="3600" b="1" dirty="0">
                <a:solidFill>
                  <a:srgbClr val="FFFFFF"/>
                </a:solidFill>
                <a:latin typeface="Calibri" pitchFamily="34" charset="0"/>
                <a:cs typeface="Arial" charset="0"/>
              </a:rPr>
              <a:t> όσο και τα </a:t>
            </a:r>
            <a:r>
              <a:rPr lang="el-GR" sz="3600" b="1" dirty="0">
                <a:solidFill>
                  <a:srgbClr val="FFFF00"/>
                </a:solidFill>
                <a:latin typeface="Calibri" pitchFamily="34" charset="0"/>
                <a:cs typeface="Arial" charset="0"/>
              </a:rPr>
              <a:t>πολυακόρεστα λιπαρά οξέα (ω3 και ω6) </a:t>
            </a:r>
            <a:r>
              <a:rPr lang="el-GR" sz="3600" b="1" dirty="0">
                <a:solidFill>
                  <a:srgbClr val="FFFFFF"/>
                </a:solidFill>
                <a:latin typeface="Calibri" pitchFamily="34" charset="0"/>
                <a:cs typeface="Arial" charset="0"/>
              </a:rPr>
              <a:t>ως συστατικά των γλυκερολιπιδίων και των σφιγκολιπιδίων (γενικότερα των φωσφολιπιδίων). </a:t>
            </a:r>
          </a:p>
        </p:txBody>
      </p:sp>
      <p:sp>
        <p:nvSpPr>
          <p:cNvPr id="266" name="TextBox 265"/>
          <p:cNvSpPr txBox="1"/>
          <p:nvPr/>
        </p:nvSpPr>
        <p:spPr>
          <a:xfrm>
            <a:off x="0" y="110242"/>
            <a:ext cx="10287000" cy="1446550"/>
          </a:xfrm>
          <a:prstGeom prst="rect">
            <a:avLst/>
          </a:prstGeom>
          <a:noFill/>
        </p:spPr>
        <p:txBody>
          <a:bodyPr wrap="square" rtlCol="0">
            <a:spAutoFit/>
          </a:bodyPr>
          <a:lstStyle/>
          <a:p>
            <a:pPr algn="ctr" fontAlgn="base">
              <a:spcBef>
                <a:spcPct val="0"/>
              </a:spcBef>
              <a:spcAft>
                <a:spcPct val="0"/>
              </a:spcAft>
            </a:pPr>
            <a:r>
              <a:rPr lang="el-GR" sz="4400" b="1" dirty="0" smtClean="0">
                <a:solidFill>
                  <a:srgbClr val="FFFF00"/>
                </a:solidFill>
                <a:latin typeface="Calibri" pitchFamily="34" charset="0"/>
                <a:cs typeface="Arial" charset="0"/>
              </a:rPr>
              <a:t>ΥΓΙΗΣ ΜΕΜΒΡΑΝΗ: </a:t>
            </a:r>
            <a:r>
              <a:rPr lang="el-GR" sz="4400" b="1" dirty="0">
                <a:solidFill>
                  <a:srgbClr val="FFFF00"/>
                </a:solidFill>
                <a:latin typeface="Calibri" pitchFamily="34" charset="0"/>
                <a:cs typeface="Arial" charset="0"/>
              </a:rPr>
              <a:t>σωστή αναλογία κορεσμένων/ακόρεστων </a:t>
            </a:r>
          </a:p>
        </p:txBody>
      </p:sp>
      <p:sp>
        <p:nvSpPr>
          <p:cNvPr id="267" name="Oval 266"/>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5001269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01266" y="692324"/>
            <a:ext cx="9258300" cy="576808"/>
          </a:xfrm>
          <a:solidFill>
            <a:srgbClr val="FFFF00"/>
          </a:solidFill>
        </p:spPr>
        <p:txBody>
          <a:bodyPr/>
          <a:lstStyle/>
          <a:p>
            <a:r>
              <a:rPr lang="el-GR" sz="4000" b="1" dirty="0" smtClean="0">
                <a:solidFill>
                  <a:schemeClr val="tx1"/>
                </a:solidFill>
                <a:latin typeface="Calibri" pitchFamily="34" charset="0"/>
              </a:rPr>
              <a:t>ΠΡΟΣΔΟΚΙΑ </a:t>
            </a:r>
            <a:r>
              <a:rPr lang="el-GR" sz="4000" b="1" dirty="0">
                <a:solidFill>
                  <a:schemeClr val="tx1"/>
                </a:solidFill>
                <a:latin typeface="Calibri" pitchFamily="34" charset="0"/>
              </a:rPr>
              <a:t>ΤΟΥ ΚΥΤΤΑΡΟΥ:</a:t>
            </a:r>
            <a:endParaRPr lang="en-GB" sz="4000" b="1" dirty="0">
              <a:solidFill>
                <a:schemeClr val="tx1"/>
              </a:solidFill>
              <a:latin typeface="Calibri" pitchFamily="34" charset="0"/>
            </a:endParaRPr>
          </a:p>
        </p:txBody>
      </p:sp>
      <p:sp>
        <p:nvSpPr>
          <p:cNvPr id="122883" name="Rectangle 3"/>
          <p:cNvSpPr>
            <a:spLocks noGrp="1" noChangeArrowheads="1"/>
          </p:cNvSpPr>
          <p:nvPr>
            <p:ph type="body" idx="1"/>
          </p:nvPr>
        </p:nvSpPr>
        <p:spPr>
          <a:xfrm>
            <a:off x="-113084" y="2276872"/>
            <a:ext cx="10287000" cy="2088232"/>
          </a:xfrm>
        </p:spPr>
        <p:txBody>
          <a:bodyPr/>
          <a:lstStyle/>
          <a:p>
            <a:pPr algn="ctr"/>
            <a:r>
              <a:rPr lang="el-GR" sz="4000" b="1" dirty="0">
                <a:solidFill>
                  <a:schemeClr val="bg1"/>
                </a:solidFill>
                <a:latin typeface="Calibri" pitchFamily="34" charset="0"/>
              </a:rPr>
              <a:t>Προμήθεια </a:t>
            </a:r>
            <a:r>
              <a:rPr lang="el-GR" sz="4000" b="1" dirty="0" smtClean="0">
                <a:solidFill>
                  <a:schemeClr val="bg1"/>
                </a:solidFill>
                <a:latin typeface="Calibri" pitchFamily="34" charset="0"/>
              </a:rPr>
              <a:t>με τις τροφές και </a:t>
            </a:r>
            <a:r>
              <a:rPr lang="el-GR" sz="4000" b="1" dirty="0">
                <a:solidFill>
                  <a:schemeClr val="bg1"/>
                </a:solidFill>
                <a:latin typeface="Calibri" pitchFamily="34" charset="0"/>
              </a:rPr>
              <a:t>σύνθεση των κατάλληλων λιπαρών </a:t>
            </a:r>
            <a:r>
              <a:rPr lang="el-GR" sz="4000" b="1" dirty="0" smtClean="0">
                <a:solidFill>
                  <a:schemeClr val="bg1"/>
                </a:solidFill>
                <a:latin typeface="Calibri" pitchFamily="34" charset="0"/>
              </a:rPr>
              <a:t>οξέων για τη δόμηση υγιών μεμβρανών...</a:t>
            </a:r>
            <a:endParaRPr lang="el-GR" sz="4000" b="1" dirty="0">
              <a:solidFill>
                <a:schemeClr val="bg1"/>
              </a:solidFill>
              <a:latin typeface="Calibri" pitchFamily="34" charset="0"/>
            </a:endParaRPr>
          </a:p>
        </p:txBody>
      </p:sp>
      <p:sp>
        <p:nvSpPr>
          <p:cNvPr id="4" name="Oval 3"/>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23111151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03386" y="141364"/>
            <a:ext cx="3671962" cy="695348"/>
          </a:xfrm>
          <a:solidFill>
            <a:srgbClr val="FFFF00"/>
          </a:solidFill>
        </p:spPr>
        <p:txBody>
          <a:bodyPr/>
          <a:lstStyle/>
          <a:p>
            <a:r>
              <a:rPr lang="el-GR" sz="4800" b="1" dirty="0" smtClean="0">
                <a:solidFill>
                  <a:schemeClr val="tx1"/>
                </a:solidFill>
                <a:latin typeface="Calibri" pitchFamily="34" charset="0"/>
              </a:rPr>
              <a:t>Ομάδα ω3</a:t>
            </a:r>
            <a:endParaRPr lang="en-GB" sz="4800" b="1" dirty="0">
              <a:solidFill>
                <a:schemeClr val="tx1"/>
              </a:solidFill>
              <a:latin typeface="Calibri" pitchFamily="34" charset="0"/>
            </a:endParaRPr>
          </a:p>
        </p:txBody>
      </p:sp>
      <p:sp>
        <p:nvSpPr>
          <p:cNvPr id="28675" name="Rectangle 3"/>
          <p:cNvSpPr>
            <a:spLocks noGrp="1" noChangeArrowheads="1"/>
          </p:cNvSpPr>
          <p:nvPr>
            <p:ph type="body" sz="half" idx="1"/>
          </p:nvPr>
        </p:nvSpPr>
        <p:spPr>
          <a:xfrm>
            <a:off x="174625" y="908050"/>
            <a:ext cx="3687763" cy="1092190"/>
          </a:xfrm>
        </p:spPr>
        <p:txBody>
          <a:bodyPr/>
          <a:lstStyle/>
          <a:p>
            <a:pPr marL="533400" indent="-533400" algn="ctr">
              <a:buFontTx/>
              <a:buNone/>
            </a:pPr>
            <a:r>
              <a:rPr lang="el-GR" sz="3600" b="1" i="1" dirty="0" smtClean="0">
                <a:solidFill>
                  <a:srgbClr val="FFFF00"/>
                </a:solidFill>
                <a:latin typeface="Calibri" pitchFamily="34" charset="0"/>
              </a:rPr>
              <a:t>α</a:t>
            </a:r>
            <a:r>
              <a:rPr lang="el-GR" sz="3600" b="1" dirty="0" smtClean="0">
                <a:solidFill>
                  <a:srgbClr val="FFFF00"/>
                </a:solidFill>
                <a:latin typeface="Calibri" pitchFamily="34" charset="0"/>
              </a:rPr>
              <a:t>-λινολενικό οξύ (</a:t>
            </a:r>
            <a:r>
              <a:rPr lang="en-US" sz="3600" b="1" dirty="0" smtClean="0">
                <a:solidFill>
                  <a:srgbClr val="FFFF00"/>
                </a:solidFill>
                <a:latin typeface="Calibri" pitchFamily="34" charset="0"/>
              </a:rPr>
              <a:t>ALA)</a:t>
            </a:r>
            <a:endParaRPr lang="el-GR" sz="3600" b="1" dirty="0" smtClean="0">
              <a:solidFill>
                <a:srgbClr val="FFFF00"/>
              </a:solidFill>
              <a:latin typeface="Calibri" pitchFamily="34" charset="0"/>
            </a:endParaRPr>
          </a:p>
          <a:p>
            <a:pPr marL="533400" indent="-533400" algn="ctr">
              <a:buFontTx/>
              <a:buNone/>
            </a:pPr>
            <a:r>
              <a:rPr lang="el-GR" sz="2400" b="1" dirty="0" smtClean="0">
                <a:solidFill>
                  <a:srgbClr val="FFFF00"/>
                </a:solidFill>
                <a:latin typeface="Calibri" pitchFamily="34" charset="0"/>
              </a:rPr>
              <a:t>18</a:t>
            </a:r>
            <a:r>
              <a:rPr lang="el-GR" sz="2400" b="1" dirty="0" smtClean="0">
                <a:solidFill>
                  <a:schemeClr val="bg1"/>
                </a:solidFill>
                <a:latin typeface="Calibri" pitchFamily="34" charset="0"/>
              </a:rPr>
              <a:t>:3Δ</a:t>
            </a:r>
            <a:r>
              <a:rPr lang="el-GR" sz="2400" b="1" baseline="30000" dirty="0" smtClean="0">
                <a:solidFill>
                  <a:schemeClr val="bg1"/>
                </a:solidFill>
                <a:latin typeface="Calibri" pitchFamily="34" charset="0"/>
              </a:rPr>
              <a:t>9,12,</a:t>
            </a:r>
            <a:r>
              <a:rPr lang="el-GR" sz="2400" b="1" baseline="30000" dirty="0" smtClean="0">
                <a:solidFill>
                  <a:srgbClr val="FFFF00"/>
                </a:solidFill>
                <a:latin typeface="Calibri" pitchFamily="34" charset="0"/>
              </a:rPr>
              <a:t>15</a:t>
            </a:r>
            <a:endParaRPr lang="en-GB" sz="2400" b="1" baseline="30000" dirty="0">
              <a:solidFill>
                <a:srgbClr val="FFFF00"/>
              </a:solidFill>
              <a:latin typeface="Calibri" pitchFamily="34" charset="0"/>
            </a:endParaRPr>
          </a:p>
        </p:txBody>
      </p:sp>
      <p:sp>
        <p:nvSpPr>
          <p:cNvPr id="28676" name="Rectangle 4"/>
          <p:cNvSpPr>
            <a:spLocks noGrp="1" noChangeArrowheads="1"/>
          </p:cNvSpPr>
          <p:nvPr>
            <p:ph type="body" sz="half" idx="2"/>
          </p:nvPr>
        </p:nvSpPr>
        <p:spPr>
          <a:xfrm>
            <a:off x="7231063" y="836613"/>
            <a:ext cx="2593975" cy="1163627"/>
          </a:xfrm>
        </p:spPr>
        <p:txBody>
          <a:bodyPr/>
          <a:lstStyle/>
          <a:p>
            <a:pPr algn="ctr">
              <a:buFontTx/>
              <a:buNone/>
            </a:pPr>
            <a:r>
              <a:rPr lang="el-GR" sz="3600" b="1" dirty="0" err="1" smtClean="0">
                <a:solidFill>
                  <a:srgbClr val="FFFF00"/>
                </a:solidFill>
                <a:latin typeface="Calibri" pitchFamily="34" charset="0"/>
              </a:rPr>
              <a:t>Λινελαϊκό</a:t>
            </a:r>
            <a:r>
              <a:rPr lang="el-GR" sz="3600" b="1" dirty="0" smtClean="0">
                <a:solidFill>
                  <a:srgbClr val="FFFF00"/>
                </a:solidFill>
                <a:latin typeface="Calibri" pitchFamily="34" charset="0"/>
              </a:rPr>
              <a:t> οξύ</a:t>
            </a:r>
          </a:p>
          <a:p>
            <a:pPr algn="ctr">
              <a:buFontTx/>
              <a:buNone/>
            </a:pPr>
            <a:r>
              <a:rPr lang="el-GR" sz="2400" b="1" dirty="0" smtClean="0">
                <a:solidFill>
                  <a:srgbClr val="FFFF00"/>
                </a:solidFill>
                <a:latin typeface="Calibri" pitchFamily="34" charset="0"/>
              </a:rPr>
              <a:t>18</a:t>
            </a:r>
            <a:r>
              <a:rPr lang="el-GR" sz="2400" b="1" dirty="0" smtClean="0">
                <a:solidFill>
                  <a:schemeClr val="bg1"/>
                </a:solidFill>
                <a:latin typeface="Calibri" pitchFamily="34" charset="0"/>
              </a:rPr>
              <a:t>:2Δ</a:t>
            </a:r>
            <a:r>
              <a:rPr lang="el-GR" sz="2400" b="1" baseline="30000" dirty="0" smtClean="0">
                <a:solidFill>
                  <a:schemeClr val="bg1"/>
                </a:solidFill>
                <a:latin typeface="Calibri" pitchFamily="34" charset="0"/>
              </a:rPr>
              <a:t>9,</a:t>
            </a:r>
            <a:r>
              <a:rPr lang="el-GR" sz="2400" b="1" baseline="30000" dirty="0" smtClean="0">
                <a:solidFill>
                  <a:srgbClr val="FFFF00"/>
                </a:solidFill>
                <a:latin typeface="Calibri" pitchFamily="34" charset="0"/>
              </a:rPr>
              <a:t>12</a:t>
            </a:r>
            <a:endParaRPr lang="en-GB" sz="2400" b="1" dirty="0">
              <a:solidFill>
                <a:srgbClr val="FFFF00"/>
              </a:solidFill>
              <a:latin typeface="Calibri" pitchFamily="34" charset="0"/>
            </a:endParaRPr>
          </a:p>
        </p:txBody>
      </p:sp>
      <p:sp>
        <p:nvSpPr>
          <p:cNvPr id="28677" name="Rectangle 5"/>
          <p:cNvSpPr>
            <a:spLocks noChangeArrowheads="1"/>
          </p:cNvSpPr>
          <p:nvPr/>
        </p:nvSpPr>
        <p:spPr bwMode="auto">
          <a:xfrm>
            <a:off x="6511652" y="126083"/>
            <a:ext cx="3580921" cy="782637"/>
          </a:xfrm>
          <a:prstGeom prst="rect">
            <a:avLst/>
          </a:prstGeom>
          <a:solidFill>
            <a:srgbClr val="FFFF00"/>
          </a:solidFill>
          <a:ln w="9525">
            <a:noFill/>
            <a:miter lim="800000"/>
            <a:headEnd/>
            <a:tailEnd/>
          </a:ln>
          <a:effectLst/>
        </p:spPr>
        <p:txBody>
          <a:bodyPr anchor="ctr"/>
          <a:lstStyle/>
          <a:p>
            <a:pPr algn="ctr" eaLnBrk="1" hangingPunct="1"/>
            <a:r>
              <a:rPr lang="el-GR" sz="4800" b="1" dirty="0" smtClean="0">
                <a:latin typeface="Calibri" pitchFamily="34" charset="0"/>
              </a:rPr>
              <a:t>Ομάδα ω6</a:t>
            </a:r>
            <a:endParaRPr lang="en-GB" sz="4800" b="1" dirty="0">
              <a:latin typeface="Calibri" pitchFamily="34" charset="0"/>
            </a:endParaRPr>
          </a:p>
        </p:txBody>
      </p:sp>
      <p:sp>
        <p:nvSpPr>
          <p:cNvPr id="28682" name="Rectangle 10"/>
          <p:cNvSpPr>
            <a:spLocks noChangeArrowheads="1"/>
          </p:cNvSpPr>
          <p:nvPr/>
        </p:nvSpPr>
        <p:spPr bwMode="auto">
          <a:xfrm>
            <a:off x="6902450" y="5572140"/>
            <a:ext cx="3384550" cy="954107"/>
          </a:xfrm>
          <a:prstGeom prst="rect">
            <a:avLst/>
          </a:prstGeom>
          <a:noFill/>
          <a:ln w="9525">
            <a:noFill/>
            <a:miter lim="800000"/>
            <a:headEnd/>
            <a:tailEnd/>
          </a:ln>
          <a:effectLst/>
        </p:spPr>
        <p:txBody>
          <a:bodyPr>
            <a:spAutoFit/>
          </a:bodyPr>
          <a:lstStyle/>
          <a:p>
            <a:pPr algn="ctr" eaLnBrk="1" hangingPunct="1"/>
            <a:r>
              <a:rPr lang="el-GR" sz="3200" b="1" dirty="0" err="1" smtClean="0">
                <a:solidFill>
                  <a:srgbClr val="FFFF00"/>
                </a:solidFill>
                <a:latin typeface="Calibri" pitchFamily="34" charset="0"/>
              </a:rPr>
              <a:t>Αραχιδονικό</a:t>
            </a:r>
            <a:r>
              <a:rPr lang="el-GR" sz="3200" b="1" dirty="0" smtClean="0">
                <a:solidFill>
                  <a:srgbClr val="FFFF00"/>
                </a:solidFill>
                <a:latin typeface="Calibri" pitchFamily="34" charset="0"/>
              </a:rPr>
              <a:t> οξύ</a:t>
            </a:r>
            <a:endParaRPr lang="en-GB" sz="3200" b="1" dirty="0">
              <a:solidFill>
                <a:srgbClr val="FFFF00"/>
              </a:solidFill>
              <a:latin typeface="Calibri" pitchFamily="34" charset="0"/>
            </a:endParaRPr>
          </a:p>
          <a:p>
            <a:pPr algn="ctr" eaLnBrk="1" hangingPunct="1"/>
            <a:r>
              <a:rPr lang="el-GR" b="1" dirty="0">
                <a:solidFill>
                  <a:srgbClr val="FFFFFF"/>
                </a:solidFill>
                <a:latin typeface="Calibri" pitchFamily="34" charset="0"/>
              </a:rPr>
              <a:t>(</a:t>
            </a:r>
            <a:r>
              <a:rPr lang="el-GR" b="1" dirty="0">
                <a:solidFill>
                  <a:srgbClr val="FFFF00"/>
                </a:solidFill>
                <a:latin typeface="Calibri" pitchFamily="34" charset="0"/>
              </a:rPr>
              <a:t>20</a:t>
            </a:r>
            <a:r>
              <a:rPr lang="el-GR" b="1" dirty="0">
                <a:solidFill>
                  <a:srgbClr val="FFFFFF"/>
                </a:solidFill>
                <a:latin typeface="Calibri" pitchFamily="34" charset="0"/>
              </a:rPr>
              <a:t>:4Δ</a:t>
            </a:r>
            <a:r>
              <a:rPr lang="el-GR" b="1" baseline="30000" dirty="0">
                <a:solidFill>
                  <a:srgbClr val="FFFFFF"/>
                </a:solidFill>
                <a:latin typeface="Calibri" pitchFamily="34" charset="0"/>
              </a:rPr>
              <a:t>5,8,11,</a:t>
            </a:r>
            <a:r>
              <a:rPr lang="el-GR" b="1" baseline="30000" dirty="0">
                <a:solidFill>
                  <a:srgbClr val="FFFF00"/>
                </a:solidFill>
                <a:latin typeface="Calibri" pitchFamily="34" charset="0"/>
              </a:rPr>
              <a:t>14</a:t>
            </a:r>
            <a:r>
              <a:rPr lang="el-GR" b="1" dirty="0">
                <a:solidFill>
                  <a:srgbClr val="FFFFFF"/>
                </a:solidFill>
                <a:latin typeface="Calibri" pitchFamily="34" charset="0"/>
              </a:rPr>
              <a:t>)</a:t>
            </a:r>
            <a:endParaRPr lang="en-GB" b="1" dirty="0">
              <a:solidFill>
                <a:srgbClr val="FFFFFF"/>
              </a:solidFill>
              <a:latin typeface="Calibri" pitchFamily="34" charset="0"/>
            </a:endParaRPr>
          </a:p>
        </p:txBody>
      </p:sp>
      <p:sp>
        <p:nvSpPr>
          <p:cNvPr id="28683" name="Rectangle 11"/>
          <p:cNvSpPr>
            <a:spLocks noChangeArrowheads="1"/>
          </p:cNvSpPr>
          <p:nvPr/>
        </p:nvSpPr>
        <p:spPr bwMode="auto">
          <a:xfrm>
            <a:off x="52377" y="4797152"/>
            <a:ext cx="4019553" cy="1846659"/>
          </a:xfrm>
          <a:prstGeom prst="rect">
            <a:avLst/>
          </a:prstGeom>
          <a:noFill/>
          <a:ln w="9525">
            <a:noFill/>
            <a:miter lim="800000"/>
            <a:headEnd/>
            <a:tailEnd/>
          </a:ln>
          <a:effectLst/>
        </p:spPr>
        <p:txBody>
          <a:bodyPr wrap="square">
            <a:spAutoFit/>
          </a:bodyPr>
          <a:lstStyle/>
          <a:p>
            <a:pPr algn="ctr" eaLnBrk="1" hangingPunct="1"/>
            <a:r>
              <a:rPr lang="el-GR" sz="3200" b="1" dirty="0" err="1" smtClean="0">
                <a:solidFill>
                  <a:srgbClr val="FFFF00"/>
                </a:solidFill>
                <a:latin typeface="Calibri" pitchFamily="34" charset="0"/>
              </a:rPr>
              <a:t>Εικοσιδυο</a:t>
            </a:r>
            <a:r>
              <a:rPr lang="el-GR" sz="3200" b="1" dirty="0" smtClean="0">
                <a:solidFill>
                  <a:srgbClr val="FFFF00"/>
                </a:solidFill>
                <a:latin typeface="Calibri" pitchFamily="34" charset="0"/>
              </a:rPr>
              <a:t>-</a:t>
            </a:r>
            <a:r>
              <a:rPr lang="el-GR" sz="3200" b="1" dirty="0" err="1" smtClean="0">
                <a:solidFill>
                  <a:srgbClr val="FFFF00"/>
                </a:solidFill>
                <a:latin typeface="Calibri" pitchFamily="34" charset="0"/>
              </a:rPr>
              <a:t>εξα</a:t>
            </a:r>
            <a:r>
              <a:rPr lang="el-GR" sz="3200" b="1" dirty="0" smtClean="0">
                <a:solidFill>
                  <a:srgbClr val="FFFF00"/>
                </a:solidFill>
                <a:latin typeface="Calibri" pitchFamily="34" charset="0"/>
              </a:rPr>
              <a:t>-ενοϊκό οξύ</a:t>
            </a:r>
            <a:endParaRPr lang="en-US" sz="3200" b="1" dirty="0" smtClean="0">
              <a:solidFill>
                <a:srgbClr val="FFFF00"/>
              </a:solidFill>
              <a:latin typeface="Calibri" pitchFamily="34" charset="0"/>
            </a:endParaRPr>
          </a:p>
          <a:p>
            <a:pPr algn="ctr" eaLnBrk="1" hangingPunct="1"/>
            <a:r>
              <a:rPr lang="en-US" sz="3200" b="1" dirty="0" smtClean="0">
                <a:solidFill>
                  <a:srgbClr val="FFFF00"/>
                </a:solidFill>
                <a:latin typeface="Calibri" pitchFamily="34" charset="0"/>
              </a:rPr>
              <a:t>(DHA)</a:t>
            </a:r>
            <a:endParaRPr lang="el-GR" sz="3200" b="1" dirty="0" smtClean="0">
              <a:solidFill>
                <a:srgbClr val="FFFF00"/>
              </a:solidFill>
              <a:latin typeface="Calibri" pitchFamily="34" charset="0"/>
            </a:endParaRPr>
          </a:p>
          <a:p>
            <a:pPr algn="ctr" eaLnBrk="1" hangingPunct="1"/>
            <a:r>
              <a:rPr lang="el-GR" b="1" dirty="0" smtClean="0">
                <a:solidFill>
                  <a:srgbClr val="FFFF00"/>
                </a:solidFill>
                <a:latin typeface="Calibri" pitchFamily="34" charset="0"/>
              </a:rPr>
              <a:t>(22</a:t>
            </a:r>
            <a:r>
              <a:rPr lang="el-GR" b="1" dirty="0" smtClean="0">
                <a:solidFill>
                  <a:srgbClr val="FFFFFF"/>
                </a:solidFill>
                <a:latin typeface="Calibri" pitchFamily="34" charset="0"/>
              </a:rPr>
              <a:t>:6Δ</a:t>
            </a:r>
            <a:r>
              <a:rPr lang="el-GR" b="1" baseline="30000" dirty="0" smtClean="0">
                <a:solidFill>
                  <a:srgbClr val="FFFFFF"/>
                </a:solidFill>
                <a:latin typeface="Calibri" pitchFamily="34" charset="0"/>
              </a:rPr>
              <a:t>4,7,10,13,16,</a:t>
            </a:r>
            <a:r>
              <a:rPr lang="el-GR" b="1" baseline="30000" dirty="0" smtClean="0">
                <a:solidFill>
                  <a:srgbClr val="FFFF00"/>
                </a:solidFill>
                <a:latin typeface="Calibri" pitchFamily="34" charset="0"/>
              </a:rPr>
              <a:t>19</a:t>
            </a:r>
            <a:r>
              <a:rPr lang="el-GR" b="1" dirty="0" smtClean="0">
                <a:solidFill>
                  <a:srgbClr val="FFFF00"/>
                </a:solidFill>
                <a:latin typeface="Calibri" pitchFamily="34" charset="0"/>
              </a:rPr>
              <a:t>)</a:t>
            </a:r>
            <a:endParaRPr lang="en-GB" b="1" dirty="0">
              <a:solidFill>
                <a:srgbClr val="FFFF00"/>
              </a:solidFill>
              <a:latin typeface="Calibri" pitchFamily="34" charset="0"/>
            </a:endParaRPr>
          </a:p>
        </p:txBody>
      </p:sp>
      <p:sp>
        <p:nvSpPr>
          <p:cNvPr id="14" name="Rectangle 13"/>
          <p:cNvSpPr/>
          <p:nvPr/>
        </p:nvSpPr>
        <p:spPr>
          <a:xfrm>
            <a:off x="-142912" y="2636912"/>
            <a:ext cx="4000492" cy="1846659"/>
          </a:xfrm>
          <a:prstGeom prst="rect">
            <a:avLst/>
          </a:prstGeom>
        </p:spPr>
        <p:txBody>
          <a:bodyPr wrap="square">
            <a:spAutoFit/>
          </a:bodyPr>
          <a:lstStyle/>
          <a:p>
            <a:pPr algn="ctr" eaLnBrk="1" hangingPunct="1"/>
            <a:r>
              <a:rPr lang="el-GR" sz="3200" b="1" dirty="0" err="1" smtClean="0">
                <a:solidFill>
                  <a:srgbClr val="FFFF00"/>
                </a:solidFill>
                <a:latin typeface="Calibri" pitchFamily="34" charset="0"/>
              </a:rPr>
              <a:t>Εικοσα</a:t>
            </a:r>
            <a:r>
              <a:rPr lang="el-GR" sz="3200" b="1" dirty="0" smtClean="0">
                <a:solidFill>
                  <a:srgbClr val="FFFF00"/>
                </a:solidFill>
                <a:latin typeface="Calibri" pitchFamily="34" charset="0"/>
              </a:rPr>
              <a:t>-</a:t>
            </a:r>
            <a:r>
              <a:rPr lang="el-GR" sz="3200" b="1" dirty="0" err="1" smtClean="0">
                <a:solidFill>
                  <a:srgbClr val="FFFF00"/>
                </a:solidFill>
                <a:latin typeface="Calibri" pitchFamily="34" charset="0"/>
              </a:rPr>
              <a:t>πεντα</a:t>
            </a:r>
            <a:r>
              <a:rPr lang="el-GR" sz="3200" b="1" dirty="0" smtClean="0">
                <a:solidFill>
                  <a:srgbClr val="FFFF00"/>
                </a:solidFill>
                <a:latin typeface="Calibri" pitchFamily="34" charset="0"/>
              </a:rPr>
              <a:t>-ενοϊκό οξύ</a:t>
            </a:r>
          </a:p>
          <a:p>
            <a:pPr algn="ctr" eaLnBrk="1" hangingPunct="1"/>
            <a:r>
              <a:rPr lang="en-US" sz="3200" b="1" dirty="0" smtClean="0">
                <a:solidFill>
                  <a:srgbClr val="FFFF00"/>
                </a:solidFill>
                <a:latin typeface="Calibri" pitchFamily="34" charset="0"/>
              </a:rPr>
              <a:t>(EPA)</a:t>
            </a:r>
            <a:endParaRPr lang="el-GR" sz="3200" b="1" dirty="0" smtClean="0">
              <a:solidFill>
                <a:srgbClr val="FFFF00"/>
              </a:solidFill>
              <a:latin typeface="Calibri" pitchFamily="34" charset="0"/>
            </a:endParaRPr>
          </a:p>
          <a:p>
            <a:pPr algn="ctr" eaLnBrk="1" hangingPunct="1"/>
            <a:r>
              <a:rPr lang="el-GR" b="1" dirty="0" smtClean="0">
                <a:solidFill>
                  <a:srgbClr val="FFFF00"/>
                </a:solidFill>
                <a:latin typeface="Calibri" pitchFamily="34" charset="0"/>
              </a:rPr>
              <a:t>(20</a:t>
            </a:r>
            <a:r>
              <a:rPr lang="el-GR" b="1" dirty="0" smtClean="0">
                <a:solidFill>
                  <a:srgbClr val="FFFFFF"/>
                </a:solidFill>
                <a:latin typeface="Calibri" pitchFamily="34" charset="0"/>
              </a:rPr>
              <a:t>:5Δ</a:t>
            </a:r>
            <a:r>
              <a:rPr lang="el-GR" b="1" baseline="30000" dirty="0" smtClean="0">
                <a:solidFill>
                  <a:srgbClr val="FFFFFF"/>
                </a:solidFill>
                <a:latin typeface="Calibri" pitchFamily="34" charset="0"/>
              </a:rPr>
              <a:t>5,8,11,14,</a:t>
            </a:r>
            <a:r>
              <a:rPr lang="el-GR" b="1" baseline="30000" dirty="0" smtClean="0">
                <a:solidFill>
                  <a:srgbClr val="FFFF00"/>
                </a:solidFill>
                <a:latin typeface="Calibri" pitchFamily="34" charset="0"/>
              </a:rPr>
              <a:t>17</a:t>
            </a:r>
            <a:r>
              <a:rPr lang="el-GR" b="1" dirty="0" smtClean="0">
                <a:solidFill>
                  <a:srgbClr val="FFFF00"/>
                </a:solidFill>
                <a:latin typeface="Calibri" pitchFamily="34" charset="0"/>
              </a:rPr>
              <a:t>)</a:t>
            </a:r>
            <a:endParaRPr lang="el-GR" b="1" dirty="0">
              <a:solidFill>
                <a:srgbClr val="FFFF00"/>
              </a:solidFill>
              <a:latin typeface="Calibri" pitchFamily="34" charset="0"/>
            </a:endParaRPr>
          </a:p>
        </p:txBody>
      </p:sp>
      <p:sp>
        <p:nvSpPr>
          <p:cNvPr id="15" name="Rectangle 4"/>
          <p:cNvSpPr txBox="1">
            <a:spLocks noChangeArrowheads="1"/>
          </p:cNvSpPr>
          <p:nvPr/>
        </p:nvSpPr>
        <p:spPr bwMode="auto">
          <a:xfrm>
            <a:off x="7215202" y="3071810"/>
            <a:ext cx="2857520" cy="116362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ctr" eaLnBrk="1" hangingPunct="1">
              <a:spcBef>
                <a:spcPct val="20000"/>
              </a:spcBef>
              <a:defRPr/>
            </a:pPr>
            <a:r>
              <a:rPr lang="el-GR" sz="3600" b="1" kern="0" dirty="0" smtClean="0">
                <a:solidFill>
                  <a:srgbClr val="FFFF00"/>
                </a:solidFill>
                <a:latin typeface="Calibri" pitchFamily="34" charset="0"/>
              </a:rPr>
              <a:t>γ-</a:t>
            </a:r>
            <a:r>
              <a:rPr lang="el-GR" sz="3600" b="1" kern="0" dirty="0" err="1" smtClean="0">
                <a:solidFill>
                  <a:srgbClr val="FFFF00"/>
                </a:solidFill>
                <a:latin typeface="Calibri" pitchFamily="34" charset="0"/>
              </a:rPr>
              <a:t>λινολενικό</a:t>
            </a:r>
            <a:r>
              <a:rPr lang="el-GR" sz="3600" b="1" kern="0" dirty="0" smtClean="0">
                <a:solidFill>
                  <a:srgbClr val="FFFF00"/>
                </a:solidFill>
                <a:latin typeface="Calibri" pitchFamily="34" charset="0"/>
              </a:rPr>
              <a:t> οξύ</a:t>
            </a:r>
          </a:p>
          <a:p>
            <a:pPr marL="342900" indent="-342900" algn="ctr" eaLnBrk="1" hangingPunct="1">
              <a:spcBef>
                <a:spcPct val="20000"/>
              </a:spcBef>
              <a:defRPr/>
            </a:pPr>
            <a:r>
              <a:rPr lang="el-GR" b="1" kern="0" dirty="0" smtClean="0">
                <a:solidFill>
                  <a:srgbClr val="FFFF00"/>
                </a:solidFill>
                <a:latin typeface="Calibri" pitchFamily="34" charset="0"/>
              </a:rPr>
              <a:t>18</a:t>
            </a:r>
            <a:r>
              <a:rPr lang="el-GR" b="1" kern="0" dirty="0" smtClean="0">
                <a:solidFill>
                  <a:srgbClr val="FFFFFF"/>
                </a:solidFill>
                <a:latin typeface="Calibri" pitchFamily="34" charset="0"/>
              </a:rPr>
              <a:t>:3Δ</a:t>
            </a:r>
            <a:r>
              <a:rPr lang="el-GR" b="1" kern="0" baseline="30000" dirty="0" smtClean="0">
                <a:solidFill>
                  <a:srgbClr val="FFFFFF"/>
                </a:solidFill>
                <a:latin typeface="Calibri" pitchFamily="34" charset="0"/>
              </a:rPr>
              <a:t>6,9,</a:t>
            </a:r>
            <a:r>
              <a:rPr lang="el-GR" b="1" kern="0" baseline="30000" dirty="0" smtClean="0">
                <a:solidFill>
                  <a:srgbClr val="FFFF00"/>
                </a:solidFill>
                <a:latin typeface="Calibri" pitchFamily="34" charset="0"/>
              </a:rPr>
              <a:t>12</a:t>
            </a:r>
            <a:endParaRPr lang="en-GB" b="1" kern="0" dirty="0">
              <a:solidFill>
                <a:srgbClr val="FFFF00"/>
              </a:solidFill>
              <a:latin typeface="Calibri" pitchFamily="34" charset="0"/>
            </a:endParaRPr>
          </a:p>
        </p:txBody>
      </p:sp>
      <p:sp>
        <p:nvSpPr>
          <p:cNvPr id="16" name="Down Arrow 15"/>
          <p:cNvSpPr/>
          <p:nvPr/>
        </p:nvSpPr>
        <p:spPr>
          <a:xfrm>
            <a:off x="2928922" y="1780226"/>
            <a:ext cx="285752" cy="9286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1">
              <a:solidFill>
                <a:srgbClr val="FFFFFF"/>
              </a:solidFill>
              <a:latin typeface="Calibri" pitchFamily="34" charset="0"/>
            </a:endParaRPr>
          </a:p>
        </p:txBody>
      </p:sp>
      <p:sp>
        <p:nvSpPr>
          <p:cNvPr id="19" name="Down Arrow 18"/>
          <p:cNvSpPr/>
          <p:nvPr/>
        </p:nvSpPr>
        <p:spPr>
          <a:xfrm>
            <a:off x="2928922" y="4182995"/>
            <a:ext cx="285752" cy="7858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1">
              <a:solidFill>
                <a:srgbClr val="FFFFFF"/>
              </a:solidFill>
              <a:latin typeface="Calibri" pitchFamily="34" charset="0"/>
            </a:endParaRPr>
          </a:p>
        </p:txBody>
      </p:sp>
      <p:sp>
        <p:nvSpPr>
          <p:cNvPr id="20" name="Down Arrow 19"/>
          <p:cNvSpPr/>
          <p:nvPr/>
        </p:nvSpPr>
        <p:spPr>
          <a:xfrm>
            <a:off x="9391972" y="2105214"/>
            <a:ext cx="285752" cy="1071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1">
              <a:solidFill>
                <a:srgbClr val="FFFFFF"/>
              </a:solidFill>
              <a:latin typeface="Calibri" pitchFamily="34" charset="0"/>
            </a:endParaRPr>
          </a:p>
        </p:txBody>
      </p:sp>
      <p:sp>
        <p:nvSpPr>
          <p:cNvPr id="21" name="Down Arrow 20"/>
          <p:cNvSpPr/>
          <p:nvPr/>
        </p:nvSpPr>
        <p:spPr>
          <a:xfrm>
            <a:off x="9430096" y="4352718"/>
            <a:ext cx="285752" cy="10715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b="1">
              <a:solidFill>
                <a:srgbClr val="FFFFFF"/>
              </a:solidFill>
              <a:latin typeface="Calibri" pitchFamily="34" charset="0"/>
            </a:endParaRPr>
          </a:p>
        </p:txBody>
      </p:sp>
      <p:sp>
        <p:nvSpPr>
          <p:cNvPr id="17" name="Oval 16"/>
          <p:cNvSpPr/>
          <p:nvPr/>
        </p:nvSpPr>
        <p:spPr bwMode="auto">
          <a:xfrm>
            <a:off x="0" y="6237312"/>
            <a:ext cx="864096" cy="504056"/>
          </a:xfrm>
          <a:prstGeom prst="ellipse">
            <a:avLst/>
          </a:prstGeom>
          <a:solidFill>
            <a:schemeClr val="tx2"/>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Deflate">
              <a:avLst>
                <a:gd name="adj" fmla="val 9419"/>
              </a:avLst>
            </a:prstTxWarp>
          </a:bodyP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GrD</a:t>
            </a:r>
            <a:endParaRPr kumimoji="0" lang="el-GR" sz="2000" b="1" i="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endParaRPr>
          </a:p>
        </p:txBody>
      </p:sp>
      <p:sp>
        <p:nvSpPr>
          <p:cNvPr id="2" name="Right Brace 1"/>
          <p:cNvSpPr/>
          <p:nvPr/>
        </p:nvSpPr>
        <p:spPr>
          <a:xfrm>
            <a:off x="3703340" y="1340768"/>
            <a:ext cx="576064" cy="5185479"/>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Left Brace 2"/>
          <p:cNvSpPr/>
          <p:nvPr/>
        </p:nvSpPr>
        <p:spPr>
          <a:xfrm>
            <a:off x="6295628" y="1124744"/>
            <a:ext cx="919574" cy="5401503"/>
          </a:xfrm>
          <a:prstGeom prst="lef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4279404" y="1628800"/>
            <a:ext cx="2118404" cy="2677656"/>
          </a:xfrm>
          <a:prstGeom prst="rect">
            <a:avLst/>
          </a:prstGeom>
          <a:noFill/>
        </p:spPr>
        <p:txBody>
          <a:bodyPr wrap="square" rtlCol="0">
            <a:spAutoFit/>
          </a:bodyPr>
          <a:lstStyle/>
          <a:p>
            <a:pPr algn="ctr"/>
            <a:r>
              <a:rPr lang="el-GR" sz="2800" b="1" dirty="0" smtClean="0">
                <a:solidFill>
                  <a:schemeClr val="bg1"/>
                </a:solidFill>
                <a:latin typeface="Calibri" pitchFamily="34" charset="0"/>
                <a:cs typeface="Calibri" pitchFamily="34" charset="0"/>
              </a:rPr>
              <a:t>Συμμετοχή στη δόμηση των μεμβρανών των κυττάρων.</a:t>
            </a:r>
            <a:endParaRPr lang="en-US" sz="2800" b="1" dirty="0">
              <a:solidFill>
                <a:schemeClr val="bg1"/>
              </a:solidFill>
              <a:latin typeface="Calibri" pitchFamily="34" charset="0"/>
              <a:cs typeface="Calibri" pitchFamily="34" charset="0"/>
            </a:endParaRPr>
          </a:p>
        </p:txBody>
      </p:sp>
      <p:sp>
        <p:nvSpPr>
          <p:cNvPr id="22" name="TextBox 21"/>
          <p:cNvSpPr txBox="1"/>
          <p:nvPr/>
        </p:nvSpPr>
        <p:spPr>
          <a:xfrm>
            <a:off x="4135388" y="4893978"/>
            <a:ext cx="2475639" cy="1754326"/>
          </a:xfrm>
          <a:prstGeom prst="rect">
            <a:avLst/>
          </a:prstGeom>
          <a:noFill/>
        </p:spPr>
        <p:txBody>
          <a:bodyPr wrap="square" rtlCol="0">
            <a:spAutoFit/>
          </a:bodyPr>
          <a:lstStyle/>
          <a:p>
            <a:pPr algn="ctr"/>
            <a:r>
              <a:rPr lang="el-GR" sz="3600" b="1" dirty="0" smtClean="0">
                <a:solidFill>
                  <a:schemeClr val="bg1"/>
                </a:solidFill>
                <a:latin typeface="Calibri" pitchFamily="34" charset="0"/>
                <a:cs typeface="Calibri" pitchFamily="34" charset="0"/>
              </a:rPr>
              <a:t>Ερώτημα: με ποια αναλογία;</a:t>
            </a:r>
            <a:endParaRPr lang="en-US" sz="36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3069118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endCondLst>
                                    <p:cond evt="onNext" delay="0">
                                      <p:tgtEl>
                                        <p:sldTgt/>
                                      </p:tgtEl>
                                    </p:cond>
                                  </p:endCondLst>
                                  <p:childTnLst>
                                    <p:animClr clrSpc="hsl" dir="cw">
                                      <p:cBhvr override="childStyle">
                                        <p:cTn id="6" dur="500" fill="hold"/>
                                        <p:tgtEl>
                                          <p:spTgt spid="22"/>
                                        </p:tgtEl>
                                        <p:attrNameLst>
                                          <p:attrName>style.color</p:attrName>
                                        </p:attrNameLst>
                                      </p:cBhvr>
                                      <p:by>
                                        <p:hsl h="0" s="-12549" l="-25098"/>
                                      </p:by>
                                    </p:animClr>
                                    <p:animClr clrSpc="hsl" dir="cw">
                                      <p:cBhvr>
                                        <p:cTn id="7" dur="500" fill="hold"/>
                                        <p:tgtEl>
                                          <p:spTgt spid="22"/>
                                        </p:tgtEl>
                                        <p:attrNameLst>
                                          <p:attrName>fillcolor</p:attrName>
                                        </p:attrNameLst>
                                      </p:cBhvr>
                                      <p:by>
                                        <p:hsl h="0" s="-12549" l="-25098"/>
                                      </p:by>
                                    </p:animClr>
                                    <p:animClr clrSpc="hsl" dir="cw">
                                      <p:cBhvr>
                                        <p:cTn id="8" dur="500" fill="hold"/>
                                        <p:tgtEl>
                                          <p:spTgt spid="22"/>
                                        </p:tgtEl>
                                        <p:attrNameLst>
                                          <p:attrName>stroke.color</p:attrName>
                                        </p:attrNameLst>
                                      </p:cBhvr>
                                      <p:by>
                                        <p:hsl h="0" s="-12549" l="-25098"/>
                                      </p:by>
                                    </p:animClr>
                                    <p:set>
                                      <p:cBhvr>
                                        <p:cTn id="9" dur="500" fill="hold"/>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3"/>
          <p:cNvGrpSpPr/>
          <p:nvPr/>
        </p:nvGrpSpPr>
        <p:grpSpPr>
          <a:xfrm>
            <a:off x="2047156" y="1808820"/>
            <a:ext cx="6624736" cy="2376264"/>
            <a:chOff x="462980" y="2996952"/>
            <a:chExt cx="5832648" cy="2088231"/>
          </a:xfrm>
        </p:grpSpPr>
        <p:grpSp>
          <p:nvGrpSpPr>
            <p:cNvPr id="6" name="Group 187"/>
            <p:cNvGrpSpPr/>
            <p:nvPr/>
          </p:nvGrpSpPr>
          <p:grpSpPr>
            <a:xfrm>
              <a:off x="462980" y="2996952"/>
              <a:ext cx="5832648" cy="1080120"/>
              <a:chOff x="462980" y="2996952"/>
              <a:chExt cx="5832648" cy="1080120"/>
            </a:xfrm>
          </p:grpSpPr>
          <p:grpSp>
            <p:nvGrpSpPr>
              <p:cNvPr id="7" name="Group 149"/>
              <p:cNvGrpSpPr/>
              <p:nvPr/>
            </p:nvGrpSpPr>
            <p:grpSpPr>
              <a:xfrm>
                <a:off x="462980" y="2996952"/>
                <a:ext cx="2952328" cy="1008112"/>
                <a:chOff x="462980" y="2996952"/>
                <a:chExt cx="2952328" cy="1008112"/>
              </a:xfrm>
            </p:grpSpPr>
            <p:grpSp>
              <p:nvGrpSpPr>
                <p:cNvPr id="8" name="Group 116"/>
                <p:cNvGrpSpPr/>
                <p:nvPr/>
              </p:nvGrpSpPr>
              <p:grpSpPr>
                <a:xfrm>
                  <a:off x="462980" y="2996952"/>
                  <a:ext cx="432048" cy="914444"/>
                  <a:chOff x="2407196" y="3645025"/>
                  <a:chExt cx="432048" cy="914444"/>
                </a:xfrm>
              </p:grpSpPr>
              <p:sp>
                <p:nvSpPr>
                  <p:cNvPr id="3" name="Freeform 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9" name="Group 16"/>
                <p:cNvGrpSpPr/>
                <p:nvPr/>
              </p:nvGrpSpPr>
              <p:grpSpPr>
                <a:xfrm>
                  <a:off x="1975148" y="3068029"/>
                  <a:ext cx="576064" cy="721011"/>
                  <a:chOff x="4279404" y="1772816"/>
                  <a:chExt cx="1825077" cy="2593219"/>
                </a:xfrm>
              </p:grpSpPr>
              <p:sp>
                <p:nvSpPr>
                  <p:cNvPr id="11" name="Freeform 10"/>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2" name="Freeform 11"/>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3"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0" name="Group 117"/>
                <p:cNvGrpSpPr/>
                <p:nvPr/>
              </p:nvGrpSpPr>
              <p:grpSpPr>
                <a:xfrm>
                  <a:off x="751012" y="2996952"/>
                  <a:ext cx="432048" cy="914444"/>
                  <a:chOff x="2407196" y="3645025"/>
                  <a:chExt cx="432048" cy="914444"/>
                </a:xfrm>
              </p:grpSpPr>
              <p:sp>
                <p:nvSpPr>
                  <p:cNvPr id="119" name="Freeform 11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2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2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4" name="Group 125"/>
                <p:cNvGrpSpPr/>
                <p:nvPr/>
              </p:nvGrpSpPr>
              <p:grpSpPr>
                <a:xfrm>
                  <a:off x="1399084" y="3018612"/>
                  <a:ext cx="432048" cy="914444"/>
                  <a:chOff x="2407196" y="3645025"/>
                  <a:chExt cx="432048" cy="914444"/>
                </a:xfrm>
              </p:grpSpPr>
              <p:sp>
                <p:nvSpPr>
                  <p:cNvPr id="127" name="Freeform 126"/>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28"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29"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5" name="Group 129"/>
                <p:cNvGrpSpPr/>
                <p:nvPr/>
              </p:nvGrpSpPr>
              <p:grpSpPr>
                <a:xfrm>
                  <a:off x="1687116" y="3018612"/>
                  <a:ext cx="432048" cy="914444"/>
                  <a:chOff x="2407196" y="3645025"/>
                  <a:chExt cx="432048" cy="914444"/>
                </a:xfrm>
              </p:grpSpPr>
              <p:sp>
                <p:nvSpPr>
                  <p:cNvPr id="131" name="Freeform 130"/>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32"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33"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6" name="Group 133"/>
                <p:cNvGrpSpPr/>
                <p:nvPr/>
              </p:nvGrpSpPr>
              <p:grpSpPr>
                <a:xfrm>
                  <a:off x="2335188" y="3068960"/>
                  <a:ext cx="432048" cy="914444"/>
                  <a:chOff x="2407196" y="3645025"/>
                  <a:chExt cx="432048" cy="914444"/>
                </a:xfrm>
              </p:grpSpPr>
              <p:sp>
                <p:nvSpPr>
                  <p:cNvPr id="135" name="Freeform 134"/>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36"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37"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7" name="Group 137"/>
                <p:cNvGrpSpPr/>
                <p:nvPr/>
              </p:nvGrpSpPr>
              <p:grpSpPr>
                <a:xfrm>
                  <a:off x="2623220" y="3090620"/>
                  <a:ext cx="432048" cy="914444"/>
                  <a:chOff x="2407196" y="3645025"/>
                  <a:chExt cx="432048" cy="914444"/>
                </a:xfrm>
              </p:grpSpPr>
              <p:sp>
                <p:nvSpPr>
                  <p:cNvPr id="139" name="Freeform 13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4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4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8" name="Group 141"/>
                <p:cNvGrpSpPr/>
                <p:nvPr/>
              </p:nvGrpSpPr>
              <p:grpSpPr>
                <a:xfrm>
                  <a:off x="2983260" y="3068960"/>
                  <a:ext cx="432048" cy="914444"/>
                  <a:chOff x="2407196" y="3645025"/>
                  <a:chExt cx="432048" cy="914444"/>
                </a:xfrm>
              </p:grpSpPr>
              <p:sp>
                <p:nvSpPr>
                  <p:cNvPr id="143" name="Freeform 14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4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4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19" name="Group 145"/>
                <p:cNvGrpSpPr/>
                <p:nvPr/>
              </p:nvGrpSpPr>
              <p:grpSpPr>
                <a:xfrm>
                  <a:off x="1039044" y="2996952"/>
                  <a:ext cx="576064" cy="721011"/>
                  <a:chOff x="4279404" y="1772816"/>
                  <a:chExt cx="1825077" cy="2593219"/>
                </a:xfrm>
              </p:grpSpPr>
              <p:sp>
                <p:nvSpPr>
                  <p:cNvPr id="147" name="Freeform 146"/>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48" name="Freeform 147"/>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49"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nvGrpSpPr>
              <p:cNvPr id="20" name="Group 150"/>
              <p:cNvGrpSpPr/>
              <p:nvPr/>
            </p:nvGrpSpPr>
            <p:grpSpPr>
              <a:xfrm>
                <a:off x="3343300" y="3068960"/>
                <a:ext cx="2952328" cy="1008112"/>
                <a:chOff x="462980" y="2996952"/>
                <a:chExt cx="2952328" cy="1008112"/>
              </a:xfrm>
            </p:grpSpPr>
            <p:grpSp>
              <p:nvGrpSpPr>
                <p:cNvPr id="21" name="Group 151"/>
                <p:cNvGrpSpPr/>
                <p:nvPr/>
              </p:nvGrpSpPr>
              <p:grpSpPr>
                <a:xfrm>
                  <a:off x="462980" y="2996952"/>
                  <a:ext cx="432048" cy="914444"/>
                  <a:chOff x="2407196" y="3645025"/>
                  <a:chExt cx="432048" cy="914444"/>
                </a:xfrm>
              </p:grpSpPr>
              <p:sp>
                <p:nvSpPr>
                  <p:cNvPr id="185" name="Freeform 184"/>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86"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87"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2" name="Group 152"/>
                <p:cNvGrpSpPr/>
                <p:nvPr/>
              </p:nvGrpSpPr>
              <p:grpSpPr>
                <a:xfrm>
                  <a:off x="1975149" y="3068029"/>
                  <a:ext cx="576064" cy="721011"/>
                  <a:chOff x="4279404" y="1772816"/>
                  <a:chExt cx="1825077" cy="2593219"/>
                </a:xfrm>
              </p:grpSpPr>
              <p:sp>
                <p:nvSpPr>
                  <p:cNvPr id="182" name="Freeform 181"/>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83" name="Freeform 182"/>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84"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 name="Group 153"/>
                <p:cNvGrpSpPr/>
                <p:nvPr/>
              </p:nvGrpSpPr>
              <p:grpSpPr>
                <a:xfrm>
                  <a:off x="751012" y="2996952"/>
                  <a:ext cx="432048" cy="914444"/>
                  <a:chOff x="2407196" y="3645025"/>
                  <a:chExt cx="432048" cy="914444"/>
                </a:xfrm>
              </p:grpSpPr>
              <p:sp>
                <p:nvSpPr>
                  <p:cNvPr id="179" name="Freeform 17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8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8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4" name="Group 154"/>
                <p:cNvGrpSpPr/>
                <p:nvPr/>
              </p:nvGrpSpPr>
              <p:grpSpPr>
                <a:xfrm>
                  <a:off x="1399084" y="3018612"/>
                  <a:ext cx="432048" cy="914444"/>
                  <a:chOff x="2407196" y="3645025"/>
                  <a:chExt cx="432048" cy="914444"/>
                </a:xfrm>
              </p:grpSpPr>
              <p:sp>
                <p:nvSpPr>
                  <p:cNvPr id="176" name="Freeform 175"/>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77"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78"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5" name="Group 155"/>
                <p:cNvGrpSpPr/>
                <p:nvPr/>
              </p:nvGrpSpPr>
              <p:grpSpPr>
                <a:xfrm>
                  <a:off x="1687116" y="3018612"/>
                  <a:ext cx="432048" cy="914444"/>
                  <a:chOff x="2407196" y="3645025"/>
                  <a:chExt cx="432048" cy="914444"/>
                </a:xfrm>
              </p:grpSpPr>
              <p:sp>
                <p:nvSpPr>
                  <p:cNvPr id="173" name="Freeform 17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7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7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6" name="Group 156"/>
                <p:cNvGrpSpPr/>
                <p:nvPr/>
              </p:nvGrpSpPr>
              <p:grpSpPr>
                <a:xfrm>
                  <a:off x="2335188" y="3068960"/>
                  <a:ext cx="432048" cy="914444"/>
                  <a:chOff x="2407196" y="3645025"/>
                  <a:chExt cx="432048" cy="914444"/>
                </a:xfrm>
              </p:grpSpPr>
              <p:sp>
                <p:nvSpPr>
                  <p:cNvPr id="170" name="Freeform 169"/>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71"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72"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7" name="Group 157"/>
                <p:cNvGrpSpPr/>
                <p:nvPr/>
              </p:nvGrpSpPr>
              <p:grpSpPr>
                <a:xfrm>
                  <a:off x="2623220" y="3090620"/>
                  <a:ext cx="432048" cy="914444"/>
                  <a:chOff x="2407196" y="3645025"/>
                  <a:chExt cx="432048" cy="914444"/>
                </a:xfrm>
              </p:grpSpPr>
              <p:sp>
                <p:nvSpPr>
                  <p:cNvPr id="167" name="Freeform 166"/>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68"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69"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8" name="Group 158"/>
                <p:cNvGrpSpPr/>
                <p:nvPr/>
              </p:nvGrpSpPr>
              <p:grpSpPr>
                <a:xfrm>
                  <a:off x="2983260" y="3068960"/>
                  <a:ext cx="432048" cy="914444"/>
                  <a:chOff x="2407196" y="3645025"/>
                  <a:chExt cx="432048" cy="914444"/>
                </a:xfrm>
              </p:grpSpPr>
              <p:sp>
                <p:nvSpPr>
                  <p:cNvPr id="164" name="Freeform 163"/>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65"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166"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9" name="Group 159"/>
                <p:cNvGrpSpPr/>
                <p:nvPr/>
              </p:nvGrpSpPr>
              <p:grpSpPr>
                <a:xfrm>
                  <a:off x="1039045" y="2996952"/>
                  <a:ext cx="576064" cy="721011"/>
                  <a:chOff x="4279404" y="1772816"/>
                  <a:chExt cx="1825077" cy="2593219"/>
                </a:xfrm>
              </p:grpSpPr>
              <p:sp>
                <p:nvSpPr>
                  <p:cNvPr id="161" name="Freeform 160"/>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62" name="Freeform 161"/>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163"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grpSp>
          <p:nvGrpSpPr>
            <p:cNvPr id="30" name="Group 188"/>
            <p:cNvGrpSpPr/>
            <p:nvPr/>
          </p:nvGrpSpPr>
          <p:grpSpPr>
            <a:xfrm rot="10800000">
              <a:off x="462980" y="4005063"/>
              <a:ext cx="5832648" cy="1080120"/>
              <a:chOff x="462980" y="2996952"/>
              <a:chExt cx="5832648" cy="1080120"/>
            </a:xfrm>
          </p:grpSpPr>
          <p:grpSp>
            <p:nvGrpSpPr>
              <p:cNvPr id="31" name="Group 189"/>
              <p:cNvGrpSpPr/>
              <p:nvPr/>
            </p:nvGrpSpPr>
            <p:grpSpPr>
              <a:xfrm>
                <a:off x="462980" y="2996952"/>
                <a:ext cx="2952328" cy="1008112"/>
                <a:chOff x="462980" y="2996952"/>
                <a:chExt cx="2952328" cy="1008112"/>
              </a:xfrm>
            </p:grpSpPr>
            <p:grpSp>
              <p:nvGrpSpPr>
                <p:cNvPr id="228" name="Group 227"/>
                <p:cNvGrpSpPr/>
                <p:nvPr/>
              </p:nvGrpSpPr>
              <p:grpSpPr>
                <a:xfrm>
                  <a:off x="462980" y="2996952"/>
                  <a:ext cx="432048" cy="914444"/>
                  <a:chOff x="2407196" y="3645025"/>
                  <a:chExt cx="432048" cy="914444"/>
                </a:xfrm>
              </p:grpSpPr>
              <p:sp>
                <p:nvSpPr>
                  <p:cNvPr id="261" name="Freeform 260"/>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62"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63"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29" name="Group 228"/>
                <p:cNvGrpSpPr/>
                <p:nvPr/>
              </p:nvGrpSpPr>
              <p:grpSpPr>
                <a:xfrm>
                  <a:off x="1975149" y="3068029"/>
                  <a:ext cx="576064" cy="721011"/>
                  <a:chOff x="4279404" y="1772816"/>
                  <a:chExt cx="1825077" cy="2593219"/>
                </a:xfrm>
              </p:grpSpPr>
              <p:sp>
                <p:nvSpPr>
                  <p:cNvPr id="258" name="Freeform 257"/>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59" name="Freeform 258"/>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60"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0" name="Group 229"/>
                <p:cNvGrpSpPr/>
                <p:nvPr/>
              </p:nvGrpSpPr>
              <p:grpSpPr>
                <a:xfrm>
                  <a:off x="751012" y="2996952"/>
                  <a:ext cx="432048" cy="914444"/>
                  <a:chOff x="2407196" y="3645025"/>
                  <a:chExt cx="432048" cy="914444"/>
                </a:xfrm>
              </p:grpSpPr>
              <p:sp>
                <p:nvSpPr>
                  <p:cNvPr id="255" name="Freeform 254"/>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56"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57"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1" name="Group 230"/>
                <p:cNvGrpSpPr/>
                <p:nvPr/>
              </p:nvGrpSpPr>
              <p:grpSpPr>
                <a:xfrm>
                  <a:off x="1399084" y="3018612"/>
                  <a:ext cx="432048" cy="914444"/>
                  <a:chOff x="2407196" y="3645025"/>
                  <a:chExt cx="432048" cy="914444"/>
                </a:xfrm>
              </p:grpSpPr>
              <p:sp>
                <p:nvSpPr>
                  <p:cNvPr id="252" name="Freeform 251"/>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53"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54"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2" name="Group 231"/>
                <p:cNvGrpSpPr/>
                <p:nvPr/>
              </p:nvGrpSpPr>
              <p:grpSpPr>
                <a:xfrm>
                  <a:off x="1687116" y="3018612"/>
                  <a:ext cx="432048" cy="914444"/>
                  <a:chOff x="2407196" y="3645025"/>
                  <a:chExt cx="432048" cy="914444"/>
                </a:xfrm>
              </p:grpSpPr>
              <p:sp>
                <p:nvSpPr>
                  <p:cNvPr id="249" name="Freeform 24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5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5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3" name="Group 232"/>
                <p:cNvGrpSpPr/>
                <p:nvPr/>
              </p:nvGrpSpPr>
              <p:grpSpPr>
                <a:xfrm>
                  <a:off x="2335188" y="3068960"/>
                  <a:ext cx="432048" cy="914444"/>
                  <a:chOff x="2407196" y="3645025"/>
                  <a:chExt cx="432048" cy="914444"/>
                </a:xfrm>
              </p:grpSpPr>
              <p:sp>
                <p:nvSpPr>
                  <p:cNvPr id="246" name="Freeform 245"/>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47"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48"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4" name="Group 233"/>
                <p:cNvGrpSpPr/>
                <p:nvPr/>
              </p:nvGrpSpPr>
              <p:grpSpPr>
                <a:xfrm>
                  <a:off x="2623220" y="3090620"/>
                  <a:ext cx="432048" cy="914444"/>
                  <a:chOff x="2407196" y="3645025"/>
                  <a:chExt cx="432048" cy="914444"/>
                </a:xfrm>
              </p:grpSpPr>
              <p:sp>
                <p:nvSpPr>
                  <p:cNvPr id="243" name="Freeform 24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4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4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5" name="Group 234"/>
                <p:cNvGrpSpPr/>
                <p:nvPr/>
              </p:nvGrpSpPr>
              <p:grpSpPr>
                <a:xfrm>
                  <a:off x="2983260" y="3068960"/>
                  <a:ext cx="432048" cy="914444"/>
                  <a:chOff x="2407196" y="3645025"/>
                  <a:chExt cx="432048" cy="914444"/>
                </a:xfrm>
              </p:grpSpPr>
              <p:sp>
                <p:nvSpPr>
                  <p:cNvPr id="240" name="Freeform 239"/>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41"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42"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36" name="Group 235"/>
                <p:cNvGrpSpPr/>
                <p:nvPr/>
              </p:nvGrpSpPr>
              <p:grpSpPr>
                <a:xfrm>
                  <a:off x="1039045" y="2996952"/>
                  <a:ext cx="576064" cy="721011"/>
                  <a:chOff x="4279404" y="1772816"/>
                  <a:chExt cx="1825077" cy="2593219"/>
                </a:xfrm>
              </p:grpSpPr>
              <p:sp>
                <p:nvSpPr>
                  <p:cNvPr id="237" name="Freeform 236"/>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38" name="Freeform 237"/>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39"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nvGrpSpPr>
              <p:cNvPr id="264" name="Group 190"/>
              <p:cNvGrpSpPr/>
              <p:nvPr/>
            </p:nvGrpSpPr>
            <p:grpSpPr>
              <a:xfrm>
                <a:off x="3343300" y="3068960"/>
                <a:ext cx="2952328" cy="1008112"/>
                <a:chOff x="462980" y="2996952"/>
                <a:chExt cx="2952328" cy="1008112"/>
              </a:xfrm>
            </p:grpSpPr>
            <p:grpSp>
              <p:nvGrpSpPr>
                <p:cNvPr id="268" name="Group 191"/>
                <p:cNvGrpSpPr/>
                <p:nvPr/>
              </p:nvGrpSpPr>
              <p:grpSpPr>
                <a:xfrm>
                  <a:off x="462980" y="2996952"/>
                  <a:ext cx="432048" cy="914444"/>
                  <a:chOff x="2407196" y="3645025"/>
                  <a:chExt cx="432048" cy="914444"/>
                </a:xfrm>
              </p:grpSpPr>
              <p:sp>
                <p:nvSpPr>
                  <p:cNvPr id="225" name="Freeform 224"/>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26"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27"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69" name="Group 192"/>
                <p:cNvGrpSpPr/>
                <p:nvPr/>
              </p:nvGrpSpPr>
              <p:grpSpPr>
                <a:xfrm>
                  <a:off x="1975150" y="3068029"/>
                  <a:ext cx="576064" cy="721011"/>
                  <a:chOff x="4279404" y="1772816"/>
                  <a:chExt cx="1825077" cy="2593219"/>
                </a:xfrm>
              </p:grpSpPr>
              <p:sp>
                <p:nvSpPr>
                  <p:cNvPr id="222" name="Freeform 221"/>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23" name="Freeform 222"/>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24"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70" name="Group 193"/>
                <p:cNvGrpSpPr/>
                <p:nvPr/>
              </p:nvGrpSpPr>
              <p:grpSpPr>
                <a:xfrm>
                  <a:off x="751012" y="2996952"/>
                  <a:ext cx="432048" cy="914444"/>
                  <a:chOff x="2407196" y="3645025"/>
                  <a:chExt cx="432048" cy="914444"/>
                </a:xfrm>
              </p:grpSpPr>
              <p:sp>
                <p:nvSpPr>
                  <p:cNvPr id="219" name="Freeform 218"/>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20"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21"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71" name="Group 194"/>
                <p:cNvGrpSpPr/>
                <p:nvPr/>
              </p:nvGrpSpPr>
              <p:grpSpPr>
                <a:xfrm>
                  <a:off x="1399084" y="3018612"/>
                  <a:ext cx="432048" cy="914444"/>
                  <a:chOff x="2407196" y="3645025"/>
                  <a:chExt cx="432048" cy="914444"/>
                </a:xfrm>
              </p:grpSpPr>
              <p:sp>
                <p:nvSpPr>
                  <p:cNvPr id="216" name="Freeform 215"/>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17"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18"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72" name="Group 195"/>
                <p:cNvGrpSpPr/>
                <p:nvPr/>
              </p:nvGrpSpPr>
              <p:grpSpPr>
                <a:xfrm>
                  <a:off x="1687116" y="3018612"/>
                  <a:ext cx="432048" cy="914444"/>
                  <a:chOff x="2407196" y="3645025"/>
                  <a:chExt cx="432048" cy="914444"/>
                </a:xfrm>
              </p:grpSpPr>
              <p:sp>
                <p:nvSpPr>
                  <p:cNvPr id="213" name="Freeform 212"/>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14"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15"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73" name="Group 196"/>
                <p:cNvGrpSpPr/>
                <p:nvPr/>
              </p:nvGrpSpPr>
              <p:grpSpPr>
                <a:xfrm>
                  <a:off x="2335188" y="3068960"/>
                  <a:ext cx="432048" cy="914444"/>
                  <a:chOff x="2407196" y="3645025"/>
                  <a:chExt cx="432048" cy="914444"/>
                </a:xfrm>
              </p:grpSpPr>
              <p:sp>
                <p:nvSpPr>
                  <p:cNvPr id="210" name="Freeform 209"/>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11"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12"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74" name="Group 197"/>
                <p:cNvGrpSpPr/>
                <p:nvPr/>
              </p:nvGrpSpPr>
              <p:grpSpPr>
                <a:xfrm>
                  <a:off x="2623220" y="3090620"/>
                  <a:ext cx="432048" cy="914444"/>
                  <a:chOff x="2407196" y="3645025"/>
                  <a:chExt cx="432048" cy="914444"/>
                </a:xfrm>
              </p:grpSpPr>
              <p:sp>
                <p:nvSpPr>
                  <p:cNvPr id="207" name="Freeform 206"/>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08"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09"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75" name="Group 198"/>
                <p:cNvGrpSpPr/>
                <p:nvPr/>
              </p:nvGrpSpPr>
              <p:grpSpPr>
                <a:xfrm>
                  <a:off x="2983260" y="3068960"/>
                  <a:ext cx="432048" cy="914444"/>
                  <a:chOff x="2407196" y="3645025"/>
                  <a:chExt cx="432048" cy="914444"/>
                </a:xfrm>
              </p:grpSpPr>
              <p:sp>
                <p:nvSpPr>
                  <p:cNvPr id="204" name="Freeform 203"/>
                  <p:cNvSpPr/>
                  <p:nvPr/>
                </p:nvSpPr>
                <p:spPr>
                  <a:xfrm>
                    <a:off x="2615272" y="3939845"/>
                    <a:ext cx="151964" cy="582466"/>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05" name="Freeform 41"/>
                  <p:cNvSpPr>
                    <a:spLocks/>
                  </p:cNvSpPr>
                  <p:nvPr/>
                </p:nvSpPr>
                <p:spPr bwMode="auto">
                  <a:xfrm>
                    <a:off x="2510269" y="3897222"/>
                    <a:ext cx="61240" cy="662247"/>
                  </a:xfrm>
                  <a:custGeom>
                    <a:avLst/>
                    <a:gdLst>
                      <a:gd name="connsiteX0" fmla="*/ 9536 w 9536"/>
                      <a:gd name="connsiteY0" fmla="*/ 0 h 10000"/>
                      <a:gd name="connsiteX1" fmla="*/ 6556 w 9536"/>
                      <a:gd name="connsiteY1" fmla="*/ 3757 h 10000"/>
                      <a:gd name="connsiteX2" fmla="*/ 5828 w 9536"/>
                      <a:gd name="connsiteY2" fmla="*/ 7052 h 10000"/>
                      <a:gd name="connsiteX3" fmla="*/ 529 w 9536"/>
                      <a:gd name="connsiteY3" fmla="*/ 10000 h 10000"/>
                      <a:gd name="connsiteX0" fmla="*/ 4444 w 4444"/>
                      <a:gd name="connsiteY0" fmla="*/ 0 h 8821"/>
                      <a:gd name="connsiteX1" fmla="*/ 1319 w 4444"/>
                      <a:gd name="connsiteY1" fmla="*/ 3757 h 8821"/>
                      <a:gd name="connsiteX2" fmla="*/ 556 w 4444"/>
                      <a:gd name="connsiteY2" fmla="*/ 7052 h 8821"/>
                      <a:gd name="connsiteX3" fmla="*/ 555 w 4444"/>
                      <a:gd name="connsiteY3" fmla="*/ 8821 h 8821"/>
                    </a:gdLst>
                    <a:ahLst/>
                    <a:cxnLst>
                      <a:cxn ang="0">
                        <a:pos x="connsiteX0" y="connsiteY0"/>
                      </a:cxn>
                      <a:cxn ang="0">
                        <a:pos x="connsiteX1" y="connsiteY1"/>
                      </a:cxn>
                      <a:cxn ang="0">
                        <a:pos x="connsiteX2" y="connsiteY2"/>
                      </a:cxn>
                      <a:cxn ang="0">
                        <a:pos x="connsiteX3" y="connsiteY3"/>
                      </a:cxn>
                    </a:cxnLst>
                    <a:rect l="l" t="t" r="r" b="b"/>
                    <a:pathLst>
                      <a:path w="4444" h="8821">
                        <a:moveTo>
                          <a:pt x="4444" y="0"/>
                        </a:moveTo>
                        <a:cubicBezTo>
                          <a:pt x="3681" y="1243"/>
                          <a:pt x="1967" y="2582"/>
                          <a:pt x="1319" y="3757"/>
                        </a:cubicBezTo>
                        <a:cubicBezTo>
                          <a:pt x="671" y="4932"/>
                          <a:pt x="683" y="6208"/>
                          <a:pt x="556" y="7052"/>
                        </a:cubicBezTo>
                        <a:cubicBezTo>
                          <a:pt x="429" y="7896"/>
                          <a:pt x="0" y="8103"/>
                          <a:pt x="555" y="8821"/>
                        </a:cubicBezTo>
                      </a:path>
                    </a:pathLst>
                  </a:custGeom>
                  <a:noFill/>
                  <a:ln w="114300" cap="rnd" cmpd="sng">
                    <a:solidFill>
                      <a:srgbClr val="FFFF00"/>
                    </a:solidFill>
                    <a:round/>
                    <a:headEnd/>
                    <a:tailEnd/>
                  </a:ln>
                  <a:effectLst/>
                  <a:scene3d>
                    <a:camera prst="orthographicFront"/>
                    <a:lightRig rig="threePt" dir="t"/>
                  </a:scene3d>
                  <a:sp3d>
                    <a:bevelT/>
                  </a:sp3d>
                </p:spPr>
                <p:txBody>
                  <a:bodyPr/>
                  <a:lstStyle/>
                  <a:p>
                    <a:endParaRPr lang="el-GR">
                      <a:solidFill>
                        <a:prstClr val="white"/>
                      </a:solidFill>
                      <a:effectLst>
                        <a:glow rad="101600">
                          <a:srgbClr val="C00000">
                            <a:alpha val="60000"/>
                          </a:srgbClr>
                        </a:glow>
                      </a:effectLst>
                      <a:latin typeface="Calibri"/>
                      <a:cs typeface="Arial" charset="0"/>
                    </a:endParaRPr>
                  </a:p>
                </p:txBody>
              </p:sp>
              <p:sp>
                <p:nvSpPr>
                  <p:cNvPr id="206" name="Oval 42"/>
                  <p:cNvSpPr>
                    <a:spLocks noChangeArrowheads="1"/>
                  </p:cNvSpPr>
                  <p:nvPr/>
                </p:nvSpPr>
                <p:spPr bwMode="auto">
                  <a:xfrm>
                    <a:off x="2407196" y="3645025"/>
                    <a:ext cx="432048" cy="288031"/>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nvGrpSpPr>
                <p:cNvPr id="276" name="Group 199"/>
                <p:cNvGrpSpPr/>
                <p:nvPr/>
              </p:nvGrpSpPr>
              <p:grpSpPr>
                <a:xfrm>
                  <a:off x="1039046" y="2996952"/>
                  <a:ext cx="576064" cy="721011"/>
                  <a:chOff x="4279404" y="1772816"/>
                  <a:chExt cx="1825077" cy="2593219"/>
                </a:xfrm>
              </p:grpSpPr>
              <p:sp>
                <p:nvSpPr>
                  <p:cNvPr id="201" name="Freeform 200"/>
                  <p:cNvSpPr/>
                  <p:nvPr/>
                </p:nvSpPr>
                <p:spPr>
                  <a:xfrm rot="689307">
                    <a:off x="4783460" y="2636912"/>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02" name="Freeform 201"/>
                  <p:cNvSpPr/>
                  <p:nvPr/>
                </p:nvSpPr>
                <p:spPr>
                  <a:xfrm rot="356654">
                    <a:off x="5230686" y="2420888"/>
                    <a:ext cx="873795" cy="1729123"/>
                  </a:xfrm>
                  <a:custGeom>
                    <a:avLst/>
                    <a:gdLst>
                      <a:gd name="connsiteX0" fmla="*/ 8586 w 356316"/>
                      <a:gd name="connsiteY0" fmla="*/ 0 h 940158"/>
                      <a:gd name="connsiteX1" fmla="*/ 8586 w 356316"/>
                      <a:gd name="connsiteY1" fmla="*/ 399245 h 940158"/>
                      <a:gd name="connsiteX2" fmla="*/ 60102 w 356316"/>
                      <a:gd name="connsiteY2" fmla="*/ 656823 h 940158"/>
                      <a:gd name="connsiteX3" fmla="*/ 356316 w 356316"/>
                      <a:gd name="connsiteY3" fmla="*/ 940158 h 940158"/>
                      <a:gd name="connsiteX0" fmla="*/ 17173 w 364903"/>
                      <a:gd name="connsiteY0" fmla="*/ 0 h 940158"/>
                      <a:gd name="connsiteX1" fmla="*/ 8586 w 364903"/>
                      <a:gd name="connsiteY1" fmla="*/ 250034 h 940158"/>
                      <a:gd name="connsiteX2" fmla="*/ 68689 w 364903"/>
                      <a:gd name="connsiteY2" fmla="*/ 656823 h 940158"/>
                      <a:gd name="connsiteX3" fmla="*/ 364903 w 364903"/>
                      <a:gd name="connsiteY3" fmla="*/ 940158 h 940158"/>
                      <a:gd name="connsiteX0" fmla="*/ 48146 w 395876"/>
                      <a:gd name="connsiteY0" fmla="*/ 0 h 940158"/>
                      <a:gd name="connsiteX1" fmla="*/ 39559 w 395876"/>
                      <a:gd name="connsiteY1" fmla="*/ 250034 h 940158"/>
                      <a:gd name="connsiteX2" fmla="*/ 59386 w 395876"/>
                      <a:gd name="connsiteY2" fmla="*/ 540396 h 940158"/>
                      <a:gd name="connsiteX3" fmla="*/ 395876 w 395876"/>
                      <a:gd name="connsiteY3" fmla="*/ 940158 h 940158"/>
                      <a:gd name="connsiteX0" fmla="*/ 10460 w 358190"/>
                      <a:gd name="connsiteY0" fmla="*/ 0 h 940158"/>
                      <a:gd name="connsiteX1" fmla="*/ 1873 w 358190"/>
                      <a:gd name="connsiteY1" fmla="*/ 250034 h 940158"/>
                      <a:gd name="connsiteX2" fmla="*/ 21700 w 358190"/>
                      <a:gd name="connsiteY2" fmla="*/ 540396 h 940158"/>
                      <a:gd name="connsiteX3" fmla="*/ 101005 w 358190"/>
                      <a:gd name="connsiteY3" fmla="*/ 685577 h 940158"/>
                      <a:gd name="connsiteX4" fmla="*/ 358190 w 358190"/>
                      <a:gd name="connsiteY4" fmla="*/ 940158 h 940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190" h="940158">
                        <a:moveTo>
                          <a:pt x="10460" y="0"/>
                        </a:moveTo>
                        <a:cubicBezTo>
                          <a:pt x="6167" y="144887"/>
                          <a:pt x="0" y="159968"/>
                          <a:pt x="1873" y="250034"/>
                        </a:cubicBezTo>
                        <a:cubicBezTo>
                          <a:pt x="3746" y="340100"/>
                          <a:pt x="5178" y="467806"/>
                          <a:pt x="21700" y="540396"/>
                        </a:cubicBezTo>
                        <a:cubicBezTo>
                          <a:pt x="38222" y="612986"/>
                          <a:pt x="44923" y="618950"/>
                          <a:pt x="101005" y="685577"/>
                        </a:cubicBezTo>
                        <a:cubicBezTo>
                          <a:pt x="157087" y="752204"/>
                          <a:pt x="316620" y="894490"/>
                          <a:pt x="358190" y="940158"/>
                        </a:cubicBezTo>
                      </a:path>
                    </a:pathLst>
                  </a:custGeom>
                  <a:ln w="114300" cap="rnd">
                    <a:solidFill>
                      <a:srgbClr val="FFFF00"/>
                    </a:solidFill>
                    <a:beve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white"/>
                      </a:solidFill>
                    </a:endParaRPr>
                  </a:p>
                </p:txBody>
              </p:sp>
              <p:sp>
                <p:nvSpPr>
                  <p:cNvPr id="203" name="Oval 42"/>
                  <p:cNvSpPr>
                    <a:spLocks noChangeArrowheads="1"/>
                  </p:cNvSpPr>
                  <p:nvPr/>
                </p:nvSpPr>
                <p:spPr bwMode="auto">
                  <a:xfrm>
                    <a:off x="4279404" y="1772816"/>
                    <a:ext cx="1499339" cy="936598"/>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w="9525" cap="rnd">
                    <a:noFill/>
                    <a:round/>
                    <a:headEnd/>
                    <a:tailEnd/>
                  </a:ln>
                  <a:effectLst>
                    <a:outerShdw blurRad="44450" dist="27940" dir="5400000" algn="ctr">
                      <a:srgbClr val="000000">
                        <a:alpha val="32000"/>
                      </a:srgbClr>
                    </a:outerShdw>
                  </a:effectLst>
                  <a:scene3d>
                    <a:camera prst="perspectiveContrastingLeftFacing"/>
                    <a:lightRig rig="balanced" dir="t">
                      <a:rot lat="0" lon="0" rev="8700000"/>
                    </a:lightRig>
                  </a:scene3d>
                  <a:sp3d>
                    <a:bevelT w="190500" h="38100"/>
                  </a:sp3d>
                </p:spPr>
                <p:txBody>
                  <a:bodyPr wrap="none" anchor="ctr"/>
                  <a:lstStyle/>
                  <a:p>
                    <a:endParaRPr lang="el-GR">
                      <a:solidFill>
                        <a:prstClr val="white"/>
                      </a:solidFill>
                      <a:latin typeface="Calibri"/>
                      <a:cs typeface="Arial" charset="0"/>
                    </a:endParaRPr>
                  </a:p>
                </p:txBody>
              </p:sp>
            </p:grpSp>
          </p:grpSp>
        </p:grpSp>
      </p:grpSp>
      <p:sp>
        <p:nvSpPr>
          <p:cNvPr id="265" name="TextBox 264"/>
          <p:cNvSpPr txBox="1"/>
          <p:nvPr/>
        </p:nvSpPr>
        <p:spPr>
          <a:xfrm>
            <a:off x="461261" y="4363976"/>
            <a:ext cx="9505056" cy="2308324"/>
          </a:xfrm>
          <a:prstGeom prst="rect">
            <a:avLst/>
          </a:prstGeom>
          <a:noFill/>
        </p:spPr>
        <p:txBody>
          <a:bodyPr wrap="square" rtlCol="0">
            <a:spAutoFit/>
          </a:bodyPr>
          <a:lstStyle/>
          <a:p>
            <a:pPr algn="ctr" fontAlgn="base">
              <a:spcBef>
                <a:spcPct val="0"/>
              </a:spcBef>
              <a:spcAft>
                <a:spcPct val="0"/>
              </a:spcAft>
            </a:pPr>
            <a:r>
              <a:rPr lang="el-GR" sz="4800" b="1" dirty="0">
                <a:solidFill>
                  <a:srgbClr val="FFFFFF"/>
                </a:solidFill>
                <a:latin typeface="Calibri" pitchFamily="34" charset="0"/>
                <a:cs typeface="Arial" charset="0"/>
                <a:sym typeface="Symbol"/>
              </a:rPr>
              <a:t>   και η </a:t>
            </a:r>
            <a:r>
              <a:rPr lang="el-GR" sz="4800" b="1" u="sng" dirty="0">
                <a:solidFill>
                  <a:srgbClr val="FFFFFF"/>
                </a:solidFill>
                <a:latin typeface="Calibri" pitchFamily="34" charset="0"/>
                <a:cs typeface="Arial" charset="0"/>
                <a:sym typeface="Symbol"/>
              </a:rPr>
              <a:t>πρέπουσα αναλογία </a:t>
            </a:r>
            <a:r>
              <a:rPr lang="el-GR" sz="4800" b="1" dirty="0">
                <a:solidFill>
                  <a:srgbClr val="FFFFFF"/>
                </a:solidFill>
                <a:latin typeface="Calibri" pitchFamily="34" charset="0"/>
                <a:cs typeface="Arial" charset="0"/>
                <a:sym typeface="Symbol"/>
              </a:rPr>
              <a:t>μεταξύ </a:t>
            </a:r>
            <a:r>
              <a:rPr lang="el-GR" sz="4800" b="1" dirty="0">
                <a:solidFill>
                  <a:srgbClr val="FFFF00"/>
                </a:solidFill>
                <a:latin typeface="Calibri" pitchFamily="34" charset="0"/>
                <a:cs typeface="Arial" charset="0"/>
                <a:sym typeface="Symbol"/>
              </a:rPr>
              <a:t>ω3</a:t>
            </a:r>
            <a:r>
              <a:rPr lang="el-GR" sz="4800" b="1" dirty="0">
                <a:solidFill>
                  <a:srgbClr val="FFFFFF"/>
                </a:solidFill>
                <a:latin typeface="Calibri" pitchFamily="34" charset="0"/>
                <a:cs typeface="Arial" charset="0"/>
                <a:sym typeface="Symbol"/>
              </a:rPr>
              <a:t> και </a:t>
            </a:r>
            <a:r>
              <a:rPr lang="el-GR" sz="4800" b="1" dirty="0">
                <a:solidFill>
                  <a:srgbClr val="FFFF00"/>
                </a:solidFill>
                <a:latin typeface="Calibri" pitchFamily="34" charset="0"/>
                <a:cs typeface="Arial" charset="0"/>
                <a:sym typeface="Symbol"/>
              </a:rPr>
              <a:t>ω6</a:t>
            </a:r>
            <a:r>
              <a:rPr lang="el-GR" sz="4800" b="1" dirty="0">
                <a:solidFill>
                  <a:srgbClr val="FFFFFF"/>
                </a:solidFill>
                <a:latin typeface="Calibri" pitchFamily="34" charset="0"/>
                <a:cs typeface="Arial" charset="0"/>
                <a:sym typeface="Symbol"/>
              </a:rPr>
              <a:t> (ω3/ω6=?) πολυακόρεστων λιπαρών οξέων. </a:t>
            </a:r>
            <a:endParaRPr lang="el-GR" sz="4800" b="1" dirty="0">
              <a:solidFill>
                <a:srgbClr val="FFFFFF"/>
              </a:solidFill>
              <a:latin typeface="Calibri" pitchFamily="34" charset="0"/>
              <a:cs typeface="Arial" charset="0"/>
            </a:endParaRPr>
          </a:p>
        </p:txBody>
      </p:sp>
      <p:sp>
        <p:nvSpPr>
          <p:cNvPr id="266" name="TextBox 265"/>
          <p:cNvSpPr txBox="1"/>
          <p:nvPr/>
        </p:nvSpPr>
        <p:spPr>
          <a:xfrm>
            <a:off x="0" y="110242"/>
            <a:ext cx="10287000" cy="1446550"/>
          </a:xfrm>
          <a:prstGeom prst="rect">
            <a:avLst/>
          </a:prstGeom>
          <a:noFill/>
        </p:spPr>
        <p:txBody>
          <a:bodyPr wrap="square" rtlCol="0">
            <a:spAutoFit/>
          </a:bodyPr>
          <a:lstStyle/>
          <a:p>
            <a:pPr algn="ctr" fontAlgn="base">
              <a:spcBef>
                <a:spcPct val="0"/>
              </a:spcBef>
              <a:spcAft>
                <a:spcPct val="0"/>
              </a:spcAft>
            </a:pPr>
            <a:r>
              <a:rPr lang="el-GR" sz="4400" b="1" dirty="0" smtClean="0">
                <a:solidFill>
                  <a:srgbClr val="FFFF00"/>
                </a:solidFill>
                <a:latin typeface="Calibri" pitchFamily="34" charset="0"/>
                <a:cs typeface="Arial" charset="0"/>
              </a:rPr>
              <a:t>ΥΓΙΗΣ ΛΕΙΤΟΥΡΓΙΚΗ ΜΕΜΒΡΑΝΗ : </a:t>
            </a:r>
            <a:endParaRPr lang="el-GR" sz="4400" b="1" dirty="0">
              <a:solidFill>
                <a:srgbClr val="FFFF00"/>
              </a:solidFill>
              <a:latin typeface="Calibri" pitchFamily="34" charset="0"/>
              <a:cs typeface="Arial" charset="0"/>
            </a:endParaRPr>
          </a:p>
          <a:p>
            <a:pPr algn="ctr" fontAlgn="base">
              <a:spcBef>
                <a:spcPct val="0"/>
              </a:spcBef>
              <a:spcAft>
                <a:spcPct val="0"/>
              </a:spcAft>
            </a:pPr>
            <a:r>
              <a:rPr lang="el-GR" sz="4400" b="1" dirty="0">
                <a:solidFill>
                  <a:srgbClr val="FFFF00"/>
                </a:solidFill>
                <a:latin typeface="Calibri" pitchFamily="34" charset="0"/>
                <a:cs typeface="Arial" charset="0"/>
              </a:rPr>
              <a:t>σωστή αναλογία κορεσμένων/ακόρεστων </a:t>
            </a:r>
          </a:p>
        </p:txBody>
      </p:sp>
      <p:sp>
        <p:nvSpPr>
          <p:cNvPr id="267" name="Oval 266"/>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12867742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956" y="620688"/>
            <a:ext cx="9793088" cy="6093976"/>
          </a:xfrm>
          <a:prstGeom prst="rect">
            <a:avLst/>
          </a:prstGeom>
          <a:noFill/>
        </p:spPr>
        <p:txBody>
          <a:bodyPr wrap="square" rtlCol="0">
            <a:spAutoFit/>
          </a:bodyPr>
          <a:lstStyle/>
          <a:p>
            <a:pPr algn="ctr" eaLnBrk="0" fontAlgn="base" hangingPunct="0">
              <a:spcBef>
                <a:spcPct val="0"/>
              </a:spcBef>
              <a:spcAft>
                <a:spcPct val="0"/>
              </a:spcAft>
            </a:pPr>
            <a:r>
              <a:rPr lang="el-GR" sz="4800" dirty="0">
                <a:solidFill>
                  <a:srgbClr val="FFFF00"/>
                </a:solidFill>
                <a:latin typeface="Calibri" pitchFamily="34" charset="0"/>
              </a:rPr>
              <a:t>Με βάση ιατρικές και επιδημιολογικές έρευνες για να </a:t>
            </a:r>
            <a:r>
              <a:rPr lang="el-GR" sz="4800" dirty="0">
                <a:solidFill>
                  <a:srgbClr val="FFFFFF"/>
                </a:solidFill>
                <a:latin typeface="Calibri" pitchFamily="34" charset="0"/>
              </a:rPr>
              <a:t>είμαστε υγιείς </a:t>
            </a:r>
            <a:r>
              <a:rPr lang="el-GR" sz="4800" dirty="0">
                <a:solidFill>
                  <a:srgbClr val="FFFF00"/>
                </a:solidFill>
                <a:latin typeface="Calibri" pitchFamily="34" charset="0"/>
              </a:rPr>
              <a:t>η πρέπουσα αναλογία ω3 και ω6 λιπαρών οξέων στον οργανισμό μας πρέπει να είναι </a:t>
            </a:r>
          </a:p>
          <a:p>
            <a:pPr algn="ctr" eaLnBrk="0" fontAlgn="base" hangingPunct="0">
              <a:spcBef>
                <a:spcPct val="0"/>
              </a:spcBef>
              <a:spcAft>
                <a:spcPct val="0"/>
              </a:spcAft>
            </a:pPr>
            <a:r>
              <a:rPr lang="el-GR" sz="5400" b="1" dirty="0">
                <a:solidFill>
                  <a:srgbClr val="FFFFFF"/>
                </a:solidFill>
                <a:latin typeface="Calibri" pitchFamily="34" charset="0"/>
              </a:rPr>
              <a:t>ω3/ω6=1 προς 3-5</a:t>
            </a:r>
          </a:p>
          <a:p>
            <a:pPr algn="ctr" eaLnBrk="0" fontAlgn="base" hangingPunct="0">
              <a:spcBef>
                <a:spcPct val="0"/>
              </a:spcBef>
              <a:spcAft>
                <a:spcPct val="0"/>
              </a:spcAft>
            </a:pPr>
            <a:endParaRPr lang="el-GR" sz="4800" dirty="0">
              <a:solidFill>
                <a:srgbClr val="FFFF00"/>
              </a:solidFill>
              <a:latin typeface="Calibri" pitchFamily="34" charset="0"/>
            </a:endParaRPr>
          </a:p>
          <a:p>
            <a:pPr algn="ctr" eaLnBrk="0" fontAlgn="base" hangingPunct="0">
              <a:spcBef>
                <a:spcPct val="0"/>
              </a:spcBef>
              <a:spcAft>
                <a:spcPct val="0"/>
              </a:spcAft>
            </a:pPr>
            <a:r>
              <a:rPr lang="el-GR" sz="4800" dirty="0">
                <a:solidFill>
                  <a:srgbClr val="FFFFFF"/>
                </a:solidFill>
                <a:latin typeface="Calibri" pitchFamily="34" charset="0"/>
              </a:rPr>
              <a:t>Είναι πράγματι έτσι;...</a:t>
            </a:r>
          </a:p>
        </p:txBody>
      </p:sp>
      <p:sp>
        <p:nvSpPr>
          <p:cNvPr id="3" name="Oval 2"/>
          <p:cNvSpPr/>
          <p:nvPr/>
        </p:nvSpPr>
        <p:spPr bwMode="auto">
          <a:xfrm>
            <a:off x="0" y="6237312"/>
            <a:ext cx="864096" cy="504056"/>
          </a:xfrm>
          <a:prstGeom prst="ellipse">
            <a:avLst/>
          </a:prstGeom>
          <a:solidFill>
            <a:schemeClr val="tx2"/>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Deflate">
              <a:avLst>
                <a:gd name="adj" fmla="val 9419"/>
              </a:avLst>
            </a:prstTxWarp>
          </a:bodyP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base" hangingPunct="0">
              <a:spcBef>
                <a:spcPct val="0"/>
              </a:spcBef>
              <a:spcAft>
                <a:spcPct val="0"/>
              </a:spcAft>
            </a:pPr>
            <a:r>
              <a:rPr lang="en-US" sz="2000" b="1" i="1" dirty="0" err="1"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pic>
        <p:nvPicPr>
          <p:cNvPr id="1004545" name="Picture 1" descr="C:\Users\GregDiamantidis\Pictures\Feny-G\P7120116.JPG"/>
          <p:cNvPicPr>
            <a:picLocks noChangeAspect="1" noChangeArrowheads="1"/>
          </p:cNvPicPr>
          <p:nvPr/>
        </p:nvPicPr>
        <p:blipFill>
          <a:blip r:embed="rId3" cstate="print">
            <a:lum contrast="30000"/>
          </a:blip>
          <a:srcRect/>
          <a:stretch>
            <a:fillRect/>
          </a:stretch>
        </p:blipFill>
        <p:spPr bwMode="auto">
          <a:xfrm rot="5400000">
            <a:off x="7464648" y="4035648"/>
            <a:ext cx="3225627" cy="2419077"/>
          </a:xfrm>
          <a:prstGeom prst="rect">
            <a:avLst/>
          </a:prstGeom>
          <a:noFill/>
        </p:spPr>
      </p:pic>
    </p:spTree>
    <p:extLst>
      <p:ext uri="{BB962C8B-B14F-4D97-AF65-F5344CB8AC3E}">
        <p14:creationId xmlns:p14="http://schemas.microsoft.com/office/powerpoint/2010/main" val="29354808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Τίτλος"/>
          <p:cNvSpPr>
            <a:spLocks noGrp="1"/>
          </p:cNvSpPr>
          <p:nvPr>
            <p:ph type="title"/>
          </p:nvPr>
        </p:nvSpPr>
        <p:spPr>
          <a:xfrm>
            <a:off x="1028700" y="25400"/>
            <a:ext cx="8229600" cy="1143000"/>
          </a:xfrm>
        </p:spPr>
        <p:txBody>
          <a:bodyPr/>
          <a:lstStyle/>
          <a:p>
            <a:pPr eaLnBrk="1" hangingPunct="1"/>
            <a:r>
              <a:rPr lang="el-GR" altLang="el-GR" b="1" dirty="0" smtClean="0">
                <a:solidFill>
                  <a:schemeClr val="bg1"/>
                </a:solidFill>
                <a:latin typeface="Calibri" pitchFamily="34" charset="0"/>
              </a:rPr>
              <a:t>Περιεχόμενα ενότητας (1)</a:t>
            </a:r>
          </a:p>
        </p:txBody>
      </p:sp>
      <p:sp>
        <p:nvSpPr>
          <p:cNvPr id="65539" name="Περιεχόμενα"/>
          <p:cNvSpPr>
            <a:spLocks noGrp="1"/>
          </p:cNvSpPr>
          <p:nvPr>
            <p:ph idx="1"/>
          </p:nvPr>
        </p:nvSpPr>
        <p:spPr>
          <a:xfrm>
            <a:off x="1028700" y="1439863"/>
            <a:ext cx="8229600" cy="4760912"/>
          </a:xfrm>
        </p:spPr>
        <p:txBody>
          <a:bodyPr>
            <a:normAutofit/>
          </a:bodyPr>
          <a:lstStyle/>
          <a:p>
            <a:r>
              <a:rPr lang="el-GR" sz="2800" dirty="0" smtClean="0">
                <a:solidFill>
                  <a:srgbClr val="FFFFFF"/>
                </a:solidFill>
                <a:latin typeface="Calibri" pitchFamily="34" charset="0"/>
              </a:rPr>
              <a:t>Η δομή των μεμβρανών και ο βιολογικός τους ρόλος.</a:t>
            </a:r>
          </a:p>
          <a:p>
            <a:r>
              <a:rPr lang="el-GR" sz="2800" dirty="0" smtClean="0">
                <a:solidFill>
                  <a:srgbClr val="FFFFFF"/>
                </a:solidFill>
                <a:latin typeface="Calibri" pitchFamily="34" charset="0"/>
              </a:rPr>
              <a:t>Τα δομικά συστατικά των μεμβρανών.</a:t>
            </a:r>
          </a:p>
          <a:p>
            <a:r>
              <a:rPr lang="el-GR" sz="2800" dirty="0" smtClean="0">
                <a:solidFill>
                  <a:srgbClr val="FFFFFF"/>
                </a:solidFill>
                <a:latin typeface="Calibri" pitchFamily="34" charset="0"/>
              </a:rPr>
              <a:t>Οι φυσικοχημικές ιδιότητές των μεμβρανών.</a:t>
            </a:r>
          </a:p>
          <a:p>
            <a:r>
              <a:rPr lang="el-GR" sz="2800" dirty="0" smtClean="0">
                <a:solidFill>
                  <a:srgbClr val="FFFFFF"/>
                </a:solidFill>
                <a:latin typeface="Calibri" pitchFamily="34" charset="0"/>
              </a:rPr>
              <a:t>Βιολογικός ρόλος του καθενός από αυτά.</a:t>
            </a:r>
          </a:p>
          <a:p>
            <a:r>
              <a:rPr lang="el-GR" sz="2800" dirty="0" smtClean="0">
                <a:solidFill>
                  <a:srgbClr val="FFFFFF"/>
                </a:solidFill>
                <a:latin typeface="Calibri" pitchFamily="34" charset="0"/>
              </a:rPr>
              <a:t>Ο βιολογικός ρόλος των πρωτεϊνών της μεμβράνης.</a:t>
            </a:r>
          </a:p>
          <a:p>
            <a:pPr lvl="1"/>
            <a:r>
              <a:rPr lang="el-GR" sz="2600" dirty="0" smtClean="0">
                <a:solidFill>
                  <a:srgbClr val="FFFFFF"/>
                </a:solidFill>
                <a:latin typeface="Calibri" pitchFamily="34" charset="0"/>
              </a:rPr>
              <a:t>Διάχυση </a:t>
            </a:r>
          </a:p>
          <a:p>
            <a:pPr lvl="1"/>
            <a:r>
              <a:rPr lang="el-GR" sz="2600" dirty="0" smtClean="0">
                <a:solidFill>
                  <a:srgbClr val="FFFFFF"/>
                </a:solidFill>
                <a:latin typeface="Calibri" pitchFamily="34" charset="0"/>
              </a:rPr>
              <a:t>Ενεργός μεταφορά.</a:t>
            </a:r>
          </a:p>
          <a:p>
            <a:pPr>
              <a:buClr>
                <a:schemeClr val="bg1"/>
              </a:buClr>
            </a:pPr>
            <a:endParaRPr lang="el-GR" sz="2800" dirty="0" smtClean="0">
              <a:solidFill>
                <a:schemeClr val="bg1"/>
              </a:solidFill>
              <a:latin typeface="Calibri" pitchFamily="34" charset="0"/>
            </a:endParaRPr>
          </a:p>
          <a:p>
            <a:pPr>
              <a:buClr>
                <a:schemeClr val="bg1"/>
              </a:buClr>
            </a:pPr>
            <a:endParaRPr lang="el-GR" sz="2800" dirty="0" smtClean="0">
              <a:solidFill>
                <a:schemeClr val="bg1"/>
              </a:solidFill>
              <a:latin typeface="Calibri" pitchFamily="34" charset="0"/>
            </a:endParaRPr>
          </a:p>
          <a:p>
            <a:pPr lvl="1">
              <a:buClr>
                <a:schemeClr val="bg1"/>
              </a:buClr>
            </a:pPr>
            <a:endParaRPr lang="el-GR" sz="2400" dirty="0" smtClean="0">
              <a:solidFill>
                <a:schemeClr val="bg1"/>
              </a:solidFill>
              <a:latin typeface="Calibri" pitchFamily="34" charset="0"/>
            </a:endParaRPr>
          </a:p>
          <a:p>
            <a:endParaRPr lang="el-GR" sz="2800" dirty="0" smtClean="0">
              <a:solidFill>
                <a:schemeClr val="bg1"/>
              </a:solidFill>
              <a:latin typeface="Calibri" pitchFamily="34" charset="0"/>
            </a:endParaRPr>
          </a:p>
          <a:p>
            <a:endParaRPr lang="el-GR" altLang="el-GR" sz="2800" dirty="0" smtClean="0">
              <a:solidFill>
                <a:schemeClr val="bg1"/>
              </a:solidFill>
              <a:latin typeface="Calibri" pitchFamily="34" charset="0"/>
            </a:endParaRPr>
          </a:p>
          <a:p>
            <a:pPr marL="1028700" lvl="1" indent="-571500"/>
            <a:endParaRPr lang="el-GR" altLang="el-GR" dirty="0" smtClean="0">
              <a:solidFill>
                <a:schemeClr val="bg1"/>
              </a:solidFill>
              <a:latin typeface="Calibri" pitchFamily="34" charset="0"/>
            </a:endParaRPr>
          </a:p>
          <a:p>
            <a:pPr>
              <a:buFont typeface="Calibri" pitchFamily="34" charset="0"/>
              <a:buAutoNum type="arabicPeriod"/>
            </a:pPr>
            <a:endParaRPr lang="el-GR" altLang="el-GR" sz="2800" dirty="0" smtClean="0">
              <a:solidFill>
                <a:schemeClr val="bg1"/>
              </a:solidFill>
              <a:latin typeface="Calibri" pitchFamily="34" charset="0"/>
            </a:endParaRPr>
          </a:p>
          <a:p>
            <a:pPr>
              <a:buFont typeface="Calibri" pitchFamily="34" charset="0"/>
              <a:buAutoNum type="arabicPeriod"/>
            </a:pPr>
            <a:endParaRPr lang="el-GR" altLang="el-GR" sz="2800" dirty="0" smtClean="0">
              <a:solidFill>
                <a:schemeClr val="bg1"/>
              </a:solidFill>
              <a:latin typeface="Calibri" pitchFamily="34" charset="0"/>
            </a:endParaRPr>
          </a:p>
          <a:p>
            <a:pPr>
              <a:buFont typeface="Calibri" pitchFamily="34" charset="0"/>
              <a:buAutoNum type="arabicPeriod"/>
            </a:pPr>
            <a:endParaRPr lang="el-GR" altLang="el-GR" sz="2800" dirty="0" smtClean="0">
              <a:solidFill>
                <a:schemeClr val="bg1"/>
              </a:solidFill>
              <a:latin typeface="Calibri" pitchFamily="34" charset="0"/>
            </a:endParaRPr>
          </a:p>
          <a:p>
            <a:pPr>
              <a:buFont typeface="Calibri" pitchFamily="34" charset="0"/>
              <a:buAutoNum type="arabicPeriod"/>
            </a:pPr>
            <a:endParaRPr lang="el-GR" altLang="el-GR" sz="2800" dirty="0" smtClean="0">
              <a:solidFill>
                <a:schemeClr val="bg1"/>
              </a:solidFill>
              <a:latin typeface="Calibri" pitchFamily="34" charset="0"/>
            </a:endParaRPr>
          </a:p>
        </p:txBody>
      </p:sp>
      <p:sp>
        <p:nvSpPr>
          <p:cNvPr id="65540" name="Αριθμός διαφάνειας"/>
          <p:cNvSpPr>
            <a:spLocks noGrp="1"/>
          </p:cNvSpPr>
          <p:nvPr>
            <p:ph type="sldNum" sz="quarter" idx="10"/>
          </p:nvPr>
        </p:nvSpPr>
        <p:spPr>
          <a:noFill/>
        </p:spPr>
        <p:txBody>
          <a:bodyPr/>
          <a:lstStyle/>
          <a:p>
            <a:fld id="{1988A48A-DBBD-4C93-8B44-CDAB91A6D54C}" type="slidenum">
              <a:rPr lang="el-GR" altLang="el-GR" smtClean="0">
                <a:latin typeface="Calibri" pitchFamily="34" charset="0"/>
                <a:cs typeface="Arial" charset="0"/>
              </a:rPr>
              <a:pPr/>
              <a:t>5</a:t>
            </a:fld>
            <a:endParaRPr lang="el-GR" altLang="el-GR" smtClean="0">
              <a:latin typeface="Calibri" pitchFamily="34" charset="0"/>
              <a:cs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956" y="620688"/>
            <a:ext cx="9793088" cy="1015663"/>
          </a:xfrm>
          <a:prstGeom prst="rect">
            <a:avLst/>
          </a:prstGeom>
          <a:noFill/>
        </p:spPr>
        <p:txBody>
          <a:bodyPr wrap="square" rtlCol="0">
            <a:spAutoFit/>
          </a:bodyPr>
          <a:lstStyle/>
          <a:p>
            <a:pPr algn="ctr" eaLnBrk="0" fontAlgn="base" hangingPunct="0">
              <a:spcBef>
                <a:spcPct val="0"/>
              </a:spcBef>
              <a:spcAft>
                <a:spcPct val="0"/>
              </a:spcAft>
            </a:pPr>
            <a:r>
              <a:rPr lang="el-GR" sz="6000" b="1" dirty="0">
                <a:solidFill>
                  <a:srgbClr val="FFFF00"/>
                </a:solidFill>
                <a:latin typeface="Calibri" pitchFamily="34" charset="0"/>
              </a:rPr>
              <a:t>Είμαστε υγιείς;...</a:t>
            </a:r>
          </a:p>
        </p:txBody>
      </p:sp>
      <p:sp>
        <p:nvSpPr>
          <p:cNvPr id="3" name="TextBox 2"/>
          <p:cNvSpPr txBox="1"/>
          <p:nvPr/>
        </p:nvSpPr>
        <p:spPr>
          <a:xfrm>
            <a:off x="246956" y="2708920"/>
            <a:ext cx="9793088" cy="3046988"/>
          </a:xfrm>
          <a:prstGeom prst="rect">
            <a:avLst/>
          </a:prstGeom>
          <a:noFill/>
        </p:spPr>
        <p:txBody>
          <a:bodyPr wrap="square" rtlCol="0">
            <a:spAutoFit/>
          </a:bodyPr>
          <a:lstStyle/>
          <a:p>
            <a:pPr algn="ctr" eaLnBrk="0" fontAlgn="base" hangingPunct="0">
              <a:spcBef>
                <a:spcPct val="0"/>
              </a:spcBef>
              <a:spcAft>
                <a:spcPct val="0"/>
              </a:spcAft>
            </a:pPr>
            <a:r>
              <a:rPr lang="el-GR" sz="4800" b="1" dirty="0">
                <a:solidFill>
                  <a:srgbClr val="FFFFFF"/>
                </a:solidFill>
                <a:latin typeface="Calibri" pitchFamily="34" charset="0"/>
              </a:rPr>
              <a:t>Όχι... γιατί η σχέση ω3 προς ω6 στα άτομα του δυτικού κόσμου είναι περίπου ω3/ω6=1 προς 25 </a:t>
            </a:r>
          </a:p>
          <a:p>
            <a:pPr algn="ctr" eaLnBrk="0" fontAlgn="base" hangingPunct="0">
              <a:spcBef>
                <a:spcPct val="0"/>
              </a:spcBef>
              <a:spcAft>
                <a:spcPct val="0"/>
              </a:spcAft>
            </a:pPr>
            <a:r>
              <a:rPr lang="el-GR" sz="4800" b="1" dirty="0">
                <a:solidFill>
                  <a:srgbClr val="FFFFFF"/>
                </a:solidFill>
                <a:latin typeface="Calibri" pitchFamily="34" charset="0"/>
              </a:rPr>
              <a:t>αντί για 1 προς 3 έως 5...</a:t>
            </a:r>
          </a:p>
        </p:txBody>
      </p:sp>
      <p:sp>
        <p:nvSpPr>
          <p:cNvPr id="4" name="Oval 3"/>
          <p:cNvSpPr/>
          <p:nvPr/>
        </p:nvSpPr>
        <p:spPr bwMode="auto">
          <a:xfrm>
            <a:off x="0" y="6237312"/>
            <a:ext cx="864096" cy="504056"/>
          </a:xfrm>
          <a:prstGeom prst="ellipse">
            <a:avLst/>
          </a:prstGeom>
          <a:solidFill>
            <a:schemeClr val="tx2"/>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Deflate">
              <a:avLst>
                <a:gd name="adj" fmla="val 9419"/>
              </a:avLst>
            </a:prstTxWarp>
          </a:bodyP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base" hangingPunct="0">
              <a:spcBef>
                <a:spcPct val="0"/>
              </a:spcBef>
              <a:spcAft>
                <a:spcPct val="0"/>
              </a:spcAft>
            </a:pPr>
            <a:r>
              <a:rPr lang="en-US" sz="2000" b="1" i="1" dirty="0" err="1"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819377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039813" y="549275"/>
            <a:ext cx="8785225" cy="1739900"/>
          </a:xfrm>
          <a:prstGeom prst="rect">
            <a:avLst/>
          </a:prstGeom>
          <a:noFill/>
          <a:ln w="9525">
            <a:noFill/>
            <a:miter lim="800000"/>
            <a:headEnd/>
            <a:tailEnd/>
          </a:ln>
        </p:spPr>
        <p:txBody>
          <a:bodyPr>
            <a:spAutoFit/>
          </a:bodyPr>
          <a:lstStyle/>
          <a:p>
            <a:pPr algn="ctr" fontAlgn="base">
              <a:spcBef>
                <a:spcPct val="0"/>
              </a:spcBef>
              <a:spcAft>
                <a:spcPct val="0"/>
              </a:spcAft>
            </a:pPr>
            <a:r>
              <a:rPr lang="el-GR" sz="3600" b="1" dirty="0">
                <a:solidFill>
                  <a:srgbClr val="FFFFFF"/>
                </a:solidFill>
                <a:latin typeface="Calibri" pitchFamily="34" charset="0"/>
              </a:rPr>
              <a:t>ΟΛΕΣ ΟΙ «ΜΟΝΤΕΡΝΕΣ» ΑΣΘΕΝΕΙΕΣ ΑΠΟΔΙΔΟΝΤΑΙ ΣΤΗΝ ΤΙΜΗ ω3/ω6=1:25 ΤΟΥ </a:t>
            </a:r>
            <a:r>
              <a:rPr lang="en-GB" sz="3600" b="1" i="1" dirty="0">
                <a:solidFill>
                  <a:srgbClr val="FFFFFF"/>
                </a:solidFill>
                <a:latin typeface="Calibri" pitchFamily="34" charset="0"/>
              </a:rPr>
              <a:t>Homo sapiens </a:t>
            </a:r>
            <a:r>
              <a:rPr lang="en-GB" sz="3600" b="1" i="1" dirty="0" err="1">
                <a:solidFill>
                  <a:srgbClr val="FFFFFF"/>
                </a:solidFill>
                <a:latin typeface="Calibri" pitchFamily="34" charset="0"/>
              </a:rPr>
              <a:t>sapiens</a:t>
            </a:r>
            <a:r>
              <a:rPr lang="en-GB" sz="3600" b="1" i="1" dirty="0">
                <a:solidFill>
                  <a:srgbClr val="FFFFFF"/>
                </a:solidFill>
                <a:latin typeface="Calibri" pitchFamily="34" charset="0"/>
              </a:rPr>
              <a:t> (</a:t>
            </a:r>
            <a:r>
              <a:rPr lang="el-GR" sz="3600" b="1" i="1" dirty="0">
                <a:solidFill>
                  <a:srgbClr val="FFFFFF"/>
                </a:solidFill>
                <a:latin typeface="Calibri" pitchFamily="34" charset="0"/>
              </a:rPr>
              <a:t>σοφός άνθρωπος)</a:t>
            </a:r>
            <a:endParaRPr lang="en-GB" sz="3600" b="1" i="1" dirty="0">
              <a:solidFill>
                <a:srgbClr val="FFFFFF"/>
              </a:solidFill>
              <a:latin typeface="Calibri" pitchFamily="34" charset="0"/>
            </a:endParaRPr>
          </a:p>
        </p:txBody>
      </p:sp>
      <p:sp>
        <p:nvSpPr>
          <p:cNvPr id="50179" name="Text Box 3"/>
          <p:cNvSpPr txBox="1">
            <a:spLocks noChangeArrowheads="1"/>
          </p:cNvSpPr>
          <p:nvPr/>
        </p:nvSpPr>
        <p:spPr bwMode="auto">
          <a:xfrm>
            <a:off x="966788" y="2924175"/>
            <a:ext cx="8785225" cy="3416320"/>
          </a:xfrm>
          <a:prstGeom prst="rect">
            <a:avLst/>
          </a:prstGeom>
          <a:noFill/>
          <a:ln w="9525">
            <a:noFill/>
            <a:miter lim="800000"/>
            <a:headEnd/>
            <a:tailEnd/>
          </a:ln>
        </p:spPr>
        <p:txBody>
          <a:bodyPr>
            <a:spAutoFit/>
          </a:bodyPr>
          <a:lstStyle/>
          <a:p>
            <a:pPr algn="ctr" fontAlgn="base">
              <a:spcBef>
                <a:spcPct val="0"/>
              </a:spcBef>
              <a:spcAft>
                <a:spcPct val="0"/>
              </a:spcAft>
            </a:pPr>
            <a:r>
              <a:rPr lang="en-GB" sz="3600" b="1" dirty="0">
                <a:solidFill>
                  <a:srgbClr val="FFFFFF"/>
                </a:solidFill>
                <a:latin typeface="Calibri" pitchFamily="34" charset="0"/>
              </a:rPr>
              <a:t>H</a:t>
            </a:r>
            <a:r>
              <a:rPr lang="el-GR" sz="3600" b="1" dirty="0">
                <a:solidFill>
                  <a:srgbClr val="FFFFFF"/>
                </a:solidFill>
                <a:latin typeface="Calibri" pitchFamily="34" charset="0"/>
              </a:rPr>
              <a:t> ΤΙΜΗ </a:t>
            </a:r>
            <a:r>
              <a:rPr lang="en-GB" sz="3600" b="1" dirty="0">
                <a:solidFill>
                  <a:srgbClr val="FFFFFF"/>
                </a:solidFill>
                <a:latin typeface="Calibri" pitchFamily="34" charset="0"/>
              </a:rPr>
              <a:t>TOY </a:t>
            </a:r>
            <a:r>
              <a:rPr lang="el-GR" sz="3600" b="1" dirty="0">
                <a:solidFill>
                  <a:srgbClr val="FFFFFF"/>
                </a:solidFill>
                <a:latin typeface="Calibri" pitchFamily="34" charset="0"/>
              </a:rPr>
              <a:t>ΛΟΓΟΥ</a:t>
            </a:r>
            <a:r>
              <a:rPr lang="en-GB" sz="3600" b="1" dirty="0">
                <a:solidFill>
                  <a:srgbClr val="FFFFFF"/>
                </a:solidFill>
                <a:latin typeface="Calibri" pitchFamily="34" charset="0"/>
              </a:rPr>
              <a:t> </a:t>
            </a:r>
            <a:r>
              <a:rPr lang="el-GR" sz="3600" b="1" dirty="0">
                <a:solidFill>
                  <a:srgbClr val="FFFF00"/>
                </a:solidFill>
                <a:latin typeface="Calibri" pitchFamily="34" charset="0"/>
              </a:rPr>
              <a:t>ω3/ω6</a:t>
            </a:r>
            <a:r>
              <a:rPr lang="en-GB" sz="3600" b="1" dirty="0">
                <a:solidFill>
                  <a:srgbClr val="FFFFFF"/>
                </a:solidFill>
                <a:latin typeface="Calibri" pitchFamily="34" charset="0"/>
              </a:rPr>
              <a:t> </a:t>
            </a:r>
            <a:r>
              <a:rPr lang="el-GR" sz="3600" b="1" dirty="0">
                <a:solidFill>
                  <a:srgbClr val="FFFFFF"/>
                </a:solidFill>
                <a:latin typeface="Calibri" pitchFamily="34" charset="0"/>
              </a:rPr>
              <a:t>ΜΠΟΡΕΙ ΝΑ ΘΕΩΡΗΘΕΙ ΩΣ ΠΟΣΟΤΙΚΟ ΚΡΙΤΗΡΙΟ ΤΗΣ ΔΙΑΙΤΗΤΙΚΗΣ ΑΞΙΑΣ ΤΩΝ ΤΡΟΦΩΝ ΚΑΙ ΠΡΕΠΕΙ ΝΑ ΚΑΘΙΕΡΩΘΕΙ ΩΣ ΜΕΤΡΟ ΑΞΙΟΛΟΓΗΣΗΣ ΤΗΣ ΠΟΙΟΤΗΤΑΣ ΤΗΣ ΔΙΑΤΡΟΦΗΣ ΜΑΣ</a:t>
            </a:r>
            <a:endParaRPr lang="en-GB" sz="3600" b="1" i="1" dirty="0">
              <a:solidFill>
                <a:srgbClr val="FFFFFF"/>
              </a:solidFill>
              <a:latin typeface="Calibri" pitchFamily="34" charset="0"/>
            </a:endParaRPr>
          </a:p>
        </p:txBody>
      </p:sp>
      <p:sp>
        <p:nvSpPr>
          <p:cNvPr id="4" name="Oval 3"/>
          <p:cNvSpPr/>
          <p:nvPr/>
        </p:nvSpPr>
        <p:spPr bwMode="auto">
          <a:xfrm>
            <a:off x="0" y="6237312"/>
            <a:ext cx="864096" cy="504056"/>
          </a:xfrm>
          <a:prstGeom prst="ellipse">
            <a:avLst/>
          </a:prstGeom>
          <a:solidFill>
            <a:schemeClr val="tx2"/>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Deflate">
              <a:avLst>
                <a:gd name="adj" fmla="val 9419"/>
              </a:avLst>
            </a:prstTxWarp>
          </a:bodyP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base" hangingPunct="0">
              <a:spcBef>
                <a:spcPct val="0"/>
              </a:spcBef>
              <a:spcAft>
                <a:spcPct val="0"/>
              </a:spcAft>
            </a:pPr>
            <a:r>
              <a:rPr lang="en-US" sz="2000" b="1" i="1" dirty="0" err="1"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
        <p:nvSpPr>
          <p:cNvPr id="5" name="TextBox 4"/>
          <p:cNvSpPr txBox="1"/>
          <p:nvPr/>
        </p:nvSpPr>
        <p:spPr>
          <a:xfrm>
            <a:off x="432048" y="5878830"/>
            <a:ext cx="1821332" cy="461665"/>
          </a:xfrm>
          <a:prstGeom prst="rect">
            <a:avLst/>
          </a:prstGeom>
          <a:noFill/>
        </p:spPr>
        <p:txBody>
          <a:bodyPr wrap="none" rtlCol="0">
            <a:spAutoFit/>
          </a:bodyPr>
          <a:lstStyle/>
          <a:p>
            <a:r>
              <a:rPr lang="el-GR" b="1" dirty="0" smtClean="0">
                <a:solidFill>
                  <a:schemeClr val="bg1"/>
                </a:solidFill>
                <a:latin typeface="Calibri" panose="020F0502020204030204" pitchFamily="34" charset="0"/>
              </a:rPr>
              <a:t>σελ. 295-296</a:t>
            </a:r>
            <a:endParaRPr lang="el-GR"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12437554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14350" y="115888"/>
            <a:ext cx="9258300" cy="576808"/>
          </a:xfrm>
          <a:solidFill>
            <a:srgbClr val="FFFF00"/>
          </a:solidFill>
        </p:spPr>
        <p:txBody>
          <a:bodyPr/>
          <a:lstStyle/>
          <a:p>
            <a:r>
              <a:rPr lang="el-GR" sz="4000" b="1" dirty="0" smtClean="0">
                <a:solidFill>
                  <a:schemeClr val="tx1"/>
                </a:solidFill>
                <a:latin typeface="Calibri" pitchFamily="34" charset="0"/>
              </a:rPr>
              <a:t>ΥΠΟΧΡΕΩΣΕΙΣ </a:t>
            </a:r>
            <a:r>
              <a:rPr lang="el-GR" sz="4000" b="1" dirty="0">
                <a:solidFill>
                  <a:schemeClr val="tx1"/>
                </a:solidFill>
                <a:latin typeface="Calibri" pitchFamily="34" charset="0"/>
              </a:rPr>
              <a:t>ΤΟΥ ΚΥΤΤΑΡΟΥ:</a:t>
            </a:r>
            <a:endParaRPr lang="en-GB" sz="4000" b="1" dirty="0">
              <a:solidFill>
                <a:schemeClr val="tx1"/>
              </a:solidFill>
              <a:latin typeface="Calibri" pitchFamily="34" charset="0"/>
            </a:endParaRPr>
          </a:p>
        </p:txBody>
      </p:sp>
      <p:sp>
        <p:nvSpPr>
          <p:cNvPr id="122883" name="Rectangle 3"/>
          <p:cNvSpPr>
            <a:spLocks noGrp="1" noChangeArrowheads="1"/>
          </p:cNvSpPr>
          <p:nvPr>
            <p:ph type="body" idx="1"/>
          </p:nvPr>
        </p:nvSpPr>
        <p:spPr>
          <a:xfrm>
            <a:off x="72008" y="836712"/>
            <a:ext cx="10112052" cy="5949280"/>
          </a:xfrm>
        </p:spPr>
        <p:txBody>
          <a:bodyPr/>
          <a:lstStyle/>
          <a:p>
            <a:pPr algn="ctr"/>
            <a:r>
              <a:rPr lang="el-GR" sz="3000" b="1" dirty="0">
                <a:solidFill>
                  <a:schemeClr val="bg1"/>
                </a:solidFill>
                <a:latin typeface="Calibri" pitchFamily="34" charset="0"/>
              </a:rPr>
              <a:t>Προμήθεια και σύνθεση των κατάλληλων λιπαρών </a:t>
            </a:r>
            <a:r>
              <a:rPr lang="el-GR" sz="3000" b="1" dirty="0" smtClean="0">
                <a:solidFill>
                  <a:schemeClr val="bg1"/>
                </a:solidFill>
                <a:latin typeface="Calibri" pitchFamily="34" charset="0"/>
              </a:rPr>
              <a:t>οξέων για τη δόμηση των μεμβρανών...</a:t>
            </a:r>
            <a:endParaRPr lang="el-GR" sz="3000" b="1" dirty="0">
              <a:solidFill>
                <a:schemeClr val="bg1"/>
              </a:solidFill>
              <a:latin typeface="Calibri" pitchFamily="34" charset="0"/>
            </a:endParaRPr>
          </a:p>
          <a:p>
            <a:pPr algn="ctr"/>
            <a:r>
              <a:rPr lang="el-GR" sz="3000" b="1" dirty="0" smtClean="0">
                <a:solidFill>
                  <a:schemeClr val="bg1"/>
                </a:solidFill>
                <a:latin typeface="Calibri" pitchFamily="34" charset="0"/>
              </a:rPr>
              <a:t>Επίτευξη ενός συγκεκριμένου βαθμού ευκαμψίας και διατήρησης αυτού του βαθμού ανεξάρτητα αλλά και σε </a:t>
            </a:r>
            <a:r>
              <a:rPr lang="el-GR" sz="3000" b="1" dirty="0">
                <a:solidFill>
                  <a:schemeClr val="bg1"/>
                </a:solidFill>
                <a:latin typeface="Calibri" pitchFamily="34" charset="0"/>
              </a:rPr>
              <a:t>σχέση με τις συνθήκες της θερμοκρασίας του περιβάλλοντος</a:t>
            </a:r>
            <a:br>
              <a:rPr lang="el-GR" sz="3000" b="1" dirty="0">
                <a:solidFill>
                  <a:schemeClr val="bg1"/>
                </a:solidFill>
                <a:latin typeface="Calibri" pitchFamily="34" charset="0"/>
              </a:rPr>
            </a:br>
            <a:r>
              <a:rPr lang="el-GR" sz="3000" b="1" dirty="0">
                <a:solidFill>
                  <a:schemeClr val="bg1"/>
                </a:solidFill>
                <a:latin typeface="Calibri" pitchFamily="34" charset="0"/>
              </a:rPr>
              <a:t>(</a:t>
            </a:r>
            <a:r>
              <a:rPr lang="el-GR" sz="3000" b="1" dirty="0">
                <a:solidFill>
                  <a:srgbClr val="FFFF00"/>
                </a:solidFill>
                <a:latin typeface="Calibri" pitchFamily="34" charset="0"/>
              </a:rPr>
              <a:t>σχετική περιεκτικότητα σε </a:t>
            </a:r>
            <a:r>
              <a:rPr lang="el-GR" sz="3000" b="1" dirty="0" smtClean="0">
                <a:solidFill>
                  <a:srgbClr val="FFFF00"/>
                </a:solidFill>
                <a:latin typeface="Calibri" pitchFamily="34" charset="0"/>
              </a:rPr>
              <a:t>πολυακόρεστα και κορεσμένα λιπαρά οξέα, όπως επίσης και μεταξύ ω3 και ω6 </a:t>
            </a:r>
            <a:r>
              <a:rPr lang="el-GR" sz="3000" b="1" dirty="0" err="1" smtClean="0">
                <a:solidFill>
                  <a:srgbClr val="FFFF00"/>
                </a:solidFill>
                <a:latin typeface="Calibri" pitchFamily="34" charset="0"/>
              </a:rPr>
              <a:t>πολυακόρεστων</a:t>
            </a:r>
            <a:r>
              <a:rPr lang="el-GR" sz="3000" b="1" dirty="0" smtClean="0">
                <a:solidFill>
                  <a:srgbClr val="FFFF00"/>
                </a:solidFill>
                <a:latin typeface="Calibri" pitchFamily="34" charset="0"/>
              </a:rPr>
              <a:t> λιπαρών οξέων</a:t>
            </a:r>
            <a:r>
              <a:rPr lang="el-GR" sz="3000" b="1" dirty="0" smtClean="0">
                <a:solidFill>
                  <a:schemeClr val="bg1"/>
                </a:solidFill>
                <a:latin typeface="Calibri" pitchFamily="34" charset="0"/>
              </a:rPr>
              <a:t>) </a:t>
            </a:r>
            <a:endParaRPr lang="el-GR" sz="3000" b="1" dirty="0">
              <a:solidFill>
                <a:schemeClr val="bg1"/>
              </a:solidFill>
              <a:latin typeface="Calibri" pitchFamily="34" charset="0"/>
            </a:endParaRPr>
          </a:p>
          <a:p>
            <a:pPr algn="ctr"/>
            <a:r>
              <a:rPr lang="el-GR" sz="3000" b="1" dirty="0">
                <a:solidFill>
                  <a:schemeClr val="bg1"/>
                </a:solidFill>
                <a:latin typeface="Calibri" pitchFamily="34" charset="0"/>
              </a:rPr>
              <a:t>Διαφύλαξη της ακεραιότητας της μεμβράνης</a:t>
            </a:r>
            <a:br>
              <a:rPr lang="el-GR" sz="3000" b="1" dirty="0">
                <a:solidFill>
                  <a:schemeClr val="bg1"/>
                </a:solidFill>
                <a:latin typeface="Calibri" pitchFamily="34" charset="0"/>
              </a:rPr>
            </a:br>
            <a:r>
              <a:rPr lang="el-GR" sz="3000" b="1" dirty="0">
                <a:solidFill>
                  <a:schemeClr val="bg1"/>
                </a:solidFill>
                <a:latin typeface="Calibri" pitchFamily="34" charset="0"/>
              </a:rPr>
              <a:t>στο οξειδωτικό περιβάλλον του πλανήτη (</a:t>
            </a:r>
            <a:r>
              <a:rPr lang="el-GR" sz="3000" b="1" dirty="0">
                <a:solidFill>
                  <a:srgbClr val="FFFF00"/>
                </a:solidFill>
                <a:latin typeface="Calibri" pitchFamily="34" charset="0"/>
              </a:rPr>
              <a:t>προστασία από τη λιπιδική υπεροξείδωση</a:t>
            </a:r>
            <a:r>
              <a:rPr lang="el-GR" sz="3000" b="1" dirty="0">
                <a:solidFill>
                  <a:schemeClr val="bg1"/>
                </a:solidFill>
                <a:latin typeface="Calibri" pitchFamily="34" charset="0"/>
              </a:rPr>
              <a:t>)</a:t>
            </a:r>
          </a:p>
          <a:p>
            <a:pPr algn="ctr">
              <a:buFontTx/>
              <a:buNone/>
            </a:pPr>
            <a:endParaRPr lang="en-GB" sz="3000" b="1" dirty="0">
              <a:solidFill>
                <a:schemeClr val="bg1"/>
              </a:solidFill>
              <a:latin typeface="Calibri" pitchFamily="34" charset="0"/>
            </a:endParaRPr>
          </a:p>
        </p:txBody>
      </p:sp>
      <p:sp>
        <p:nvSpPr>
          <p:cNvPr id="4" name="Oval 3"/>
          <p:cNvSpPr/>
          <p:nvPr/>
        </p:nvSpPr>
        <p:spPr bwMode="auto">
          <a:xfrm>
            <a:off x="0" y="6309320"/>
            <a:ext cx="679004" cy="54868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Deflate">
              <a:avLst>
                <a:gd name="adj" fmla="val 9419"/>
              </a:avLst>
            </a:prstTxWarp>
          </a:bodyPr>
          <a:lstStyle/>
          <a:p>
            <a:pPr algn="ctr" eaLnBrk="0" fontAlgn="base" hangingPunct="0">
              <a:spcBef>
                <a:spcPct val="0"/>
              </a:spcBef>
              <a:spcAft>
                <a:spcPct val="0"/>
              </a:spcAft>
            </a:pPr>
            <a:r>
              <a:rPr lang="en-US" sz="2000" b="1" i="1" dirty="0" err="1">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3968843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5400"/>
            <a:ext cx="8229600" cy="1143000"/>
          </a:xfrm>
        </p:spPr>
        <p:txBody>
          <a:bodyPr>
            <a:normAutofit fontScale="90000"/>
          </a:bodyPr>
          <a:lstStyle/>
          <a:p>
            <a:pPr eaLnBrk="1" hangingPunct="1">
              <a:defRPr/>
            </a:pPr>
            <a:r>
              <a:rPr lang="el-GR" b="1" dirty="0" smtClean="0">
                <a:solidFill>
                  <a:schemeClr val="bg1"/>
                </a:solidFill>
                <a:latin typeface="Calibri" pitchFamily="34" charset="0"/>
              </a:rPr>
              <a:t>Σημείωμα Χρήσης Έργων Τρίτων</a:t>
            </a:r>
            <a:r>
              <a:rPr lang="en-US" b="1" dirty="0" smtClean="0">
                <a:solidFill>
                  <a:schemeClr val="bg1"/>
                </a:solidFill>
                <a:latin typeface="Calibri" pitchFamily="34" charset="0"/>
              </a:rPr>
              <a:t> (1/</a:t>
            </a:r>
            <a:r>
              <a:rPr lang="el-GR" b="1" dirty="0" smtClean="0">
                <a:solidFill>
                  <a:schemeClr val="bg1"/>
                </a:solidFill>
                <a:latin typeface="Calibri" pitchFamily="34" charset="0"/>
              </a:rPr>
              <a:t>4</a:t>
            </a:r>
            <a:r>
              <a:rPr lang="en-US" b="1" dirty="0" smtClean="0">
                <a:solidFill>
                  <a:schemeClr val="bg1"/>
                </a:solidFill>
                <a:latin typeface="Calibri" pitchFamily="34" charset="0"/>
              </a:rPr>
              <a:t>)</a:t>
            </a:r>
            <a:endParaRPr lang="el-GR" b="1" dirty="0">
              <a:solidFill>
                <a:schemeClr val="bg1"/>
              </a:solidFill>
              <a:latin typeface="Calibri" pitchFamily="34" charset="0"/>
            </a:endParaRPr>
          </a:p>
        </p:txBody>
      </p:sp>
      <p:sp>
        <p:nvSpPr>
          <p:cNvPr id="3" name="Content Placeholder 2"/>
          <p:cNvSpPr>
            <a:spLocks noGrp="1"/>
          </p:cNvSpPr>
          <p:nvPr>
            <p:ph idx="1"/>
          </p:nvPr>
        </p:nvSpPr>
        <p:spPr>
          <a:xfrm>
            <a:off x="1028700" y="1439862"/>
            <a:ext cx="8578850" cy="4941465"/>
          </a:xfrm>
        </p:spPr>
        <p:txBody>
          <a:bodyPr>
            <a:noAutofit/>
          </a:bodyPr>
          <a:lstStyle/>
          <a:p>
            <a:pPr eaLnBrk="1" hangingPunct="1">
              <a:buFont typeface="Arial" charset="0"/>
              <a:buChar char="•"/>
              <a:defRPr/>
            </a:pPr>
            <a:r>
              <a:rPr lang="el-GR" sz="2300" dirty="0" smtClean="0">
                <a:solidFill>
                  <a:schemeClr val="bg1"/>
                </a:solidFill>
                <a:latin typeface="Calibri" pitchFamily="34" charset="0"/>
              </a:rPr>
              <a:t>Το Έργο αυτό κάνει χρήση των ακόλουθων έργων:</a:t>
            </a:r>
          </a:p>
          <a:p>
            <a:pPr eaLnBrk="1" hangingPunct="1">
              <a:buFont typeface="Arial" charset="0"/>
              <a:buChar char="•"/>
              <a:defRPr/>
            </a:pPr>
            <a:r>
              <a:rPr lang="el-GR" sz="2300" dirty="0" smtClean="0">
                <a:solidFill>
                  <a:schemeClr val="bg1"/>
                </a:solidFill>
                <a:latin typeface="Calibri" pitchFamily="34" charset="0"/>
              </a:rPr>
              <a:t>Εικόνες</a:t>
            </a:r>
          </a:p>
          <a:p>
            <a:pPr>
              <a:buFont typeface="Arial" charset="0"/>
              <a:buChar char="•"/>
              <a:defRPr/>
            </a:pPr>
            <a:r>
              <a:rPr lang="el-GR" sz="2300" dirty="0" smtClean="0">
                <a:solidFill>
                  <a:schemeClr val="bg1"/>
                </a:solidFill>
                <a:latin typeface="Calibri" pitchFamily="34" charset="0"/>
              </a:rPr>
              <a:t>Εικόνα 1: Στιβάδες λιπιδίων. </a:t>
            </a:r>
            <a:r>
              <a:rPr lang="en-US" sz="2300" dirty="0" smtClean="0">
                <a:solidFill>
                  <a:schemeClr val="bg1"/>
                </a:solidFill>
                <a:latin typeface="Calibri" pitchFamily="34" charset="0"/>
                <a:hlinkClick r:id="rId3"/>
              </a:rPr>
              <a:t>http://es.slideshare.net/Mrsebast14/membrana-celular-32254840</a:t>
            </a:r>
            <a:endParaRPr lang="el-GR" sz="2300" dirty="0" smtClean="0">
              <a:solidFill>
                <a:schemeClr val="bg1"/>
              </a:solidFill>
              <a:latin typeface="Calibri" pitchFamily="34" charset="0"/>
            </a:endParaRPr>
          </a:p>
          <a:p>
            <a:pPr>
              <a:buFont typeface="Arial" charset="0"/>
              <a:buChar char="•"/>
              <a:defRPr/>
            </a:pPr>
            <a:r>
              <a:rPr lang="el-GR" sz="2300" dirty="0" smtClean="0">
                <a:solidFill>
                  <a:schemeClr val="bg1"/>
                </a:solidFill>
                <a:latin typeface="Calibri" pitchFamily="34" charset="0"/>
              </a:rPr>
              <a:t>Εικόνα 2: Διπλή στιβάδα λιπιδίων. </a:t>
            </a:r>
            <a:r>
              <a:rPr lang="en-US" sz="2300" dirty="0" smtClean="0">
                <a:solidFill>
                  <a:schemeClr val="bg1"/>
                </a:solidFill>
                <a:latin typeface="Calibri" pitchFamily="34" charset="0"/>
                <a:hlinkClick r:id="rId4"/>
              </a:rPr>
              <a:t>http://melaniesolis.blogspot.gr/</a:t>
            </a:r>
            <a:endParaRPr lang="el-GR" sz="2300" dirty="0" smtClean="0">
              <a:solidFill>
                <a:schemeClr val="bg1"/>
              </a:solidFill>
              <a:latin typeface="Calibri" pitchFamily="34" charset="0"/>
            </a:endParaRPr>
          </a:p>
          <a:p>
            <a:pPr>
              <a:buFont typeface="Arial" charset="0"/>
              <a:buChar char="•"/>
              <a:defRPr/>
            </a:pPr>
            <a:r>
              <a:rPr lang="el-GR" sz="2300" dirty="0" smtClean="0">
                <a:solidFill>
                  <a:schemeClr val="bg1"/>
                </a:solidFill>
                <a:latin typeface="Calibri" pitchFamily="34" charset="0"/>
              </a:rPr>
              <a:t>Εικόνα 3: Διείσδυση των </a:t>
            </a:r>
            <a:r>
              <a:rPr lang="el-GR" sz="2300" dirty="0" err="1" smtClean="0">
                <a:solidFill>
                  <a:schemeClr val="bg1"/>
                </a:solidFill>
                <a:latin typeface="Calibri" pitchFamily="34" charset="0"/>
              </a:rPr>
              <a:t>διαμεμβρανικών</a:t>
            </a:r>
            <a:r>
              <a:rPr lang="el-GR" sz="2300" dirty="0" smtClean="0">
                <a:solidFill>
                  <a:schemeClr val="bg1"/>
                </a:solidFill>
                <a:latin typeface="Calibri" pitchFamily="34" charset="0"/>
              </a:rPr>
              <a:t> πρωτεϊνών στη </a:t>
            </a:r>
            <a:r>
              <a:rPr lang="el-GR" sz="2300" dirty="0" err="1" smtClean="0">
                <a:solidFill>
                  <a:schemeClr val="bg1"/>
                </a:solidFill>
                <a:latin typeface="Calibri" pitchFamily="34" charset="0"/>
              </a:rPr>
              <a:t>λιπιδική</a:t>
            </a:r>
            <a:r>
              <a:rPr lang="el-GR" sz="2300" dirty="0" smtClean="0">
                <a:solidFill>
                  <a:schemeClr val="bg1"/>
                </a:solidFill>
                <a:latin typeface="Calibri" pitchFamily="34" charset="0"/>
              </a:rPr>
              <a:t> </a:t>
            </a:r>
            <a:r>
              <a:rPr lang="el-GR" sz="2300" dirty="0" err="1" smtClean="0">
                <a:solidFill>
                  <a:schemeClr val="bg1"/>
                </a:solidFill>
                <a:latin typeface="Calibri" pitchFamily="34" charset="0"/>
              </a:rPr>
              <a:t>διπλοστιβάδα</a:t>
            </a:r>
            <a:r>
              <a:rPr lang="el-GR" sz="2300" dirty="0" smtClean="0">
                <a:solidFill>
                  <a:schemeClr val="bg1"/>
                </a:solidFill>
                <a:latin typeface="Calibri" pitchFamily="34" charset="0"/>
              </a:rPr>
              <a:t>.  </a:t>
            </a:r>
            <a:r>
              <a:rPr lang="en-US" sz="2300" dirty="0" smtClean="0">
                <a:solidFill>
                  <a:schemeClr val="bg1"/>
                </a:solidFill>
                <a:latin typeface="Calibri" pitchFamily="34" charset="0"/>
                <a:hlinkClick r:id="rId5"/>
              </a:rPr>
              <a:t>http://www.britannica.com/science/intrinsic-protein/images-videos/Intrinsic-proteins-penetrate-and-bind-tightly-to-the-lipid-bilayer/45550</a:t>
            </a:r>
            <a:endParaRPr lang="el-GR" sz="2300" dirty="0" smtClean="0">
              <a:solidFill>
                <a:schemeClr val="bg1"/>
              </a:solidFill>
              <a:latin typeface="Calibri" pitchFamily="34" charset="0"/>
            </a:endParaRPr>
          </a:p>
          <a:p>
            <a:pPr>
              <a:buFont typeface="Arial" charset="0"/>
              <a:buChar char="•"/>
              <a:defRPr/>
            </a:pPr>
            <a:r>
              <a:rPr lang="el-GR" sz="2300" dirty="0" smtClean="0">
                <a:solidFill>
                  <a:schemeClr val="bg1"/>
                </a:solidFill>
                <a:latin typeface="Calibri" pitchFamily="34" charset="0"/>
              </a:rPr>
              <a:t>Εικόνα 4: Δομή του μωσαϊκού της μεμβράνης. </a:t>
            </a:r>
            <a:r>
              <a:rPr lang="en-US" sz="2300" dirty="0" smtClean="0">
                <a:solidFill>
                  <a:schemeClr val="bg1"/>
                </a:solidFill>
                <a:latin typeface="Calibri" pitchFamily="34" charset="0"/>
                <a:hlinkClick r:id="rId6"/>
              </a:rPr>
              <a:t>http://www.acervoescolar.com.br/a-membrana-plasmatica-celular-funcao-e-estrutura/</a:t>
            </a:r>
            <a:endParaRPr lang="el-GR" sz="2300" dirty="0" smtClean="0">
              <a:solidFill>
                <a:schemeClr val="bg1"/>
              </a:solidFill>
              <a:latin typeface="Calibri" pitchFamily="34" charset="0"/>
            </a:endParaRPr>
          </a:p>
        </p:txBody>
      </p:sp>
    </p:spTree>
    <p:extLst>
      <p:ext uri="{BB962C8B-B14F-4D97-AF65-F5344CB8AC3E}">
        <p14:creationId xmlns:p14="http://schemas.microsoft.com/office/powerpoint/2010/main" val="199917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5400"/>
            <a:ext cx="8229600" cy="1143000"/>
          </a:xfrm>
        </p:spPr>
        <p:txBody>
          <a:bodyPr>
            <a:normAutofit fontScale="90000"/>
          </a:bodyPr>
          <a:lstStyle/>
          <a:p>
            <a:pPr eaLnBrk="1" hangingPunct="1">
              <a:defRPr/>
            </a:pPr>
            <a:r>
              <a:rPr lang="el-GR" b="1" dirty="0" smtClean="0">
                <a:solidFill>
                  <a:schemeClr val="bg1"/>
                </a:solidFill>
                <a:latin typeface="Calibri" pitchFamily="34" charset="0"/>
              </a:rPr>
              <a:t>Σημείωμα Χρήσης Έργων Τρίτων</a:t>
            </a:r>
            <a:r>
              <a:rPr lang="en-US" b="1" dirty="0" smtClean="0">
                <a:solidFill>
                  <a:schemeClr val="bg1"/>
                </a:solidFill>
                <a:latin typeface="Calibri" pitchFamily="34" charset="0"/>
              </a:rPr>
              <a:t> (</a:t>
            </a:r>
            <a:r>
              <a:rPr lang="el-GR" b="1" dirty="0" smtClean="0">
                <a:solidFill>
                  <a:schemeClr val="bg1"/>
                </a:solidFill>
                <a:latin typeface="Calibri" pitchFamily="34" charset="0"/>
              </a:rPr>
              <a:t>2</a:t>
            </a:r>
            <a:r>
              <a:rPr lang="en-US" b="1" dirty="0" smtClean="0">
                <a:solidFill>
                  <a:schemeClr val="bg1"/>
                </a:solidFill>
                <a:latin typeface="Calibri" pitchFamily="34" charset="0"/>
              </a:rPr>
              <a:t>/</a:t>
            </a:r>
            <a:r>
              <a:rPr lang="el-GR" b="1" dirty="0" smtClean="0">
                <a:solidFill>
                  <a:schemeClr val="bg1"/>
                </a:solidFill>
                <a:latin typeface="Calibri" pitchFamily="34" charset="0"/>
              </a:rPr>
              <a:t>4</a:t>
            </a:r>
            <a:r>
              <a:rPr lang="en-US" b="1" dirty="0" smtClean="0">
                <a:solidFill>
                  <a:schemeClr val="bg1"/>
                </a:solidFill>
                <a:latin typeface="Calibri" pitchFamily="34" charset="0"/>
              </a:rPr>
              <a:t>)</a:t>
            </a:r>
            <a:endParaRPr lang="el-GR" b="1" dirty="0">
              <a:solidFill>
                <a:schemeClr val="bg1"/>
              </a:solidFill>
              <a:latin typeface="Calibri" pitchFamily="34" charset="0"/>
            </a:endParaRPr>
          </a:p>
        </p:txBody>
      </p:sp>
      <p:sp>
        <p:nvSpPr>
          <p:cNvPr id="3" name="Content Placeholder 2"/>
          <p:cNvSpPr>
            <a:spLocks noGrp="1"/>
          </p:cNvSpPr>
          <p:nvPr>
            <p:ph idx="1"/>
          </p:nvPr>
        </p:nvSpPr>
        <p:spPr>
          <a:xfrm>
            <a:off x="1028700" y="1439862"/>
            <a:ext cx="8578850" cy="4941465"/>
          </a:xfrm>
        </p:spPr>
        <p:txBody>
          <a:bodyPr>
            <a:noAutofit/>
          </a:bodyPr>
          <a:lstStyle/>
          <a:p>
            <a:pPr>
              <a:buFont typeface="Arial" charset="0"/>
              <a:buChar char="•"/>
              <a:defRPr/>
            </a:pPr>
            <a:r>
              <a:rPr lang="el-GR" sz="2400" dirty="0" smtClean="0">
                <a:solidFill>
                  <a:schemeClr val="bg1"/>
                </a:solidFill>
                <a:latin typeface="Calibri" pitchFamily="34" charset="0"/>
              </a:rPr>
              <a:t>Εικόνα 5: Οι δράσεις των πρωτεϊνών των μεμβρανών. </a:t>
            </a:r>
            <a:r>
              <a:rPr lang="en-US" sz="2400" dirty="0" smtClean="0">
                <a:solidFill>
                  <a:schemeClr val="bg1"/>
                </a:solidFill>
                <a:latin typeface="Calibri" pitchFamily="34" charset="0"/>
              </a:rPr>
              <a:t>Benjamin Cummings, an imprint of Addison Wesley Longman in: </a:t>
            </a:r>
            <a:r>
              <a:rPr lang="en-US" sz="2400" dirty="0" smtClean="0">
                <a:solidFill>
                  <a:schemeClr val="bg1"/>
                </a:solidFill>
                <a:latin typeface="Calibri" pitchFamily="34" charset="0"/>
                <a:hlinkClick r:id="rId3"/>
              </a:rPr>
              <a:t>http://slideplayer.com/slide/6252660/</a:t>
            </a:r>
            <a:r>
              <a:rPr lang="en-US" sz="2400" dirty="0" smtClean="0">
                <a:solidFill>
                  <a:schemeClr val="bg1"/>
                </a:solidFill>
                <a:latin typeface="Calibri" pitchFamily="34" charset="0"/>
              </a:rPr>
              <a:t> </a:t>
            </a:r>
            <a:endParaRPr lang="el-GR" sz="2400" dirty="0" smtClean="0">
              <a:solidFill>
                <a:schemeClr val="bg1"/>
              </a:solidFill>
              <a:latin typeface="Calibri" pitchFamily="34" charset="0"/>
            </a:endParaRPr>
          </a:p>
          <a:p>
            <a:pPr>
              <a:buFont typeface="Arial" charset="0"/>
              <a:buChar char="•"/>
              <a:defRPr/>
            </a:pPr>
            <a:r>
              <a:rPr lang="el-GR" sz="2400" dirty="0" smtClean="0">
                <a:solidFill>
                  <a:schemeClr val="bg1"/>
                </a:solidFill>
                <a:latin typeface="Calibri" pitchFamily="34" charset="0"/>
              </a:rPr>
              <a:t>Εικόνα 6: Κυτταρική μεμβράνη. </a:t>
            </a:r>
            <a:r>
              <a:rPr lang="en-US" sz="2400" dirty="0" smtClean="0">
                <a:solidFill>
                  <a:schemeClr val="bg1"/>
                </a:solidFill>
                <a:latin typeface="Calibri" pitchFamily="34" charset="0"/>
                <a:hlinkClick r:id="rId4"/>
              </a:rPr>
              <a:t>http://slideplayer.es/slide/8359568/</a:t>
            </a:r>
            <a:endParaRPr lang="el-GR" sz="2400" dirty="0" smtClean="0">
              <a:solidFill>
                <a:schemeClr val="bg1"/>
              </a:solidFill>
              <a:latin typeface="Calibri" pitchFamily="34" charset="0"/>
            </a:endParaRPr>
          </a:p>
          <a:p>
            <a:pPr>
              <a:buNone/>
              <a:defRPr/>
            </a:pPr>
            <a:endParaRPr lang="el-GR" sz="2400" dirty="0" smtClean="0">
              <a:solidFill>
                <a:schemeClr val="bg1"/>
              </a:solidFill>
              <a:latin typeface="Calibri" pitchFamily="34" charset="0"/>
            </a:endParaRPr>
          </a:p>
        </p:txBody>
      </p:sp>
    </p:spTree>
    <p:extLst>
      <p:ext uri="{BB962C8B-B14F-4D97-AF65-F5344CB8AC3E}">
        <p14:creationId xmlns:p14="http://schemas.microsoft.com/office/powerpoint/2010/main" val="199917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5400"/>
            <a:ext cx="8229600" cy="1143000"/>
          </a:xfrm>
        </p:spPr>
        <p:txBody>
          <a:bodyPr>
            <a:normAutofit fontScale="90000"/>
          </a:bodyPr>
          <a:lstStyle/>
          <a:p>
            <a:pPr eaLnBrk="1" hangingPunct="1">
              <a:defRPr/>
            </a:pPr>
            <a:r>
              <a:rPr lang="el-GR" b="1" dirty="0" smtClean="0">
                <a:solidFill>
                  <a:schemeClr val="bg1"/>
                </a:solidFill>
                <a:latin typeface="Calibri" pitchFamily="34" charset="0"/>
              </a:rPr>
              <a:t>Σημείωμα Χρήσης Έργων Τρίτων</a:t>
            </a:r>
            <a:r>
              <a:rPr lang="en-US" b="1" dirty="0" smtClean="0">
                <a:solidFill>
                  <a:schemeClr val="bg1"/>
                </a:solidFill>
                <a:latin typeface="Calibri" pitchFamily="34" charset="0"/>
              </a:rPr>
              <a:t> (</a:t>
            </a:r>
            <a:r>
              <a:rPr lang="el-GR" b="1" dirty="0" smtClean="0">
                <a:solidFill>
                  <a:schemeClr val="bg1"/>
                </a:solidFill>
                <a:latin typeface="Calibri" pitchFamily="34" charset="0"/>
              </a:rPr>
              <a:t>3</a:t>
            </a:r>
            <a:r>
              <a:rPr lang="en-US" b="1" dirty="0" smtClean="0">
                <a:solidFill>
                  <a:schemeClr val="bg1"/>
                </a:solidFill>
                <a:latin typeface="Calibri" pitchFamily="34" charset="0"/>
              </a:rPr>
              <a:t>/</a:t>
            </a:r>
            <a:r>
              <a:rPr lang="el-GR" b="1" dirty="0" smtClean="0">
                <a:solidFill>
                  <a:schemeClr val="bg1"/>
                </a:solidFill>
                <a:latin typeface="Calibri" pitchFamily="34" charset="0"/>
              </a:rPr>
              <a:t>4</a:t>
            </a:r>
            <a:r>
              <a:rPr lang="en-US" b="1" dirty="0" smtClean="0">
                <a:solidFill>
                  <a:schemeClr val="bg1"/>
                </a:solidFill>
                <a:latin typeface="Calibri" pitchFamily="34" charset="0"/>
              </a:rPr>
              <a:t>)</a:t>
            </a:r>
            <a:endParaRPr lang="el-GR" b="1" dirty="0">
              <a:solidFill>
                <a:schemeClr val="bg1"/>
              </a:solidFill>
              <a:latin typeface="Calibri" pitchFamily="34" charset="0"/>
            </a:endParaRPr>
          </a:p>
        </p:txBody>
      </p:sp>
      <p:sp>
        <p:nvSpPr>
          <p:cNvPr id="3" name="Content Placeholder 2"/>
          <p:cNvSpPr>
            <a:spLocks noGrp="1"/>
          </p:cNvSpPr>
          <p:nvPr>
            <p:ph idx="1"/>
          </p:nvPr>
        </p:nvSpPr>
        <p:spPr>
          <a:xfrm>
            <a:off x="1028700" y="1439863"/>
            <a:ext cx="8229600" cy="4760912"/>
          </a:xfrm>
        </p:spPr>
        <p:txBody>
          <a:bodyPr>
            <a:normAutofit lnSpcReduction="10000"/>
          </a:bodyPr>
          <a:lstStyle/>
          <a:p>
            <a:pPr eaLnBrk="1" hangingPunct="1">
              <a:buFont typeface="Arial" charset="0"/>
              <a:buChar char="•"/>
              <a:defRPr/>
            </a:pPr>
            <a:r>
              <a:rPr lang="el-GR" sz="2400" dirty="0" smtClean="0">
                <a:solidFill>
                  <a:schemeClr val="bg1"/>
                </a:solidFill>
                <a:latin typeface="Calibri" pitchFamily="34" charset="0"/>
              </a:rPr>
              <a:t>Το Έργο αυτό κάνει χρήση των ακόλουθων έργων:</a:t>
            </a:r>
          </a:p>
          <a:p>
            <a:pPr eaLnBrk="1" hangingPunct="1">
              <a:buFont typeface="Arial" charset="0"/>
              <a:buChar char="•"/>
              <a:defRPr/>
            </a:pPr>
            <a:r>
              <a:rPr lang="el-GR" sz="2400" dirty="0" smtClean="0">
                <a:solidFill>
                  <a:schemeClr val="bg1"/>
                </a:solidFill>
                <a:latin typeface="Calibri" pitchFamily="34" charset="0"/>
              </a:rPr>
              <a:t>Σχήματα</a:t>
            </a:r>
          </a:p>
          <a:p>
            <a:pPr>
              <a:buFont typeface="Arial" charset="0"/>
              <a:buChar char="•"/>
              <a:defRPr/>
            </a:pPr>
            <a:r>
              <a:rPr lang="el-GR" sz="2400" dirty="0" smtClean="0">
                <a:solidFill>
                  <a:schemeClr val="bg1"/>
                </a:solidFill>
                <a:latin typeface="Calibri" pitchFamily="34" charset="0"/>
              </a:rPr>
              <a:t>Σχήμα 1: </a:t>
            </a:r>
            <a:r>
              <a:rPr lang="el-GR" sz="2400" dirty="0" err="1" smtClean="0">
                <a:solidFill>
                  <a:schemeClr val="bg1"/>
                </a:solidFill>
                <a:latin typeface="Calibri" pitchFamily="34" charset="0"/>
              </a:rPr>
              <a:t>Φωσφατιδικό</a:t>
            </a:r>
            <a:r>
              <a:rPr lang="el-GR" sz="2400" dirty="0" smtClean="0">
                <a:solidFill>
                  <a:schemeClr val="bg1"/>
                </a:solidFill>
                <a:latin typeface="Calibri" pitchFamily="34" charset="0"/>
              </a:rPr>
              <a:t> οξύ. Επεξεργασία </a:t>
            </a:r>
            <a:r>
              <a:rPr lang="el-GR" sz="2400" dirty="0" err="1" smtClean="0">
                <a:solidFill>
                  <a:schemeClr val="bg1"/>
                </a:solidFill>
                <a:latin typeface="Calibri" pitchFamily="34" charset="0"/>
              </a:rPr>
              <a:t>Γρ</a:t>
            </a:r>
            <a:r>
              <a:rPr lang="el-GR" sz="2400" dirty="0" smtClean="0">
                <a:solidFill>
                  <a:schemeClr val="bg1"/>
                </a:solidFill>
                <a:latin typeface="Calibri" pitchFamily="34" charset="0"/>
              </a:rPr>
              <a:t>. </a:t>
            </a:r>
            <a:r>
              <a:rPr lang="el-GR" sz="2400" dirty="0" err="1" smtClean="0">
                <a:solidFill>
                  <a:schemeClr val="bg1"/>
                </a:solidFill>
                <a:latin typeface="Calibri" pitchFamily="34" charset="0"/>
              </a:rPr>
              <a:t>Διαμαντίδης</a:t>
            </a:r>
            <a:r>
              <a:rPr lang="el-GR" sz="2400" dirty="0" smtClean="0">
                <a:solidFill>
                  <a:schemeClr val="bg1"/>
                </a:solidFill>
                <a:latin typeface="Calibri" pitchFamily="34" charset="0"/>
              </a:rPr>
              <a:t> (</a:t>
            </a:r>
            <a:r>
              <a:rPr lang="en-US" sz="2400" dirty="0" err="1" smtClean="0">
                <a:solidFill>
                  <a:schemeClr val="bg1"/>
                </a:solidFill>
                <a:latin typeface="Calibri" pitchFamily="34" charset="0"/>
              </a:rPr>
              <a:t>Biovia</a:t>
            </a:r>
            <a:r>
              <a:rPr lang="en-US" sz="2400" dirty="0" smtClean="0">
                <a:solidFill>
                  <a:schemeClr val="bg1"/>
                </a:solidFill>
                <a:latin typeface="Calibri" pitchFamily="34" charset="0"/>
              </a:rPr>
              <a:t> draw)</a:t>
            </a:r>
            <a:r>
              <a:rPr lang="el-GR" sz="2400" dirty="0" smtClean="0">
                <a:solidFill>
                  <a:schemeClr val="bg1"/>
                </a:solidFill>
                <a:latin typeface="Calibri" pitchFamily="34" charset="0"/>
              </a:rPr>
              <a:t>.</a:t>
            </a:r>
          </a:p>
          <a:p>
            <a:pPr>
              <a:buFont typeface="Arial" charset="0"/>
              <a:buChar char="•"/>
              <a:defRPr/>
            </a:pPr>
            <a:r>
              <a:rPr lang="el-GR" sz="2400" dirty="0" smtClean="0">
                <a:solidFill>
                  <a:schemeClr val="bg1"/>
                </a:solidFill>
                <a:latin typeface="Calibri" pitchFamily="34" charset="0"/>
              </a:rPr>
              <a:t>Σχήμα 2: </a:t>
            </a:r>
            <a:r>
              <a:rPr lang="el-GR" sz="2400" dirty="0" err="1" smtClean="0">
                <a:solidFill>
                  <a:schemeClr val="bg1"/>
                </a:solidFill>
                <a:latin typeface="Calibri" pitchFamily="34" charset="0"/>
              </a:rPr>
              <a:t>Γλυκερολιπίδιο</a:t>
            </a:r>
            <a:r>
              <a:rPr lang="el-GR" sz="2400" dirty="0" smtClean="0">
                <a:solidFill>
                  <a:schemeClr val="bg1"/>
                </a:solidFill>
                <a:latin typeface="Calibri" pitchFamily="34" charset="0"/>
              </a:rPr>
              <a:t>.</a:t>
            </a:r>
            <a:r>
              <a:rPr lang="en-US" sz="2400" dirty="0" smtClean="0">
                <a:solidFill>
                  <a:schemeClr val="bg1"/>
                </a:solidFill>
                <a:latin typeface="Calibri" pitchFamily="34" charset="0"/>
              </a:rPr>
              <a:t> </a:t>
            </a:r>
            <a:r>
              <a:rPr lang="el-GR" sz="2400" dirty="0" smtClean="0">
                <a:solidFill>
                  <a:schemeClr val="bg1"/>
                </a:solidFill>
                <a:latin typeface="Calibri" pitchFamily="34" charset="0"/>
              </a:rPr>
              <a:t>Επεξεργασία </a:t>
            </a:r>
            <a:r>
              <a:rPr lang="el-GR" sz="2400" dirty="0" err="1" smtClean="0">
                <a:solidFill>
                  <a:schemeClr val="bg1"/>
                </a:solidFill>
                <a:latin typeface="Calibri" pitchFamily="34" charset="0"/>
              </a:rPr>
              <a:t>Γρ</a:t>
            </a:r>
            <a:r>
              <a:rPr lang="el-GR" sz="2400" dirty="0" smtClean="0">
                <a:solidFill>
                  <a:schemeClr val="bg1"/>
                </a:solidFill>
                <a:latin typeface="Calibri" pitchFamily="34" charset="0"/>
              </a:rPr>
              <a:t>. </a:t>
            </a:r>
            <a:r>
              <a:rPr lang="el-GR" sz="2400" dirty="0" err="1" smtClean="0">
                <a:solidFill>
                  <a:schemeClr val="bg1"/>
                </a:solidFill>
                <a:latin typeface="Calibri" pitchFamily="34" charset="0"/>
              </a:rPr>
              <a:t>Διαμαντίδης</a:t>
            </a:r>
            <a:r>
              <a:rPr lang="el-GR" sz="2400" dirty="0" smtClean="0">
                <a:solidFill>
                  <a:schemeClr val="bg1"/>
                </a:solidFill>
                <a:latin typeface="Calibri" pitchFamily="34" charset="0"/>
              </a:rPr>
              <a:t> (</a:t>
            </a:r>
            <a:r>
              <a:rPr lang="en-US" sz="2400" dirty="0" err="1" smtClean="0">
                <a:solidFill>
                  <a:schemeClr val="bg1"/>
                </a:solidFill>
                <a:latin typeface="Calibri" pitchFamily="34" charset="0"/>
              </a:rPr>
              <a:t>Biovia</a:t>
            </a:r>
            <a:r>
              <a:rPr lang="en-US" sz="2400" dirty="0" smtClean="0">
                <a:solidFill>
                  <a:schemeClr val="bg1"/>
                </a:solidFill>
                <a:latin typeface="Calibri" pitchFamily="34" charset="0"/>
              </a:rPr>
              <a:t> draw)</a:t>
            </a:r>
            <a:r>
              <a:rPr lang="el-GR" sz="2400" dirty="0" smtClean="0">
                <a:solidFill>
                  <a:schemeClr val="bg1"/>
                </a:solidFill>
                <a:latin typeface="Calibri" pitchFamily="34" charset="0"/>
              </a:rPr>
              <a:t>.</a:t>
            </a:r>
          </a:p>
          <a:p>
            <a:pPr>
              <a:buFont typeface="Arial" charset="0"/>
              <a:buChar char="•"/>
              <a:defRPr/>
            </a:pPr>
            <a:r>
              <a:rPr lang="el-GR" sz="2400" dirty="0" smtClean="0">
                <a:solidFill>
                  <a:schemeClr val="bg1"/>
                </a:solidFill>
                <a:latin typeface="Calibri" pitchFamily="34" charset="0"/>
              </a:rPr>
              <a:t>Σχήμα 3: Τα </a:t>
            </a:r>
            <a:r>
              <a:rPr lang="el-GR" sz="2400" dirty="0" err="1" smtClean="0">
                <a:solidFill>
                  <a:schemeClr val="bg1"/>
                </a:solidFill>
                <a:latin typeface="Calibri" pitchFamily="34" charset="0"/>
              </a:rPr>
              <a:t>σφιγκολιπίδια</a:t>
            </a:r>
            <a:r>
              <a:rPr lang="el-GR" sz="2400" dirty="0" smtClean="0">
                <a:solidFill>
                  <a:schemeClr val="bg1"/>
                </a:solidFill>
                <a:latin typeface="Calibri" pitchFamily="34" charset="0"/>
              </a:rPr>
              <a:t> των μεμβρανών. Επεξεργασία </a:t>
            </a:r>
            <a:r>
              <a:rPr lang="el-GR" sz="2400" dirty="0" err="1" smtClean="0">
                <a:solidFill>
                  <a:schemeClr val="bg1"/>
                </a:solidFill>
                <a:latin typeface="Calibri" pitchFamily="34" charset="0"/>
              </a:rPr>
              <a:t>Γρ</a:t>
            </a:r>
            <a:r>
              <a:rPr lang="el-GR" sz="2400" dirty="0" smtClean="0">
                <a:solidFill>
                  <a:schemeClr val="bg1"/>
                </a:solidFill>
                <a:latin typeface="Calibri" pitchFamily="34" charset="0"/>
              </a:rPr>
              <a:t>. </a:t>
            </a:r>
            <a:r>
              <a:rPr lang="el-GR" sz="2400" dirty="0" err="1" smtClean="0">
                <a:solidFill>
                  <a:schemeClr val="bg1"/>
                </a:solidFill>
                <a:latin typeface="Calibri" pitchFamily="34" charset="0"/>
              </a:rPr>
              <a:t>Διαμαντίδης</a:t>
            </a:r>
            <a:r>
              <a:rPr lang="el-GR" sz="2400" dirty="0" smtClean="0">
                <a:solidFill>
                  <a:schemeClr val="bg1"/>
                </a:solidFill>
                <a:latin typeface="Calibri" pitchFamily="34" charset="0"/>
              </a:rPr>
              <a:t> (</a:t>
            </a:r>
            <a:r>
              <a:rPr lang="en-US" sz="2400" dirty="0" err="1" smtClean="0">
                <a:solidFill>
                  <a:schemeClr val="bg1"/>
                </a:solidFill>
                <a:latin typeface="Calibri" pitchFamily="34" charset="0"/>
              </a:rPr>
              <a:t>Biovia</a:t>
            </a:r>
            <a:r>
              <a:rPr lang="en-US" sz="2400" dirty="0" smtClean="0">
                <a:solidFill>
                  <a:schemeClr val="bg1"/>
                </a:solidFill>
                <a:latin typeface="Calibri" pitchFamily="34" charset="0"/>
              </a:rPr>
              <a:t> draw)</a:t>
            </a:r>
            <a:r>
              <a:rPr lang="el-GR" sz="2400" dirty="0" smtClean="0">
                <a:solidFill>
                  <a:schemeClr val="bg1"/>
                </a:solidFill>
                <a:latin typeface="Calibri" pitchFamily="34" charset="0"/>
              </a:rPr>
              <a:t>.</a:t>
            </a:r>
          </a:p>
          <a:p>
            <a:pPr>
              <a:buFont typeface="Arial" charset="0"/>
              <a:buChar char="•"/>
              <a:defRPr/>
            </a:pPr>
            <a:r>
              <a:rPr lang="el-GR" sz="2400" dirty="0" smtClean="0">
                <a:solidFill>
                  <a:schemeClr val="bg1"/>
                </a:solidFill>
                <a:latin typeface="Calibri" pitchFamily="34" charset="0"/>
              </a:rPr>
              <a:t>Σχήμα 4: </a:t>
            </a:r>
            <a:r>
              <a:rPr lang="el-GR" sz="2400" dirty="0" err="1" smtClean="0">
                <a:solidFill>
                  <a:schemeClr val="bg1"/>
                </a:solidFill>
                <a:latin typeface="Calibri" pitchFamily="34" charset="0"/>
              </a:rPr>
              <a:t>Φωσφολιπίδια</a:t>
            </a:r>
            <a:r>
              <a:rPr lang="el-GR" sz="2400" dirty="0" smtClean="0">
                <a:solidFill>
                  <a:schemeClr val="bg1"/>
                </a:solidFill>
                <a:latin typeface="Calibri" pitchFamily="34" charset="0"/>
              </a:rPr>
              <a:t>. Επεξεργασία </a:t>
            </a:r>
            <a:r>
              <a:rPr lang="el-GR" sz="2400" dirty="0" err="1" smtClean="0">
                <a:solidFill>
                  <a:schemeClr val="bg1"/>
                </a:solidFill>
                <a:latin typeface="Calibri" pitchFamily="34" charset="0"/>
              </a:rPr>
              <a:t>Γρ</a:t>
            </a:r>
            <a:r>
              <a:rPr lang="el-GR" sz="2400" dirty="0" smtClean="0">
                <a:solidFill>
                  <a:schemeClr val="bg1"/>
                </a:solidFill>
                <a:latin typeface="Calibri" pitchFamily="34" charset="0"/>
              </a:rPr>
              <a:t>. </a:t>
            </a:r>
            <a:r>
              <a:rPr lang="el-GR" sz="2400" dirty="0" err="1" smtClean="0">
                <a:solidFill>
                  <a:schemeClr val="bg1"/>
                </a:solidFill>
                <a:latin typeface="Calibri" pitchFamily="34" charset="0"/>
              </a:rPr>
              <a:t>Διαμαντίδης</a:t>
            </a:r>
            <a:r>
              <a:rPr lang="el-GR" sz="2400" dirty="0" smtClean="0">
                <a:solidFill>
                  <a:schemeClr val="bg1"/>
                </a:solidFill>
                <a:latin typeface="Calibri" pitchFamily="34" charset="0"/>
              </a:rPr>
              <a:t>.</a:t>
            </a:r>
          </a:p>
          <a:p>
            <a:pPr>
              <a:buFont typeface="Arial" charset="0"/>
              <a:buChar char="•"/>
              <a:defRPr/>
            </a:pPr>
            <a:r>
              <a:rPr lang="el-GR" sz="2400" dirty="0" smtClean="0">
                <a:solidFill>
                  <a:schemeClr val="bg1"/>
                </a:solidFill>
                <a:latin typeface="Calibri" pitchFamily="34" charset="0"/>
              </a:rPr>
              <a:t>Σχήμα 5: </a:t>
            </a:r>
            <a:r>
              <a:rPr lang="el-GR" sz="2400" dirty="0" err="1" smtClean="0">
                <a:solidFill>
                  <a:schemeClr val="bg1"/>
                </a:solidFill>
                <a:latin typeface="Calibri" pitchFamily="34" charset="0"/>
              </a:rPr>
              <a:t>Στερόλες</a:t>
            </a:r>
            <a:r>
              <a:rPr lang="el-GR" sz="2400" dirty="0" smtClean="0">
                <a:solidFill>
                  <a:schemeClr val="bg1"/>
                </a:solidFill>
                <a:latin typeface="Calibri" pitchFamily="34" charset="0"/>
              </a:rPr>
              <a:t>. Επεξεργασία </a:t>
            </a:r>
            <a:r>
              <a:rPr lang="el-GR" sz="2400" dirty="0" err="1" smtClean="0">
                <a:solidFill>
                  <a:schemeClr val="bg1"/>
                </a:solidFill>
                <a:latin typeface="Calibri" pitchFamily="34" charset="0"/>
              </a:rPr>
              <a:t>Γρ</a:t>
            </a:r>
            <a:r>
              <a:rPr lang="el-GR" sz="2400" dirty="0" smtClean="0">
                <a:solidFill>
                  <a:schemeClr val="bg1"/>
                </a:solidFill>
                <a:latin typeface="Calibri" pitchFamily="34" charset="0"/>
              </a:rPr>
              <a:t>. </a:t>
            </a:r>
            <a:r>
              <a:rPr lang="el-GR" sz="2400" dirty="0" err="1" smtClean="0">
                <a:solidFill>
                  <a:schemeClr val="bg1"/>
                </a:solidFill>
                <a:latin typeface="Calibri" pitchFamily="34" charset="0"/>
              </a:rPr>
              <a:t>Διαμαντίδης</a:t>
            </a:r>
            <a:r>
              <a:rPr lang="el-GR" sz="2400" dirty="0" smtClean="0">
                <a:solidFill>
                  <a:schemeClr val="bg1"/>
                </a:solidFill>
                <a:latin typeface="Calibri" pitchFamily="34" charset="0"/>
              </a:rPr>
              <a:t> (</a:t>
            </a:r>
            <a:r>
              <a:rPr lang="en-US" sz="2400" dirty="0" err="1" smtClean="0">
                <a:solidFill>
                  <a:schemeClr val="bg1"/>
                </a:solidFill>
                <a:latin typeface="Calibri" pitchFamily="34" charset="0"/>
              </a:rPr>
              <a:t>Biovia</a:t>
            </a:r>
            <a:r>
              <a:rPr lang="en-US" sz="2400" dirty="0" smtClean="0">
                <a:solidFill>
                  <a:schemeClr val="bg1"/>
                </a:solidFill>
                <a:latin typeface="Calibri" pitchFamily="34" charset="0"/>
              </a:rPr>
              <a:t> draw)</a:t>
            </a:r>
            <a:r>
              <a:rPr lang="el-GR" sz="2400" dirty="0" smtClean="0">
                <a:solidFill>
                  <a:schemeClr val="bg1"/>
                </a:solidFill>
                <a:latin typeface="Calibri" pitchFamily="34" charset="0"/>
              </a:rPr>
              <a:t>. </a:t>
            </a:r>
          </a:p>
          <a:p>
            <a:pPr>
              <a:buFont typeface="Arial" charset="0"/>
              <a:buChar char="•"/>
              <a:defRPr/>
            </a:pPr>
            <a:endParaRPr lang="el-GR" sz="2400" dirty="0" smtClean="0">
              <a:solidFill>
                <a:schemeClr val="bg1"/>
              </a:solidFill>
              <a:latin typeface="Calibri" pitchFamily="34" charset="0"/>
            </a:endParaRPr>
          </a:p>
        </p:txBody>
      </p:sp>
    </p:spTree>
    <p:extLst>
      <p:ext uri="{BB962C8B-B14F-4D97-AF65-F5344CB8AC3E}">
        <p14:creationId xmlns:p14="http://schemas.microsoft.com/office/powerpoint/2010/main" val="38397279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25400"/>
            <a:ext cx="8229600" cy="1143000"/>
          </a:xfrm>
        </p:spPr>
        <p:txBody>
          <a:bodyPr>
            <a:normAutofit fontScale="90000"/>
          </a:bodyPr>
          <a:lstStyle/>
          <a:p>
            <a:pPr eaLnBrk="1" hangingPunct="1">
              <a:defRPr/>
            </a:pPr>
            <a:r>
              <a:rPr lang="el-GR" b="1" dirty="0" smtClean="0">
                <a:solidFill>
                  <a:schemeClr val="bg1"/>
                </a:solidFill>
                <a:latin typeface="Calibri" pitchFamily="34" charset="0"/>
              </a:rPr>
              <a:t>Σημείωμα Χρήσης Έργων Τρίτων</a:t>
            </a:r>
            <a:r>
              <a:rPr lang="en-US" b="1" dirty="0" smtClean="0">
                <a:solidFill>
                  <a:schemeClr val="bg1"/>
                </a:solidFill>
                <a:latin typeface="Calibri" pitchFamily="34" charset="0"/>
              </a:rPr>
              <a:t> (</a:t>
            </a:r>
            <a:r>
              <a:rPr lang="el-GR" b="1" dirty="0" smtClean="0">
                <a:solidFill>
                  <a:schemeClr val="bg1"/>
                </a:solidFill>
                <a:latin typeface="Calibri" pitchFamily="34" charset="0"/>
              </a:rPr>
              <a:t>4</a:t>
            </a:r>
            <a:r>
              <a:rPr lang="en-US" b="1" dirty="0" smtClean="0">
                <a:solidFill>
                  <a:schemeClr val="bg1"/>
                </a:solidFill>
                <a:latin typeface="Calibri" pitchFamily="34" charset="0"/>
              </a:rPr>
              <a:t>/</a:t>
            </a:r>
            <a:r>
              <a:rPr lang="el-GR" b="1" dirty="0" smtClean="0">
                <a:solidFill>
                  <a:schemeClr val="bg1"/>
                </a:solidFill>
                <a:latin typeface="Calibri" pitchFamily="34" charset="0"/>
              </a:rPr>
              <a:t>4</a:t>
            </a:r>
            <a:r>
              <a:rPr lang="en-US" b="1" dirty="0" smtClean="0">
                <a:solidFill>
                  <a:schemeClr val="bg1"/>
                </a:solidFill>
                <a:latin typeface="Calibri" pitchFamily="34" charset="0"/>
              </a:rPr>
              <a:t>)</a:t>
            </a:r>
            <a:endParaRPr lang="el-GR" b="1" dirty="0">
              <a:solidFill>
                <a:schemeClr val="bg1"/>
              </a:solidFill>
              <a:latin typeface="Calibri" pitchFamily="34" charset="0"/>
            </a:endParaRPr>
          </a:p>
        </p:txBody>
      </p:sp>
      <p:sp>
        <p:nvSpPr>
          <p:cNvPr id="3" name="Content Placeholder 2"/>
          <p:cNvSpPr>
            <a:spLocks noGrp="1"/>
          </p:cNvSpPr>
          <p:nvPr>
            <p:ph idx="1"/>
          </p:nvPr>
        </p:nvSpPr>
        <p:spPr>
          <a:xfrm>
            <a:off x="1028700" y="1439863"/>
            <a:ext cx="8229600" cy="4760912"/>
          </a:xfrm>
        </p:spPr>
        <p:txBody>
          <a:bodyPr>
            <a:normAutofit/>
          </a:bodyPr>
          <a:lstStyle/>
          <a:p>
            <a:pPr>
              <a:lnSpc>
                <a:spcPct val="118000"/>
              </a:lnSpc>
              <a:tabLst>
                <a:tab pos="723900" algn="l"/>
                <a:tab pos="1447800" algn="l"/>
                <a:tab pos="2171700" algn="l"/>
              </a:tabLst>
            </a:pPr>
            <a:r>
              <a:rPr lang="el-GR" sz="2400" dirty="0" smtClean="0">
                <a:solidFill>
                  <a:schemeClr val="bg1"/>
                </a:solidFill>
                <a:latin typeface="Calibri" pitchFamily="34" charset="0"/>
              </a:rPr>
              <a:t>Σχήμα 6: Σχηματική παράσταση των δομικών λιπιδίων. Επεξεργασία </a:t>
            </a:r>
            <a:r>
              <a:rPr lang="el-GR" sz="2400" dirty="0" err="1" smtClean="0">
                <a:solidFill>
                  <a:schemeClr val="bg1"/>
                </a:solidFill>
                <a:latin typeface="Calibri" pitchFamily="34" charset="0"/>
              </a:rPr>
              <a:t>Γρ</a:t>
            </a:r>
            <a:r>
              <a:rPr lang="el-GR" sz="2400" dirty="0" smtClean="0">
                <a:solidFill>
                  <a:schemeClr val="bg1"/>
                </a:solidFill>
                <a:latin typeface="Calibri" pitchFamily="34" charset="0"/>
              </a:rPr>
              <a:t>. </a:t>
            </a:r>
            <a:r>
              <a:rPr lang="el-GR" sz="2400" dirty="0" err="1" smtClean="0">
                <a:solidFill>
                  <a:schemeClr val="bg1"/>
                </a:solidFill>
                <a:latin typeface="Calibri" pitchFamily="34" charset="0"/>
              </a:rPr>
              <a:t>Διαμαντίδης</a:t>
            </a:r>
            <a:r>
              <a:rPr lang="el-GR" sz="2400" dirty="0" smtClean="0">
                <a:solidFill>
                  <a:schemeClr val="bg1"/>
                </a:solidFill>
                <a:latin typeface="Calibri" pitchFamily="34" charset="0"/>
              </a:rPr>
              <a:t>. </a:t>
            </a:r>
            <a:endParaRPr lang="en-US" sz="2400" dirty="0" smtClean="0">
              <a:solidFill>
                <a:schemeClr val="bg1"/>
              </a:solidFill>
              <a:latin typeface="Calibri" pitchFamily="34" charset="0"/>
            </a:endParaRPr>
          </a:p>
          <a:p>
            <a:pPr eaLnBrk="0" hangingPunct="0">
              <a:lnSpc>
                <a:spcPct val="118000"/>
              </a:lnSpc>
              <a:tabLst>
                <a:tab pos="723900" algn="l"/>
                <a:tab pos="1447800" algn="l"/>
                <a:tab pos="2171700" algn="l"/>
              </a:tabLst>
            </a:pPr>
            <a:r>
              <a:rPr lang="el-GR" sz="2400" dirty="0" smtClean="0">
                <a:solidFill>
                  <a:schemeClr val="bg1"/>
                </a:solidFill>
                <a:latin typeface="Calibri" pitchFamily="34" charset="0"/>
              </a:rPr>
              <a:t>Σχήμα 7: Άκαμπτη μεμβράνη. Επεξεργασία </a:t>
            </a:r>
            <a:r>
              <a:rPr lang="el-GR" sz="2400" dirty="0" err="1" smtClean="0">
                <a:solidFill>
                  <a:schemeClr val="bg1"/>
                </a:solidFill>
                <a:latin typeface="Calibri" pitchFamily="34" charset="0"/>
              </a:rPr>
              <a:t>Γρ</a:t>
            </a:r>
            <a:r>
              <a:rPr lang="el-GR" sz="2400" dirty="0" smtClean="0">
                <a:solidFill>
                  <a:schemeClr val="bg1"/>
                </a:solidFill>
                <a:latin typeface="Calibri" pitchFamily="34" charset="0"/>
              </a:rPr>
              <a:t>. </a:t>
            </a:r>
            <a:r>
              <a:rPr lang="el-GR" sz="2400" dirty="0" err="1" smtClean="0">
                <a:solidFill>
                  <a:schemeClr val="bg1"/>
                </a:solidFill>
                <a:latin typeface="Calibri" pitchFamily="34" charset="0"/>
              </a:rPr>
              <a:t>Διαμαντίδης</a:t>
            </a:r>
            <a:r>
              <a:rPr lang="el-GR" sz="2400" dirty="0" smtClean="0">
                <a:solidFill>
                  <a:schemeClr val="bg1"/>
                </a:solidFill>
                <a:latin typeface="Calibri" pitchFamily="34" charset="0"/>
              </a:rPr>
              <a:t>. </a:t>
            </a:r>
          </a:p>
          <a:p>
            <a:pPr eaLnBrk="0" hangingPunct="0">
              <a:lnSpc>
                <a:spcPct val="118000"/>
              </a:lnSpc>
              <a:tabLst>
                <a:tab pos="723900" algn="l"/>
                <a:tab pos="1447800" algn="l"/>
                <a:tab pos="2171700" algn="l"/>
              </a:tabLst>
            </a:pPr>
            <a:r>
              <a:rPr lang="el-GR" sz="2400" dirty="0" smtClean="0">
                <a:solidFill>
                  <a:schemeClr val="bg1"/>
                </a:solidFill>
                <a:latin typeface="Calibri" pitchFamily="34" charset="0"/>
              </a:rPr>
              <a:t>Σχήμα 8: Εύκαμπτη μεμβράνη. Επεξεργασία </a:t>
            </a:r>
            <a:r>
              <a:rPr lang="el-GR" sz="2400" dirty="0" err="1" smtClean="0">
                <a:solidFill>
                  <a:schemeClr val="bg1"/>
                </a:solidFill>
                <a:latin typeface="Calibri" pitchFamily="34" charset="0"/>
              </a:rPr>
              <a:t>Γρ</a:t>
            </a:r>
            <a:r>
              <a:rPr lang="el-GR" sz="2400" dirty="0" smtClean="0">
                <a:solidFill>
                  <a:schemeClr val="bg1"/>
                </a:solidFill>
                <a:latin typeface="Calibri" pitchFamily="34" charset="0"/>
              </a:rPr>
              <a:t>. </a:t>
            </a:r>
            <a:r>
              <a:rPr lang="el-GR" sz="2400" dirty="0" err="1" smtClean="0">
                <a:solidFill>
                  <a:schemeClr val="bg1"/>
                </a:solidFill>
                <a:latin typeface="Calibri" pitchFamily="34" charset="0"/>
              </a:rPr>
              <a:t>Διαμαντίδης</a:t>
            </a:r>
            <a:r>
              <a:rPr lang="el-GR" sz="2400" dirty="0" smtClean="0">
                <a:solidFill>
                  <a:schemeClr val="bg1"/>
                </a:solidFill>
                <a:latin typeface="Calibri" pitchFamily="34" charset="0"/>
              </a:rPr>
              <a:t>.</a:t>
            </a:r>
          </a:p>
          <a:p>
            <a:r>
              <a:rPr lang="el-GR" sz="2400" dirty="0" smtClean="0">
                <a:solidFill>
                  <a:schemeClr val="bg1"/>
                </a:solidFill>
                <a:latin typeface="Calibri" pitchFamily="34" charset="0"/>
              </a:rPr>
              <a:t>Σχήμα 9: Πολύ εύκαμπτη μεμβράνη. Επεξεργασία </a:t>
            </a:r>
            <a:r>
              <a:rPr lang="el-GR" sz="2400" dirty="0" err="1" smtClean="0">
                <a:solidFill>
                  <a:schemeClr val="bg1"/>
                </a:solidFill>
                <a:latin typeface="Calibri" pitchFamily="34" charset="0"/>
              </a:rPr>
              <a:t>Γρ</a:t>
            </a:r>
            <a:r>
              <a:rPr lang="el-GR" sz="2400" dirty="0" smtClean="0">
                <a:solidFill>
                  <a:schemeClr val="bg1"/>
                </a:solidFill>
                <a:latin typeface="Calibri" pitchFamily="34" charset="0"/>
              </a:rPr>
              <a:t>. </a:t>
            </a:r>
            <a:r>
              <a:rPr lang="el-GR" sz="2400" dirty="0" err="1" smtClean="0">
                <a:solidFill>
                  <a:schemeClr val="bg1"/>
                </a:solidFill>
                <a:latin typeface="Calibri" pitchFamily="34" charset="0"/>
              </a:rPr>
              <a:t>Διαμαντίδης</a:t>
            </a:r>
            <a:r>
              <a:rPr lang="el-GR" sz="2400" dirty="0" smtClean="0">
                <a:solidFill>
                  <a:schemeClr val="bg1"/>
                </a:solidFill>
                <a:latin typeface="Calibri" pitchFamily="34" charset="0"/>
              </a:rPr>
              <a:t>.</a:t>
            </a:r>
          </a:p>
          <a:p>
            <a:pPr>
              <a:buFont typeface="Arial" charset="0"/>
              <a:buChar char="•"/>
              <a:defRPr/>
            </a:pPr>
            <a:r>
              <a:rPr lang="el-GR" sz="2400" dirty="0" smtClean="0">
                <a:solidFill>
                  <a:schemeClr val="bg1"/>
                </a:solidFill>
                <a:latin typeface="Calibri" pitchFamily="34" charset="0"/>
              </a:rPr>
              <a:t>Σχήμα 10: Υγιής μεμβράνη. Επεξεργασία </a:t>
            </a:r>
            <a:r>
              <a:rPr lang="el-GR" sz="2400" dirty="0" err="1" smtClean="0">
                <a:solidFill>
                  <a:schemeClr val="bg1"/>
                </a:solidFill>
                <a:latin typeface="Calibri" pitchFamily="34" charset="0"/>
              </a:rPr>
              <a:t>Γρ. Διαμαντίδης</a:t>
            </a:r>
            <a:r>
              <a:rPr lang="el-GR" sz="2400" dirty="0" smtClean="0">
                <a:solidFill>
                  <a:schemeClr val="bg1"/>
                </a:solidFill>
                <a:latin typeface="Calibri" pitchFamily="34" charset="0"/>
              </a:rPr>
              <a:t>.</a:t>
            </a:r>
          </a:p>
        </p:txBody>
      </p:sp>
    </p:spTree>
    <p:extLst>
      <p:ext uri="{BB962C8B-B14F-4D97-AF65-F5344CB8AC3E}">
        <p14:creationId xmlns:p14="http://schemas.microsoft.com/office/powerpoint/2010/main" val="38397279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bwMode="auto">
          <a:xfrm>
            <a:off x="1028700" y="25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l-GR" altLang="el-GR" b="1" dirty="0" smtClean="0">
                <a:solidFill>
                  <a:schemeClr val="bg1"/>
                </a:solidFill>
                <a:latin typeface="Calibri" pitchFamily="34" charset="0"/>
              </a:rPr>
              <a:t>Σημείωμα Αναφοράς</a:t>
            </a:r>
          </a:p>
        </p:txBody>
      </p:sp>
      <p:sp>
        <p:nvSpPr>
          <p:cNvPr id="107523" name="Content Placeholder 2"/>
          <p:cNvSpPr>
            <a:spLocks noGrp="1"/>
          </p:cNvSpPr>
          <p:nvPr>
            <p:ph idx="1"/>
          </p:nvPr>
        </p:nvSpPr>
        <p:spPr>
          <a:xfrm>
            <a:off x="1028700" y="1439863"/>
            <a:ext cx="8229600" cy="4760912"/>
          </a:xfrm>
        </p:spPr>
        <p:txBody>
          <a:bodyPr/>
          <a:lstStyle/>
          <a:p>
            <a:r>
              <a:rPr lang="el-GR" altLang="el-GR" sz="2000" dirty="0" err="1">
                <a:solidFill>
                  <a:schemeClr val="bg1"/>
                </a:solidFill>
                <a:latin typeface="Calibri" pitchFamily="34" charset="0"/>
              </a:rPr>
              <a:t>Copyright</a:t>
            </a:r>
            <a:r>
              <a:rPr lang="el-GR" altLang="el-GR" sz="2000" dirty="0">
                <a:solidFill>
                  <a:schemeClr val="bg1"/>
                </a:solidFill>
                <a:latin typeface="Calibri" pitchFamily="34" charset="0"/>
              </a:rPr>
              <a:t> Αριστοτέλειο Πανεπιστήμιο Θεσσαλονίκης</a:t>
            </a:r>
            <a:r>
              <a:rPr lang="en-US" altLang="el-GR" sz="2000" dirty="0">
                <a:solidFill>
                  <a:schemeClr val="bg1"/>
                </a:solidFill>
                <a:latin typeface="Calibri" pitchFamily="34" charset="0"/>
              </a:rPr>
              <a:t>, </a:t>
            </a:r>
            <a:r>
              <a:rPr lang="el-GR" altLang="el-GR" sz="2000" dirty="0">
                <a:solidFill>
                  <a:schemeClr val="bg1"/>
                </a:solidFill>
                <a:latin typeface="Calibri" pitchFamily="34" charset="0"/>
              </a:rPr>
              <a:t>Γρηγόριος Διαμαντίδης. «Βιοχημεία. </a:t>
            </a:r>
            <a:r>
              <a:rPr lang="el-GR" altLang="el-GR" sz="2000" dirty="0" smtClean="0">
                <a:solidFill>
                  <a:schemeClr val="bg1"/>
                </a:solidFill>
                <a:latin typeface="Calibri" pitchFamily="34" charset="0"/>
              </a:rPr>
              <a:t>Η δομή και ο βιολογικός ρόλος των μεμβρανών.». </a:t>
            </a:r>
            <a:r>
              <a:rPr lang="el-GR" altLang="el-GR" sz="2000" dirty="0">
                <a:solidFill>
                  <a:schemeClr val="bg1"/>
                </a:solidFill>
                <a:latin typeface="Calibri" pitchFamily="34" charset="0"/>
              </a:rPr>
              <a:t>Έκδοση: 1.0. Θεσσαλονίκη 2014. Διαθέσιμο από τη δικτυακή διεύθυνση:</a:t>
            </a:r>
            <a:r>
              <a:rPr lang="en-US" altLang="el-GR" sz="2000" dirty="0">
                <a:solidFill>
                  <a:schemeClr val="bg1"/>
                </a:solidFill>
                <a:latin typeface="Calibri" pitchFamily="34" charset="0"/>
              </a:rPr>
              <a:t> </a:t>
            </a:r>
            <a:r>
              <a:rPr lang="en-US" altLang="el-GR" sz="2000" dirty="0">
                <a:solidFill>
                  <a:schemeClr val="bg1"/>
                </a:solidFill>
                <a:latin typeface="Calibri" pitchFamily="34" charset="0"/>
                <a:hlinkClick r:id="rId3"/>
              </a:rPr>
              <a:t>https://opencourses.auth.gr/courses/OCRS508</a:t>
            </a:r>
            <a:r>
              <a:rPr lang="en-US" altLang="el-GR" sz="2000" dirty="0" smtClean="0">
                <a:solidFill>
                  <a:schemeClr val="bg1"/>
                </a:solidFill>
                <a:latin typeface="Calibri" pitchFamily="34" charset="0"/>
                <a:hlinkClick r:id="rId3"/>
              </a:rPr>
              <a:t>/</a:t>
            </a:r>
            <a:r>
              <a:rPr lang="el-GR" altLang="el-GR" sz="2000" dirty="0" smtClean="0">
                <a:solidFill>
                  <a:schemeClr val="bg1"/>
                </a:solidFill>
                <a:latin typeface="Calibri" pitchFamily="34" charset="0"/>
              </a:rPr>
              <a:t>.</a:t>
            </a:r>
            <a:endParaRPr lang="el-GR" altLang="el-GR" sz="2000" dirty="0">
              <a:solidFill>
                <a:schemeClr val="bg1"/>
              </a:solidFill>
              <a:latin typeface="Calibri" pitchFamily="34" charset="0"/>
            </a:endParaRPr>
          </a:p>
          <a:p>
            <a:pPr marL="0" indent="0">
              <a:buNone/>
            </a:pPr>
            <a:endParaRPr lang="el-GR" altLang="el-GR" sz="2000" dirty="0">
              <a:solidFill>
                <a:schemeClr val="bg1"/>
              </a:solidFill>
              <a:latin typeface="Calibri" pitchFamily="34" charset="0"/>
            </a:endParaRPr>
          </a:p>
        </p:txBody>
      </p:sp>
    </p:spTree>
    <p:extLst>
      <p:ext uri="{BB962C8B-B14F-4D97-AF65-F5344CB8AC3E}">
        <p14:creationId xmlns:p14="http://schemas.microsoft.com/office/powerpoint/2010/main" val="33958398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mirrors.creativecommons.org/presskit/buttons/88x31/png/by-s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9588" y="3284539"/>
            <a:ext cx="1689100"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28700" y="1439863"/>
            <a:ext cx="8229600" cy="4760912"/>
          </a:xfrm>
        </p:spPr>
        <p:txBody>
          <a:bodyPr>
            <a:normAutofit lnSpcReduction="10000"/>
          </a:bodyPr>
          <a:lstStyle/>
          <a:p>
            <a:pPr marL="0" indent="0">
              <a:buNone/>
              <a:defRPr/>
            </a:pPr>
            <a:r>
              <a:rPr lang="el-GR" sz="2000" dirty="0">
                <a:solidFill>
                  <a:schemeClr val="bg1"/>
                </a:solidFill>
                <a:latin typeface="Calibri" pitchFamily="34" charset="0"/>
              </a:rPr>
              <a:t>Το παρόν υλικό διατίθεται με τους όρους της άδειας χρήσης Creative </a:t>
            </a:r>
            <a:r>
              <a:rPr lang="el-GR" sz="2000" dirty="0" err="1">
                <a:solidFill>
                  <a:schemeClr val="bg1"/>
                </a:solidFill>
                <a:latin typeface="Calibri" pitchFamily="34" charset="0"/>
              </a:rPr>
              <a:t>Commons</a:t>
            </a:r>
            <a:r>
              <a:rPr lang="el-GR" sz="2000" dirty="0">
                <a:solidFill>
                  <a:schemeClr val="bg1"/>
                </a:solidFill>
                <a:latin typeface="Calibri" pitchFamily="34" charset="0"/>
              </a:rPr>
              <a:t> Αναφορά - Παρόμοια Διανομή [1] ή μεταγενέστερη, Διεθνής Έκδοση. Εξαιρούνται τα αυτοτελή έργα τρίτων π.χ. φωτογραφίες, διαγράμματα </a:t>
            </a:r>
            <a:r>
              <a:rPr lang="el-GR" sz="2000" dirty="0" err="1">
                <a:solidFill>
                  <a:schemeClr val="bg1"/>
                </a:solidFill>
                <a:latin typeface="Calibri" pitchFamily="34" charset="0"/>
              </a:rPr>
              <a:t>κ.λ.π</a:t>
            </a:r>
            <a:r>
              <a:rPr lang="el-GR" sz="2000" dirty="0">
                <a:solidFill>
                  <a:schemeClr val="bg1"/>
                </a:solidFill>
                <a:latin typeface="Calibri" pitchFamily="34" charset="0"/>
              </a:rPr>
              <a:t>., τα οποία εμπεριέχονται σε αυτό και τα οποία αναφέρονται μαζί με τους όρους χρήσης τους στο «Σημείωμα Χρήσης Έργων Τρίτων».  </a:t>
            </a:r>
          </a:p>
          <a:p>
            <a:pPr marL="0" indent="0">
              <a:buNone/>
              <a:defRPr/>
            </a:pPr>
            <a:endParaRPr lang="el-GR" sz="2000" dirty="0">
              <a:solidFill>
                <a:schemeClr val="bg1"/>
              </a:solidFill>
              <a:latin typeface="Calibri" pitchFamily="34" charset="0"/>
            </a:endParaRPr>
          </a:p>
          <a:p>
            <a:pPr marL="0" indent="0">
              <a:spcBef>
                <a:spcPts val="1800"/>
              </a:spcBef>
              <a:buNone/>
              <a:defRPr/>
            </a:pPr>
            <a:endParaRPr lang="el-GR" sz="1700" dirty="0">
              <a:solidFill>
                <a:schemeClr val="bg1"/>
              </a:solidFill>
              <a:latin typeface="Calibri" pitchFamily="34" charset="0"/>
            </a:endParaRPr>
          </a:p>
          <a:p>
            <a:pPr marL="0" indent="0">
              <a:spcBef>
                <a:spcPts val="1800"/>
              </a:spcBef>
              <a:buNone/>
              <a:defRPr/>
            </a:pPr>
            <a:r>
              <a:rPr lang="el-GR" sz="2000" dirty="0">
                <a:solidFill>
                  <a:schemeClr val="bg1"/>
                </a:solidFill>
                <a:latin typeface="Calibri" pitchFamily="34" charset="0"/>
              </a:rPr>
              <a:t>Ο δικαιούχος μπορεί να παρέχει στον </a:t>
            </a:r>
            <a:r>
              <a:rPr lang="el-GR" sz="2000" dirty="0" err="1">
                <a:solidFill>
                  <a:schemeClr val="bg1"/>
                </a:solidFill>
                <a:latin typeface="Calibri" pitchFamily="34" charset="0"/>
              </a:rPr>
              <a:t>αδειοδόχο</a:t>
            </a:r>
            <a:r>
              <a:rPr lang="el-GR" sz="2000" dirty="0">
                <a:solidFill>
                  <a:schemeClr val="bg1"/>
                </a:solidFill>
                <a:latin typeface="Calibri" pitchFamily="34" charset="0"/>
              </a:rPr>
              <a:t> ξεχωριστή άδεια να χρησιμοποιεί το έργο για εμπορική χρήση, εφόσον αυτό του ζητηθεί.     </a:t>
            </a:r>
            <a:r>
              <a:rPr lang="el-GR" sz="2800" dirty="0">
                <a:solidFill>
                  <a:schemeClr val="bg1"/>
                </a:solidFill>
                <a:latin typeface="Calibri" pitchFamily="34" charset="0"/>
              </a:rPr>
              <a:t>          </a:t>
            </a:r>
          </a:p>
          <a:p>
            <a:pPr marL="0" indent="0">
              <a:buNone/>
              <a:defRPr/>
            </a:pPr>
            <a:endParaRPr lang="el-GR" sz="1400" dirty="0">
              <a:solidFill>
                <a:schemeClr val="bg1"/>
              </a:solidFill>
              <a:latin typeface="Calibri" pitchFamily="34" charset="0"/>
            </a:endParaRPr>
          </a:p>
          <a:p>
            <a:pPr marL="0" indent="0">
              <a:buNone/>
              <a:defRPr/>
            </a:pPr>
            <a:endParaRPr lang="el-GR" sz="1400" dirty="0">
              <a:solidFill>
                <a:schemeClr val="bg1"/>
              </a:solidFill>
              <a:latin typeface="Calibri" pitchFamily="34" charset="0"/>
            </a:endParaRPr>
          </a:p>
          <a:p>
            <a:pPr marL="0" indent="0">
              <a:buNone/>
              <a:defRPr/>
            </a:pPr>
            <a:r>
              <a:rPr lang="el-GR" sz="1400" dirty="0">
                <a:solidFill>
                  <a:schemeClr val="bg1"/>
                </a:solidFill>
                <a:latin typeface="Calibri" pitchFamily="34" charset="0"/>
              </a:rPr>
              <a:t>[1] </a:t>
            </a:r>
            <a:r>
              <a:rPr lang="el-GR" sz="1400" dirty="0">
                <a:solidFill>
                  <a:schemeClr val="bg1"/>
                </a:solidFill>
                <a:latin typeface="Calibri" pitchFamily="34" charset="0"/>
                <a:hlinkClick r:id="rId4"/>
              </a:rPr>
              <a:t>http://creativecommons.org/licenses/by-</a:t>
            </a:r>
            <a:r>
              <a:rPr lang="en-US" sz="1400" dirty="0" err="1">
                <a:solidFill>
                  <a:schemeClr val="bg1"/>
                </a:solidFill>
                <a:latin typeface="Calibri" pitchFamily="34" charset="0"/>
                <a:hlinkClick r:id="rId4"/>
              </a:rPr>
              <a:t>sa</a:t>
            </a:r>
            <a:r>
              <a:rPr lang="el-GR" sz="1400" dirty="0">
                <a:solidFill>
                  <a:schemeClr val="bg1"/>
                </a:solidFill>
                <a:latin typeface="Calibri" pitchFamily="34" charset="0"/>
                <a:hlinkClick r:id="rId4"/>
              </a:rPr>
              <a:t>/4.0/</a:t>
            </a:r>
            <a:r>
              <a:rPr lang="el-GR" sz="1400" dirty="0">
                <a:solidFill>
                  <a:schemeClr val="bg1"/>
                </a:solidFill>
                <a:latin typeface="Calibri" pitchFamily="34" charset="0"/>
                <a:hlinkClick r:id="rId5"/>
              </a:rPr>
              <a:t> </a:t>
            </a:r>
            <a:endParaRPr lang="el-GR" sz="1400" dirty="0">
              <a:solidFill>
                <a:schemeClr val="bg1"/>
              </a:solidFill>
              <a:latin typeface="Calibri" pitchFamily="34" charset="0"/>
            </a:endParaRPr>
          </a:p>
        </p:txBody>
      </p:sp>
      <p:sp>
        <p:nvSpPr>
          <p:cNvPr id="109572" name="Title 1"/>
          <p:cNvSpPr>
            <a:spLocks noGrp="1"/>
          </p:cNvSpPr>
          <p:nvPr>
            <p:ph type="title"/>
          </p:nvPr>
        </p:nvSpPr>
        <p:spPr bwMode="auto">
          <a:xfrm>
            <a:off x="1028700" y="25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l-GR" altLang="el-GR" b="1" dirty="0" smtClean="0">
                <a:solidFill>
                  <a:schemeClr val="bg1"/>
                </a:solidFill>
                <a:latin typeface="Calibri" pitchFamily="34" charset="0"/>
              </a:rPr>
              <a:t>Σημείωμα </a:t>
            </a:r>
            <a:r>
              <a:rPr lang="el-GR" altLang="el-GR" b="1" dirty="0" err="1" smtClean="0">
                <a:solidFill>
                  <a:schemeClr val="bg1"/>
                </a:solidFill>
                <a:latin typeface="Calibri" pitchFamily="34" charset="0"/>
              </a:rPr>
              <a:t>Αδειοδότησης</a:t>
            </a:r>
            <a:endParaRPr lang="el-GR" altLang="el-GR" b="1" dirty="0" smtClean="0">
              <a:solidFill>
                <a:schemeClr val="bg1"/>
              </a:solidFill>
              <a:latin typeface="Calibri" pitchFamily="34" charset="0"/>
            </a:endParaRPr>
          </a:p>
        </p:txBody>
      </p:sp>
    </p:spTree>
    <p:extLst>
      <p:ext uri="{BB962C8B-B14F-4D97-AF65-F5344CB8AC3E}">
        <p14:creationId xmlns:p14="http://schemas.microsoft.com/office/powerpoint/2010/main" val="37826341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Τίτλος"/>
          <p:cNvSpPr>
            <a:spLocks noGrp="1"/>
          </p:cNvSpPr>
          <p:nvPr>
            <p:ph type="ctrTitle"/>
          </p:nvPr>
        </p:nvSpPr>
        <p:spPr bwMode="auto">
          <a:xfrm>
            <a:off x="1257300" y="1844675"/>
            <a:ext cx="7772400" cy="1512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l-GR" altLang="el-GR" b="1" dirty="0" smtClean="0">
                <a:solidFill>
                  <a:schemeClr val="bg1"/>
                </a:solidFill>
                <a:latin typeface="Calibri" pitchFamily="34" charset="0"/>
              </a:rPr>
              <a:t>Τέλος ενότητας</a:t>
            </a:r>
          </a:p>
        </p:txBody>
      </p:sp>
      <p:sp>
        <p:nvSpPr>
          <p:cNvPr id="113667" name="Υπότιτλος"/>
          <p:cNvSpPr>
            <a:spLocks noGrp="1"/>
          </p:cNvSpPr>
          <p:nvPr>
            <p:ph type="subTitle" idx="1"/>
          </p:nvPr>
        </p:nvSpPr>
        <p:spPr>
          <a:xfrm>
            <a:off x="1255714" y="3500439"/>
            <a:ext cx="7775575" cy="1800225"/>
          </a:xfrm>
        </p:spPr>
        <p:txBody>
          <a:bodyPr/>
          <a:lstStyle/>
          <a:p>
            <a:pPr algn="r" eaLnBrk="1" hangingPunct="1"/>
            <a:r>
              <a:rPr lang="el-GR" altLang="el-GR" dirty="0" smtClean="0">
                <a:solidFill>
                  <a:schemeClr val="bg1"/>
                </a:solidFill>
                <a:latin typeface="Calibri" pitchFamily="34" charset="0"/>
              </a:rPr>
              <a:t>Επεξεργασία: Χρυσάνθη Χαρατσάρη</a:t>
            </a:r>
            <a:br>
              <a:rPr lang="el-GR" altLang="el-GR" dirty="0" smtClean="0">
                <a:solidFill>
                  <a:schemeClr val="bg1"/>
                </a:solidFill>
                <a:latin typeface="Calibri" pitchFamily="34" charset="0"/>
              </a:rPr>
            </a:br>
            <a:r>
              <a:rPr lang="el-GR" altLang="el-GR" dirty="0" smtClean="0">
                <a:solidFill>
                  <a:schemeClr val="bg1"/>
                </a:solidFill>
                <a:latin typeface="Calibri" pitchFamily="34" charset="0"/>
              </a:rPr>
              <a:t>Θεσσαλονίκη, Εαρινό εξάμηνο 2014-2015</a:t>
            </a:r>
          </a:p>
        </p:txBody>
      </p:sp>
    </p:spTree>
    <p:extLst>
      <p:ext uri="{BB962C8B-B14F-4D97-AF65-F5344CB8AC3E}">
        <p14:creationId xmlns:p14="http://schemas.microsoft.com/office/powerpoint/2010/main" val="294792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Τίτλος"/>
          <p:cNvSpPr>
            <a:spLocks noGrp="1"/>
          </p:cNvSpPr>
          <p:nvPr>
            <p:ph type="title"/>
          </p:nvPr>
        </p:nvSpPr>
        <p:spPr>
          <a:xfrm>
            <a:off x="1028700" y="25400"/>
            <a:ext cx="8229600" cy="1143000"/>
          </a:xfrm>
        </p:spPr>
        <p:txBody>
          <a:bodyPr/>
          <a:lstStyle/>
          <a:p>
            <a:pPr eaLnBrk="1" hangingPunct="1"/>
            <a:r>
              <a:rPr lang="el-GR" altLang="el-GR" b="1" dirty="0" smtClean="0">
                <a:solidFill>
                  <a:schemeClr val="bg1"/>
                </a:solidFill>
                <a:latin typeface="Calibri" pitchFamily="34" charset="0"/>
              </a:rPr>
              <a:t>Περιεχόμενα ενότητας (2)</a:t>
            </a:r>
          </a:p>
        </p:txBody>
      </p:sp>
      <p:sp>
        <p:nvSpPr>
          <p:cNvPr id="65539" name="Περιεχόμενα"/>
          <p:cNvSpPr>
            <a:spLocks noGrp="1"/>
          </p:cNvSpPr>
          <p:nvPr>
            <p:ph idx="1"/>
          </p:nvPr>
        </p:nvSpPr>
        <p:spPr>
          <a:xfrm>
            <a:off x="1028700" y="1439863"/>
            <a:ext cx="8229600" cy="4760912"/>
          </a:xfrm>
        </p:spPr>
        <p:txBody>
          <a:bodyPr>
            <a:normAutofit/>
          </a:bodyPr>
          <a:lstStyle/>
          <a:p>
            <a:pPr>
              <a:buClr>
                <a:schemeClr val="bg1"/>
              </a:buClr>
              <a:buFont typeface="+mj-lt"/>
              <a:buAutoNum type="arabicPeriod" startAt="6"/>
            </a:pPr>
            <a:r>
              <a:rPr lang="el-GR" sz="2800" dirty="0" smtClean="0">
                <a:solidFill>
                  <a:srgbClr val="FFFFFF"/>
                </a:solidFill>
                <a:latin typeface="Calibri" pitchFamily="34" charset="0"/>
              </a:rPr>
              <a:t>Αίτια ευκαμψίας των μεμβρανών.</a:t>
            </a:r>
          </a:p>
          <a:p>
            <a:pPr>
              <a:buClr>
                <a:schemeClr val="bg1"/>
              </a:buClr>
              <a:buFont typeface="+mj-lt"/>
              <a:buAutoNum type="arabicPeriod" startAt="6"/>
            </a:pPr>
            <a:r>
              <a:rPr lang="el-GR" sz="2800" dirty="0" smtClean="0">
                <a:solidFill>
                  <a:srgbClr val="FFFFFF"/>
                </a:solidFill>
                <a:latin typeface="Calibri" pitchFamily="34" charset="0"/>
              </a:rPr>
              <a:t>Οι μεμβράνες θα πρέπει να διαθέτουν συγκεκριμένο βαθμό ευκαμψίας.</a:t>
            </a:r>
          </a:p>
          <a:p>
            <a:pPr>
              <a:buNone/>
            </a:pPr>
            <a:endParaRPr lang="el-GR" sz="2800" dirty="0" smtClean="0">
              <a:solidFill>
                <a:schemeClr val="bg1"/>
              </a:solidFill>
              <a:latin typeface="Calibri" pitchFamily="34" charset="0"/>
            </a:endParaRPr>
          </a:p>
          <a:p>
            <a:endParaRPr lang="el-GR" altLang="el-GR" sz="2800" dirty="0" smtClean="0">
              <a:solidFill>
                <a:schemeClr val="bg1"/>
              </a:solidFill>
              <a:latin typeface="Calibri" pitchFamily="34" charset="0"/>
            </a:endParaRPr>
          </a:p>
          <a:p>
            <a:pPr marL="1028700" lvl="1" indent="-571500"/>
            <a:endParaRPr lang="el-GR" altLang="el-GR" dirty="0" smtClean="0">
              <a:solidFill>
                <a:schemeClr val="bg1"/>
              </a:solidFill>
              <a:latin typeface="Calibri" pitchFamily="34" charset="0"/>
            </a:endParaRPr>
          </a:p>
          <a:p>
            <a:pPr>
              <a:buFont typeface="Calibri" pitchFamily="34" charset="0"/>
              <a:buAutoNum type="arabicPeriod"/>
            </a:pPr>
            <a:endParaRPr lang="el-GR" altLang="el-GR" sz="2800" dirty="0" smtClean="0">
              <a:solidFill>
                <a:schemeClr val="bg1"/>
              </a:solidFill>
              <a:latin typeface="Calibri" pitchFamily="34" charset="0"/>
            </a:endParaRPr>
          </a:p>
          <a:p>
            <a:pPr>
              <a:buFont typeface="Calibri" pitchFamily="34" charset="0"/>
              <a:buAutoNum type="arabicPeriod"/>
            </a:pPr>
            <a:endParaRPr lang="el-GR" altLang="el-GR" sz="2800" dirty="0" smtClean="0">
              <a:solidFill>
                <a:schemeClr val="bg1"/>
              </a:solidFill>
              <a:latin typeface="Calibri" pitchFamily="34" charset="0"/>
            </a:endParaRPr>
          </a:p>
          <a:p>
            <a:pPr>
              <a:buFont typeface="Calibri" pitchFamily="34" charset="0"/>
              <a:buAutoNum type="arabicPeriod"/>
            </a:pPr>
            <a:endParaRPr lang="el-GR" altLang="el-GR" sz="2800" dirty="0" smtClean="0">
              <a:solidFill>
                <a:schemeClr val="bg1"/>
              </a:solidFill>
              <a:latin typeface="Calibri" pitchFamily="34" charset="0"/>
            </a:endParaRPr>
          </a:p>
          <a:p>
            <a:pPr>
              <a:buFont typeface="Calibri" pitchFamily="34" charset="0"/>
              <a:buAutoNum type="arabicPeriod"/>
            </a:pPr>
            <a:endParaRPr lang="el-GR" altLang="el-GR" sz="2800" dirty="0" smtClean="0">
              <a:solidFill>
                <a:schemeClr val="bg1"/>
              </a:solidFill>
              <a:latin typeface="Calibri" pitchFamily="34" charset="0"/>
            </a:endParaRPr>
          </a:p>
        </p:txBody>
      </p:sp>
      <p:sp>
        <p:nvSpPr>
          <p:cNvPr id="65540" name="Αριθμός διαφάνειας"/>
          <p:cNvSpPr>
            <a:spLocks noGrp="1"/>
          </p:cNvSpPr>
          <p:nvPr>
            <p:ph type="sldNum" sz="quarter" idx="10"/>
          </p:nvPr>
        </p:nvSpPr>
        <p:spPr>
          <a:noFill/>
        </p:spPr>
        <p:txBody>
          <a:bodyPr/>
          <a:lstStyle/>
          <a:p>
            <a:fld id="{1988A48A-DBBD-4C93-8B44-CDAB91A6D54C}" type="slidenum">
              <a:rPr lang="el-GR" altLang="el-GR" smtClean="0">
                <a:latin typeface="Calibri" pitchFamily="34" charset="0"/>
                <a:cs typeface="Arial" charset="0"/>
              </a:rPr>
              <a:pPr/>
              <a:t>6</a:t>
            </a:fld>
            <a:endParaRPr lang="el-GR" altLang="el-GR" smtClean="0">
              <a:latin typeface="Calibri" pitchFamily="34" charset="0"/>
              <a:cs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3"/>
          <p:cNvSpPr>
            <a:spLocks noGrp="1"/>
          </p:cNvSpPr>
          <p:nvPr>
            <p:ph type="title"/>
          </p:nvPr>
        </p:nvSpPr>
        <p:spPr bwMode="auto">
          <a:xfrm>
            <a:off x="1293813" y="3849689"/>
            <a:ext cx="7772400" cy="1362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l-GR" altLang="el-GR" sz="4400">
                <a:solidFill>
                  <a:schemeClr val="bg1"/>
                </a:solidFill>
                <a:latin typeface="Calibri" pitchFamily="34" charset="0"/>
              </a:rPr>
              <a:t>Σημειώματα</a:t>
            </a:r>
          </a:p>
        </p:txBody>
      </p:sp>
      <p:sp>
        <p:nvSpPr>
          <p:cNvPr id="114691" name="Text Placeholder 4"/>
          <p:cNvSpPr>
            <a:spLocks noGrp="1"/>
          </p:cNvSpPr>
          <p:nvPr>
            <p:ph type="body" idx="1"/>
          </p:nvPr>
        </p:nvSpPr>
        <p:spPr>
          <a:xfrm>
            <a:off x="1293813" y="2349500"/>
            <a:ext cx="7772400" cy="1500188"/>
          </a:xfrm>
        </p:spPr>
        <p:txBody>
          <a:bodyPr/>
          <a:lstStyle/>
          <a:p>
            <a:pPr eaLnBrk="1" hangingPunct="1"/>
            <a:endParaRPr lang="el-GR" altLang="el-GR" smtClean="0">
              <a:solidFill>
                <a:schemeClr val="bg1"/>
              </a:solidFill>
              <a:latin typeface="Calibri" pitchFamily="34" charset="0"/>
            </a:endParaRPr>
          </a:p>
        </p:txBody>
      </p:sp>
    </p:spTree>
    <p:extLst>
      <p:ext uri="{BB962C8B-B14F-4D97-AF65-F5344CB8AC3E}">
        <p14:creationId xmlns:p14="http://schemas.microsoft.com/office/powerpoint/2010/main" val="36810917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bwMode="auto">
          <a:xfrm>
            <a:off x="1028700" y="25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l-GR" altLang="el-GR" b="1" dirty="0" smtClean="0">
                <a:solidFill>
                  <a:schemeClr val="bg1"/>
                </a:solidFill>
                <a:latin typeface="Calibri" pitchFamily="34" charset="0"/>
              </a:rPr>
              <a:t>Διατήρηση Σημειωμάτων</a:t>
            </a:r>
          </a:p>
        </p:txBody>
      </p:sp>
      <p:sp>
        <p:nvSpPr>
          <p:cNvPr id="3" name="Content Placeholder 2"/>
          <p:cNvSpPr>
            <a:spLocks noGrp="1"/>
          </p:cNvSpPr>
          <p:nvPr>
            <p:ph idx="1"/>
          </p:nvPr>
        </p:nvSpPr>
        <p:spPr>
          <a:xfrm>
            <a:off x="1028700" y="1439863"/>
            <a:ext cx="8229600" cy="4760912"/>
          </a:xfrm>
        </p:spPr>
        <p:txBody>
          <a:bodyPr/>
          <a:lstStyle/>
          <a:p>
            <a:pPr marL="0" indent="0">
              <a:buNone/>
              <a:defRPr/>
            </a:pPr>
            <a:r>
              <a:rPr lang="el-GR" sz="2400" dirty="0">
                <a:solidFill>
                  <a:schemeClr val="bg1"/>
                </a:solidFill>
                <a:latin typeface="Calibri" pitchFamily="34" charset="0"/>
              </a:rPr>
              <a:t>Οποιαδήποτε αναπαραγωγή ή διασκευή του υλικού θα πρέπει να συμπεριλαμβάνει:</a:t>
            </a:r>
          </a:p>
          <a:p>
            <a:pPr lvl="1" eaLnBrk="1" hangingPunct="1">
              <a:buFont typeface="Wingdings" panose="05000000000000000000" pitchFamily="2" charset="2"/>
              <a:buChar char="§"/>
              <a:defRPr/>
            </a:pPr>
            <a:r>
              <a:rPr lang="el-GR" sz="2000" dirty="0" err="1">
                <a:solidFill>
                  <a:schemeClr val="bg1"/>
                </a:solidFill>
                <a:latin typeface="Calibri" pitchFamily="34" charset="0"/>
              </a:rPr>
              <a:t>τ</a:t>
            </a:r>
            <a:r>
              <a:rPr lang="en-US" sz="2000" dirty="0">
                <a:solidFill>
                  <a:schemeClr val="bg1"/>
                </a:solidFill>
                <a:latin typeface="Calibri" pitchFamily="34" charset="0"/>
              </a:rPr>
              <a:t>ο </a:t>
            </a:r>
            <a:r>
              <a:rPr lang="en-US" sz="2000" dirty="0" err="1">
                <a:solidFill>
                  <a:schemeClr val="bg1"/>
                </a:solidFill>
                <a:latin typeface="Calibri" pitchFamily="34" charset="0"/>
              </a:rPr>
              <a:t>Σημείωμ</a:t>
            </a:r>
            <a:r>
              <a:rPr lang="en-US" sz="2000" dirty="0">
                <a:solidFill>
                  <a:schemeClr val="bg1"/>
                </a:solidFill>
                <a:latin typeface="Calibri" pitchFamily="34" charset="0"/>
              </a:rPr>
              <a:t>α Αναφοράς</a:t>
            </a:r>
            <a:endParaRPr lang="el-GR" sz="2000" dirty="0">
              <a:solidFill>
                <a:schemeClr val="bg1"/>
              </a:solidFill>
              <a:latin typeface="Calibri" pitchFamily="34" charset="0"/>
            </a:endParaRPr>
          </a:p>
          <a:p>
            <a:pPr lvl="1" eaLnBrk="1" hangingPunct="1">
              <a:buFont typeface="Wingdings" panose="05000000000000000000" pitchFamily="2" charset="2"/>
              <a:buChar char="§"/>
              <a:defRPr/>
            </a:pPr>
            <a:r>
              <a:rPr lang="el-GR" sz="2000" dirty="0" err="1">
                <a:solidFill>
                  <a:schemeClr val="bg1"/>
                </a:solidFill>
                <a:latin typeface="Calibri" pitchFamily="34" charset="0"/>
              </a:rPr>
              <a:t>τ</a:t>
            </a:r>
            <a:r>
              <a:rPr lang="en-US" sz="2000" dirty="0">
                <a:solidFill>
                  <a:schemeClr val="bg1"/>
                </a:solidFill>
                <a:latin typeface="Calibri" pitchFamily="34" charset="0"/>
              </a:rPr>
              <a:t>ο </a:t>
            </a:r>
            <a:r>
              <a:rPr lang="en-US" sz="2000" dirty="0" err="1">
                <a:solidFill>
                  <a:schemeClr val="bg1"/>
                </a:solidFill>
                <a:latin typeface="Calibri" pitchFamily="34" charset="0"/>
              </a:rPr>
              <a:t>Σημείωμ</a:t>
            </a:r>
            <a:r>
              <a:rPr lang="en-US" sz="2000" dirty="0">
                <a:solidFill>
                  <a:schemeClr val="bg1"/>
                </a:solidFill>
                <a:latin typeface="Calibri" pitchFamily="34" charset="0"/>
              </a:rPr>
              <a:t>α Αδειοδότησης</a:t>
            </a:r>
            <a:endParaRPr lang="el-GR" sz="2000" dirty="0">
              <a:solidFill>
                <a:schemeClr val="bg1"/>
              </a:solidFill>
              <a:latin typeface="Calibri" pitchFamily="34" charset="0"/>
            </a:endParaRPr>
          </a:p>
          <a:p>
            <a:pPr lvl="1" eaLnBrk="1" hangingPunct="1">
              <a:buFont typeface="Wingdings" panose="05000000000000000000" pitchFamily="2" charset="2"/>
              <a:buChar char="§"/>
              <a:defRPr/>
            </a:pPr>
            <a:r>
              <a:rPr lang="el-GR" sz="2000" dirty="0" err="1">
                <a:solidFill>
                  <a:schemeClr val="bg1"/>
                </a:solidFill>
                <a:latin typeface="Calibri" pitchFamily="34" charset="0"/>
              </a:rPr>
              <a:t>τ</a:t>
            </a:r>
            <a:r>
              <a:rPr lang="en-US" sz="2000" dirty="0">
                <a:solidFill>
                  <a:schemeClr val="bg1"/>
                </a:solidFill>
                <a:latin typeface="Calibri" pitchFamily="34" charset="0"/>
              </a:rPr>
              <a:t>η </a:t>
            </a:r>
            <a:r>
              <a:rPr lang="en-US" sz="2000" dirty="0" err="1">
                <a:solidFill>
                  <a:schemeClr val="bg1"/>
                </a:solidFill>
                <a:latin typeface="Calibri" pitchFamily="34" charset="0"/>
              </a:rPr>
              <a:t>δήλωση</a:t>
            </a:r>
            <a:r>
              <a:rPr lang="en-US" sz="2000" dirty="0">
                <a:solidFill>
                  <a:schemeClr val="bg1"/>
                </a:solidFill>
                <a:latin typeface="Calibri" pitchFamily="34" charset="0"/>
              </a:rPr>
              <a:t> </a:t>
            </a:r>
            <a:r>
              <a:rPr lang="el-GR" sz="2000" dirty="0" err="1">
                <a:solidFill>
                  <a:schemeClr val="bg1"/>
                </a:solidFill>
                <a:latin typeface="Calibri" pitchFamily="34" charset="0"/>
              </a:rPr>
              <a:t>Δ</a:t>
            </a:r>
            <a:r>
              <a:rPr lang="en-US" sz="2000" dirty="0">
                <a:solidFill>
                  <a:schemeClr val="bg1"/>
                </a:solidFill>
                <a:latin typeface="Calibri" pitchFamily="34" charset="0"/>
              </a:rPr>
              <a:t>ια</a:t>
            </a:r>
            <a:r>
              <a:rPr lang="en-US" sz="2000" dirty="0" err="1">
                <a:solidFill>
                  <a:schemeClr val="bg1"/>
                </a:solidFill>
                <a:latin typeface="Calibri" pitchFamily="34" charset="0"/>
              </a:rPr>
              <a:t>τήρησης</a:t>
            </a:r>
            <a:r>
              <a:rPr lang="en-US" sz="2000" dirty="0">
                <a:solidFill>
                  <a:schemeClr val="bg1"/>
                </a:solidFill>
                <a:latin typeface="Calibri" pitchFamily="34" charset="0"/>
              </a:rPr>
              <a:t> Σημειωμάτων</a:t>
            </a:r>
            <a:endParaRPr lang="el-GR" sz="2000" dirty="0">
              <a:solidFill>
                <a:schemeClr val="bg1"/>
              </a:solidFill>
              <a:latin typeface="Calibri" pitchFamily="34" charset="0"/>
            </a:endParaRPr>
          </a:p>
          <a:p>
            <a:pPr lvl="1" eaLnBrk="1" hangingPunct="1">
              <a:buFont typeface="Wingdings" panose="05000000000000000000" pitchFamily="2" charset="2"/>
              <a:buChar char="§"/>
              <a:defRPr/>
            </a:pPr>
            <a:r>
              <a:rPr lang="el-GR" sz="2000" dirty="0">
                <a:solidFill>
                  <a:schemeClr val="bg1"/>
                </a:solidFill>
                <a:latin typeface="Calibri" pitchFamily="34" charset="0"/>
              </a:rPr>
              <a:t>το Σημείωμα Χρήσης Έργων Τρίτων (εφόσον υπάρχει)</a:t>
            </a:r>
          </a:p>
          <a:p>
            <a:pPr marL="0" indent="0">
              <a:buNone/>
              <a:defRPr/>
            </a:pPr>
            <a:r>
              <a:rPr lang="el-GR" sz="2400" dirty="0">
                <a:solidFill>
                  <a:schemeClr val="bg1"/>
                </a:solidFill>
                <a:latin typeface="Calibri" pitchFamily="34" charset="0"/>
              </a:rPr>
              <a:t>μαζί με τους συνοδευόμενους </a:t>
            </a:r>
            <a:r>
              <a:rPr lang="el-GR" sz="2400" dirty="0" err="1">
                <a:solidFill>
                  <a:schemeClr val="bg1"/>
                </a:solidFill>
                <a:latin typeface="Calibri" pitchFamily="34" charset="0"/>
              </a:rPr>
              <a:t>υπερσυνδέσμους</a:t>
            </a:r>
            <a:r>
              <a:rPr lang="el-GR" sz="2400" dirty="0">
                <a:solidFill>
                  <a:schemeClr val="bg1"/>
                </a:solidFill>
                <a:latin typeface="Calibri" pitchFamily="34" charset="0"/>
              </a:rPr>
              <a:t>.</a:t>
            </a:r>
          </a:p>
          <a:p>
            <a:pPr eaLnBrk="1" hangingPunct="1">
              <a:buFont typeface="Arial" charset="0"/>
              <a:buChar char="•"/>
              <a:defRPr/>
            </a:pPr>
            <a:endParaRPr lang="el-GR" sz="2000" dirty="0">
              <a:solidFill>
                <a:schemeClr val="bg1"/>
              </a:solidFill>
              <a:latin typeface="Calibri" pitchFamily="34" charset="0"/>
            </a:endParaRPr>
          </a:p>
        </p:txBody>
      </p:sp>
    </p:spTree>
    <p:extLst>
      <p:ext uri="{BB962C8B-B14F-4D97-AF65-F5344CB8AC3E}">
        <p14:creationId xmlns:p14="http://schemas.microsoft.com/office/powerpoint/2010/main" val="1663997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4948" y="476672"/>
            <a:ext cx="9865096" cy="5139869"/>
          </a:xfrm>
          <a:prstGeom prst="rect">
            <a:avLst/>
          </a:prstGeom>
          <a:noFill/>
        </p:spPr>
        <p:txBody>
          <a:bodyPr wrap="square" rtlCol="0">
            <a:spAutoFit/>
          </a:bodyPr>
          <a:lstStyle/>
          <a:p>
            <a:pPr algn="ctr" fontAlgn="base">
              <a:spcBef>
                <a:spcPct val="0"/>
              </a:spcBef>
              <a:spcAft>
                <a:spcPct val="0"/>
              </a:spcAft>
            </a:pPr>
            <a:r>
              <a:rPr lang="el-GR" sz="4000" b="1" dirty="0" smtClean="0">
                <a:solidFill>
                  <a:srgbClr val="FFFF00"/>
                </a:solidFill>
                <a:latin typeface="Calibri" pitchFamily="34" charset="0"/>
              </a:rPr>
              <a:t>Στόχος της ενότητας</a:t>
            </a:r>
            <a:r>
              <a:rPr lang="el-GR" sz="3200" b="1" dirty="0" smtClean="0">
                <a:solidFill>
                  <a:srgbClr val="FFFFFF"/>
                </a:solidFill>
                <a:latin typeface="Calibri" pitchFamily="34" charset="0"/>
              </a:rPr>
              <a:t>:</a:t>
            </a:r>
            <a:endParaRPr lang="el-GR" sz="3200" b="1" dirty="0">
              <a:solidFill>
                <a:srgbClr val="FFFFFF"/>
              </a:solidFill>
              <a:latin typeface="Calibri" pitchFamily="34" charset="0"/>
            </a:endParaRPr>
          </a:p>
          <a:p>
            <a:pPr marL="457200" indent="-457200" algn="ctr" fontAlgn="base">
              <a:spcBef>
                <a:spcPct val="0"/>
              </a:spcBef>
              <a:spcAft>
                <a:spcPct val="0"/>
              </a:spcAft>
              <a:buFont typeface="Wingdings" panose="05000000000000000000" pitchFamily="2" charset="2"/>
              <a:buChar char="Ø"/>
            </a:pPr>
            <a:r>
              <a:rPr lang="el-GR" sz="3200" b="1" dirty="0" smtClean="0">
                <a:solidFill>
                  <a:srgbClr val="FFFFFF"/>
                </a:solidFill>
                <a:latin typeface="Calibri" pitchFamily="34" charset="0"/>
              </a:rPr>
              <a:t>Η </a:t>
            </a:r>
            <a:r>
              <a:rPr lang="el-GR" sz="3200" b="1" dirty="0">
                <a:solidFill>
                  <a:srgbClr val="FFFFFF"/>
                </a:solidFill>
                <a:latin typeface="Calibri" pitchFamily="34" charset="0"/>
              </a:rPr>
              <a:t>δομή των μεμβρανών και </a:t>
            </a:r>
            <a:r>
              <a:rPr lang="el-GR" sz="3200" b="1" dirty="0" smtClean="0">
                <a:solidFill>
                  <a:srgbClr val="FFFFFF"/>
                </a:solidFill>
                <a:latin typeface="Calibri" pitchFamily="34" charset="0"/>
              </a:rPr>
              <a:t>ο βιολογικός </a:t>
            </a:r>
            <a:r>
              <a:rPr lang="el-GR" sz="3200" b="1" dirty="0">
                <a:solidFill>
                  <a:srgbClr val="FFFFFF"/>
                </a:solidFill>
                <a:latin typeface="Calibri" pitchFamily="34" charset="0"/>
              </a:rPr>
              <a:t>τους </a:t>
            </a:r>
            <a:r>
              <a:rPr lang="el-GR" sz="3200" b="1" dirty="0" smtClean="0">
                <a:solidFill>
                  <a:srgbClr val="FFFFFF"/>
                </a:solidFill>
                <a:latin typeface="Calibri" pitchFamily="34" charset="0"/>
              </a:rPr>
              <a:t>ρόλος... </a:t>
            </a:r>
            <a:endParaRPr lang="el-GR" sz="3200" b="1" dirty="0">
              <a:solidFill>
                <a:srgbClr val="FFFFFF"/>
              </a:solidFill>
              <a:latin typeface="Calibri" pitchFamily="34" charset="0"/>
            </a:endParaRPr>
          </a:p>
          <a:p>
            <a:pPr marL="457200" indent="-457200" algn="ctr" fontAlgn="base">
              <a:spcBef>
                <a:spcPct val="0"/>
              </a:spcBef>
              <a:spcAft>
                <a:spcPct val="0"/>
              </a:spcAft>
              <a:buFont typeface="Wingdings" panose="05000000000000000000" pitchFamily="2" charset="2"/>
              <a:buChar char="Ø"/>
            </a:pPr>
            <a:r>
              <a:rPr lang="el-GR" sz="3200" b="1" dirty="0">
                <a:solidFill>
                  <a:srgbClr val="FFFFFF"/>
                </a:solidFill>
                <a:latin typeface="Calibri" pitchFamily="34" charset="0"/>
              </a:rPr>
              <a:t>Τα </a:t>
            </a:r>
            <a:r>
              <a:rPr lang="el-GR" sz="3200" b="1" dirty="0" smtClean="0">
                <a:solidFill>
                  <a:srgbClr val="FFFFFF"/>
                </a:solidFill>
                <a:latin typeface="Calibri" pitchFamily="34" charset="0"/>
              </a:rPr>
              <a:t>δομικά συστατικά </a:t>
            </a:r>
            <a:r>
              <a:rPr lang="el-GR" sz="3200" b="1" dirty="0">
                <a:solidFill>
                  <a:srgbClr val="FFFFFF"/>
                </a:solidFill>
                <a:latin typeface="Calibri" pitchFamily="34" charset="0"/>
              </a:rPr>
              <a:t>των μεμβρανών, </a:t>
            </a:r>
            <a:r>
              <a:rPr lang="el-GR" sz="3200" b="1" dirty="0" smtClean="0">
                <a:solidFill>
                  <a:srgbClr val="FFFFFF"/>
                </a:solidFill>
                <a:latin typeface="Calibri" pitchFamily="34" charset="0"/>
              </a:rPr>
              <a:t>οι </a:t>
            </a:r>
            <a:r>
              <a:rPr lang="el-GR" sz="3200" b="1" dirty="0">
                <a:solidFill>
                  <a:srgbClr val="FFFFFF"/>
                </a:solidFill>
                <a:latin typeface="Calibri" pitchFamily="34" charset="0"/>
              </a:rPr>
              <a:t>φυσικοχημικές ιδιότητές τους...καθώς και </a:t>
            </a:r>
            <a:r>
              <a:rPr lang="el-GR" sz="3200" b="1" dirty="0" smtClean="0">
                <a:solidFill>
                  <a:srgbClr val="FFFFFF"/>
                </a:solidFill>
                <a:latin typeface="Calibri" pitchFamily="34" charset="0"/>
              </a:rPr>
              <a:t>ο βιολογικό ρόλος του καθενός </a:t>
            </a:r>
            <a:r>
              <a:rPr lang="el-GR" sz="3200" b="1" dirty="0">
                <a:solidFill>
                  <a:srgbClr val="FFFFFF"/>
                </a:solidFill>
                <a:latin typeface="Calibri" pitchFamily="34" charset="0"/>
              </a:rPr>
              <a:t>από αυτά...</a:t>
            </a:r>
          </a:p>
          <a:p>
            <a:pPr marL="457200" indent="-457200" algn="ctr" fontAlgn="base">
              <a:spcBef>
                <a:spcPct val="0"/>
              </a:spcBef>
              <a:spcAft>
                <a:spcPct val="0"/>
              </a:spcAft>
              <a:buFont typeface="Wingdings" panose="05000000000000000000" pitchFamily="2" charset="2"/>
              <a:buChar char="Ø"/>
            </a:pPr>
            <a:r>
              <a:rPr lang="el-GR" sz="3200" b="1" dirty="0" smtClean="0">
                <a:solidFill>
                  <a:srgbClr val="FFFFFF"/>
                </a:solidFill>
                <a:latin typeface="Calibri" pitchFamily="34" charset="0"/>
              </a:rPr>
              <a:t>Ο βιολογικός ρόλος </a:t>
            </a:r>
            <a:r>
              <a:rPr lang="el-GR" sz="3200" b="1" dirty="0">
                <a:solidFill>
                  <a:srgbClr val="FFFFFF"/>
                </a:solidFill>
                <a:latin typeface="Calibri" pitchFamily="34" charset="0"/>
              </a:rPr>
              <a:t>των πρωτεϊνών της </a:t>
            </a:r>
            <a:r>
              <a:rPr lang="el-GR" sz="3200" b="1" dirty="0" smtClean="0">
                <a:solidFill>
                  <a:srgbClr val="FFFFFF"/>
                </a:solidFill>
                <a:latin typeface="Calibri" pitchFamily="34" charset="0"/>
              </a:rPr>
              <a:t>μεμβράνης: η διάχυση </a:t>
            </a:r>
            <a:r>
              <a:rPr lang="el-GR" sz="3200" b="1" dirty="0">
                <a:solidFill>
                  <a:srgbClr val="FFFFFF"/>
                </a:solidFill>
                <a:latin typeface="Calibri" pitchFamily="34" charset="0"/>
              </a:rPr>
              <a:t>και </a:t>
            </a:r>
            <a:r>
              <a:rPr lang="el-GR" sz="3200" b="1" dirty="0" smtClean="0">
                <a:solidFill>
                  <a:srgbClr val="FFFFFF"/>
                </a:solidFill>
                <a:latin typeface="Calibri" pitchFamily="34" charset="0"/>
              </a:rPr>
              <a:t>η ενεργός </a:t>
            </a:r>
            <a:r>
              <a:rPr lang="el-GR" sz="3200" b="1" dirty="0">
                <a:solidFill>
                  <a:srgbClr val="FFFFFF"/>
                </a:solidFill>
                <a:latin typeface="Calibri" pitchFamily="34" charset="0"/>
              </a:rPr>
              <a:t>μεταφορά ….</a:t>
            </a:r>
          </a:p>
          <a:p>
            <a:pPr marL="457200" indent="-457200" algn="ctr" fontAlgn="base">
              <a:spcBef>
                <a:spcPct val="0"/>
              </a:spcBef>
              <a:spcAft>
                <a:spcPct val="0"/>
              </a:spcAft>
              <a:buFont typeface="Wingdings" panose="05000000000000000000" pitchFamily="2" charset="2"/>
              <a:buChar char="Ø"/>
            </a:pPr>
            <a:r>
              <a:rPr lang="el-GR" sz="3200" b="1" dirty="0">
                <a:solidFill>
                  <a:srgbClr val="FFFFFF"/>
                </a:solidFill>
                <a:latin typeface="Calibri" pitchFamily="34" charset="0"/>
              </a:rPr>
              <a:t>Που οφείλεται η ευκαμψία των μεμβρανών...γιατί θα πρέπει να διαθέτουν ένα συγκεκριμένο βαθμό ευκαμψίας...πως επιτυγχάνεται αυτός ο στόχος; </a:t>
            </a:r>
            <a:endParaRPr lang="el-GR" sz="3200" b="1" dirty="0" smtClean="0">
              <a:solidFill>
                <a:srgbClr val="FFFFFF"/>
              </a:solidFill>
              <a:latin typeface="Calibri" pitchFamily="34" charset="0"/>
            </a:endParaRPr>
          </a:p>
        </p:txBody>
      </p:sp>
    </p:spTree>
    <p:extLst>
      <p:ext uri="{BB962C8B-B14F-4D97-AF65-F5344CB8AC3E}">
        <p14:creationId xmlns:p14="http://schemas.microsoft.com/office/powerpoint/2010/main" val="10052294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972" y="188640"/>
            <a:ext cx="9323990" cy="707886"/>
          </a:xfrm>
          <a:prstGeom prst="rect">
            <a:avLst/>
          </a:prstGeom>
          <a:noFill/>
        </p:spPr>
        <p:txBody>
          <a:bodyPr wrap="square" rtlCol="0">
            <a:spAutoFit/>
          </a:bodyPr>
          <a:lstStyle/>
          <a:p>
            <a:pPr algn="ctr"/>
            <a:r>
              <a:rPr lang="el-GR" sz="4000" b="1" dirty="0" smtClean="0">
                <a:solidFill>
                  <a:schemeClr val="bg1"/>
                </a:solidFill>
                <a:latin typeface="Calibri" pitchFamily="34" charset="0"/>
              </a:rPr>
              <a:t>Ο βιολογικός ρόλος των λιπαρών οξέων:</a:t>
            </a:r>
          </a:p>
        </p:txBody>
      </p:sp>
      <p:sp>
        <p:nvSpPr>
          <p:cNvPr id="4" name="TextBox 3"/>
          <p:cNvSpPr txBox="1"/>
          <p:nvPr/>
        </p:nvSpPr>
        <p:spPr>
          <a:xfrm>
            <a:off x="30932" y="908720"/>
            <a:ext cx="10153128" cy="2554545"/>
          </a:xfrm>
          <a:prstGeom prst="rect">
            <a:avLst/>
          </a:prstGeom>
          <a:noFill/>
        </p:spPr>
        <p:txBody>
          <a:bodyPr wrap="square" rtlCol="0">
            <a:spAutoFit/>
          </a:bodyPr>
          <a:lstStyle/>
          <a:p>
            <a:pPr marL="514350" indent="-514350" algn="ctr">
              <a:buAutoNum type="arabicPeriod"/>
            </a:pPr>
            <a:r>
              <a:rPr lang="el-GR" sz="3200" b="1" dirty="0" smtClean="0">
                <a:solidFill>
                  <a:srgbClr val="FFFF00"/>
                </a:solidFill>
                <a:latin typeface="Calibri" pitchFamily="34" charset="0"/>
              </a:rPr>
              <a:t>Συστατικά των δομικών μονάδων των μεμβρανών, όπως τα γλυκερολιπίδια , τα </a:t>
            </a:r>
            <a:r>
              <a:rPr lang="el-GR" sz="3200" b="1" dirty="0" err="1" smtClean="0">
                <a:solidFill>
                  <a:srgbClr val="FFFF00"/>
                </a:solidFill>
                <a:latin typeface="Calibri" pitchFamily="34" charset="0"/>
              </a:rPr>
              <a:t>σφιγκολιπίδια</a:t>
            </a:r>
            <a:r>
              <a:rPr lang="el-GR" sz="3200" b="1" dirty="0" smtClean="0">
                <a:solidFill>
                  <a:srgbClr val="FFFF00"/>
                </a:solidFill>
                <a:latin typeface="Calibri" pitchFamily="34" charset="0"/>
              </a:rPr>
              <a:t> ...</a:t>
            </a:r>
          </a:p>
          <a:p>
            <a:pPr marL="514350" indent="-514350" algn="ctr">
              <a:buAutoNum type="arabicPeriod"/>
            </a:pPr>
            <a:r>
              <a:rPr lang="el-GR" sz="3200" b="1" dirty="0" smtClean="0">
                <a:solidFill>
                  <a:schemeClr val="bg1"/>
                </a:solidFill>
                <a:latin typeface="Calibri" pitchFamily="34" charset="0"/>
              </a:rPr>
              <a:t>Συστατικά των </a:t>
            </a:r>
            <a:r>
              <a:rPr lang="el-GR" sz="3200" b="1" dirty="0" err="1" smtClean="0">
                <a:solidFill>
                  <a:schemeClr val="bg1"/>
                </a:solidFill>
                <a:latin typeface="Calibri" pitchFamily="34" charset="0"/>
              </a:rPr>
              <a:t>ακυλογλυκερολών</a:t>
            </a:r>
            <a:r>
              <a:rPr lang="el-GR" sz="3200" b="1" dirty="0" smtClean="0">
                <a:solidFill>
                  <a:schemeClr val="bg1"/>
                </a:solidFill>
                <a:latin typeface="Calibri" pitchFamily="34" charset="0"/>
              </a:rPr>
              <a:t> (λίπη και έλαια): αποθήκευση ενέργειας και ατόμων άνθρακα. Με τη διάσπασή τους παράγονται μεγάλες ποσότητες ΑΤΡ.</a:t>
            </a:r>
          </a:p>
        </p:txBody>
      </p:sp>
      <p:sp>
        <p:nvSpPr>
          <p:cNvPr id="5" name="TextBox 4"/>
          <p:cNvSpPr txBox="1"/>
          <p:nvPr/>
        </p:nvSpPr>
        <p:spPr>
          <a:xfrm>
            <a:off x="0" y="5013176"/>
            <a:ext cx="10287000" cy="1815882"/>
          </a:xfrm>
          <a:prstGeom prst="rect">
            <a:avLst/>
          </a:prstGeom>
          <a:noFill/>
        </p:spPr>
        <p:txBody>
          <a:bodyPr wrap="square" rtlCol="0">
            <a:spAutoFit/>
          </a:bodyPr>
          <a:lstStyle/>
          <a:p>
            <a:pPr algn="ctr"/>
            <a:r>
              <a:rPr lang="el-GR" sz="2800" b="1" dirty="0" smtClean="0">
                <a:solidFill>
                  <a:srgbClr val="FFFFFF"/>
                </a:solidFill>
                <a:latin typeface="Calibri" pitchFamily="34" charset="0"/>
              </a:rPr>
              <a:t>4. Ορισμένα από αυτά, όπως το </a:t>
            </a:r>
            <a:r>
              <a:rPr lang="el-GR" sz="2800" b="1" u="sng" dirty="0" err="1" smtClean="0">
                <a:solidFill>
                  <a:srgbClr val="FFFFFF"/>
                </a:solidFill>
                <a:latin typeface="Calibri" pitchFamily="34" charset="0"/>
              </a:rPr>
              <a:t>αραχιδονικό</a:t>
            </a:r>
            <a:r>
              <a:rPr lang="el-GR" sz="2800" b="1" u="sng" dirty="0" smtClean="0">
                <a:solidFill>
                  <a:srgbClr val="FFFFFF"/>
                </a:solidFill>
                <a:latin typeface="Calibri" pitchFamily="34" charset="0"/>
              </a:rPr>
              <a:t> οξύ</a:t>
            </a:r>
            <a:r>
              <a:rPr lang="el-GR" sz="2800" b="1" dirty="0" smtClean="0">
                <a:solidFill>
                  <a:srgbClr val="FFFFFF"/>
                </a:solidFill>
                <a:latin typeface="Calibri" pitchFamily="34" charset="0"/>
              </a:rPr>
              <a:t>: πρώτη ύλη για τη σύνθεση τοπικών ορμονών στους ζωικούς οργανισμούς, ή είναι συστατικά λιπιδίων με βιολογική δράση, πχ. τα </a:t>
            </a:r>
            <a:r>
              <a:rPr lang="el-GR" sz="2800" b="1" dirty="0" err="1" smtClean="0">
                <a:solidFill>
                  <a:srgbClr val="FFFFFF"/>
                </a:solidFill>
                <a:latin typeface="Calibri" pitchFamily="34" charset="0"/>
              </a:rPr>
              <a:t>φωσφατιδυλο</a:t>
            </a:r>
            <a:r>
              <a:rPr lang="el-GR" sz="2800" b="1" dirty="0" smtClean="0">
                <a:solidFill>
                  <a:srgbClr val="FFFFFF"/>
                </a:solidFill>
                <a:latin typeface="Calibri" pitchFamily="34" charset="0"/>
              </a:rPr>
              <a:t>-</a:t>
            </a:r>
            <a:r>
              <a:rPr lang="el-GR" sz="2800" b="1" dirty="0" err="1" smtClean="0">
                <a:solidFill>
                  <a:srgbClr val="FFFFFF"/>
                </a:solidFill>
                <a:latin typeface="Calibri" pitchFamily="34" charset="0"/>
              </a:rPr>
              <a:t>ινοσιτίδια</a:t>
            </a:r>
            <a:endParaRPr lang="el-GR" sz="2800" b="1" dirty="0" smtClean="0">
              <a:solidFill>
                <a:srgbClr val="FFFFFF"/>
              </a:solidFill>
              <a:latin typeface="Calibri" pitchFamily="34" charset="0"/>
            </a:endParaRPr>
          </a:p>
        </p:txBody>
      </p:sp>
      <p:sp>
        <p:nvSpPr>
          <p:cNvPr id="6" name="Oval 5"/>
          <p:cNvSpPr/>
          <p:nvPr/>
        </p:nvSpPr>
        <p:spPr bwMode="auto">
          <a:xfrm>
            <a:off x="0" y="6237312"/>
            <a:ext cx="864096" cy="504056"/>
          </a:xfrm>
          <a:prstGeom prst="ellipse">
            <a:avLst/>
          </a:prstGeom>
          <a:solidFill>
            <a:schemeClr val="tx2"/>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Deflate">
              <a:avLst>
                <a:gd name="adj" fmla="val 9419"/>
              </a:avLst>
            </a:prstTxWarp>
          </a:bodyP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1" u="none" strike="noStrike" normalizeH="0" baseline="0"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rPr>
              <a:t>GrD</a:t>
            </a:r>
            <a:endParaRPr kumimoji="0" lang="el-GR" sz="2000" b="1" i="1"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libri" pitchFamily="34" charset="0"/>
            </a:endParaRPr>
          </a:p>
        </p:txBody>
      </p:sp>
      <p:sp>
        <p:nvSpPr>
          <p:cNvPr id="7" name="TextBox 6"/>
          <p:cNvSpPr txBox="1"/>
          <p:nvPr/>
        </p:nvSpPr>
        <p:spPr>
          <a:xfrm>
            <a:off x="102940" y="3515524"/>
            <a:ext cx="10009112" cy="1569660"/>
          </a:xfrm>
          <a:prstGeom prst="rect">
            <a:avLst/>
          </a:prstGeom>
          <a:noFill/>
          <a:ln>
            <a:noFill/>
          </a:ln>
        </p:spPr>
        <p:txBody>
          <a:bodyPr wrap="square" rtlCol="0">
            <a:spAutoFit/>
          </a:bodyPr>
          <a:lstStyle/>
          <a:p>
            <a:pPr algn="ctr"/>
            <a:r>
              <a:rPr lang="el-GR" sz="3200" b="1" dirty="0" smtClean="0">
                <a:solidFill>
                  <a:srgbClr val="FFFF00"/>
                </a:solidFill>
                <a:latin typeface="Calibri" pitchFamily="34" charset="0"/>
              </a:rPr>
              <a:t>3. Πηγή ενέργειας και ατόμων άνθρακα για σύνθεση υδατανθράκων στους βλαστάνοντες σπόρους (φυτικοί οργανισμοί).</a:t>
            </a:r>
          </a:p>
        </p:txBody>
      </p:sp>
    </p:spTree>
    <p:extLst>
      <p:ext uri="{BB962C8B-B14F-4D97-AF65-F5344CB8AC3E}">
        <p14:creationId xmlns:p14="http://schemas.microsoft.com/office/powerpoint/2010/main" val="206148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972" y="378530"/>
            <a:ext cx="9323990" cy="1754326"/>
          </a:xfrm>
          <a:prstGeom prst="rect">
            <a:avLst/>
          </a:prstGeom>
          <a:noFill/>
        </p:spPr>
        <p:txBody>
          <a:bodyPr wrap="square" rtlCol="0">
            <a:spAutoFit/>
          </a:bodyPr>
          <a:lstStyle/>
          <a:p>
            <a:pPr algn="ctr" eaLnBrk="0" fontAlgn="base" hangingPunct="0">
              <a:spcBef>
                <a:spcPct val="0"/>
              </a:spcBef>
              <a:spcAft>
                <a:spcPct val="0"/>
              </a:spcAft>
            </a:pPr>
            <a:r>
              <a:rPr lang="el-GR" sz="5400" b="1" dirty="0">
                <a:solidFill>
                  <a:srgbClr val="FFFFFF"/>
                </a:solidFill>
                <a:latin typeface="Calibri" pitchFamily="34" charset="0"/>
              </a:rPr>
              <a:t>Ο βιολογικός ρόλος των λιπαρών οξέων:</a:t>
            </a:r>
          </a:p>
        </p:txBody>
      </p:sp>
      <p:sp>
        <p:nvSpPr>
          <p:cNvPr id="4" name="TextBox 3"/>
          <p:cNvSpPr txBox="1"/>
          <p:nvPr/>
        </p:nvSpPr>
        <p:spPr>
          <a:xfrm>
            <a:off x="732487" y="2663046"/>
            <a:ext cx="8640960" cy="3416320"/>
          </a:xfrm>
          <a:prstGeom prst="rect">
            <a:avLst/>
          </a:prstGeom>
          <a:noFill/>
        </p:spPr>
        <p:txBody>
          <a:bodyPr wrap="square" rtlCol="0">
            <a:spAutoFit/>
          </a:bodyPr>
          <a:lstStyle/>
          <a:p>
            <a:pPr algn="ctr" eaLnBrk="0" fontAlgn="base" hangingPunct="0">
              <a:spcBef>
                <a:spcPct val="0"/>
              </a:spcBef>
              <a:spcAft>
                <a:spcPct val="0"/>
              </a:spcAft>
            </a:pPr>
            <a:r>
              <a:rPr lang="el-GR" sz="5400" b="1" dirty="0">
                <a:solidFill>
                  <a:srgbClr val="FFFF00"/>
                </a:solidFill>
                <a:latin typeface="Calibri" pitchFamily="34" charset="0"/>
              </a:rPr>
              <a:t>1. Συστατικά των δομικών μονάδων των μεμβρανών, όπως τα γλυκερολιπίδια , τα </a:t>
            </a:r>
            <a:r>
              <a:rPr lang="el-GR" sz="5400" b="1" dirty="0" err="1">
                <a:solidFill>
                  <a:srgbClr val="FFFF00"/>
                </a:solidFill>
                <a:latin typeface="Calibri" pitchFamily="34" charset="0"/>
              </a:rPr>
              <a:t>σφιγκολιπίδια</a:t>
            </a:r>
            <a:r>
              <a:rPr lang="el-GR" sz="5400" b="1" dirty="0">
                <a:solidFill>
                  <a:srgbClr val="FFFF00"/>
                </a:solidFill>
                <a:latin typeface="Calibri" pitchFamily="34" charset="0"/>
              </a:rPr>
              <a:t> ...</a:t>
            </a:r>
          </a:p>
        </p:txBody>
      </p:sp>
      <p:sp>
        <p:nvSpPr>
          <p:cNvPr id="6" name="Oval 5"/>
          <p:cNvSpPr/>
          <p:nvPr/>
        </p:nvSpPr>
        <p:spPr bwMode="auto">
          <a:xfrm>
            <a:off x="0" y="6237312"/>
            <a:ext cx="864096" cy="504056"/>
          </a:xfrm>
          <a:prstGeom prst="ellipse">
            <a:avLst/>
          </a:prstGeom>
          <a:solidFill>
            <a:schemeClr val="tx2"/>
          </a:solidFill>
          <a:ln w="34925">
            <a:solidFill>
              <a:srgbClr val="FFFFFF"/>
            </a:solidFill>
            <a:headEnd type="none" w="med" len="med"/>
            <a:tailEnd type="none" w="med" len="med"/>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Deflate">
              <a:avLst>
                <a:gd name="adj" fmla="val 9419"/>
              </a:avLst>
            </a:prstTxWarp>
          </a:bodyPr>
          <a:lstStyle>
            <a:defPPr>
              <a:defRPr lang="el-G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base" hangingPunct="0">
              <a:spcBef>
                <a:spcPct val="0"/>
              </a:spcBef>
              <a:spcAft>
                <a:spcPct val="0"/>
              </a:spcAft>
            </a:pPr>
            <a:r>
              <a:rPr lang="en-US" sz="2000" b="1" i="1" dirty="0" err="1"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rPr>
              <a:t>GrD</a:t>
            </a:r>
            <a:endParaRPr lang="el-GR" sz="2000" b="1" i="1" dirty="0" smtClean="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latin typeface="Calibri" pitchFamily="34" charset="0"/>
            </a:endParaRPr>
          </a:p>
        </p:txBody>
      </p:sp>
    </p:spTree>
    <p:extLst>
      <p:ext uri="{BB962C8B-B14F-4D97-AF65-F5344CB8AC3E}">
        <p14:creationId xmlns:p14="http://schemas.microsoft.com/office/powerpoint/2010/main" val="1338526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4409</TotalTime>
  <Words>2127</Words>
  <Application>Microsoft Office PowerPoint</Application>
  <PresentationFormat>35mm Slides</PresentationFormat>
  <Paragraphs>436</Paragraphs>
  <Slides>61</Slides>
  <Notes>57</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61</vt:i4>
      </vt:variant>
    </vt:vector>
  </HeadingPairs>
  <TitlesOfParts>
    <vt:vector size="74" baseType="lpstr">
      <vt:lpstr>Arial Unicode MS</vt:lpstr>
      <vt:lpstr>Arial</vt:lpstr>
      <vt:lpstr>Arial Black</vt:lpstr>
      <vt:lpstr>Calibri</vt:lpstr>
      <vt:lpstr>Century Gothic</vt:lpstr>
      <vt:lpstr>Courier New</vt:lpstr>
      <vt:lpstr>Symbol</vt:lpstr>
      <vt:lpstr>Times New Roman</vt:lpstr>
      <vt:lpstr>Wingdings</vt:lpstr>
      <vt:lpstr>4_Default Design</vt:lpstr>
      <vt:lpstr>Office Theme</vt:lpstr>
      <vt:lpstr>8_Default Design</vt:lpstr>
      <vt:lpstr>MDLDrawObject Class</vt:lpstr>
      <vt:lpstr>Βιοχημεία</vt:lpstr>
      <vt:lpstr>Άδειες Χρήσης</vt:lpstr>
      <vt:lpstr>Χρηματοδότηση</vt:lpstr>
      <vt:lpstr>Η δομή και ο βιολογικός ρόλος των μεμβρανών</vt:lpstr>
      <vt:lpstr>Περιεχόμενα ενότητας (1)</vt:lpstr>
      <vt:lpstr>Περιεχόμενα ενότητας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ΠΡΟΣΔΟΚΙΑ ΤΟΥ ΚΥΤΤΑΡΟΥ:</vt:lpstr>
      <vt:lpstr>Ομάδα ω3</vt:lpstr>
      <vt:lpstr>PowerPoint Presentation</vt:lpstr>
      <vt:lpstr>PowerPoint Presentation</vt:lpstr>
      <vt:lpstr>PowerPoint Presentation</vt:lpstr>
      <vt:lpstr>PowerPoint Presentation</vt:lpstr>
      <vt:lpstr>ΥΠΟΧΡΕΩΣΕΙΣ ΤΟΥ ΚΥΤΤΑΡΟΥ:</vt:lpstr>
      <vt:lpstr>Σημείωμα Χρήσης Έργων Τρίτων (1/4)</vt:lpstr>
      <vt:lpstr>Σημείωμα Χρήσης Έργων Τρίτων (2/4)</vt:lpstr>
      <vt:lpstr>Σημείωμα Χρήσης Έργων Τρίτων (3/4)</vt:lpstr>
      <vt:lpstr>Σημείωμα Χρήσης Έργων Τρίτων (4/4)</vt:lpstr>
      <vt:lpstr>Σημείωμα Αναφοράς</vt:lpstr>
      <vt:lpstr>Σημείωμα Αδειοδότησης</vt:lpstr>
      <vt:lpstr>Τέλος ενότητας</vt:lpstr>
      <vt:lpstr>Σημειώματα</vt:lpstr>
      <vt:lpstr>Διατήρηση Σημειωμάτων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greg</dc:creator>
  <cp:lastModifiedBy>Grigorios Diamantidis</cp:lastModifiedBy>
  <cp:revision>29</cp:revision>
  <dcterms:created xsi:type="dcterms:W3CDTF">2012-12-20T09:00:35Z</dcterms:created>
  <dcterms:modified xsi:type="dcterms:W3CDTF">2016-11-30T09:26:21Z</dcterms:modified>
</cp:coreProperties>
</file>