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1"/>
  </p:notesMasterIdLst>
  <p:handoutMasterIdLst>
    <p:handoutMasterId r:id="rId42"/>
  </p:handoutMasterIdLst>
  <p:sldIdLst>
    <p:sldId id="271" r:id="rId2"/>
    <p:sldId id="274" r:id="rId3"/>
    <p:sldId id="367" r:id="rId4"/>
    <p:sldId id="286" r:id="rId5"/>
    <p:sldId id="296" r:id="rId6"/>
    <p:sldId id="273" r:id="rId7"/>
    <p:sldId id="291" r:id="rId8"/>
    <p:sldId id="275" r:id="rId9"/>
    <p:sldId id="276" r:id="rId10"/>
    <p:sldId id="277" r:id="rId11"/>
    <p:sldId id="292" r:id="rId12"/>
    <p:sldId id="278" r:id="rId13"/>
    <p:sldId id="375" r:id="rId14"/>
    <p:sldId id="279" r:id="rId15"/>
    <p:sldId id="280" r:id="rId16"/>
    <p:sldId id="295" r:id="rId17"/>
    <p:sldId id="293" r:id="rId18"/>
    <p:sldId id="294" r:id="rId19"/>
    <p:sldId id="281" r:id="rId20"/>
    <p:sldId id="374" r:id="rId21"/>
    <p:sldId id="261" r:id="rId22"/>
    <p:sldId id="368" r:id="rId23"/>
    <p:sldId id="380" r:id="rId24"/>
    <p:sldId id="262" r:id="rId25"/>
    <p:sldId id="370" r:id="rId26"/>
    <p:sldId id="381" r:id="rId27"/>
    <p:sldId id="377" r:id="rId28"/>
    <p:sldId id="378" r:id="rId29"/>
    <p:sldId id="379" r:id="rId30"/>
    <p:sldId id="382" r:id="rId31"/>
    <p:sldId id="383" r:id="rId32"/>
    <p:sldId id="386" r:id="rId33"/>
    <p:sldId id="387" r:id="rId34"/>
    <p:sldId id="282" r:id="rId35"/>
    <p:sldId id="393" r:id="rId36"/>
    <p:sldId id="389" r:id="rId37"/>
    <p:sldId id="260" r:id="rId38"/>
    <p:sldId id="272" r:id="rId39"/>
    <p:sldId id="28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BC46F438-1D80-45DE-8B01-EE84A77FDE5C}">
          <p14:sldIdLst>
            <p14:sldId id="271"/>
            <p14:sldId id="274"/>
            <p14:sldId id="367"/>
            <p14:sldId id="286"/>
            <p14:sldId id="296"/>
            <p14:sldId id="273"/>
            <p14:sldId id="291"/>
            <p14:sldId id="275"/>
            <p14:sldId id="276"/>
            <p14:sldId id="277"/>
            <p14:sldId id="292"/>
            <p14:sldId id="278"/>
            <p14:sldId id="375"/>
            <p14:sldId id="279"/>
            <p14:sldId id="280"/>
            <p14:sldId id="295"/>
            <p14:sldId id="293"/>
            <p14:sldId id="294"/>
            <p14:sldId id="281"/>
            <p14:sldId id="374"/>
            <p14:sldId id="261"/>
            <p14:sldId id="368"/>
            <p14:sldId id="380"/>
            <p14:sldId id="262"/>
            <p14:sldId id="370"/>
            <p14:sldId id="381"/>
            <p14:sldId id="377"/>
            <p14:sldId id="378"/>
            <p14:sldId id="379"/>
          </p14:sldIdLst>
        </p14:section>
        <p14:section name="Ενότητα χωρίς τίτλο" id="{78B21D39-4068-4003-A948-B7F089246071}">
          <p14:sldIdLst>
            <p14:sldId id="382"/>
            <p14:sldId id="383"/>
            <p14:sldId id="386"/>
            <p14:sldId id="387"/>
            <p14:sldId id="282"/>
            <p14:sldId id="393"/>
            <p14:sldId id="389"/>
            <p14:sldId id="260"/>
            <p14:sldId id="272"/>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D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3741" autoAdjust="0"/>
  </p:normalViewPr>
  <p:slideViewPr>
    <p:cSldViewPr>
      <p:cViewPr>
        <p:scale>
          <a:sx n="60" d="100"/>
          <a:sy n="60" d="100"/>
        </p:scale>
        <p:origin x="1360"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FD73A0FB-DF04-11CD-80F4-756410DA3A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45D3DE60-D8EE-8391-DBB6-692AD22528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05E0E9-8663-4E7F-B835-DFD8594AF1AB}" type="datetimeFigureOut">
              <a:rPr lang="el-GR" smtClean="0"/>
              <a:t>13/5/2022</a:t>
            </a:fld>
            <a:endParaRPr lang="el-GR"/>
          </a:p>
        </p:txBody>
      </p:sp>
      <p:sp>
        <p:nvSpPr>
          <p:cNvPr id="4" name="Θέση υποσέλιδου 3">
            <a:extLst>
              <a:ext uri="{FF2B5EF4-FFF2-40B4-BE49-F238E27FC236}">
                <a16:creationId xmlns:a16="http://schemas.microsoft.com/office/drawing/2014/main" id="{A16302AA-BA5E-DD3B-2710-8F87BC0842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D5567B6-6ED5-C21A-EB4F-3B06897962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3831C5-F360-44E4-A567-0CC46620A0E1}" type="slidenum">
              <a:rPr lang="el-GR" smtClean="0"/>
              <a:t>‹#›</a:t>
            </a:fld>
            <a:endParaRPr lang="el-GR"/>
          </a:p>
        </p:txBody>
      </p:sp>
    </p:spTree>
    <p:extLst>
      <p:ext uri="{BB962C8B-B14F-4D97-AF65-F5344CB8AC3E}">
        <p14:creationId xmlns:p14="http://schemas.microsoft.com/office/powerpoint/2010/main" val="125680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779DD-93D8-4B84-9D91-462D3CE21D35}" type="datetimeFigureOut">
              <a:rPr lang="en-US" smtClean="0"/>
              <a:t>5/13/2022</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FABA0-0EB4-44BD-9F5D-4FCDC42576CF}" type="slidenum">
              <a:rPr lang="en-US" smtClean="0"/>
              <a:t>‹#›</a:t>
            </a:fld>
            <a:endParaRPr lang="en-US"/>
          </a:p>
        </p:txBody>
      </p:sp>
    </p:spTree>
    <p:extLst>
      <p:ext uri="{BB962C8B-B14F-4D97-AF65-F5344CB8AC3E}">
        <p14:creationId xmlns:p14="http://schemas.microsoft.com/office/powerpoint/2010/main" val="414710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1</a:t>
            </a:fld>
            <a:endParaRPr lang="en-US"/>
          </a:p>
        </p:txBody>
      </p:sp>
    </p:spTree>
    <p:extLst>
      <p:ext uri="{BB962C8B-B14F-4D97-AF65-F5344CB8AC3E}">
        <p14:creationId xmlns:p14="http://schemas.microsoft.com/office/powerpoint/2010/main" val="296483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04040"/>
              </a:solidFill>
              <a:effectLst/>
            </a:endParaRPr>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8</a:t>
            </a:fld>
            <a:endParaRPr lang="en-US"/>
          </a:p>
        </p:txBody>
      </p:sp>
    </p:spTree>
    <p:extLst>
      <p:ext uri="{BB962C8B-B14F-4D97-AF65-F5344CB8AC3E}">
        <p14:creationId xmlns:p14="http://schemas.microsoft.com/office/powerpoint/2010/main" val="405320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11</a:t>
            </a:fld>
            <a:endParaRPr lang="en-US"/>
          </a:p>
        </p:txBody>
      </p:sp>
    </p:spTree>
    <p:extLst>
      <p:ext uri="{BB962C8B-B14F-4D97-AF65-F5344CB8AC3E}">
        <p14:creationId xmlns:p14="http://schemas.microsoft.com/office/powerpoint/2010/main" val="336167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12</a:t>
            </a:fld>
            <a:endParaRPr lang="en-US"/>
          </a:p>
        </p:txBody>
      </p:sp>
    </p:spTree>
    <p:extLst>
      <p:ext uri="{BB962C8B-B14F-4D97-AF65-F5344CB8AC3E}">
        <p14:creationId xmlns:p14="http://schemas.microsoft.com/office/powerpoint/2010/main" val="254095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13</a:t>
            </a:fld>
            <a:endParaRPr lang="en-US"/>
          </a:p>
        </p:txBody>
      </p:sp>
    </p:spTree>
    <p:extLst>
      <p:ext uri="{BB962C8B-B14F-4D97-AF65-F5344CB8AC3E}">
        <p14:creationId xmlns:p14="http://schemas.microsoft.com/office/powerpoint/2010/main" val="419165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14</a:t>
            </a:fld>
            <a:endParaRPr lang="en-US"/>
          </a:p>
        </p:txBody>
      </p:sp>
    </p:spTree>
    <p:extLst>
      <p:ext uri="{BB962C8B-B14F-4D97-AF65-F5344CB8AC3E}">
        <p14:creationId xmlns:p14="http://schemas.microsoft.com/office/powerpoint/2010/main" val="292903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15</a:t>
            </a:fld>
            <a:endParaRPr lang="en-US"/>
          </a:p>
        </p:txBody>
      </p:sp>
    </p:spTree>
    <p:extLst>
      <p:ext uri="{BB962C8B-B14F-4D97-AF65-F5344CB8AC3E}">
        <p14:creationId xmlns:p14="http://schemas.microsoft.com/office/powerpoint/2010/main" val="222847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18</a:t>
            </a:fld>
            <a:endParaRPr lang="en-US"/>
          </a:p>
        </p:txBody>
      </p:sp>
    </p:spTree>
    <p:extLst>
      <p:ext uri="{BB962C8B-B14F-4D97-AF65-F5344CB8AC3E}">
        <p14:creationId xmlns:p14="http://schemas.microsoft.com/office/powerpoint/2010/main" val="18562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12FABA0-0EB4-44BD-9F5D-4FCDC42576CF}" type="slidenum">
              <a:rPr lang="en-US" smtClean="0"/>
              <a:t>32</a:t>
            </a:fld>
            <a:endParaRPr lang="en-US"/>
          </a:p>
        </p:txBody>
      </p:sp>
    </p:spTree>
    <p:extLst>
      <p:ext uri="{BB962C8B-B14F-4D97-AF65-F5344CB8AC3E}">
        <p14:creationId xmlns:p14="http://schemas.microsoft.com/office/powerpoint/2010/main" val="298029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117888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91957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261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424269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672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2178197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818351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46643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31602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93AE7A0-058C-4594-81F9-8ECD9C0AA536}" type="datetimeFigureOut">
              <a:rPr lang="el-GR" smtClean="0"/>
              <a:t>13/5/2022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127099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93AE7A0-058C-4594-81F9-8ECD9C0AA536}" type="datetimeFigureOut">
              <a:rPr lang="el-GR" smtClean="0"/>
              <a:t>13/5/2022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216411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93AE7A0-058C-4594-81F9-8ECD9C0AA536}" type="datetimeFigureOut">
              <a:rPr lang="el-GR" smtClean="0"/>
              <a:t>13/5/2022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35489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93AE7A0-058C-4594-81F9-8ECD9C0AA536}" type="datetimeFigureOut">
              <a:rPr lang="el-GR" smtClean="0"/>
              <a:t>13/5/2022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347683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AE7A0-058C-4594-81F9-8ECD9C0AA536}" type="datetimeFigureOut">
              <a:rPr lang="el-GR" smtClean="0"/>
              <a:t>13/5/2022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388669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93AE7A0-058C-4594-81F9-8ECD9C0AA536}" type="datetimeFigureOut">
              <a:rPr lang="el-GR" smtClean="0"/>
              <a:t>13/5/2022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265396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93AE7A0-058C-4594-81F9-8ECD9C0AA536}" type="datetimeFigureOut">
              <a:rPr lang="el-GR" smtClean="0"/>
              <a:t>13/5/2022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09E230-09A5-4F10-A012-F70B04F1FFCB}" type="slidenum">
              <a:rPr lang="el-GR" smtClean="0"/>
              <a:t>‹#›</a:t>
            </a:fld>
            <a:endParaRPr lang="el-GR"/>
          </a:p>
        </p:txBody>
      </p:sp>
    </p:spTree>
    <p:extLst>
      <p:ext uri="{BB962C8B-B14F-4D97-AF65-F5344CB8AC3E}">
        <p14:creationId xmlns:p14="http://schemas.microsoft.com/office/powerpoint/2010/main" val="56742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3AE7A0-058C-4594-81F9-8ECD9C0AA536}" type="datetimeFigureOut">
              <a:rPr lang="el-GR" smtClean="0"/>
              <a:t>13/5/2022</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309E230-09A5-4F10-A012-F70B04F1FFCB}" type="slidenum">
              <a:rPr lang="el-GR" smtClean="0"/>
              <a:t>‹#›</a:t>
            </a:fld>
            <a:endParaRPr lang="el-GR"/>
          </a:p>
        </p:txBody>
      </p:sp>
    </p:spTree>
    <p:extLst>
      <p:ext uri="{BB962C8B-B14F-4D97-AF65-F5344CB8AC3E}">
        <p14:creationId xmlns:p14="http://schemas.microsoft.com/office/powerpoint/2010/main" val="34508366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igration.gov.gr/nomothesia-1-2/" TargetMode="External"/><Relationship Id="rId2" Type="http://schemas.openxmlformats.org/officeDocument/2006/relationships/hyperlink" Target="https://migration.gov.gr/appeals/"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n.koukourigou@migration.gov.gr"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4025CF-81C6-A62D-11C0-7F8C684F6FEF}"/>
              </a:ext>
            </a:extLst>
          </p:cNvPr>
          <p:cNvSpPr>
            <a:spLocks noGrp="1"/>
          </p:cNvSpPr>
          <p:nvPr>
            <p:ph type="title"/>
          </p:nvPr>
        </p:nvSpPr>
        <p:spPr>
          <a:xfrm>
            <a:off x="1042627" y="1165977"/>
            <a:ext cx="7058745" cy="1739280"/>
          </a:xfrm>
        </p:spPr>
        <p:txBody>
          <a:bodyPr>
            <a:normAutofit fontScale="90000"/>
          </a:bodyPr>
          <a:lstStyle/>
          <a:p>
            <a:pPr algn="ctr"/>
            <a:r>
              <a:rPr lang="el-GR" sz="3100" b="1" dirty="0">
                <a:latin typeface="+mn-lt"/>
                <a:ea typeface="Cambria" panose="02040503050406030204" pitchFamily="18" charset="0"/>
              </a:rPr>
              <a:t>Νομική Σχολή Α</a:t>
            </a:r>
            <a:r>
              <a:rPr lang="en-US" sz="3100" b="1" dirty="0">
                <a:latin typeface="+mn-lt"/>
                <a:ea typeface="Cambria" panose="02040503050406030204" pitchFamily="18" charset="0"/>
              </a:rPr>
              <a:t>.</a:t>
            </a:r>
            <a:r>
              <a:rPr lang="el-GR" sz="3100" b="1" dirty="0">
                <a:latin typeface="+mn-lt"/>
                <a:ea typeface="Cambria" panose="02040503050406030204" pitchFamily="18" charset="0"/>
              </a:rPr>
              <a:t>Π</a:t>
            </a:r>
            <a:r>
              <a:rPr lang="en-US" sz="3100" b="1" dirty="0">
                <a:latin typeface="+mn-lt"/>
                <a:ea typeface="Cambria" panose="02040503050406030204" pitchFamily="18" charset="0"/>
              </a:rPr>
              <a:t>.</a:t>
            </a:r>
            <a:r>
              <a:rPr lang="el-GR" sz="3100" b="1" dirty="0">
                <a:latin typeface="+mn-lt"/>
                <a:ea typeface="Cambria" panose="02040503050406030204" pitchFamily="18" charset="0"/>
              </a:rPr>
              <a:t>Θ</a:t>
            </a:r>
            <a:r>
              <a:rPr lang="en-US" sz="3100" b="1" dirty="0">
                <a:latin typeface="+mn-lt"/>
                <a:ea typeface="Cambria" panose="02040503050406030204" pitchFamily="18" charset="0"/>
              </a:rPr>
              <a:t>.</a:t>
            </a:r>
            <a:br>
              <a:rPr lang="en-US" sz="3100" b="1" dirty="0">
                <a:latin typeface="+mn-lt"/>
                <a:ea typeface="Cambria" panose="02040503050406030204" pitchFamily="18" charset="0"/>
              </a:rPr>
            </a:br>
            <a:r>
              <a:rPr lang="el-GR" sz="3100" b="1" dirty="0">
                <a:latin typeface="+mn-lt"/>
                <a:ea typeface="Cambria" panose="02040503050406030204" pitchFamily="18" charset="0"/>
              </a:rPr>
              <a:t>&amp; </a:t>
            </a:r>
            <a:br>
              <a:rPr lang="el-GR" sz="3100" b="1" dirty="0">
                <a:latin typeface="+mn-lt"/>
                <a:ea typeface="Cambria" panose="02040503050406030204" pitchFamily="18" charset="0"/>
              </a:rPr>
            </a:br>
            <a:r>
              <a:rPr lang="el-GR" sz="3100" b="1" dirty="0">
                <a:latin typeface="+mn-lt"/>
                <a:ea typeface="Cambria" panose="02040503050406030204" pitchFamily="18" charset="0"/>
              </a:rPr>
              <a:t>Ύπατη Αρμοστεία του Ο</a:t>
            </a:r>
            <a:r>
              <a:rPr lang="en-US" sz="3100" b="1" dirty="0">
                <a:latin typeface="+mn-lt"/>
                <a:ea typeface="Cambria" panose="02040503050406030204" pitchFamily="18" charset="0"/>
              </a:rPr>
              <a:t>.</a:t>
            </a:r>
            <a:r>
              <a:rPr lang="el-GR" sz="3100" b="1" dirty="0">
                <a:latin typeface="+mn-lt"/>
                <a:ea typeface="Cambria" panose="02040503050406030204" pitchFamily="18" charset="0"/>
              </a:rPr>
              <a:t>Η</a:t>
            </a:r>
            <a:r>
              <a:rPr lang="en-US" sz="3100" b="1" dirty="0">
                <a:latin typeface="+mn-lt"/>
                <a:ea typeface="Cambria" panose="02040503050406030204" pitchFamily="18" charset="0"/>
              </a:rPr>
              <a:t>.</a:t>
            </a:r>
            <a:r>
              <a:rPr lang="el-GR" sz="3100" b="1" dirty="0">
                <a:latin typeface="+mn-lt"/>
                <a:ea typeface="Cambria" panose="02040503050406030204" pitchFamily="18" charset="0"/>
              </a:rPr>
              <a:t>Ε</a:t>
            </a:r>
            <a:r>
              <a:rPr lang="en-US" sz="3100" b="1" dirty="0">
                <a:latin typeface="+mn-lt"/>
                <a:ea typeface="Cambria" panose="02040503050406030204" pitchFamily="18" charset="0"/>
              </a:rPr>
              <a:t>.</a:t>
            </a:r>
            <a:r>
              <a:rPr lang="el-GR" sz="3100" b="1" dirty="0">
                <a:latin typeface="+mn-lt"/>
                <a:ea typeface="Cambria" panose="02040503050406030204" pitchFamily="18" charset="0"/>
              </a:rPr>
              <a:t> </a:t>
            </a:r>
            <a:br>
              <a:rPr lang="en-US" sz="3100" b="1" dirty="0">
                <a:latin typeface="+mn-lt"/>
                <a:ea typeface="Cambria" panose="02040503050406030204" pitchFamily="18" charset="0"/>
              </a:rPr>
            </a:br>
            <a:r>
              <a:rPr lang="el-GR" sz="3100" b="1" dirty="0">
                <a:latin typeface="+mn-lt"/>
                <a:ea typeface="Cambria" panose="02040503050406030204" pitchFamily="18" charset="0"/>
              </a:rPr>
              <a:t>για τους Πρόσφυγες </a:t>
            </a:r>
            <a:br>
              <a:rPr lang="el-GR" sz="3600" dirty="0">
                <a:latin typeface="Cambria" panose="02040503050406030204" pitchFamily="18" charset="0"/>
                <a:ea typeface="Cambria" panose="02040503050406030204" pitchFamily="18" charset="0"/>
              </a:rPr>
            </a:br>
            <a:endParaRPr lang="el-GR" dirty="0"/>
          </a:p>
        </p:txBody>
      </p:sp>
      <p:sp>
        <p:nvSpPr>
          <p:cNvPr id="3" name="Θέση περιεχομένου 2">
            <a:extLst>
              <a:ext uri="{FF2B5EF4-FFF2-40B4-BE49-F238E27FC236}">
                <a16:creationId xmlns:a16="http://schemas.microsoft.com/office/drawing/2014/main" id="{3E3D5514-D07D-8740-8D51-72BE29C1D520}"/>
              </a:ext>
            </a:extLst>
          </p:cNvPr>
          <p:cNvSpPr>
            <a:spLocks noGrp="1"/>
          </p:cNvSpPr>
          <p:nvPr>
            <p:ph idx="1"/>
          </p:nvPr>
        </p:nvSpPr>
        <p:spPr>
          <a:xfrm>
            <a:off x="968486" y="3345904"/>
            <a:ext cx="7055631" cy="1512168"/>
          </a:xfrm>
        </p:spPr>
        <p:txBody>
          <a:bodyPr>
            <a:normAutofit/>
          </a:bodyPr>
          <a:lstStyle/>
          <a:p>
            <a:pPr marL="0" indent="0" algn="ctr">
              <a:buNone/>
            </a:pPr>
            <a:r>
              <a:rPr lang="el-GR" sz="2000" dirty="0">
                <a:solidFill>
                  <a:schemeClr val="tx1"/>
                </a:solidFill>
                <a:latin typeface="Cambria" panose="02040503050406030204" pitchFamily="18" charset="0"/>
                <a:ea typeface="Cambria" panose="02040503050406030204" pitchFamily="18" charset="0"/>
              </a:rPr>
              <a:t>Διαδικτυακά Σεμινάρια Προσφυγικού Δικαίου </a:t>
            </a:r>
            <a:endParaRPr lang="en-US" sz="2000" dirty="0">
              <a:solidFill>
                <a:schemeClr val="tx1"/>
              </a:solidFill>
              <a:latin typeface="Cambria" panose="02040503050406030204" pitchFamily="18" charset="0"/>
              <a:ea typeface="Cambria" panose="02040503050406030204" pitchFamily="18" charset="0"/>
            </a:endParaRPr>
          </a:p>
          <a:p>
            <a:pPr marL="0" indent="0" algn="ctr">
              <a:buNone/>
            </a:pPr>
            <a:r>
              <a:rPr lang="el-GR" sz="2000" dirty="0">
                <a:solidFill>
                  <a:schemeClr val="tx1"/>
                </a:solidFill>
                <a:latin typeface="Cambria" panose="02040503050406030204" pitchFamily="18" charset="0"/>
                <a:ea typeface="Cambria" panose="02040503050406030204" pitchFamily="18" charset="0"/>
              </a:rPr>
              <a:t>«</a:t>
            </a:r>
            <a:r>
              <a:rPr lang="el-GR" sz="2000" i="1" dirty="0">
                <a:solidFill>
                  <a:schemeClr val="tx1"/>
                </a:solidFill>
                <a:latin typeface="Cambria" panose="02040503050406030204" pitchFamily="18" charset="0"/>
                <a:ea typeface="Cambria" panose="02040503050406030204" pitchFamily="18" charset="0"/>
              </a:rPr>
              <a:t>6η συνάντηση – Εθνικό </a:t>
            </a:r>
            <a:r>
              <a:rPr lang="el-GR" sz="2000" i="1" dirty="0" err="1">
                <a:solidFill>
                  <a:schemeClr val="tx1"/>
                </a:solidFill>
                <a:latin typeface="Cambria" panose="02040503050406030204" pitchFamily="18" charset="0"/>
                <a:ea typeface="Cambria" panose="02040503050406030204" pitchFamily="18" charset="0"/>
              </a:rPr>
              <a:t>εφαρμοστικό</a:t>
            </a:r>
            <a:r>
              <a:rPr lang="el-GR" sz="2000" i="1" dirty="0">
                <a:solidFill>
                  <a:schemeClr val="tx1"/>
                </a:solidFill>
                <a:latin typeface="Cambria" panose="02040503050406030204" pitchFamily="18" charset="0"/>
                <a:ea typeface="Cambria" panose="02040503050406030204" pitchFamily="18" charset="0"/>
              </a:rPr>
              <a:t> πλαίσιο Ι: διαδικασίες ασύλου ΙΙ (διαδικασίες ασύλου)»</a:t>
            </a:r>
            <a:endParaRPr lang="en-US" sz="2000" i="1" dirty="0">
              <a:solidFill>
                <a:schemeClr val="tx1"/>
              </a:solidFill>
              <a:latin typeface="Cambria" panose="02040503050406030204" pitchFamily="18" charset="0"/>
              <a:ea typeface="Cambria" panose="02040503050406030204" pitchFamily="18" charset="0"/>
            </a:endParaRPr>
          </a:p>
          <a:p>
            <a:pPr marL="0" indent="0" algn="l">
              <a:buNone/>
            </a:pPr>
            <a:endParaRPr lang="en-US" sz="14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0" indent="0" algn="l">
              <a:buNone/>
            </a:pPr>
            <a:endParaRPr lang="el-GR" sz="14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0" indent="0">
              <a:buNone/>
            </a:pPr>
            <a:endParaRPr lang="el-GR" sz="1800" i="1" dirty="0">
              <a:latin typeface="Cambria" panose="02040503050406030204" pitchFamily="18" charset="0"/>
              <a:ea typeface="Cambria" panose="02040503050406030204" pitchFamily="18" charset="0"/>
            </a:endParaRPr>
          </a:p>
          <a:p>
            <a:pPr marL="0" indent="0">
              <a:buNone/>
            </a:pPr>
            <a:endParaRPr lang="en-US" sz="1800" i="1" dirty="0">
              <a:latin typeface="Cambria" panose="02040503050406030204" pitchFamily="18" charset="0"/>
              <a:ea typeface="Cambria" panose="02040503050406030204" pitchFamily="18" charset="0"/>
            </a:endParaRPr>
          </a:p>
          <a:p>
            <a:pPr marL="0" indent="0">
              <a:buNone/>
            </a:pPr>
            <a:endParaRPr lang="en-US" dirty="0"/>
          </a:p>
        </p:txBody>
      </p:sp>
      <p:pic>
        <p:nvPicPr>
          <p:cNvPr id="4" name="Εικόνα 3">
            <a:extLst>
              <a:ext uri="{FF2B5EF4-FFF2-40B4-BE49-F238E27FC236}">
                <a16:creationId xmlns:a16="http://schemas.microsoft.com/office/drawing/2014/main" id="{76821563-7C0E-C75E-D4AF-9CFC7036D71F}"/>
              </a:ext>
            </a:extLst>
          </p:cNvPr>
          <p:cNvPicPr>
            <a:picLocks noChangeAspect="1"/>
          </p:cNvPicPr>
          <p:nvPr/>
        </p:nvPicPr>
        <p:blipFill>
          <a:blip r:embed="rId3"/>
          <a:stretch>
            <a:fillRect/>
          </a:stretch>
        </p:blipFill>
        <p:spPr>
          <a:xfrm>
            <a:off x="0" y="0"/>
            <a:ext cx="3200677" cy="938865"/>
          </a:xfrm>
          <a:prstGeom prst="rect">
            <a:avLst/>
          </a:prstGeom>
        </p:spPr>
      </p:pic>
      <p:sp>
        <p:nvSpPr>
          <p:cNvPr id="8" name="Θέση περιεχομένου 2">
            <a:extLst>
              <a:ext uri="{FF2B5EF4-FFF2-40B4-BE49-F238E27FC236}">
                <a16:creationId xmlns:a16="http://schemas.microsoft.com/office/drawing/2014/main" id="{1DBE75EF-7547-FDE4-28D5-808E7E18D4BD}"/>
              </a:ext>
            </a:extLst>
          </p:cNvPr>
          <p:cNvSpPr txBox="1">
            <a:spLocks/>
          </p:cNvSpPr>
          <p:nvPr/>
        </p:nvSpPr>
        <p:spPr>
          <a:xfrm>
            <a:off x="395536" y="5085184"/>
            <a:ext cx="8748464" cy="17392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spcBef>
                <a:spcPts val="0"/>
              </a:spcBef>
              <a:buFont typeface="Wingdings 3" charset="2"/>
              <a:buNone/>
            </a:pPr>
            <a:r>
              <a:rPr lang="el-GR" sz="1600" dirty="0">
                <a:solidFill>
                  <a:schemeClr val="tx1"/>
                </a:solidFill>
                <a:latin typeface="Cambria" panose="02040503050406030204" pitchFamily="18" charset="0"/>
                <a:ea typeface="Cambria" panose="02040503050406030204" pitchFamily="18" charset="0"/>
                <a:cs typeface="Calibri" panose="020F0502020204030204" pitchFamily="34" charset="0"/>
              </a:rPr>
              <a:t>Νικολέτα Κουκουρίγκου </a:t>
            </a:r>
            <a:r>
              <a:rPr lang="en-US" sz="1600" dirty="0" err="1">
                <a:solidFill>
                  <a:schemeClr val="tx1"/>
                </a:solidFill>
                <a:latin typeface="Cambria" panose="02040503050406030204" pitchFamily="18" charset="0"/>
                <a:ea typeface="Cambria" panose="02040503050406030204" pitchFamily="18" charset="0"/>
                <a:cs typeface="Calibri" panose="020F0502020204030204" pitchFamily="34" charset="0"/>
              </a:rPr>
              <a:t>M.P.Adm</a:t>
            </a:r>
            <a:r>
              <a:rPr lang="en-US" sz="1600" dirty="0">
                <a:solidFill>
                  <a:schemeClr val="tx1"/>
                </a:solidFill>
                <a:latin typeface="Cambria" panose="02040503050406030204" pitchFamily="18" charset="0"/>
                <a:ea typeface="Cambria" panose="02040503050406030204" pitchFamily="18" charset="0"/>
                <a:cs typeface="Calibri" panose="020F0502020204030204" pitchFamily="34" charset="0"/>
              </a:rPr>
              <a:t>., M.Sc., M.Ed.</a:t>
            </a:r>
            <a:endParaRPr lang="el-GR" sz="1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0" indent="0">
              <a:lnSpc>
                <a:spcPct val="110000"/>
              </a:lnSpc>
              <a:spcBef>
                <a:spcPts val="0"/>
              </a:spcBef>
              <a:buFont typeface="Wingdings 3" charset="2"/>
              <a:buNone/>
            </a:pPr>
            <a:r>
              <a:rPr lang="el-GR" sz="1600" dirty="0">
                <a:solidFill>
                  <a:schemeClr val="tx1"/>
                </a:solidFill>
                <a:latin typeface="Cambria" panose="02040503050406030204" pitchFamily="18" charset="0"/>
                <a:ea typeface="Cambria" panose="02040503050406030204" pitchFamily="18" charset="0"/>
                <a:cs typeface="Calibri" panose="020F0502020204030204" pitchFamily="34" charset="0"/>
              </a:rPr>
              <a:t>Προϊσταμένη Τμήματος Υποστήριξης &amp; Διοικητικής Μέριμνας </a:t>
            </a:r>
          </a:p>
          <a:p>
            <a:pPr marL="0" indent="0">
              <a:lnSpc>
                <a:spcPct val="110000"/>
              </a:lnSpc>
              <a:spcBef>
                <a:spcPts val="0"/>
              </a:spcBef>
              <a:buFont typeface="Wingdings 3" charset="2"/>
              <a:buNone/>
            </a:pPr>
            <a:r>
              <a:rPr lang="el-GR" sz="1600" dirty="0">
                <a:solidFill>
                  <a:schemeClr val="tx1"/>
                </a:solidFill>
                <a:latin typeface="Cambria" panose="02040503050406030204" pitchFamily="18" charset="0"/>
                <a:ea typeface="Cambria" panose="02040503050406030204" pitchFamily="18" charset="0"/>
                <a:cs typeface="Calibri" panose="020F0502020204030204" pitchFamily="34" charset="0"/>
              </a:rPr>
              <a:t>Αρχή Προσφυγών                                                                                 </a:t>
            </a:r>
          </a:p>
          <a:p>
            <a:pPr marL="0" indent="0">
              <a:lnSpc>
                <a:spcPct val="110000"/>
              </a:lnSpc>
              <a:spcBef>
                <a:spcPts val="0"/>
              </a:spcBef>
              <a:buFont typeface="Wingdings 3" charset="2"/>
              <a:buNone/>
            </a:pPr>
            <a:r>
              <a:rPr lang="el-GR" sz="2000" b="1" dirty="0">
                <a:solidFill>
                  <a:schemeClr val="bg1"/>
                </a:solidFill>
                <a:latin typeface="Cambria" panose="02040503050406030204" pitchFamily="18" charset="0"/>
                <a:ea typeface="Cambria" panose="02040503050406030204" pitchFamily="18" charset="0"/>
                <a:cs typeface="Calibri" panose="020F0502020204030204" pitchFamily="34" charset="0"/>
              </a:rPr>
              <a:t>                                                                                                                         </a:t>
            </a:r>
          </a:p>
          <a:p>
            <a:pPr marL="0" indent="0">
              <a:lnSpc>
                <a:spcPct val="110000"/>
              </a:lnSpc>
              <a:spcBef>
                <a:spcPts val="0"/>
              </a:spcBef>
              <a:buFont typeface="Wingdings 3" charset="2"/>
              <a:buNone/>
            </a:pPr>
            <a:r>
              <a:rPr lang="el-GR" sz="2000" b="1" dirty="0">
                <a:solidFill>
                  <a:schemeClr val="bg1"/>
                </a:solidFill>
                <a:latin typeface="Cambria" panose="02040503050406030204" pitchFamily="18" charset="0"/>
                <a:ea typeface="Cambria" panose="02040503050406030204" pitchFamily="18" charset="0"/>
                <a:cs typeface="Calibri" panose="020F0502020204030204" pitchFamily="34" charset="0"/>
              </a:rPr>
              <a:t>														      13 ΜΑΙΟΥ 2022</a:t>
            </a:r>
            <a:endParaRPr lang="el-GR" b="1" dirty="0">
              <a:solidFill>
                <a:schemeClr val="bg1"/>
              </a:solidFill>
            </a:endParaRPr>
          </a:p>
        </p:txBody>
      </p:sp>
    </p:spTree>
    <p:extLst>
      <p:ext uri="{BB962C8B-B14F-4D97-AF65-F5344CB8AC3E}">
        <p14:creationId xmlns:p14="http://schemas.microsoft.com/office/powerpoint/2010/main" val="288514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D45C4C-178F-8F55-0C3F-81C098BF5393}"/>
              </a:ext>
            </a:extLst>
          </p:cNvPr>
          <p:cNvSpPr>
            <a:spLocks noGrp="1"/>
          </p:cNvSpPr>
          <p:nvPr>
            <p:ph type="title"/>
          </p:nvPr>
        </p:nvSpPr>
        <p:spPr>
          <a:xfrm>
            <a:off x="1475656" y="863979"/>
            <a:ext cx="5697680" cy="1091208"/>
          </a:xfrm>
        </p:spPr>
        <p:txBody>
          <a:bodyPr>
            <a:normAutofit/>
          </a:bodyPr>
          <a:lstStyle/>
          <a:p>
            <a:pPr algn="ctr"/>
            <a:r>
              <a:rPr lang="el-GR" sz="2800" b="1" dirty="0"/>
              <a:t>Η προσφυγή του άρθρου 7 παρ. 5 του </a:t>
            </a:r>
            <a:br>
              <a:rPr lang="el-GR" sz="2800" b="1" dirty="0"/>
            </a:br>
            <a:r>
              <a:rPr lang="el-GR" sz="2800" b="1" dirty="0" err="1"/>
              <a:t>ν.</a:t>
            </a:r>
            <a:r>
              <a:rPr lang="el-GR" sz="2800" b="1" dirty="0"/>
              <a:t> 4375/2016 (βάσιμο)</a:t>
            </a:r>
            <a:endParaRPr lang="el-GR" sz="2800" dirty="0"/>
          </a:p>
        </p:txBody>
      </p:sp>
      <p:sp>
        <p:nvSpPr>
          <p:cNvPr id="3" name="Θέση περιεχομένου 2">
            <a:extLst>
              <a:ext uri="{FF2B5EF4-FFF2-40B4-BE49-F238E27FC236}">
                <a16:creationId xmlns:a16="http://schemas.microsoft.com/office/drawing/2014/main" id="{62B8FDEC-A7A2-6EF3-D24D-F71B151C52D0}"/>
              </a:ext>
            </a:extLst>
          </p:cNvPr>
          <p:cNvSpPr>
            <a:spLocks noGrp="1"/>
          </p:cNvSpPr>
          <p:nvPr>
            <p:ph idx="1"/>
          </p:nvPr>
        </p:nvSpPr>
        <p:spPr>
          <a:xfrm>
            <a:off x="395536" y="2204864"/>
            <a:ext cx="6840760" cy="4320480"/>
          </a:xfrm>
        </p:spPr>
        <p:txBody>
          <a:bodyPr>
            <a:normAutofit fontScale="92500" lnSpcReduction="20000"/>
          </a:bodyPr>
          <a:lstStyle/>
          <a:p>
            <a:pPr marL="0" indent="0" algn="just">
              <a:lnSpc>
                <a:spcPct val="120000"/>
              </a:lnSpc>
              <a:spcBef>
                <a:spcPts val="0"/>
              </a:spcBef>
              <a:buNone/>
            </a:pPr>
            <a:r>
              <a:rPr lang="el-GR" sz="1800" u="sng" dirty="0">
                <a:solidFill>
                  <a:schemeClr val="tx1"/>
                </a:solidFill>
              </a:rPr>
              <a:t>Το βάσιμο της προσφυγής (</a:t>
            </a:r>
            <a:r>
              <a:rPr lang="el-GR" sz="1800" u="sng" dirty="0" err="1">
                <a:solidFill>
                  <a:schemeClr val="tx1"/>
                </a:solidFill>
              </a:rPr>
              <a:t>ν.</a:t>
            </a:r>
            <a:r>
              <a:rPr lang="el-GR" sz="1800" u="sng" dirty="0">
                <a:solidFill>
                  <a:schemeClr val="tx1"/>
                </a:solidFill>
              </a:rPr>
              <a:t> 4636/2019, Α΄ 169)</a:t>
            </a:r>
          </a:p>
          <a:p>
            <a:pPr marL="0" indent="0" algn="just">
              <a:lnSpc>
                <a:spcPct val="120000"/>
              </a:lnSpc>
              <a:spcBef>
                <a:spcPts val="0"/>
              </a:spcBef>
              <a:buNone/>
            </a:pPr>
            <a:r>
              <a:rPr lang="el-GR" sz="1800" dirty="0">
                <a:solidFill>
                  <a:schemeClr val="tx1"/>
                </a:solidFill>
              </a:rPr>
              <a:t>Διαδικαστικά σφάλματα της πρωτοβάθμιας απόφασης ή πλημμελής έρευνα και εκτίμηση των πραγματικών περιστατικών ή παράβαση νόμου σύμφωνα με τους λόγους της προσφυγής.</a:t>
            </a:r>
          </a:p>
          <a:p>
            <a:pPr marL="0" indent="0" algn="just">
              <a:lnSpc>
                <a:spcPct val="120000"/>
              </a:lnSpc>
              <a:spcBef>
                <a:spcPts val="0"/>
              </a:spcBef>
              <a:buNone/>
            </a:pPr>
            <a:endParaRPr lang="el-GR" sz="1800" u="sng" dirty="0">
              <a:solidFill>
                <a:schemeClr val="tx1"/>
              </a:solidFill>
            </a:endParaRPr>
          </a:p>
          <a:p>
            <a:pPr marL="0" indent="0" algn="just">
              <a:lnSpc>
                <a:spcPct val="120000"/>
              </a:lnSpc>
              <a:spcBef>
                <a:spcPts val="0"/>
              </a:spcBef>
              <a:buNone/>
            </a:pPr>
            <a:r>
              <a:rPr lang="el-GR" sz="1800" u="sng" dirty="0">
                <a:solidFill>
                  <a:schemeClr val="tx1"/>
                </a:solidFill>
              </a:rPr>
              <a:t>Συνέπειες του βάσιμου της προσφυγής</a:t>
            </a:r>
            <a:endParaRPr lang="el-GR" u="sng" dirty="0">
              <a:solidFill>
                <a:schemeClr val="tx1"/>
              </a:solidFill>
            </a:endParaRPr>
          </a:p>
          <a:p>
            <a:pPr marL="0" indent="0" algn="just">
              <a:lnSpc>
                <a:spcPct val="120000"/>
              </a:lnSpc>
              <a:spcBef>
                <a:spcPts val="0"/>
              </a:spcBef>
              <a:buNone/>
            </a:pPr>
            <a:r>
              <a:rPr lang="el-GR" sz="1800" dirty="0">
                <a:solidFill>
                  <a:schemeClr val="tx1"/>
                </a:solidFill>
              </a:rPr>
              <a:t>Ακύρωση της πρωτοβάθμιας απόφασης εν </a:t>
            </a:r>
            <a:r>
              <a:rPr lang="el-GR" sz="1800" dirty="0" err="1">
                <a:solidFill>
                  <a:schemeClr val="tx1"/>
                </a:solidFill>
              </a:rPr>
              <a:t>όλω</a:t>
            </a:r>
            <a:r>
              <a:rPr lang="el-GR" sz="1800" dirty="0">
                <a:solidFill>
                  <a:schemeClr val="tx1"/>
                </a:solidFill>
              </a:rPr>
              <a:t> ή εν μέρει και χορήγηση διεθνούς προστασίας σε περίπτωση αποδοχής της αίτησης.</a:t>
            </a:r>
          </a:p>
          <a:p>
            <a:pPr marL="0" indent="0" algn="just">
              <a:lnSpc>
                <a:spcPct val="120000"/>
              </a:lnSpc>
              <a:spcBef>
                <a:spcPts val="0"/>
              </a:spcBef>
              <a:buNone/>
            </a:pPr>
            <a:endParaRPr lang="el-GR" u="sng" dirty="0">
              <a:solidFill>
                <a:schemeClr val="tx1"/>
              </a:solidFill>
            </a:endParaRPr>
          </a:p>
          <a:p>
            <a:pPr marL="0" indent="0" algn="just">
              <a:lnSpc>
                <a:spcPct val="120000"/>
              </a:lnSpc>
              <a:spcBef>
                <a:spcPts val="0"/>
              </a:spcBef>
              <a:buNone/>
            </a:pPr>
            <a:r>
              <a:rPr lang="el-GR" sz="1800" u="sng" dirty="0">
                <a:solidFill>
                  <a:schemeClr val="tx1"/>
                </a:solidFill>
              </a:rPr>
              <a:t>Συνέπειες του αβάσιμου της προσφυγής</a:t>
            </a:r>
          </a:p>
          <a:p>
            <a:pPr algn="just">
              <a:lnSpc>
                <a:spcPct val="120000"/>
              </a:lnSpc>
              <a:spcBef>
                <a:spcPts val="0"/>
              </a:spcBef>
            </a:pPr>
            <a:r>
              <a:rPr lang="el-GR" sz="1800" dirty="0">
                <a:solidFill>
                  <a:schemeClr val="tx1"/>
                </a:solidFill>
              </a:rPr>
              <a:t>Απόρριψη της αίτησης ως αβάσιμης ή προδήλως αβάσιμης (άρθρο 88 του </a:t>
            </a:r>
            <a:r>
              <a:rPr lang="el-GR" sz="1800" dirty="0" err="1">
                <a:solidFill>
                  <a:schemeClr val="tx1"/>
                </a:solidFill>
              </a:rPr>
              <a:t>ν.</a:t>
            </a:r>
            <a:r>
              <a:rPr lang="el-GR" sz="1800" dirty="0">
                <a:solidFill>
                  <a:schemeClr val="tx1"/>
                </a:solidFill>
              </a:rPr>
              <a:t> 4636/2019) ή ως απαράδεκτης (άρθρο 84 του ιδίου νόμου).</a:t>
            </a:r>
          </a:p>
          <a:p>
            <a:pPr algn="just">
              <a:lnSpc>
                <a:spcPct val="120000"/>
              </a:lnSpc>
              <a:spcBef>
                <a:spcPts val="0"/>
              </a:spcBef>
            </a:pPr>
            <a:r>
              <a:rPr lang="el-GR" sz="1800" dirty="0">
                <a:solidFill>
                  <a:schemeClr val="tx1"/>
                </a:solidFill>
              </a:rPr>
              <a:t>Διαταγή επιστροφής του αιτούντος εντός προθεσμίας οικειοθελούς αναχώρησης έως εικοσιπέντε (25) ημερών, πλην εξαιρέσεων (άρθρο 22 παρ. 4 του </a:t>
            </a:r>
            <a:r>
              <a:rPr lang="el-GR" sz="1800" dirty="0" err="1">
                <a:solidFill>
                  <a:schemeClr val="tx1"/>
                </a:solidFill>
              </a:rPr>
              <a:t>ν.</a:t>
            </a:r>
            <a:r>
              <a:rPr lang="el-GR" sz="1800" dirty="0">
                <a:solidFill>
                  <a:schemeClr val="tx1"/>
                </a:solidFill>
              </a:rPr>
              <a:t> 3907/2011), ή διαταγή </a:t>
            </a:r>
            <a:r>
              <a:rPr lang="el-GR" sz="1800" dirty="0" err="1">
                <a:solidFill>
                  <a:schemeClr val="tx1"/>
                </a:solidFill>
              </a:rPr>
              <a:t>επανεισδοχής</a:t>
            </a:r>
            <a:r>
              <a:rPr lang="el-GR" sz="1800" dirty="0">
                <a:solidFill>
                  <a:schemeClr val="tx1"/>
                </a:solidFill>
              </a:rPr>
              <a:t> του στην Τουρκία (υπό τη συνδρομή της έννοιας της ασφαλούς τρίτης χώρας).</a:t>
            </a:r>
          </a:p>
          <a:p>
            <a:endParaRPr lang="el-GR" dirty="0"/>
          </a:p>
        </p:txBody>
      </p:sp>
      <p:pic>
        <p:nvPicPr>
          <p:cNvPr id="4" name="Εικόνα 3">
            <a:extLst>
              <a:ext uri="{FF2B5EF4-FFF2-40B4-BE49-F238E27FC236}">
                <a16:creationId xmlns:a16="http://schemas.microsoft.com/office/drawing/2014/main" id="{B2E617F3-99F8-A8D3-1168-F28C8BEBC6B1}"/>
              </a:ext>
            </a:extLst>
          </p:cNvPr>
          <p:cNvPicPr>
            <a:picLocks noChangeAspect="1"/>
          </p:cNvPicPr>
          <p:nvPr/>
        </p:nvPicPr>
        <p:blipFill>
          <a:blip r:embed="rId2"/>
          <a:stretch>
            <a:fillRect/>
          </a:stretch>
        </p:blipFill>
        <p:spPr>
          <a:xfrm>
            <a:off x="-3645" y="25372"/>
            <a:ext cx="3200677" cy="938865"/>
          </a:xfrm>
          <a:prstGeom prst="rect">
            <a:avLst/>
          </a:prstGeom>
        </p:spPr>
      </p:pic>
    </p:spTree>
    <p:extLst>
      <p:ext uri="{BB962C8B-B14F-4D97-AF65-F5344CB8AC3E}">
        <p14:creationId xmlns:p14="http://schemas.microsoft.com/office/powerpoint/2010/main" val="39794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F0740-CA72-9C7B-77FF-074251C6E301}"/>
              </a:ext>
            </a:extLst>
          </p:cNvPr>
          <p:cNvSpPr>
            <a:spLocks noGrp="1"/>
          </p:cNvSpPr>
          <p:nvPr>
            <p:ph type="title"/>
          </p:nvPr>
        </p:nvSpPr>
        <p:spPr>
          <a:xfrm>
            <a:off x="1331640" y="897632"/>
            <a:ext cx="5769688" cy="1163216"/>
          </a:xfrm>
        </p:spPr>
        <p:txBody>
          <a:bodyPr>
            <a:normAutofit/>
          </a:bodyPr>
          <a:lstStyle/>
          <a:p>
            <a:pPr algn="ctr"/>
            <a:r>
              <a:rPr lang="el-GR" sz="2800" b="1" dirty="0"/>
              <a:t>Η προσφυγή του άρθρου 7 παρ. 5 του </a:t>
            </a:r>
            <a:br>
              <a:rPr lang="el-GR" sz="2800" b="1" dirty="0"/>
            </a:br>
            <a:r>
              <a:rPr lang="el-GR" sz="2800" b="1" dirty="0" err="1"/>
              <a:t>ν.</a:t>
            </a:r>
            <a:r>
              <a:rPr lang="el-GR" sz="2800" b="1" dirty="0"/>
              <a:t> 4375/2016 (διαδικασία εξέτασης Ι) </a:t>
            </a:r>
            <a:endParaRPr lang="el-GR" sz="2800" dirty="0"/>
          </a:p>
        </p:txBody>
      </p:sp>
      <p:sp>
        <p:nvSpPr>
          <p:cNvPr id="3" name="Θέση περιεχομένου 2">
            <a:extLst>
              <a:ext uri="{FF2B5EF4-FFF2-40B4-BE49-F238E27FC236}">
                <a16:creationId xmlns:a16="http://schemas.microsoft.com/office/drawing/2014/main" id="{F1FB817F-8148-8A69-8CEA-59D827CBE2F0}"/>
              </a:ext>
            </a:extLst>
          </p:cNvPr>
          <p:cNvSpPr>
            <a:spLocks noGrp="1"/>
          </p:cNvSpPr>
          <p:nvPr>
            <p:ph idx="1"/>
          </p:nvPr>
        </p:nvSpPr>
        <p:spPr>
          <a:xfrm>
            <a:off x="609598" y="2060848"/>
            <a:ext cx="6914730" cy="4680520"/>
          </a:xfrm>
        </p:spPr>
        <p:txBody>
          <a:bodyPr>
            <a:noAutofit/>
          </a:bodyPr>
          <a:lstStyle/>
          <a:p>
            <a:pPr lvl="0" algn="just">
              <a:lnSpc>
                <a:spcPct val="110000"/>
              </a:lnSpc>
              <a:spcBef>
                <a:spcPts val="0"/>
              </a:spcBef>
              <a:buNone/>
            </a:pPr>
            <a:r>
              <a:rPr lang="el-GR" u="sng" dirty="0">
                <a:solidFill>
                  <a:schemeClr val="tx1"/>
                </a:solidFill>
              </a:rPr>
              <a:t>Η διαδικασία εξέτασης της προσφυγής</a:t>
            </a:r>
            <a:r>
              <a:rPr lang="el-GR" dirty="0">
                <a:solidFill>
                  <a:schemeClr val="tx1"/>
                </a:solidFill>
              </a:rPr>
              <a:t> </a:t>
            </a:r>
          </a:p>
          <a:p>
            <a:pPr lvl="0" algn="just">
              <a:lnSpc>
                <a:spcPct val="110000"/>
              </a:lnSpc>
              <a:spcBef>
                <a:spcPts val="0"/>
              </a:spcBef>
              <a:buFont typeface="Arial" panose="020B0604020202020204" pitchFamily="34" charset="0"/>
              <a:buChar char="•"/>
            </a:pPr>
            <a:r>
              <a:rPr lang="el-GR" dirty="0">
                <a:solidFill>
                  <a:schemeClr val="tx1"/>
                </a:solidFill>
              </a:rPr>
              <a:t>άρθρα 92-107 του </a:t>
            </a:r>
            <a:r>
              <a:rPr lang="el-GR" dirty="0" err="1">
                <a:solidFill>
                  <a:schemeClr val="tx1"/>
                </a:solidFill>
              </a:rPr>
              <a:t>ν.</a:t>
            </a:r>
            <a:r>
              <a:rPr lang="el-GR" dirty="0">
                <a:solidFill>
                  <a:schemeClr val="tx1"/>
                </a:solidFill>
              </a:rPr>
              <a:t> 4636/2019 </a:t>
            </a:r>
          </a:p>
          <a:p>
            <a:pPr lvl="0" algn="just">
              <a:lnSpc>
                <a:spcPct val="110000"/>
              </a:lnSpc>
              <a:spcBef>
                <a:spcPts val="0"/>
              </a:spcBef>
              <a:buFont typeface="Arial" panose="020B0604020202020204" pitchFamily="34" charset="0"/>
              <a:buChar char="•"/>
            </a:pPr>
            <a:r>
              <a:rPr lang="el-GR" dirty="0">
                <a:solidFill>
                  <a:schemeClr val="tx1"/>
                </a:solidFill>
              </a:rPr>
              <a:t>Κανονισμός Λειτουργίας Υ.Α. 26750/2020 (Β΄ 4852)</a:t>
            </a:r>
          </a:p>
          <a:p>
            <a:pPr lvl="0" algn="just">
              <a:lnSpc>
                <a:spcPct val="110000"/>
              </a:lnSpc>
              <a:spcBef>
                <a:spcPts val="0"/>
              </a:spcBef>
              <a:buNone/>
            </a:pPr>
            <a:endParaRPr lang="el-GR" dirty="0">
              <a:solidFill>
                <a:schemeClr val="tx1"/>
              </a:solidFill>
            </a:endParaRPr>
          </a:p>
          <a:p>
            <a:pPr algn="just">
              <a:lnSpc>
                <a:spcPct val="110000"/>
              </a:lnSpc>
              <a:spcBef>
                <a:spcPts val="0"/>
              </a:spcBef>
            </a:pPr>
            <a:r>
              <a:rPr lang="el-GR" u="sng" dirty="0">
                <a:solidFill>
                  <a:schemeClr val="tx1"/>
                </a:solidFill>
              </a:rPr>
              <a:t>Προδικασία</a:t>
            </a:r>
          </a:p>
          <a:p>
            <a:pPr marL="0" indent="0" algn="just">
              <a:lnSpc>
                <a:spcPct val="110000"/>
              </a:lnSpc>
              <a:spcBef>
                <a:spcPts val="0"/>
              </a:spcBef>
              <a:buNone/>
            </a:pPr>
            <a:r>
              <a:rPr lang="el-GR" dirty="0">
                <a:solidFill>
                  <a:schemeClr val="tx1"/>
                </a:solidFill>
              </a:rPr>
              <a:t>Προσδιορισμός/προγραμματισμός συζήτησης των υποθέσεων σε προκαθορισμένες ημερομηνίες εντός συγκεκριμένων χρονικών ορίων (άρθρο 95).</a:t>
            </a:r>
          </a:p>
          <a:p>
            <a:pPr algn="just">
              <a:lnSpc>
                <a:spcPct val="110000"/>
              </a:lnSpc>
              <a:spcBef>
                <a:spcPts val="0"/>
              </a:spcBef>
              <a:buFont typeface="+mj-lt"/>
              <a:buAutoNum type="arabicPeriod"/>
            </a:pPr>
            <a:r>
              <a:rPr lang="el-GR" dirty="0">
                <a:solidFill>
                  <a:schemeClr val="tx1"/>
                </a:solidFill>
              </a:rPr>
              <a:t>Ο αιτών ενημερώνεται αυθημερόν με την κατάθεση της προσφυγής για την ημερομηνία συζήτησης (άρθρο 95 παρ. 1). </a:t>
            </a:r>
          </a:p>
          <a:p>
            <a:pPr algn="just">
              <a:lnSpc>
                <a:spcPct val="110000"/>
              </a:lnSpc>
              <a:spcBef>
                <a:spcPts val="0"/>
              </a:spcBef>
              <a:buFont typeface="+mj-lt"/>
              <a:buAutoNum type="arabicPeriod"/>
            </a:pPr>
            <a:r>
              <a:rPr lang="el-GR" dirty="0">
                <a:solidFill>
                  <a:schemeClr val="tx1"/>
                </a:solidFill>
              </a:rPr>
              <a:t>Κατάρτιση εκθέματος (άρθρο 96).</a:t>
            </a:r>
          </a:p>
          <a:p>
            <a:pPr algn="just">
              <a:lnSpc>
                <a:spcPct val="110000"/>
              </a:lnSpc>
              <a:spcBef>
                <a:spcPts val="0"/>
              </a:spcBef>
              <a:buFont typeface="+mj-lt"/>
              <a:buAutoNum type="arabicPeriod"/>
            </a:pPr>
            <a:r>
              <a:rPr lang="el-GR" dirty="0">
                <a:solidFill>
                  <a:schemeClr val="tx1"/>
                </a:solidFill>
              </a:rPr>
              <a:t>Σχηματισμός φακέλου από τον αρμόδιο Γραμματέα.</a:t>
            </a:r>
          </a:p>
          <a:p>
            <a:pPr algn="just">
              <a:lnSpc>
                <a:spcPct val="110000"/>
              </a:lnSpc>
              <a:spcBef>
                <a:spcPts val="0"/>
              </a:spcBef>
              <a:buFont typeface="+mj-lt"/>
              <a:buAutoNum type="arabicPeriod"/>
            </a:pPr>
            <a:r>
              <a:rPr lang="el-GR" dirty="0">
                <a:solidFill>
                  <a:schemeClr val="tx1"/>
                </a:solidFill>
              </a:rPr>
              <a:t>Ορισμός βοηθού-εισηγητή (άρθρο 95 παρ. 3). </a:t>
            </a:r>
          </a:p>
          <a:p>
            <a:pPr algn="just">
              <a:lnSpc>
                <a:spcPct val="110000"/>
              </a:lnSpc>
              <a:spcBef>
                <a:spcPts val="0"/>
              </a:spcBef>
              <a:buFont typeface="+mj-lt"/>
              <a:buAutoNum type="arabicPeriod"/>
            </a:pPr>
            <a:r>
              <a:rPr lang="el-GR" dirty="0">
                <a:solidFill>
                  <a:schemeClr val="tx1"/>
                </a:solidFill>
              </a:rPr>
              <a:t>Κατάθεση υπομνήματος τρείς (3) ή μία (1) ημέρες πριν τη συζήτηση (άρθρο 99 </a:t>
            </a:r>
            <a:r>
              <a:rPr lang="el-GR" dirty="0" err="1">
                <a:solidFill>
                  <a:schemeClr val="tx1"/>
                </a:solidFill>
              </a:rPr>
              <a:t>ν.</a:t>
            </a:r>
            <a:r>
              <a:rPr lang="el-GR" dirty="0">
                <a:solidFill>
                  <a:schemeClr val="tx1"/>
                </a:solidFill>
              </a:rPr>
              <a:t> 4636/2019).</a:t>
            </a:r>
          </a:p>
          <a:p>
            <a:pPr algn="just">
              <a:lnSpc>
                <a:spcPct val="110000"/>
              </a:lnSpc>
              <a:spcBef>
                <a:spcPts val="0"/>
              </a:spcBef>
              <a:buFont typeface="+mj-lt"/>
              <a:buAutoNum type="arabicPeriod"/>
            </a:pPr>
            <a:endParaRPr lang="el-GR" dirty="0"/>
          </a:p>
        </p:txBody>
      </p:sp>
      <p:pic>
        <p:nvPicPr>
          <p:cNvPr id="4" name="Εικόνα 3">
            <a:extLst>
              <a:ext uri="{FF2B5EF4-FFF2-40B4-BE49-F238E27FC236}">
                <a16:creationId xmlns:a16="http://schemas.microsoft.com/office/drawing/2014/main" id="{76A7AC1B-3501-93B8-6F66-DC7A81591AB0}"/>
              </a:ext>
            </a:extLst>
          </p:cNvPr>
          <p:cNvPicPr>
            <a:picLocks noChangeAspect="1"/>
          </p:cNvPicPr>
          <p:nvPr/>
        </p:nvPicPr>
        <p:blipFill>
          <a:blip r:embed="rId3"/>
          <a:stretch>
            <a:fillRect/>
          </a:stretch>
        </p:blipFill>
        <p:spPr>
          <a:xfrm>
            <a:off x="0" y="14335"/>
            <a:ext cx="3200677" cy="938865"/>
          </a:xfrm>
          <a:prstGeom prst="rect">
            <a:avLst/>
          </a:prstGeom>
        </p:spPr>
      </p:pic>
    </p:spTree>
    <p:extLst>
      <p:ext uri="{BB962C8B-B14F-4D97-AF65-F5344CB8AC3E}">
        <p14:creationId xmlns:p14="http://schemas.microsoft.com/office/powerpoint/2010/main" val="10681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F0740-CA72-9C7B-77FF-074251C6E301}"/>
              </a:ext>
            </a:extLst>
          </p:cNvPr>
          <p:cNvSpPr>
            <a:spLocks noGrp="1"/>
          </p:cNvSpPr>
          <p:nvPr>
            <p:ph type="title"/>
          </p:nvPr>
        </p:nvSpPr>
        <p:spPr>
          <a:xfrm>
            <a:off x="1331640" y="943104"/>
            <a:ext cx="5769688" cy="1163216"/>
          </a:xfrm>
        </p:spPr>
        <p:txBody>
          <a:bodyPr>
            <a:normAutofit/>
          </a:bodyPr>
          <a:lstStyle/>
          <a:p>
            <a:pPr algn="ctr"/>
            <a:r>
              <a:rPr lang="el-GR" sz="2800" b="1" dirty="0"/>
              <a:t>Η προσφυγή του άρθρου 7 παρ. 5 του </a:t>
            </a:r>
            <a:br>
              <a:rPr lang="el-GR" sz="2800" b="1" dirty="0"/>
            </a:br>
            <a:r>
              <a:rPr lang="el-GR" sz="2800" b="1" dirty="0" err="1"/>
              <a:t>ν.</a:t>
            </a:r>
            <a:r>
              <a:rPr lang="el-GR" sz="2800" b="1" dirty="0"/>
              <a:t> 4375/2016 (διαδικασία εξέτασης ΙΙ) </a:t>
            </a:r>
            <a:endParaRPr lang="el-GR" sz="2800" dirty="0"/>
          </a:p>
        </p:txBody>
      </p:sp>
      <p:sp>
        <p:nvSpPr>
          <p:cNvPr id="3" name="Θέση περιεχομένου 2">
            <a:extLst>
              <a:ext uri="{FF2B5EF4-FFF2-40B4-BE49-F238E27FC236}">
                <a16:creationId xmlns:a16="http://schemas.microsoft.com/office/drawing/2014/main" id="{F1FB817F-8148-8A69-8CEA-59D827CBE2F0}"/>
              </a:ext>
            </a:extLst>
          </p:cNvPr>
          <p:cNvSpPr>
            <a:spLocks noGrp="1"/>
          </p:cNvSpPr>
          <p:nvPr>
            <p:ph idx="1"/>
          </p:nvPr>
        </p:nvSpPr>
        <p:spPr>
          <a:xfrm>
            <a:off x="609599" y="2276872"/>
            <a:ext cx="6698706" cy="4248472"/>
          </a:xfrm>
        </p:spPr>
        <p:txBody>
          <a:bodyPr>
            <a:noAutofit/>
          </a:bodyPr>
          <a:lstStyle/>
          <a:p>
            <a:pPr algn="just">
              <a:lnSpc>
                <a:spcPct val="110000"/>
              </a:lnSpc>
              <a:spcBef>
                <a:spcPts val="0"/>
              </a:spcBef>
            </a:pPr>
            <a:r>
              <a:rPr lang="el-GR" u="sng" dirty="0">
                <a:solidFill>
                  <a:schemeClr val="tx1"/>
                </a:solidFill>
              </a:rPr>
              <a:t>Κυρίως διαδικασία-συζήτηση</a:t>
            </a:r>
            <a:r>
              <a:rPr lang="el-GR" dirty="0">
                <a:solidFill>
                  <a:schemeClr val="tx1"/>
                </a:solidFill>
              </a:rPr>
              <a:t>: </a:t>
            </a:r>
          </a:p>
          <a:p>
            <a:pPr marL="0" indent="0" algn="just">
              <a:lnSpc>
                <a:spcPct val="110000"/>
              </a:lnSpc>
              <a:spcBef>
                <a:spcPts val="0"/>
              </a:spcBef>
              <a:buNone/>
            </a:pPr>
            <a:r>
              <a:rPr lang="el-GR" dirty="0">
                <a:solidFill>
                  <a:schemeClr val="tx1"/>
                </a:solidFill>
              </a:rPr>
              <a:t>α) Υποχρεωτική η αυτοπρόσωπη παράσταση του αιτούντος πλην εξαιρέσεων (άρθρο 78 παρ. 3) στις οποίες ο αιτών μπορεί να εκπροσωπηθεί από πληρεξούσιο ή να μεριμνήσει για την αποστολή βεβαίωσης που εκδίδεται από δομή φιλοξενίας ή Κ.Ε.Π.</a:t>
            </a:r>
          </a:p>
          <a:p>
            <a:pPr marL="0" indent="0" algn="just">
              <a:lnSpc>
                <a:spcPct val="110000"/>
              </a:lnSpc>
              <a:spcBef>
                <a:spcPts val="0"/>
              </a:spcBef>
              <a:buNone/>
            </a:pPr>
            <a:endParaRPr lang="el-GR" dirty="0">
              <a:solidFill>
                <a:schemeClr val="tx1"/>
              </a:solidFill>
            </a:endParaRPr>
          </a:p>
          <a:p>
            <a:pPr marL="0" indent="0" algn="just">
              <a:lnSpc>
                <a:spcPct val="110000"/>
              </a:lnSpc>
              <a:spcBef>
                <a:spcPts val="0"/>
              </a:spcBef>
              <a:buNone/>
            </a:pPr>
            <a:r>
              <a:rPr lang="el-GR" dirty="0">
                <a:solidFill>
                  <a:schemeClr val="tx1"/>
                </a:solidFill>
              </a:rPr>
              <a:t>β) Εκ του φακέλου (άρθρο 97 παρ. 1) με δυνατότητα προφορικής ακρόασης υπό προϋποθέσεις (άρθρο 97 παρ. 3) </a:t>
            </a:r>
          </a:p>
          <a:p>
            <a:pPr algn="just">
              <a:lnSpc>
                <a:spcPct val="110000"/>
              </a:lnSpc>
              <a:spcBef>
                <a:spcPts val="0"/>
              </a:spcBef>
              <a:buFont typeface="+mj-lt"/>
              <a:buAutoNum type="arabicPeriod"/>
            </a:pPr>
            <a:r>
              <a:rPr lang="el-GR" sz="1600" dirty="0">
                <a:solidFill>
                  <a:schemeClr val="tx1"/>
                </a:solidFill>
              </a:rPr>
              <a:t>όταν με την προσφυγή προσβάλλεται απόφαση ανάκλησης καθεστώτος διεθνούς προστασίας</a:t>
            </a:r>
          </a:p>
          <a:p>
            <a:pPr algn="just">
              <a:lnSpc>
                <a:spcPct val="110000"/>
              </a:lnSpc>
              <a:spcBef>
                <a:spcPts val="0"/>
              </a:spcBef>
              <a:buFont typeface="+mj-lt"/>
              <a:buAutoNum type="arabicPeriod"/>
            </a:pPr>
            <a:r>
              <a:rPr lang="el-GR" sz="1600" dirty="0">
                <a:solidFill>
                  <a:schemeClr val="tx1"/>
                </a:solidFill>
              </a:rPr>
              <a:t>όταν ανακύπτουν ζητήματα ή αμφιβολίες ως προς την πληρότητα της συνέντευξης, που πραγματοποιήθηκε κατά τον πρώτο βαθμό εξέτασης</a:t>
            </a:r>
          </a:p>
          <a:p>
            <a:pPr algn="just">
              <a:lnSpc>
                <a:spcPct val="110000"/>
              </a:lnSpc>
              <a:spcBef>
                <a:spcPts val="0"/>
              </a:spcBef>
              <a:buFont typeface="+mj-lt"/>
              <a:buAutoNum type="arabicPeriod"/>
            </a:pPr>
            <a:r>
              <a:rPr lang="el-GR" sz="1600" dirty="0">
                <a:solidFill>
                  <a:schemeClr val="tx1"/>
                </a:solidFill>
              </a:rPr>
              <a:t>όταν ο προσφεύγων επικαλείται σοβαρά νέα στοιχεία, που αφορούν σε ουσιώδεις </a:t>
            </a:r>
            <a:r>
              <a:rPr lang="el-GR" sz="1600" dirty="0" err="1">
                <a:solidFill>
                  <a:schemeClr val="tx1"/>
                </a:solidFill>
              </a:rPr>
              <a:t>οψιγενείς</a:t>
            </a:r>
            <a:r>
              <a:rPr lang="el-GR" sz="1600" dirty="0">
                <a:solidFill>
                  <a:schemeClr val="tx1"/>
                </a:solidFill>
              </a:rPr>
              <a:t> ισχυρισμούς (άρθρο 97 παρ. 3 του </a:t>
            </a:r>
            <a:r>
              <a:rPr lang="el-GR" sz="1600" dirty="0" err="1">
                <a:solidFill>
                  <a:schemeClr val="tx1"/>
                </a:solidFill>
              </a:rPr>
              <a:t>ν.</a:t>
            </a:r>
            <a:r>
              <a:rPr lang="el-GR" sz="1600" dirty="0">
                <a:solidFill>
                  <a:schemeClr val="tx1"/>
                </a:solidFill>
              </a:rPr>
              <a:t> 4636/2019).</a:t>
            </a:r>
          </a:p>
          <a:p>
            <a:pPr marL="0" indent="0" algn="just">
              <a:lnSpc>
                <a:spcPct val="110000"/>
              </a:lnSpc>
              <a:spcBef>
                <a:spcPts val="0"/>
              </a:spcBef>
              <a:buNone/>
            </a:pPr>
            <a:endParaRPr lang="el-GR" dirty="0">
              <a:solidFill>
                <a:schemeClr val="tx1"/>
              </a:solidFill>
            </a:endParaRPr>
          </a:p>
          <a:p>
            <a:pPr marL="0" indent="0" algn="just">
              <a:lnSpc>
                <a:spcPct val="110000"/>
              </a:lnSpc>
              <a:spcBef>
                <a:spcPts val="0"/>
              </a:spcBef>
              <a:buNone/>
            </a:pPr>
            <a:endParaRPr lang="el-GR" dirty="0">
              <a:solidFill>
                <a:schemeClr val="tx1"/>
              </a:solidFill>
            </a:endParaRPr>
          </a:p>
          <a:p>
            <a:pPr marL="0" indent="0">
              <a:buNone/>
            </a:pPr>
            <a:endParaRPr lang="el-GR" dirty="0"/>
          </a:p>
          <a:p>
            <a:endParaRPr lang="el-GR" dirty="0"/>
          </a:p>
        </p:txBody>
      </p:sp>
      <p:pic>
        <p:nvPicPr>
          <p:cNvPr id="4" name="Εικόνα 3">
            <a:extLst>
              <a:ext uri="{FF2B5EF4-FFF2-40B4-BE49-F238E27FC236}">
                <a16:creationId xmlns:a16="http://schemas.microsoft.com/office/drawing/2014/main" id="{FF526F1D-07BC-828E-C24E-1525240A5C82}"/>
              </a:ext>
            </a:extLst>
          </p:cNvPr>
          <p:cNvPicPr>
            <a:picLocks noChangeAspect="1"/>
          </p:cNvPicPr>
          <p:nvPr/>
        </p:nvPicPr>
        <p:blipFill>
          <a:blip r:embed="rId3"/>
          <a:stretch>
            <a:fillRect/>
          </a:stretch>
        </p:blipFill>
        <p:spPr>
          <a:xfrm>
            <a:off x="0" y="0"/>
            <a:ext cx="3200677" cy="938865"/>
          </a:xfrm>
          <a:prstGeom prst="rect">
            <a:avLst/>
          </a:prstGeom>
        </p:spPr>
      </p:pic>
    </p:spTree>
    <p:extLst>
      <p:ext uri="{BB962C8B-B14F-4D97-AF65-F5344CB8AC3E}">
        <p14:creationId xmlns:p14="http://schemas.microsoft.com/office/powerpoint/2010/main" val="15834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F0740-CA72-9C7B-77FF-074251C6E301}"/>
              </a:ext>
            </a:extLst>
          </p:cNvPr>
          <p:cNvSpPr>
            <a:spLocks noGrp="1"/>
          </p:cNvSpPr>
          <p:nvPr>
            <p:ph type="title"/>
          </p:nvPr>
        </p:nvSpPr>
        <p:spPr>
          <a:xfrm>
            <a:off x="1331640" y="943104"/>
            <a:ext cx="5769688" cy="1163216"/>
          </a:xfrm>
        </p:spPr>
        <p:txBody>
          <a:bodyPr>
            <a:normAutofit/>
          </a:bodyPr>
          <a:lstStyle/>
          <a:p>
            <a:pPr algn="ctr"/>
            <a:r>
              <a:rPr lang="el-GR" sz="2800" b="1" dirty="0"/>
              <a:t>Η προσφυγή του άρθρου 7 παρ. 5 του </a:t>
            </a:r>
            <a:br>
              <a:rPr lang="el-GR" sz="2800" b="1" dirty="0"/>
            </a:br>
            <a:r>
              <a:rPr lang="el-GR" sz="2800" b="1" dirty="0" err="1"/>
              <a:t>ν.</a:t>
            </a:r>
            <a:r>
              <a:rPr lang="el-GR" sz="2800" b="1" dirty="0"/>
              <a:t> 4375/2016 (διαδικασία εξέτασης ΙΙΙ) </a:t>
            </a:r>
            <a:endParaRPr lang="el-GR" sz="2800" dirty="0"/>
          </a:p>
        </p:txBody>
      </p:sp>
      <p:sp>
        <p:nvSpPr>
          <p:cNvPr id="3" name="Θέση περιεχομένου 2">
            <a:extLst>
              <a:ext uri="{FF2B5EF4-FFF2-40B4-BE49-F238E27FC236}">
                <a16:creationId xmlns:a16="http://schemas.microsoft.com/office/drawing/2014/main" id="{F1FB817F-8148-8A69-8CEA-59D827CBE2F0}"/>
              </a:ext>
            </a:extLst>
          </p:cNvPr>
          <p:cNvSpPr>
            <a:spLocks noGrp="1"/>
          </p:cNvSpPr>
          <p:nvPr>
            <p:ph idx="1"/>
          </p:nvPr>
        </p:nvSpPr>
        <p:spPr>
          <a:xfrm>
            <a:off x="609599" y="2276872"/>
            <a:ext cx="6698706" cy="3744416"/>
          </a:xfrm>
        </p:spPr>
        <p:txBody>
          <a:bodyPr>
            <a:noAutofit/>
          </a:bodyPr>
          <a:lstStyle/>
          <a:p>
            <a:pPr algn="just">
              <a:lnSpc>
                <a:spcPct val="110000"/>
              </a:lnSpc>
              <a:spcBef>
                <a:spcPts val="0"/>
              </a:spcBef>
            </a:pPr>
            <a:r>
              <a:rPr lang="el-GR" u="sng" dirty="0">
                <a:solidFill>
                  <a:schemeClr val="tx1"/>
                </a:solidFill>
              </a:rPr>
              <a:t>Κλήση σε προφορική ακρόαση</a:t>
            </a:r>
            <a:r>
              <a:rPr lang="el-GR" dirty="0">
                <a:solidFill>
                  <a:schemeClr val="tx1"/>
                </a:solidFill>
              </a:rPr>
              <a:t>: </a:t>
            </a:r>
          </a:p>
          <a:p>
            <a:pPr marL="0" indent="0" algn="just">
              <a:lnSpc>
                <a:spcPct val="110000"/>
              </a:lnSpc>
              <a:spcBef>
                <a:spcPts val="0"/>
              </a:spcBef>
              <a:buNone/>
            </a:pPr>
            <a:r>
              <a:rPr lang="el-GR" dirty="0">
                <a:solidFill>
                  <a:schemeClr val="tx1"/>
                </a:solidFill>
              </a:rPr>
              <a:t>Ο προσφεύγων ενημερώνεται το αργότερο δέκα (10) ημέρες, πριν την ημερομηνία συζήτησης της προσφυγής του, σε γλώσσα που κατανοεί, για τον τόπο και την ημερομηνία συζήτησης, καθώς και για το δικαίωμά του να παρασταθεί αυτοπροσώπως ή με το δικηγόρο ή άλλο σύμβουλό του </a:t>
            </a:r>
            <a:r>
              <a:rPr lang="el-GR" dirty="0" err="1">
                <a:solidFill>
                  <a:schemeClr val="tx1"/>
                </a:solidFill>
              </a:rPr>
              <a:t>ενώπιόν</a:t>
            </a:r>
            <a:r>
              <a:rPr lang="el-GR" dirty="0">
                <a:solidFill>
                  <a:schemeClr val="tx1"/>
                </a:solidFill>
              </a:rPr>
              <a:t> της, για να εκθέσει προφορικά, με τη βοήθεια κατάλληλου διερμηνέα, τα επιχειρήματά του και να δώσει τυχόν διευκρινίσεις (άρθρο 97 παρ. 4 του </a:t>
            </a:r>
            <a:r>
              <a:rPr lang="el-GR" dirty="0" err="1">
                <a:solidFill>
                  <a:schemeClr val="tx1"/>
                </a:solidFill>
              </a:rPr>
              <a:t>ν.</a:t>
            </a:r>
            <a:r>
              <a:rPr lang="el-GR" dirty="0">
                <a:solidFill>
                  <a:schemeClr val="tx1"/>
                </a:solidFill>
              </a:rPr>
              <a:t> 4636/2019).</a:t>
            </a:r>
          </a:p>
          <a:p>
            <a:pPr marL="0" indent="0" algn="just">
              <a:lnSpc>
                <a:spcPct val="110000"/>
              </a:lnSpc>
              <a:spcBef>
                <a:spcPts val="0"/>
              </a:spcBef>
              <a:buNone/>
            </a:pPr>
            <a:endParaRPr lang="el-GR" dirty="0">
              <a:solidFill>
                <a:schemeClr val="tx1"/>
              </a:solidFill>
            </a:endParaRPr>
          </a:p>
          <a:p>
            <a:pPr marL="0" indent="0" algn="just">
              <a:lnSpc>
                <a:spcPct val="110000"/>
              </a:lnSpc>
              <a:spcBef>
                <a:spcPts val="0"/>
              </a:spcBef>
              <a:buNone/>
            </a:pPr>
            <a:endParaRPr lang="el-GR" dirty="0">
              <a:solidFill>
                <a:schemeClr val="tx1"/>
              </a:solidFill>
            </a:endParaRPr>
          </a:p>
          <a:p>
            <a:pPr marL="0" indent="0">
              <a:buNone/>
            </a:pPr>
            <a:endParaRPr lang="el-GR" dirty="0"/>
          </a:p>
          <a:p>
            <a:endParaRPr lang="el-GR" dirty="0"/>
          </a:p>
        </p:txBody>
      </p:sp>
      <p:pic>
        <p:nvPicPr>
          <p:cNvPr id="4" name="Εικόνα 3">
            <a:extLst>
              <a:ext uri="{FF2B5EF4-FFF2-40B4-BE49-F238E27FC236}">
                <a16:creationId xmlns:a16="http://schemas.microsoft.com/office/drawing/2014/main" id="{FF526F1D-07BC-828E-C24E-1525240A5C82}"/>
              </a:ext>
            </a:extLst>
          </p:cNvPr>
          <p:cNvPicPr>
            <a:picLocks noChangeAspect="1"/>
          </p:cNvPicPr>
          <p:nvPr/>
        </p:nvPicPr>
        <p:blipFill>
          <a:blip r:embed="rId3"/>
          <a:stretch>
            <a:fillRect/>
          </a:stretch>
        </p:blipFill>
        <p:spPr>
          <a:xfrm>
            <a:off x="0" y="0"/>
            <a:ext cx="3200677" cy="938865"/>
          </a:xfrm>
          <a:prstGeom prst="rect">
            <a:avLst/>
          </a:prstGeom>
        </p:spPr>
      </p:pic>
    </p:spTree>
    <p:extLst>
      <p:ext uri="{BB962C8B-B14F-4D97-AF65-F5344CB8AC3E}">
        <p14:creationId xmlns:p14="http://schemas.microsoft.com/office/powerpoint/2010/main" val="322169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D6B35-B212-9FE6-ED0D-365BEF681F4A}"/>
              </a:ext>
            </a:extLst>
          </p:cNvPr>
          <p:cNvSpPr>
            <a:spLocks noGrp="1"/>
          </p:cNvSpPr>
          <p:nvPr>
            <p:ph type="title"/>
          </p:nvPr>
        </p:nvSpPr>
        <p:spPr>
          <a:xfrm>
            <a:off x="1362443" y="997085"/>
            <a:ext cx="5913704" cy="1019200"/>
          </a:xfrm>
        </p:spPr>
        <p:txBody>
          <a:bodyPr>
            <a:normAutofit/>
          </a:bodyPr>
          <a:lstStyle/>
          <a:p>
            <a:pPr algn="ctr"/>
            <a:r>
              <a:rPr lang="el-GR" sz="2800" b="1" dirty="0"/>
              <a:t>Η προσφυγή του άρθρου 7 παρ. 5 του </a:t>
            </a:r>
            <a:br>
              <a:rPr lang="el-GR" sz="2800" b="1" dirty="0"/>
            </a:br>
            <a:r>
              <a:rPr lang="el-GR" sz="2800" b="1" dirty="0" err="1"/>
              <a:t>ν.</a:t>
            </a:r>
            <a:r>
              <a:rPr lang="el-GR" sz="2800" b="1" dirty="0"/>
              <a:t> 4375/2016 (διαδικασία εξέτασης Ι</a:t>
            </a:r>
            <a:r>
              <a:rPr lang="en-US" sz="2800" b="1" dirty="0"/>
              <a:t>V</a:t>
            </a:r>
            <a:r>
              <a:rPr lang="el-GR" sz="2800" b="1" dirty="0"/>
              <a:t>) </a:t>
            </a:r>
            <a:endParaRPr lang="el-GR" sz="2800" dirty="0"/>
          </a:p>
        </p:txBody>
      </p:sp>
      <p:sp>
        <p:nvSpPr>
          <p:cNvPr id="3" name="Θέση περιεχομένου 2">
            <a:extLst>
              <a:ext uri="{FF2B5EF4-FFF2-40B4-BE49-F238E27FC236}">
                <a16:creationId xmlns:a16="http://schemas.microsoft.com/office/drawing/2014/main" id="{A157B0AD-B8C6-44D5-AF8A-A93D9B481FCB}"/>
              </a:ext>
            </a:extLst>
          </p:cNvPr>
          <p:cNvSpPr>
            <a:spLocks noGrp="1"/>
          </p:cNvSpPr>
          <p:nvPr>
            <p:ph idx="1"/>
          </p:nvPr>
        </p:nvSpPr>
        <p:spPr>
          <a:xfrm>
            <a:off x="609598" y="2348880"/>
            <a:ext cx="6698705" cy="4176464"/>
          </a:xfrm>
        </p:spPr>
        <p:txBody>
          <a:bodyPr>
            <a:normAutofit/>
          </a:bodyPr>
          <a:lstStyle/>
          <a:p>
            <a:pPr algn="just">
              <a:spcBef>
                <a:spcPts val="0"/>
              </a:spcBef>
            </a:pPr>
            <a:r>
              <a:rPr lang="el-GR" u="sng" dirty="0">
                <a:solidFill>
                  <a:schemeClr val="tx1"/>
                </a:solidFill>
              </a:rPr>
              <a:t>Κυρίως διαδικασία-συζήτηση (συνέχεια)</a:t>
            </a:r>
            <a:r>
              <a:rPr lang="el-GR" dirty="0">
                <a:solidFill>
                  <a:schemeClr val="tx1"/>
                </a:solidFill>
              </a:rPr>
              <a:t>: </a:t>
            </a:r>
          </a:p>
          <a:p>
            <a:pPr marL="0" indent="0" algn="just">
              <a:spcBef>
                <a:spcPts val="0"/>
              </a:spcBef>
              <a:buNone/>
            </a:pPr>
            <a:r>
              <a:rPr lang="el-GR" dirty="0">
                <a:solidFill>
                  <a:schemeClr val="tx1"/>
                </a:solidFill>
              </a:rPr>
              <a:t>γ) Σε περίπτωση μη αυτοπρόσωπης παράστασης του αιτούντος ή μη αποστολής βεβαίωσης κατ’ άρθρο 78 παρ. 3 και σε περίπτωση που ο αιτών κλήθηκε νομίμως (άρθρο 97 παρ. 4) σε προφορική ακρόαση και δεν προσήλθε, η προσφυγή απορρίπτεται ως προδήλως αβάσιμη (άρθρο 97 παρ. 2, 4).</a:t>
            </a:r>
          </a:p>
          <a:p>
            <a:pPr marL="0" indent="0" algn="just">
              <a:spcBef>
                <a:spcPts val="0"/>
              </a:spcBef>
              <a:buNone/>
            </a:pPr>
            <a:endParaRPr lang="el-GR" dirty="0">
              <a:solidFill>
                <a:schemeClr val="tx1"/>
              </a:solidFill>
            </a:endParaRPr>
          </a:p>
          <a:p>
            <a:pPr marL="0" indent="0" algn="just">
              <a:spcBef>
                <a:spcPts val="0"/>
              </a:spcBef>
              <a:buNone/>
            </a:pPr>
            <a:r>
              <a:rPr lang="el-GR" dirty="0">
                <a:solidFill>
                  <a:schemeClr val="tx1"/>
                </a:solidFill>
              </a:rPr>
              <a:t>δ) Αναβολή συζήτησης: για σπουδαίο λόγο / π.χ. την προσκόμιση κρίσιμων εγγράφων (άρθρο 98).</a:t>
            </a:r>
          </a:p>
          <a:p>
            <a:pPr marL="0" indent="0" algn="just">
              <a:spcBef>
                <a:spcPts val="0"/>
              </a:spcBef>
              <a:buNone/>
            </a:pPr>
            <a:endParaRPr lang="el-GR" dirty="0">
              <a:solidFill>
                <a:schemeClr val="tx1"/>
              </a:solidFill>
            </a:endParaRPr>
          </a:p>
          <a:p>
            <a:pPr marL="0" indent="0" algn="just">
              <a:spcBef>
                <a:spcPts val="0"/>
              </a:spcBef>
              <a:buNone/>
            </a:pPr>
            <a:r>
              <a:rPr lang="el-GR" dirty="0">
                <a:solidFill>
                  <a:schemeClr val="tx1"/>
                </a:solidFill>
              </a:rPr>
              <a:t>ε) Αναβολή έκδοσης απόφασης: για κλήση σε προφορική ακρόαση, προσκόμιση κρίσιμων εγγράφων, παραπομπή για εξέταση ανηλικότητας ή εν αναμονή απόφασης επί νομικού ζητήματος που εισήχθη στο </a:t>
            </a:r>
            <a:r>
              <a:rPr lang="el-GR" dirty="0" err="1">
                <a:solidFill>
                  <a:schemeClr val="tx1"/>
                </a:solidFill>
              </a:rPr>
              <a:t>ΣτΕ</a:t>
            </a:r>
            <a:r>
              <a:rPr lang="el-GR" dirty="0">
                <a:solidFill>
                  <a:schemeClr val="tx1"/>
                </a:solidFill>
              </a:rPr>
              <a:t> κατ’ εφαρμογή των διατάξεων για την πιλοτική δίκη.</a:t>
            </a:r>
          </a:p>
          <a:p>
            <a:pPr marL="228600" indent="0">
              <a:buNone/>
            </a:pPr>
            <a:endParaRPr lang="el-GR" sz="1800" dirty="0"/>
          </a:p>
          <a:p>
            <a:endParaRPr lang="el-GR" dirty="0"/>
          </a:p>
        </p:txBody>
      </p:sp>
      <p:pic>
        <p:nvPicPr>
          <p:cNvPr id="4" name="Εικόνα 3">
            <a:extLst>
              <a:ext uri="{FF2B5EF4-FFF2-40B4-BE49-F238E27FC236}">
                <a16:creationId xmlns:a16="http://schemas.microsoft.com/office/drawing/2014/main" id="{6BE771D6-52DD-DE31-7EC2-AD7C93F95583}"/>
              </a:ext>
            </a:extLst>
          </p:cNvPr>
          <p:cNvPicPr>
            <a:picLocks noChangeAspect="1"/>
          </p:cNvPicPr>
          <p:nvPr/>
        </p:nvPicPr>
        <p:blipFill>
          <a:blip r:embed="rId3"/>
          <a:stretch>
            <a:fillRect/>
          </a:stretch>
        </p:blipFill>
        <p:spPr>
          <a:xfrm>
            <a:off x="0" y="13699"/>
            <a:ext cx="3200677" cy="938865"/>
          </a:xfrm>
          <a:prstGeom prst="rect">
            <a:avLst/>
          </a:prstGeom>
        </p:spPr>
      </p:pic>
    </p:spTree>
    <p:extLst>
      <p:ext uri="{BB962C8B-B14F-4D97-AF65-F5344CB8AC3E}">
        <p14:creationId xmlns:p14="http://schemas.microsoft.com/office/powerpoint/2010/main" val="208626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B43680-C8F3-A311-EDD1-0C5FDAFDA698}"/>
              </a:ext>
            </a:extLst>
          </p:cNvPr>
          <p:cNvSpPr>
            <a:spLocks noGrp="1"/>
          </p:cNvSpPr>
          <p:nvPr>
            <p:ph type="title"/>
          </p:nvPr>
        </p:nvSpPr>
        <p:spPr>
          <a:xfrm>
            <a:off x="1466607" y="938865"/>
            <a:ext cx="5841696" cy="1163216"/>
          </a:xfrm>
        </p:spPr>
        <p:txBody>
          <a:bodyPr>
            <a:normAutofit fontScale="90000"/>
          </a:bodyPr>
          <a:lstStyle/>
          <a:p>
            <a:pPr algn="ctr">
              <a:spcBef>
                <a:spcPct val="0"/>
              </a:spcBef>
            </a:pPr>
            <a:r>
              <a:rPr lang="el-GR" sz="3100" b="1" dirty="0">
                <a:latin typeface="+mj-lt"/>
                <a:ea typeface="+mj-ea"/>
                <a:cs typeface="+mj-cs"/>
              </a:rPr>
              <a:t>Η προσφυγή του άρθρου 7 παρ. 5 του </a:t>
            </a:r>
            <a:br>
              <a:rPr lang="el-GR" sz="3100" b="1" dirty="0">
                <a:latin typeface="+mj-lt"/>
                <a:ea typeface="+mj-ea"/>
                <a:cs typeface="+mj-cs"/>
              </a:rPr>
            </a:br>
            <a:r>
              <a:rPr lang="el-GR" sz="3100" b="1" dirty="0" err="1">
                <a:latin typeface="+mj-lt"/>
                <a:ea typeface="+mj-ea"/>
                <a:cs typeface="+mj-cs"/>
              </a:rPr>
              <a:t>ν.</a:t>
            </a:r>
            <a:r>
              <a:rPr lang="el-GR" sz="3100" b="1" dirty="0">
                <a:latin typeface="+mj-lt"/>
                <a:ea typeface="+mj-ea"/>
                <a:cs typeface="+mj-cs"/>
              </a:rPr>
              <a:t> 4375/2016 (η απόφαση Ι) </a:t>
            </a:r>
            <a:br>
              <a:rPr lang="el-GR" sz="3600" b="1" dirty="0">
                <a:solidFill>
                  <a:schemeClr val="accent3">
                    <a:shade val="75000"/>
                  </a:schemeClr>
                </a:solidFill>
                <a:latin typeface="+mj-lt"/>
                <a:ea typeface="+mj-ea"/>
                <a:cs typeface="+mj-cs"/>
              </a:rPr>
            </a:br>
            <a:endParaRPr lang="el-GR" dirty="0"/>
          </a:p>
        </p:txBody>
      </p:sp>
      <p:sp>
        <p:nvSpPr>
          <p:cNvPr id="3" name="Θέση περιεχομένου 2">
            <a:extLst>
              <a:ext uri="{FF2B5EF4-FFF2-40B4-BE49-F238E27FC236}">
                <a16:creationId xmlns:a16="http://schemas.microsoft.com/office/drawing/2014/main" id="{460A449A-496B-C97E-7FB0-7ACA18AF6770}"/>
              </a:ext>
            </a:extLst>
          </p:cNvPr>
          <p:cNvSpPr>
            <a:spLocks noGrp="1"/>
          </p:cNvSpPr>
          <p:nvPr>
            <p:ph idx="1"/>
          </p:nvPr>
        </p:nvSpPr>
        <p:spPr>
          <a:xfrm>
            <a:off x="683568" y="2276872"/>
            <a:ext cx="6624735" cy="3764491"/>
          </a:xfrm>
        </p:spPr>
        <p:txBody>
          <a:bodyPr>
            <a:noAutofit/>
          </a:bodyPr>
          <a:lstStyle/>
          <a:p>
            <a:pPr algn="just">
              <a:spcBef>
                <a:spcPts val="0"/>
              </a:spcBef>
              <a:buNone/>
            </a:pPr>
            <a:r>
              <a:rPr lang="el-GR" dirty="0">
                <a:solidFill>
                  <a:schemeClr val="tx1"/>
                </a:solidFill>
              </a:rPr>
              <a:t> </a:t>
            </a:r>
            <a:r>
              <a:rPr lang="el-GR" u="sng" dirty="0">
                <a:solidFill>
                  <a:schemeClr val="tx1"/>
                </a:solidFill>
              </a:rPr>
              <a:t>Έκδοση απόφασης</a:t>
            </a:r>
          </a:p>
          <a:p>
            <a:pPr algn="just">
              <a:spcBef>
                <a:spcPts val="0"/>
              </a:spcBef>
            </a:pPr>
            <a:r>
              <a:rPr lang="el-GR" dirty="0">
                <a:solidFill>
                  <a:schemeClr val="tx1"/>
                </a:solidFill>
              </a:rPr>
              <a:t>Άρθρο 101 του </a:t>
            </a:r>
            <a:r>
              <a:rPr lang="el-GR" dirty="0" err="1">
                <a:solidFill>
                  <a:schemeClr val="tx1"/>
                </a:solidFill>
              </a:rPr>
              <a:t>ν.</a:t>
            </a:r>
            <a:r>
              <a:rPr lang="el-GR" dirty="0">
                <a:solidFill>
                  <a:schemeClr val="tx1"/>
                </a:solidFill>
              </a:rPr>
              <a:t> 4636/2019</a:t>
            </a:r>
          </a:p>
          <a:p>
            <a:pPr marL="0" indent="0" algn="just">
              <a:spcBef>
                <a:spcPts val="0"/>
              </a:spcBef>
              <a:buNone/>
            </a:pPr>
            <a:r>
              <a:rPr lang="el-GR" dirty="0">
                <a:solidFill>
                  <a:schemeClr val="tx1"/>
                </a:solidFill>
              </a:rPr>
              <a:t>	- εντός τριάντα (30) ημερών από τη συζήτηση: κανονική 	διαδικασία</a:t>
            </a:r>
          </a:p>
          <a:p>
            <a:pPr marL="0" indent="0" algn="just">
              <a:spcBef>
                <a:spcPts val="0"/>
              </a:spcBef>
              <a:buNone/>
            </a:pPr>
            <a:r>
              <a:rPr lang="el-GR" dirty="0">
                <a:solidFill>
                  <a:schemeClr val="tx1"/>
                </a:solidFill>
              </a:rPr>
              <a:t>	- εντός είκοσι (20) ημερών από τη συζήτηση: ταχύρρυθμη 	διαδικασία &amp; στην περίπτωση απόφασης που απορρίπτει την 	αίτηση ως απαράδεκτη σύμφωνα με το άρθρο 84</a:t>
            </a:r>
          </a:p>
          <a:p>
            <a:pPr marL="0" indent="0" algn="just">
              <a:spcBef>
                <a:spcPts val="0"/>
              </a:spcBef>
              <a:buNone/>
            </a:pPr>
            <a:r>
              <a:rPr lang="el-GR" dirty="0">
                <a:solidFill>
                  <a:schemeClr val="tx1"/>
                </a:solidFill>
              </a:rPr>
              <a:t>	- εντός δεκαπέντε (15) ημερών στις περιπτώσεις που η 	προσφυγή συζητήθηκε κατά προτεραιότητα</a:t>
            </a:r>
          </a:p>
          <a:p>
            <a:pPr marL="0" indent="0" algn="just">
              <a:spcBef>
                <a:spcPts val="0"/>
              </a:spcBef>
              <a:buNone/>
            </a:pPr>
            <a:endParaRPr lang="el-GR" dirty="0">
              <a:solidFill>
                <a:schemeClr val="tx1"/>
              </a:solidFill>
            </a:endParaRPr>
          </a:p>
          <a:p>
            <a:pPr algn="just">
              <a:spcBef>
                <a:spcPts val="0"/>
              </a:spcBef>
            </a:pPr>
            <a:r>
              <a:rPr lang="el-GR" dirty="0">
                <a:solidFill>
                  <a:schemeClr val="tx1"/>
                </a:solidFill>
              </a:rPr>
              <a:t>Άρθρο 90 παρ. 3 </a:t>
            </a:r>
            <a:r>
              <a:rPr lang="el-GR" dirty="0" err="1">
                <a:solidFill>
                  <a:schemeClr val="tx1"/>
                </a:solidFill>
              </a:rPr>
              <a:t>εδ</a:t>
            </a:r>
            <a:r>
              <a:rPr lang="el-GR" dirty="0">
                <a:solidFill>
                  <a:schemeClr val="tx1"/>
                </a:solidFill>
              </a:rPr>
              <a:t>. γ’ του </a:t>
            </a:r>
            <a:r>
              <a:rPr lang="el-GR" dirty="0" err="1">
                <a:solidFill>
                  <a:schemeClr val="tx1"/>
                </a:solidFill>
              </a:rPr>
              <a:t>ν.</a:t>
            </a:r>
            <a:r>
              <a:rPr lang="el-GR" dirty="0">
                <a:solidFill>
                  <a:schemeClr val="tx1"/>
                </a:solidFill>
              </a:rPr>
              <a:t> 4636/2019</a:t>
            </a:r>
          </a:p>
          <a:p>
            <a:pPr marL="0" indent="0" algn="just">
              <a:spcBef>
                <a:spcPts val="0"/>
              </a:spcBef>
              <a:buNone/>
            </a:pPr>
            <a:r>
              <a:rPr lang="el-GR" dirty="0">
                <a:solidFill>
                  <a:schemeClr val="tx1"/>
                </a:solidFill>
              </a:rPr>
              <a:t>	- εντός επτά (7) ημερών (υποθέσεις που εξετάζονται με τη 	διαδικασία των συνόρων)</a:t>
            </a:r>
          </a:p>
          <a:p>
            <a:pPr marL="0" indent="0" algn="just">
              <a:spcBef>
                <a:spcPts val="0"/>
              </a:spcBef>
              <a:buNone/>
            </a:pPr>
            <a:endParaRPr lang="el-GR" dirty="0">
              <a:solidFill>
                <a:schemeClr val="tx1"/>
              </a:solidFill>
            </a:endParaRPr>
          </a:p>
        </p:txBody>
      </p:sp>
      <p:pic>
        <p:nvPicPr>
          <p:cNvPr id="4" name="Εικόνα 3">
            <a:extLst>
              <a:ext uri="{FF2B5EF4-FFF2-40B4-BE49-F238E27FC236}">
                <a16:creationId xmlns:a16="http://schemas.microsoft.com/office/drawing/2014/main" id="{6FD3F57A-5C22-88D3-1D8F-447E44EDF17E}"/>
              </a:ext>
            </a:extLst>
          </p:cNvPr>
          <p:cNvPicPr>
            <a:picLocks noChangeAspect="1"/>
          </p:cNvPicPr>
          <p:nvPr/>
        </p:nvPicPr>
        <p:blipFill>
          <a:blip r:embed="rId3"/>
          <a:stretch>
            <a:fillRect/>
          </a:stretch>
        </p:blipFill>
        <p:spPr>
          <a:xfrm>
            <a:off x="30645" y="0"/>
            <a:ext cx="3200677" cy="938865"/>
          </a:xfrm>
          <a:prstGeom prst="rect">
            <a:avLst/>
          </a:prstGeom>
        </p:spPr>
      </p:pic>
    </p:spTree>
    <p:extLst>
      <p:ext uri="{BB962C8B-B14F-4D97-AF65-F5344CB8AC3E}">
        <p14:creationId xmlns:p14="http://schemas.microsoft.com/office/powerpoint/2010/main" val="15823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B43680-C8F3-A311-EDD1-0C5FDAFDA698}"/>
              </a:ext>
            </a:extLst>
          </p:cNvPr>
          <p:cNvSpPr>
            <a:spLocks noGrp="1"/>
          </p:cNvSpPr>
          <p:nvPr>
            <p:ph type="title"/>
          </p:nvPr>
        </p:nvSpPr>
        <p:spPr>
          <a:xfrm>
            <a:off x="1394600" y="1052736"/>
            <a:ext cx="5841696" cy="1163216"/>
          </a:xfrm>
        </p:spPr>
        <p:txBody>
          <a:bodyPr>
            <a:normAutofit fontScale="90000"/>
          </a:bodyPr>
          <a:lstStyle/>
          <a:p>
            <a:pPr algn="ctr">
              <a:spcBef>
                <a:spcPct val="0"/>
              </a:spcBef>
            </a:pPr>
            <a:r>
              <a:rPr lang="el-GR" sz="3100" b="1" dirty="0">
                <a:latin typeface="+mj-lt"/>
                <a:ea typeface="+mj-ea"/>
                <a:cs typeface="+mj-cs"/>
              </a:rPr>
              <a:t>Η προσφυγή του άρθρου 7 παρ. 5 του </a:t>
            </a:r>
            <a:br>
              <a:rPr lang="el-GR" sz="3100" b="1" dirty="0">
                <a:latin typeface="+mj-lt"/>
                <a:ea typeface="+mj-ea"/>
                <a:cs typeface="+mj-cs"/>
              </a:rPr>
            </a:br>
            <a:r>
              <a:rPr lang="el-GR" sz="3100" b="1" dirty="0" err="1">
                <a:latin typeface="+mj-lt"/>
                <a:ea typeface="+mj-ea"/>
                <a:cs typeface="+mj-cs"/>
              </a:rPr>
              <a:t>ν.</a:t>
            </a:r>
            <a:r>
              <a:rPr lang="el-GR" sz="3100" b="1" dirty="0">
                <a:latin typeface="+mj-lt"/>
                <a:ea typeface="+mj-ea"/>
                <a:cs typeface="+mj-cs"/>
              </a:rPr>
              <a:t> 4375/2016 (η απόφαση ΙΙ) </a:t>
            </a:r>
            <a:br>
              <a:rPr lang="el-GR" sz="3600" b="1" dirty="0">
                <a:latin typeface="+mj-lt"/>
                <a:ea typeface="+mj-ea"/>
                <a:cs typeface="+mj-cs"/>
              </a:rPr>
            </a:br>
            <a:endParaRPr lang="el-GR" dirty="0"/>
          </a:p>
        </p:txBody>
      </p:sp>
      <p:sp>
        <p:nvSpPr>
          <p:cNvPr id="3" name="Θέση περιεχομένου 2">
            <a:extLst>
              <a:ext uri="{FF2B5EF4-FFF2-40B4-BE49-F238E27FC236}">
                <a16:creationId xmlns:a16="http://schemas.microsoft.com/office/drawing/2014/main" id="{460A449A-496B-C97E-7FB0-7ACA18AF6770}"/>
              </a:ext>
            </a:extLst>
          </p:cNvPr>
          <p:cNvSpPr>
            <a:spLocks noGrp="1"/>
          </p:cNvSpPr>
          <p:nvPr>
            <p:ph idx="1"/>
          </p:nvPr>
        </p:nvSpPr>
        <p:spPr>
          <a:xfrm>
            <a:off x="736151" y="2492897"/>
            <a:ext cx="6480721" cy="3168351"/>
          </a:xfrm>
        </p:spPr>
        <p:txBody>
          <a:bodyPr>
            <a:noAutofit/>
          </a:bodyPr>
          <a:lstStyle/>
          <a:p>
            <a:pPr algn="just">
              <a:spcBef>
                <a:spcPts val="0"/>
              </a:spcBef>
              <a:buNone/>
            </a:pPr>
            <a:r>
              <a:rPr lang="el-GR" dirty="0">
                <a:solidFill>
                  <a:schemeClr val="tx1"/>
                </a:solidFill>
              </a:rPr>
              <a:t> </a:t>
            </a:r>
            <a:r>
              <a:rPr lang="el-GR" u="sng" dirty="0">
                <a:solidFill>
                  <a:schemeClr val="tx1"/>
                </a:solidFill>
              </a:rPr>
              <a:t>Έκδοση απόφασης (συνέχεια)</a:t>
            </a:r>
            <a:endParaRPr lang="el-GR" dirty="0">
              <a:solidFill>
                <a:schemeClr val="tx1"/>
              </a:solidFill>
            </a:endParaRPr>
          </a:p>
          <a:p>
            <a:pPr algn="just">
              <a:spcBef>
                <a:spcPts val="0"/>
              </a:spcBef>
            </a:pPr>
            <a:endParaRPr lang="el-GR" dirty="0">
              <a:solidFill>
                <a:schemeClr val="tx1"/>
              </a:solidFill>
            </a:endParaRPr>
          </a:p>
          <a:p>
            <a:pPr algn="just">
              <a:spcBef>
                <a:spcPts val="0"/>
              </a:spcBef>
            </a:pPr>
            <a:r>
              <a:rPr lang="el-GR" dirty="0">
                <a:solidFill>
                  <a:schemeClr val="tx1"/>
                </a:solidFill>
              </a:rPr>
              <a:t>Επίδοση (άρθρο 82 </a:t>
            </a:r>
            <a:r>
              <a:rPr lang="el-GR" dirty="0" err="1">
                <a:solidFill>
                  <a:schemeClr val="tx1"/>
                </a:solidFill>
              </a:rPr>
              <a:t>ν.</a:t>
            </a:r>
            <a:r>
              <a:rPr lang="el-GR" dirty="0">
                <a:solidFill>
                  <a:schemeClr val="tx1"/>
                </a:solidFill>
              </a:rPr>
              <a:t> 4636/2019): Μπορεί να γίνει γίνεται αυτοπροσώπως, ταχυδρομικά, ηλεκτρονικά ή στον πληρεξούσιο.</a:t>
            </a:r>
          </a:p>
          <a:p>
            <a:pPr marL="0" indent="0" algn="just">
              <a:spcBef>
                <a:spcPts val="0"/>
              </a:spcBef>
              <a:buNone/>
            </a:pPr>
            <a:endParaRPr lang="el-GR" b="1" dirty="0">
              <a:solidFill>
                <a:schemeClr val="tx1"/>
              </a:solidFill>
            </a:endParaRPr>
          </a:p>
          <a:p>
            <a:pPr algn="just">
              <a:spcBef>
                <a:spcPts val="0"/>
              </a:spcBef>
            </a:pPr>
            <a:r>
              <a:rPr lang="el-GR" dirty="0">
                <a:solidFill>
                  <a:schemeClr val="tx1"/>
                </a:solidFill>
              </a:rPr>
              <a:t>Έννομες συνέπειες:</a:t>
            </a:r>
          </a:p>
          <a:p>
            <a:pPr marL="0" indent="0" algn="just">
              <a:spcBef>
                <a:spcPts val="0"/>
              </a:spcBef>
              <a:buNone/>
            </a:pPr>
            <a:r>
              <a:rPr lang="el-GR" dirty="0">
                <a:solidFill>
                  <a:schemeClr val="tx1"/>
                </a:solidFill>
                <a:effectLst>
                  <a:outerShdw blurRad="38100" dist="38100" dir="2700000" algn="tl">
                    <a:srgbClr val="000000">
                      <a:alpha val="43137"/>
                    </a:srgbClr>
                  </a:outerShdw>
                </a:effectLst>
              </a:rPr>
              <a:t>-</a:t>
            </a:r>
            <a:r>
              <a:rPr lang="el-GR" sz="2000" dirty="0">
                <a:solidFill>
                  <a:schemeClr val="tx1"/>
                </a:solidFill>
                <a:effectLst>
                  <a:outerShdw blurRad="38100" dist="38100" dir="2700000" algn="tl">
                    <a:srgbClr val="000000">
                      <a:alpha val="43137"/>
                    </a:srgbClr>
                  </a:outerShdw>
                </a:effectLst>
              </a:rPr>
              <a:t> σε περίπτωση αποδοχής της αίτησης;</a:t>
            </a:r>
          </a:p>
          <a:p>
            <a:pPr marL="0" indent="0" algn="just">
              <a:spcBef>
                <a:spcPts val="0"/>
              </a:spcBef>
              <a:buNone/>
            </a:pPr>
            <a:r>
              <a:rPr lang="el-GR" sz="2000" dirty="0">
                <a:solidFill>
                  <a:schemeClr val="tx1"/>
                </a:solidFill>
                <a:effectLst>
                  <a:outerShdw blurRad="38100" dist="38100" dir="2700000" algn="tl">
                    <a:srgbClr val="000000">
                      <a:alpha val="43137"/>
                    </a:srgbClr>
                  </a:outerShdw>
                </a:effectLst>
              </a:rPr>
              <a:t>- σε περίπτωση απόρριψης της αίτησης;</a:t>
            </a:r>
          </a:p>
        </p:txBody>
      </p:sp>
      <p:pic>
        <p:nvPicPr>
          <p:cNvPr id="4" name="Εικόνα 3">
            <a:extLst>
              <a:ext uri="{FF2B5EF4-FFF2-40B4-BE49-F238E27FC236}">
                <a16:creationId xmlns:a16="http://schemas.microsoft.com/office/drawing/2014/main" id="{0E16C1F9-C32A-1E57-F5FA-5D3FD01B3FA0}"/>
              </a:ext>
            </a:extLst>
          </p:cNvPr>
          <p:cNvPicPr>
            <a:picLocks noChangeAspect="1"/>
          </p:cNvPicPr>
          <p:nvPr/>
        </p:nvPicPr>
        <p:blipFill>
          <a:blip r:embed="rId2"/>
          <a:stretch>
            <a:fillRect/>
          </a:stretch>
        </p:blipFill>
        <p:spPr>
          <a:xfrm>
            <a:off x="0" y="34883"/>
            <a:ext cx="3200677" cy="938865"/>
          </a:xfrm>
          <a:prstGeom prst="rect">
            <a:avLst/>
          </a:prstGeom>
        </p:spPr>
      </p:pic>
    </p:spTree>
    <p:extLst>
      <p:ext uri="{BB962C8B-B14F-4D97-AF65-F5344CB8AC3E}">
        <p14:creationId xmlns:p14="http://schemas.microsoft.com/office/powerpoint/2010/main" val="352868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B43680-C8F3-A311-EDD1-0C5FDAFDA698}"/>
              </a:ext>
            </a:extLst>
          </p:cNvPr>
          <p:cNvSpPr>
            <a:spLocks noGrp="1"/>
          </p:cNvSpPr>
          <p:nvPr>
            <p:ph type="title"/>
          </p:nvPr>
        </p:nvSpPr>
        <p:spPr>
          <a:xfrm>
            <a:off x="1400103" y="929667"/>
            <a:ext cx="5841696" cy="1163216"/>
          </a:xfrm>
        </p:spPr>
        <p:txBody>
          <a:bodyPr>
            <a:normAutofit fontScale="90000"/>
          </a:bodyPr>
          <a:lstStyle/>
          <a:p>
            <a:pPr algn="ctr">
              <a:spcBef>
                <a:spcPct val="0"/>
              </a:spcBef>
            </a:pPr>
            <a:r>
              <a:rPr lang="el-GR" sz="3100" b="1" dirty="0">
                <a:latin typeface="+mj-lt"/>
                <a:ea typeface="+mj-ea"/>
                <a:cs typeface="+mj-cs"/>
              </a:rPr>
              <a:t>Η προσφυγή του άρθρου 7 παρ. 5 του </a:t>
            </a:r>
            <a:br>
              <a:rPr lang="el-GR" sz="3100" b="1" dirty="0">
                <a:latin typeface="+mj-lt"/>
                <a:ea typeface="+mj-ea"/>
                <a:cs typeface="+mj-cs"/>
              </a:rPr>
            </a:br>
            <a:r>
              <a:rPr lang="el-GR" sz="3100" b="1" dirty="0" err="1">
                <a:latin typeface="+mj-lt"/>
                <a:ea typeface="+mj-ea"/>
                <a:cs typeface="+mj-cs"/>
              </a:rPr>
              <a:t>ν.</a:t>
            </a:r>
            <a:r>
              <a:rPr lang="el-GR" sz="3100" b="1" dirty="0">
                <a:latin typeface="+mj-lt"/>
                <a:ea typeface="+mj-ea"/>
                <a:cs typeface="+mj-cs"/>
              </a:rPr>
              <a:t> 4375/2016 (η απόφαση ΙΙΙ) </a:t>
            </a:r>
            <a:br>
              <a:rPr lang="el-GR" sz="3600" b="1" dirty="0">
                <a:latin typeface="+mj-lt"/>
                <a:ea typeface="+mj-ea"/>
                <a:cs typeface="+mj-cs"/>
              </a:rPr>
            </a:br>
            <a:endParaRPr lang="el-GR" dirty="0"/>
          </a:p>
        </p:txBody>
      </p:sp>
      <p:sp>
        <p:nvSpPr>
          <p:cNvPr id="3" name="Θέση περιεχομένου 2">
            <a:extLst>
              <a:ext uri="{FF2B5EF4-FFF2-40B4-BE49-F238E27FC236}">
                <a16:creationId xmlns:a16="http://schemas.microsoft.com/office/drawing/2014/main" id="{460A449A-496B-C97E-7FB0-7ACA18AF6770}"/>
              </a:ext>
            </a:extLst>
          </p:cNvPr>
          <p:cNvSpPr>
            <a:spLocks noGrp="1"/>
          </p:cNvSpPr>
          <p:nvPr>
            <p:ph idx="1"/>
          </p:nvPr>
        </p:nvSpPr>
        <p:spPr>
          <a:xfrm>
            <a:off x="609599" y="2160590"/>
            <a:ext cx="6698705" cy="4087810"/>
          </a:xfrm>
        </p:spPr>
        <p:txBody>
          <a:bodyPr>
            <a:noAutofit/>
          </a:bodyPr>
          <a:lstStyle/>
          <a:p>
            <a:pPr algn="just">
              <a:spcBef>
                <a:spcPts val="0"/>
              </a:spcBef>
              <a:buNone/>
            </a:pPr>
            <a:r>
              <a:rPr lang="el-GR" dirty="0">
                <a:solidFill>
                  <a:schemeClr val="tx1"/>
                </a:solidFill>
              </a:rPr>
              <a:t> </a:t>
            </a:r>
            <a:r>
              <a:rPr lang="el-GR" u="sng" dirty="0">
                <a:solidFill>
                  <a:schemeClr val="tx1"/>
                </a:solidFill>
              </a:rPr>
              <a:t>Έκδοση απόφασης (συνέχεια)</a:t>
            </a:r>
          </a:p>
          <a:p>
            <a:pPr algn="just">
              <a:spcBef>
                <a:spcPts val="0"/>
              </a:spcBef>
              <a:buNone/>
            </a:pPr>
            <a:endParaRPr lang="el-GR" u="sng" dirty="0">
              <a:solidFill>
                <a:schemeClr val="tx1"/>
              </a:solidFill>
            </a:endParaRPr>
          </a:p>
          <a:p>
            <a:pPr algn="just">
              <a:spcBef>
                <a:spcPts val="0"/>
              </a:spcBef>
              <a:buNone/>
            </a:pPr>
            <a:r>
              <a:rPr lang="el-GR" u="sng" dirty="0">
                <a:solidFill>
                  <a:schemeClr val="tx1"/>
                </a:solidFill>
              </a:rPr>
              <a:t>Αποδοχή της αίτησης</a:t>
            </a:r>
            <a:r>
              <a:rPr lang="el-GR" dirty="0">
                <a:solidFill>
                  <a:schemeClr val="tx1"/>
                </a:solidFill>
              </a:rPr>
              <a:t>: </a:t>
            </a:r>
          </a:p>
          <a:p>
            <a:pPr algn="just">
              <a:spcBef>
                <a:spcPts val="0"/>
              </a:spcBef>
              <a:buFont typeface="Wingdings" panose="05000000000000000000" pitchFamily="2" charset="2"/>
              <a:buChar char="Ø"/>
            </a:pPr>
            <a:r>
              <a:rPr lang="el-GR" dirty="0">
                <a:solidFill>
                  <a:schemeClr val="tx1"/>
                </a:solidFill>
              </a:rPr>
              <a:t>Χορηγείται προσφυγικό καθεστώς (άρθρα 13-14) ή επικουρική προστασία (άρθρα 15-17) με άδεια διαμονής τριών (3) ή ενός (1) έτους αντίστοιχα και ταξιδιωτικά έγγραφα. Η άδεια διαμονής εκδίδεται και παραδίδεται από την Υπηρεσία Ασύλου. Τα ταξιδιωτικά έγγραφα εκδίδονται από την ΕΛ.ΑΣ. κατόπιν αιτήσεως και αποστέλλονται στην Υπ. Ασύλου προς παράδοση.</a:t>
            </a:r>
          </a:p>
          <a:p>
            <a:pPr marL="0" indent="0" algn="just">
              <a:spcBef>
                <a:spcPts val="0"/>
              </a:spcBef>
              <a:buNone/>
            </a:pPr>
            <a:endParaRPr lang="el-GR" dirty="0">
              <a:solidFill>
                <a:schemeClr val="tx1"/>
              </a:solidFill>
            </a:endParaRPr>
          </a:p>
          <a:p>
            <a:pPr algn="just">
              <a:spcBef>
                <a:spcPts val="0"/>
              </a:spcBef>
              <a:buFont typeface="Wingdings" panose="05000000000000000000" pitchFamily="2" charset="2"/>
              <a:buChar char="Ø"/>
            </a:pPr>
            <a:r>
              <a:rPr lang="el-GR" dirty="0">
                <a:solidFill>
                  <a:schemeClr val="tx1"/>
                </a:solidFill>
              </a:rPr>
              <a:t>Έναρξη προθεσμίας τριάντα (30) ημερών για τη διακοπή χορήγησης υλικών συνθηκών υποδοχής και την αποχώρηση από τις δομές φιλοξενίας (άρθρο 114 παρ. 1). Για τους ασυνόδευτους ανήλικους η προθεσμία εκκινεί από την ενηλικίωση.</a:t>
            </a:r>
          </a:p>
          <a:p>
            <a:pPr algn="just">
              <a:spcBef>
                <a:spcPts val="0"/>
              </a:spcBef>
              <a:buNone/>
            </a:pPr>
            <a:r>
              <a:rPr lang="el-GR" dirty="0">
                <a:solidFill>
                  <a:schemeClr val="tx1"/>
                </a:solidFill>
              </a:rPr>
              <a:t>	</a:t>
            </a:r>
          </a:p>
        </p:txBody>
      </p:sp>
      <p:pic>
        <p:nvPicPr>
          <p:cNvPr id="4" name="Εικόνα 3">
            <a:extLst>
              <a:ext uri="{FF2B5EF4-FFF2-40B4-BE49-F238E27FC236}">
                <a16:creationId xmlns:a16="http://schemas.microsoft.com/office/drawing/2014/main" id="{51F558CC-8BAE-0B86-4451-BBA96847DDDB}"/>
              </a:ext>
            </a:extLst>
          </p:cNvPr>
          <p:cNvPicPr>
            <a:picLocks noChangeAspect="1"/>
          </p:cNvPicPr>
          <p:nvPr/>
        </p:nvPicPr>
        <p:blipFill>
          <a:blip r:embed="rId2"/>
          <a:stretch>
            <a:fillRect/>
          </a:stretch>
        </p:blipFill>
        <p:spPr>
          <a:xfrm>
            <a:off x="0" y="-9198"/>
            <a:ext cx="3200677" cy="938865"/>
          </a:xfrm>
          <a:prstGeom prst="rect">
            <a:avLst/>
          </a:prstGeom>
        </p:spPr>
      </p:pic>
    </p:spTree>
    <p:extLst>
      <p:ext uri="{BB962C8B-B14F-4D97-AF65-F5344CB8AC3E}">
        <p14:creationId xmlns:p14="http://schemas.microsoft.com/office/powerpoint/2010/main" val="164871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B43680-C8F3-A311-EDD1-0C5FDAFDA698}"/>
              </a:ext>
            </a:extLst>
          </p:cNvPr>
          <p:cNvSpPr>
            <a:spLocks noGrp="1"/>
          </p:cNvSpPr>
          <p:nvPr>
            <p:ph type="title"/>
          </p:nvPr>
        </p:nvSpPr>
        <p:spPr>
          <a:xfrm>
            <a:off x="1331640" y="907080"/>
            <a:ext cx="5841696" cy="1163216"/>
          </a:xfrm>
        </p:spPr>
        <p:txBody>
          <a:bodyPr>
            <a:normAutofit fontScale="90000"/>
          </a:bodyPr>
          <a:lstStyle/>
          <a:p>
            <a:pPr algn="ctr">
              <a:spcBef>
                <a:spcPct val="0"/>
              </a:spcBef>
            </a:pPr>
            <a:r>
              <a:rPr lang="el-GR" sz="3100" b="1" dirty="0">
                <a:latin typeface="+mj-lt"/>
                <a:ea typeface="+mj-ea"/>
                <a:cs typeface="+mj-cs"/>
              </a:rPr>
              <a:t>Η προσφυγή του άρθρου 7 παρ. 5 του </a:t>
            </a:r>
            <a:br>
              <a:rPr lang="el-GR" sz="3100" b="1" dirty="0">
                <a:latin typeface="+mj-lt"/>
                <a:ea typeface="+mj-ea"/>
                <a:cs typeface="+mj-cs"/>
              </a:rPr>
            </a:br>
            <a:r>
              <a:rPr lang="el-GR" sz="3100" b="1" dirty="0" err="1">
                <a:latin typeface="+mj-lt"/>
                <a:ea typeface="+mj-ea"/>
                <a:cs typeface="+mj-cs"/>
              </a:rPr>
              <a:t>ν.</a:t>
            </a:r>
            <a:r>
              <a:rPr lang="el-GR" sz="3100" b="1" dirty="0">
                <a:latin typeface="+mj-lt"/>
                <a:ea typeface="+mj-ea"/>
                <a:cs typeface="+mj-cs"/>
              </a:rPr>
              <a:t> 4375/2016 (η απόφαση </a:t>
            </a:r>
            <a:r>
              <a:rPr lang="en-US" sz="3100" b="1" dirty="0">
                <a:latin typeface="+mj-lt"/>
                <a:ea typeface="+mj-ea"/>
                <a:cs typeface="+mj-cs"/>
              </a:rPr>
              <a:t>IV</a:t>
            </a:r>
            <a:r>
              <a:rPr lang="el-GR" sz="3100" b="1" dirty="0">
                <a:latin typeface="+mj-lt"/>
                <a:ea typeface="+mj-ea"/>
                <a:cs typeface="+mj-cs"/>
              </a:rPr>
              <a:t>) </a:t>
            </a:r>
            <a:br>
              <a:rPr lang="el-GR" sz="3600" b="1" dirty="0">
                <a:solidFill>
                  <a:schemeClr val="accent3">
                    <a:shade val="75000"/>
                  </a:schemeClr>
                </a:solidFill>
                <a:latin typeface="+mj-lt"/>
                <a:ea typeface="+mj-ea"/>
                <a:cs typeface="+mj-cs"/>
              </a:rPr>
            </a:br>
            <a:endParaRPr lang="el-GR" dirty="0"/>
          </a:p>
        </p:txBody>
      </p:sp>
      <p:sp>
        <p:nvSpPr>
          <p:cNvPr id="3" name="Θέση περιεχομένου 2">
            <a:extLst>
              <a:ext uri="{FF2B5EF4-FFF2-40B4-BE49-F238E27FC236}">
                <a16:creationId xmlns:a16="http://schemas.microsoft.com/office/drawing/2014/main" id="{460A449A-496B-C97E-7FB0-7ACA18AF6770}"/>
              </a:ext>
            </a:extLst>
          </p:cNvPr>
          <p:cNvSpPr>
            <a:spLocks noGrp="1"/>
          </p:cNvSpPr>
          <p:nvPr>
            <p:ph idx="1"/>
          </p:nvPr>
        </p:nvSpPr>
        <p:spPr>
          <a:xfrm>
            <a:off x="467545" y="2204865"/>
            <a:ext cx="6840759" cy="4392488"/>
          </a:xfrm>
        </p:spPr>
        <p:txBody>
          <a:bodyPr>
            <a:noAutofit/>
          </a:bodyPr>
          <a:lstStyle/>
          <a:p>
            <a:pPr algn="just">
              <a:spcBef>
                <a:spcPts val="0"/>
              </a:spcBef>
              <a:buNone/>
            </a:pPr>
            <a:r>
              <a:rPr lang="el-GR" dirty="0">
                <a:solidFill>
                  <a:schemeClr val="tx1"/>
                </a:solidFill>
              </a:rPr>
              <a:t> </a:t>
            </a:r>
            <a:r>
              <a:rPr lang="el-GR" u="sng" dirty="0">
                <a:solidFill>
                  <a:schemeClr val="tx1"/>
                </a:solidFill>
              </a:rPr>
              <a:t>Έκδοση απόφασης (συνέχεια)</a:t>
            </a:r>
          </a:p>
          <a:p>
            <a:pPr algn="just">
              <a:spcBef>
                <a:spcPts val="0"/>
              </a:spcBef>
              <a:buNone/>
            </a:pPr>
            <a:endParaRPr lang="el-GR" u="sng" dirty="0">
              <a:solidFill>
                <a:schemeClr val="tx1"/>
              </a:solidFill>
            </a:endParaRPr>
          </a:p>
          <a:p>
            <a:pPr algn="just">
              <a:spcBef>
                <a:spcPts val="0"/>
              </a:spcBef>
              <a:buNone/>
            </a:pPr>
            <a:r>
              <a:rPr lang="el-GR" u="sng" dirty="0">
                <a:solidFill>
                  <a:schemeClr val="tx1"/>
                </a:solidFill>
              </a:rPr>
              <a:t>Απόρριψης της αίτησης &amp; Επιστροφή</a:t>
            </a:r>
            <a:r>
              <a:rPr lang="el-GR" dirty="0">
                <a:solidFill>
                  <a:schemeClr val="tx1"/>
                </a:solidFill>
              </a:rPr>
              <a:t>: </a:t>
            </a:r>
          </a:p>
          <a:p>
            <a:pPr algn="just">
              <a:spcBef>
                <a:spcPts val="0"/>
              </a:spcBef>
              <a:buFont typeface="Wingdings" panose="05000000000000000000" pitchFamily="2" charset="2"/>
              <a:buChar char="Ø"/>
            </a:pPr>
            <a:r>
              <a:rPr lang="el-GR" dirty="0">
                <a:solidFill>
                  <a:schemeClr val="tx1"/>
                </a:solidFill>
              </a:rPr>
              <a:t>Απενεργοποιείται το Δ.Α.Α. και ο Π.Α.Α.Υ.Π.Α. που συνεπάγεται απώλεια του δικαιώματος πρόσβασης στην αγορά εργασίας και σε υπηρεσίες υγειονομικής περίθαλψης.</a:t>
            </a:r>
          </a:p>
          <a:p>
            <a:pPr marL="0" indent="0" algn="just">
              <a:spcBef>
                <a:spcPts val="0"/>
              </a:spcBef>
              <a:buNone/>
            </a:pPr>
            <a:endParaRPr lang="el-GR" dirty="0">
              <a:solidFill>
                <a:schemeClr val="tx1"/>
              </a:solidFill>
            </a:endParaRPr>
          </a:p>
          <a:p>
            <a:pPr algn="just">
              <a:spcBef>
                <a:spcPts val="0"/>
              </a:spcBef>
              <a:buFont typeface="Wingdings" panose="05000000000000000000" pitchFamily="2" charset="2"/>
              <a:buChar char="Ø"/>
            </a:pPr>
            <a:r>
              <a:rPr lang="el-GR" dirty="0">
                <a:solidFill>
                  <a:schemeClr val="tx1"/>
                </a:solidFill>
              </a:rPr>
              <a:t>Επιστροφή στη χώρα καταγωγής (μετά την πάροδο της ταχθείσης προθεσμίας οικειοθελούς αναχώρησης), ή </a:t>
            </a:r>
            <a:r>
              <a:rPr lang="el-GR" dirty="0" err="1">
                <a:solidFill>
                  <a:schemeClr val="tx1"/>
                </a:solidFill>
              </a:rPr>
              <a:t>επανεισδοχή</a:t>
            </a:r>
            <a:r>
              <a:rPr lang="el-GR" dirty="0">
                <a:solidFill>
                  <a:schemeClr val="tx1"/>
                </a:solidFill>
              </a:rPr>
              <a:t> στην Τουρκία:</a:t>
            </a:r>
          </a:p>
          <a:p>
            <a:pPr algn="just">
              <a:spcBef>
                <a:spcPts val="0"/>
              </a:spcBef>
              <a:buFont typeface="+mj-lt"/>
              <a:buAutoNum type="arabicPeriod"/>
            </a:pPr>
            <a:r>
              <a:rPr lang="el-GR" sz="1400" dirty="0">
                <a:solidFill>
                  <a:schemeClr val="tx1"/>
                </a:solidFill>
              </a:rPr>
              <a:t>Σε περίπτωση απόρριψης της προσφυγής, εκδίδεται απόφαση επιστροφής (</a:t>
            </a:r>
            <a:r>
              <a:rPr lang="el-GR" sz="1400" dirty="0" err="1">
                <a:solidFill>
                  <a:schemeClr val="tx1"/>
                </a:solidFill>
              </a:rPr>
              <a:t>ν.</a:t>
            </a:r>
            <a:r>
              <a:rPr lang="el-GR" sz="1400" dirty="0">
                <a:solidFill>
                  <a:schemeClr val="tx1"/>
                </a:solidFill>
              </a:rPr>
              <a:t> 3907/2011, Α’ 7 &amp; </a:t>
            </a:r>
            <a:r>
              <a:rPr lang="el-GR" sz="1400" dirty="0" err="1">
                <a:solidFill>
                  <a:schemeClr val="tx1"/>
                </a:solidFill>
              </a:rPr>
              <a:t>ν.</a:t>
            </a:r>
            <a:r>
              <a:rPr lang="el-GR" sz="1400" dirty="0">
                <a:solidFill>
                  <a:schemeClr val="tx1"/>
                </a:solidFill>
              </a:rPr>
              <a:t> 3386/2005, Α’ 212), η οποία αποτελεί αναπόσπαστο τμήμα της απορριπτικής απόφασης. </a:t>
            </a:r>
          </a:p>
          <a:p>
            <a:pPr algn="just">
              <a:spcBef>
                <a:spcPts val="0"/>
              </a:spcBef>
              <a:buFont typeface="+mj-lt"/>
              <a:buAutoNum type="arabicPeriod"/>
            </a:pPr>
            <a:r>
              <a:rPr lang="el-GR" sz="1400" dirty="0">
                <a:solidFill>
                  <a:schemeClr val="tx1"/>
                </a:solidFill>
              </a:rPr>
              <a:t>Εφόσον υφίσταται ήδη σε ισχύ άλλη απόφαση επιστροφής ή απέλασης, θεωρείται ότι η προηγούμενη απόφαση επιστροφής ή απέλασης ενσωματώνεται στο κεφάλαιο της απορριπτικής απόφασης που διατάσσει την επιστροφή.</a:t>
            </a:r>
          </a:p>
        </p:txBody>
      </p:sp>
      <p:pic>
        <p:nvPicPr>
          <p:cNvPr id="4" name="Εικόνα 3">
            <a:extLst>
              <a:ext uri="{FF2B5EF4-FFF2-40B4-BE49-F238E27FC236}">
                <a16:creationId xmlns:a16="http://schemas.microsoft.com/office/drawing/2014/main" id="{EAAF0E3B-28C3-6371-A90B-83F5C4643047}"/>
              </a:ext>
            </a:extLst>
          </p:cNvPr>
          <p:cNvPicPr>
            <a:picLocks noChangeAspect="1"/>
          </p:cNvPicPr>
          <p:nvPr/>
        </p:nvPicPr>
        <p:blipFill>
          <a:blip r:embed="rId3"/>
          <a:stretch>
            <a:fillRect/>
          </a:stretch>
        </p:blipFill>
        <p:spPr>
          <a:xfrm>
            <a:off x="0" y="0"/>
            <a:ext cx="3200677" cy="938865"/>
          </a:xfrm>
          <a:prstGeom prst="rect">
            <a:avLst/>
          </a:prstGeom>
        </p:spPr>
      </p:pic>
    </p:spTree>
    <p:extLst>
      <p:ext uri="{BB962C8B-B14F-4D97-AF65-F5344CB8AC3E}">
        <p14:creationId xmlns:p14="http://schemas.microsoft.com/office/powerpoint/2010/main" val="35471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7020AB-AD60-CAAA-B326-AC9E2DA53C34}"/>
              </a:ext>
            </a:extLst>
          </p:cNvPr>
          <p:cNvSpPr>
            <a:spLocks noGrp="1"/>
          </p:cNvSpPr>
          <p:nvPr>
            <p:ph type="title"/>
          </p:nvPr>
        </p:nvSpPr>
        <p:spPr>
          <a:xfrm>
            <a:off x="683568" y="938865"/>
            <a:ext cx="6273744" cy="1320800"/>
          </a:xfrm>
        </p:spPr>
        <p:txBody>
          <a:bodyPr>
            <a:normAutofit fontScale="90000"/>
          </a:bodyPr>
          <a:lstStyle/>
          <a:p>
            <a:pPr algn="ctr"/>
            <a:r>
              <a:rPr lang="el-GR" sz="3100" b="1" dirty="0"/>
              <a:t>Η προσφυγή του άρθρου 7 παρ. 5 </a:t>
            </a:r>
            <a:br>
              <a:rPr lang="el-GR" sz="3100" b="1" dirty="0"/>
            </a:br>
            <a:r>
              <a:rPr lang="el-GR" sz="3100" b="1" dirty="0"/>
              <a:t>του </a:t>
            </a:r>
            <a:r>
              <a:rPr lang="el-GR" sz="3100" b="1" dirty="0" err="1"/>
              <a:t>ν.</a:t>
            </a:r>
            <a:r>
              <a:rPr lang="el-GR" sz="3100" b="1" dirty="0"/>
              <a:t> 4375/2016 (δικαστική </a:t>
            </a:r>
            <a:br>
              <a:rPr lang="el-GR" sz="3100" b="1" dirty="0"/>
            </a:br>
            <a:r>
              <a:rPr lang="el-GR" sz="3100" b="1" dirty="0"/>
              <a:t>προστασία κατά της απόφασης Ι)</a:t>
            </a:r>
            <a:br>
              <a:rPr lang="el-GR" sz="3600" b="1" dirty="0"/>
            </a:br>
            <a:endParaRPr lang="el-GR" dirty="0"/>
          </a:p>
        </p:txBody>
      </p:sp>
      <p:sp>
        <p:nvSpPr>
          <p:cNvPr id="3" name="Θέση περιεχομένου 2">
            <a:extLst>
              <a:ext uri="{FF2B5EF4-FFF2-40B4-BE49-F238E27FC236}">
                <a16:creationId xmlns:a16="http://schemas.microsoft.com/office/drawing/2014/main" id="{2CA7489E-F678-51BA-7BC0-3D324347A487}"/>
              </a:ext>
            </a:extLst>
          </p:cNvPr>
          <p:cNvSpPr>
            <a:spLocks noGrp="1"/>
          </p:cNvSpPr>
          <p:nvPr>
            <p:ph idx="1"/>
          </p:nvPr>
        </p:nvSpPr>
        <p:spPr>
          <a:xfrm>
            <a:off x="609598" y="2492896"/>
            <a:ext cx="6842722" cy="3960440"/>
          </a:xfrm>
        </p:spPr>
        <p:txBody>
          <a:bodyPr>
            <a:normAutofit fontScale="92500"/>
          </a:bodyPr>
          <a:lstStyle/>
          <a:p>
            <a:pPr marL="0" algn="just">
              <a:lnSpc>
                <a:spcPct val="110000"/>
              </a:lnSpc>
              <a:spcBef>
                <a:spcPts val="0"/>
              </a:spcBef>
              <a:buNone/>
            </a:pPr>
            <a:r>
              <a:rPr lang="el-GR" dirty="0">
                <a:solidFill>
                  <a:schemeClr val="tx1"/>
                </a:solidFill>
              </a:rPr>
              <a:t>Άσκηση ενδίκων μέσων: κατάθεση Αίτησης Ακύρωσης ή/και Αίτησης Αναστολής κατά της απόφασης β’ βαθμού.</a:t>
            </a:r>
          </a:p>
          <a:p>
            <a:pPr algn="just">
              <a:lnSpc>
                <a:spcPct val="110000"/>
              </a:lnSpc>
              <a:spcBef>
                <a:spcPts val="0"/>
              </a:spcBef>
              <a:buNone/>
            </a:pPr>
            <a:endParaRPr lang="el-GR" u="sng" dirty="0">
              <a:solidFill>
                <a:schemeClr val="tx1"/>
              </a:solidFill>
            </a:endParaRPr>
          </a:p>
          <a:p>
            <a:pPr algn="just">
              <a:lnSpc>
                <a:spcPct val="110000"/>
              </a:lnSpc>
              <a:spcBef>
                <a:spcPts val="0"/>
              </a:spcBef>
              <a:buNone/>
            </a:pPr>
            <a:r>
              <a:rPr lang="el-GR" u="sng" dirty="0">
                <a:solidFill>
                  <a:schemeClr val="tx1"/>
                </a:solidFill>
              </a:rPr>
              <a:t>Αίτηση ακύρωσης (άρθρο 108 του </a:t>
            </a:r>
            <a:r>
              <a:rPr lang="el-GR" u="sng" dirty="0" err="1">
                <a:solidFill>
                  <a:schemeClr val="tx1"/>
                </a:solidFill>
              </a:rPr>
              <a:t>ν.</a:t>
            </a:r>
            <a:r>
              <a:rPr lang="el-GR" u="sng" dirty="0">
                <a:solidFill>
                  <a:schemeClr val="tx1"/>
                </a:solidFill>
              </a:rPr>
              <a:t> 4636/2019)</a:t>
            </a:r>
          </a:p>
          <a:p>
            <a:pPr algn="just">
              <a:lnSpc>
                <a:spcPct val="110000"/>
              </a:lnSpc>
            </a:pPr>
            <a:r>
              <a:rPr lang="el-GR" dirty="0">
                <a:solidFill>
                  <a:schemeClr val="tx1"/>
                </a:solidFill>
              </a:rPr>
              <a:t>Ασκείται στο αρμόδιο Διοικητικό Πρωτοδικείο (Αθηνών και Θεσσαλονίκης) εντός τριάντα (30) ημερών από την επίδοση της απόφασης. </a:t>
            </a:r>
          </a:p>
          <a:p>
            <a:pPr algn="just">
              <a:lnSpc>
                <a:spcPct val="110000"/>
              </a:lnSpc>
            </a:pPr>
            <a:r>
              <a:rPr lang="el-GR" dirty="0">
                <a:solidFill>
                  <a:schemeClr val="tx1"/>
                </a:solidFill>
              </a:rPr>
              <a:t>Η προθεσμία και η κατάθεση της αίτησης ακύρωσης δεν κωλύουν την απομάκρυνση του αιτούντος, ο οποίος προστατεύεται μόνον αν υπάρχει απόφαση του δικαστηρίου που δέχεται την αίτηση αναστολής. </a:t>
            </a:r>
          </a:p>
          <a:p>
            <a:pPr algn="just">
              <a:lnSpc>
                <a:spcPct val="110000"/>
              </a:lnSpc>
            </a:pPr>
            <a:r>
              <a:rPr lang="el-GR" dirty="0">
                <a:solidFill>
                  <a:schemeClr val="tx1"/>
                </a:solidFill>
              </a:rPr>
              <a:t>Αίτηση ακύρωσης μπορεί να ασκηθεί και από τον Υπουργό Μετανάστευσης και Ασύλου.</a:t>
            </a:r>
          </a:p>
          <a:p>
            <a:endParaRPr lang="el-GR" dirty="0">
              <a:solidFill>
                <a:schemeClr val="tx1"/>
              </a:solidFill>
            </a:endParaRPr>
          </a:p>
          <a:p>
            <a:endParaRPr lang="el-GR" dirty="0"/>
          </a:p>
        </p:txBody>
      </p:sp>
      <p:pic>
        <p:nvPicPr>
          <p:cNvPr id="5" name="Εικόνα 4">
            <a:extLst>
              <a:ext uri="{FF2B5EF4-FFF2-40B4-BE49-F238E27FC236}">
                <a16:creationId xmlns:a16="http://schemas.microsoft.com/office/drawing/2014/main" id="{3F66B0C1-E6DE-2437-18FE-4CBC4F35AD33}"/>
              </a:ext>
            </a:extLst>
          </p:cNvPr>
          <p:cNvPicPr>
            <a:picLocks noChangeAspect="1"/>
          </p:cNvPicPr>
          <p:nvPr/>
        </p:nvPicPr>
        <p:blipFill>
          <a:blip r:embed="rId2"/>
          <a:stretch>
            <a:fillRect/>
          </a:stretch>
        </p:blipFill>
        <p:spPr>
          <a:xfrm>
            <a:off x="6516216" y="133258"/>
            <a:ext cx="2533780" cy="1797142"/>
          </a:xfrm>
          <a:prstGeom prst="rect">
            <a:avLst/>
          </a:prstGeom>
        </p:spPr>
      </p:pic>
      <p:pic>
        <p:nvPicPr>
          <p:cNvPr id="4" name="Εικόνα 3">
            <a:extLst>
              <a:ext uri="{FF2B5EF4-FFF2-40B4-BE49-F238E27FC236}">
                <a16:creationId xmlns:a16="http://schemas.microsoft.com/office/drawing/2014/main" id="{2D712E3D-FD81-4C82-E4AB-E7AC866C969C}"/>
              </a:ext>
            </a:extLst>
          </p:cNvPr>
          <p:cNvPicPr>
            <a:picLocks noChangeAspect="1"/>
          </p:cNvPicPr>
          <p:nvPr/>
        </p:nvPicPr>
        <p:blipFill>
          <a:blip r:embed="rId3"/>
          <a:stretch>
            <a:fillRect/>
          </a:stretch>
        </p:blipFill>
        <p:spPr>
          <a:xfrm>
            <a:off x="0" y="0"/>
            <a:ext cx="3200677" cy="938865"/>
          </a:xfrm>
          <a:prstGeom prst="rect">
            <a:avLst/>
          </a:prstGeom>
        </p:spPr>
      </p:pic>
    </p:spTree>
    <p:extLst>
      <p:ext uri="{BB962C8B-B14F-4D97-AF65-F5344CB8AC3E}">
        <p14:creationId xmlns:p14="http://schemas.microsoft.com/office/powerpoint/2010/main" val="6670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5908D-442C-C2DC-2F24-66D05043DDDD}"/>
              </a:ext>
            </a:extLst>
          </p:cNvPr>
          <p:cNvSpPr>
            <a:spLocks noGrp="1"/>
          </p:cNvSpPr>
          <p:nvPr>
            <p:ph type="title"/>
          </p:nvPr>
        </p:nvSpPr>
        <p:spPr>
          <a:xfrm>
            <a:off x="1835696" y="1268760"/>
            <a:ext cx="4930760" cy="653615"/>
          </a:xfrm>
        </p:spPr>
        <p:txBody>
          <a:bodyPr>
            <a:normAutofit fontScale="90000"/>
          </a:bodyPr>
          <a:lstStyle/>
          <a:p>
            <a:pPr algn="ctr"/>
            <a:r>
              <a:rPr lang="el-GR" sz="3100" b="1" dirty="0"/>
              <a:t>ΑΡΧΗ ΠΡΟΣΦΥΓΩΝ Ι</a:t>
            </a:r>
            <a:br>
              <a:rPr lang="el-GR" dirty="0"/>
            </a:br>
            <a:endParaRPr lang="el-GR" dirty="0"/>
          </a:p>
        </p:txBody>
      </p:sp>
      <p:sp>
        <p:nvSpPr>
          <p:cNvPr id="3" name="Θέση περιεχομένου 2">
            <a:extLst>
              <a:ext uri="{FF2B5EF4-FFF2-40B4-BE49-F238E27FC236}">
                <a16:creationId xmlns:a16="http://schemas.microsoft.com/office/drawing/2014/main" id="{B7B543B0-E451-E7ED-2489-6109C97C41DE}"/>
              </a:ext>
            </a:extLst>
          </p:cNvPr>
          <p:cNvSpPr>
            <a:spLocks noGrp="1"/>
          </p:cNvSpPr>
          <p:nvPr>
            <p:ph idx="1"/>
          </p:nvPr>
        </p:nvSpPr>
        <p:spPr>
          <a:xfrm>
            <a:off x="899592" y="2132856"/>
            <a:ext cx="6480720" cy="3888432"/>
          </a:xfrm>
        </p:spPr>
        <p:txBody>
          <a:bodyPr>
            <a:normAutofit fontScale="92500" lnSpcReduction="10000"/>
          </a:bodyPr>
          <a:lstStyle/>
          <a:p>
            <a:pPr algn="just">
              <a:spcBef>
                <a:spcPts val="0"/>
              </a:spcBef>
            </a:pPr>
            <a:r>
              <a:rPr lang="el-GR" sz="1900" dirty="0">
                <a:solidFill>
                  <a:schemeClr val="tx1"/>
                </a:solidFill>
              </a:rPr>
              <a:t>Συστάθηκε με το άρθρο 3 του </a:t>
            </a:r>
            <a:r>
              <a:rPr lang="el-GR" sz="1900" dirty="0" err="1">
                <a:solidFill>
                  <a:schemeClr val="tx1"/>
                </a:solidFill>
              </a:rPr>
              <a:t>ν.</a:t>
            </a:r>
            <a:r>
              <a:rPr lang="el-GR" sz="1900" dirty="0">
                <a:solidFill>
                  <a:schemeClr val="tx1"/>
                </a:solidFill>
              </a:rPr>
              <a:t> 3907/2011 (Α’ 7) και επανιδρύθηκε με το άρθρο 4 του </a:t>
            </a:r>
            <a:r>
              <a:rPr lang="el-GR" sz="1900" dirty="0" err="1">
                <a:solidFill>
                  <a:schemeClr val="tx1"/>
                </a:solidFill>
              </a:rPr>
              <a:t>ν.</a:t>
            </a:r>
            <a:r>
              <a:rPr lang="el-GR" sz="1900" dirty="0">
                <a:solidFill>
                  <a:schemeClr val="tx1"/>
                </a:solidFill>
              </a:rPr>
              <a:t> 4375/2016 (Α’ 51).</a:t>
            </a:r>
          </a:p>
          <a:p>
            <a:pPr marL="0" indent="0" algn="just">
              <a:spcBef>
                <a:spcPts val="0"/>
              </a:spcBef>
              <a:buNone/>
            </a:pPr>
            <a:endParaRPr lang="el-GR" sz="1900" dirty="0">
              <a:solidFill>
                <a:schemeClr val="tx1"/>
              </a:solidFill>
            </a:endParaRPr>
          </a:p>
          <a:p>
            <a:pPr algn="just">
              <a:spcBef>
                <a:spcPts val="0"/>
              </a:spcBef>
            </a:pPr>
            <a:r>
              <a:rPr lang="el-GR" sz="1900" dirty="0">
                <a:solidFill>
                  <a:schemeClr val="tx1"/>
                </a:solidFill>
              </a:rPr>
              <a:t>Υπάγεται στη Γ.Γ. Μεταναστευτικής Πολιτικής (</a:t>
            </a:r>
            <a:r>
              <a:rPr lang="el-GR" sz="1900" dirty="0" err="1">
                <a:solidFill>
                  <a:schemeClr val="tx1"/>
                </a:solidFill>
              </a:rPr>
              <a:t>π.δ.</a:t>
            </a:r>
            <a:r>
              <a:rPr lang="el-GR" sz="1900" dirty="0">
                <a:solidFill>
                  <a:schemeClr val="tx1"/>
                </a:solidFill>
              </a:rPr>
              <a:t> 84/2019, Α΄ 123). </a:t>
            </a:r>
          </a:p>
          <a:p>
            <a:pPr marL="0" indent="0" algn="just">
              <a:spcBef>
                <a:spcPts val="0"/>
              </a:spcBef>
              <a:buNone/>
            </a:pPr>
            <a:endParaRPr lang="el-GR" sz="1900" dirty="0">
              <a:solidFill>
                <a:schemeClr val="tx1"/>
              </a:solidFill>
            </a:endParaRPr>
          </a:p>
          <a:p>
            <a:pPr algn="just">
              <a:spcBef>
                <a:spcPts val="0"/>
              </a:spcBef>
            </a:pPr>
            <a:r>
              <a:rPr lang="el-GR" sz="1900" dirty="0">
                <a:solidFill>
                  <a:schemeClr val="tx1"/>
                </a:solidFill>
                <a:ea typeface="Cambria" panose="02040503050406030204" pitchFamily="18" charset="0"/>
                <a:cs typeface="Calibri" panose="020F0502020204030204" pitchFamily="34" charset="0"/>
              </a:rPr>
              <a:t>Στην Αρχή Προσφυγών προΐσταται Διοικητικός Διευθυντής της Κεντρικής Διοικητικής Υπηρεσίας σύμφωνα με τα άρθρα 27 &amp; 36 του </a:t>
            </a:r>
            <a:r>
              <a:rPr lang="el-GR" sz="1900" dirty="0" err="1">
                <a:solidFill>
                  <a:schemeClr val="tx1"/>
                </a:solidFill>
                <a:ea typeface="Cambria" panose="02040503050406030204" pitchFamily="18" charset="0"/>
                <a:cs typeface="Calibri" panose="020F0502020204030204" pitchFamily="34" charset="0"/>
              </a:rPr>
              <a:t>ν.</a:t>
            </a:r>
            <a:r>
              <a:rPr lang="el-GR" sz="1900" dirty="0">
                <a:solidFill>
                  <a:schemeClr val="tx1"/>
                </a:solidFill>
                <a:ea typeface="Cambria" panose="02040503050406030204" pitchFamily="18" charset="0"/>
                <a:cs typeface="Calibri" panose="020F0502020204030204" pitchFamily="34" charset="0"/>
              </a:rPr>
              <a:t> 4825/2021 (Α’ 157)</a:t>
            </a:r>
            <a:r>
              <a:rPr lang="en-US" sz="1900" dirty="0">
                <a:solidFill>
                  <a:schemeClr val="tx1"/>
                </a:solidFill>
                <a:ea typeface="Cambria" panose="02040503050406030204" pitchFamily="18" charset="0"/>
                <a:cs typeface="Calibri" panose="020F0502020204030204" pitchFamily="34" charset="0"/>
              </a:rPr>
              <a:t>.</a:t>
            </a:r>
          </a:p>
          <a:p>
            <a:pPr algn="just">
              <a:spcBef>
                <a:spcPts val="0"/>
              </a:spcBef>
            </a:pPr>
            <a:endParaRPr lang="en-US" sz="1900" dirty="0">
              <a:solidFill>
                <a:schemeClr val="tx1"/>
              </a:solidFill>
              <a:ea typeface="Cambria" panose="02040503050406030204" pitchFamily="18" charset="0"/>
              <a:cs typeface="Calibri" panose="020F0502020204030204" pitchFamily="34" charset="0"/>
            </a:endParaRPr>
          </a:p>
          <a:p>
            <a:pPr algn="just">
              <a:spcBef>
                <a:spcPts val="0"/>
              </a:spcBef>
            </a:pPr>
            <a:r>
              <a:rPr lang="el-GR" sz="1900" dirty="0">
                <a:solidFill>
                  <a:schemeClr val="tx1"/>
                </a:solidFill>
                <a:ea typeface="Cambria" panose="02040503050406030204" pitchFamily="18" charset="0"/>
                <a:cs typeface="Calibri" panose="020F0502020204030204" pitchFamily="34" charset="0"/>
              </a:rPr>
              <a:t>Αποτελείται από την Κεντρική Διοικητική Υπηρεσία, η οποία διαρθρώνεται στα εξής τμήματα:</a:t>
            </a:r>
          </a:p>
          <a:p>
            <a:pPr lvl="1" algn="just">
              <a:spcBef>
                <a:spcPts val="0"/>
              </a:spcBef>
              <a:buClr>
                <a:schemeClr val="tx1">
                  <a:lumMod val="50000"/>
                </a:schemeClr>
              </a:buClr>
              <a:buFont typeface="Wingdings" panose="05000000000000000000" pitchFamily="2" charset="2"/>
              <a:buChar char="§"/>
            </a:pPr>
            <a:r>
              <a:rPr lang="el-GR" sz="1900" dirty="0">
                <a:solidFill>
                  <a:schemeClr val="tx1"/>
                </a:solidFill>
                <a:ea typeface="Cambria" panose="02040503050406030204" pitchFamily="18" charset="0"/>
                <a:cs typeface="Calibri" panose="020F0502020204030204" pitchFamily="34" charset="0"/>
              </a:rPr>
              <a:t>Τμήμα Νομικής Υποστήριξης, Εκπαίδευσης &amp; Τεκμηρίωσης</a:t>
            </a:r>
          </a:p>
          <a:p>
            <a:pPr lvl="1" algn="just">
              <a:spcBef>
                <a:spcPts val="0"/>
              </a:spcBef>
              <a:buClr>
                <a:schemeClr val="tx1">
                  <a:lumMod val="50000"/>
                </a:schemeClr>
              </a:buClr>
              <a:buFont typeface="Wingdings" panose="05000000000000000000" pitchFamily="2" charset="2"/>
              <a:buChar char="§"/>
            </a:pPr>
            <a:r>
              <a:rPr lang="el-GR" sz="1900" dirty="0">
                <a:solidFill>
                  <a:schemeClr val="tx1"/>
                </a:solidFill>
                <a:ea typeface="Cambria" panose="02040503050406030204" pitchFamily="18" charset="0"/>
                <a:cs typeface="Calibri" panose="020F0502020204030204" pitchFamily="34" charset="0"/>
              </a:rPr>
              <a:t>Τμήμα Υποστήριξης &amp; Διοικητικής Μέριμνας</a:t>
            </a:r>
          </a:p>
          <a:p>
            <a:pPr marL="457200" lvl="1" indent="0" algn="just">
              <a:buClr>
                <a:schemeClr val="tx1">
                  <a:lumMod val="50000"/>
                </a:schemeClr>
              </a:buClr>
              <a:buNone/>
            </a:pPr>
            <a:endParaRPr lang="el-GR" sz="2400" dirty="0">
              <a:solidFill>
                <a:schemeClr val="tx1"/>
              </a:solidFill>
              <a:ea typeface="Cambria" panose="02040503050406030204" pitchFamily="18" charset="0"/>
              <a:cs typeface="Calibri" panose="020F0502020204030204" pitchFamily="34" charset="0"/>
            </a:endParaRPr>
          </a:p>
          <a:p>
            <a:pPr marL="0" indent="0" algn="just">
              <a:buNone/>
            </a:pPr>
            <a:endParaRPr lang="el-GR" sz="8000" dirty="0"/>
          </a:p>
          <a:p>
            <a:pPr algn="just"/>
            <a:endParaRPr lang="el-GR" sz="8000" dirty="0"/>
          </a:p>
          <a:p>
            <a:endParaRPr lang="el-GR" dirty="0"/>
          </a:p>
        </p:txBody>
      </p:sp>
      <p:pic>
        <p:nvPicPr>
          <p:cNvPr id="4" name="Εικόνα 3">
            <a:extLst>
              <a:ext uri="{FF2B5EF4-FFF2-40B4-BE49-F238E27FC236}">
                <a16:creationId xmlns:a16="http://schemas.microsoft.com/office/drawing/2014/main" id="{A21DB308-0353-0715-BFF7-23441E90859C}"/>
              </a:ext>
            </a:extLst>
          </p:cNvPr>
          <p:cNvPicPr>
            <a:picLocks noChangeAspect="1"/>
          </p:cNvPicPr>
          <p:nvPr/>
        </p:nvPicPr>
        <p:blipFill>
          <a:blip r:embed="rId2"/>
          <a:stretch>
            <a:fillRect/>
          </a:stretch>
        </p:blipFill>
        <p:spPr>
          <a:xfrm>
            <a:off x="0" y="4061"/>
            <a:ext cx="3200677" cy="938865"/>
          </a:xfrm>
          <a:prstGeom prst="rect">
            <a:avLst/>
          </a:prstGeom>
        </p:spPr>
      </p:pic>
    </p:spTree>
    <p:extLst>
      <p:ext uri="{BB962C8B-B14F-4D97-AF65-F5344CB8AC3E}">
        <p14:creationId xmlns:p14="http://schemas.microsoft.com/office/powerpoint/2010/main" val="227816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7020AB-AD60-CAAA-B326-AC9E2DA53C34}"/>
              </a:ext>
            </a:extLst>
          </p:cNvPr>
          <p:cNvSpPr>
            <a:spLocks noGrp="1"/>
          </p:cNvSpPr>
          <p:nvPr>
            <p:ph type="title"/>
          </p:nvPr>
        </p:nvSpPr>
        <p:spPr>
          <a:xfrm>
            <a:off x="750070" y="1130921"/>
            <a:ext cx="6273744" cy="1320800"/>
          </a:xfrm>
        </p:spPr>
        <p:txBody>
          <a:bodyPr>
            <a:normAutofit fontScale="90000"/>
          </a:bodyPr>
          <a:lstStyle/>
          <a:p>
            <a:pPr algn="ctr"/>
            <a:r>
              <a:rPr lang="el-GR" sz="3100" b="1" dirty="0"/>
              <a:t>Η προσφυγή του άρθρου 7 παρ. 5 </a:t>
            </a:r>
            <a:br>
              <a:rPr lang="el-GR" sz="3100" b="1" dirty="0"/>
            </a:br>
            <a:r>
              <a:rPr lang="el-GR" sz="3100" b="1" dirty="0"/>
              <a:t>του </a:t>
            </a:r>
            <a:r>
              <a:rPr lang="el-GR" sz="3100" b="1" dirty="0" err="1"/>
              <a:t>ν.</a:t>
            </a:r>
            <a:r>
              <a:rPr lang="el-GR" sz="3100" b="1" dirty="0"/>
              <a:t> 4375/2016 (δικαστική </a:t>
            </a:r>
            <a:br>
              <a:rPr lang="el-GR" sz="3100" b="1" dirty="0"/>
            </a:br>
            <a:r>
              <a:rPr lang="el-GR" sz="3100" b="1" dirty="0"/>
              <a:t>προστασία κατά της απόφασης ΙΙ)</a:t>
            </a:r>
            <a:br>
              <a:rPr lang="el-GR" sz="3600" b="1" dirty="0"/>
            </a:br>
            <a:endParaRPr lang="el-GR" dirty="0"/>
          </a:p>
        </p:txBody>
      </p:sp>
      <p:sp>
        <p:nvSpPr>
          <p:cNvPr id="3" name="Θέση περιεχομένου 2">
            <a:extLst>
              <a:ext uri="{FF2B5EF4-FFF2-40B4-BE49-F238E27FC236}">
                <a16:creationId xmlns:a16="http://schemas.microsoft.com/office/drawing/2014/main" id="{2CA7489E-F678-51BA-7BC0-3D324347A487}"/>
              </a:ext>
            </a:extLst>
          </p:cNvPr>
          <p:cNvSpPr>
            <a:spLocks noGrp="1"/>
          </p:cNvSpPr>
          <p:nvPr>
            <p:ph idx="1"/>
          </p:nvPr>
        </p:nvSpPr>
        <p:spPr>
          <a:xfrm>
            <a:off x="609598" y="2492896"/>
            <a:ext cx="6842722" cy="3960440"/>
          </a:xfrm>
        </p:spPr>
        <p:txBody>
          <a:bodyPr>
            <a:normAutofit/>
          </a:bodyPr>
          <a:lstStyle/>
          <a:p>
            <a:endParaRPr lang="el-GR" dirty="0">
              <a:solidFill>
                <a:schemeClr val="tx1"/>
              </a:solidFill>
            </a:endParaRPr>
          </a:p>
          <a:p>
            <a:endParaRPr lang="el-GR" dirty="0"/>
          </a:p>
        </p:txBody>
      </p:sp>
      <p:pic>
        <p:nvPicPr>
          <p:cNvPr id="5" name="Εικόνα 4">
            <a:extLst>
              <a:ext uri="{FF2B5EF4-FFF2-40B4-BE49-F238E27FC236}">
                <a16:creationId xmlns:a16="http://schemas.microsoft.com/office/drawing/2014/main" id="{3F66B0C1-E6DE-2437-18FE-4CBC4F35AD33}"/>
              </a:ext>
            </a:extLst>
          </p:cNvPr>
          <p:cNvPicPr>
            <a:picLocks noChangeAspect="1"/>
          </p:cNvPicPr>
          <p:nvPr/>
        </p:nvPicPr>
        <p:blipFill>
          <a:blip r:embed="rId2"/>
          <a:stretch>
            <a:fillRect/>
          </a:stretch>
        </p:blipFill>
        <p:spPr>
          <a:xfrm>
            <a:off x="6516216" y="133258"/>
            <a:ext cx="2533780" cy="1797142"/>
          </a:xfrm>
          <a:prstGeom prst="rect">
            <a:avLst/>
          </a:prstGeom>
        </p:spPr>
      </p:pic>
      <p:pic>
        <p:nvPicPr>
          <p:cNvPr id="4" name="Εικόνα 3">
            <a:extLst>
              <a:ext uri="{FF2B5EF4-FFF2-40B4-BE49-F238E27FC236}">
                <a16:creationId xmlns:a16="http://schemas.microsoft.com/office/drawing/2014/main" id="{2D712E3D-FD81-4C82-E4AB-E7AC866C969C}"/>
              </a:ext>
            </a:extLst>
          </p:cNvPr>
          <p:cNvPicPr>
            <a:picLocks noChangeAspect="1"/>
          </p:cNvPicPr>
          <p:nvPr/>
        </p:nvPicPr>
        <p:blipFill>
          <a:blip r:embed="rId3"/>
          <a:stretch>
            <a:fillRect/>
          </a:stretch>
        </p:blipFill>
        <p:spPr>
          <a:xfrm>
            <a:off x="0" y="0"/>
            <a:ext cx="3200677" cy="938865"/>
          </a:xfrm>
          <a:prstGeom prst="rect">
            <a:avLst/>
          </a:prstGeom>
        </p:spPr>
      </p:pic>
      <p:sp>
        <p:nvSpPr>
          <p:cNvPr id="6" name="Θέση περιεχομένου 2">
            <a:extLst>
              <a:ext uri="{FF2B5EF4-FFF2-40B4-BE49-F238E27FC236}">
                <a16:creationId xmlns:a16="http://schemas.microsoft.com/office/drawing/2014/main" id="{ECF7549B-F7BF-35E8-FA08-CB1BE3886F93}"/>
              </a:ext>
            </a:extLst>
          </p:cNvPr>
          <p:cNvSpPr txBox="1">
            <a:spLocks/>
          </p:cNvSpPr>
          <p:nvPr/>
        </p:nvSpPr>
        <p:spPr>
          <a:xfrm>
            <a:off x="609598" y="3014217"/>
            <a:ext cx="6554689" cy="27190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el-GR" dirty="0">
                <a:solidFill>
                  <a:schemeClr val="tx1"/>
                </a:solidFill>
              </a:rPr>
              <a:t>Δεκτή αίτηση αναστολής: ο αιτών δεν απελαύνεται / απομακρύνεται από τη χώρα.</a:t>
            </a:r>
          </a:p>
          <a:p>
            <a:pPr marL="0" indent="0" algn="just">
              <a:spcBef>
                <a:spcPts val="0"/>
              </a:spcBef>
              <a:buNone/>
            </a:pPr>
            <a:endParaRPr lang="el-GR" dirty="0">
              <a:solidFill>
                <a:schemeClr val="tx1"/>
              </a:solidFill>
            </a:endParaRPr>
          </a:p>
          <a:p>
            <a:pPr algn="just">
              <a:spcBef>
                <a:spcPts val="0"/>
              </a:spcBef>
            </a:pPr>
            <a:r>
              <a:rPr lang="el-GR" dirty="0">
                <a:solidFill>
                  <a:schemeClr val="tx1"/>
                </a:solidFill>
              </a:rPr>
              <a:t>Δεκτή αίτηση ακύρωσης: αναπομπή της υπόθεσης στη Διοίκηση για νέα νόμιμη κρίση – η υπόθεση επανεξετάζεται από την αρμόδια Επιτροπή Προσφυγών.</a:t>
            </a:r>
          </a:p>
          <a:p>
            <a:pPr marL="0" indent="0" algn="just">
              <a:spcBef>
                <a:spcPts val="0"/>
              </a:spcBef>
              <a:buNone/>
            </a:pPr>
            <a:endParaRPr lang="el-GR" dirty="0">
              <a:solidFill>
                <a:schemeClr val="tx1"/>
              </a:solidFill>
            </a:endParaRPr>
          </a:p>
          <a:p>
            <a:pPr algn="just">
              <a:spcBef>
                <a:spcPts val="0"/>
              </a:spcBef>
            </a:pPr>
            <a:r>
              <a:rPr lang="el-GR" dirty="0">
                <a:solidFill>
                  <a:schemeClr val="tx1"/>
                </a:solidFill>
              </a:rPr>
              <a:t>Απόρριψη αίτησης ακύρωσης: ο αιτών έχει δικαίωμα να προσφύγει στο </a:t>
            </a:r>
            <a:r>
              <a:rPr lang="el-GR" dirty="0" err="1">
                <a:solidFill>
                  <a:schemeClr val="tx1"/>
                </a:solidFill>
              </a:rPr>
              <a:t>ΣτΕ</a:t>
            </a:r>
            <a:r>
              <a:rPr lang="el-GR" dirty="0">
                <a:solidFill>
                  <a:schemeClr val="tx1"/>
                </a:solidFill>
              </a:rPr>
              <a:t>.</a:t>
            </a:r>
          </a:p>
          <a:p>
            <a:endParaRPr lang="el-GR" dirty="0"/>
          </a:p>
        </p:txBody>
      </p:sp>
    </p:spTree>
    <p:extLst>
      <p:ext uri="{BB962C8B-B14F-4D97-AF65-F5344CB8AC3E}">
        <p14:creationId xmlns:p14="http://schemas.microsoft.com/office/powerpoint/2010/main" val="30975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DD1CE-DA49-43A0-8B49-49C336434435}"/>
              </a:ext>
            </a:extLst>
          </p:cNvPr>
          <p:cNvSpPr txBox="1"/>
          <p:nvPr/>
        </p:nvSpPr>
        <p:spPr>
          <a:xfrm>
            <a:off x="467544" y="988812"/>
            <a:ext cx="7848872" cy="954107"/>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Προσφυγές Ι</a:t>
            </a:r>
          </a:p>
          <a:p>
            <a:pPr algn="ctr"/>
            <a:r>
              <a:rPr lang="el-GR" sz="2800" u="sng" dirty="0">
                <a:solidFill>
                  <a:schemeClr val="accent1"/>
                </a:solidFill>
                <a:effectLst>
                  <a:outerShdw blurRad="38100" dist="38100" dir="2700000" algn="tl">
                    <a:srgbClr val="000000">
                      <a:alpha val="43137"/>
                    </a:srgbClr>
                  </a:outerShdw>
                </a:effectLst>
                <a:ea typeface="Cambria" panose="02040503050406030204" pitchFamily="18" charset="0"/>
              </a:rPr>
              <a:t>Περίοδος Αναφοράς 2014 έως 30/04/2022</a:t>
            </a:r>
            <a:endParaRPr lang="en-US" sz="2800" u="sng" dirty="0">
              <a:solidFill>
                <a:schemeClr val="accent1"/>
              </a:solidFill>
              <a:effectLst>
                <a:outerShdw blurRad="38100" dist="38100" dir="2700000" algn="tl">
                  <a:srgbClr val="000000">
                    <a:alpha val="43137"/>
                  </a:srgbClr>
                </a:outerShdw>
              </a:effectLst>
              <a:ea typeface="Cambria" panose="02040503050406030204" pitchFamily="18" charset="0"/>
            </a:endParaRPr>
          </a:p>
        </p:txBody>
      </p:sp>
      <p:pic>
        <p:nvPicPr>
          <p:cNvPr id="2" name="Εικόνα 1">
            <a:extLst>
              <a:ext uri="{FF2B5EF4-FFF2-40B4-BE49-F238E27FC236}">
                <a16:creationId xmlns:a16="http://schemas.microsoft.com/office/drawing/2014/main" id="{B74F35E1-085C-AD9F-F331-BE90857E76C0}"/>
              </a:ext>
            </a:extLst>
          </p:cNvPr>
          <p:cNvPicPr>
            <a:picLocks noChangeAspect="1"/>
          </p:cNvPicPr>
          <p:nvPr/>
        </p:nvPicPr>
        <p:blipFill>
          <a:blip r:embed="rId2"/>
          <a:stretch>
            <a:fillRect/>
          </a:stretch>
        </p:blipFill>
        <p:spPr>
          <a:xfrm>
            <a:off x="-21171" y="0"/>
            <a:ext cx="3200677" cy="938865"/>
          </a:xfrm>
          <a:prstGeom prst="rect">
            <a:avLst/>
          </a:prstGeom>
        </p:spPr>
      </p:pic>
      <p:pic>
        <p:nvPicPr>
          <p:cNvPr id="7" name="Εικόνα 6">
            <a:extLst>
              <a:ext uri="{FF2B5EF4-FFF2-40B4-BE49-F238E27FC236}">
                <a16:creationId xmlns:a16="http://schemas.microsoft.com/office/drawing/2014/main" id="{B7DE443C-6D8E-5038-4CDC-0365CC237E9A}"/>
              </a:ext>
            </a:extLst>
          </p:cNvPr>
          <p:cNvPicPr>
            <a:picLocks noChangeAspect="1"/>
          </p:cNvPicPr>
          <p:nvPr/>
        </p:nvPicPr>
        <p:blipFill>
          <a:blip r:embed="rId3"/>
          <a:stretch>
            <a:fillRect/>
          </a:stretch>
        </p:blipFill>
        <p:spPr>
          <a:xfrm>
            <a:off x="245217" y="2132856"/>
            <a:ext cx="8735732" cy="4464496"/>
          </a:xfrm>
          <a:prstGeom prst="rect">
            <a:avLst/>
          </a:prstGeom>
        </p:spPr>
      </p:pic>
    </p:spTree>
    <p:extLst>
      <p:ext uri="{BB962C8B-B14F-4D97-AF65-F5344CB8AC3E}">
        <p14:creationId xmlns:p14="http://schemas.microsoft.com/office/powerpoint/2010/main" val="31613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DD1CE-DA49-43A0-8B49-49C336434435}"/>
              </a:ext>
            </a:extLst>
          </p:cNvPr>
          <p:cNvSpPr txBox="1"/>
          <p:nvPr/>
        </p:nvSpPr>
        <p:spPr>
          <a:xfrm>
            <a:off x="611560" y="1124744"/>
            <a:ext cx="7812868" cy="954107"/>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Προσφυγές ΙΙ</a:t>
            </a:r>
          </a:p>
          <a:p>
            <a:pPr algn="ctr"/>
            <a:r>
              <a:rPr lang="el-GR" sz="2800" u="sng" dirty="0">
                <a:solidFill>
                  <a:schemeClr val="accent1"/>
                </a:solidFill>
                <a:effectLst>
                  <a:outerShdw blurRad="38100" dist="38100" dir="2700000" algn="tl">
                    <a:srgbClr val="000000">
                      <a:alpha val="43137"/>
                    </a:srgbClr>
                  </a:outerShdw>
                </a:effectLst>
                <a:ea typeface="Cambria" panose="02040503050406030204" pitchFamily="18" charset="0"/>
              </a:rPr>
              <a:t>Περίοδος Αναφοράς 2014 έως 30/04/2022</a:t>
            </a:r>
            <a:endParaRPr lang="en-US" sz="2800" u="sng" dirty="0">
              <a:solidFill>
                <a:schemeClr val="accent1"/>
              </a:solidFill>
              <a:effectLst>
                <a:outerShdw blurRad="38100" dist="38100" dir="2700000" algn="tl">
                  <a:srgbClr val="000000">
                    <a:alpha val="43137"/>
                  </a:srgbClr>
                </a:outerShdw>
              </a:effectLst>
              <a:ea typeface="Cambria" panose="02040503050406030204" pitchFamily="18" charset="0"/>
            </a:endParaRPr>
          </a:p>
        </p:txBody>
      </p:sp>
      <p:pic>
        <p:nvPicPr>
          <p:cNvPr id="15" name="Εικόνα 14">
            <a:extLst>
              <a:ext uri="{FF2B5EF4-FFF2-40B4-BE49-F238E27FC236}">
                <a16:creationId xmlns:a16="http://schemas.microsoft.com/office/drawing/2014/main" id="{8065ACE3-1777-4063-947F-BE9F24920E7C}"/>
              </a:ext>
            </a:extLst>
          </p:cNvPr>
          <p:cNvPicPr>
            <a:picLocks noChangeAspect="1"/>
          </p:cNvPicPr>
          <p:nvPr/>
        </p:nvPicPr>
        <p:blipFill>
          <a:blip r:embed="rId2"/>
          <a:stretch>
            <a:fillRect/>
          </a:stretch>
        </p:blipFill>
        <p:spPr>
          <a:xfrm>
            <a:off x="179512" y="2852936"/>
            <a:ext cx="8856984" cy="1728192"/>
          </a:xfrm>
          <a:prstGeom prst="rect">
            <a:avLst/>
          </a:prstGeom>
        </p:spPr>
      </p:pic>
      <p:pic>
        <p:nvPicPr>
          <p:cNvPr id="2" name="Εικόνα 1">
            <a:extLst>
              <a:ext uri="{FF2B5EF4-FFF2-40B4-BE49-F238E27FC236}">
                <a16:creationId xmlns:a16="http://schemas.microsoft.com/office/drawing/2014/main" id="{B74F35E1-085C-AD9F-F331-BE90857E76C0}"/>
              </a:ext>
            </a:extLst>
          </p:cNvPr>
          <p:cNvPicPr>
            <a:picLocks noChangeAspect="1"/>
          </p:cNvPicPr>
          <p:nvPr/>
        </p:nvPicPr>
        <p:blipFill>
          <a:blip r:embed="rId3"/>
          <a:stretch>
            <a:fillRect/>
          </a:stretch>
        </p:blipFill>
        <p:spPr>
          <a:xfrm>
            <a:off x="18237" y="0"/>
            <a:ext cx="3200677" cy="938865"/>
          </a:xfrm>
          <a:prstGeom prst="rect">
            <a:avLst/>
          </a:prstGeom>
        </p:spPr>
      </p:pic>
    </p:spTree>
    <p:extLst>
      <p:ext uri="{BB962C8B-B14F-4D97-AF65-F5344CB8AC3E}">
        <p14:creationId xmlns:p14="http://schemas.microsoft.com/office/powerpoint/2010/main" val="34296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DD1CE-DA49-43A0-8B49-49C336434435}"/>
              </a:ext>
            </a:extLst>
          </p:cNvPr>
          <p:cNvSpPr txBox="1"/>
          <p:nvPr/>
        </p:nvSpPr>
        <p:spPr>
          <a:xfrm>
            <a:off x="467544" y="1412776"/>
            <a:ext cx="7812868" cy="523220"/>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Χώρες Καταγωγής</a:t>
            </a:r>
          </a:p>
        </p:txBody>
      </p:sp>
      <p:pic>
        <p:nvPicPr>
          <p:cNvPr id="2" name="Εικόνα 1">
            <a:extLst>
              <a:ext uri="{FF2B5EF4-FFF2-40B4-BE49-F238E27FC236}">
                <a16:creationId xmlns:a16="http://schemas.microsoft.com/office/drawing/2014/main" id="{B74F35E1-085C-AD9F-F331-BE90857E76C0}"/>
              </a:ext>
            </a:extLst>
          </p:cNvPr>
          <p:cNvPicPr>
            <a:picLocks noChangeAspect="1"/>
          </p:cNvPicPr>
          <p:nvPr/>
        </p:nvPicPr>
        <p:blipFill>
          <a:blip r:embed="rId2"/>
          <a:stretch>
            <a:fillRect/>
          </a:stretch>
        </p:blipFill>
        <p:spPr>
          <a:xfrm>
            <a:off x="18237" y="0"/>
            <a:ext cx="3200677" cy="938865"/>
          </a:xfrm>
          <a:prstGeom prst="rect">
            <a:avLst/>
          </a:prstGeom>
        </p:spPr>
      </p:pic>
      <p:sp>
        <p:nvSpPr>
          <p:cNvPr id="7" name="TextBox 6">
            <a:extLst>
              <a:ext uri="{FF2B5EF4-FFF2-40B4-BE49-F238E27FC236}">
                <a16:creationId xmlns:a16="http://schemas.microsoft.com/office/drawing/2014/main" id="{9300344F-ED7B-716A-A37F-9747F98421A2}"/>
              </a:ext>
            </a:extLst>
          </p:cNvPr>
          <p:cNvSpPr txBox="1"/>
          <p:nvPr/>
        </p:nvSpPr>
        <p:spPr>
          <a:xfrm>
            <a:off x="1763688" y="2409907"/>
            <a:ext cx="5472608" cy="3447098"/>
          </a:xfrm>
          <a:prstGeom prst="rect">
            <a:avLst/>
          </a:prstGeom>
          <a:noFill/>
        </p:spPr>
        <p:txBody>
          <a:bodyPr wrap="square" rtlCol="0">
            <a:spAutoFit/>
          </a:bodyPr>
          <a:lstStyle/>
          <a:p>
            <a:pPr algn="ctr"/>
            <a:r>
              <a:rPr lang="en-US" sz="2000" b="1" u="sng" dirty="0">
                <a:ea typeface="Cambria" panose="02040503050406030204" pitchFamily="18" charset="0"/>
              </a:rPr>
              <a:t>TOP </a:t>
            </a:r>
            <a:r>
              <a:rPr lang="el-GR" sz="2000" b="1" u="sng" dirty="0">
                <a:ea typeface="Cambria" panose="02040503050406030204" pitchFamily="18" charset="0"/>
              </a:rPr>
              <a:t>10</a:t>
            </a:r>
          </a:p>
          <a:p>
            <a:pPr algn="ctr"/>
            <a:endParaRPr lang="en-US" dirty="0">
              <a:ea typeface="Cambria" panose="02040503050406030204" pitchFamily="18" charset="0"/>
            </a:endParaRPr>
          </a:p>
          <a:p>
            <a:pPr marL="342900" indent="-342900">
              <a:buClr>
                <a:schemeClr val="accent1"/>
              </a:buClr>
              <a:buFont typeface="+mj-lt"/>
              <a:buAutoNum type="arabicPeriod"/>
            </a:pPr>
            <a:r>
              <a:rPr lang="el-GR" dirty="0">
                <a:ea typeface="Cambria" panose="02040503050406030204" pitchFamily="18" charset="0"/>
              </a:rPr>
              <a:t>ΑΙΓΥΠΤΟΣ</a:t>
            </a:r>
          </a:p>
          <a:p>
            <a:pPr marL="342900" indent="-342900">
              <a:buClr>
                <a:schemeClr val="accent1"/>
              </a:buClr>
              <a:buFont typeface="+mj-lt"/>
              <a:buAutoNum type="arabicPeriod"/>
            </a:pPr>
            <a:r>
              <a:rPr lang="el-GR" dirty="0">
                <a:ea typeface="Cambria" panose="02040503050406030204" pitchFamily="18" charset="0"/>
              </a:rPr>
              <a:t>ΑΛΒΑΝΙΑ</a:t>
            </a:r>
          </a:p>
          <a:p>
            <a:pPr marL="342900" indent="-342900">
              <a:buClr>
                <a:schemeClr val="accent1"/>
              </a:buClr>
              <a:buFont typeface="+mj-lt"/>
              <a:buAutoNum type="arabicPeriod"/>
            </a:pPr>
            <a:r>
              <a:rPr lang="el-GR" dirty="0">
                <a:ea typeface="Cambria" panose="02040503050406030204" pitchFamily="18" charset="0"/>
              </a:rPr>
              <a:t>ΑΦΓΑΝΙΣΤΑΝ</a:t>
            </a:r>
          </a:p>
          <a:p>
            <a:pPr marL="342900" indent="-342900">
              <a:buClr>
                <a:schemeClr val="accent1"/>
              </a:buClr>
              <a:buFont typeface="+mj-lt"/>
              <a:buAutoNum type="arabicPeriod"/>
            </a:pPr>
            <a:r>
              <a:rPr lang="el-GR" dirty="0">
                <a:ea typeface="Cambria" panose="02040503050406030204" pitchFamily="18" charset="0"/>
              </a:rPr>
              <a:t>ΓΕΩΡΓΙΑ</a:t>
            </a:r>
          </a:p>
          <a:p>
            <a:pPr marL="342900" indent="-342900">
              <a:buClr>
                <a:schemeClr val="accent1"/>
              </a:buClr>
              <a:buFont typeface="+mj-lt"/>
              <a:buAutoNum type="arabicPeriod"/>
            </a:pPr>
            <a:r>
              <a:rPr lang="el-GR" dirty="0">
                <a:ea typeface="Cambria" panose="02040503050406030204" pitchFamily="18" charset="0"/>
              </a:rPr>
              <a:t>ΙΡΑΚ</a:t>
            </a:r>
          </a:p>
          <a:p>
            <a:pPr marL="342900" indent="-342900">
              <a:buClr>
                <a:schemeClr val="accent1"/>
              </a:buClr>
              <a:buFont typeface="+mj-lt"/>
              <a:buAutoNum type="arabicPeriod"/>
            </a:pPr>
            <a:r>
              <a:rPr lang="el-GR" dirty="0">
                <a:ea typeface="Cambria" panose="02040503050406030204" pitchFamily="18" charset="0"/>
              </a:rPr>
              <a:t>ΙΡΑΝ</a:t>
            </a:r>
          </a:p>
          <a:p>
            <a:pPr marL="342900" indent="-342900">
              <a:buClr>
                <a:schemeClr val="accent1"/>
              </a:buClr>
              <a:buFont typeface="+mj-lt"/>
              <a:buAutoNum type="arabicPeriod"/>
            </a:pPr>
            <a:r>
              <a:rPr lang="el-GR" dirty="0">
                <a:ea typeface="Cambria" panose="02040503050406030204" pitchFamily="18" charset="0"/>
              </a:rPr>
              <a:t>ΛΑΙΚΗ ΔΗΜΟΚΡΑΤΙΑ ΤΟΥ ΚΟΝΓΚΟ</a:t>
            </a:r>
          </a:p>
          <a:p>
            <a:pPr marL="342900" indent="-342900">
              <a:buClr>
                <a:schemeClr val="accent1"/>
              </a:buClr>
              <a:buFont typeface="+mj-lt"/>
              <a:buAutoNum type="arabicPeriod"/>
            </a:pPr>
            <a:r>
              <a:rPr lang="el-GR" dirty="0">
                <a:ea typeface="Cambria" panose="02040503050406030204" pitchFamily="18" charset="0"/>
              </a:rPr>
              <a:t>ΜΠΑΝΓΚΛΑΝΤΕΣ</a:t>
            </a:r>
          </a:p>
          <a:p>
            <a:pPr marL="342900" indent="-342900">
              <a:buClr>
                <a:schemeClr val="accent1"/>
              </a:buClr>
              <a:buFont typeface="+mj-lt"/>
              <a:buAutoNum type="arabicPeriod"/>
            </a:pPr>
            <a:r>
              <a:rPr lang="el-GR" dirty="0">
                <a:ea typeface="Cambria" panose="02040503050406030204" pitchFamily="18" charset="0"/>
              </a:rPr>
              <a:t>ΠΑΚΙΣΤΑΝ</a:t>
            </a:r>
          </a:p>
          <a:p>
            <a:pPr marL="342900" indent="-342900">
              <a:buClr>
                <a:schemeClr val="accent1"/>
              </a:buClr>
              <a:buFont typeface="+mj-lt"/>
              <a:buAutoNum type="arabicPeriod"/>
            </a:pPr>
            <a:r>
              <a:rPr lang="el-GR" dirty="0">
                <a:ea typeface="Cambria" panose="02040503050406030204" pitchFamily="18" charset="0"/>
              </a:rPr>
              <a:t>ΣΥΡΙΑ</a:t>
            </a:r>
            <a:endParaRPr lang="en-US" sz="2800" u="sng" dirty="0">
              <a:solidFill>
                <a:schemeClr val="accent1"/>
              </a:solidFill>
              <a:effectLst>
                <a:outerShdw blurRad="38100" dist="38100" dir="2700000" algn="tl">
                  <a:srgbClr val="000000">
                    <a:alpha val="43137"/>
                  </a:srgbClr>
                </a:outerShdw>
              </a:effectLst>
              <a:ea typeface="Cambria" panose="02040503050406030204" pitchFamily="18" charset="0"/>
            </a:endParaRPr>
          </a:p>
        </p:txBody>
      </p:sp>
    </p:spTree>
    <p:extLst>
      <p:ext uri="{BB962C8B-B14F-4D97-AF65-F5344CB8AC3E}">
        <p14:creationId xmlns:p14="http://schemas.microsoft.com/office/powerpoint/2010/main" val="26694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 calcmode="lin" valueType="num">
                                      <p:cBhvr additive="base">
                                        <p:cTn id="4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11" end="11"/>
                                            </p:txEl>
                                          </p:spTgt>
                                        </p:tgtEl>
                                        <p:attrNameLst>
                                          <p:attrName>style.visibility</p:attrName>
                                        </p:attrNameLst>
                                      </p:cBhvr>
                                      <p:to>
                                        <p:strVal val="visible"/>
                                      </p:to>
                                    </p:set>
                                    <p:anim calcmode="lin" valueType="num">
                                      <p:cBhvr additive="base">
                                        <p:cTn id="4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CD29D0-0E86-4B84-AB16-AD95733D08B7}"/>
              </a:ext>
            </a:extLst>
          </p:cNvPr>
          <p:cNvSpPr txBox="1"/>
          <p:nvPr/>
        </p:nvSpPr>
        <p:spPr>
          <a:xfrm>
            <a:off x="755576" y="1052736"/>
            <a:ext cx="7344816" cy="954107"/>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Αποφάσεις Ι</a:t>
            </a:r>
          </a:p>
          <a:p>
            <a:pPr algn="ctr"/>
            <a:r>
              <a:rPr lang="el-GR" sz="2800" u="sng" dirty="0">
                <a:solidFill>
                  <a:schemeClr val="accent1"/>
                </a:solidFill>
                <a:effectLst>
                  <a:outerShdw blurRad="38100" dist="38100" dir="2700000" algn="tl">
                    <a:srgbClr val="000000">
                      <a:alpha val="43137"/>
                    </a:srgbClr>
                  </a:outerShdw>
                </a:effectLst>
                <a:ea typeface="Cambria" panose="02040503050406030204" pitchFamily="18" charset="0"/>
              </a:rPr>
              <a:t>Περίοδος Αναφοράς 2016 έως 30/04/2022</a:t>
            </a:r>
            <a:endParaRPr lang="en-US" sz="2800" u="sng" dirty="0">
              <a:solidFill>
                <a:schemeClr val="accent1"/>
              </a:solidFill>
              <a:effectLst>
                <a:outerShdw blurRad="38100" dist="38100" dir="2700000" algn="tl">
                  <a:srgbClr val="000000">
                    <a:alpha val="43137"/>
                  </a:srgbClr>
                </a:outerShdw>
              </a:effectLst>
              <a:ea typeface="Cambria" panose="02040503050406030204" pitchFamily="18" charset="0"/>
            </a:endParaRPr>
          </a:p>
        </p:txBody>
      </p:sp>
      <p:pic>
        <p:nvPicPr>
          <p:cNvPr id="2" name="Εικόνα 1">
            <a:extLst>
              <a:ext uri="{FF2B5EF4-FFF2-40B4-BE49-F238E27FC236}">
                <a16:creationId xmlns:a16="http://schemas.microsoft.com/office/drawing/2014/main" id="{28F6CED3-B697-EC6D-2815-4762C7D3E60E}"/>
              </a:ext>
            </a:extLst>
          </p:cNvPr>
          <p:cNvPicPr>
            <a:picLocks noChangeAspect="1"/>
          </p:cNvPicPr>
          <p:nvPr/>
        </p:nvPicPr>
        <p:blipFill>
          <a:blip r:embed="rId2"/>
          <a:stretch>
            <a:fillRect/>
          </a:stretch>
        </p:blipFill>
        <p:spPr>
          <a:xfrm>
            <a:off x="5207" y="0"/>
            <a:ext cx="3200677" cy="938865"/>
          </a:xfrm>
          <a:prstGeom prst="rect">
            <a:avLst/>
          </a:prstGeom>
        </p:spPr>
      </p:pic>
      <p:pic>
        <p:nvPicPr>
          <p:cNvPr id="6" name="Εικόνα 5">
            <a:extLst>
              <a:ext uri="{FF2B5EF4-FFF2-40B4-BE49-F238E27FC236}">
                <a16:creationId xmlns:a16="http://schemas.microsoft.com/office/drawing/2014/main" id="{6A112FE8-0E1E-2E3A-9733-F5BC04BF50ED}"/>
              </a:ext>
            </a:extLst>
          </p:cNvPr>
          <p:cNvPicPr>
            <a:picLocks noChangeAspect="1"/>
          </p:cNvPicPr>
          <p:nvPr/>
        </p:nvPicPr>
        <p:blipFill>
          <a:blip r:embed="rId3"/>
          <a:stretch>
            <a:fillRect/>
          </a:stretch>
        </p:blipFill>
        <p:spPr>
          <a:xfrm>
            <a:off x="251520" y="2276872"/>
            <a:ext cx="8712968" cy="4248472"/>
          </a:xfrm>
          <a:prstGeom prst="rect">
            <a:avLst/>
          </a:prstGeom>
        </p:spPr>
      </p:pic>
    </p:spTree>
    <p:extLst>
      <p:ext uri="{BB962C8B-B14F-4D97-AF65-F5344CB8AC3E}">
        <p14:creationId xmlns:p14="http://schemas.microsoft.com/office/powerpoint/2010/main" val="8648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CD29D0-0E86-4B84-AB16-AD95733D08B7}"/>
              </a:ext>
            </a:extLst>
          </p:cNvPr>
          <p:cNvSpPr txBox="1"/>
          <p:nvPr/>
        </p:nvSpPr>
        <p:spPr>
          <a:xfrm>
            <a:off x="827584" y="1268760"/>
            <a:ext cx="7200800" cy="954107"/>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Αποφάσεις ΙΙ</a:t>
            </a:r>
          </a:p>
          <a:p>
            <a:pPr algn="ctr"/>
            <a:r>
              <a:rPr lang="el-GR" sz="2800" u="sng" dirty="0">
                <a:solidFill>
                  <a:schemeClr val="accent1"/>
                </a:solidFill>
                <a:effectLst>
                  <a:outerShdw blurRad="38100" dist="38100" dir="2700000" algn="tl">
                    <a:srgbClr val="000000">
                      <a:alpha val="43137"/>
                    </a:srgbClr>
                  </a:outerShdw>
                </a:effectLst>
                <a:ea typeface="Cambria" panose="02040503050406030204" pitchFamily="18" charset="0"/>
              </a:rPr>
              <a:t>Περίοδος Αναφοράς 2016 έως 30/04/2022</a:t>
            </a:r>
            <a:endParaRPr lang="en-US" sz="2800" u="sng" dirty="0">
              <a:solidFill>
                <a:schemeClr val="accent1"/>
              </a:solidFill>
              <a:effectLst>
                <a:outerShdw blurRad="38100" dist="38100" dir="2700000" algn="tl">
                  <a:srgbClr val="000000">
                    <a:alpha val="43137"/>
                  </a:srgbClr>
                </a:outerShdw>
              </a:effectLst>
              <a:ea typeface="Cambria" panose="02040503050406030204" pitchFamily="18" charset="0"/>
            </a:endParaRPr>
          </a:p>
        </p:txBody>
      </p:sp>
      <p:pic>
        <p:nvPicPr>
          <p:cNvPr id="2" name="Εικόνα 1">
            <a:extLst>
              <a:ext uri="{FF2B5EF4-FFF2-40B4-BE49-F238E27FC236}">
                <a16:creationId xmlns:a16="http://schemas.microsoft.com/office/drawing/2014/main" id="{28F6CED3-B697-EC6D-2815-4762C7D3E60E}"/>
              </a:ext>
            </a:extLst>
          </p:cNvPr>
          <p:cNvPicPr>
            <a:picLocks noChangeAspect="1"/>
          </p:cNvPicPr>
          <p:nvPr/>
        </p:nvPicPr>
        <p:blipFill>
          <a:blip r:embed="rId2"/>
          <a:stretch>
            <a:fillRect/>
          </a:stretch>
        </p:blipFill>
        <p:spPr>
          <a:xfrm>
            <a:off x="-24193" y="0"/>
            <a:ext cx="3200677" cy="938865"/>
          </a:xfrm>
          <a:prstGeom prst="rect">
            <a:avLst/>
          </a:prstGeom>
        </p:spPr>
      </p:pic>
      <p:pic>
        <p:nvPicPr>
          <p:cNvPr id="3" name="Εικόνα 2">
            <a:extLst>
              <a:ext uri="{FF2B5EF4-FFF2-40B4-BE49-F238E27FC236}">
                <a16:creationId xmlns:a16="http://schemas.microsoft.com/office/drawing/2014/main" id="{1DE7EA1E-00C8-F190-8526-2BB552EBF6E2}"/>
              </a:ext>
            </a:extLst>
          </p:cNvPr>
          <p:cNvPicPr>
            <a:picLocks noChangeAspect="1"/>
          </p:cNvPicPr>
          <p:nvPr/>
        </p:nvPicPr>
        <p:blipFill>
          <a:blip r:embed="rId3"/>
          <a:stretch>
            <a:fillRect/>
          </a:stretch>
        </p:blipFill>
        <p:spPr>
          <a:xfrm>
            <a:off x="179512" y="2836545"/>
            <a:ext cx="8784976" cy="1703116"/>
          </a:xfrm>
          <a:prstGeom prst="rect">
            <a:avLst/>
          </a:prstGeom>
        </p:spPr>
      </p:pic>
    </p:spTree>
    <p:extLst>
      <p:ext uri="{BB962C8B-B14F-4D97-AF65-F5344CB8AC3E}">
        <p14:creationId xmlns:p14="http://schemas.microsoft.com/office/powerpoint/2010/main" val="19112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DD1CE-DA49-43A0-8B49-49C336434435}"/>
              </a:ext>
            </a:extLst>
          </p:cNvPr>
          <p:cNvSpPr txBox="1"/>
          <p:nvPr/>
        </p:nvSpPr>
        <p:spPr>
          <a:xfrm>
            <a:off x="467544" y="1412776"/>
            <a:ext cx="7812868" cy="523220"/>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Χώρες Καταγωγής</a:t>
            </a:r>
          </a:p>
        </p:txBody>
      </p:sp>
      <p:pic>
        <p:nvPicPr>
          <p:cNvPr id="2" name="Εικόνα 1">
            <a:extLst>
              <a:ext uri="{FF2B5EF4-FFF2-40B4-BE49-F238E27FC236}">
                <a16:creationId xmlns:a16="http://schemas.microsoft.com/office/drawing/2014/main" id="{B74F35E1-085C-AD9F-F331-BE90857E76C0}"/>
              </a:ext>
            </a:extLst>
          </p:cNvPr>
          <p:cNvPicPr>
            <a:picLocks noChangeAspect="1"/>
          </p:cNvPicPr>
          <p:nvPr/>
        </p:nvPicPr>
        <p:blipFill>
          <a:blip r:embed="rId2"/>
          <a:stretch>
            <a:fillRect/>
          </a:stretch>
        </p:blipFill>
        <p:spPr>
          <a:xfrm>
            <a:off x="18237" y="0"/>
            <a:ext cx="3200677" cy="938865"/>
          </a:xfrm>
          <a:prstGeom prst="rect">
            <a:avLst/>
          </a:prstGeom>
        </p:spPr>
      </p:pic>
      <p:sp>
        <p:nvSpPr>
          <p:cNvPr id="7" name="TextBox 6">
            <a:extLst>
              <a:ext uri="{FF2B5EF4-FFF2-40B4-BE49-F238E27FC236}">
                <a16:creationId xmlns:a16="http://schemas.microsoft.com/office/drawing/2014/main" id="{9300344F-ED7B-716A-A37F-9747F98421A2}"/>
              </a:ext>
            </a:extLst>
          </p:cNvPr>
          <p:cNvSpPr txBox="1"/>
          <p:nvPr/>
        </p:nvSpPr>
        <p:spPr>
          <a:xfrm>
            <a:off x="827584" y="2412629"/>
            <a:ext cx="3060340" cy="2646878"/>
          </a:xfrm>
          <a:prstGeom prst="rect">
            <a:avLst/>
          </a:prstGeom>
          <a:noFill/>
        </p:spPr>
        <p:txBody>
          <a:bodyPr wrap="square" rtlCol="0">
            <a:spAutoFit/>
          </a:bodyPr>
          <a:lstStyle/>
          <a:p>
            <a:pPr algn="ctr"/>
            <a:r>
              <a:rPr lang="en-US" sz="2000" b="1" u="sng" dirty="0">
                <a:ea typeface="Cambria" panose="02040503050406030204" pitchFamily="18" charset="0"/>
              </a:rPr>
              <a:t>TOP 5</a:t>
            </a:r>
            <a:endParaRPr lang="el-GR" sz="2000" b="1" u="sng" dirty="0">
              <a:ea typeface="Cambria" panose="02040503050406030204" pitchFamily="18" charset="0"/>
            </a:endParaRPr>
          </a:p>
          <a:p>
            <a:pPr algn="ctr"/>
            <a:r>
              <a:rPr lang="el-GR" sz="2000" b="1" u="sng" dirty="0">
                <a:ea typeface="Cambria" panose="02040503050406030204" pitchFamily="18" charset="0"/>
              </a:rPr>
              <a:t>ΠΡΟΣΦΥΓΙΚΟ ΚΑΘΕΣΤΩΣ</a:t>
            </a:r>
            <a:endParaRPr lang="en-US" sz="2000" b="1" u="sng" dirty="0">
              <a:ea typeface="Cambria" panose="02040503050406030204" pitchFamily="18" charset="0"/>
            </a:endParaRPr>
          </a:p>
          <a:p>
            <a:pPr algn="ctr"/>
            <a:endParaRPr lang="en-US" dirty="0">
              <a:ea typeface="Cambria" panose="02040503050406030204" pitchFamily="18" charset="0"/>
            </a:endParaRPr>
          </a:p>
          <a:p>
            <a:pPr marL="342900" indent="-342900">
              <a:buClr>
                <a:schemeClr val="accent1"/>
              </a:buClr>
              <a:buFont typeface="+mj-lt"/>
              <a:buAutoNum type="arabicPeriod"/>
            </a:pPr>
            <a:r>
              <a:rPr lang="el-GR" dirty="0">
                <a:ea typeface="Cambria" panose="02040503050406030204" pitchFamily="18" charset="0"/>
              </a:rPr>
              <a:t>ΑΦΓΑΝΙΣΤΑΝ</a:t>
            </a:r>
          </a:p>
          <a:p>
            <a:pPr marL="342900" indent="-342900">
              <a:buClr>
                <a:schemeClr val="accent1"/>
              </a:buClr>
              <a:buFont typeface="+mj-lt"/>
              <a:buAutoNum type="arabicPeriod"/>
            </a:pPr>
            <a:r>
              <a:rPr lang="el-GR" dirty="0">
                <a:ea typeface="Cambria" panose="02040503050406030204" pitchFamily="18" charset="0"/>
              </a:rPr>
              <a:t>ΙΡΑΚ</a:t>
            </a:r>
          </a:p>
          <a:p>
            <a:pPr marL="342900" indent="-342900">
              <a:buClr>
                <a:schemeClr val="accent1"/>
              </a:buClr>
              <a:buFont typeface="+mj-lt"/>
              <a:buAutoNum type="arabicPeriod"/>
            </a:pPr>
            <a:r>
              <a:rPr lang="el-GR" dirty="0">
                <a:ea typeface="Cambria" panose="02040503050406030204" pitchFamily="18" charset="0"/>
              </a:rPr>
              <a:t>ΙΡΑΝ</a:t>
            </a:r>
          </a:p>
          <a:p>
            <a:pPr marL="342900" indent="-342900">
              <a:buClr>
                <a:schemeClr val="accent1"/>
              </a:buClr>
              <a:buFont typeface="+mj-lt"/>
              <a:buAutoNum type="arabicPeriod"/>
            </a:pPr>
            <a:r>
              <a:rPr lang="el-GR" dirty="0">
                <a:ea typeface="Cambria" panose="02040503050406030204" pitchFamily="18" charset="0"/>
              </a:rPr>
              <a:t>ΛΑΙΚΗ ΔΗΜΟΡΑΤΙΑ ΤΟΥ ΚΟΝΓΚΟ</a:t>
            </a:r>
          </a:p>
          <a:p>
            <a:pPr marL="342900" indent="-342900">
              <a:buClr>
                <a:schemeClr val="accent1"/>
              </a:buClr>
              <a:buFont typeface="+mj-lt"/>
              <a:buAutoNum type="arabicPeriod"/>
            </a:pPr>
            <a:r>
              <a:rPr lang="el-GR" dirty="0">
                <a:ea typeface="Cambria" panose="02040503050406030204" pitchFamily="18" charset="0"/>
              </a:rPr>
              <a:t>ΣΥΡΙΑ</a:t>
            </a:r>
          </a:p>
        </p:txBody>
      </p:sp>
      <p:sp>
        <p:nvSpPr>
          <p:cNvPr id="5" name="TextBox 4">
            <a:extLst>
              <a:ext uri="{FF2B5EF4-FFF2-40B4-BE49-F238E27FC236}">
                <a16:creationId xmlns:a16="http://schemas.microsoft.com/office/drawing/2014/main" id="{46C2B18E-E270-C863-8AC6-58BE0EFACFF4}"/>
              </a:ext>
            </a:extLst>
          </p:cNvPr>
          <p:cNvSpPr txBox="1"/>
          <p:nvPr/>
        </p:nvSpPr>
        <p:spPr>
          <a:xfrm>
            <a:off x="4382380" y="2409907"/>
            <a:ext cx="3060340" cy="2646878"/>
          </a:xfrm>
          <a:prstGeom prst="rect">
            <a:avLst/>
          </a:prstGeom>
          <a:noFill/>
        </p:spPr>
        <p:txBody>
          <a:bodyPr wrap="square" rtlCol="0">
            <a:spAutoFit/>
          </a:bodyPr>
          <a:lstStyle/>
          <a:p>
            <a:pPr algn="ctr"/>
            <a:r>
              <a:rPr lang="en-US" sz="2000" b="1" u="sng" dirty="0">
                <a:ea typeface="Cambria" panose="02040503050406030204" pitchFamily="18" charset="0"/>
              </a:rPr>
              <a:t>TOP 5</a:t>
            </a:r>
            <a:endParaRPr lang="el-GR" sz="2000" b="1" u="sng" dirty="0">
              <a:ea typeface="Cambria" panose="02040503050406030204" pitchFamily="18" charset="0"/>
            </a:endParaRPr>
          </a:p>
          <a:p>
            <a:pPr algn="ctr"/>
            <a:r>
              <a:rPr lang="el-GR" sz="2000" b="1" u="sng" dirty="0">
                <a:ea typeface="Cambria" panose="02040503050406030204" pitchFamily="18" charset="0"/>
              </a:rPr>
              <a:t>ΕΠΙΚΟΥΡΙΚΗ ΠΡΟΣΤΑΣΙΑ</a:t>
            </a:r>
            <a:endParaRPr lang="en-US" sz="2000" b="1" u="sng" dirty="0">
              <a:ea typeface="Cambria" panose="02040503050406030204" pitchFamily="18" charset="0"/>
            </a:endParaRPr>
          </a:p>
          <a:p>
            <a:pPr algn="ctr"/>
            <a:endParaRPr lang="en-US" dirty="0">
              <a:ea typeface="Cambria" panose="02040503050406030204" pitchFamily="18" charset="0"/>
            </a:endParaRPr>
          </a:p>
          <a:p>
            <a:pPr marL="342900" indent="-342900">
              <a:buClr>
                <a:schemeClr val="accent1"/>
              </a:buClr>
              <a:buFont typeface="+mj-lt"/>
              <a:buAutoNum type="arabicPeriod"/>
            </a:pPr>
            <a:r>
              <a:rPr lang="el-GR" dirty="0">
                <a:ea typeface="Cambria" panose="02040503050406030204" pitchFamily="18" charset="0"/>
              </a:rPr>
              <a:t>ΑΦΓΑΝΙΣΤΑΝ</a:t>
            </a:r>
          </a:p>
          <a:p>
            <a:pPr marL="342900" indent="-342900">
              <a:buClr>
                <a:schemeClr val="accent1"/>
              </a:buClr>
              <a:buFont typeface="+mj-lt"/>
              <a:buAutoNum type="arabicPeriod"/>
            </a:pPr>
            <a:r>
              <a:rPr lang="el-GR" dirty="0">
                <a:ea typeface="Cambria" panose="02040503050406030204" pitchFamily="18" charset="0"/>
              </a:rPr>
              <a:t>ΙΡΑΚ</a:t>
            </a:r>
          </a:p>
          <a:p>
            <a:pPr marL="342900" indent="-342900">
              <a:buClr>
                <a:schemeClr val="accent1"/>
              </a:buClr>
              <a:buFont typeface="+mj-lt"/>
              <a:buAutoNum type="arabicPeriod"/>
            </a:pPr>
            <a:r>
              <a:rPr lang="el-GR" dirty="0">
                <a:ea typeface="Cambria" panose="02040503050406030204" pitchFamily="18" charset="0"/>
              </a:rPr>
              <a:t>ΚΑΜΕΡΟΥΝ</a:t>
            </a:r>
          </a:p>
          <a:p>
            <a:pPr marL="342900" indent="-342900">
              <a:buClr>
                <a:schemeClr val="accent1"/>
              </a:buClr>
              <a:buFont typeface="+mj-lt"/>
              <a:buAutoNum type="arabicPeriod"/>
            </a:pPr>
            <a:r>
              <a:rPr lang="el-GR" dirty="0">
                <a:ea typeface="Cambria" panose="02040503050406030204" pitchFamily="18" charset="0"/>
              </a:rPr>
              <a:t>ΛΑΙΚΗ ΔΗΜΟΡΑΤΙΑ ΤΟΥ ΚΟΝΓΚΟ</a:t>
            </a:r>
          </a:p>
          <a:p>
            <a:pPr marL="342900" indent="-342900">
              <a:buClr>
                <a:schemeClr val="accent1"/>
              </a:buClr>
              <a:buFont typeface="+mj-lt"/>
              <a:buAutoNum type="arabicPeriod"/>
            </a:pPr>
            <a:r>
              <a:rPr lang="el-GR" dirty="0">
                <a:ea typeface="Cambria" panose="02040503050406030204" pitchFamily="18" charset="0"/>
              </a:rPr>
              <a:t>ΣΥΡΙΑ</a:t>
            </a:r>
            <a:endParaRPr lang="en-US" dirty="0">
              <a:ea typeface="Cambria" panose="02040503050406030204" pitchFamily="18" charset="0"/>
            </a:endParaRPr>
          </a:p>
        </p:txBody>
      </p:sp>
    </p:spTree>
    <p:extLst>
      <p:ext uri="{BB962C8B-B14F-4D97-AF65-F5344CB8AC3E}">
        <p14:creationId xmlns:p14="http://schemas.microsoft.com/office/powerpoint/2010/main" val="33476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additive="base">
                                        <p:cTn id="3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additive="base">
                                        <p:cTn id="5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additive="base">
                                        <p:cTn id="5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additive="base">
                                        <p:cTn id="6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 calcmode="lin" valueType="num">
                                      <p:cBhvr additive="base">
                                        <p:cTn id="6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7020AB-AD60-CAAA-B326-AC9E2DA53C34}"/>
              </a:ext>
            </a:extLst>
          </p:cNvPr>
          <p:cNvSpPr>
            <a:spLocks noGrp="1"/>
          </p:cNvSpPr>
          <p:nvPr>
            <p:ph type="title"/>
          </p:nvPr>
        </p:nvSpPr>
        <p:spPr>
          <a:xfrm>
            <a:off x="1691680" y="1130921"/>
            <a:ext cx="5332134" cy="1289967"/>
          </a:xfrm>
        </p:spPr>
        <p:txBody>
          <a:bodyPr>
            <a:normAutofit/>
          </a:bodyPr>
          <a:lstStyle/>
          <a:p>
            <a:pPr algn="ctr"/>
            <a:r>
              <a:rPr lang="el-GR" sz="3100" b="1" dirty="0"/>
              <a:t>Σύνοψη Στοιχείων Β’ βαθμού</a:t>
            </a:r>
            <a:endParaRPr lang="el-GR" dirty="0"/>
          </a:p>
        </p:txBody>
      </p:sp>
      <p:sp>
        <p:nvSpPr>
          <p:cNvPr id="3" name="Θέση περιεχομένου 2">
            <a:extLst>
              <a:ext uri="{FF2B5EF4-FFF2-40B4-BE49-F238E27FC236}">
                <a16:creationId xmlns:a16="http://schemas.microsoft.com/office/drawing/2014/main" id="{2CA7489E-F678-51BA-7BC0-3D324347A487}"/>
              </a:ext>
            </a:extLst>
          </p:cNvPr>
          <p:cNvSpPr>
            <a:spLocks noGrp="1"/>
          </p:cNvSpPr>
          <p:nvPr>
            <p:ph idx="1"/>
          </p:nvPr>
        </p:nvSpPr>
        <p:spPr>
          <a:xfrm>
            <a:off x="609598" y="2492896"/>
            <a:ext cx="6842722" cy="3960440"/>
          </a:xfrm>
        </p:spPr>
        <p:txBody>
          <a:bodyPr>
            <a:normAutofit/>
          </a:bodyPr>
          <a:lstStyle/>
          <a:p>
            <a:endParaRPr lang="el-GR" dirty="0">
              <a:solidFill>
                <a:schemeClr val="tx1"/>
              </a:solidFill>
            </a:endParaRPr>
          </a:p>
          <a:p>
            <a:endParaRPr lang="el-GR" dirty="0"/>
          </a:p>
        </p:txBody>
      </p:sp>
      <p:pic>
        <p:nvPicPr>
          <p:cNvPr id="4" name="Εικόνα 3">
            <a:extLst>
              <a:ext uri="{FF2B5EF4-FFF2-40B4-BE49-F238E27FC236}">
                <a16:creationId xmlns:a16="http://schemas.microsoft.com/office/drawing/2014/main" id="{2D712E3D-FD81-4C82-E4AB-E7AC866C969C}"/>
              </a:ext>
            </a:extLst>
          </p:cNvPr>
          <p:cNvPicPr>
            <a:picLocks noChangeAspect="1"/>
          </p:cNvPicPr>
          <p:nvPr/>
        </p:nvPicPr>
        <p:blipFill>
          <a:blip r:embed="rId2"/>
          <a:stretch>
            <a:fillRect/>
          </a:stretch>
        </p:blipFill>
        <p:spPr>
          <a:xfrm>
            <a:off x="0" y="0"/>
            <a:ext cx="3200677" cy="938865"/>
          </a:xfrm>
          <a:prstGeom prst="rect">
            <a:avLst/>
          </a:prstGeom>
        </p:spPr>
      </p:pic>
      <p:sp>
        <p:nvSpPr>
          <p:cNvPr id="6" name="Θέση περιεχομένου 2">
            <a:extLst>
              <a:ext uri="{FF2B5EF4-FFF2-40B4-BE49-F238E27FC236}">
                <a16:creationId xmlns:a16="http://schemas.microsoft.com/office/drawing/2014/main" id="{ECF7549B-F7BF-35E8-FA08-CB1BE3886F93}"/>
              </a:ext>
            </a:extLst>
          </p:cNvPr>
          <p:cNvSpPr txBox="1">
            <a:spLocks/>
          </p:cNvSpPr>
          <p:nvPr/>
        </p:nvSpPr>
        <p:spPr>
          <a:xfrm>
            <a:off x="609598" y="2132857"/>
            <a:ext cx="6770714" cy="36004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l-GR" sz="1900" b="1" dirty="0">
                <a:solidFill>
                  <a:schemeClr val="tx1"/>
                </a:solidFill>
              </a:rPr>
              <a:t>83.246</a:t>
            </a:r>
            <a:r>
              <a:rPr lang="el-GR" sz="1900" dirty="0">
                <a:solidFill>
                  <a:schemeClr val="tx1"/>
                </a:solidFill>
              </a:rPr>
              <a:t> προσφυγές από το 2014 έως 30/04/2022</a:t>
            </a:r>
          </a:p>
          <a:p>
            <a:pPr algn="just"/>
            <a:endParaRPr lang="el-GR" sz="1900" dirty="0">
              <a:solidFill>
                <a:schemeClr val="tx1"/>
              </a:solidFill>
            </a:endParaRPr>
          </a:p>
          <a:p>
            <a:pPr algn="just"/>
            <a:r>
              <a:rPr lang="el-GR" sz="1900" b="1" dirty="0">
                <a:solidFill>
                  <a:schemeClr val="tx1"/>
                </a:solidFill>
              </a:rPr>
              <a:t>78.706</a:t>
            </a:r>
            <a:r>
              <a:rPr lang="el-GR" sz="1900" dirty="0">
                <a:solidFill>
                  <a:schemeClr val="tx1"/>
                </a:solidFill>
              </a:rPr>
              <a:t> αποφάσεις Β’ Βαθμού από το 2016 έως 30/04/2022</a:t>
            </a:r>
          </a:p>
          <a:p>
            <a:pPr algn="just"/>
            <a:endParaRPr lang="el-GR" sz="1900" dirty="0">
              <a:solidFill>
                <a:schemeClr val="tx1"/>
              </a:solidFill>
            </a:endParaRPr>
          </a:p>
          <a:p>
            <a:pPr algn="just"/>
            <a:r>
              <a:rPr lang="el-GR" sz="1900" b="1" dirty="0">
                <a:solidFill>
                  <a:schemeClr val="tx1"/>
                </a:solidFill>
              </a:rPr>
              <a:t>4.540</a:t>
            </a:r>
            <a:r>
              <a:rPr lang="el-GR" sz="1900" dirty="0">
                <a:solidFill>
                  <a:schemeClr val="tx1"/>
                </a:solidFill>
              </a:rPr>
              <a:t> εκκρεμότητες στις 30/04/2022</a:t>
            </a:r>
          </a:p>
          <a:p>
            <a:pPr algn="just"/>
            <a:endParaRPr lang="el-GR" sz="1900" dirty="0">
              <a:solidFill>
                <a:schemeClr val="tx1"/>
              </a:solidFill>
            </a:endParaRPr>
          </a:p>
          <a:p>
            <a:pPr algn="just"/>
            <a:r>
              <a:rPr lang="el-GR" sz="1900" b="1" dirty="0">
                <a:solidFill>
                  <a:schemeClr val="tx1"/>
                </a:solidFill>
              </a:rPr>
              <a:t>53</a:t>
            </a:r>
            <a:r>
              <a:rPr lang="el-GR" sz="1900" dirty="0">
                <a:solidFill>
                  <a:schemeClr val="tx1"/>
                </a:solidFill>
              </a:rPr>
              <a:t> ημέρες κατά μέσο όρο για την έκδοση της Απόφασης Β’ βαθμού, από την ημέρα συζήτησης της προσφυγής</a:t>
            </a:r>
          </a:p>
          <a:p>
            <a:pPr marL="0" indent="0" algn="just">
              <a:buNone/>
            </a:pPr>
            <a:endParaRPr lang="el-GR" sz="1900" dirty="0">
              <a:solidFill>
                <a:schemeClr val="tx1"/>
              </a:solidFill>
            </a:endParaRPr>
          </a:p>
          <a:p>
            <a:pPr algn="just"/>
            <a:r>
              <a:rPr lang="el-GR" sz="1900" b="1" dirty="0">
                <a:solidFill>
                  <a:schemeClr val="tx1"/>
                </a:solidFill>
              </a:rPr>
              <a:t>6.20%</a:t>
            </a:r>
            <a:r>
              <a:rPr lang="el-GR" sz="1900" dirty="0">
                <a:solidFill>
                  <a:schemeClr val="tx1"/>
                </a:solidFill>
              </a:rPr>
              <a:t> συνολικό ποσοστό αναγνώρισης από 01/01/2022 έως 30/04/2022</a:t>
            </a:r>
          </a:p>
          <a:p>
            <a:endParaRPr lang="el-GR" dirty="0"/>
          </a:p>
        </p:txBody>
      </p:sp>
    </p:spTree>
    <p:extLst>
      <p:ext uri="{BB962C8B-B14F-4D97-AF65-F5344CB8AC3E}">
        <p14:creationId xmlns:p14="http://schemas.microsoft.com/office/powerpoint/2010/main" val="122347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CD29D0-0E86-4B84-AB16-AD95733D08B7}"/>
              </a:ext>
            </a:extLst>
          </p:cNvPr>
          <p:cNvSpPr txBox="1"/>
          <p:nvPr/>
        </p:nvSpPr>
        <p:spPr>
          <a:xfrm>
            <a:off x="899592" y="1412776"/>
            <a:ext cx="6696744" cy="954107"/>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Αιτήσεις Ακύρωσης Ι</a:t>
            </a:r>
          </a:p>
          <a:p>
            <a:pPr algn="ctr"/>
            <a:r>
              <a:rPr lang="el-GR" sz="2800" u="sng" dirty="0">
                <a:solidFill>
                  <a:schemeClr val="accent1"/>
                </a:solidFill>
                <a:effectLst>
                  <a:outerShdw blurRad="38100" dist="38100" dir="2700000" algn="tl">
                    <a:srgbClr val="000000">
                      <a:alpha val="43137"/>
                    </a:srgbClr>
                  </a:outerShdw>
                </a:effectLst>
                <a:ea typeface="Cambria" panose="02040503050406030204" pitchFamily="18" charset="0"/>
              </a:rPr>
              <a:t>Περίοδος Αναφοράς 2016 έως 30/04/2022</a:t>
            </a:r>
            <a:endParaRPr lang="en-US" sz="2800" u="sng" dirty="0">
              <a:solidFill>
                <a:schemeClr val="accent1"/>
              </a:solidFill>
              <a:effectLst>
                <a:outerShdw blurRad="38100" dist="38100" dir="2700000" algn="tl">
                  <a:srgbClr val="000000">
                    <a:alpha val="43137"/>
                  </a:srgbClr>
                </a:outerShdw>
              </a:effectLst>
              <a:ea typeface="Cambria" panose="02040503050406030204" pitchFamily="18" charset="0"/>
            </a:endParaRPr>
          </a:p>
        </p:txBody>
      </p:sp>
      <p:pic>
        <p:nvPicPr>
          <p:cNvPr id="2" name="Εικόνα 1">
            <a:extLst>
              <a:ext uri="{FF2B5EF4-FFF2-40B4-BE49-F238E27FC236}">
                <a16:creationId xmlns:a16="http://schemas.microsoft.com/office/drawing/2014/main" id="{28F6CED3-B697-EC6D-2815-4762C7D3E60E}"/>
              </a:ext>
            </a:extLst>
          </p:cNvPr>
          <p:cNvPicPr>
            <a:picLocks noChangeAspect="1"/>
          </p:cNvPicPr>
          <p:nvPr/>
        </p:nvPicPr>
        <p:blipFill>
          <a:blip r:embed="rId2"/>
          <a:stretch>
            <a:fillRect/>
          </a:stretch>
        </p:blipFill>
        <p:spPr>
          <a:xfrm>
            <a:off x="-24193" y="0"/>
            <a:ext cx="3200677" cy="938865"/>
          </a:xfrm>
          <a:prstGeom prst="rect">
            <a:avLst/>
          </a:prstGeom>
        </p:spPr>
      </p:pic>
      <p:pic>
        <p:nvPicPr>
          <p:cNvPr id="5" name="Εικόνα 4">
            <a:extLst>
              <a:ext uri="{FF2B5EF4-FFF2-40B4-BE49-F238E27FC236}">
                <a16:creationId xmlns:a16="http://schemas.microsoft.com/office/drawing/2014/main" id="{428520CD-A8CA-AE48-3E6E-79C83E35C949}"/>
              </a:ext>
            </a:extLst>
          </p:cNvPr>
          <p:cNvPicPr>
            <a:picLocks noChangeAspect="1"/>
          </p:cNvPicPr>
          <p:nvPr/>
        </p:nvPicPr>
        <p:blipFill>
          <a:blip r:embed="rId3"/>
          <a:stretch>
            <a:fillRect/>
          </a:stretch>
        </p:blipFill>
        <p:spPr>
          <a:xfrm>
            <a:off x="210869" y="3222505"/>
            <a:ext cx="8722262" cy="1243461"/>
          </a:xfrm>
          <a:prstGeom prst="rect">
            <a:avLst/>
          </a:prstGeom>
        </p:spPr>
      </p:pic>
    </p:spTree>
    <p:extLst>
      <p:ext uri="{BB962C8B-B14F-4D97-AF65-F5344CB8AC3E}">
        <p14:creationId xmlns:p14="http://schemas.microsoft.com/office/powerpoint/2010/main" val="20563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CD29D0-0E86-4B84-AB16-AD95733D08B7}"/>
              </a:ext>
            </a:extLst>
          </p:cNvPr>
          <p:cNvSpPr txBox="1"/>
          <p:nvPr/>
        </p:nvSpPr>
        <p:spPr>
          <a:xfrm>
            <a:off x="899592" y="1412776"/>
            <a:ext cx="6624736" cy="954107"/>
          </a:xfrm>
          <a:prstGeom prst="rect">
            <a:avLst/>
          </a:prstGeom>
          <a:noFill/>
        </p:spPr>
        <p:txBody>
          <a:bodyPr wrap="square" rtlCol="0">
            <a:spAutoFit/>
          </a:bodyPr>
          <a:lstStyle/>
          <a:p>
            <a:pPr algn="ctr"/>
            <a:r>
              <a:rPr lang="el-GR" sz="2800" dirty="0">
                <a:solidFill>
                  <a:schemeClr val="accent1"/>
                </a:solidFill>
                <a:ea typeface="Cambria" panose="02040503050406030204" pitchFamily="18" charset="0"/>
              </a:rPr>
              <a:t>Στοιχεία Β’ Βαθμού – Αιτήσεις Ακύρωσης ΙΙ</a:t>
            </a:r>
          </a:p>
          <a:p>
            <a:pPr algn="ctr"/>
            <a:r>
              <a:rPr lang="el-GR" sz="2800" u="sng" dirty="0">
                <a:solidFill>
                  <a:schemeClr val="accent1"/>
                </a:solidFill>
                <a:effectLst>
                  <a:outerShdw blurRad="38100" dist="38100" dir="2700000" algn="tl">
                    <a:srgbClr val="000000">
                      <a:alpha val="43137"/>
                    </a:srgbClr>
                  </a:outerShdw>
                </a:effectLst>
                <a:ea typeface="Cambria" panose="02040503050406030204" pitchFamily="18" charset="0"/>
              </a:rPr>
              <a:t>Περίοδος Αναφοράς 2016 έως 30/04/2022</a:t>
            </a:r>
            <a:endParaRPr lang="en-US" sz="2800" u="sng" dirty="0">
              <a:solidFill>
                <a:schemeClr val="accent1"/>
              </a:solidFill>
              <a:effectLst>
                <a:outerShdw blurRad="38100" dist="38100" dir="2700000" algn="tl">
                  <a:srgbClr val="000000">
                    <a:alpha val="43137"/>
                  </a:srgbClr>
                </a:outerShdw>
              </a:effectLst>
              <a:ea typeface="Cambria" panose="02040503050406030204" pitchFamily="18" charset="0"/>
            </a:endParaRPr>
          </a:p>
        </p:txBody>
      </p:sp>
      <p:pic>
        <p:nvPicPr>
          <p:cNvPr id="2" name="Εικόνα 1">
            <a:extLst>
              <a:ext uri="{FF2B5EF4-FFF2-40B4-BE49-F238E27FC236}">
                <a16:creationId xmlns:a16="http://schemas.microsoft.com/office/drawing/2014/main" id="{28F6CED3-B697-EC6D-2815-4762C7D3E60E}"/>
              </a:ext>
            </a:extLst>
          </p:cNvPr>
          <p:cNvPicPr>
            <a:picLocks noChangeAspect="1"/>
          </p:cNvPicPr>
          <p:nvPr/>
        </p:nvPicPr>
        <p:blipFill>
          <a:blip r:embed="rId2"/>
          <a:stretch>
            <a:fillRect/>
          </a:stretch>
        </p:blipFill>
        <p:spPr>
          <a:xfrm>
            <a:off x="-24193" y="0"/>
            <a:ext cx="3200677" cy="938865"/>
          </a:xfrm>
          <a:prstGeom prst="rect">
            <a:avLst/>
          </a:prstGeom>
        </p:spPr>
      </p:pic>
      <p:pic>
        <p:nvPicPr>
          <p:cNvPr id="3" name="Εικόνα 2">
            <a:extLst>
              <a:ext uri="{FF2B5EF4-FFF2-40B4-BE49-F238E27FC236}">
                <a16:creationId xmlns:a16="http://schemas.microsoft.com/office/drawing/2014/main" id="{F643F480-2815-2F14-3EDA-9FF6E367C9EC}"/>
              </a:ext>
            </a:extLst>
          </p:cNvPr>
          <p:cNvPicPr>
            <a:picLocks noChangeAspect="1"/>
          </p:cNvPicPr>
          <p:nvPr/>
        </p:nvPicPr>
        <p:blipFill>
          <a:blip r:embed="rId3"/>
          <a:stretch>
            <a:fillRect/>
          </a:stretch>
        </p:blipFill>
        <p:spPr>
          <a:xfrm>
            <a:off x="142239" y="2840794"/>
            <a:ext cx="8859522" cy="2789425"/>
          </a:xfrm>
          <a:prstGeom prst="rect">
            <a:avLst/>
          </a:prstGeom>
        </p:spPr>
      </p:pic>
    </p:spTree>
    <p:extLst>
      <p:ext uri="{BB962C8B-B14F-4D97-AF65-F5344CB8AC3E}">
        <p14:creationId xmlns:p14="http://schemas.microsoft.com/office/powerpoint/2010/main" val="12518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5908D-442C-C2DC-2F24-66D05043DDDD}"/>
              </a:ext>
            </a:extLst>
          </p:cNvPr>
          <p:cNvSpPr>
            <a:spLocks noGrp="1"/>
          </p:cNvSpPr>
          <p:nvPr>
            <p:ph type="title"/>
          </p:nvPr>
        </p:nvSpPr>
        <p:spPr>
          <a:xfrm>
            <a:off x="2123728" y="1344296"/>
            <a:ext cx="4337588" cy="653615"/>
          </a:xfrm>
        </p:spPr>
        <p:txBody>
          <a:bodyPr>
            <a:normAutofit fontScale="90000"/>
          </a:bodyPr>
          <a:lstStyle/>
          <a:p>
            <a:pPr algn="ctr"/>
            <a:r>
              <a:rPr lang="el-GR" sz="3100" b="1" dirty="0"/>
              <a:t>ΑΡΧΗ ΠΡΟΣΦΥΓΩΝ ΙΙ</a:t>
            </a:r>
            <a:br>
              <a:rPr lang="el-GR" dirty="0"/>
            </a:br>
            <a:endParaRPr lang="el-GR" dirty="0"/>
          </a:p>
        </p:txBody>
      </p:sp>
      <p:sp>
        <p:nvSpPr>
          <p:cNvPr id="3" name="Θέση περιεχομένου 2">
            <a:extLst>
              <a:ext uri="{FF2B5EF4-FFF2-40B4-BE49-F238E27FC236}">
                <a16:creationId xmlns:a16="http://schemas.microsoft.com/office/drawing/2014/main" id="{B7B543B0-E451-E7ED-2489-6109C97C41DE}"/>
              </a:ext>
            </a:extLst>
          </p:cNvPr>
          <p:cNvSpPr>
            <a:spLocks noGrp="1"/>
          </p:cNvSpPr>
          <p:nvPr>
            <p:ph idx="1"/>
          </p:nvPr>
        </p:nvSpPr>
        <p:spPr>
          <a:xfrm>
            <a:off x="683568" y="2357989"/>
            <a:ext cx="6571624" cy="3240360"/>
          </a:xfrm>
        </p:spPr>
        <p:txBody>
          <a:bodyPr>
            <a:normAutofit/>
          </a:bodyPr>
          <a:lstStyle/>
          <a:p>
            <a:pPr algn="just">
              <a:spcBef>
                <a:spcPts val="0"/>
              </a:spcBef>
            </a:pPr>
            <a:r>
              <a:rPr lang="el-GR" dirty="0">
                <a:solidFill>
                  <a:schemeClr val="tx1"/>
                </a:solidFill>
              </a:rPr>
              <a:t>Η λειτουργία της Αρχής Προσφυγών και ιδίως των Ανεξάρτητων Επιτροπών Προσφυγών ρυθμίζεται από τον Κανονισμό Λειτουργίας της Αρχής Προσφυγών (Υ.Α. 26750/2020, Β’ 4852).</a:t>
            </a:r>
          </a:p>
          <a:p>
            <a:pPr marL="0" indent="0" algn="just">
              <a:spcBef>
                <a:spcPts val="0"/>
              </a:spcBef>
              <a:buNone/>
            </a:pPr>
            <a:endParaRPr lang="el-GR" dirty="0">
              <a:solidFill>
                <a:schemeClr val="tx1"/>
              </a:solidFill>
            </a:endParaRPr>
          </a:p>
          <a:p>
            <a:pPr algn="just">
              <a:spcBef>
                <a:spcPts val="0"/>
              </a:spcBef>
            </a:pPr>
            <a:r>
              <a:rPr lang="el-GR" dirty="0">
                <a:solidFill>
                  <a:schemeClr val="tx1"/>
                </a:solidFill>
              </a:rPr>
              <a:t>Ο Κανονισμός Λειτουργίας συμπληρώνεται από τον Κώδικα Διοικητικής Διαδικασίας.</a:t>
            </a:r>
          </a:p>
          <a:p>
            <a:pPr algn="just">
              <a:spcBef>
                <a:spcPts val="0"/>
              </a:spcBef>
            </a:pPr>
            <a:endParaRPr lang="el-GR" dirty="0">
              <a:solidFill>
                <a:schemeClr val="tx1"/>
              </a:solidFill>
            </a:endParaRPr>
          </a:p>
          <a:p>
            <a:pPr algn="just">
              <a:spcBef>
                <a:spcPts val="0"/>
              </a:spcBef>
            </a:pPr>
            <a:r>
              <a:rPr lang="el-GR" dirty="0" err="1">
                <a:solidFill>
                  <a:schemeClr val="tx1"/>
                </a:solidFill>
              </a:rPr>
              <a:t>ΣτΕ</a:t>
            </a:r>
            <a:r>
              <a:rPr lang="el-GR" dirty="0">
                <a:solidFill>
                  <a:schemeClr val="tx1"/>
                </a:solidFill>
              </a:rPr>
              <a:t> 1580-1/2021: Οι Επιτροπές είναι δικαιοδοτικό όργανο αλλά όχι δικαστήριο. Οι δικαστές συμμετέχουν σε αυτές ως κρατικοί λειτουργοί και όχι ως δικαστές.</a:t>
            </a:r>
            <a:endParaRPr lang="el-GR" dirty="0"/>
          </a:p>
        </p:txBody>
      </p:sp>
      <p:pic>
        <p:nvPicPr>
          <p:cNvPr id="4" name="Εικόνα 3">
            <a:extLst>
              <a:ext uri="{FF2B5EF4-FFF2-40B4-BE49-F238E27FC236}">
                <a16:creationId xmlns:a16="http://schemas.microsoft.com/office/drawing/2014/main" id="{26755B5F-9FF5-DAE9-FFEF-82A7581298D8}"/>
              </a:ext>
            </a:extLst>
          </p:cNvPr>
          <p:cNvPicPr>
            <a:picLocks noChangeAspect="1"/>
          </p:cNvPicPr>
          <p:nvPr/>
        </p:nvPicPr>
        <p:blipFill>
          <a:blip r:embed="rId2"/>
          <a:stretch>
            <a:fillRect/>
          </a:stretch>
        </p:blipFill>
        <p:spPr>
          <a:xfrm>
            <a:off x="16548" y="13220"/>
            <a:ext cx="3200677" cy="938865"/>
          </a:xfrm>
          <a:prstGeom prst="rect">
            <a:avLst/>
          </a:prstGeom>
        </p:spPr>
      </p:pic>
    </p:spTree>
    <p:extLst>
      <p:ext uri="{BB962C8B-B14F-4D97-AF65-F5344CB8AC3E}">
        <p14:creationId xmlns:p14="http://schemas.microsoft.com/office/powerpoint/2010/main" val="286000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7020AB-AD60-CAAA-B326-AC9E2DA53C34}"/>
              </a:ext>
            </a:extLst>
          </p:cNvPr>
          <p:cNvSpPr>
            <a:spLocks noGrp="1"/>
          </p:cNvSpPr>
          <p:nvPr>
            <p:ph type="title"/>
          </p:nvPr>
        </p:nvSpPr>
        <p:spPr>
          <a:xfrm>
            <a:off x="1547664" y="872717"/>
            <a:ext cx="5332134" cy="648073"/>
          </a:xfrm>
        </p:spPr>
        <p:txBody>
          <a:bodyPr>
            <a:normAutofit/>
          </a:bodyPr>
          <a:lstStyle/>
          <a:p>
            <a:pPr algn="ctr"/>
            <a:r>
              <a:rPr lang="el-GR" sz="2800" b="1" dirty="0"/>
              <a:t>Δεκτές Αιτήσεις Ακύρωσης</a:t>
            </a:r>
          </a:p>
        </p:txBody>
      </p:sp>
      <p:sp>
        <p:nvSpPr>
          <p:cNvPr id="3" name="Θέση περιεχομένου 2">
            <a:extLst>
              <a:ext uri="{FF2B5EF4-FFF2-40B4-BE49-F238E27FC236}">
                <a16:creationId xmlns:a16="http://schemas.microsoft.com/office/drawing/2014/main" id="{2CA7489E-F678-51BA-7BC0-3D324347A487}"/>
              </a:ext>
            </a:extLst>
          </p:cNvPr>
          <p:cNvSpPr>
            <a:spLocks noGrp="1"/>
          </p:cNvSpPr>
          <p:nvPr>
            <p:ph idx="1"/>
          </p:nvPr>
        </p:nvSpPr>
        <p:spPr>
          <a:xfrm>
            <a:off x="609598" y="1520790"/>
            <a:ext cx="6842722" cy="5076562"/>
          </a:xfrm>
        </p:spPr>
        <p:txBody>
          <a:bodyPr>
            <a:normAutofit fontScale="77500" lnSpcReduction="20000"/>
          </a:bodyPr>
          <a:lstStyle/>
          <a:p>
            <a:pPr algn="just">
              <a:lnSpc>
                <a:spcPct val="120000"/>
              </a:lnSpc>
              <a:spcBef>
                <a:spcPts val="0"/>
              </a:spcBef>
            </a:pPr>
            <a:r>
              <a:rPr lang="el-GR" sz="2300" b="1" u="sng" dirty="0">
                <a:solidFill>
                  <a:schemeClr val="tx1"/>
                </a:solidFill>
              </a:rPr>
              <a:t>Διαδικασία συνόρων – διαδικαστικές εγγυήσεις </a:t>
            </a:r>
          </a:p>
          <a:p>
            <a:pPr marL="0" indent="0" algn="just">
              <a:lnSpc>
                <a:spcPct val="120000"/>
              </a:lnSpc>
              <a:spcBef>
                <a:spcPts val="0"/>
              </a:spcBef>
              <a:buNone/>
            </a:pPr>
            <a:endParaRPr lang="el-GR" dirty="0">
              <a:solidFill>
                <a:schemeClr val="tx1"/>
              </a:solidFill>
            </a:endParaRPr>
          </a:p>
          <a:p>
            <a:pPr marL="0" indent="0" algn="just">
              <a:lnSpc>
                <a:spcPct val="120000"/>
              </a:lnSpc>
              <a:spcBef>
                <a:spcPts val="0"/>
              </a:spcBef>
              <a:buNone/>
            </a:pPr>
            <a:endParaRPr lang="el-GR" dirty="0">
              <a:solidFill>
                <a:schemeClr val="tx1"/>
              </a:solidFill>
            </a:endParaRPr>
          </a:p>
          <a:p>
            <a:pPr marL="0" indent="0" algn="just">
              <a:lnSpc>
                <a:spcPct val="120000"/>
              </a:lnSpc>
              <a:spcBef>
                <a:spcPts val="0"/>
              </a:spcBef>
              <a:buNone/>
            </a:pPr>
            <a:r>
              <a:rPr lang="el-GR" sz="2100" b="1" dirty="0">
                <a:solidFill>
                  <a:schemeClr val="tx1"/>
                </a:solidFill>
              </a:rPr>
              <a:t>1. ΔΕφ Πειραιά Α106/2020:</a:t>
            </a:r>
            <a:r>
              <a:rPr lang="el-GR" sz="2100" dirty="0">
                <a:solidFill>
                  <a:schemeClr val="tx1"/>
                </a:solidFill>
              </a:rPr>
              <a:t> </a:t>
            </a:r>
            <a:r>
              <a:rPr lang="el-GR" sz="1900" dirty="0">
                <a:solidFill>
                  <a:schemeClr val="tx1"/>
                </a:solidFill>
              </a:rPr>
              <a:t>Αιθιοπία – θύμα ψυχολογικής μορφή βίας, </a:t>
            </a:r>
            <a:r>
              <a:rPr lang="el-GR" sz="1900" dirty="0" err="1">
                <a:solidFill>
                  <a:schemeClr val="tx1"/>
                </a:solidFill>
              </a:rPr>
              <a:t>έμφυλης</a:t>
            </a:r>
            <a:r>
              <a:rPr lang="el-GR" sz="1900" dirty="0">
                <a:solidFill>
                  <a:schemeClr val="tx1"/>
                </a:solidFill>
              </a:rPr>
              <a:t> βίας, PTSD - εξέταση με διαδικασία συνόρων </a:t>
            </a:r>
          </a:p>
          <a:p>
            <a:pPr marL="457200" indent="-457200" algn="just">
              <a:lnSpc>
                <a:spcPct val="120000"/>
              </a:lnSpc>
              <a:spcBef>
                <a:spcPts val="0"/>
              </a:spcBef>
              <a:buAutoNum type="arabicPeriod"/>
            </a:pPr>
            <a:endParaRPr lang="el-GR" sz="1900" dirty="0">
              <a:solidFill>
                <a:schemeClr val="tx1"/>
              </a:solidFill>
            </a:endParaRPr>
          </a:p>
          <a:p>
            <a:pPr algn="just">
              <a:lnSpc>
                <a:spcPct val="120000"/>
              </a:lnSpc>
              <a:spcBef>
                <a:spcPts val="0"/>
              </a:spcBef>
            </a:pPr>
            <a:r>
              <a:rPr lang="el-GR" sz="1900" b="1" i="1" dirty="0">
                <a:solidFill>
                  <a:schemeClr val="accent1"/>
                </a:solidFill>
              </a:rPr>
              <a:t>η Ανεξάρτητη Αρχή Προσφυγών</a:t>
            </a:r>
            <a:r>
              <a:rPr lang="el-GR" sz="1900" i="1" dirty="0">
                <a:solidFill>
                  <a:schemeClr val="tx1"/>
                </a:solidFill>
              </a:rPr>
              <a:t>, που εξέτασε την </a:t>
            </a:r>
            <a:r>
              <a:rPr lang="el-GR" sz="1900" i="1" dirty="0" err="1">
                <a:solidFill>
                  <a:schemeClr val="tx1"/>
                </a:solidFill>
              </a:rPr>
              <a:t>ενδικοφανή</a:t>
            </a:r>
            <a:r>
              <a:rPr lang="el-GR" sz="1900" i="1" dirty="0">
                <a:solidFill>
                  <a:schemeClr val="tx1"/>
                </a:solidFill>
              </a:rPr>
              <a:t> προσφυγή του αιτούντος, </a:t>
            </a:r>
            <a:r>
              <a:rPr lang="el-GR" sz="1900" b="1" i="1" dirty="0">
                <a:solidFill>
                  <a:schemeClr val="accent1"/>
                </a:solidFill>
              </a:rPr>
              <a:t>αγνόησε</a:t>
            </a:r>
            <a:r>
              <a:rPr lang="el-GR" sz="1900" i="1" dirty="0">
                <a:solidFill>
                  <a:schemeClr val="tx1"/>
                </a:solidFill>
              </a:rPr>
              <a:t> την προσκομισθείσα βεβαίωση του αιτούντος και το σχετικό αίτημά του […] να παραπεμφθεί στην κανονική διαδικασία η εξέταση του αιτήματος του για παροχή διεθνούς προστασίας και </a:t>
            </a:r>
          </a:p>
          <a:p>
            <a:pPr algn="just">
              <a:lnSpc>
                <a:spcPct val="120000"/>
              </a:lnSpc>
              <a:spcBef>
                <a:spcPts val="0"/>
              </a:spcBef>
            </a:pPr>
            <a:r>
              <a:rPr lang="el-GR" sz="1900" i="1" dirty="0">
                <a:solidFill>
                  <a:schemeClr val="tx1"/>
                </a:solidFill>
              </a:rPr>
              <a:t>προχώρησε στην εξέταση της προσφυγής του δεχόμενη σιωπηλά, ότι νομίμως η αίτησή του εξετάστηκε με την εξαιρετική διαδικασία του άρθρου 60 παρ. 4 του </a:t>
            </a:r>
            <a:r>
              <a:rPr lang="el-GR" sz="1900" i="1" dirty="0" err="1">
                <a:solidFill>
                  <a:schemeClr val="tx1"/>
                </a:solidFill>
              </a:rPr>
              <a:t>ν.</a:t>
            </a:r>
            <a:r>
              <a:rPr lang="el-GR" sz="1900" i="1" dirty="0">
                <a:solidFill>
                  <a:schemeClr val="tx1"/>
                </a:solidFill>
              </a:rPr>
              <a:t> 4375/2016 (διαδικασία συνόρων), </a:t>
            </a:r>
            <a:r>
              <a:rPr lang="el-GR" sz="1900" b="1" i="1" dirty="0">
                <a:solidFill>
                  <a:schemeClr val="accent1"/>
                </a:solidFill>
              </a:rPr>
              <a:t>η προσβαλλόμενη απόφαση είναι μη νόμιμη και πρέπει να ακυρωθεί</a:t>
            </a:r>
            <a:r>
              <a:rPr lang="el-GR" sz="1900" i="1" dirty="0">
                <a:solidFill>
                  <a:schemeClr val="tx1"/>
                </a:solidFill>
              </a:rPr>
              <a:t>, </a:t>
            </a:r>
          </a:p>
          <a:p>
            <a:pPr algn="just">
              <a:lnSpc>
                <a:spcPct val="120000"/>
              </a:lnSpc>
              <a:spcBef>
                <a:spcPts val="0"/>
              </a:spcBef>
            </a:pPr>
            <a:r>
              <a:rPr lang="el-GR" sz="1900" b="1" i="1" dirty="0">
                <a:solidFill>
                  <a:schemeClr val="accent1"/>
                </a:solidFill>
              </a:rPr>
              <a:t>τού ισχυρισμού της Αρχής Προσφυγών, ότι δεν υπέστη κάποια βλάβη ο αιτών, </a:t>
            </a:r>
            <a:r>
              <a:rPr lang="el-GR" sz="1900" b="1" i="1" dirty="0" err="1">
                <a:solidFill>
                  <a:schemeClr val="accent1"/>
                </a:solidFill>
              </a:rPr>
              <a:t>απορριπτόμενου</a:t>
            </a:r>
            <a:r>
              <a:rPr lang="el-GR" sz="1900" b="1" i="1" dirty="0">
                <a:solidFill>
                  <a:schemeClr val="accent1"/>
                </a:solidFill>
              </a:rPr>
              <a:t> ως αβασίμου,</a:t>
            </a:r>
            <a:r>
              <a:rPr lang="el-GR" sz="1900" b="1" i="1" dirty="0">
                <a:solidFill>
                  <a:schemeClr val="tx1"/>
                </a:solidFill>
              </a:rPr>
              <a:t> </a:t>
            </a:r>
          </a:p>
          <a:p>
            <a:pPr algn="just">
              <a:lnSpc>
                <a:spcPct val="120000"/>
              </a:lnSpc>
              <a:spcBef>
                <a:spcPts val="0"/>
              </a:spcBef>
            </a:pPr>
            <a:r>
              <a:rPr lang="el-GR" sz="1900" b="1" i="1" dirty="0">
                <a:solidFill>
                  <a:schemeClr val="accent1"/>
                </a:solidFill>
              </a:rPr>
              <a:t>διότι τυχόν αποδοχή του θα είχε ως συνέπεια, να καταστρατηγηθούν οι διατάξεις του </a:t>
            </a:r>
            <a:r>
              <a:rPr lang="el-GR" sz="1900" b="1" i="1" dirty="0" err="1">
                <a:solidFill>
                  <a:schemeClr val="accent1"/>
                </a:solidFill>
              </a:rPr>
              <a:t>εδ</a:t>
            </a:r>
            <a:r>
              <a:rPr lang="el-GR" sz="1900" b="1" i="1" dirty="0">
                <a:solidFill>
                  <a:schemeClr val="accent1"/>
                </a:solidFill>
              </a:rPr>
              <a:t>. στ’ του άρθρου 60 παρ. 4 του </a:t>
            </a:r>
            <a:r>
              <a:rPr lang="el-GR" sz="1900" b="1" i="1" dirty="0" err="1">
                <a:solidFill>
                  <a:schemeClr val="accent1"/>
                </a:solidFill>
              </a:rPr>
              <a:t>ν.</a:t>
            </a:r>
            <a:r>
              <a:rPr lang="el-GR" sz="1900" b="1" i="1" dirty="0">
                <a:solidFill>
                  <a:schemeClr val="accent1"/>
                </a:solidFill>
              </a:rPr>
              <a:t> 4375/2016 </a:t>
            </a:r>
            <a:r>
              <a:rPr lang="el-GR" sz="1900" i="1" dirty="0">
                <a:solidFill>
                  <a:schemeClr val="tx1"/>
                </a:solidFill>
              </a:rPr>
              <a:t>[…] και να καταστεί άνευ αντικειμένου η ειδική μεταχείριση την οποία καθιερώνει ο νομοθέτης για τους αιτούντες διεθνή προστασία, που αποδεδειγμένα ανήκουν στην κατηγορία των ευάλωτων προσώπων.</a:t>
            </a:r>
          </a:p>
          <a:p>
            <a:endParaRPr lang="el-GR" dirty="0"/>
          </a:p>
        </p:txBody>
      </p:sp>
      <p:pic>
        <p:nvPicPr>
          <p:cNvPr id="4" name="Εικόνα 3">
            <a:extLst>
              <a:ext uri="{FF2B5EF4-FFF2-40B4-BE49-F238E27FC236}">
                <a16:creationId xmlns:a16="http://schemas.microsoft.com/office/drawing/2014/main" id="{2D712E3D-FD81-4C82-E4AB-E7AC866C969C}"/>
              </a:ext>
            </a:extLst>
          </p:cNvPr>
          <p:cNvPicPr>
            <a:picLocks noChangeAspect="1"/>
          </p:cNvPicPr>
          <p:nvPr/>
        </p:nvPicPr>
        <p:blipFill>
          <a:blip r:embed="rId2"/>
          <a:stretch>
            <a:fillRect/>
          </a:stretch>
        </p:blipFill>
        <p:spPr>
          <a:xfrm>
            <a:off x="0" y="0"/>
            <a:ext cx="3200677" cy="938865"/>
          </a:xfrm>
          <a:prstGeom prst="rect">
            <a:avLst/>
          </a:prstGeom>
        </p:spPr>
      </p:pic>
      <p:sp>
        <p:nvSpPr>
          <p:cNvPr id="6" name="Θέση περιεχομένου 2">
            <a:extLst>
              <a:ext uri="{FF2B5EF4-FFF2-40B4-BE49-F238E27FC236}">
                <a16:creationId xmlns:a16="http://schemas.microsoft.com/office/drawing/2014/main" id="{ECF7549B-F7BF-35E8-FA08-CB1BE3886F93}"/>
              </a:ext>
            </a:extLst>
          </p:cNvPr>
          <p:cNvSpPr txBox="1">
            <a:spLocks/>
          </p:cNvSpPr>
          <p:nvPr/>
        </p:nvSpPr>
        <p:spPr>
          <a:xfrm>
            <a:off x="609598" y="1916833"/>
            <a:ext cx="6554689" cy="38164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l-GR" dirty="0"/>
          </a:p>
        </p:txBody>
      </p:sp>
    </p:spTree>
    <p:extLst>
      <p:ext uri="{BB962C8B-B14F-4D97-AF65-F5344CB8AC3E}">
        <p14:creationId xmlns:p14="http://schemas.microsoft.com/office/powerpoint/2010/main" val="18663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790A-C917-274B-A960-45CB06276F3B}"/>
              </a:ext>
            </a:extLst>
          </p:cNvPr>
          <p:cNvSpPr>
            <a:spLocks noGrp="1"/>
          </p:cNvSpPr>
          <p:nvPr>
            <p:ph idx="1"/>
          </p:nvPr>
        </p:nvSpPr>
        <p:spPr>
          <a:xfrm>
            <a:off x="607881" y="1196752"/>
            <a:ext cx="6552728" cy="5544616"/>
          </a:xfrm>
        </p:spPr>
        <p:txBody>
          <a:bodyPr>
            <a:noAutofit/>
          </a:bodyPr>
          <a:lstStyle/>
          <a:p>
            <a:pPr marL="0" indent="0" algn="just">
              <a:spcBef>
                <a:spcPts val="0"/>
              </a:spcBef>
              <a:buNone/>
            </a:pPr>
            <a:r>
              <a:rPr lang="el-GR" sz="1600" b="1" dirty="0">
                <a:solidFill>
                  <a:schemeClr val="tx1"/>
                </a:solidFill>
                <a:cs typeface="Arial" panose="020B0604020202020204" pitchFamily="34" charset="0"/>
              </a:rPr>
              <a:t>2. ΔΕφ Κομοτηνής Α111/2020: </a:t>
            </a:r>
            <a:r>
              <a:rPr lang="el-GR" sz="1600" dirty="0">
                <a:solidFill>
                  <a:schemeClr val="tx1"/>
                </a:solidFill>
                <a:cs typeface="Arial" panose="020B0604020202020204" pitchFamily="34" charset="0"/>
              </a:rPr>
              <a:t>Πακιστάν – ασυνόδευτος ανήλικος – εξέταση με διαδικασία συνόρων - αιτήσεις που υποβάλλονται εντός Κ.Υ.Τ. </a:t>
            </a:r>
          </a:p>
          <a:p>
            <a:pPr marL="0" indent="0" algn="just">
              <a:spcBef>
                <a:spcPts val="0"/>
              </a:spcBef>
              <a:buNone/>
            </a:pPr>
            <a:endParaRPr lang="en-US" sz="1600" dirty="0">
              <a:solidFill>
                <a:schemeClr val="tx1"/>
              </a:solidFill>
              <a:cs typeface="Arial" panose="020B0604020202020204" pitchFamily="34" charset="0"/>
            </a:endParaRPr>
          </a:p>
          <a:p>
            <a:pPr algn="just">
              <a:spcBef>
                <a:spcPts val="0"/>
              </a:spcBef>
            </a:pPr>
            <a:r>
              <a:rPr lang="el-GR" sz="1600" i="1" dirty="0">
                <a:solidFill>
                  <a:schemeClr val="tx1"/>
                </a:solidFill>
                <a:cs typeface="Arial" panose="020B0604020202020204" pitchFamily="34" charset="0"/>
              </a:rPr>
              <a:t>η Αρχή Προσφυγών, που εξέτασε την </a:t>
            </a:r>
            <a:r>
              <a:rPr lang="el-GR" sz="1600" i="1" dirty="0" err="1">
                <a:solidFill>
                  <a:schemeClr val="tx1"/>
                </a:solidFill>
                <a:cs typeface="Arial" panose="020B0604020202020204" pitchFamily="34" charset="0"/>
              </a:rPr>
              <a:t>ενδικοφανή</a:t>
            </a:r>
            <a:r>
              <a:rPr lang="el-GR" sz="1600" i="1" dirty="0">
                <a:solidFill>
                  <a:schemeClr val="tx1"/>
                </a:solidFill>
                <a:cs typeface="Arial" panose="020B0604020202020204" pitchFamily="34" charset="0"/>
              </a:rPr>
              <a:t> προσφυγή του αιτούντος, κατ’ εσφαλμένη ερμηνεία και εφαρμογή των παραπάνω διατάξεων απέρριψε τον σχετικό </a:t>
            </a:r>
            <a:r>
              <a:rPr lang="el-GR" sz="1600" i="1" dirty="0" err="1">
                <a:solidFill>
                  <a:schemeClr val="tx1"/>
                </a:solidFill>
                <a:cs typeface="Arial" panose="020B0604020202020204" pitchFamily="34" charset="0"/>
              </a:rPr>
              <a:t>προβληθέντα</a:t>
            </a:r>
            <a:r>
              <a:rPr lang="el-GR" sz="1600" i="1" dirty="0">
                <a:solidFill>
                  <a:schemeClr val="tx1"/>
                </a:solidFill>
                <a:cs typeface="Arial" panose="020B0604020202020204" pitchFamily="34" charset="0"/>
              </a:rPr>
              <a:t> </a:t>
            </a:r>
            <a:r>
              <a:rPr lang="el-GR" sz="1600" i="1" dirty="0" err="1">
                <a:solidFill>
                  <a:schemeClr val="tx1"/>
                </a:solidFill>
                <a:cs typeface="Arial" panose="020B0604020202020204" pitchFamily="34" charset="0"/>
              </a:rPr>
              <a:t>ενώπιόν</a:t>
            </a:r>
            <a:r>
              <a:rPr lang="el-GR" sz="1600" i="1" dirty="0">
                <a:solidFill>
                  <a:schemeClr val="tx1"/>
                </a:solidFill>
                <a:cs typeface="Arial" panose="020B0604020202020204" pitchFamily="34" charset="0"/>
              </a:rPr>
              <a:t> της ισχυρισμό αυτού, δεχόμενη ότι η αίτησή του για παροχή διεθνούς προστασίας εξετάστηκε νομίμως με την ταχύρρυθμη και όχι την κανονική διαδικασία, στην οποία έπρεπε να παραπεμφθεί η υπόθεση. </a:t>
            </a:r>
          </a:p>
          <a:p>
            <a:pPr algn="just">
              <a:spcBef>
                <a:spcPts val="0"/>
              </a:spcBef>
            </a:pPr>
            <a:r>
              <a:rPr lang="el-GR" sz="1600" i="1" dirty="0">
                <a:solidFill>
                  <a:schemeClr val="tx1"/>
                </a:solidFill>
                <a:cs typeface="Arial" panose="020B0604020202020204" pitchFamily="34" charset="0"/>
              </a:rPr>
              <a:t>Κατόπιν τούτου, </a:t>
            </a:r>
            <a:r>
              <a:rPr lang="el-GR" sz="1600" b="1" i="1" dirty="0">
                <a:solidFill>
                  <a:schemeClr val="accent1"/>
                </a:solidFill>
                <a:cs typeface="Arial" panose="020B0604020202020204" pitchFamily="34" charset="0"/>
              </a:rPr>
              <a:t>η ειδικότερη κρίση της προσβαλλόμενης απόφασης, ότι ο αιτών δεν επικαλέστηκε την επέλευση βλάβης από τη μη τήρηση της ανωτέρω διαδικασίας, είναι μη νόμιμη</a:t>
            </a:r>
            <a:r>
              <a:rPr lang="el-GR" sz="1600" i="1" dirty="0">
                <a:solidFill>
                  <a:schemeClr val="tx1"/>
                </a:solidFill>
                <a:cs typeface="Arial" panose="020B0604020202020204" pitchFamily="34" charset="0"/>
              </a:rPr>
              <a:t>. Και τούτο διότι, τυχόν αποδοχή της θα είχε ως συνέπεια να καταστρατηγηθούν οι διατάξεις του </a:t>
            </a:r>
            <a:r>
              <a:rPr lang="el-GR" sz="1600" i="1" dirty="0" err="1">
                <a:solidFill>
                  <a:schemeClr val="tx1"/>
                </a:solidFill>
                <a:cs typeface="Arial" panose="020B0604020202020204" pitchFamily="34" charset="0"/>
              </a:rPr>
              <a:t>εδ</a:t>
            </a:r>
            <a:r>
              <a:rPr lang="el-GR" sz="1600" i="1" dirty="0">
                <a:solidFill>
                  <a:schemeClr val="tx1"/>
                </a:solidFill>
                <a:cs typeface="Arial" panose="020B0604020202020204" pitchFamily="34" charset="0"/>
              </a:rPr>
              <a:t>. </a:t>
            </a:r>
            <a:r>
              <a:rPr lang="el-GR" sz="1600" i="1" dirty="0" err="1">
                <a:solidFill>
                  <a:schemeClr val="tx1"/>
                </a:solidFill>
                <a:cs typeface="Arial" panose="020B0604020202020204" pitchFamily="34" charset="0"/>
              </a:rPr>
              <a:t>στ</a:t>
            </a:r>
            <a:r>
              <a:rPr lang="el-GR" sz="1600" i="1" dirty="0">
                <a:solidFill>
                  <a:schemeClr val="tx1"/>
                </a:solidFill>
                <a:cs typeface="Arial" panose="020B0604020202020204" pitchFamily="34" charset="0"/>
              </a:rPr>
              <a:t>΄ του άρθρου 60 παρ. 4 του ν. 4375/2016 και της προαναφερόμενης υπουργικής απόφασης που την εξειδικεύει, καθώς και της παρ. 7 του άρθρου 45 του ίδιου ν. 4375/2016, και </a:t>
            </a:r>
            <a:r>
              <a:rPr lang="el-GR" sz="1600" b="1" i="1" dirty="0">
                <a:solidFill>
                  <a:schemeClr val="tx1"/>
                </a:solidFill>
                <a:cs typeface="Arial" panose="020B0604020202020204" pitchFamily="34" charset="0"/>
              </a:rPr>
              <a:t>να καταστεί άνευ αντικειμένου η ειδική μεταχείριση την οποία καθιερώνει ο νομοθέτης για τους αιτούντες διεθνή προστασία</a:t>
            </a:r>
            <a:r>
              <a:rPr lang="el-GR" sz="1600" i="1" dirty="0">
                <a:solidFill>
                  <a:schemeClr val="tx1"/>
                </a:solidFill>
                <a:cs typeface="Arial" panose="020B0604020202020204" pitchFamily="34" charset="0"/>
              </a:rPr>
              <a:t>, που αποδεδειγμένα ανήκουν στην κατηγορία των ευάλωτων προσώπων.</a:t>
            </a:r>
          </a:p>
        </p:txBody>
      </p:sp>
      <p:pic>
        <p:nvPicPr>
          <p:cNvPr id="7" name="Εικόνα 6">
            <a:extLst>
              <a:ext uri="{FF2B5EF4-FFF2-40B4-BE49-F238E27FC236}">
                <a16:creationId xmlns:a16="http://schemas.microsoft.com/office/drawing/2014/main" id="{C8D58594-2EC7-5941-EF26-A8833A97D52E}"/>
              </a:ext>
            </a:extLst>
          </p:cNvPr>
          <p:cNvPicPr>
            <a:picLocks noChangeAspect="1"/>
          </p:cNvPicPr>
          <p:nvPr/>
        </p:nvPicPr>
        <p:blipFill>
          <a:blip r:embed="rId2"/>
          <a:stretch>
            <a:fillRect/>
          </a:stretch>
        </p:blipFill>
        <p:spPr>
          <a:xfrm>
            <a:off x="-25400" y="0"/>
            <a:ext cx="3200677" cy="938865"/>
          </a:xfrm>
          <a:prstGeom prst="rect">
            <a:avLst/>
          </a:prstGeom>
        </p:spPr>
      </p:pic>
    </p:spTree>
    <p:extLst>
      <p:ext uri="{BB962C8B-B14F-4D97-AF65-F5344CB8AC3E}">
        <p14:creationId xmlns:p14="http://schemas.microsoft.com/office/powerpoint/2010/main" val="111200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790A-C917-274B-A960-45CB06276F3B}"/>
              </a:ext>
            </a:extLst>
          </p:cNvPr>
          <p:cNvSpPr>
            <a:spLocks noGrp="1"/>
          </p:cNvSpPr>
          <p:nvPr>
            <p:ph idx="1"/>
          </p:nvPr>
        </p:nvSpPr>
        <p:spPr>
          <a:xfrm>
            <a:off x="539552" y="1052736"/>
            <a:ext cx="6624736" cy="5544616"/>
          </a:xfrm>
        </p:spPr>
        <p:txBody>
          <a:bodyPr>
            <a:normAutofit fontScale="32500" lnSpcReduction="20000"/>
          </a:bodyPr>
          <a:lstStyle/>
          <a:p>
            <a:pPr marL="0" indent="0" algn="just">
              <a:lnSpc>
                <a:spcPct val="120000"/>
              </a:lnSpc>
              <a:spcBef>
                <a:spcPts val="0"/>
              </a:spcBef>
              <a:buNone/>
            </a:pPr>
            <a:r>
              <a:rPr lang="el-GR" sz="4900" b="1" dirty="0">
                <a:solidFill>
                  <a:schemeClr val="tx1"/>
                </a:solidFill>
                <a:cs typeface="Arial" panose="020B0604020202020204" pitchFamily="34" charset="0"/>
              </a:rPr>
              <a:t>3. ΔΕφ</a:t>
            </a:r>
            <a:r>
              <a:rPr lang="en-US" sz="4900" b="1" dirty="0">
                <a:solidFill>
                  <a:schemeClr val="tx1"/>
                </a:solidFill>
                <a:cs typeface="Arial" panose="020B0604020202020204" pitchFamily="34" charset="0"/>
              </a:rPr>
              <a:t> </a:t>
            </a:r>
            <a:r>
              <a:rPr lang="el-GR" sz="4900" b="1" dirty="0" err="1">
                <a:solidFill>
                  <a:schemeClr val="tx1"/>
                </a:solidFill>
                <a:cs typeface="Arial" panose="020B0604020202020204" pitchFamily="34" charset="0"/>
              </a:rPr>
              <a:t>Πειραι</a:t>
            </a:r>
            <a:r>
              <a:rPr lang="en-US" sz="4900" b="1" dirty="0">
                <a:solidFill>
                  <a:schemeClr val="tx1"/>
                </a:solidFill>
                <a:cs typeface="Arial" panose="020B0604020202020204" pitchFamily="34" charset="0"/>
              </a:rPr>
              <a:t>ά</a:t>
            </a:r>
            <a:r>
              <a:rPr lang="el-GR" sz="4900" b="1" dirty="0">
                <a:solidFill>
                  <a:schemeClr val="tx1"/>
                </a:solidFill>
                <a:cs typeface="Arial" panose="020B0604020202020204" pitchFamily="34" charset="0"/>
              </a:rPr>
              <a:t> Α54/2021: </a:t>
            </a:r>
            <a:r>
              <a:rPr lang="el-GR" sz="4900" dirty="0">
                <a:solidFill>
                  <a:schemeClr val="tx1"/>
                </a:solidFill>
                <a:cs typeface="Arial" panose="020B0604020202020204" pitchFamily="34" charset="0"/>
              </a:rPr>
              <a:t>Ιράν – ευάλωτος - εξέταση με διαδικασία συνόρων</a:t>
            </a:r>
          </a:p>
          <a:p>
            <a:pPr marL="0" indent="0" algn="just">
              <a:lnSpc>
                <a:spcPct val="120000"/>
              </a:lnSpc>
              <a:spcBef>
                <a:spcPts val="0"/>
              </a:spcBef>
              <a:buNone/>
            </a:pPr>
            <a:endParaRPr lang="en-US" sz="4900" dirty="0">
              <a:solidFill>
                <a:schemeClr val="tx1"/>
              </a:solidFill>
              <a:cs typeface="Arial" panose="020B0604020202020204" pitchFamily="34" charset="0"/>
            </a:endParaRPr>
          </a:p>
          <a:p>
            <a:pPr algn="just">
              <a:lnSpc>
                <a:spcPct val="120000"/>
              </a:lnSpc>
              <a:spcBef>
                <a:spcPts val="0"/>
              </a:spcBef>
            </a:pPr>
            <a:r>
              <a:rPr lang="el-GR" sz="4900" i="1" dirty="0">
                <a:solidFill>
                  <a:schemeClr val="tx1"/>
                </a:solidFill>
                <a:cs typeface="Arial" panose="020B0604020202020204" pitchFamily="34" charset="0"/>
              </a:rPr>
              <a:t>λαμβάνοντας επιπλέον υπόψη, ότι </a:t>
            </a:r>
            <a:r>
              <a:rPr lang="el-GR" sz="4900" b="1" i="1" dirty="0">
                <a:solidFill>
                  <a:schemeClr val="accent1"/>
                </a:solidFill>
                <a:cs typeface="Arial" panose="020B0604020202020204" pitchFamily="34" charset="0"/>
              </a:rPr>
              <a:t>η Ανεξάρτητη Αρχή Προσφυγών</a:t>
            </a:r>
            <a:r>
              <a:rPr lang="el-GR" sz="4900" i="1" dirty="0">
                <a:solidFill>
                  <a:schemeClr val="tx1"/>
                </a:solidFill>
                <a:cs typeface="Arial" panose="020B0604020202020204" pitchFamily="34" charset="0"/>
              </a:rPr>
              <a:t>, που εξέτασε την </a:t>
            </a:r>
            <a:r>
              <a:rPr lang="el-GR" sz="4900" i="1" dirty="0" err="1">
                <a:solidFill>
                  <a:schemeClr val="tx1"/>
                </a:solidFill>
                <a:cs typeface="Arial" panose="020B0604020202020204" pitchFamily="34" charset="0"/>
              </a:rPr>
              <a:t>ενδικοφανή</a:t>
            </a:r>
            <a:r>
              <a:rPr lang="el-GR" sz="4900" i="1" dirty="0">
                <a:solidFill>
                  <a:schemeClr val="tx1"/>
                </a:solidFill>
                <a:cs typeface="Arial" panose="020B0604020202020204" pitchFamily="34" charset="0"/>
              </a:rPr>
              <a:t> προσφυγή του αιτούντος, αφού δεν του χορήγησε αναβολή προκειμένου να εκπροσωπηθεί από δικηγόρο, </a:t>
            </a:r>
            <a:r>
              <a:rPr lang="el-GR" sz="4900" b="1" i="1" dirty="0">
                <a:solidFill>
                  <a:schemeClr val="accent1"/>
                </a:solidFill>
                <a:cs typeface="Arial" panose="020B0604020202020204" pitchFamily="34" charset="0"/>
              </a:rPr>
              <a:t>αγνόησε την προσκομισθείσα ιατρική γνωμάτευση του Ψυχιάτρου </a:t>
            </a:r>
            <a:r>
              <a:rPr lang="el-GR" sz="4900" i="1" dirty="0">
                <a:solidFill>
                  <a:schemeClr val="tx1"/>
                </a:solidFill>
                <a:cs typeface="Arial" panose="020B0604020202020204" pitchFamily="34" charset="0"/>
              </a:rPr>
              <a:t>[…] βάσει της οποίας όφειλε να διαπιστώσει ότι ο αιτών έπρεπε να παραπεμφθεί στην κανονική διαδικασία για την εξέταση του αιτήματός του για παροχή διεθνούς προστασίας και προχώρησε στην εξέταση της προσφυγής του δεχόμενη σιωπηλά, ότι νομίμως η αίτησή του εξετάστηκε με την εξαιρετική διαδικασία του άρθρου 60 παρ. 4 του ν. 4375/2016 (διαδικασία συνόρων)</a:t>
            </a:r>
          </a:p>
          <a:p>
            <a:pPr algn="just">
              <a:lnSpc>
                <a:spcPct val="120000"/>
              </a:lnSpc>
              <a:spcBef>
                <a:spcPts val="0"/>
              </a:spcBef>
            </a:pPr>
            <a:r>
              <a:rPr lang="el-GR" sz="4900" b="1" i="1" dirty="0">
                <a:solidFill>
                  <a:schemeClr val="accent1"/>
                </a:solidFill>
                <a:cs typeface="Arial" panose="020B0604020202020204" pitchFamily="34" charset="0"/>
              </a:rPr>
              <a:t>Η απόφαση προκάλεσε σοβαρή και ανεπανόρθωτη δικονομική βλάβη στον αιτούντα</a:t>
            </a:r>
            <a:r>
              <a:rPr lang="el-GR" sz="4900" i="1" dirty="0">
                <a:solidFill>
                  <a:schemeClr val="tx1"/>
                </a:solidFill>
                <a:cs typeface="Arial" panose="020B0604020202020204" pitchFamily="34" charset="0"/>
              </a:rPr>
              <a:t>, λόγω της έλλειψης παροχής δυνατότητας επαρκούς προετοιμασίας του για την δέουσα υποστήριξη του αιτήματος του αλλά και λόγω της μη παροχής σε αυτόν επαρκούς υποστήριξης κατά την διάρκεια της συνέντευξής του και της μη λήψης υπόψιν για την κρίση της υπόθεσης του της ιδιαίτερης ψυχολογικής του κατάστασης, κατάσταση την οποία παρουσίασε επανειλημμένα ενώπιον των αρχών </a:t>
            </a:r>
            <a:r>
              <a:rPr lang="el-GR" sz="4900" b="1" i="1" dirty="0">
                <a:solidFill>
                  <a:schemeClr val="accent1"/>
                </a:solidFill>
                <a:cs typeface="Arial" panose="020B0604020202020204" pitchFamily="34" charset="0"/>
              </a:rPr>
              <a:t>και για το λόγο αυτό είναι μη νόμιμη και πρέπει να ακυρωθεί  </a:t>
            </a:r>
            <a:endParaRPr lang="en-US" sz="4900" b="1" i="1" dirty="0">
              <a:solidFill>
                <a:schemeClr val="accent1"/>
              </a:solidFill>
              <a:cs typeface="Arial" panose="020B0604020202020204" pitchFamily="34" charset="0"/>
            </a:endParaRPr>
          </a:p>
        </p:txBody>
      </p:sp>
      <p:pic>
        <p:nvPicPr>
          <p:cNvPr id="8" name="Εικόνα 7">
            <a:extLst>
              <a:ext uri="{FF2B5EF4-FFF2-40B4-BE49-F238E27FC236}">
                <a16:creationId xmlns:a16="http://schemas.microsoft.com/office/drawing/2014/main" id="{4A864DC7-4DBC-DD56-8423-82D54111A7FA}"/>
              </a:ext>
            </a:extLst>
          </p:cNvPr>
          <p:cNvPicPr>
            <a:picLocks noChangeAspect="1"/>
          </p:cNvPicPr>
          <p:nvPr/>
        </p:nvPicPr>
        <p:blipFill>
          <a:blip r:embed="rId3"/>
          <a:stretch>
            <a:fillRect/>
          </a:stretch>
        </p:blipFill>
        <p:spPr>
          <a:xfrm>
            <a:off x="0" y="0"/>
            <a:ext cx="3200677" cy="938865"/>
          </a:xfrm>
          <a:prstGeom prst="rect">
            <a:avLst/>
          </a:prstGeom>
        </p:spPr>
      </p:pic>
    </p:spTree>
    <p:extLst>
      <p:ext uri="{BB962C8B-B14F-4D97-AF65-F5344CB8AC3E}">
        <p14:creationId xmlns:p14="http://schemas.microsoft.com/office/powerpoint/2010/main" val="198450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790A-C917-274B-A960-45CB06276F3B}"/>
              </a:ext>
            </a:extLst>
          </p:cNvPr>
          <p:cNvSpPr>
            <a:spLocks noGrp="1"/>
          </p:cNvSpPr>
          <p:nvPr>
            <p:ph idx="1"/>
          </p:nvPr>
        </p:nvSpPr>
        <p:spPr>
          <a:xfrm>
            <a:off x="395536" y="1196752"/>
            <a:ext cx="7056784" cy="5328592"/>
          </a:xfrm>
          <a:noFill/>
        </p:spPr>
        <p:txBody>
          <a:bodyPr>
            <a:normAutofit/>
          </a:bodyPr>
          <a:lstStyle/>
          <a:p>
            <a:pPr algn="just">
              <a:lnSpc>
                <a:spcPct val="120000"/>
              </a:lnSpc>
              <a:spcBef>
                <a:spcPts val="0"/>
              </a:spcBef>
            </a:pPr>
            <a:r>
              <a:rPr lang="el-GR" sz="1900" b="1" u="sng" dirty="0">
                <a:solidFill>
                  <a:schemeClr val="tx1"/>
                </a:solidFill>
              </a:rPr>
              <a:t>Εξέταση ισχυρισμών</a:t>
            </a:r>
          </a:p>
          <a:p>
            <a:pPr marL="0" indent="0" algn="just">
              <a:lnSpc>
                <a:spcPct val="120000"/>
              </a:lnSpc>
              <a:spcBef>
                <a:spcPts val="0"/>
              </a:spcBef>
              <a:buNone/>
            </a:pPr>
            <a:endParaRPr lang="el-GR" sz="1800" b="1" dirty="0">
              <a:solidFill>
                <a:schemeClr val="tx1"/>
              </a:solidFill>
            </a:endParaRPr>
          </a:p>
          <a:p>
            <a:pPr marL="0" indent="0" algn="just">
              <a:spcBef>
                <a:spcPts val="0"/>
              </a:spcBef>
              <a:buNone/>
            </a:pPr>
            <a:r>
              <a:rPr lang="el-GR" sz="1600" b="1" dirty="0">
                <a:solidFill>
                  <a:schemeClr val="tx1"/>
                </a:solidFill>
              </a:rPr>
              <a:t>1. </a:t>
            </a:r>
            <a:r>
              <a:rPr lang="el-GR" sz="1600" b="1" dirty="0">
                <a:solidFill>
                  <a:schemeClr val="tx1"/>
                </a:solidFill>
                <a:cs typeface="Arial" panose="020B0604020202020204" pitchFamily="34" charset="0"/>
              </a:rPr>
              <a:t>ΔΕφ</a:t>
            </a:r>
            <a:r>
              <a:rPr lang="en-US" sz="1600" b="1" dirty="0">
                <a:solidFill>
                  <a:schemeClr val="tx1"/>
                </a:solidFill>
                <a:cs typeface="Arial" panose="020B0604020202020204" pitchFamily="34" charset="0"/>
              </a:rPr>
              <a:t> </a:t>
            </a:r>
            <a:r>
              <a:rPr lang="el-GR" sz="1600" b="1" dirty="0" err="1">
                <a:solidFill>
                  <a:schemeClr val="tx1"/>
                </a:solidFill>
                <a:cs typeface="Arial" panose="020B0604020202020204" pitchFamily="34" charset="0"/>
              </a:rPr>
              <a:t>Πειραι</a:t>
            </a:r>
            <a:r>
              <a:rPr lang="en-US" sz="1600" b="1" dirty="0">
                <a:solidFill>
                  <a:schemeClr val="tx1"/>
                </a:solidFill>
                <a:cs typeface="Arial" panose="020B0604020202020204" pitchFamily="34" charset="0"/>
              </a:rPr>
              <a:t>ά</a:t>
            </a:r>
            <a:r>
              <a:rPr lang="el-GR" sz="1600" b="1" dirty="0">
                <a:solidFill>
                  <a:schemeClr val="tx1"/>
                </a:solidFill>
                <a:cs typeface="Arial" panose="020B0604020202020204" pitchFamily="34" charset="0"/>
              </a:rPr>
              <a:t> Α252/2020: </a:t>
            </a:r>
            <a:r>
              <a:rPr lang="el-GR" sz="1600" dirty="0">
                <a:solidFill>
                  <a:schemeClr val="tx1"/>
                </a:solidFill>
                <a:cs typeface="Arial" panose="020B0604020202020204" pitchFamily="34" charset="0"/>
              </a:rPr>
              <a:t>Αιθιοπία - μόνη γυναίκα - θύμα εμπορίας και σοβαρής σεξουαλικής βίας - χωρίς επαγγελματική κατάρτιση - απουσία υποστηρικτικού πλαισίου στη χώρα καταγωγής</a:t>
            </a:r>
          </a:p>
          <a:p>
            <a:pPr marL="0" indent="0" algn="just">
              <a:spcBef>
                <a:spcPts val="0"/>
              </a:spcBef>
              <a:buNone/>
            </a:pPr>
            <a:endParaRPr lang="el-GR" sz="1600" dirty="0">
              <a:solidFill>
                <a:schemeClr val="tx1"/>
              </a:solidFill>
              <a:cs typeface="Arial" panose="020B0604020202020204" pitchFamily="34" charset="0"/>
            </a:endParaRPr>
          </a:p>
          <a:p>
            <a:pPr algn="just">
              <a:spcBef>
                <a:spcPts val="0"/>
              </a:spcBef>
            </a:pPr>
            <a:r>
              <a:rPr lang="el-GR" sz="1500" i="1" dirty="0">
                <a:solidFill>
                  <a:schemeClr val="tx1"/>
                </a:solidFill>
                <a:cs typeface="Arial" panose="020B0604020202020204" pitchFamily="34" charset="0"/>
              </a:rPr>
              <a:t>η αιτούσα ...</a:t>
            </a:r>
            <a:r>
              <a:rPr lang="el-GR" sz="1500" b="1" i="1" dirty="0">
                <a:solidFill>
                  <a:schemeClr val="accent1"/>
                </a:solidFill>
                <a:cs typeface="Arial" panose="020B0604020202020204" pitchFamily="34" charset="0"/>
              </a:rPr>
              <a:t>υπάγεται σε ιδιαίτερη κοινωνική ομάδα (γυναίκες μόνες στην Αιθιοπία, στερούμενες οικογενειακού/κοινωνικού υποστηρικτικού δικτύου) και συνεπώς διατρέχει κίνδυνο να υποστεί σοβαρή βλάβη</a:t>
            </a:r>
            <a:r>
              <a:rPr lang="el-GR" sz="1500" i="1" dirty="0">
                <a:solidFill>
                  <a:schemeClr val="tx1"/>
                </a:solidFill>
                <a:cs typeface="Arial" panose="020B0604020202020204" pitchFamily="34" charset="0"/>
              </a:rPr>
              <a:t>, συνισταμένη σε σεξουαλική βία και εργασιακή εκμετάλλευση, σε περίπτωση επιστροφής της Αιθιοπία, ενόψει των κοινωνικών συνθηκών που επικρατούν στη χώρα αυτή. </a:t>
            </a:r>
          </a:p>
          <a:p>
            <a:pPr algn="just">
              <a:spcBef>
                <a:spcPts val="0"/>
              </a:spcBef>
            </a:pPr>
            <a:r>
              <a:rPr lang="el-GR" sz="1500" i="1" dirty="0">
                <a:solidFill>
                  <a:schemeClr val="tx1"/>
                </a:solidFill>
                <a:cs typeface="Arial" panose="020B0604020202020204" pitchFamily="34" charset="0"/>
              </a:rPr>
              <a:t>Με βάση τα προηγούμενα και δεδομένου ότι για την αναγνώριση αλλοδαπού ως πρόσφυγα δεν απαιτείται, οπωσδήποτε, να διαπιστωθεί ότι ο αιτών έχει υποστεί ατομική δίωξη, αλλά αρκεί και η διαπίστωση αντικειμενικώς δικαιολογημένου φόβου ατομικής δίωξης (</a:t>
            </a:r>
            <a:r>
              <a:rPr lang="el-GR" sz="1500" i="1" dirty="0" err="1">
                <a:solidFill>
                  <a:schemeClr val="tx1"/>
                </a:solidFill>
                <a:cs typeface="Arial" panose="020B0604020202020204" pitchFamily="34" charset="0"/>
              </a:rPr>
              <a:t>πρβλ</a:t>
            </a:r>
            <a:r>
              <a:rPr lang="el-GR" sz="1500" i="1" dirty="0">
                <a:solidFill>
                  <a:schemeClr val="tx1"/>
                </a:solidFill>
                <a:cs typeface="Arial" panose="020B0604020202020204" pitchFamily="34" charset="0"/>
              </a:rPr>
              <a:t>. 4055/2008, 2666/2006, 3337/2005), </a:t>
            </a:r>
            <a:r>
              <a:rPr lang="el-GR" sz="1500" b="1" i="1" dirty="0">
                <a:solidFill>
                  <a:schemeClr val="accent1"/>
                </a:solidFill>
                <a:cs typeface="Arial" panose="020B0604020202020204" pitchFamily="34" charset="0"/>
              </a:rPr>
              <a:t>η Επιτροπή όφειλε να διαλάβει αιτιολογημένη κρίση, κατά πόσο συνέτρεχε περίπτωση αναγνώρισης στο πρόσωπο της αιτούσας της ιδιότητας του πρόσφυγα ως εκ του ανωτέρω λόγου, διαφορετικά, αν ήταν δυνατό να υπαχθεί αυτή σε καθεστώς επικουρικής προστασίας</a:t>
            </a:r>
            <a:r>
              <a:rPr lang="el-GR" sz="1500" i="1" dirty="0">
                <a:solidFill>
                  <a:schemeClr val="tx1"/>
                </a:solidFill>
                <a:cs typeface="Arial" panose="020B0604020202020204" pitchFamily="34" charset="0"/>
              </a:rPr>
              <a:t>. </a:t>
            </a:r>
          </a:p>
          <a:p>
            <a:pPr algn="just">
              <a:spcBef>
                <a:spcPts val="0"/>
              </a:spcBef>
            </a:pPr>
            <a:r>
              <a:rPr lang="el-GR" sz="1500" i="1" dirty="0">
                <a:solidFill>
                  <a:schemeClr val="tx1"/>
                </a:solidFill>
                <a:cs typeface="Arial" panose="020B0604020202020204" pitchFamily="34" charset="0"/>
              </a:rPr>
              <a:t>Παρά ταύτα όμως η Επιτροπή κατά πλειοψηφία απέρριψε την προσφυγή της αιτούσας... </a:t>
            </a:r>
            <a:r>
              <a:rPr lang="el-GR" sz="1500" b="1" i="1" dirty="0">
                <a:solidFill>
                  <a:schemeClr val="accent1"/>
                </a:solidFill>
                <a:cs typeface="Arial" panose="020B0604020202020204" pitchFamily="34" charset="0"/>
              </a:rPr>
              <a:t>χωρίς καμία επί του ανωτέρω θέματος αιτιολογία</a:t>
            </a:r>
            <a:r>
              <a:rPr lang="el-GR" sz="1500" i="1" dirty="0">
                <a:solidFill>
                  <a:schemeClr val="tx1"/>
                </a:solidFill>
                <a:cs typeface="Arial" panose="020B0604020202020204" pitchFamily="34" charset="0"/>
              </a:rPr>
              <a:t>.  </a:t>
            </a:r>
            <a:endParaRPr lang="el-GR" sz="1600" i="1" dirty="0">
              <a:solidFill>
                <a:schemeClr val="tx1"/>
              </a:solidFill>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7ADB2BDE-A3BA-2D5A-0969-DA81E7280B93}"/>
              </a:ext>
            </a:extLst>
          </p:cNvPr>
          <p:cNvPicPr>
            <a:picLocks noChangeAspect="1"/>
          </p:cNvPicPr>
          <p:nvPr/>
        </p:nvPicPr>
        <p:blipFill>
          <a:blip r:embed="rId2"/>
          <a:stretch>
            <a:fillRect/>
          </a:stretch>
        </p:blipFill>
        <p:spPr>
          <a:xfrm>
            <a:off x="-76200" y="17016"/>
            <a:ext cx="3200677" cy="938865"/>
          </a:xfrm>
          <a:prstGeom prst="rect">
            <a:avLst/>
          </a:prstGeom>
        </p:spPr>
      </p:pic>
    </p:spTree>
    <p:extLst>
      <p:ext uri="{BB962C8B-B14F-4D97-AF65-F5344CB8AC3E}">
        <p14:creationId xmlns:p14="http://schemas.microsoft.com/office/powerpoint/2010/main" val="1287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790A-C917-274B-A960-45CB06276F3B}"/>
              </a:ext>
            </a:extLst>
          </p:cNvPr>
          <p:cNvSpPr>
            <a:spLocks noGrp="1"/>
          </p:cNvSpPr>
          <p:nvPr>
            <p:ph idx="1"/>
          </p:nvPr>
        </p:nvSpPr>
        <p:spPr>
          <a:xfrm>
            <a:off x="611560" y="1196753"/>
            <a:ext cx="6554689" cy="4248472"/>
          </a:xfrm>
          <a:noFill/>
        </p:spPr>
        <p:txBody>
          <a:bodyPr>
            <a:normAutofit/>
          </a:bodyPr>
          <a:lstStyle/>
          <a:p>
            <a:pPr algn="just">
              <a:lnSpc>
                <a:spcPct val="120000"/>
              </a:lnSpc>
              <a:spcBef>
                <a:spcPts val="0"/>
              </a:spcBef>
            </a:pPr>
            <a:r>
              <a:rPr lang="el-GR" sz="1800" b="1" u="sng" dirty="0">
                <a:solidFill>
                  <a:schemeClr val="tx1"/>
                </a:solidFill>
              </a:rPr>
              <a:t>Εξέταση κρίσιμων εγγράφων</a:t>
            </a:r>
          </a:p>
          <a:p>
            <a:pPr marL="0" indent="0" algn="just">
              <a:lnSpc>
                <a:spcPct val="120000"/>
              </a:lnSpc>
              <a:spcBef>
                <a:spcPts val="0"/>
              </a:spcBef>
              <a:buNone/>
            </a:pPr>
            <a:endParaRPr lang="el-GR" b="1" dirty="0">
              <a:solidFill>
                <a:schemeClr val="tx1"/>
              </a:solidFill>
            </a:endParaRPr>
          </a:p>
          <a:p>
            <a:pPr marL="0" indent="0" algn="just">
              <a:spcBef>
                <a:spcPts val="0"/>
              </a:spcBef>
              <a:buNone/>
            </a:pPr>
            <a:r>
              <a:rPr lang="el-GR" sz="1600" b="1" dirty="0">
                <a:solidFill>
                  <a:schemeClr val="tx1"/>
                </a:solidFill>
              </a:rPr>
              <a:t>1. </a:t>
            </a:r>
            <a:r>
              <a:rPr lang="el-GR" sz="1600" b="1" dirty="0">
                <a:solidFill>
                  <a:schemeClr val="tx1"/>
                </a:solidFill>
                <a:cs typeface="Arial" panose="020B0604020202020204" pitchFamily="34" charset="0"/>
              </a:rPr>
              <a:t>ΔΕφ</a:t>
            </a:r>
            <a:r>
              <a:rPr lang="en-US" sz="1600" b="1" dirty="0">
                <a:solidFill>
                  <a:schemeClr val="tx1"/>
                </a:solidFill>
                <a:cs typeface="Arial" panose="020B0604020202020204" pitchFamily="34" charset="0"/>
              </a:rPr>
              <a:t> </a:t>
            </a:r>
            <a:r>
              <a:rPr lang="el-GR" sz="1600" b="1" dirty="0" err="1">
                <a:solidFill>
                  <a:schemeClr val="tx1"/>
                </a:solidFill>
                <a:cs typeface="Arial" panose="020B0604020202020204" pitchFamily="34" charset="0"/>
              </a:rPr>
              <a:t>Πειραι</a:t>
            </a:r>
            <a:r>
              <a:rPr lang="en-US" sz="1600" b="1" dirty="0">
                <a:solidFill>
                  <a:schemeClr val="tx1"/>
                </a:solidFill>
                <a:cs typeface="Arial" panose="020B0604020202020204" pitchFamily="34" charset="0"/>
              </a:rPr>
              <a:t>ά</a:t>
            </a:r>
            <a:r>
              <a:rPr lang="el-GR" sz="1600" b="1" dirty="0">
                <a:solidFill>
                  <a:schemeClr val="tx1"/>
                </a:solidFill>
                <a:cs typeface="Arial" panose="020B0604020202020204" pitchFamily="34" charset="0"/>
              </a:rPr>
              <a:t> 25/2021: </a:t>
            </a:r>
            <a:r>
              <a:rPr lang="el-GR" sz="1600" dirty="0">
                <a:solidFill>
                  <a:schemeClr val="tx1"/>
                </a:solidFill>
                <a:cs typeface="Arial" panose="020B0604020202020204" pitchFamily="34" charset="0"/>
              </a:rPr>
              <a:t>Ιράκ – Προσκόμιση αμετάφραστων εγγράφων </a:t>
            </a:r>
          </a:p>
          <a:p>
            <a:pPr marL="0" indent="0" algn="just">
              <a:spcBef>
                <a:spcPts val="0"/>
              </a:spcBef>
              <a:buNone/>
            </a:pPr>
            <a:endParaRPr lang="el-GR" sz="1800" dirty="0">
              <a:solidFill>
                <a:schemeClr val="tx1"/>
              </a:solidFill>
              <a:cs typeface="Arial" panose="020B0604020202020204" pitchFamily="34" charset="0"/>
            </a:endParaRPr>
          </a:p>
          <a:p>
            <a:pPr algn="just">
              <a:spcBef>
                <a:spcPts val="0"/>
              </a:spcBef>
            </a:pPr>
            <a:r>
              <a:rPr lang="el-GR" sz="1600" i="1" dirty="0">
                <a:solidFill>
                  <a:schemeClr val="tx1"/>
                </a:solidFill>
                <a:cs typeface="Arial" panose="020B0604020202020204" pitchFamily="34" charset="0"/>
              </a:rPr>
              <a:t>Επειδή, με τα δεδομένα αυτά και τις διατάξεις που παρατέθηκαν και λαμβανομένων υπόψη, αφενός μεν ότι </a:t>
            </a:r>
            <a:r>
              <a:rPr lang="el-GR" sz="1600" b="1" i="1" dirty="0">
                <a:solidFill>
                  <a:schemeClr val="accent1"/>
                </a:solidFill>
                <a:cs typeface="Arial" panose="020B0604020202020204" pitchFamily="34" charset="0"/>
              </a:rPr>
              <a:t>τα εν λόγω έγγραφα (εντάλματα σύλληψης) φαίνεται να είναι κρίσιμα δεδομένου ότι προέρχονται από το Δικαστικό Συμβούλιο του Κουρδιστάν</a:t>
            </a:r>
            <a:r>
              <a:rPr lang="el-GR" sz="1600" i="1" dirty="0">
                <a:solidFill>
                  <a:schemeClr val="tx1"/>
                </a:solidFill>
                <a:cs typeface="Arial" panose="020B0604020202020204" pitchFamily="34" charset="0"/>
              </a:rPr>
              <a:t>, αφετέρου δε ότι </a:t>
            </a:r>
            <a:r>
              <a:rPr lang="el-GR" sz="1600" b="1" i="1" dirty="0">
                <a:solidFill>
                  <a:schemeClr val="accent1"/>
                </a:solidFill>
                <a:cs typeface="Arial" panose="020B0604020202020204" pitchFamily="34" charset="0"/>
              </a:rPr>
              <a:t>δεν λήφθηκαν υπόψη από την αρμόδια Επιτροπή γιατί ήταν αμετάφραστα</a:t>
            </a:r>
            <a:r>
              <a:rPr lang="el-GR" sz="1600" i="1" dirty="0">
                <a:solidFill>
                  <a:schemeClr val="tx1"/>
                </a:solidFill>
                <a:cs typeface="Arial" panose="020B0604020202020204" pitchFamily="34" charset="0"/>
              </a:rPr>
              <a:t>, το Δικαστήριο κρίνει ότι </a:t>
            </a:r>
            <a:r>
              <a:rPr lang="el-GR" sz="1600" b="1" i="1" dirty="0">
                <a:solidFill>
                  <a:schemeClr val="accent1"/>
                </a:solidFill>
                <a:cs typeface="Arial" panose="020B0604020202020204" pitchFamily="34" charset="0"/>
              </a:rPr>
              <a:t>η προσβαλλόμενη απόφαση παρίσταται μη νομίμως αιτιολογημένη και γι’ αυτό το λόγο πρέπει να ακυρωθεί</a:t>
            </a:r>
            <a:r>
              <a:rPr lang="el-GR" sz="1600" i="1" dirty="0">
                <a:solidFill>
                  <a:schemeClr val="tx1"/>
                </a:solidFill>
                <a:cs typeface="Arial" panose="020B0604020202020204" pitchFamily="34" charset="0"/>
              </a:rPr>
              <a:t>, να αναπεμφθεί δε στην ως άνω Επιτροπή προκειμένου να αξιολογηθούν τα ανωτέρω εντάλματα σύλληψης.</a:t>
            </a:r>
            <a:endParaRPr lang="en-US" sz="1600" i="1" dirty="0">
              <a:solidFill>
                <a:schemeClr val="tx1"/>
              </a:solidFill>
              <a:cs typeface="Arial" panose="020B0604020202020204" pitchFamily="34" charset="0"/>
            </a:endParaRPr>
          </a:p>
        </p:txBody>
      </p:sp>
      <p:pic>
        <p:nvPicPr>
          <p:cNvPr id="7" name="Εικόνα 6">
            <a:extLst>
              <a:ext uri="{FF2B5EF4-FFF2-40B4-BE49-F238E27FC236}">
                <a16:creationId xmlns:a16="http://schemas.microsoft.com/office/drawing/2014/main" id="{B325164F-0818-27AA-E458-7346F51C1968}"/>
              </a:ext>
            </a:extLst>
          </p:cNvPr>
          <p:cNvPicPr>
            <a:picLocks noChangeAspect="1"/>
          </p:cNvPicPr>
          <p:nvPr/>
        </p:nvPicPr>
        <p:blipFill>
          <a:blip r:embed="rId2"/>
          <a:stretch>
            <a:fillRect/>
          </a:stretch>
        </p:blipFill>
        <p:spPr>
          <a:xfrm>
            <a:off x="-31576" y="0"/>
            <a:ext cx="3206774" cy="938865"/>
          </a:xfrm>
          <a:prstGeom prst="rect">
            <a:avLst/>
          </a:prstGeom>
        </p:spPr>
      </p:pic>
    </p:spTree>
    <p:extLst>
      <p:ext uri="{BB962C8B-B14F-4D97-AF65-F5344CB8AC3E}">
        <p14:creationId xmlns:p14="http://schemas.microsoft.com/office/powerpoint/2010/main" val="321880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790A-C917-274B-A960-45CB06276F3B}"/>
              </a:ext>
            </a:extLst>
          </p:cNvPr>
          <p:cNvSpPr>
            <a:spLocks noGrp="1"/>
          </p:cNvSpPr>
          <p:nvPr>
            <p:ph idx="1"/>
          </p:nvPr>
        </p:nvSpPr>
        <p:spPr>
          <a:xfrm>
            <a:off x="611560" y="1196752"/>
            <a:ext cx="6554689" cy="5328592"/>
          </a:xfrm>
          <a:noFill/>
        </p:spPr>
        <p:txBody>
          <a:bodyPr>
            <a:normAutofit fontScale="92500" lnSpcReduction="20000"/>
          </a:bodyPr>
          <a:lstStyle/>
          <a:p>
            <a:pPr algn="just">
              <a:lnSpc>
                <a:spcPct val="120000"/>
              </a:lnSpc>
              <a:spcBef>
                <a:spcPts val="0"/>
              </a:spcBef>
            </a:pPr>
            <a:r>
              <a:rPr lang="el-GR" sz="1800" b="1" u="sng" dirty="0">
                <a:solidFill>
                  <a:schemeClr val="tx1"/>
                </a:solidFill>
              </a:rPr>
              <a:t>Εξέταση </a:t>
            </a:r>
            <a:r>
              <a:rPr lang="el-GR" sz="1800" b="1" u="sng" dirty="0" err="1">
                <a:solidFill>
                  <a:schemeClr val="tx1"/>
                </a:solidFill>
              </a:rPr>
              <a:t>επικαιροποιημένων</a:t>
            </a:r>
            <a:r>
              <a:rPr lang="el-GR" sz="1800" b="1" u="sng" dirty="0">
                <a:solidFill>
                  <a:schemeClr val="tx1"/>
                </a:solidFill>
              </a:rPr>
              <a:t> πληροφοριών από τη χώρα καταγωγής – ατομικών χαρακτηριστικών </a:t>
            </a:r>
          </a:p>
          <a:p>
            <a:pPr marL="0" indent="0" algn="just">
              <a:lnSpc>
                <a:spcPct val="120000"/>
              </a:lnSpc>
              <a:spcBef>
                <a:spcPts val="0"/>
              </a:spcBef>
              <a:buNone/>
            </a:pPr>
            <a:endParaRPr lang="el-GR" sz="1900" b="1" dirty="0">
              <a:solidFill>
                <a:schemeClr val="tx1"/>
              </a:solidFill>
            </a:endParaRPr>
          </a:p>
          <a:p>
            <a:pPr marL="0" indent="0" algn="just">
              <a:spcBef>
                <a:spcPts val="0"/>
              </a:spcBef>
              <a:buNone/>
            </a:pPr>
            <a:r>
              <a:rPr lang="el-GR" sz="1600" b="1" dirty="0">
                <a:solidFill>
                  <a:schemeClr val="tx1"/>
                </a:solidFill>
              </a:rPr>
              <a:t>1. </a:t>
            </a:r>
            <a:r>
              <a:rPr lang="el-GR" sz="1600" b="1" dirty="0">
                <a:solidFill>
                  <a:schemeClr val="tx1"/>
                </a:solidFill>
                <a:cs typeface="Arial" panose="020B0604020202020204" pitchFamily="34" charset="0"/>
              </a:rPr>
              <a:t>ΔΕφ Αθηνών 215/2021: </a:t>
            </a:r>
            <a:r>
              <a:rPr lang="el-GR" sz="1600" dirty="0">
                <a:solidFill>
                  <a:schemeClr val="tx1"/>
                </a:solidFill>
                <a:cs typeface="Arial" panose="020B0604020202020204" pitchFamily="34" charset="0"/>
              </a:rPr>
              <a:t>Αφγανιστάν - εσωτερική μετεγκατάσταση στην Καμπούλ - πρόσφυγας στο Ιράν από την ηλικία των 5-6 ετών </a:t>
            </a:r>
          </a:p>
          <a:p>
            <a:pPr marL="0" indent="0" algn="just">
              <a:spcBef>
                <a:spcPts val="0"/>
              </a:spcBef>
              <a:buNone/>
            </a:pPr>
            <a:endParaRPr lang="el-GR" sz="1800" dirty="0">
              <a:solidFill>
                <a:schemeClr val="tx1"/>
              </a:solidFill>
              <a:cs typeface="Arial" panose="020B0604020202020204" pitchFamily="34" charset="0"/>
            </a:endParaRPr>
          </a:p>
          <a:p>
            <a:pPr algn="just">
              <a:lnSpc>
                <a:spcPct val="120000"/>
              </a:lnSpc>
              <a:spcBef>
                <a:spcPts val="0"/>
              </a:spcBef>
            </a:pPr>
            <a:r>
              <a:rPr lang="el-GR" sz="1600" i="1" dirty="0">
                <a:solidFill>
                  <a:schemeClr val="tx1"/>
                </a:solidFill>
                <a:cs typeface="Arial" panose="020B0604020202020204" pitchFamily="34" charset="0"/>
              </a:rPr>
              <a:t>Η αιτιολογία αυτή, ωστόσο, είναι μη επαρκής και πλημμελής, καθότι </a:t>
            </a:r>
            <a:r>
              <a:rPr lang="el-GR" sz="1600" b="1" i="1" dirty="0">
                <a:solidFill>
                  <a:schemeClr val="accent1"/>
                </a:solidFill>
                <a:cs typeface="Arial" panose="020B0604020202020204" pitchFamily="34" charset="0"/>
              </a:rPr>
              <a:t>δεν συνεκτιμά νεότερες του 2013 πληροφορίες σχετικά με την κατάσταση ασφαλείας στην </a:t>
            </a:r>
            <a:r>
              <a:rPr lang="en-US" sz="1600" b="1" i="1" dirty="0">
                <a:solidFill>
                  <a:schemeClr val="accent1"/>
                </a:solidFill>
                <a:cs typeface="Arial" panose="020B0604020202020204" pitchFamily="34" charset="0"/>
              </a:rPr>
              <a:t>Kabul</a:t>
            </a:r>
            <a:r>
              <a:rPr lang="en-US" sz="1600" i="1" dirty="0">
                <a:solidFill>
                  <a:schemeClr val="tx1"/>
                </a:solidFill>
                <a:cs typeface="Arial" panose="020B0604020202020204" pitchFamily="34" charset="0"/>
              </a:rPr>
              <a:t>, </a:t>
            </a:r>
            <a:r>
              <a:rPr lang="el-GR" sz="1600" i="1" dirty="0">
                <a:solidFill>
                  <a:schemeClr val="tx1"/>
                </a:solidFill>
                <a:cs typeface="Arial" panose="020B0604020202020204" pitchFamily="34" charset="0"/>
              </a:rPr>
              <a:t>που εκτίθενται στην προσβαλλόμενη απόφαση, και από τις οποίες προκύπτει σημαντική αύξηση των βομβιστικών </a:t>
            </a:r>
            <a:r>
              <a:rPr lang="el-GR" sz="1600" i="1" dirty="0" err="1">
                <a:solidFill>
                  <a:schemeClr val="tx1"/>
                </a:solidFill>
                <a:cs typeface="Arial" panose="020B0604020202020204" pitchFamily="34" charset="0"/>
              </a:rPr>
              <a:t>κ.λ.π</a:t>
            </a:r>
            <a:r>
              <a:rPr lang="el-GR" sz="1600" i="1" dirty="0">
                <a:solidFill>
                  <a:schemeClr val="tx1"/>
                </a:solidFill>
                <a:cs typeface="Arial" panose="020B0604020202020204" pitchFamily="34" charset="0"/>
              </a:rPr>
              <a:t>. επιθέσεων από τις αντικυβερνητικές δυνάμεις </a:t>
            </a:r>
            <a:endParaRPr lang="en-US" sz="1600" i="1" dirty="0">
              <a:solidFill>
                <a:schemeClr val="tx1"/>
              </a:solidFill>
              <a:cs typeface="Arial" panose="020B0604020202020204" pitchFamily="34" charset="0"/>
            </a:endParaRPr>
          </a:p>
          <a:p>
            <a:pPr algn="just">
              <a:lnSpc>
                <a:spcPct val="120000"/>
              </a:lnSpc>
              <a:spcBef>
                <a:spcPts val="0"/>
              </a:spcBef>
            </a:pPr>
            <a:r>
              <a:rPr lang="el-GR" sz="1600" i="1" dirty="0">
                <a:solidFill>
                  <a:schemeClr val="tx1"/>
                </a:solidFill>
                <a:cs typeface="Arial" panose="020B0604020202020204" pitchFamily="34" charset="0"/>
              </a:rPr>
              <a:t>Επίσης δέχεται ότι η μετακίνηση του αιτούντος προς την </a:t>
            </a:r>
            <a:r>
              <a:rPr lang="en-US" sz="1600" i="1" dirty="0">
                <a:solidFill>
                  <a:schemeClr val="tx1"/>
                </a:solidFill>
                <a:cs typeface="Arial" panose="020B0604020202020204" pitchFamily="34" charset="0"/>
              </a:rPr>
              <a:t>Kabul </a:t>
            </a:r>
            <a:r>
              <a:rPr lang="el-GR" sz="1600" i="1" dirty="0">
                <a:solidFill>
                  <a:schemeClr val="tx1"/>
                </a:solidFill>
                <a:cs typeface="Arial" panose="020B0604020202020204" pitchFamily="34" charset="0"/>
              </a:rPr>
              <a:t>είναι ασφαλής,</a:t>
            </a:r>
            <a:r>
              <a:rPr lang="el-GR" sz="1600" b="1" i="1" dirty="0">
                <a:solidFill>
                  <a:schemeClr val="tx1"/>
                </a:solidFill>
                <a:cs typeface="Arial" panose="020B0604020202020204" pitchFamily="34" charset="0"/>
              </a:rPr>
              <a:t> </a:t>
            </a:r>
            <a:r>
              <a:rPr lang="el-GR" sz="1600" b="1" i="1" dirty="0">
                <a:solidFill>
                  <a:schemeClr val="accent1"/>
                </a:solidFill>
                <a:cs typeface="Arial" panose="020B0604020202020204" pitchFamily="34" charset="0"/>
              </a:rPr>
              <a:t>λαμβάνοντας υπόψη μόνον την ύπαρξη του αεροδρομίου της πόλης</a:t>
            </a:r>
            <a:r>
              <a:rPr lang="el-GR" sz="1600" b="1" i="1" dirty="0">
                <a:solidFill>
                  <a:schemeClr val="tx1"/>
                </a:solidFill>
                <a:cs typeface="Arial" panose="020B0604020202020204" pitchFamily="34" charset="0"/>
              </a:rPr>
              <a:t> </a:t>
            </a:r>
            <a:r>
              <a:rPr lang="el-GR" sz="1600" i="1" dirty="0">
                <a:solidFill>
                  <a:schemeClr val="tx1"/>
                </a:solidFill>
                <a:cs typeface="Arial" panose="020B0604020202020204" pitchFamily="34" charset="0"/>
              </a:rPr>
              <a:t>και χωρίς να συνεκτιμά την κατάσταση από πλευράς ασφαλείας που επικρατεί στους δρόμους που συνδέουν τις νοτιοανατολικές και ανατολικές επαρχίες με την </a:t>
            </a:r>
            <a:r>
              <a:rPr lang="en-US" sz="1600" i="1" dirty="0">
                <a:solidFill>
                  <a:schemeClr val="tx1"/>
                </a:solidFill>
                <a:cs typeface="Arial" panose="020B0604020202020204" pitchFamily="34" charset="0"/>
              </a:rPr>
              <a:t>Kabul </a:t>
            </a:r>
            <a:endParaRPr lang="el-GR" sz="1600" i="1" dirty="0">
              <a:solidFill>
                <a:schemeClr val="tx1"/>
              </a:solidFill>
              <a:cs typeface="Arial" panose="020B0604020202020204" pitchFamily="34" charset="0"/>
            </a:endParaRPr>
          </a:p>
          <a:p>
            <a:pPr algn="just">
              <a:lnSpc>
                <a:spcPct val="120000"/>
              </a:lnSpc>
              <a:spcBef>
                <a:spcPts val="0"/>
              </a:spcBef>
            </a:pPr>
            <a:r>
              <a:rPr lang="el-GR" sz="1600" i="1" dirty="0">
                <a:solidFill>
                  <a:schemeClr val="tx1"/>
                </a:solidFill>
                <a:cs typeface="Arial" panose="020B0604020202020204" pitchFamily="34" charset="0"/>
              </a:rPr>
              <a:t>Τέλος, δέχεται ότι η </a:t>
            </a:r>
            <a:r>
              <a:rPr lang="el-GR" sz="1600" i="1" dirty="0" err="1">
                <a:solidFill>
                  <a:schemeClr val="tx1"/>
                </a:solidFill>
                <a:cs typeface="Arial" panose="020B0604020202020204" pitchFamily="34" charset="0"/>
              </a:rPr>
              <a:t>Kabul</a:t>
            </a:r>
            <a:r>
              <a:rPr lang="el-GR" sz="1600" i="1" dirty="0">
                <a:solidFill>
                  <a:schemeClr val="tx1"/>
                </a:solidFill>
                <a:cs typeface="Arial" panose="020B0604020202020204" pitchFamily="34" charset="0"/>
              </a:rPr>
              <a:t> αποτελεί ασφαλή προορισμό για τον αιτούντα, στην οποία μπορεί λογικά να αναμένεται να εγκατασταθεί και να κατορθώσει να εξασφαλίσει τα βασικά μέσα διαβίωσης, ακόμη και ελλείψει υποστηρικτικού δικτύου από συγγενείς, </a:t>
            </a:r>
            <a:r>
              <a:rPr lang="el-GR" sz="1600" b="1" i="1" dirty="0">
                <a:solidFill>
                  <a:schemeClr val="accent1"/>
                </a:solidFill>
                <a:cs typeface="Arial" panose="020B0604020202020204" pitchFamily="34" charset="0"/>
              </a:rPr>
              <a:t>μη συνεκτιμώντας το σύνολο των ατομικών χαρακτηριστικών του και κυρίως ότι στην πραγματικότητα το Αφγανιστάν είναι για τον αιτούντα ξένη χώρα</a:t>
            </a:r>
            <a:endParaRPr lang="el-GR" sz="1600" i="1" dirty="0">
              <a:solidFill>
                <a:schemeClr val="tx1"/>
              </a:solidFill>
              <a:cs typeface="Arial" panose="020B0604020202020204" pitchFamily="34" charset="0"/>
            </a:endParaRPr>
          </a:p>
          <a:p>
            <a:pPr marL="0" indent="0" algn="just">
              <a:lnSpc>
                <a:spcPct val="120000"/>
              </a:lnSpc>
              <a:spcBef>
                <a:spcPts val="0"/>
              </a:spcBef>
              <a:buNone/>
            </a:pPr>
            <a:endParaRPr lang="el-GR" sz="1600" i="1" dirty="0">
              <a:solidFill>
                <a:schemeClr val="tx1"/>
              </a:solidFill>
              <a:cs typeface="Arial" panose="020B0604020202020204" pitchFamily="34" charset="0"/>
            </a:endParaRPr>
          </a:p>
          <a:p>
            <a:pPr algn="just">
              <a:lnSpc>
                <a:spcPct val="120000"/>
              </a:lnSpc>
              <a:spcBef>
                <a:spcPts val="0"/>
              </a:spcBef>
            </a:pPr>
            <a:endParaRPr lang="el-GR" sz="1600" i="1" dirty="0">
              <a:solidFill>
                <a:schemeClr val="tx1"/>
              </a:solidFill>
              <a:cs typeface="Arial" panose="020B0604020202020204" pitchFamily="34" charset="0"/>
            </a:endParaRPr>
          </a:p>
          <a:p>
            <a:pPr algn="just">
              <a:lnSpc>
                <a:spcPct val="120000"/>
              </a:lnSpc>
              <a:spcBef>
                <a:spcPts val="0"/>
              </a:spcBef>
            </a:pPr>
            <a:endParaRPr lang="en-US" sz="1600" i="1" dirty="0">
              <a:solidFill>
                <a:schemeClr val="tx1"/>
              </a:solidFill>
              <a:cs typeface="Arial" panose="020B0604020202020204" pitchFamily="34" charset="0"/>
            </a:endParaRPr>
          </a:p>
        </p:txBody>
      </p:sp>
      <p:pic>
        <p:nvPicPr>
          <p:cNvPr id="7" name="Εικόνα 6">
            <a:extLst>
              <a:ext uri="{FF2B5EF4-FFF2-40B4-BE49-F238E27FC236}">
                <a16:creationId xmlns:a16="http://schemas.microsoft.com/office/drawing/2014/main" id="{B325164F-0818-27AA-E458-7346F51C1968}"/>
              </a:ext>
            </a:extLst>
          </p:cNvPr>
          <p:cNvPicPr>
            <a:picLocks noChangeAspect="1"/>
          </p:cNvPicPr>
          <p:nvPr/>
        </p:nvPicPr>
        <p:blipFill>
          <a:blip r:embed="rId2"/>
          <a:stretch>
            <a:fillRect/>
          </a:stretch>
        </p:blipFill>
        <p:spPr>
          <a:xfrm>
            <a:off x="-31576" y="0"/>
            <a:ext cx="3206774" cy="938865"/>
          </a:xfrm>
          <a:prstGeom prst="rect">
            <a:avLst/>
          </a:prstGeom>
        </p:spPr>
      </p:pic>
    </p:spTree>
    <p:extLst>
      <p:ext uri="{BB962C8B-B14F-4D97-AF65-F5344CB8AC3E}">
        <p14:creationId xmlns:p14="http://schemas.microsoft.com/office/powerpoint/2010/main" val="268823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790A-C917-274B-A960-45CB06276F3B}"/>
              </a:ext>
            </a:extLst>
          </p:cNvPr>
          <p:cNvSpPr>
            <a:spLocks noGrp="1"/>
          </p:cNvSpPr>
          <p:nvPr>
            <p:ph idx="1"/>
          </p:nvPr>
        </p:nvSpPr>
        <p:spPr>
          <a:xfrm>
            <a:off x="609599" y="1052156"/>
            <a:ext cx="6482682" cy="5113147"/>
          </a:xfrm>
        </p:spPr>
        <p:txBody>
          <a:bodyPr>
            <a:normAutofit/>
          </a:bodyPr>
          <a:lstStyle/>
          <a:p>
            <a:pPr algn="just">
              <a:lnSpc>
                <a:spcPct val="120000"/>
              </a:lnSpc>
              <a:spcBef>
                <a:spcPts val="0"/>
              </a:spcBef>
            </a:pPr>
            <a:r>
              <a:rPr lang="el-GR" b="1" u="sng" dirty="0">
                <a:solidFill>
                  <a:schemeClr val="tx1"/>
                </a:solidFill>
              </a:rPr>
              <a:t>Βασιμότητα Αίτησης Ακύρωσης  (ή μη προδήλως απαράδεκτη ή αβάσιμη Αίτηση Ακύρωσης</a:t>
            </a:r>
            <a:r>
              <a:rPr lang="el-GR" sz="1600" b="1" u="sng" dirty="0">
                <a:solidFill>
                  <a:schemeClr val="tx1"/>
                </a:solidFill>
              </a:rPr>
              <a:t>) </a:t>
            </a:r>
          </a:p>
          <a:p>
            <a:pPr marL="0" indent="0" algn="just">
              <a:spcBef>
                <a:spcPts val="0"/>
              </a:spcBef>
              <a:buNone/>
            </a:pPr>
            <a:endParaRPr lang="el-GR" b="1" u="sng" dirty="0">
              <a:solidFill>
                <a:schemeClr val="tx1"/>
              </a:solidFill>
            </a:endParaRPr>
          </a:p>
          <a:p>
            <a:pPr marL="0" indent="0" algn="just">
              <a:spcBef>
                <a:spcPts val="0"/>
              </a:spcBef>
              <a:buNone/>
            </a:pPr>
            <a:r>
              <a:rPr lang="el-GR" sz="1600" b="1" dirty="0">
                <a:solidFill>
                  <a:schemeClr val="tx1"/>
                </a:solidFill>
              </a:rPr>
              <a:t>1. </a:t>
            </a:r>
            <a:r>
              <a:rPr lang="el-GR" sz="1600" b="1" dirty="0">
                <a:solidFill>
                  <a:schemeClr val="tx1"/>
                </a:solidFill>
                <a:cs typeface="Arial" panose="020B0604020202020204" pitchFamily="34" charset="0"/>
              </a:rPr>
              <a:t>ΔΠ</a:t>
            </a:r>
            <a:r>
              <a:rPr lang="en-US" sz="1600" b="1" dirty="0">
                <a:solidFill>
                  <a:schemeClr val="tx1"/>
                </a:solidFill>
                <a:cs typeface="Arial" panose="020B0604020202020204" pitchFamily="34" charset="0"/>
              </a:rPr>
              <a:t> </a:t>
            </a:r>
            <a:r>
              <a:rPr lang="el-GR" sz="1600" b="1" dirty="0">
                <a:solidFill>
                  <a:schemeClr val="tx1"/>
                </a:solidFill>
                <a:cs typeface="Arial" panose="020B0604020202020204" pitchFamily="34" charset="0"/>
              </a:rPr>
              <a:t>Αθηνών 127/2020: </a:t>
            </a:r>
            <a:r>
              <a:rPr lang="el-GR" sz="1600" dirty="0">
                <a:solidFill>
                  <a:schemeClr val="tx1"/>
                </a:solidFill>
                <a:cs typeface="Arial" panose="020B0604020202020204" pitchFamily="34" charset="0"/>
              </a:rPr>
              <a:t>Συρία - μόνος άνδρας - χωρίς </a:t>
            </a:r>
            <a:r>
              <a:rPr lang="el-GR" sz="1600" dirty="0" err="1">
                <a:solidFill>
                  <a:schemeClr val="tx1"/>
                </a:solidFill>
                <a:cs typeface="Arial" panose="020B0604020202020204" pitchFamily="34" charset="0"/>
              </a:rPr>
              <a:t>ευαλωτότητα</a:t>
            </a:r>
            <a:r>
              <a:rPr lang="el-GR" sz="1600" dirty="0">
                <a:solidFill>
                  <a:schemeClr val="tx1"/>
                </a:solidFill>
                <a:cs typeface="Arial" panose="020B0604020202020204" pitchFamily="34" charset="0"/>
              </a:rPr>
              <a:t> - απόρριψη στον δεύτερο βαθμό ως ουσία αβάσιμη</a:t>
            </a:r>
          </a:p>
          <a:p>
            <a:pPr marL="0" indent="0" algn="just">
              <a:spcBef>
                <a:spcPts val="0"/>
              </a:spcBef>
              <a:buNone/>
            </a:pPr>
            <a:endParaRPr lang="en-US" sz="1600" dirty="0">
              <a:solidFill>
                <a:schemeClr val="tx1"/>
              </a:solidFill>
              <a:cs typeface="Arial" panose="020B0604020202020204" pitchFamily="34" charset="0"/>
            </a:endParaRPr>
          </a:p>
          <a:p>
            <a:pPr algn="just">
              <a:spcBef>
                <a:spcPts val="0"/>
              </a:spcBef>
            </a:pPr>
            <a:r>
              <a:rPr lang="el-GR" sz="1600" i="1" dirty="0">
                <a:solidFill>
                  <a:schemeClr val="tx1"/>
                </a:solidFill>
                <a:cs typeface="Arial" panose="020B0604020202020204" pitchFamily="34" charset="0"/>
              </a:rPr>
              <a:t>η άμεση εκτέλεση της προσβαλλόμενης απόφασης θα προκαλέσει στον αιτούντα βλάβη δυσχερώς επανορθώσιμη σε περίπτωση ευδοκίμησης της αίτησης ακυρώσεως, συνιστάμενη στην απέλασή του από την Ελλάδα, χωρίς την προηγούμενη επί της ουσίας εξέταση του αιτήματός του για χορήγηση διεθνούς προστασίας. </a:t>
            </a:r>
          </a:p>
          <a:p>
            <a:pPr algn="just">
              <a:spcBef>
                <a:spcPts val="0"/>
              </a:spcBef>
            </a:pPr>
            <a:r>
              <a:rPr lang="el-GR" sz="1600" i="1" dirty="0">
                <a:solidFill>
                  <a:schemeClr val="tx1"/>
                </a:solidFill>
                <a:cs typeface="Arial" panose="020B0604020202020204" pitchFamily="34" charset="0"/>
              </a:rPr>
              <a:t>λαμβανομένου, επίσης, υπόψη ότι </a:t>
            </a:r>
            <a:r>
              <a:rPr lang="el-GR" sz="1600" b="1" i="1" dirty="0">
                <a:solidFill>
                  <a:schemeClr val="accent1"/>
                </a:solidFill>
                <a:cs typeface="Arial" panose="020B0604020202020204" pitchFamily="34" charset="0"/>
              </a:rPr>
              <a:t>η ως άνω αίτηση ακύρωσης δεν παρίσταται προδήλως απαράδεκτη ή αβάσιμη</a:t>
            </a:r>
            <a:endParaRPr lang="en-US" sz="1600" b="1" i="1" dirty="0">
              <a:solidFill>
                <a:schemeClr val="accent1"/>
              </a:solidFill>
              <a:cs typeface="Arial" panose="020B0604020202020204" pitchFamily="34" charset="0"/>
            </a:endParaRPr>
          </a:p>
        </p:txBody>
      </p:sp>
      <p:pic>
        <p:nvPicPr>
          <p:cNvPr id="5" name="Εικόνα 4">
            <a:extLst>
              <a:ext uri="{FF2B5EF4-FFF2-40B4-BE49-F238E27FC236}">
                <a16:creationId xmlns:a16="http://schemas.microsoft.com/office/drawing/2014/main" id="{ADE93ECE-3054-F6C2-47D4-E7335CEB9F82}"/>
              </a:ext>
            </a:extLst>
          </p:cNvPr>
          <p:cNvPicPr>
            <a:picLocks noChangeAspect="1"/>
          </p:cNvPicPr>
          <p:nvPr/>
        </p:nvPicPr>
        <p:blipFill>
          <a:blip r:embed="rId2"/>
          <a:stretch>
            <a:fillRect/>
          </a:stretch>
        </p:blipFill>
        <p:spPr>
          <a:xfrm>
            <a:off x="-31576" y="0"/>
            <a:ext cx="3206774" cy="938865"/>
          </a:xfrm>
          <a:prstGeom prst="rect">
            <a:avLst/>
          </a:prstGeom>
        </p:spPr>
      </p:pic>
    </p:spTree>
    <p:extLst>
      <p:ext uri="{BB962C8B-B14F-4D97-AF65-F5344CB8AC3E}">
        <p14:creationId xmlns:p14="http://schemas.microsoft.com/office/powerpoint/2010/main" val="33020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790A-C917-274B-A960-45CB06276F3B}"/>
              </a:ext>
            </a:extLst>
          </p:cNvPr>
          <p:cNvSpPr>
            <a:spLocks noGrp="1"/>
          </p:cNvSpPr>
          <p:nvPr>
            <p:ph idx="1"/>
          </p:nvPr>
        </p:nvSpPr>
        <p:spPr>
          <a:xfrm>
            <a:off x="395536" y="1052736"/>
            <a:ext cx="6840760" cy="5616624"/>
          </a:xfrm>
        </p:spPr>
        <p:txBody>
          <a:bodyPr>
            <a:noAutofit/>
          </a:bodyPr>
          <a:lstStyle/>
          <a:p>
            <a:pPr algn="just">
              <a:lnSpc>
                <a:spcPct val="120000"/>
              </a:lnSpc>
              <a:spcBef>
                <a:spcPts val="0"/>
              </a:spcBef>
            </a:pPr>
            <a:r>
              <a:rPr lang="el-GR" b="1" u="sng" dirty="0">
                <a:solidFill>
                  <a:schemeClr val="tx1"/>
                </a:solidFill>
              </a:rPr>
              <a:t>Ευαλωτότητα</a:t>
            </a:r>
          </a:p>
          <a:p>
            <a:pPr marL="0" indent="0" algn="just">
              <a:lnSpc>
                <a:spcPct val="120000"/>
              </a:lnSpc>
              <a:spcBef>
                <a:spcPts val="0"/>
              </a:spcBef>
              <a:buNone/>
            </a:pPr>
            <a:endParaRPr lang="el-GR" sz="1600" b="1" u="sng" dirty="0">
              <a:solidFill>
                <a:schemeClr val="tx1"/>
              </a:solidFill>
            </a:endParaRPr>
          </a:p>
          <a:p>
            <a:pPr algn="just">
              <a:lnSpc>
                <a:spcPct val="120000"/>
              </a:lnSpc>
              <a:spcBef>
                <a:spcPts val="0"/>
              </a:spcBef>
              <a:buAutoNum type="arabicPeriod"/>
            </a:pPr>
            <a:r>
              <a:rPr lang="el-GR" sz="1600" b="1" dirty="0">
                <a:solidFill>
                  <a:schemeClr val="tx1"/>
                </a:solidFill>
                <a:cs typeface="Arial" panose="020B0604020202020204" pitchFamily="34" charset="0"/>
              </a:rPr>
              <a:t>Διαγνωσμένη σοβαρή ασθένεια ανήλικου τέκνου </a:t>
            </a:r>
            <a:r>
              <a:rPr lang="el-GR" sz="1600" dirty="0">
                <a:solidFill>
                  <a:schemeClr val="tx1"/>
                </a:solidFill>
                <a:cs typeface="Arial" panose="020B0604020202020204" pitchFamily="34" charset="0"/>
              </a:rPr>
              <a:t>(ΔΠ ΑΘΗΝΩΝ 237/2020)</a:t>
            </a:r>
          </a:p>
          <a:p>
            <a:pPr algn="just">
              <a:lnSpc>
                <a:spcPct val="120000"/>
              </a:lnSpc>
              <a:spcBef>
                <a:spcPts val="0"/>
              </a:spcBef>
              <a:buAutoNum type="arabicPeriod"/>
            </a:pPr>
            <a:r>
              <a:rPr lang="el-GR" sz="1600" b="1" dirty="0">
                <a:solidFill>
                  <a:schemeClr val="tx1"/>
                </a:solidFill>
                <a:cs typeface="Arial" panose="020B0604020202020204" pitchFamily="34" charset="0"/>
              </a:rPr>
              <a:t>Θύμα Βασανιστηρίων/Βιασμού/</a:t>
            </a:r>
            <a:r>
              <a:rPr lang="en-US" sz="1600" b="1" dirty="0">
                <a:solidFill>
                  <a:schemeClr val="tx1"/>
                </a:solidFill>
                <a:cs typeface="Arial" panose="020B0604020202020204" pitchFamily="34" charset="0"/>
              </a:rPr>
              <a:t>PTSD</a:t>
            </a:r>
            <a:r>
              <a:rPr lang="el-GR" sz="1600" dirty="0">
                <a:solidFill>
                  <a:schemeClr val="tx1"/>
                </a:solidFill>
                <a:cs typeface="Arial" panose="020B0604020202020204" pitchFamily="34" charset="0"/>
              </a:rPr>
              <a:t>, αποτροπή της επιβάρυνσης της ήδη βεβαρημένης ψυχικής του υγείας (ΔΠ ΑΘΗΝΩΝ 863/2021)</a:t>
            </a:r>
            <a:r>
              <a:rPr lang="en-US" sz="1600" dirty="0">
                <a:solidFill>
                  <a:schemeClr val="tx1"/>
                </a:solidFill>
                <a:cs typeface="Arial" panose="020B0604020202020204" pitchFamily="34" charset="0"/>
              </a:rPr>
              <a:t> </a:t>
            </a:r>
            <a:endParaRPr lang="el-GR" sz="1600" dirty="0">
              <a:solidFill>
                <a:schemeClr val="tx1"/>
              </a:solidFill>
              <a:cs typeface="Arial" panose="020B0604020202020204" pitchFamily="34" charset="0"/>
            </a:endParaRPr>
          </a:p>
          <a:p>
            <a:pPr algn="just">
              <a:lnSpc>
                <a:spcPct val="120000"/>
              </a:lnSpc>
              <a:spcBef>
                <a:spcPts val="0"/>
              </a:spcBef>
              <a:buAutoNum type="arabicPeriod"/>
            </a:pPr>
            <a:r>
              <a:rPr lang="el-GR" sz="1600" b="1" dirty="0">
                <a:solidFill>
                  <a:schemeClr val="tx1"/>
                </a:solidFill>
                <a:cs typeface="Arial" panose="020B0604020202020204" pitchFamily="34" charset="0"/>
              </a:rPr>
              <a:t>Θύμα Βασανιστηρίων – ευάλωτος</a:t>
            </a:r>
            <a:r>
              <a:rPr lang="el-GR" sz="1600" dirty="0">
                <a:solidFill>
                  <a:schemeClr val="tx1"/>
                </a:solidFill>
                <a:cs typeface="Arial" panose="020B0604020202020204" pitchFamily="34" charset="0"/>
              </a:rPr>
              <a:t>, η απομάκρυνση δεν αποκλείεται να τον εκθέσει σε κίνδυνο δυσχερώς επανορθώσιμης βλάβης (ΔΠ ΑΘΗΝΩΝ 16/2021)</a:t>
            </a:r>
            <a:r>
              <a:rPr lang="en-US" sz="1600" dirty="0">
                <a:solidFill>
                  <a:schemeClr val="tx1"/>
                </a:solidFill>
                <a:cs typeface="Arial" panose="020B0604020202020204" pitchFamily="34" charset="0"/>
              </a:rPr>
              <a:t> </a:t>
            </a:r>
            <a:endParaRPr lang="el-GR" sz="1600" dirty="0">
              <a:solidFill>
                <a:schemeClr val="tx1"/>
              </a:solidFill>
              <a:cs typeface="Arial" panose="020B0604020202020204" pitchFamily="34" charset="0"/>
            </a:endParaRPr>
          </a:p>
          <a:p>
            <a:pPr algn="just">
              <a:lnSpc>
                <a:spcPct val="120000"/>
              </a:lnSpc>
              <a:spcBef>
                <a:spcPts val="0"/>
              </a:spcBef>
              <a:buAutoNum type="arabicPeriod"/>
            </a:pPr>
            <a:r>
              <a:rPr lang="el-GR" sz="1600" b="1" dirty="0">
                <a:solidFill>
                  <a:schemeClr val="tx1"/>
                </a:solidFill>
                <a:cs typeface="Arial" panose="020B0604020202020204" pitchFamily="34" charset="0"/>
              </a:rPr>
              <a:t>Ευάλωτη κατάσταση και διερευνάται εάν υπήρξε θύμα βασανιστηρίων </a:t>
            </a:r>
            <a:r>
              <a:rPr lang="el-GR" sz="1600" dirty="0">
                <a:solidFill>
                  <a:schemeClr val="tx1"/>
                </a:solidFill>
                <a:cs typeface="Arial" panose="020B0604020202020204" pitchFamily="34" charset="0"/>
              </a:rPr>
              <a:t>(ΔΠ ΘΕΣΣΑΛΟΝΙΚΗΣ 33/2020)</a:t>
            </a:r>
            <a:r>
              <a:rPr lang="en-US" sz="1600" dirty="0">
                <a:solidFill>
                  <a:schemeClr val="tx1"/>
                </a:solidFill>
                <a:cs typeface="Arial" panose="020B0604020202020204" pitchFamily="34" charset="0"/>
              </a:rPr>
              <a:t> </a:t>
            </a:r>
            <a:endParaRPr lang="el-GR" sz="1600" dirty="0">
              <a:solidFill>
                <a:schemeClr val="tx1"/>
              </a:solidFill>
              <a:cs typeface="Arial" panose="020B0604020202020204" pitchFamily="34" charset="0"/>
            </a:endParaRPr>
          </a:p>
          <a:p>
            <a:pPr algn="just">
              <a:lnSpc>
                <a:spcPct val="120000"/>
              </a:lnSpc>
              <a:spcBef>
                <a:spcPts val="0"/>
              </a:spcBef>
              <a:buAutoNum type="arabicPeriod"/>
            </a:pPr>
            <a:r>
              <a:rPr lang="en-US" sz="1600" b="1" dirty="0">
                <a:solidFill>
                  <a:schemeClr val="tx1"/>
                </a:solidFill>
                <a:cs typeface="Arial" panose="020B0604020202020204" pitchFamily="34" charset="0"/>
              </a:rPr>
              <a:t>PTSD – </a:t>
            </a:r>
            <a:r>
              <a:rPr lang="el-GR" sz="1600" b="1" dirty="0">
                <a:solidFill>
                  <a:schemeClr val="tx1"/>
                </a:solidFill>
                <a:cs typeface="Arial" panose="020B0604020202020204" pitchFamily="34" charset="0"/>
              </a:rPr>
              <a:t>παραπομπή σε κανονική διαδικασία </a:t>
            </a:r>
            <a:r>
              <a:rPr lang="el-GR" sz="1600" dirty="0">
                <a:solidFill>
                  <a:schemeClr val="tx1"/>
                </a:solidFill>
                <a:cs typeface="Arial" panose="020B0604020202020204" pitchFamily="34" charset="0"/>
              </a:rPr>
              <a:t>- Αφγανιστάν – </a:t>
            </a:r>
            <a:r>
              <a:rPr lang="en-US" sz="1600" dirty="0">
                <a:solidFill>
                  <a:schemeClr val="tx1"/>
                </a:solidFill>
                <a:cs typeface="Arial" panose="020B0604020202020204" pitchFamily="34" charset="0"/>
              </a:rPr>
              <a:t>Hazara</a:t>
            </a:r>
            <a:r>
              <a:rPr lang="el-GR" sz="1600" dirty="0">
                <a:solidFill>
                  <a:schemeClr val="tx1"/>
                </a:solidFill>
                <a:cs typeface="Arial" panose="020B0604020202020204" pitchFamily="34" charset="0"/>
              </a:rPr>
              <a:t>,  συνθήκες που επικρατούν στη χώρα καταγωγής του αιτούντος, επιδείνωση της ήδη κλονισμένης ψυχικής υγείας του (ΔΠ ΑΘΗΝΩΝ 110/2020)</a:t>
            </a:r>
            <a:r>
              <a:rPr lang="en-US" sz="1600" dirty="0">
                <a:solidFill>
                  <a:schemeClr val="tx1"/>
                </a:solidFill>
                <a:cs typeface="Arial" panose="020B0604020202020204" pitchFamily="34" charset="0"/>
              </a:rPr>
              <a:t> </a:t>
            </a:r>
            <a:endParaRPr lang="el-GR" sz="1600" dirty="0">
              <a:solidFill>
                <a:schemeClr val="tx1"/>
              </a:solidFill>
              <a:cs typeface="Arial" panose="020B0604020202020204" pitchFamily="34" charset="0"/>
            </a:endParaRPr>
          </a:p>
          <a:p>
            <a:pPr algn="just">
              <a:lnSpc>
                <a:spcPct val="120000"/>
              </a:lnSpc>
              <a:spcBef>
                <a:spcPts val="0"/>
              </a:spcBef>
              <a:buAutoNum type="arabicPeriod"/>
            </a:pPr>
            <a:r>
              <a:rPr lang="el-GR" sz="1600" b="1" dirty="0">
                <a:solidFill>
                  <a:schemeClr val="tx1"/>
                </a:solidFill>
                <a:cs typeface="Arial" panose="020B0604020202020204" pitchFamily="34" charset="0"/>
              </a:rPr>
              <a:t>Ψυχιατρικά προβλήματα, ανάγκης ιατρικής παρακολούθησης και χορήγησης φαρμακευτικών αγωγών</a:t>
            </a:r>
            <a:r>
              <a:rPr lang="el-GR" sz="1600" dirty="0">
                <a:solidFill>
                  <a:schemeClr val="tx1"/>
                </a:solidFill>
                <a:cs typeface="Arial" panose="020B0604020202020204" pitchFamily="34" charset="0"/>
              </a:rPr>
              <a:t> (ΔΠ ΘΕΣΣΑΛΟΝΙΚΗΣ 155/2020)</a:t>
            </a:r>
            <a:r>
              <a:rPr lang="en-US" sz="1600" dirty="0">
                <a:solidFill>
                  <a:schemeClr val="tx1"/>
                </a:solidFill>
                <a:cs typeface="Arial" panose="020B0604020202020204" pitchFamily="34" charset="0"/>
              </a:rPr>
              <a:t> </a:t>
            </a:r>
            <a:endParaRPr lang="el-GR" sz="1600" dirty="0">
              <a:solidFill>
                <a:schemeClr val="tx1"/>
              </a:solidFill>
              <a:cs typeface="Arial" panose="020B0604020202020204" pitchFamily="34" charset="0"/>
            </a:endParaRPr>
          </a:p>
          <a:p>
            <a:pPr algn="just">
              <a:lnSpc>
                <a:spcPct val="120000"/>
              </a:lnSpc>
              <a:spcBef>
                <a:spcPts val="0"/>
              </a:spcBef>
              <a:buAutoNum type="arabicPeriod"/>
            </a:pPr>
            <a:r>
              <a:rPr lang="en-US" sz="1600" b="1" dirty="0">
                <a:solidFill>
                  <a:schemeClr val="tx1"/>
                </a:solidFill>
                <a:cs typeface="Arial" panose="020B0604020202020204" pitchFamily="34" charset="0"/>
              </a:rPr>
              <a:t>Trans </a:t>
            </a:r>
            <a:r>
              <a:rPr lang="el-GR" sz="1600" b="1" dirty="0">
                <a:solidFill>
                  <a:schemeClr val="tx1"/>
                </a:solidFill>
                <a:cs typeface="Arial" panose="020B0604020202020204" pitchFamily="34" charset="0"/>
              </a:rPr>
              <a:t>γυναίκα </a:t>
            </a:r>
            <a:r>
              <a:rPr lang="el-GR" sz="1600" dirty="0">
                <a:solidFill>
                  <a:schemeClr val="tx1"/>
                </a:solidFill>
                <a:cs typeface="Arial" panose="020B0604020202020204" pitchFamily="34" charset="0"/>
              </a:rPr>
              <a:t>- Μαρόκο, σεξουαλικός προσανατολισμός, θα αναγκαστεί να αποχωριστεί τον σύντροφο της που αποτελεί πρόσωπο αναφοράς του άμεσου υποστηρικτικού περιβάλλοντος (ΔΠ ΑΘΗΝΩΝ 94/2021)</a:t>
            </a:r>
            <a:r>
              <a:rPr lang="en-US" sz="1600" dirty="0">
                <a:solidFill>
                  <a:schemeClr val="tx1"/>
                </a:solidFill>
                <a:cs typeface="Arial" panose="020B0604020202020204" pitchFamily="34" charset="0"/>
              </a:rPr>
              <a:t> </a:t>
            </a:r>
            <a:endParaRPr lang="el-GR" sz="1600" dirty="0">
              <a:cs typeface="Arial" panose="020B0604020202020204" pitchFamily="34" charset="0"/>
            </a:endParaRPr>
          </a:p>
          <a:p>
            <a:pPr marL="0" indent="0">
              <a:lnSpc>
                <a:spcPct val="120000"/>
              </a:lnSpc>
              <a:spcBef>
                <a:spcPts val="0"/>
              </a:spcBef>
              <a:buNone/>
            </a:pPr>
            <a:endParaRPr lang="el-GR" sz="1600" dirty="0">
              <a:cs typeface="Arial" panose="020B0604020202020204" pitchFamily="34" charset="0"/>
            </a:endParaRPr>
          </a:p>
        </p:txBody>
      </p:sp>
      <p:pic>
        <p:nvPicPr>
          <p:cNvPr id="7" name="Εικόνα 6">
            <a:extLst>
              <a:ext uri="{FF2B5EF4-FFF2-40B4-BE49-F238E27FC236}">
                <a16:creationId xmlns:a16="http://schemas.microsoft.com/office/drawing/2014/main" id="{02163102-B39E-F854-19E5-DC2DA9CD92FF}"/>
              </a:ext>
            </a:extLst>
          </p:cNvPr>
          <p:cNvPicPr>
            <a:picLocks noChangeAspect="1"/>
          </p:cNvPicPr>
          <p:nvPr/>
        </p:nvPicPr>
        <p:blipFill>
          <a:blip r:embed="rId2"/>
          <a:stretch>
            <a:fillRect/>
          </a:stretch>
        </p:blipFill>
        <p:spPr>
          <a:xfrm>
            <a:off x="0" y="0"/>
            <a:ext cx="3206774" cy="938865"/>
          </a:xfrm>
          <a:prstGeom prst="rect">
            <a:avLst/>
          </a:prstGeom>
        </p:spPr>
      </p:pic>
    </p:spTree>
    <p:extLst>
      <p:ext uri="{BB962C8B-B14F-4D97-AF65-F5344CB8AC3E}">
        <p14:creationId xmlns:p14="http://schemas.microsoft.com/office/powerpoint/2010/main" val="35982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C600F3-57CD-F81E-51AA-4C18E2282D41}"/>
              </a:ext>
            </a:extLst>
          </p:cNvPr>
          <p:cNvSpPr>
            <a:spLocks noGrp="1"/>
          </p:cNvSpPr>
          <p:nvPr>
            <p:ph type="title"/>
          </p:nvPr>
        </p:nvSpPr>
        <p:spPr>
          <a:xfrm>
            <a:off x="1277524" y="961322"/>
            <a:ext cx="5400600" cy="523290"/>
          </a:xfrm>
        </p:spPr>
        <p:txBody>
          <a:bodyPr>
            <a:normAutofit/>
          </a:bodyPr>
          <a:lstStyle/>
          <a:p>
            <a:pPr algn="ctr"/>
            <a:r>
              <a:rPr lang="el-GR" sz="2800" b="1" dirty="0"/>
              <a:t>             ΣΤΟΙΧΕΙΑ ΕΠΙΚΟΙΝΩΝΙΑΣ</a:t>
            </a:r>
          </a:p>
        </p:txBody>
      </p:sp>
      <p:sp>
        <p:nvSpPr>
          <p:cNvPr id="3" name="Θέση περιεχομένου 2">
            <a:extLst>
              <a:ext uri="{FF2B5EF4-FFF2-40B4-BE49-F238E27FC236}">
                <a16:creationId xmlns:a16="http://schemas.microsoft.com/office/drawing/2014/main" id="{09F8F6DC-C10A-B86E-2998-3E57214588C3}"/>
              </a:ext>
            </a:extLst>
          </p:cNvPr>
          <p:cNvSpPr>
            <a:spLocks noGrp="1"/>
          </p:cNvSpPr>
          <p:nvPr>
            <p:ph idx="1"/>
          </p:nvPr>
        </p:nvSpPr>
        <p:spPr>
          <a:xfrm>
            <a:off x="1108546" y="4221086"/>
            <a:ext cx="5848766" cy="2376266"/>
          </a:xfrm>
        </p:spPr>
        <p:txBody>
          <a:bodyPr>
            <a:normAutofit fontScale="92500" lnSpcReduction="10000"/>
          </a:bodyPr>
          <a:lstStyle/>
          <a:p>
            <a:r>
              <a:rPr lang="en-US" sz="2000" b="1" dirty="0">
                <a:solidFill>
                  <a:schemeClr val="tx1"/>
                </a:solidFill>
                <a:hlinkClick r:id="rId2">
                  <a:extLst>
                    <a:ext uri="{A12FA001-AC4F-418D-AE19-62706E023703}">
                      <ahyp:hlinkClr xmlns:ahyp="http://schemas.microsoft.com/office/drawing/2018/hyperlinkcolor" val="tx"/>
                    </a:ext>
                  </a:extLst>
                </a:hlinkClick>
              </a:rPr>
              <a:t>https://migration.gov.gr/appeals/</a:t>
            </a:r>
            <a:endParaRPr lang="el-GR" sz="2000" b="1" dirty="0">
              <a:solidFill>
                <a:schemeClr val="tx1"/>
              </a:solidFill>
            </a:endParaRPr>
          </a:p>
          <a:p>
            <a:r>
              <a:rPr lang="en-US" sz="2000" b="1" dirty="0">
                <a:solidFill>
                  <a:schemeClr val="tx1"/>
                </a:solidFill>
                <a:hlinkClick r:id="rId3">
                  <a:extLst>
                    <a:ext uri="{A12FA001-AC4F-418D-AE19-62706E023703}">
                      <ahyp:hlinkClr xmlns:ahyp="http://schemas.microsoft.com/office/drawing/2018/hyperlinkcolor" val="tx"/>
                    </a:ext>
                  </a:extLst>
                </a:hlinkClick>
              </a:rPr>
              <a:t>https://migration.gov.gr/nomothesia-1-2/</a:t>
            </a:r>
            <a:endParaRPr lang="el-GR" sz="2000" b="1" dirty="0">
              <a:solidFill>
                <a:schemeClr val="tx1"/>
              </a:solidFill>
            </a:endParaRPr>
          </a:p>
          <a:p>
            <a:pPr marL="0" indent="0" algn="l" fontAlgn="base">
              <a:buNone/>
            </a:pPr>
            <a:endParaRPr lang="el-GR" sz="2000" b="1" i="0" u="none" strike="noStrike" dirty="0">
              <a:solidFill>
                <a:schemeClr val="tx1"/>
              </a:solidFill>
              <a:effectLst/>
              <a:hlinkClick r:id="rId4">
                <a:extLst>
                  <a:ext uri="{A12FA001-AC4F-418D-AE19-62706E023703}">
                    <ahyp:hlinkClr xmlns:ahyp="http://schemas.microsoft.com/office/drawing/2018/hyperlinkcolor" val="tx"/>
                  </a:ext>
                </a:extLst>
              </a:hlinkClick>
            </a:endParaRPr>
          </a:p>
          <a:p>
            <a:pPr algn="l" fontAlgn="base"/>
            <a:r>
              <a:rPr lang="en-US" sz="2000" b="1" dirty="0">
                <a:solidFill>
                  <a:schemeClr val="tx1"/>
                </a:solidFill>
                <a:hlinkClick r:id="rId4">
                  <a:extLst>
                    <a:ext uri="{A12FA001-AC4F-418D-AE19-62706E023703}">
                      <ahyp:hlinkClr xmlns:ahyp="http://schemas.microsoft.com/office/drawing/2018/hyperlinkcolor" val="tx"/>
                    </a:ext>
                  </a:extLst>
                </a:hlinkClick>
              </a:rPr>
              <a:t>a</a:t>
            </a:r>
            <a:r>
              <a:rPr lang="en-US" sz="2000" b="1" i="0" u="none" strike="noStrike" dirty="0">
                <a:solidFill>
                  <a:schemeClr val="tx1"/>
                </a:solidFill>
                <a:effectLst/>
                <a:hlinkClick r:id="rId4">
                  <a:extLst>
                    <a:ext uri="{A12FA001-AC4F-418D-AE19-62706E023703}">
                      <ahyp:hlinkClr xmlns:ahyp="http://schemas.microsoft.com/office/drawing/2018/hyperlinkcolor" val="tx"/>
                    </a:ext>
                  </a:extLst>
                </a:hlinkClick>
              </a:rPr>
              <a:t>a.dpt.sl@migration.gov.gr</a:t>
            </a:r>
          </a:p>
          <a:p>
            <a:pPr algn="l" fontAlgn="base"/>
            <a:r>
              <a:rPr lang="en-US" sz="2000" b="1" i="0" u="none" strike="noStrike" dirty="0">
                <a:solidFill>
                  <a:schemeClr val="tx1"/>
                </a:solidFill>
                <a:effectLst/>
                <a:hlinkClick r:id="rId4">
                  <a:extLst>
                    <a:ext uri="{A12FA001-AC4F-418D-AE19-62706E023703}">
                      <ahyp:hlinkClr xmlns:ahyp="http://schemas.microsoft.com/office/drawing/2018/hyperlinkcolor" val="tx"/>
                    </a:ext>
                  </a:extLst>
                </a:hlinkClick>
              </a:rPr>
              <a:t>n.koukourigou@migration.gov.gr</a:t>
            </a:r>
            <a:endParaRPr lang="en-US" sz="2000" b="1" i="0" dirty="0">
              <a:solidFill>
                <a:schemeClr val="tx1"/>
              </a:solidFill>
              <a:effectLst/>
            </a:endParaRPr>
          </a:p>
          <a:p>
            <a:pPr algn="l" fontAlgn="base"/>
            <a:r>
              <a:rPr lang="el-GR" sz="2000" b="1" i="0" dirty="0" err="1">
                <a:solidFill>
                  <a:schemeClr val="tx1"/>
                </a:solidFill>
                <a:effectLst/>
              </a:rPr>
              <a:t>Τηλ</a:t>
            </a:r>
            <a:r>
              <a:rPr lang="el-GR" sz="2000" b="1" i="0" dirty="0">
                <a:solidFill>
                  <a:schemeClr val="tx1"/>
                </a:solidFill>
                <a:effectLst/>
              </a:rPr>
              <a:t>: 213 162 9730</a:t>
            </a:r>
          </a:p>
          <a:p>
            <a:endParaRPr lang="el-GR" dirty="0"/>
          </a:p>
          <a:p>
            <a:endParaRPr lang="el-GR" dirty="0"/>
          </a:p>
          <a:p>
            <a:endParaRPr lang="el-GR" dirty="0"/>
          </a:p>
        </p:txBody>
      </p:sp>
      <p:pic>
        <p:nvPicPr>
          <p:cNvPr id="5" name="Εικόνα 4">
            <a:extLst>
              <a:ext uri="{FF2B5EF4-FFF2-40B4-BE49-F238E27FC236}">
                <a16:creationId xmlns:a16="http://schemas.microsoft.com/office/drawing/2014/main" id="{5A2B5D8E-0545-C50E-9056-A67DD6A1C272}"/>
              </a:ext>
            </a:extLst>
          </p:cNvPr>
          <p:cNvPicPr>
            <a:picLocks noChangeAspect="1"/>
          </p:cNvPicPr>
          <p:nvPr/>
        </p:nvPicPr>
        <p:blipFill>
          <a:blip r:embed="rId5"/>
          <a:stretch>
            <a:fillRect/>
          </a:stretch>
        </p:blipFill>
        <p:spPr>
          <a:xfrm>
            <a:off x="1259632" y="1664716"/>
            <a:ext cx="6480720" cy="2376266"/>
          </a:xfrm>
          <a:prstGeom prst="rect">
            <a:avLst/>
          </a:prstGeom>
        </p:spPr>
      </p:pic>
      <p:pic>
        <p:nvPicPr>
          <p:cNvPr id="4" name="Εικόνα 3">
            <a:extLst>
              <a:ext uri="{FF2B5EF4-FFF2-40B4-BE49-F238E27FC236}">
                <a16:creationId xmlns:a16="http://schemas.microsoft.com/office/drawing/2014/main" id="{1348F948-45B9-10C2-8E50-33083DE58B77}"/>
              </a:ext>
            </a:extLst>
          </p:cNvPr>
          <p:cNvPicPr>
            <a:picLocks noChangeAspect="1"/>
          </p:cNvPicPr>
          <p:nvPr/>
        </p:nvPicPr>
        <p:blipFill>
          <a:blip r:embed="rId6"/>
          <a:stretch>
            <a:fillRect/>
          </a:stretch>
        </p:blipFill>
        <p:spPr>
          <a:xfrm>
            <a:off x="0" y="28089"/>
            <a:ext cx="3200677" cy="938865"/>
          </a:xfrm>
          <a:prstGeom prst="rect">
            <a:avLst/>
          </a:prstGeom>
        </p:spPr>
      </p:pic>
    </p:spTree>
    <p:extLst>
      <p:ext uri="{BB962C8B-B14F-4D97-AF65-F5344CB8AC3E}">
        <p14:creationId xmlns:p14="http://schemas.microsoft.com/office/powerpoint/2010/main" val="1243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28ECD2-B9DD-C361-880C-DF8B04E97E5C}"/>
              </a:ext>
            </a:extLst>
          </p:cNvPr>
          <p:cNvSpPr>
            <a:spLocks noGrp="1"/>
          </p:cNvSpPr>
          <p:nvPr>
            <p:ph type="ctrTitle"/>
          </p:nvPr>
        </p:nvSpPr>
        <p:spPr>
          <a:xfrm>
            <a:off x="1403648" y="1916832"/>
            <a:ext cx="5826719" cy="3590518"/>
          </a:xfrm>
        </p:spPr>
        <p:txBody>
          <a:bodyPr/>
          <a:lstStyle/>
          <a:p>
            <a:pPr algn="ctr"/>
            <a:r>
              <a:rPr lang="el-GR" sz="4000" b="1" dirty="0"/>
              <a:t>ΤΕΛΟΣ ΠΑΡΟΥΣΙΑΣΗΣ</a:t>
            </a:r>
            <a:br>
              <a:rPr lang="el-GR" sz="4000" b="1" dirty="0"/>
            </a:br>
            <a:br>
              <a:rPr lang="el-GR" sz="4000" b="1" dirty="0"/>
            </a:br>
            <a:r>
              <a:rPr lang="el-GR" sz="4000" b="1" dirty="0"/>
              <a:t>Σας ευχαριστώ για την </a:t>
            </a:r>
            <a:br>
              <a:rPr lang="el-GR" sz="4000" b="1" dirty="0"/>
            </a:br>
            <a:r>
              <a:rPr lang="el-GR" sz="4000" b="1" dirty="0"/>
              <a:t>προσοχή σας!</a:t>
            </a:r>
            <a:br>
              <a:rPr lang="el-GR" b="1" dirty="0"/>
            </a:br>
            <a:endParaRPr lang="el-GR" b="1" dirty="0"/>
          </a:p>
        </p:txBody>
      </p:sp>
      <p:pic>
        <p:nvPicPr>
          <p:cNvPr id="5" name="Εικόνα 4">
            <a:extLst>
              <a:ext uri="{FF2B5EF4-FFF2-40B4-BE49-F238E27FC236}">
                <a16:creationId xmlns:a16="http://schemas.microsoft.com/office/drawing/2014/main" id="{4C694B86-FFF0-5B1F-B150-C76A2E373641}"/>
              </a:ext>
            </a:extLst>
          </p:cNvPr>
          <p:cNvPicPr>
            <a:picLocks noChangeAspect="1"/>
          </p:cNvPicPr>
          <p:nvPr/>
        </p:nvPicPr>
        <p:blipFill>
          <a:blip r:embed="rId2"/>
          <a:stretch>
            <a:fillRect/>
          </a:stretch>
        </p:blipFill>
        <p:spPr>
          <a:xfrm>
            <a:off x="755576" y="24876"/>
            <a:ext cx="3200677" cy="938865"/>
          </a:xfrm>
          <a:prstGeom prst="rect">
            <a:avLst/>
          </a:prstGeom>
        </p:spPr>
      </p:pic>
    </p:spTree>
    <p:extLst>
      <p:ext uri="{BB962C8B-B14F-4D97-AF65-F5344CB8AC3E}">
        <p14:creationId xmlns:p14="http://schemas.microsoft.com/office/powerpoint/2010/main" val="12853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5908D-442C-C2DC-2F24-66D05043DDDD}"/>
              </a:ext>
            </a:extLst>
          </p:cNvPr>
          <p:cNvSpPr>
            <a:spLocks noGrp="1"/>
          </p:cNvSpPr>
          <p:nvPr>
            <p:ph type="title"/>
          </p:nvPr>
        </p:nvSpPr>
        <p:spPr>
          <a:xfrm>
            <a:off x="1835696" y="1268760"/>
            <a:ext cx="4930760" cy="761982"/>
          </a:xfrm>
        </p:spPr>
        <p:txBody>
          <a:bodyPr>
            <a:normAutofit fontScale="90000"/>
          </a:bodyPr>
          <a:lstStyle/>
          <a:p>
            <a:pPr algn="ctr"/>
            <a:r>
              <a:rPr lang="el-GR" sz="3100" b="1" dirty="0"/>
              <a:t>ΑΡΧΗ ΠΡΟΣΦΥΓΩΝ ΙΙΙ</a:t>
            </a:r>
            <a:br>
              <a:rPr lang="el-GR" dirty="0"/>
            </a:br>
            <a:endParaRPr lang="el-GR" dirty="0"/>
          </a:p>
        </p:txBody>
      </p:sp>
      <p:sp>
        <p:nvSpPr>
          <p:cNvPr id="3" name="Θέση περιεχομένου 2">
            <a:extLst>
              <a:ext uri="{FF2B5EF4-FFF2-40B4-BE49-F238E27FC236}">
                <a16:creationId xmlns:a16="http://schemas.microsoft.com/office/drawing/2014/main" id="{B7B543B0-E451-E7ED-2489-6109C97C41DE}"/>
              </a:ext>
            </a:extLst>
          </p:cNvPr>
          <p:cNvSpPr>
            <a:spLocks noGrp="1"/>
          </p:cNvSpPr>
          <p:nvPr>
            <p:ph idx="1"/>
          </p:nvPr>
        </p:nvSpPr>
        <p:spPr>
          <a:xfrm>
            <a:off x="611560" y="2060848"/>
            <a:ext cx="6552728" cy="3528392"/>
          </a:xfrm>
        </p:spPr>
        <p:txBody>
          <a:bodyPr>
            <a:normAutofit fontScale="32500" lnSpcReduction="20000"/>
          </a:bodyPr>
          <a:lstStyle/>
          <a:p>
            <a:pPr algn="just">
              <a:lnSpc>
                <a:spcPct val="120000"/>
              </a:lnSpc>
              <a:spcBef>
                <a:spcPts val="0"/>
              </a:spcBef>
            </a:pPr>
            <a:r>
              <a:rPr lang="el-GR" sz="5500" dirty="0">
                <a:solidFill>
                  <a:schemeClr val="tx1"/>
                </a:solidFill>
              </a:rPr>
              <a:t>Στην Α.Π. λειτουργούν είκοσι μία (21) Ανεξάρτητες Επιτροπές Προσφυγών που αποφαίνονται επί των </a:t>
            </a:r>
            <a:r>
              <a:rPr lang="el-GR" sz="5500" dirty="0" err="1">
                <a:solidFill>
                  <a:schemeClr val="tx1"/>
                </a:solidFill>
              </a:rPr>
              <a:t>ενδικοφανών</a:t>
            </a:r>
            <a:r>
              <a:rPr lang="el-GR" sz="5500" dirty="0">
                <a:solidFill>
                  <a:schemeClr val="tx1"/>
                </a:solidFill>
              </a:rPr>
              <a:t> προσφυγών του άρθρου 7 παρ. 5 του </a:t>
            </a:r>
            <a:r>
              <a:rPr lang="el-GR" sz="5500" dirty="0" err="1">
                <a:solidFill>
                  <a:schemeClr val="tx1"/>
                </a:solidFill>
              </a:rPr>
              <a:t>ν.</a:t>
            </a:r>
            <a:r>
              <a:rPr lang="el-GR" sz="5500" dirty="0">
                <a:solidFill>
                  <a:schemeClr val="tx1"/>
                </a:solidFill>
              </a:rPr>
              <a:t> 4375/2016 κατά των αποφάσεων της Υπηρεσίας Ασύλου, σύμφωνα με τα άρθρα 4 &amp; 5 του ιδίου νόμου.</a:t>
            </a:r>
          </a:p>
          <a:p>
            <a:pPr marL="0" indent="0" algn="just">
              <a:lnSpc>
                <a:spcPct val="120000"/>
              </a:lnSpc>
              <a:spcBef>
                <a:spcPts val="0"/>
              </a:spcBef>
              <a:buNone/>
            </a:pPr>
            <a:endParaRPr lang="el-GR" sz="5500" dirty="0">
              <a:solidFill>
                <a:schemeClr val="tx1"/>
              </a:solidFill>
            </a:endParaRPr>
          </a:p>
          <a:p>
            <a:pPr algn="just">
              <a:lnSpc>
                <a:spcPct val="120000"/>
              </a:lnSpc>
              <a:spcBef>
                <a:spcPts val="0"/>
              </a:spcBef>
            </a:pPr>
            <a:r>
              <a:rPr lang="el-GR" sz="5500" dirty="0">
                <a:solidFill>
                  <a:schemeClr val="tx1"/>
                </a:solidFill>
              </a:rPr>
              <a:t>Συγκροτούνται από τρείς (3) εν ενεργεία δικαστές των Τακτικών Δ.Δ. με τριετή θητεία που απολαμβάνουν προσωπικής &amp; λειτουργικής ανεξαρτησίας (άρθρο 5 παρ. 2 &amp; 5 του </a:t>
            </a:r>
            <a:r>
              <a:rPr lang="el-GR" sz="5500" dirty="0" err="1">
                <a:solidFill>
                  <a:schemeClr val="tx1"/>
                </a:solidFill>
              </a:rPr>
              <a:t>ν.</a:t>
            </a:r>
            <a:r>
              <a:rPr lang="el-GR" sz="5500" dirty="0">
                <a:solidFill>
                  <a:schemeClr val="tx1"/>
                </a:solidFill>
              </a:rPr>
              <a:t> 4375/2016) και αποτελούν </a:t>
            </a:r>
            <a:r>
              <a:rPr lang="el-GR" sz="5500" dirty="0" err="1">
                <a:solidFill>
                  <a:schemeClr val="tx1"/>
                </a:solidFill>
              </a:rPr>
              <a:t>οιονεί</a:t>
            </a:r>
            <a:r>
              <a:rPr lang="el-GR" sz="5500" dirty="0">
                <a:solidFill>
                  <a:schemeClr val="tx1"/>
                </a:solidFill>
              </a:rPr>
              <a:t> δικαιοδοτικά όργανα (ΟλομΣτΕ 2347/2017).</a:t>
            </a:r>
          </a:p>
        </p:txBody>
      </p:sp>
      <p:pic>
        <p:nvPicPr>
          <p:cNvPr id="4" name="Εικόνα 3">
            <a:extLst>
              <a:ext uri="{FF2B5EF4-FFF2-40B4-BE49-F238E27FC236}">
                <a16:creationId xmlns:a16="http://schemas.microsoft.com/office/drawing/2014/main" id="{12C48E04-EB1A-457D-FA7F-36B421E549F0}"/>
              </a:ext>
            </a:extLst>
          </p:cNvPr>
          <p:cNvPicPr>
            <a:picLocks noChangeAspect="1"/>
          </p:cNvPicPr>
          <p:nvPr/>
        </p:nvPicPr>
        <p:blipFill>
          <a:blip r:embed="rId2"/>
          <a:stretch>
            <a:fillRect/>
          </a:stretch>
        </p:blipFill>
        <p:spPr>
          <a:xfrm>
            <a:off x="0" y="0"/>
            <a:ext cx="3200677" cy="938865"/>
          </a:xfrm>
          <a:prstGeom prst="rect">
            <a:avLst/>
          </a:prstGeom>
        </p:spPr>
      </p:pic>
    </p:spTree>
    <p:extLst>
      <p:ext uri="{BB962C8B-B14F-4D97-AF65-F5344CB8AC3E}">
        <p14:creationId xmlns:p14="http://schemas.microsoft.com/office/powerpoint/2010/main" val="77081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5908D-442C-C2DC-2F24-66D05043DDDD}"/>
              </a:ext>
            </a:extLst>
          </p:cNvPr>
          <p:cNvSpPr>
            <a:spLocks noGrp="1"/>
          </p:cNvSpPr>
          <p:nvPr>
            <p:ph type="title"/>
          </p:nvPr>
        </p:nvSpPr>
        <p:spPr>
          <a:xfrm>
            <a:off x="1763688" y="1268760"/>
            <a:ext cx="4930760" cy="732519"/>
          </a:xfrm>
        </p:spPr>
        <p:txBody>
          <a:bodyPr>
            <a:normAutofit fontScale="90000"/>
          </a:bodyPr>
          <a:lstStyle/>
          <a:p>
            <a:pPr algn="ctr"/>
            <a:r>
              <a:rPr lang="el-GR" sz="3100" b="1" dirty="0"/>
              <a:t>ΑΡΧΗ ΠΡΟΣΦΥΓΩΝ Ι</a:t>
            </a:r>
            <a:r>
              <a:rPr lang="en-US" sz="3100" b="1" dirty="0"/>
              <a:t>V</a:t>
            </a:r>
            <a:br>
              <a:rPr lang="el-GR" dirty="0"/>
            </a:br>
            <a:endParaRPr lang="el-GR" dirty="0"/>
          </a:p>
        </p:txBody>
      </p:sp>
      <p:sp>
        <p:nvSpPr>
          <p:cNvPr id="3" name="Θέση περιεχομένου 2">
            <a:extLst>
              <a:ext uri="{FF2B5EF4-FFF2-40B4-BE49-F238E27FC236}">
                <a16:creationId xmlns:a16="http://schemas.microsoft.com/office/drawing/2014/main" id="{B7B543B0-E451-E7ED-2489-6109C97C41DE}"/>
              </a:ext>
            </a:extLst>
          </p:cNvPr>
          <p:cNvSpPr>
            <a:spLocks noGrp="1"/>
          </p:cNvSpPr>
          <p:nvPr>
            <p:ph idx="1"/>
          </p:nvPr>
        </p:nvSpPr>
        <p:spPr>
          <a:xfrm>
            <a:off x="611560" y="1844824"/>
            <a:ext cx="6624736" cy="3888432"/>
          </a:xfrm>
        </p:spPr>
        <p:txBody>
          <a:bodyPr>
            <a:normAutofit fontScale="25000" lnSpcReduction="20000"/>
          </a:bodyPr>
          <a:lstStyle/>
          <a:p>
            <a:pPr algn="just">
              <a:lnSpc>
                <a:spcPct val="120000"/>
              </a:lnSpc>
              <a:spcBef>
                <a:spcPts val="0"/>
              </a:spcBef>
            </a:pPr>
            <a:endParaRPr lang="el-GR" sz="72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algn="just">
              <a:lnSpc>
                <a:spcPct val="120000"/>
              </a:lnSpc>
              <a:spcBef>
                <a:spcPts val="0"/>
              </a:spcBef>
            </a:pPr>
            <a:r>
              <a:rPr lang="el-GR" sz="7200" dirty="0">
                <a:solidFill>
                  <a:schemeClr val="tx1"/>
                </a:solidFill>
                <a:ea typeface="Cambria" panose="02040503050406030204" pitchFamily="18" charset="0"/>
                <a:cs typeface="Calibri" panose="020F0502020204030204" pitchFamily="34" charset="0"/>
              </a:rPr>
              <a:t>Οι Δικαστικοί Λειτουργοί υποδεικνύονται, κατόπιν σχετικής αίτησής τους, από τον Γενικό Επίτροπο της Γενικής Επιτροπείας των Τακτικών Διοικητικών Δικαστηρίων. </a:t>
            </a:r>
            <a:endParaRPr lang="en-US" sz="7200" dirty="0">
              <a:solidFill>
                <a:schemeClr val="tx1"/>
              </a:solidFill>
              <a:ea typeface="Cambria" panose="02040503050406030204" pitchFamily="18" charset="0"/>
              <a:cs typeface="Calibri" panose="020F0502020204030204" pitchFamily="34" charset="0"/>
            </a:endParaRPr>
          </a:p>
          <a:p>
            <a:pPr marL="0" indent="0" algn="just">
              <a:lnSpc>
                <a:spcPct val="120000"/>
              </a:lnSpc>
              <a:spcBef>
                <a:spcPts val="0"/>
              </a:spcBef>
              <a:buNone/>
            </a:pPr>
            <a:endParaRPr lang="el-GR" sz="7200" dirty="0">
              <a:solidFill>
                <a:schemeClr val="tx1"/>
              </a:solidFill>
            </a:endParaRPr>
          </a:p>
          <a:p>
            <a:pPr algn="just">
              <a:lnSpc>
                <a:spcPct val="120000"/>
              </a:lnSpc>
              <a:spcBef>
                <a:spcPts val="0"/>
              </a:spcBef>
            </a:pPr>
            <a:r>
              <a:rPr lang="el-GR" sz="7200" dirty="0">
                <a:solidFill>
                  <a:schemeClr val="tx1"/>
                </a:solidFill>
              </a:rPr>
              <a:t>Οι Επιτροπές Προσφυγών συνεδριάζουν υπό μονομελή και τριμελή σύνθεση (άρθρο 5 παρ. 7 του </a:t>
            </a:r>
            <a:r>
              <a:rPr lang="el-GR" sz="7200" dirty="0" err="1">
                <a:solidFill>
                  <a:schemeClr val="tx1"/>
                </a:solidFill>
              </a:rPr>
              <a:t>ν.</a:t>
            </a:r>
            <a:r>
              <a:rPr lang="el-GR" sz="7200" dirty="0">
                <a:solidFill>
                  <a:schemeClr val="tx1"/>
                </a:solidFill>
              </a:rPr>
              <a:t> 4375/2016) και εξετάζουν από εβδομήντα πέντε (75) έως ενενήντα (90) υποθέσεις σε τέσσερις (4) τακτικές συνεδριάσεις μηνιαίως με δυνατότητα εννέα (9) εμβόλιμων συνεδριάσεων κατ’ έτος (άρθρα 12, 15 &amp; 22 του Κανονισμού Λειτουργίας).</a:t>
            </a:r>
            <a:endParaRPr lang="el-GR" dirty="0"/>
          </a:p>
        </p:txBody>
      </p:sp>
      <p:pic>
        <p:nvPicPr>
          <p:cNvPr id="4" name="Εικόνα 3">
            <a:extLst>
              <a:ext uri="{FF2B5EF4-FFF2-40B4-BE49-F238E27FC236}">
                <a16:creationId xmlns:a16="http://schemas.microsoft.com/office/drawing/2014/main" id="{4EB8A04F-46B2-6D23-CC60-60C733EFC850}"/>
              </a:ext>
            </a:extLst>
          </p:cNvPr>
          <p:cNvPicPr>
            <a:picLocks noChangeAspect="1"/>
          </p:cNvPicPr>
          <p:nvPr/>
        </p:nvPicPr>
        <p:blipFill>
          <a:blip r:embed="rId2"/>
          <a:stretch>
            <a:fillRect/>
          </a:stretch>
        </p:blipFill>
        <p:spPr>
          <a:xfrm>
            <a:off x="19333" y="0"/>
            <a:ext cx="3200677" cy="938865"/>
          </a:xfrm>
          <a:prstGeom prst="rect">
            <a:avLst/>
          </a:prstGeom>
        </p:spPr>
      </p:pic>
    </p:spTree>
    <p:extLst>
      <p:ext uri="{BB962C8B-B14F-4D97-AF65-F5344CB8AC3E}">
        <p14:creationId xmlns:p14="http://schemas.microsoft.com/office/powerpoint/2010/main" val="33607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47ABC4-B7E7-9375-87BA-B88B83D03CBC}"/>
              </a:ext>
            </a:extLst>
          </p:cNvPr>
          <p:cNvSpPr>
            <a:spLocks noGrp="1"/>
          </p:cNvSpPr>
          <p:nvPr>
            <p:ph type="title"/>
          </p:nvPr>
        </p:nvSpPr>
        <p:spPr>
          <a:xfrm>
            <a:off x="616925" y="1102379"/>
            <a:ext cx="6698705" cy="1320800"/>
          </a:xfrm>
        </p:spPr>
        <p:txBody>
          <a:bodyPr>
            <a:noAutofit/>
          </a:bodyPr>
          <a:lstStyle/>
          <a:p>
            <a:pPr algn="ctr"/>
            <a:r>
              <a:rPr lang="el-GR" sz="2800" b="1" dirty="0"/>
              <a:t>Εξέταση αιτήσεων ασύλου σε β΄ βαθμό από τις Ανεξάρτητες Επιτροπές Προσφυγών του άρθρου 4 του </a:t>
            </a:r>
            <a:r>
              <a:rPr lang="el-GR" sz="2800" b="1" dirty="0" err="1"/>
              <a:t>ν.</a:t>
            </a:r>
            <a:r>
              <a:rPr lang="el-GR" sz="2800" b="1" dirty="0"/>
              <a:t> 4375/2016 (Α΄51) </a:t>
            </a:r>
          </a:p>
        </p:txBody>
      </p:sp>
      <p:sp>
        <p:nvSpPr>
          <p:cNvPr id="3" name="Θέση περιεχομένου 2">
            <a:extLst>
              <a:ext uri="{FF2B5EF4-FFF2-40B4-BE49-F238E27FC236}">
                <a16:creationId xmlns:a16="http://schemas.microsoft.com/office/drawing/2014/main" id="{C8743C0C-AF23-A18E-3EEF-C5E91BA8D090}"/>
              </a:ext>
            </a:extLst>
          </p:cNvPr>
          <p:cNvSpPr>
            <a:spLocks noGrp="1"/>
          </p:cNvSpPr>
          <p:nvPr>
            <p:ph idx="1"/>
          </p:nvPr>
        </p:nvSpPr>
        <p:spPr>
          <a:xfrm>
            <a:off x="1115616" y="2708921"/>
            <a:ext cx="6192688" cy="2952328"/>
          </a:xfrm>
        </p:spPr>
        <p:txBody>
          <a:bodyPr/>
          <a:lstStyle/>
          <a:p>
            <a:pPr>
              <a:spcBef>
                <a:spcPts val="0"/>
              </a:spcBef>
            </a:pPr>
            <a:r>
              <a:rPr lang="el-GR" sz="2000" dirty="0">
                <a:solidFill>
                  <a:schemeClr val="tx1"/>
                </a:solidFill>
              </a:rPr>
              <a:t>ΣΚΟΠΟΣ</a:t>
            </a:r>
          </a:p>
          <a:p>
            <a:pPr marL="0" indent="0">
              <a:spcBef>
                <a:spcPts val="0"/>
              </a:spcBef>
              <a:buNone/>
            </a:pPr>
            <a:endParaRPr lang="el-GR" sz="2000" dirty="0">
              <a:solidFill>
                <a:schemeClr val="tx1"/>
              </a:solidFill>
            </a:endParaRPr>
          </a:p>
          <a:p>
            <a:pPr marL="0" indent="0" algn="just">
              <a:spcBef>
                <a:spcPts val="0"/>
              </a:spcBef>
              <a:buNone/>
            </a:pPr>
            <a:r>
              <a:rPr lang="el-GR" sz="2000" dirty="0">
                <a:solidFill>
                  <a:schemeClr val="tx1"/>
                </a:solidFill>
              </a:rPr>
              <a:t>Διασφάλιση του «δικαιώματος πραγματικής προσφυγής ενώπιον δικαστηρίου» του άρθρου 46 της Οδηγίας 2013/32/ΕΕ του Ευρωπαϊκού Κοινοβουλίου και του Συμβουλίου «σχετικά με κοινές διαδικασίες για τη χορήγηση και ανάκληση του καθεστώτος διεθνούς προστασίας (αναδιατύπωση)».	</a:t>
            </a:r>
            <a:r>
              <a:rPr lang="el-GR" sz="2000" dirty="0"/>
              <a:t>  </a:t>
            </a:r>
          </a:p>
          <a:p>
            <a:pPr marL="0" indent="0">
              <a:spcBef>
                <a:spcPts val="0"/>
              </a:spcBef>
              <a:buNone/>
            </a:pPr>
            <a:endParaRPr lang="el-GR" dirty="0"/>
          </a:p>
        </p:txBody>
      </p:sp>
      <p:pic>
        <p:nvPicPr>
          <p:cNvPr id="4" name="Εικόνα 3">
            <a:extLst>
              <a:ext uri="{FF2B5EF4-FFF2-40B4-BE49-F238E27FC236}">
                <a16:creationId xmlns:a16="http://schemas.microsoft.com/office/drawing/2014/main" id="{26048808-530B-469F-AAEA-C1375A90C0A3}"/>
              </a:ext>
            </a:extLst>
          </p:cNvPr>
          <p:cNvPicPr>
            <a:picLocks noChangeAspect="1"/>
          </p:cNvPicPr>
          <p:nvPr/>
        </p:nvPicPr>
        <p:blipFill>
          <a:blip r:embed="rId2"/>
          <a:stretch>
            <a:fillRect/>
          </a:stretch>
        </p:blipFill>
        <p:spPr>
          <a:xfrm>
            <a:off x="7260489" y="816637"/>
            <a:ext cx="1825422" cy="2260047"/>
          </a:xfrm>
          <a:prstGeom prst="rect">
            <a:avLst/>
          </a:prstGeom>
        </p:spPr>
      </p:pic>
      <p:pic>
        <p:nvPicPr>
          <p:cNvPr id="5" name="Εικόνα 4">
            <a:extLst>
              <a:ext uri="{FF2B5EF4-FFF2-40B4-BE49-F238E27FC236}">
                <a16:creationId xmlns:a16="http://schemas.microsoft.com/office/drawing/2014/main" id="{D1916A31-CC9B-F428-3D84-5914591C9D81}"/>
              </a:ext>
            </a:extLst>
          </p:cNvPr>
          <p:cNvPicPr>
            <a:picLocks noChangeAspect="1"/>
          </p:cNvPicPr>
          <p:nvPr/>
        </p:nvPicPr>
        <p:blipFill>
          <a:blip r:embed="rId3"/>
          <a:stretch>
            <a:fillRect/>
          </a:stretch>
        </p:blipFill>
        <p:spPr>
          <a:xfrm>
            <a:off x="0" y="61463"/>
            <a:ext cx="3200677" cy="938865"/>
          </a:xfrm>
          <a:prstGeom prst="rect">
            <a:avLst/>
          </a:prstGeom>
        </p:spPr>
      </p:pic>
    </p:spTree>
    <p:extLst>
      <p:ext uri="{BB962C8B-B14F-4D97-AF65-F5344CB8AC3E}">
        <p14:creationId xmlns:p14="http://schemas.microsoft.com/office/powerpoint/2010/main" val="38880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1EB0F-AFC8-D991-3AE7-28E1A1B287BD}"/>
              </a:ext>
            </a:extLst>
          </p:cNvPr>
          <p:cNvSpPr>
            <a:spLocks noGrp="1"/>
          </p:cNvSpPr>
          <p:nvPr>
            <p:ph type="title"/>
          </p:nvPr>
        </p:nvSpPr>
        <p:spPr>
          <a:xfrm>
            <a:off x="899593" y="942926"/>
            <a:ext cx="6408712" cy="1163217"/>
          </a:xfrm>
        </p:spPr>
        <p:txBody>
          <a:bodyPr>
            <a:normAutofit/>
          </a:bodyPr>
          <a:lstStyle/>
          <a:p>
            <a:pPr algn="ctr"/>
            <a:r>
              <a:rPr lang="el-GR" sz="2800" b="1" dirty="0"/>
              <a:t>Η προσφυγή του άρθρου 7 παρ. 5 του </a:t>
            </a:r>
            <a:br>
              <a:rPr lang="el-GR" sz="2800" b="1" dirty="0"/>
            </a:br>
            <a:r>
              <a:rPr lang="el-GR" sz="2800" b="1" dirty="0" err="1"/>
              <a:t>ν.</a:t>
            </a:r>
            <a:r>
              <a:rPr lang="el-GR" sz="2800" b="1" dirty="0"/>
              <a:t> 4375/2016 (κατάθεση Ι) </a:t>
            </a:r>
            <a:endParaRPr lang="el-GR" sz="2800" dirty="0"/>
          </a:p>
        </p:txBody>
      </p:sp>
      <p:sp>
        <p:nvSpPr>
          <p:cNvPr id="3" name="Θέση περιεχομένου 2">
            <a:extLst>
              <a:ext uri="{FF2B5EF4-FFF2-40B4-BE49-F238E27FC236}">
                <a16:creationId xmlns:a16="http://schemas.microsoft.com/office/drawing/2014/main" id="{DCB2FA42-1E0A-DFCC-C8F2-0A05974F3E68}"/>
              </a:ext>
            </a:extLst>
          </p:cNvPr>
          <p:cNvSpPr>
            <a:spLocks noGrp="1"/>
          </p:cNvSpPr>
          <p:nvPr>
            <p:ph idx="1"/>
          </p:nvPr>
        </p:nvSpPr>
        <p:spPr>
          <a:xfrm>
            <a:off x="539553" y="2132856"/>
            <a:ext cx="6768751" cy="4392488"/>
          </a:xfrm>
        </p:spPr>
        <p:txBody>
          <a:bodyPr>
            <a:noAutofit/>
          </a:bodyPr>
          <a:lstStyle/>
          <a:p>
            <a:pPr marL="0" indent="0" algn="just">
              <a:lnSpc>
                <a:spcPct val="120000"/>
              </a:lnSpc>
              <a:spcBef>
                <a:spcPts val="0"/>
              </a:spcBef>
              <a:buNone/>
            </a:pPr>
            <a:r>
              <a:rPr lang="el-GR" u="sng" dirty="0">
                <a:solidFill>
                  <a:schemeClr val="tx1"/>
                </a:solidFill>
              </a:rPr>
              <a:t>Η κατάθεση της προσφυγής (</a:t>
            </a:r>
            <a:r>
              <a:rPr lang="el-GR" u="sng" dirty="0" err="1">
                <a:solidFill>
                  <a:schemeClr val="tx1"/>
                </a:solidFill>
              </a:rPr>
              <a:t>ν.</a:t>
            </a:r>
            <a:r>
              <a:rPr lang="el-GR" u="sng" dirty="0">
                <a:solidFill>
                  <a:schemeClr val="tx1"/>
                </a:solidFill>
              </a:rPr>
              <a:t> 4636/2019, Α΄ 169)</a:t>
            </a:r>
          </a:p>
          <a:p>
            <a:pPr algn="just">
              <a:lnSpc>
                <a:spcPct val="120000"/>
              </a:lnSpc>
              <a:spcBef>
                <a:spcPts val="0"/>
              </a:spcBef>
            </a:pPr>
            <a:r>
              <a:rPr lang="el-GR" dirty="0">
                <a:solidFill>
                  <a:schemeClr val="tx1"/>
                </a:solidFill>
              </a:rPr>
              <a:t>Στο Π.Γ.Α./Α.Κ.Α. που εξέδωσε την προσβαλλόμενη πρωτοβάθμια απόφαση (άρθρο 94 παρ. 1).</a:t>
            </a:r>
          </a:p>
          <a:p>
            <a:pPr algn="just">
              <a:lnSpc>
                <a:spcPct val="120000"/>
              </a:lnSpc>
              <a:spcBef>
                <a:spcPts val="0"/>
              </a:spcBef>
            </a:pPr>
            <a:r>
              <a:rPr lang="el-GR" dirty="0">
                <a:solidFill>
                  <a:schemeClr val="tx1"/>
                </a:solidFill>
              </a:rPr>
              <a:t>Αυτοπροσώπως από τον αιτούντα άσυλο (άρθρο 78 παρ. 3).</a:t>
            </a:r>
          </a:p>
          <a:p>
            <a:pPr algn="just">
              <a:lnSpc>
                <a:spcPct val="120000"/>
              </a:lnSpc>
              <a:spcBef>
                <a:spcPts val="0"/>
              </a:spcBef>
            </a:pPr>
            <a:r>
              <a:rPr lang="el-GR" dirty="0">
                <a:solidFill>
                  <a:schemeClr val="tx1"/>
                </a:solidFill>
              </a:rPr>
              <a:t>Με σύνταξη πράξης κατάθεσης προσφυγής (άρθρο 94 παρ. 1).</a:t>
            </a:r>
          </a:p>
          <a:p>
            <a:pPr algn="just">
              <a:lnSpc>
                <a:spcPct val="120000"/>
              </a:lnSpc>
              <a:spcBef>
                <a:spcPts val="0"/>
              </a:spcBef>
            </a:pPr>
            <a:r>
              <a:rPr lang="el-GR" dirty="0">
                <a:solidFill>
                  <a:schemeClr val="tx1"/>
                </a:solidFill>
              </a:rPr>
              <a:t>Χορήγηση δωρεάν νομικής συνδρομής κατόπιν υποβολής αίτησης (άρθρο 7 παρ. 3).</a:t>
            </a:r>
          </a:p>
          <a:p>
            <a:pPr marL="0" indent="0" algn="just">
              <a:lnSpc>
                <a:spcPct val="120000"/>
              </a:lnSpc>
              <a:spcBef>
                <a:spcPts val="0"/>
              </a:spcBef>
              <a:buNone/>
            </a:pPr>
            <a:endParaRPr lang="el-GR" dirty="0">
              <a:solidFill>
                <a:schemeClr val="tx1"/>
              </a:solidFill>
            </a:endParaRPr>
          </a:p>
          <a:p>
            <a:pPr marL="0" indent="0" algn="just">
              <a:lnSpc>
                <a:spcPct val="120000"/>
              </a:lnSpc>
              <a:spcBef>
                <a:spcPts val="0"/>
              </a:spcBef>
              <a:buNone/>
            </a:pPr>
            <a:r>
              <a:rPr lang="el-GR" u="sng" dirty="0">
                <a:solidFill>
                  <a:schemeClr val="tx1"/>
                </a:solidFill>
              </a:rPr>
              <a:t>Έννομες συνέπειες</a:t>
            </a:r>
          </a:p>
          <a:p>
            <a:pPr marL="0" indent="0" algn="just">
              <a:lnSpc>
                <a:spcPct val="120000"/>
              </a:lnSpc>
              <a:spcBef>
                <a:spcPts val="0"/>
              </a:spcBef>
              <a:buNone/>
            </a:pPr>
            <a:r>
              <a:rPr lang="el-GR" dirty="0" err="1">
                <a:solidFill>
                  <a:schemeClr val="tx1"/>
                </a:solidFill>
              </a:rPr>
              <a:t>Επαναχορήγηση</a:t>
            </a:r>
            <a:r>
              <a:rPr lang="el-GR" dirty="0">
                <a:solidFill>
                  <a:schemeClr val="tx1"/>
                </a:solidFill>
              </a:rPr>
              <a:t> Δελτίου Αιτούντος Άσυλο και Προσωρινού Αριθμού Ασφάλισης και Υγειονομικής Περίθαλψης Αλλοδαπού (Π.Α.Α.Υ.Π.Α.), πλην των περιπτώσεων των μεταγενέστερων αιτήσεων που απορρίφθηκαν ως απαράδεκτες.</a:t>
            </a:r>
          </a:p>
          <a:p>
            <a:pPr marL="0" indent="0" algn="just">
              <a:lnSpc>
                <a:spcPct val="120000"/>
              </a:lnSpc>
              <a:spcBef>
                <a:spcPts val="0"/>
              </a:spcBef>
              <a:buNone/>
            </a:pPr>
            <a:endParaRPr lang="el-GR" dirty="0">
              <a:solidFill>
                <a:schemeClr val="tx1"/>
              </a:solidFill>
            </a:endParaRPr>
          </a:p>
          <a:p>
            <a:pPr algn="just">
              <a:lnSpc>
                <a:spcPct val="120000"/>
              </a:lnSpc>
              <a:spcBef>
                <a:spcPts val="0"/>
              </a:spcBef>
            </a:pPr>
            <a:endParaRPr lang="el-GR" dirty="0">
              <a:solidFill>
                <a:schemeClr val="tx1"/>
              </a:solidFill>
            </a:endParaRPr>
          </a:p>
        </p:txBody>
      </p:sp>
      <p:pic>
        <p:nvPicPr>
          <p:cNvPr id="4" name="Εικόνα 3">
            <a:extLst>
              <a:ext uri="{FF2B5EF4-FFF2-40B4-BE49-F238E27FC236}">
                <a16:creationId xmlns:a16="http://schemas.microsoft.com/office/drawing/2014/main" id="{018E3460-0A6D-512A-C340-C53FDF9F76CF}"/>
              </a:ext>
            </a:extLst>
          </p:cNvPr>
          <p:cNvPicPr>
            <a:picLocks noChangeAspect="1"/>
          </p:cNvPicPr>
          <p:nvPr/>
        </p:nvPicPr>
        <p:blipFill>
          <a:blip r:embed="rId2"/>
          <a:stretch>
            <a:fillRect/>
          </a:stretch>
        </p:blipFill>
        <p:spPr>
          <a:xfrm>
            <a:off x="16370" y="4061"/>
            <a:ext cx="3200677" cy="938865"/>
          </a:xfrm>
          <a:prstGeom prst="rect">
            <a:avLst/>
          </a:prstGeom>
        </p:spPr>
      </p:pic>
    </p:spTree>
    <p:extLst>
      <p:ext uri="{BB962C8B-B14F-4D97-AF65-F5344CB8AC3E}">
        <p14:creationId xmlns:p14="http://schemas.microsoft.com/office/powerpoint/2010/main" val="25678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1EB0F-AFC8-D991-3AE7-28E1A1B287BD}"/>
              </a:ext>
            </a:extLst>
          </p:cNvPr>
          <p:cNvSpPr>
            <a:spLocks noGrp="1"/>
          </p:cNvSpPr>
          <p:nvPr>
            <p:ph type="title"/>
          </p:nvPr>
        </p:nvSpPr>
        <p:spPr>
          <a:xfrm>
            <a:off x="755576" y="836712"/>
            <a:ext cx="6986737" cy="1163216"/>
          </a:xfrm>
        </p:spPr>
        <p:txBody>
          <a:bodyPr>
            <a:normAutofit/>
          </a:bodyPr>
          <a:lstStyle/>
          <a:p>
            <a:pPr algn="ctr"/>
            <a:r>
              <a:rPr lang="el-GR" sz="2800" b="1" dirty="0"/>
              <a:t>Η προσφυγή του άρθρου 7 παρ. 5 του</a:t>
            </a:r>
            <a:br>
              <a:rPr lang="el-GR" sz="2800" b="1" dirty="0"/>
            </a:br>
            <a:r>
              <a:rPr lang="el-GR" sz="2800" b="1" dirty="0"/>
              <a:t> </a:t>
            </a:r>
            <a:r>
              <a:rPr lang="el-GR" sz="2800" b="1" dirty="0" err="1"/>
              <a:t>ν.</a:t>
            </a:r>
            <a:r>
              <a:rPr lang="el-GR" sz="2800" b="1" dirty="0"/>
              <a:t> 4375/2016 (κατάθεση ΙΙ) </a:t>
            </a:r>
            <a:endParaRPr lang="el-GR" sz="2800" dirty="0"/>
          </a:p>
        </p:txBody>
      </p:sp>
      <p:sp>
        <p:nvSpPr>
          <p:cNvPr id="3" name="Θέση περιεχομένου 2">
            <a:extLst>
              <a:ext uri="{FF2B5EF4-FFF2-40B4-BE49-F238E27FC236}">
                <a16:creationId xmlns:a16="http://schemas.microsoft.com/office/drawing/2014/main" id="{DCB2FA42-1E0A-DFCC-C8F2-0A05974F3E68}"/>
              </a:ext>
            </a:extLst>
          </p:cNvPr>
          <p:cNvSpPr>
            <a:spLocks noGrp="1"/>
          </p:cNvSpPr>
          <p:nvPr>
            <p:ph idx="1"/>
          </p:nvPr>
        </p:nvSpPr>
        <p:spPr>
          <a:xfrm>
            <a:off x="611560" y="1844824"/>
            <a:ext cx="6696743" cy="4749767"/>
          </a:xfrm>
        </p:spPr>
        <p:txBody>
          <a:bodyPr>
            <a:noAutofit/>
          </a:bodyPr>
          <a:lstStyle/>
          <a:p>
            <a:pPr marL="0" indent="0" algn="just">
              <a:lnSpc>
                <a:spcPct val="120000"/>
              </a:lnSpc>
              <a:spcBef>
                <a:spcPts val="0"/>
              </a:spcBef>
              <a:buNone/>
            </a:pPr>
            <a:r>
              <a:rPr lang="el-GR" u="sng" dirty="0">
                <a:solidFill>
                  <a:schemeClr val="tx1"/>
                </a:solidFill>
              </a:rPr>
              <a:t>Ανασταλτικό αποτέλεσμα</a:t>
            </a:r>
          </a:p>
          <a:p>
            <a:pPr marL="0" indent="0" algn="just">
              <a:lnSpc>
                <a:spcPct val="120000"/>
              </a:lnSpc>
              <a:spcBef>
                <a:spcPts val="0"/>
              </a:spcBef>
              <a:buNone/>
            </a:pPr>
            <a:r>
              <a:rPr lang="el-GR" dirty="0">
                <a:solidFill>
                  <a:schemeClr val="tx1"/>
                </a:solidFill>
              </a:rPr>
              <a:t>Κατά τη διάρκεια της προθεσμίας για την κατάθεση της προσφυγής και μέχρι την επίδοση της απόφασης επί της προσφυγής ο αιτών άσυλο έχει δικαίωμα παραμονής στη χώρα (ανασταλτικό αποτέλεσμα) πλην των εξαιρέσεων του άρθρου 104 παρ. 2.</a:t>
            </a:r>
          </a:p>
          <a:p>
            <a:pPr marL="0" indent="0" algn="just">
              <a:lnSpc>
                <a:spcPct val="120000"/>
              </a:lnSpc>
              <a:spcBef>
                <a:spcPts val="0"/>
              </a:spcBef>
              <a:buNone/>
            </a:pPr>
            <a:endParaRPr lang="el-GR" dirty="0">
              <a:solidFill>
                <a:schemeClr val="tx1"/>
              </a:solidFill>
            </a:endParaRPr>
          </a:p>
          <a:p>
            <a:pPr marL="0" indent="0" algn="just">
              <a:lnSpc>
                <a:spcPct val="120000"/>
              </a:lnSpc>
              <a:spcBef>
                <a:spcPts val="0"/>
              </a:spcBef>
              <a:buNone/>
            </a:pPr>
            <a:r>
              <a:rPr lang="el-GR" b="1" dirty="0">
                <a:solidFill>
                  <a:schemeClr val="tx1"/>
                </a:solidFill>
              </a:rPr>
              <a:t>π.χ. </a:t>
            </a:r>
            <a:r>
              <a:rPr lang="el-GR" dirty="0">
                <a:solidFill>
                  <a:schemeClr val="tx1"/>
                </a:solidFill>
              </a:rPr>
              <a:t>όταν η εξέταση της μεταγενέστερης αίτησης δεν κατέδειξε την ύπαρξη νέων ουσιωδών στοιχείων ή είναι προδήλως αβάσιμη</a:t>
            </a:r>
            <a:r>
              <a:rPr lang="en-US" dirty="0">
                <a:solidFill>
                  <a:schemeClr val="tx1"/>
                </a:solidFill>
              </a:rPr>
              <a:t> / </a:t>
            </a:r>
            <a:r>
              <a:rPr lang="el-GR" dirty="0">
                <a:solidFill>
                  <a:schemeClr val="tx1"/>
                </a:solidFill>
              </a:rPr>
              <a:t>όταν άλλο Κράτος-Μέλος έ</a:t>
            </a:r>
            <a:r>
              <a:rPr lang="el-GR" altLang="el-GR" dirty="0">
                <a:solidFill>
                  <a:schemeClr val="tx1"/>
                </a:solidFill>
                <a:ea typeface="Microsoft YaHei" panose="020B0503020204020204" charset="-122"/>
              </a:rPr>
              <a:t>χει χορηγήσει στον αιτούντα καθεστώς διεθνούς προστασίας</a:t>
            </a:r>
          </a:p>
          <a:p>
            <a:pPr marL="0" indent="0" algn="just">
              <a:lnSpc>
                <a:spcPct val="120000"/>
              </a:lnSpc>
              <a:spcBef>
                <a:spcPts val="0"/>
              </a:spcBef>
              <a:buNone/>
            </a:pPr>
            <a:endParaRPr lang="el-GR" dirty="0">
              <a:solidFill>
                <a:schemeClr val="tx1"/>
              </a:solidFill>
            </a:endParaRPr>
          </a:p>
          <a:p>
            <a:pPr marL="0" indent="0" algn="just">
              <a:lnSpc>
                <a:spcPct val="120000"/>
              </a:lnSpc>
              <a:spcBef>
                <a:spcPts val="0"/>
              </a:spcBef>
              <a:buNone/>
            </a:pPr>
            <a:r>
              <a:rPr lang="el-GR" dirty="0">
                <a:solidFill>
                  <a:schemeClr val="tx1"/>
                </a:solidFill>
              </a:rPr>
              <a:t>Σε κάθε περίπτωση </a:t>
            </a:r>
            <a:r>
              <a:rPr lang="el-GR" b="1" u="sng" dirty="0">
                <a:solidFill>
                  <a:schemeClr val="tx1"/>
                </a:solidFill>
              </a:rPr>
              <a:t>η απόφαση δεν θα πρέπει να οδηγεί σε άμεση ή έμμεση </a:t>
            </a:r>
            <a:r>
              <a:rPr lang="el-GR" b="1" u="sng" dirty="0" err="1">
                <a:solidFill>
                  <a:schemeClr val="tx1"/>
                </a:solidFill>
              </a:rPr>
              <a:t>επαναπροώθηση</a:t>
            </a:r>
            <a:r>
              <a:rPr lang="el-GR" dirty="0">
                <a:solidFill>
                  <a:schemeClr val="tx1"/>
                </a:solidFill>
              </a:rPr>
              <a:t> κατά παράβαση των διεθνών και ευρωπαϊκών υποχρεώσεων του κράτους.      </a:t>
            </a:r>
            <a:r>
              <a:rPr lang="en-US" dirty="0">
                <a:solidFill>
                  <a:schemeClr val="tx1"/>
                </a:solidFill>
              </a:rPr>
              <a:t> </a:t>
            </a:r>
            <a:endParaRPr lang="el-GR" dirty="0">
              <a:solidFill>
                <a:schemeClr val="tx1"/>
              </a:solidFill>
            </a:endParaRPr>
          </a:p>
        </p:txBody>
      </p:sp>
      <p:pic>
        <p:nvPicPr>
          <p:cNvPr id="4" name="Εικόνα 3">
            <a:extLst>
              <a:ext uri="{FF2B5EF4-FFF2-40B4-BE49-F238E27FC236}">
                <a16:creationId xmlns:a16="http://schemas.microsoft.com/office/drawing/2014/main" id="{E7BBD3D7-ACC0-2BE0-113A-1B970BA1A5CC}"/>
              </a:ext>
            </a:extLst>
          </p:cNvPr>
          <p:cNvPicPr>
            <a:picLocks noChangeAspect="1"/>
          </p:cNvPicPr>
          <p:nvPr/>
        </p:nvPicPr>
        <p:blipFill>
          <a:blip r:embed="rId3"/>
          <a:stretch>
            <a:fillRect/>
          </a:stretch>
        </p:blipFill>
        <p:spPr>
          <a:xfrm>
            <a:off x="0" y="-5769"/>
            <a:ext cx="3200677" cy="938865"/>
          </a:xfrm>
          <a:prstGeom prst="rect">
            <a:avLst/>
          </a:prstGeom>
        </p:spPr>
      </p:pic>
    </p:spTree>
    <p:extLst>
      <p:ext uri="{BB962C8B-B14F-4D97-AF65-F5344CB8AC3E}">
        <p14:creationId xmlns:p14="http://schemas.microsoft.com/office/powerpoint/2010/main" val="339978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84BC0-B07D-79B9-3D46-C60BEEE504EE}"/>
              </a:ext>
            </a:extLst>
          </p:cNvPr>
          <p:cNvSpPr>
            <a:spLocks noGrp="1"/>
          </p:cNvSpPr>
          <p:nvPr>
            <p:ph type="title"/>
          </p:nvPr>
        </p:nvSpPr>
        <p:spPr>
          <a:xfrm>
            <a:off x="1151152" y="999420"/>
            <a:ext cx="6347713" cy="1224136"/>
          </a:xfrm>
        </p:spPr>
        <p:txBody>
          <a:bodyPr>
            <a:normAutofit/>
          </a:bodyPr>
          <a:lstStyle/>
          <a:p>
            <a:pPr algn="ctr"/>
            <a:r>
              <a:rPr lang="el-GR" sz="2800" b="1" dirty="0"/>
              <a:t>Η προσφυγή του άρθρου 7 παρ. 5 του </a:t>
            </a:r>
            <a:br>
              <a:rPr lang="en-US" sz="2800" b="1" dirty="0"/>
            </a:br>
            <a:r>
              <a:rPr lang="el-GR" sz="2800" b="1" dirty="0" err="1"/>
              <a:t>ν.</a:t>
            </a:r>
            <a:r>
              <a:rPr lang="el-GR" sz="2800" b="1" dirty="0"/>
              <a:t> 4375/2016 (παραδεκτό) </a:t>
            </a:r>
            <a:endParaRPr lang="el-GR" sz="2800" dirty="0"/>
          </a:p>
        </p:txBody>
      </p:sp>
      <p:sp>
        <p:nvSpPr>
          <p:cNvPr id="3" name="Θέση περιεχομένου 2">
            <a:extLst>
              <a:ext uri="{FF2B5EF4-FFF2-40B4-BE49-F238E27FC236}">
                <a16:creationId xmlns:a16="http://schemas.microsoft.com/office/drawing/2014/main" id="{6E3E9AB8-8822-272B-7DD3-1A630D19E65A}"/>
              </a:ext>
            </a:extLst>
          </p:cNvPr>
          <p:cNvSpPr>
            <a:spLocks noGrp="1"/>
          </p:cNvSpPr>
          <p:nvPr>
            <p:ph idx="1"/>
          </p:nvPr>
        </p:nvSpPr>
        <p:spPr>
          <a:xfrm>
            <a:off x="683568" y="2276872"/>
            <a:ext cx="6842721" cy="3880773"/>
          </a:xfrm>
        </p:spPr>
        <p:txBody>
          <a:bodyPr/>
          <a:lstStyle/>
          <a:p>
            <a:pPr marL="0" indent="0" algn="just">
              <a:spcBef>
                <a:spcPts val="0"/>
              </a:spcBef>
              <a:buNone/>
            </a:pPr>
            <a:r>
              <a:rPr lang="el-GR" u="sng" dirty="0">
                <a:solidFill>
                  <a:schemeClr val="tx1"/>
                </a:solidFill>
              </a:rPr>
              <a:t>Το παραδεκτό της προσφυγής (</a:t>
            </a:r>
            <a:r>
              <a:rPr lang="el-GR" u="sng" dirty="0" err="1">
                <a:solidFill>
                  <a:schemeClr val="tx1"/>
                </a:solidFill>
              </a:rPr>
              <a:t>ν.</a:t>
            </a:r>
            <a:r>
              <a:rPr lang="el-GR" u="sng" dirty="0">
                <a:solidFill>
                  <a:schemeClr val="tx1"/>
                </a:solidFill>
              </a:rPr>
              <a:t> 4636/2019)</a:t>
            </a:r>
          </a:p>
          <a:p>
            <a:pPr algn="just">
              <a:spcBef>
                <a:spcPts val="0"/>
              </a:spcBef>
            </a:pPr>
            <a:r>
              <a:rPr lang="el-GR" dirty="0">
                <a:solidFill>
                  <a:schemeClr val="tx1"/>
                </a:solidFill>
              </a:rPr>
              <a:t>Η νόμιμη κατάθεση.</a:t>
            </a:r>
          </a:p>
          <a:p>
            <a:pPr algn="just">
              <a:spcBef>
                <a:spcPts val="0"/>
              </a:spcBef>
            </a:pPr>
            <a:r>
              <a:rPr lang="el-GR" dirty="0">
                <a:solidFill>
                  <a:schemeClr val="tx1"/>
                </a:solidFill>
              </a:rPr>
              <a:t>Η τήρηση της προβλεπόμενης προθεσμίας (άρθρο 92).</a:t>
            </a:r>
          </a:p>
          <a:p>
            <a:pPr algn="just">
              <a:spcBef>
                <a:spcPts val="0"/>
              </a:spcBef>
            </a:pPr>
            <a:r>
              <a:rPr lang="el-GR" dirty="0">
                <a:solidFill>
                  <a:schemeClr val="tx1"/>
                </a:solidFill>
              </a:rPr>
              <a:t>Στοιχεία του εγγράφου της προσφυγής: στοιχεία αιτούντος ή εκπροσώπου, προσβαλλόμενη απόφαση, λόγοι προσφυγής (άρθρο 93).</a:t>
            </a:r>
          </a:p>
          <a:p>
            <a:pPr algn="just">
              <a:spcBef>
                <a:spcPts val="0"/>
              </a:spcBef>
              <a:buNone/>
            </a:pPr>
            <a:r>
              <a:rPr lang="el-GR" dirty="0">
                <a:solidFill>
                  <a:schemeClr val="tx1"/>
                </a:solidFill>
              </a:rPr>
              <a:t>    </a:t>
            </a:r>
            <a:endParaRPr lang="el-GR" b="1" dirty="0">
              <a:solidFill>
                <a:schemeClr val="tx1"/>
              </a:solidFill>
            </a:endParaRPr>
          </a:p>
          <a:p>
            <a:pPr marL="0" indent="0" algn="just">
              <a:spcBef>
                <a:spcPts val="0"/>
              </a:spcBef>
              <a:buNone/>
            </a:pPr>
            <a:r>
              <a:rPr lang="el-GR" u="sng" dirty="0">
                <a:solidFill>
                  <a:schemeClr val="tx1"/>
                </a:solidFill>
              </a:rPr>
              <a:t>Έννομες συνέπειες του παραδεκτού της προσφυγής</a:t>
            </a:r>
          </a:p>
          <a:p>
            <a:pPr marL="0" indent="0" algn="just">
              <a:spcBef>
                <a:spcPts val="0"/>
              </a:spcBef>
              <a:buNone/>
            </a:pPr>
            <a:r>
              <a:rPr lang="el-GR" dirty="0">
                <a:solidFill>
                  <a:schemeClr val="tx1"/>
                </a:solidFill>
              </a:rPr>
              <a:t>Έλεγχος νομιμότητας της πρωτοβάθμιας απόφασης και κατ’ </a:t>
            </a:r>
            <a:r>
              <a:rPr lang="el-GR" dirty="0" err="1">
                <a:solidFill>
                  <a:schemeClr val="tx1"/>
                </a:solidFill>
              </a:rPr>
              <a:t>ουσίαν</a:t>
            </a:r>
            <a:r>
              <a:rPr lang="el-GR" dirty="0">
                <a:solidFill>
                  <a:schemeClr val="tx1"/>
                </a:solidFill>
              </a:rPr>
              <a:t> επανεξέταση της αίτησης ασύλου δηλαδή νέα έρευνα και εκτίμηση των πραγματικών περιστατικών (υπαγωγή στο νόμο).</a:t>
            </a:r>
            <a:endParaRPr lang="en-US" dirty="0">
              <a:solidFill>
                <a:schemeClr val="tx1"/>
              </a:solidFill>
            </a:endParaRPr>
          </a:p>
          <a:p>
            <a:pPr marL="0" indent="0">
              <a:buNone/>
            </a:pPr>
            <a:endParaRPr lang="el-GR" dirty="0"/>
          </a:p>
        </p:txBody>
      </p:sp>
      <p:pic>
        <p:nvPicPr>
          <p:cNvPr id="4" name="Εικόνα 3">
            <a:extLst>
              <a:ext uri="{FF2B5EF4-FFF2-40B4-BE49-F238E27FC236}">
                <a16:creationId xmlns:a16="http://schemas.microsoft.com/office/drawing/2014/main" id="{D0ADFC2D-CFE1-941E-60F0-6E06D7DD8414}"/>
              </a:ext>
            </a:extLst>
          </p:cNvPr>
          <p:cNvPicPr>
            <a:picLocks noChangeAspect="1"/>
          </p:cNvPicPr>
          <p:nvPr/>
        </p:nvPicPr>
        <p:blipFill>
          <a:blip r:embed="rId2"/>
          <a:stretch>
            <a:fillRect/>
          </a:stretch>
        </p:blipFill>
        <p:spPr>
          <a:xfrm>
            <a:off x="-3556" y="7239"/>
            <a:ext cx="3200677" cy="938865"/>
          </a:xfrm>
          <a:prstGeom prst="rect">
            <a:avLst/>
          </a:prstGeom>
        </p:spPr>
      </p:pic>
    </p:spTree>
    <p:extLst>
      <p:ext uri="{BB962C8B-B14F-4D97-AF65-F5344CB8AC3E}">
        <p14:creationId xmlns:p14="http://schemas.microsoft.com/office/powerpoint/2010/main" val="126945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Όψη">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1834</TotalTime>
  <Words>3739</Words>
  <Application>Microsoft Office PowerPoint</Application>
  <PresentationFormat>Προβολή στην οθόνη (4:3)</PresentationFormat>
  <Paragraphs>280</Paragraphs>
  <Slides>39</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39</vt:i4>
      </vt:variant>
    </vt:vector>
  </HeadingPairs>
  <TitlesOfParts>
    <vt:vector size="46" baseType="lpstr">
      <vt:lpstr>Arial</vt:lpstr>
      <vt:lpstr>Calibri</vt:lpstr>
      <vt:lpstr>Calibri Light</vt:lpstr>
      <vt:lpstr>Cambria</vt:lpstr>
      <vt:lpstr>Wingdings</vt:lpstr>
      <vt:lpstr>Wingdings 3</vt:lpstr>
      <vt:lpstr>Όψη</vt:lpstr>
      <vt:lpstr>Νομική Σχολή Α.Π.Θ. &amp;  Ύπατη Αρμοστεία του Ο.Η.Ε.  για τους Πρόσφυγες  </vt:lpstr>
      <vt:lpstr>ΑΡΧΗ ΠΡΟΣΦΥΓΩΝ Ι </vt:lpstr>
      <vt:lpstr>ΑΡΧΗ ΠΡΟΣΦΥΓΩΝ ΙΙ </vt:lpstr>
      <vt:lpstr>ΑΡΧΗ ΠΡΟΣΦΥΓΩΝ ΙΙΙ </vt:lpstr>
      <vt:lpstr>ΑΡΧΗ ΠΡΟΣΦΥΓΩΝ ΙV </vt:lpstr>
      <vt:lpstr>Εξέταση αιτήσεων ασύλου σε β΄ βαθμό από τις Ανεξάρτητες Επιτροπές Προσφυγών του άρθρου 4 του ν. 4375/2016 (Α΄51) </vt:lpstr>
      <vt:lpstr>Η προσφυγή του άρθρου 7 παρ. 5 του  ν. 4375/2016 (κατάθεση Ι) </vt:lpstr>
      <vt:lpstr>Η προσφυγή του άρθρου 7 παρ. 5 του  ν. 4375/2016 (κατάθεση ΙΙ) </vt:lpstr>
      <vt:lpstr>Η προσφυγή του άρθρου 7 παρ. 5 του  ν. 4375/2016 (παραδεκτό) </vt:lpstr>
      <vt:lpstr>Η προσφυγή του άρθρου 7 παρ. 5 του  ν. 4375/2016 (βάσιμο)</vt:lpstr>
      <vt:lpstr>Η προσφυγή του άρθρου 7 παρ. 5 του  ν. 4375/2016 (διαδικασία εξέτασης Ι) </vt:lpstr>
      <vt:lpstr>Η προσφυγή του άρθρου 7 παρ. 5 του  ν. 4375/2016 (διαδικασία εξέτασης ΙΙ) </vt:lpstr>
      <vt:lpstr>Η προσφυγή του άρθρου 7 παρ. 5 του  ν. 4375/2016 (διαδικασία εξέτασης ΙΙΙ) </vt:lpstr>
      <vt:lpstr>Η προσφυγή του άρθρου 7 παρ. 5 του  ν. 4375/2016 (διαδικασία εξέτασης ΙV) </vt:lpstr>
      <vt:lpstr>Η προσφυγή του άρθρου 7 παρ. 5 του  ν. 4375/2016 (η απόφαση Ι)  </vt:lpstr>
      <vt:lpstr>Η προσφυγή του άρθρου 7 παρ. 5 του  ν. 4375/2016 (η απόφαση ΙΙ)  </vt:lpstr>
      <vt:lpstr>Η προσφυγή του άρθρου 7 παρ. 5 του  ν. 4375/2016 (η απόφαση ΙΙΙ)  </vt:lpstr>
      <vt:lpstr>Η προσφυγή του άρθρου 7 παρ. 5 του  ν. 4375/2016 (η απόφαση IV)  </vt:lpstr>
      <vt:lpstr>Η προσφυγή του άρθρου 7 παρ. 5  του ν. 4375/2016 (δικαστική  προστασία κατά της απόφασης Ι) </vt:lpstr>
      <vt:lpstr>Η προσφυγή του άρθρου 7 παρ. 5  του ν. 4375/2016 (δικαστική  προστασία κατά της απόφασης ΙΙ)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Σύνοψη Στοιχείων Β’ βαθμού</vt:lpstr>
      <vt:lpstr>Παρουσίαση του PowerPoint</vt:lpstr>
      <vt:lpstr>Παρουσίαση του PowerPoint</vt:lpstr>
      <vt:lpstr>Δεκτές Αιτήσεις Ακύρωσης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ΣΤΟΙΧΕΙΑ ΕΠΙΚΟΙΝΩΝΙΑΣ</vt:lpstr>
      <vt:lpstr>ΤΕΛΟΣ ΠΑΡΟΥΣΙΑΣΗΣ  Σας ευχαριστώ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Διαχειριστές της ιστοσελίδας «Διοικητικοί Δικαστές» διοργανώνουν           διαδικτυακή ημερίδα με θέμα :    «Καθεστώς προστασίας προσφύγων – Επίκαιρα θέματα»</dc:title>
  <dc:creator>Eirini Kapetanou Vas</dc:creator>
  <cp:lastModifiedBy>Νικολέτα Κουκουρίγκου</cp:lastModifiedBy>
  <cp:revision>168</cp:revision>
  <dcterms:created xsi:type="dcterms:W3CDTF">2021-11-08T12:10:58Z</dcterms:created>
  <dcterms:modified xsi:type="dcterms:W3CDTF">2022-05-13T11:19:09Z</dcterms:modified>
</cp:coreProperties>
</file>