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9" r:id="rId1"/>
    <p:sldMasterId id="2147483727" r:id="rId2"/>
    <p:sldMasterId id="2147483796" r:id="rId3"/>
    <p:sldMasterId id="2147483808" r:id="rId4"/>
    <p:sldMasterId id="2147483820" r:id="rId5"/>
    <p:sldMasterId id="2147483832" r:id="rId6"/>
    <p:sldMasterId id="2147483844" r:id="rId7"/>
    <p:sldMasterId id="2147483856" r:id="rId8"/>
  </p:sldMasterIdLst>
  <p:notesMasterIdLst>
    <p:notesMasterId r:id="rId33"/>
  </p:notesMasterIdLst>
  <p:handoutMasterIdLst>
    <p:handoutMasterId r:id="rId34"/>
  </p:handoutMasterIdLst>
  <p:sldIdLst>
    <p:sldId id="584" r:id="rId9"/>
    <p:sldId id="585" r:id="rId10"/>
    <p:sldId id="586" r:id="rId11"/>
    <p:sldId id="587" r:id="rId12"/>
    <p:sldId id="588" r:id="rId13"/>
    <p:sldId id="568" r:id="rId14"/>
    <p:sldId id="572" r:id="rId15"/>
    <p:sldId id="573" r:id="rId16"/>
    <p:sldId id="574" r:id="rId17"/>
    <p:sldId id="575" r:id="rId18"/>
    <p:sldId id="577" r:id="rId19"/>
    <p:sldId id="578" r:id="rId20"/>
    <p:sldId id="579" r:id="rId21"/>
    <p:sldId id="580" r:id="rId22"/>
    <p:sldId id="581" r:id="rId23"/>
    <p:sldId id="582" r:id="rId24"/>
    <p:sldId id="583" r:id="rId25"/>
    <p:sldId id="590" r:id="rId26"/>
    <p:sldId id="591" r:id="rId27"/>
    <p:sldId id="592" r:id="rId28"/>
    <p:sldId id="593" r:id="rId29"/>
    <p:sldId id="594" r:id="rId30"/>
    <p:sldId id="595" r:id="rId31"/>
    <p:sldId id="596" r:id="rId32"/>
  </p:sldIdLst>
  <p:sldSz cx="10287000" cy="6858000" type="35mm"/>
  <p:notesSz cx="6858000" cy="9875838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663300"/>
    <a:srgbClr val="3333FF"/>
    <a:srgbClr val="CC6600"/>
    <a:srgbClr val="EAEAEA"/>
    <a:srgbClr val="33CCFF"/>
    <a:srgbClr val="33CCCC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7" autoAdjust="0"/>
    <p:restoredTop sz="94664" autoAdjust="0"/>
  </p:normalViewPr>
  <p:slideViewPr>
    <p:cSldViewPr>
      <p:cViewPr varScale="1">
        <p:scale>
          <a:sx n="78" d="100"/>
          <a:sy n="78" d="100"/>
        </p:scale>
        <p:origin x="900" y="78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83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 algn="l" defTabSz="930275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0"/>
            <a:ext cx="30083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48788"/>
            <a:ext cx="3008313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algn="l" defTabSz="930275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5" y="9348788"/>
            <a:ext cx="3008313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cs typeface="+mn-cs"/>
              </a:defRPr>
            </a:lvl1pPr>
          </a:lstStyle>
          <a:p>
            <a:pPr>
              <a:defRPr/>
            </a:pPr>
            <a:fld id="{E9838E02-2AF4-493C-8A94-372EB8156C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300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 algn="l" defTabSz="930275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54050" y="739775"/>
            <a:ext cx="555307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91063"/>
            <a:ext cx="50292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2125"/>
            <a:ext cx="29718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algn="l" defTabSz="930275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382125"/>
            <a:ext cx="29718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cs typeface="+mn-cs"/>
              </a:defRPr>
            </a:lvl1pPr>
          </a:lstStyle>
          <a:p>
            <a:pPr>
              <a:defRPr/>
            </a:pPr>
            <a:fld id="{80D29E43-6EA8-48F5-A2BA-C9ED480359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806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altLang="el-GR" smtClean="0">
              <a:solidFill>
                <a:srgbClr val="FF0000"/>
              </a:solidFill>
            </a:endParaRPr>
          </a:p>
        </p:txBody>
      </p:sp>
      <p:sp>
        <p:nvSpPr>
          <p:cNvPr id="12288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D907B1-DEC7-4145-911A-F319E588ED11}" type="slidenum">
              <a:rPr lang="el-GR" altLang="el-GR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l-GR" altLang="el-GR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221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C170D-D7DA-4655-B00E-1E24A83875C6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148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C170D-D7DA-4655-B00E-1E24A83875C6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479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C170D-D7DA-4655-B00E-1E24A83875C6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694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C170D-D7DA-4655-B00E-1E24A83875C6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2581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7980A41-19EE-4305-B90A-58E57B4FBDFA}" type="slidenum">
              <a:rPr lang="el-GR" altLang="el-GR">
                <a:latin typeface="Calibri" panose="020F0502020204030204" pitchFamily="34" charset="0"/>
              </a:rPr>
              <a:pPr eaLnBrk="1" hangingPunct="1"/>
              <a:t>18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3257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7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3B4DF88-268B-43D6-A367-0B78BBA3CC7F}" type="slidenum">
              <a:rPr lang="el-GR" altLang="el-GR">
                <a:latin typeface="Calibri" panose="020F0502020204030204" pitchFamily="34" charset="0"/>
              </a:rPr>
              <a:pPr eaLnBrk="1" hangingPunct="1"/>
              <a:t>19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0558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D21CBA1-8CEE-47E4-B04D-4C8526D24BF9}" type="slidenum">
              <a:rPr lang="el-GR" altLang="el-GR">
                <a:latin typeface="Calibri" panose="020F0502020204030204" pitchFamily="34" charset="0"/>
              </a:rPr>
              <a:pPr eaLnBrk="1" hangingPunct="1"/>
              <a:t>20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6981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6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6F1FC21-51F0-4970-81AF-99DE36A257A5}" type="slidenum">
              <a:rPr lang="el-GR" altLang="el-GR">
                <a:latin typeface="Calibri" panose="020F0502020204030204" pitchFamily="34" charset="0"/>
              </a:rPr>
              <a:pPr eaLnBrk="1" hangingPunct="1"/>
              <a:t>21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4099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094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altLang="el-GR" smtClean="0">
              <a:solidFill>
                <a:srgbClr val="FF0000"/>
              </a:solidFill>
            </a:endParaRPr>
          </a:p>
        </p:txBody>
      </p:sp>
      <p:sp>
        <p:nvSpPr>
          <p:cNvPr id="4608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F00222A-8066-4E34-94A1-FBD24592FE89}" type="slidenum">
              <a:rPr lang="el-GR" altLang="el-GR">
                <a:latin typeface="Calibri" panose="020F0502020204030204" pitchFamily="34" charset="0"/>
              </a:rPr>
              <a:pPr eaLnBrk="1" hangingPunct="1"/>
              <a:t>22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5358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1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72B55C0-497E-4146-8CEF-4928244DB956}" type="slidenum">
              <a:rPr lang="el-GR" altLang="el-GR">
                <a:latin typeface="Calibri" panose="020F0502020204030204" pitchFamily="34" charset="0"/>
              </a:rPr>
              <a:pPr eaLnBrk="1" hangingPunct="1"/>
              <a:t>23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44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altLang="el-GR" smtClean="0"/>
              <a:t> </a:t>
            </a:r>
          </a:p>
        </p:txBody>
      </p:sp>
      <p:sp>
        <p:nvSpPr>
          <p:cNvPr id="12390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1478E3-9138-4552-AB5C-178C59160EFD}" type="slidenum">
              <a:rPr lang="el-GR" altLang="el-GR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l-GR" altLang="el-GR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8833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2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6A2992A-7B1C-4910-8443-82F4947C267B}" type="slidenum">
              <a:rPr lang="el-GR" altLang="el-GR">
                <a:latin typeface="Calibri" panose="020F0502020204030204" pitchFamily="34" charset="0"/>
              </a:rPr>
              <a:pPr eaLnBrk="1" hangingPunct="1"/>
              <a:t>24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743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altLang="el-GR" smtClean="0"/>
          </a:p>
        </p:txBody>
      </p:sp>
      <p:sp>
        <p:nvSpPr>
          <p:cNvPr id="12493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47171A-F9B5-44CE-8214-EA169C6AB008}" type="slidenum">
              <a:rPr lang="el-GR" altLang="el-GR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l-GR" altLang="el-GR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139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2595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62B448-9C14-452E-80B0-9C457E063E19}" type="slidenum">
              <a:rPr lang="el-GR" altLang="el-GR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l-GR" altLang="el-GR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322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altLang="el-GR" smtClean="0"/>
              <a:t> </a:t>
            </a:r>
          </a:p>
        </p:txBody>
      </p:sp>
      <p:sp>
        <p:nvSpPr>
          <p:cNvPr id="12698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F921FE-18D3-4D3F-A8EB-D7D6BA7C8351}" type="slidenum">
              <a:rPr lang="el-GR" altLang="el-GR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l-GR" altLang="el-GR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280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2463" y="741363"/>
            <a:ext cx="5553075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0D29E43-6EA8-48F5-A2BA-C9ED48035964}" type="slidenum">
              <a:rPr lang="en-US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487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2463" y="741363"/>
            <a:ext cx="5553075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0D29E43-6EA8-48F5-A2BA-C9ED48035964}" type="slidenum">
              <a:rPr lang="en-US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602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C170D-D7DA-4655-B00E-1E24A83875C6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669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C08A32-C76A-41F5-8485-3D7355D85B91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172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6476C-2193-425C-AA06-2D8B68CE1CEA}" type="datetime1">
              <a:rPr lang="en-US" smtClean="0"/>
              <a:pPr>
                <a:defRPr/>
              </a:pPr>
              <a:t>11/30/2016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A8F21-9397-4AE1-A886-E6CAED7CCB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04E47-4268-4C26-92C2-C005458C8095}" type="datetime1">
              <a:rPr lang="en-US" smtClean="0"/>
              <a:pPr>
                <a:defRPr/>
              </a:pPr>
              <a:t>11/30/2016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38FD5-C35C-4079-B237-3CDC47C3DC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7B139-6B66-48DC-9FD4-A7EA4D11060A}" type="datetime1">
              <a:rPr lang="en-US" smtClean="0"/>
              <a:pPr>
                <a:defRPr/>
              </a:pPr>
              <a:t>11/30/2016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323A6-BB45-46D6-AFA0-03A833CF0C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 bwMode="white">
          <a:xfrm>
            <a:off x="0" y="1524000"/>
            <a:ext cx="10287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" name="4 - Ορθογώνιο"/>
          <p:cNvSpPr/>
          <p:nvPr/>
        </p:nvSpPr>
        <p:spPr>
          <a:xfrm>
            <a:off x="0" y="1600200"/>
            <a:ext cx="1457325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" name="5 - Ορθογώνιο"/>
          <p:cNvSpPr/>
          <p:nvPr/>
        </p:nvSpPr>
        <p:spPr>
          <a:xfrm>
            <a:off x="1543050" y="1600200"/>
            <a:ext cx="874395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543051" y="2743200"/>
            <a:ext cx="8013502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543050" y="1600200"/>
            <a:ext cx="85725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7" name="1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858000" y="6248400"/>
            <a:ext cx="30003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0E530-A643-46A9-A826-51AD943C8224}" type="datetime1">
              <a:rPr lang="en-US" smtClean="0"/>
              <a:pPr>
                <a:defRPr/>
              </a:pPr>
              <a:t>11/30/2016</a:t>
            </a:fld>
            <a:endParaRPr lang="en-US"/>
          </a:p>
        </p:txBody>
      </p:sp>
      <p:sp>
        <p:nvSpPr>
          <p:cNvPr id="8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457325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BFDC774-518C-4733-BE3C-D196277640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13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685800" y="6248400"/>
            <a:ext cx="60991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 bwMode="white">
          <a:xfrm>
            <a:off x="0" y="1235075"/>
            <a:ext cx="10287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" name="7 - Ορθογώνιο"/>
          <p:cNvSpPr/>
          <p:nvPr/>
        </p:nvSpPr>
        <p:spPr>
          <a:xfrm>
            <a:off x="0" y="1279525"/>
            <a:ext cx="600075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9" name="8 - Ορθογώνιο"/>
          <p:cNvSpPr/>
          <p:nvPr/>
        </p:nvSpPr>
        <p:spPr>
          <a:xfrm>
            <a:off x="665163" y="1279525"/>
            <a:ext cx="9621837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0075" y="273050"/>
            <a:ext cx="9172575" cy="86995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685800" y="2438400"/>
            <a:ext cx="4371975" cy="35814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5400675" y="2438400"/>
            <a:ext cx="4371975" cy="35814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6" name="15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685800" y="1752600"/>
            <a:ext cx="4371975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5" name="1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400675" y="1752600"/>
            <a:ext cx="4371975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858000" y="6248400"/>
            <a:ext cx="3000375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858522F-FED6-4D6B-8461-8B8B10EE868C}" type="datetime1">
              <a:rPr lang="en-US" smtClean="0"/>
              <a:pPr>
                <a:defRPr/>
              </a:pPr>
              <a:t>11/30/2016</a:t>
            </a:fld>
            <a:endParaRPr lang="en-US"/>
          </a:p>
        </p:txBody>
      </p:sp>
      <p:sp>
        <p:nvSpPr>
          <p:cNvPr id="12" name="11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600075" cy="24447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A9AB817-525F-4CDF-BD10-2D3E02B12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685800" y="6248400"/>
            <a:ext cx="6099175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 bwMode="white">
          <a:xfrm>
            <a:off x="-9525" y="4572000"/>
            <a:ext cx="10287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" name="5 - Ορθογώνιο"/>
          <p:cNvSpPr/>
          <p:nvPr/>
        </p:nvSpPr>
        <p:spPr>
          <a:xfrm>
            <a:off x="-9525" y="4664075"/>
            <a:ext cx="1646238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7" name="6 - Ορθογώνιο"/>
          <p:cNvSpPr/>
          <p:nvPr/>
        </p:nvSpPr>
        <p:spPr>
          <a:xfrm>
            <a:off x="1738313" y="4654550"/>
            <a:ext cx="8548687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" name="7 - Ορθογώνιο"/>
          <p:cNvSpPr/>
          <p:nvPr/>
        </p:nvSpPr>
        <p:spPr bwMode="white">
          <a:xfrm>
            <a:off x="1628775" y="0"/>
            <a:ext cx="1127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800225" y="5486400"/>
            <a:ext cx="8229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00225" y="4648200"/>
            <a:ext cx="82296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55648" y="0"/>
            <a:ext cx="853135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9" name="1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7029450" y="6248400"/>
            <a:ext cx="3000375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5D5AA23-8277-428E-A113-64136835B164}" type="datetime1">
              <a:rPr lang="en-US" smtClean="0"/>
              <a:pPr>
                <a:defRPr/>
              </a:pPr>
              <a:t>11/30/2016</a:t>
            </a:fld>
            <a:endParaRPr lang="en-US"/>
          </a:p>
        </p:txBody>
      </p:sp>
      <p:sp>
        <p:nvSpPr>
          <p:cNvPr id="10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628775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721B2FFA-7B10-41A0-9B5C-97E53B4A2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13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800225" y="6248400"/>
            <a:ext cx="51435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 bwMode="white">
          <a:xfrm>
            <a:off x="6858000" y="0"/>
            <a:ext cx="360363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" name="4 - Ορθογώνιο"/>
          <p:cNvSpPr/>
          <p:nvPr/>
        </p:nvSpPr>
        <p:spPr>
          <a:xfrm>
            <a:off x="6910388" y="609600"/>
            <a:ext cx="257175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" name="5 - Ορθογώνιο"/>
          <p:cNvSpPr/>
          <p:nvPr/>
        </p:nvSpPr>
        <p:spPr>
          <a:xfrm>
            <a:off x="6910388" y="0"/>
            <a:ext cx="257175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372350" y="609601"/>
            <a:ext cx="2314575" cy="5516563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14350" y="609600"/>
            <a:ext cx="6257925" cy="5516564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05266-A7BD-44FA-9620-C838CC305165}" type="datetime1">
              <a:rPr lang="en-US" smtClean="0"/>
              <a:pPr>
                <a:defRPr/>
              </a:pPr>
              <a:t>11/30/2016</a:t>
            </a:fld>
            <a:endParaRPr lang="en-US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E4E6C-9A9A-4CA5-AD4F-68EFE7057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6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74FB-C312-46C4-B9BC-CA9460E6B2CF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11/30/2016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69CC9-7463-44BC-B9F3-2AD9DDB6913A}" type="slidenum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0BD-7B53-46BD-B59B-54EF740749D9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11/30/2016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69CC9-7463-44BC-B9F3-2AD9DDB6913A}" type="slidenum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0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AEEA4-7ED7-437B-ABB1-DFD87C201383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11/30/2016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69CC9-7463-44BC-B9F3-2AD9DDB6913A}" type="slidenum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8644" y="1600201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2162" y="1600201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1B79-3F46-4651-A340-37D158891516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11/30/2016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69CC9-7463-44BC-B9F3-2AD9DDB6913A}" type="slidenum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800CD-71FE-4ABF-B349-F9CB75E6CAD0}" type="datetime1">
              <a:rPr lang="en-US" smtClean="0"/>
              <a:pPr>
                <a:defRPr/>
              </a:pPr>
              <a:t>11/30/2016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AC98B-A118-48AD-9DB7-DAB61B342F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4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92F4F-FD24-4667-B6A6-D81CFEC92FA5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11/30/2016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69CC9-7463-44BC-B9F3-2AD9DDB6913A}" type="slidenum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7F7B-1303-4645-A7DE-34E8AA1C3FF8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11/30/2016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69CC9-7463-44BC-B9F3-2AD9DDB6913A}" type="slidenum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21D05-5A5A-4F72-AFFF-93D525B2D0F3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11/30/2016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69CC9-7463-44BC-B9F3-2AD9DDB6913A}" type="slidenum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E4DE-47C7-4130-9827-79704DAB7414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11/30/2016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69CC9-7463-44BC-B9F3-2AD9DDB6913A}" type="slidenum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AAB3-DE30-452E-8EB7-E7879402B9D7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11/30/2016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69CC9-7463-44BC-B9F3-2AD9DDB6913A}" type="slidenum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96F2-B5A3-4066-B10E-37B5927C4502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11/30/2016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69CC9-7463-44BC-B9F3-2AD9DDB6913A}" type="slidenum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90335" y="274639"/>
            <a:ext cx="260389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274639"/>
            <a:ext cx="764024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CF034-EAE6-4B1B-AD09-B1359DB5FFF0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11/30/2016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69CC9-7463-44BC-B9F3-2AD9DDB6913A}" type="slidenum">
              <a:rPr lang="el-G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Th Logo" descr="Αγιος Δημήτριο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238" y="207963"/>
            <a:ext cx="8763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ΑΠΘ"/>
          <p:cNvSpPr txBox="1">
            <a:spLocks noChangeArrowheads="1"/>
          </p:cNvSpPr>
          <p:nvPr/>
        </p:nvSpPr>
        <p:spPr bwMode="auto">
          <a:xfrm>
            <a:off x="1098550" y="188913"/>
            <a:ext cx="2425700" cy="8572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l-GR" sz="1800" dirty="0">
                <a:solidFill>
                  <a:schemeClr val="tx1"/>
                </a:solidFill>
                <a:latin typeface="Century Gothic" pitchFamily="34" charset="0"/>
              </a:rPr>
              <a:t>ΑΡΙΣΤΟΤΕΛΕΙΟ</a:t>
            </a:r>
          </a:p>
          <a:p>
            <a:pPr eaLnBrk="1" hangingPunct="1">
              <a:defRPr/>
            </a:pPr>
            <a:r>
              <a:rPr lang="el-GR" sz="1800" dirty="0">
                <a:solidFill>
                  <a:schemeClr val="tx1"/>
                </a:solidFill>
                <a:latin typeface="Century Gothic" pitchFamily="34" charset="0"/>
              </a:rPr>
              <a:t>ΠΑΝΕΠΙΣΤΗΜΙΟ</a:t>
            </a:r>
          </a:p>
          <a:p>
            <a:pPr eaLnBrk="1" hangingPunct="1">
              <a:defRPr/>
            </a:pPr>
            <a:r>
              <a:rPr lang="el-GR" sz="1800" dirty="0">
                <a:solidFill>
                  <a:schemeClr val="tx1"/>
                </a:solidFill>
                <a:latin typeface="Century Gothic" pitchFamily="34" charset="0"/>
              </a:rPr>
              <a:t>ΘΕΣΣΑΛΟΝΙΚΗΣ</a:t>
            </a:r>
          </a:p>
        </p:txBody>
      </p:sp>
      <p:pic>
        <p:nvPicPr>
          <p:cNvPr id="6" name="Opencourses 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02" t="3781" r="16829" b="22774"/>
          <a:stretch>
            <a:fillRect/>
          </a:stretch>
        </p:blipFill>
        <p:spPr bwMode="auto">
          <a:xfrm>
            <a:off x="8666163" y="138113"/>
            <a:ext cx="158115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pencourses"/>
          <p:cNvSpPr txBox="1">
            <a:spLocks noChangeArrowheads="1"/>
          </p:cNvSpPr>
          <p:nvPr userDrawn="1"/>
        </p:nvSpPr>
        <p:spPr bwMode="auto">
          <a:xfrm>
            <a:off x="6240463" y="188913"/>
            <a:ext cx="2425700" cy="8572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el-GR" sz="1800" dirty="0" smtClean="0">
                <a:solidFill>
                  <a:schemeClr val="tx1"/>
                </a:solidFill>
                <a:latin typeface="Century Gothic" pitchFamily="34" charset="0"/>
              </a:rPr>
              <a:t>ΑΝΟΙΚΤΑ</a:t>
            </a:r>
          </a:p>
          <a:p>
            <a:pPr algn="r">
              <a:defRPr/>
            </a:pPr>
            <a:r>
              <a:rPr lang="el-GR" sz="1800" dirty="0" smtClean="0">
                <a:solidFill>
                  <a:schemeClr val="tx1"/>
                </a:solidFill>
                <a:latin typeface="Century Gothic" pitchFamily="34" charset="0"/>
              </a:rPr>
              <a:t>ΑΚΑΔΗΜΑΪΚΑ</a:t>
            </a:r>
          </a:p>
          <a:p>
            <a:pPr algn="r">
              <a:defRPr/>
            </a:pPr>
            <a:r>
              <a:rPr lang="el-GR" sz="1800" dirty="0" smtClean="0">
                <a:solidFill>
                  <a:schemeClr val="tx1"/>
                </a:solidFill>
                <a:latin typeface="Century Gothic" pitchFamily="34" charset="0"/>
              </a:rPr>
              <a:t>ΜΑΘΗΜΑΤΑ</a:t>
            </a:r>
            <a:endParaRPr lang="el-GR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cxnSp>
        <p:nvCxnSpPr>
          <p:cNvPr id="8" name="Grey Line"/>
          <p:cNvCxnSpPr/>
          <p:nvPr/>
        </p:nvCxnSpPr>
        <p:spPr>
          <a:xfrm>
            <a:off x="0" y="1266825"/>
            <a:ext cx="10287000" cy="0"/>
          </a:xfrm>
          <a:prstGeom prst="line">
            <a:avLst/>
          </a:prstGeom>
          <a:ln w="50800">
            <a:solidFill>
              <a:srgbClr val="A7A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9663" y="5622925"/>
            <a:ext cx="5529262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http://www.lib.umich.edu/files/services/copyright/cc-by-sa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5922963"/>
            <a:ext cx="178276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"/>
          <p:cNvSpPr>
            <a:spLocks noGrp="1"/>
          </p:cNvSpPr>
          <p:nvPr>
            <p:ph type="ctrTitle"/>
          </p:nvPr>
        </p:nvSpPr>
        <p:spPr>
          <a:xfrm>
            <a:off x="771525" y="1844826"/>
            <a:ext cx="8743950" cy="15121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Υπότιτλος"/>
          <p:cNvSpPr>
            <a:spLocks noGrp="1"/>
          </p:cNvSpPr>
          <p:nvPr>
            <p:ph type="subTitle" idx="1"/>
          </p:nvPr>
        </p:nvSpPr>
        <p:spPr>
          <a:xfrm>
            <a:off x="769014" y="3501008"/>
            <a:ext cx="8748972" cy="1800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d Line"/>
          <p:cNvCxnSpPr/>
          <p:nvPr/>
        </p:nvCxnSpPr>
        <p:spPr>
          <a:xfrm>
            <a:off x="0" y="1266825"/>
            <a:ext cx="10287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d line"/>
          <p:cNvCxnSpPr/>
          <p:nvPr/>
        </p:nvCxnSpPr>
        <p:spPr>
          <a:xfrm>
            <a:off x="0" y="6381750"/>
            <a:ext cx="10287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UTh Logo" descr="W:\logos\AUTH logo\auth_logo_bw.jpg"/>
          <p:cNvPicPr>
            <a:picLocks noChangeAspect="1" noChangeArrowheads="1"/>
          </p:cNvPicPr>
          <p:nvPr/>
        </p:nvPicPr>
        <p:blipFill>
          <a:blip r:embed="rId2" cstate="print"/>
          <a:srcRect l="10464" t="9230" r="9892" b="10805"/>
          <a:stretch>
            <a:fillRect/>
          </a:stretch>
        </p:blipFill>
        <p:spPr bwMode="auto">
          <a:xfrm>
            <a:off x="122238" y="6073775"/>
            <a:ext cx="5254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h"/>
          <p:cNvSpPr txBox="1"/>
          <p:nvPr/>
        </p:nvSpPr>
        <p:spPr>
          <a:xfrm>
            <a:off x="12700" y="6543675"/>
            <a:ext cx="811213" cy="314325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/>
          <a:p>
            <a:pPr>
              <a:defRPr/>
            </a:pPr>
            <a:r>
              <a:rPr lang="el-GR" dirty="0">
                <a:solidFill>
                  <a:schemeClr val="tx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pPr>
              <a:defRPr/>
            </a:pPr>
            <a:r>
              <a:rPr lang="el-GR" dirty="0">
                <a:solidFill>
                  <a:schemeClr val="tx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pPr>
              <a:defRPr/>
            </a:pPr>
            <a:r>
              <a:rPr lang="el-GR" dirty="0">
                <a:solidFill>
                  <a:schemeClr val="tx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8" name="Course Title"/>
          <p:cNvSpPr txBox="1">
            <a:spLocks noChangeArrowheads="1"/>
          </p:cNvSpPr>
          <p:nvPr/>
        </p:nvSpPr>
        <p:spPr bwMode="auto">
          <a:xfrm>
            <a:off x="1255713" y="6308725"/>
            <a:ext cx="7775575" cy="549275"/>
          </a:xfrm>
          <a:prstGeom prst="rect">
            <a:avLst/>
          </a:prstGeom>
          <a:noFill/>
          <a:ln>
            <a:noFill/>
          </a:ln>
          <a:extLst/>
        </p:spPr>
        <p:txBody>
          <a:bodyPr tIns="0" bIns="0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220000"/>
              </a:lnSpc>
              <a:defRPr/>
            </a:pPr>
            <a:r>
              <a:rPr lang="el-GR" sz="1000" dirty="0" smtClean="0">
                <a:solidFill>
                  <a:schemeClr val="tx1"/>
                </a:solidFill>
                <a:latin typeface="Century Gothic" pitchFamily="34" charset="0"/>
              </a:rPr>
              <a:t>Βιοχημεία</a:t>
            </a:r>
            <a:endParaRPr lang="el-GR" sz="1000" dirty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1" hangingPunct="1">
              <a:defRPr/>
            </a:pPr>
            <a:r>
              <a:rPr lang="el-GR" sz="1000" dirty="0" smtClean="0">
                <a:solidFill>
                  <a:schemeClr val="tx1"/>
                </a:solidFill>
                <a:latin typeface="Century Gothic" pitchFamily="34" charset="0"/>
              </a:rPr>
              <a:t>Τμήμα Γεωπονίας</a:t>
            </a:r>
            <a:endParaRPr lang="el-GR" sz="1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1" name="Τίτλος"/>
          <p:cNvSpPr>
            <a:spLocks noGrp="1"/>
          </p:cNvSpPr>
          <p:nvPr>
            <p:ph type="title"/>
          </p:nvPr>
        </p:nvSpPr>
        <p:spPr>
          <a:xfrm>
            <a:off x="514350" y="26082"/>
            <a:ext cx="9258300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Περιεχόμενα"/>
          <p:cNvSpPr>
            <a:spLocks noGrp="1"/>
          </p:cNvSpPr>
          <p:nvPr>
            <p:ph idx="1"/>
          </p:nvPr>
        </p:nvSpPr>
        <p:spPr>
          <a:xfrm>
            <a:off x="514350" y="1440000"/>
            <a:ext cx="9258300" cy="476132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9" name="Αριθμός διαφάνειας"/>
          <p:cNvSpPr>
            <a:spLocks noGrp="1"/>
          </p:cNvSpPr>
          <p:nvPr>
            <p:ph type="sldNum" sz="quarter" idx="10"/>
          </p:nvPr>
        </p:nvSpPr>
        <p:spPr>
          <a:xfrm>
            <a:off x="9437688" y="6456363"/>
            <a:ext cx="6477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8C5D88F8-B973-4495-9C19-FF1981103BFC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Τίτλος και Περιεχόμενο (Αρίθμιση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d line"/>
          <p:cNvCxnSpPr/>
          <p:nvPr/>
        </p:nvCxnSpPr>
        <p:spPr>
          <a:xfrm>
            <a:off x="0" y="1266825"/>
            <a:ext cx="10287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d Line"/>
          <p:cNvCxnSpPr/>
          <p:nvPr/>
        </p:nvCxnSpPr>
        <p:spPr>
          <a:xfrm>
            <a:off x="0" y="6381750"/>
            <a:ext cx="10287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UTh Logo" descr="W:\logos\AUTH logo\auth_logo_bw.jpg"/>
          <p:cNvPicPr>
            <a:picLocks noChangeAspect="1" noChangeArrowheads="1"/>
          </p:cNvPicPr>
          <p:nvPr/>
        </p:nvPicPr>
        <p:blipFill>
          <a:blip r:embed="rId2" cstate="print"/>
          <a:srcRect l="10464" t="9230" r="9892" b="10805"/>
          <a:stretch>
            <a:fillRect/>
          </a:stretch>
        </p:blipFill>
        <p:spPr bwMode="auto">
          <a:xfrm>
            <a:off x="122238" y="6073775"/>
            <a:ext cx="5254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h"/>
          <p:cNvSpPr txBox="1"/>
          <p:nvPr/>
        </p:nvSpPr>
        <p:spPr>
          <a:xfrm>
            <a:off x="12700" y="6543675"/>
            <a:ext cx="811213" cy="314325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/>
          <a:p>
            <a:pPr>
              <a:defRPr/>
            </a:pPr>
            <a:r>
              <a:rPr lang="el-GR" dirty="0">
                <a:solidFill>
                  <a:schemeClr val="tx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pPr>
              <a:defRPr/>
            </a:pPr>
            <a:r>
              <a:rPr lang="el-GR" dirty="0">
                <a:solidFill>
                  <a:schemeClr val="tx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pPr>
              <a:defRPr/>
            </a:pPr>
            <a:r>
              <a:rPr lang="el-GR" dirty="0">
                <a:solidFill>
                  <a:schemeClr val="tx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8" name="Course Title"/>
          <p:cNvSpPr txBox="1">
            <a:spLocks noChangeArrowheads="1"/>
          </p:cNvSpPr>
          <p:nvPr userDrawn="1"/>
        </p:nvSpPr>
        <p:spPr bwMode="auto">
          <a:xfrm>
            <a:off x="1255713" y="6308725"/>
            <a:ext cx="7775575" cy="549275"/>
          </a:xfrm>
          <a:prstGeom prst="rect">
            <a:avLst/>
          </a:prstGeom>
          <a:noFill/>
          <a:ln>
            <a:noFill/>
          </a:ln>
          <a:extLst/>
        </p:spPr>
        <p:txBody>
          <a:bodyPr tIns="0" bIns="0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220000"/>
              </a:lnSpc>
              <a:defRPr/>
            </a:pPr>
            <a:r>
              <a:rPr lang="el-GR" sz="1000" dirty="0" smtClean="0">
                <a:solidFill>
                  <a:schemeClr val="tx1"/>
                </a:solidFill>
                <a:latin typeface="Century Gothic" pitchFamily="34" charset="0"/>
              </a:rPr>
              <a:t>Βιοχημεία</a:t>
            </a:r>
            <a:endParaRPr lang="el-GR" sz="1000" dirty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1" hangingPunct="1">
              <a:defRPr/>
            </a:pPr>
            <a:r>
              <a:rPr lang="el-GR" sz="1000" dirty="0" smtClean="0">
                <a:solidFill>
                  <a:schemeClr val="tx1"/>
                </a:solidFill>
                <a:latin typeface="Century Gothic" pitchFamily="34" charset="0"/>
              </a:rPr>
              <a:t>Τμήμα Γεωπονίας</a:t>
            </a:r>
            <a:endParaRPr lang="el-GR" sz="1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1" name="Τίτλος"/>
          <p:cNvSpPr>
            <a:spLocks noGrp="1"/>
          </p:cNvSpPr>
          <p:nvPr>
            <p:ph type="title"/>
          </p:nvPr>
        </p:nvSpPr>
        <p:spPr>
          <a:xfrm>
            <a:off x="514350" y="26082"/>
            <a:ext cx="9258300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Περιεχομένα"/>
          <p:cNvSpPr>
            <a:spLocks noGrp="1"/>
          </p:cNvSpPr>
          <p:nvPr>
            <p:ph idx="1"/>
          </p:nvPr>
        </p:nvSpPr>
        <p:spPr>
          <a:xfrm>
            <a:off x="514350" y="1440000"/>
            <a:ext cx="9258300" cy="4761320"/>
          </a:xfrm>
        </p:spPr>
        <p:txBody>
          <a:bodyPr>
            <a:normAutofit/>
          </a:bodyPr>
          <a:lstStyle>
            <a:lvl1pPr marL="514350" indent="-514350">
              <a:spcBef>
                <a:spcPts val="1200"/>
              </a:spcBef>
              <a:buFont typeface="+mj-lt"/>
              <a:buAutoNum type="arabicPeriod"/>
              <a:defRPr/>
            </a:lvl1pPr>
            <a:lvl2pPr marL="971550" indent="-514350">
              <a:spcBef>
                <a:spcPts val="1200"/>
              </a:spcBef>
              <a:buFont typeface="+mj-lt"/>
              <a:buAutoNum type="romanLcPeriod"/>
              <a:defRPr/>
            </a:lvl2pPr>
            <a:lvl3pPr marL="1371600" indent="-457200">
              <a:spcBef>
                <a:spcPts val="1200"/>
              </a:spcBef>
              <a:buFont typeface="+mj-lt"/>
              <a:buAutoNum type="alphaLcPeriod"/>
              <a:defRPr/>
            </a:lvl3pPr>
            <a:lvl4pPr marL="1828800" indent="-457200">
              <a:spcBef>
                <a:spcPts val="1200"/>
              </a:spcBef>
              <a:buFont typeface="Arial" pitchFamily="34" charset="0"/>
              <a:buChar char="•"/>
              <a:defRPr/>
            </a:lvl4pPr>
            <a:lvl5pPr marL="2286000" indent="-457200">
              <a:spcBef>
                <a:spcPts val="1200"/>
              </a:spcBef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9" name="Αριθμός διαφάνειας"/>
          <p:cNvSpPr>
            <a:spLocks noGrp="1"/>
          </p:cNvSpPr>
          <p:nvPr>
            <p:ph type="sldNum" sz="quarter" idx="10"/>
          </p:nvPr>
        </p:nvSpPr>
        <p:spPr>
          <a:xfrm>
            <a:off x="9437688" y="6456363"/>
            <a:ext cx="6477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4EBEE68B-4062-4C1A-AC60-1261B1F31876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F248A-D98D-4AA3-9F01-4A774F688D72}" type="datetime1">
              <a:rPr lang="en-US" smtClean="0"/>
              <a:pPr>
                <a:defRPr/>
              </a:pPr>
              <a:t>11/30/2016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475F7-1299-46B2-9A9D-8C5FD138DF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6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A0C6-9316-4AF6-AB94-C8264B94C5A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AFB4-6097-4504-862B-549601585E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2362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A0C6-9316-4AF6-AB94-C8264B94C5A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AFB4-6097-4504-862B-549601585E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1106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0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A0C6-9316-4AF6-AB94-C8264B94C5A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AFB4-6097-4504-862B-549601585E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8948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8644" y="1600201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2162" y="1600201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A0C6-9316-4AF6-AB94-C8264B94C5A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AFB4-6097-4504-862B-549601585E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7437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4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A0C6-9316-4AF6-AB94-C8264B94C5A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AFB4-6097-4504-862B-549601585E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7755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A0C6-9316-4AF6-AB94-C8264B94C5A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AFB4-6097-4504-862B-549601585E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3150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A0C6-9316-4AF6-AB94-C8264B94C5A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AFB4-6097-4504-862B-549601585E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1880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A0C6-9316-4AF6-AB94-C8264B94C5A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AFB4-6097-4504-862B-549601585E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5248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A0C6-9316-4AF6-AB94-C8264B94C5A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AFB4-6097-4504-862B-549601585E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6893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A0C6-9316-4AF6-AB94-C8264B94C5A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AFB4-6097-4504-862B-549601585E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720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F176E-7364-4073-8182-63E6A0FFD288}" type="datetime1">
              <a:rPr lang="en-US" smtClean="0"/>
              <a:pPr>
                <a:defRPr/>
              </a:pPr>
              <a:t>11/30/2016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35278-AD34-4B1F-A0EB-87DC899D3B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90335" y="274639"/>
            <a:ext cx="260389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274639"/>
            <a:ext cx="764024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A0C6-9316-4AF6-AB94-C8264B94C5A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AFB4-6097-4504-862B-549601585E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3520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6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A0C6-9316-4AF6-AB94-C8264B94C5A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AFB4-6097-4504-862B-549601585E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9524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A0C6-9316-4AF6-AB94-C8264B94C5A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AFB4-6097-4504-862B-549601585E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6855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0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A0C6-9316-4AF6-AB94-C8264B94C5A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AFB4-6097-4504-862B-549601585E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8632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8644" y="1600201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2162" y="1600201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A0C6-9316-4AF6-AB94-C8264B94C5A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AFB4-6097-4504-862B-549601585E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9309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4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A0C6-9316-4AF6-AB94-C8264B94C5A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AFB4-6097-4504-862B-549601585E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6155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A0C6-9316-4AF6-AB94-C8264B94C5A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AFB4-6097-4504-862B-549601585E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961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A0C6-9316-4AF6-AB94-C8264B94C5A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AFB4-6097-4504-862B-549601585E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7624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A0C6-9316-4AF6-AB94-C8264B94C5A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AFB4-6097-4504-862B-549601585E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4463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A0C6-9316-4AF6-AB94-C8264B94C5A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AFB4-6097-4504-862B-549601585E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833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17FE7-02A4-4BE1-A5AE-5351550DB81D}" type="datetime1">
              <a:rPr lang="en-US" smtClean="0"/>
              <a:pPr>
                <a:defRPr/>
              </a:pPr>
              <a:t>11/30/2016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F83C2-77D8-432E-A26F-04CA38E666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A0C6-9316-4AF6-AB94-C8264B94C5A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AFB4-6097-4504-862B-549601585E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4345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90335" y="274639"/>
            <a:ext cx="260389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274639"/>
            <a:ext cx="764024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A0C6-9316-4AF6-AB94-C8264B94C5A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AFB4-6097-4504-862B-549601585E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2251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6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A0C6-9316-4AF6-AB94-C8264B94C5A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AFB4-6097-4504-862B-549601585E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9510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A0C6-9316-4AF6-AB94-C8264B94C5A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AFB4-6097-4504-862B-549601585E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8174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0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A0C6-9316-4AF6-AB94-C8264B94C5A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AFB4-6097-4504-862B-549601585E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3291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8644" y="1600201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2162" y="1600201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A0C6-9316-4AF6-AB94-C8264B94C5A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AFB4-6097-4504-862B-549601585E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7220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4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A0C6-9316-4AF6-AB94-C8264B94C5A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AFB4-6097-4504-862B-549601585E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1206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A0C6-9316-4AF6-AB94-C8264B94C5A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AFB4-6097-4504-862B-549601585E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887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A0C6-9316-4AF6-AB94-C8264B94C5A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AFB4-6097-4504-862B-549601585E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9138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A0C6-9316-4AF6-AB94-C8264B94C5A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AFB4-6097-4504-862B-549601585E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141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D65B1-4E21-419F-9957-D47C71C31158}" type="datetime1">
              <a:rPr lang="en-US" smtClean="0"/>
              <a:pPr>
                <a:defRPr/>
              </a:pPr>
              <a:t>11/30/2016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1A453-4929-4F9C-81CE-65DABCA6D4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A0C6-9316-4AF6-AB94-C8264B94C5A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AFB4-6097-4504-862B-549601585E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0501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A0C6-9316-4AF6-AB94-C8264B94C5A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AFB4-6097-4504-862B-549601585E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9539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90335" y="274639"/>
            <a:ext cx="260389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274639"/>
            <a:ext cx="764024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A0C6-9316-4AF6-AB94-C8264B94C5A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AFB4-6097-4504-862B-549601585E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2386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6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A0C6-9316-4AF6-AB94-C8264B94C5A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AFB4-6097-4504-862B-549601585E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A0C6-9316-4AF6-AB94-C8264B94C5A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AFB4-6097-4504-862B-549601585E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7376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0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A0C6-9316-4AF6-AB94-C8264B94C5A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AFB4-6097-4504-862B-549601585E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9996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8644" y="1600201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2162" y="1600201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A0C6-9316-4AF6-AB94-C8264B94C5A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AFB4-6097-4504-862B-549601585E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3143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4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A0C6-9316-4AF6-AB94-C8264B94C5A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AFB4-6097-4504-862B-549601585E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5782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A0C6-9316-4AF6-AB94-C8264B94C5A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AFB4-6097-4504-862B-549601585E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7780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A0C6-9316-4AF6-AB94-C8264B94C5A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AFB4-6097-4504-862B-549601585E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66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7142B-0F8F-4724-82BB-D10E033FB620}" type="datetime1">
              <a:rPr lang="en-US" smtClean="0"/>
              <a:pPr>
                <a:defRPr/>
              </a:pPr>
              <a:t>11/30/2016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18F44-5C01-40DE-8C2C-FFF12D18B3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A0C6-9316-4AF6-AB94-C8264B94C5A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AFB4-6097-4504-862B-549601585E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2470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A0C6-9316-4AF6-AB94-C8264B94C5A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AFB4-6097-4504-862B-549601585E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8933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A0C6-9316-4AF6-AB94-C8264B94C5A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AFB4-6097-4504-862B-549601585E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5636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90335" y="274639"/>
            <a:ext cx="260389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274639"/>
            <a:ext cx="764024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A0C6-9316-4AF6-AB94-C8264B94C5A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AFB4-6097-4504-862B-549601585E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1903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6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A0C6-9316-4AF6-AB94-C8264B94C5A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AFB4-6097-4504-862B-549601585E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5293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A0C6-9316-4AF6-AB94-C8264B94C5A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AFB4-6097-4504-862B-549601585E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7837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0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A0C6-9316-4AF6-AB94-C8264B94C5A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AFB4-6097-4504-862B-549601585E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102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8644" y="1600201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2162" y="1600201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A0C6-9316-4AF6-AB94-C8264B94C5A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AFB4-6097-4504-862B-549601585E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4629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4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A0C6-9316-4AF6-AB94-C8264B94C5A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AFB4-6097-4504-862B-549601585E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54207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A0C6-9316-4AF6-AB94-C8264B94C5A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AFB4-6097-4504-862B-549601585E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06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2B8C3-A2C2-4D46-9C1A-F695B13EA9F8}" type="datetime1">
              <a:rPr lang="en-US" smtClean="0"/>
              <a:pPr>
                <a:defRPr/>
              </a:pPr>
              <a:t>11/30/2016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5C276-E7AB-4A3F-A00A-0B3F6CDEF2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A0C6-9316-4AF6-AB94-C8264B94C5A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AFB4-6097-4504-862B-549601585E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4531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A0C6-9316-4AF6-AB94-C8264B94C5A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AFB4-6097-4504-862B-549601585E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2746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A0C6-9316-4AF6-AB94-C8264B94C5A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AFB4-6097-4504-862B-549601585E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7888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A0C6-9316-4AF6-AB94-C8264B94C5A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AFB4-6097-4504-862B-549601585E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53451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90335" y="274639"/>
            <a:ext cx="260389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274639"/>
            <a:ext cx="764024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A0C6-9316-4AF6-AB94-C8264B94C5A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AFB4-6097-4504-862B-549601585E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24922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d Line"/>
          <p:cNvCxnSpPr/>
          <p:nvPr/>
        </p:nvCxnSpPr>
        <p:spPr>
          <a:xfrm>
            <a:off x="0" y="1266825"/>
            <a:ext cx="10287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d line"/>
          <p:cNvCxnSpPr/>
          <p:nvPr/>
        </p:nvCxnSpPr>
        <p:spPr>
          <a:xfrm>
            <a:off x="0" y="6381750"/>
            <a:ext cx="10287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UTh Logo" descr="W:\logos\AUTH logo\auth_logo_b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9230" r="9892" b="10805"/>
          <a:stretch>
            <a:fillRect/>
          </a:stretch>
        </p:blipFill>
        <p:spPr bwMode="auto">
          <a:xfrm>
            <a:off x="121444" y="6073775"/>
            <a:ext cx="52685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h"/>
          <p:cNvSpPr txBox="1"/>
          <p:nvPr/>
        </p:nvSpPr>
        <p:spPr>
          <a:xfrm>
            <a:off x="12503" y="6543676"/>
            <a:ext cx="810816" cy="314325"/>
          </a:xfrm>
          <a:prstGeom prst="rect">
            <a:avLst/>
          </a:prstGeom>
        </p:spPr>
        <p:txBody>
          <a:bodyPr anchor="ctr">
            <a:normAutofit fontScale="32500" lnSpcReduction="20000"/>
          </a:bodyPr>
          <a:lstStyle/>
          <a:p>
            <a:pPr>
              <a:defRPr/>
            </a:pPr>
            <a:r>
              <a:rPr lang="el-GR" sz="18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pPr>
              <a:defRPr/>
            </a:pPr>
            <a:r>
              <a:rPr lang="el-GR" sz="18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pPr>
              <a:defRPr/>
            </a:pPr>
            <a:r>
              <a:rPr lang="el-GR" sz="18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8" name="Course Title"/>
          <p:cNvSpPr txBox="1">
            <a:spLocks noChangeArrowheads="1"/>
          </p:cNvSpPr>
          <p:nvPr/>
        </p:nvSpPr>
        <p:spPr bwMode="auto">
          <a:xfrm>
            <a:off x="1255515" y="6308726"/>
            <a:ext cx="7775972" cy="549275"/>
          </a:xfrm>
          <a:prstGeom prst="rect">
            <a:avLst/>
          </a:prstGeom>
          <a:noFill/>
          <a:ln>
            <a:noFill/>
          </a:ln>
          <a:extLst/>
        </p:spPr>
        <p:txBody>
          <a:bodyPr tIns="0" bIns="0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220000"/>
              </a:lnSpc>
              <a:defRPr/>
            </a:pPr>
            <a:r>
              <a:rPr lang="el-GR" sz="1000" dirty="0" smtClean="0">
                <a:latin typeface="Calibri" pitchFamily="34" charset="0"/>
                <a:cs typeface="Arial" charset="0"/>
              </a:rPr>
              <a:t>Βιοχημεία</a:t>
            </a:r>
            <a:endParaRPr lang="el-GR" sz="1000" dirty="0">
              <a:latin typeface="Calibri" pitchFamily="34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l-GR" sz="1000" dirty="0" smtClean="0">
                <a:latin typeface="Calibri" pitchFamily="34" charset="0"/>
                <a:cs typeface="Arial" charset="0"/>
              </a:rPr>
              <a:t>Τμήμα Γεωπονίας</a:t>
            </a:r>
            <a:endParaRPr lang="el-GR" sz="1000" dirty="0">
              <a:latin typeface="Calibri" pitchFamily="34" charset="0"/>
              <a:cs typeface="Arial" charset="0"/>
            </a:endParaRPr>
          </a:p>
        </p:txBody>
      </p:sp>
      <p:sp>
        <p:nvSpPr>
          <p:cNvPr id="31" name="Τίτλος"/>
          <p:cNvSpPr>
            <a:spLocks noGrp="1"/>
          </p:cNvSpPr>
          <p:nvPr>
            <p:ph type="title"/>
          </p:nvPr>
        </p:nvSpPr>
        <p:spPr>
          <a:xfrm>
            <a:off x="514350" y="26082"/>
            <a:ext cx="9258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Περιεχόμενα"/>
          <p:cNvSpPr>
            <a:spLocks noGrp="1"/>
          </p:cNvSpPr>
          <p:nvPr>
            <p:ph idx="1"/>
          </p:nvPr>
        </p:nvSpPr>
        <p:spPr>
          <a:xfrm>
            <a:off x="514350" y="1440000"/>
            <a:ext cx="9258300" cy="476132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9" name="Αριθμός διαφάνειας"/>
          <p:cNvSpPr>
            <a:spLocks noGrp="1"/>
          </p:cNvSpPr>
          <p:nvPr>
            <p:ph type="sldNum" sz="quarter" idx="10"/>
          </p:nvPr>
        </p:nvSpPr>
        <p:spPr>
          <a:xfrm>
            <a:off x="9436894" y="6456364"/>
            <a:ext cx="648296" cy="365125"/>
          </a:xfrm>
        </p:spPr>
        <p:txBody>
          <a:bodyPr/>
          <a:lstStyle>
            <a:lvl1pPr>
              <a:defRPr/>
            </a:lvl1pPr>
          </a:lstStyle>
          <a:p>
            <a:fld id="{F5E89C77-3339-4344-AB0C-9551BFAAFA51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14658994"/>
      </p:ext>
    </p:extLst>
  </p:cSld>
  <p:clrMapOvr>
    <a:masterClrMapping/>
  </p:clrMapOvr>
  <p:hf hd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Th Logo" descr="Αγιος Δημήτριο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4" y="207963"/>
            <a:ext cx="876896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ΑΠΘ"/>
          <p:cNvSpPr txBox="1">
            <a:spLocks noChangeArrowheads="1"/>
          </p:cNvSpPr>
          <p:nvPr/>
        </p:nvSpPr>
        <p:spPr bwMode="auto">
          <a:xfrm>
            <a:off x="1098353" y="188913"/>
            <a:ext cx="2425303" cy="8572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l-GR" sz="1800" dirty="0">
                <a:latin typeface="Century Gothic" pitchFamily="34" charset="0"/>
                <a:cs typeface="Arial" charset="0"/>
              </a:rPr>
              <a:t>ΑΡΙΣΤΟΤΕΛΕΙΟ</a:t>
            </a:r>
          </a:p>
          <a:p>
            <a:pPr eaLnBrk="1" hangingPunct="1">
              <a:defRPr/>
            </a:pPr>
            <a:r>
              <a:rPr lang="el-GR" sz="1800" dirty="0">
                <a:latin typeface="Century Gothic" pitchFamily="34" charset="0"/>
                <a:cs typeface="Arial" charset="0"/>
              </a:rPr>
              <a:t>ΠΑΝΕΠΙΣΤΗΜΙΟ</a:t>
            </a:r>
          </a:p>
          <a:p>
            <a:pPr eaLnBrk="1" hangingPunct="1">
              <a:defRPr/>
            </a:pPr>
            <a:r>
              <a:rPr lang="el-GR" sz="1800" dirty="0">
                <a:latin typeface="Century Gothic" pitchFamily="34" charset="0"/>
                <a:cs typeface="Arial" charset="0"/>
              </a:rPr>
              <a:t>ΘΕΣΣΑΛΟΝΙΚΗΣ</a:t>
            </a:r>
          </a:p>
        </p:txBody>
      </p:sp>
      <p:pic>
        <p:nvPicPr>
          <p:cNvPr id="6" name="Opencourses 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2" t="3781" r="16829" b="22774"/>
          <a:stretch>
            <a:fillRect/>
          </a:stretch>
        </p:blipFill>
        <p:spPr bwMode="auto">
          <a:xfrm>
            <a:off x="8665369" y="138113"/>
            <a:ext cx="1582341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pencourses"/>
          <p:cNvSpPr txBox="1">
            <a:spLocks noChangeArrowheads="1"/>
          </p:cNvSpPr>
          <p:nvPr userDrawn="1"/>
        </p:nvSpPr>
        <p:spPr bwMode="auto">
          <a:xfrm>
            <a:off x="6240066" y="188913"/>
            <a:ext cx="2425303" cy="8572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el-GR" sz="1800" dirty="0" smtClean="0">
                <a:latin typeface="Century Gothic" pitchFamily="34" charset="0"/>
                <a:cs typeface="Arial" charset="0"/>
              </a:rPr>
              <a:t>ΑΝΟΙΚΤΑ</a:t>
            </a:r>
          </a:p>
          <a:p>
            <a:pPr algn="r">
              <a:defRPr/>
            </a:pPr>
            <a:r>
              <a:rPr lang="el-GR" sz="1800" dirty="0" smtClean="0">
                <a:latin typeface="Century Gothic" pitchFamily="34" charset="0"/>
                <a:cs typeface="Arial" charset="0"/>
              </a:rPr>
              <a:t>ΑΚΑΔΗΜΑΪΚΑ</a:t>
            </a:r>
          </a:p>
          <a:p>
            <a:pPr algn="r">
              <a:defRPr/>
            </a:pPr>
            <a:r>
              <a:rPr lang="el-GR" sz="1800" dirty="0" smtClean="0">
                <a:latin typeface="Century Gothic" pitchFamily="34" charset="0"/>
                <a:cs typeface="Arial" charset="0"/>
              </a:rPr>
              <a:t>ΜΑΘΗΜΑΤΑ</a:t>
            </a:r>
            <a:endParaRPr lang="el-GR" sz="1800" dirty="0">
              <a:latin typeface="Century Gothic" pitchFamily="34" charset="0"/>
              <a:cs typeface="Arial" charset="0"/>
            </a:endParaRPr>
          </a:p>
        </p:txBody>
      </p:sp>
      <p:cxnSp>
        <p:nvCxnSpPr>
          <p:cNvPr id="8" name="Grey Line"/>
          <p:cNvCxnSpPr/>
          <p:nvPr/>
        </p:nvCxnSpPr>
        <p:spPr>
          <a:xfrm>
            <a:off x="0" y="1266825"/>
            <a:ext cx="10287000" cy="0"/>
          </a:xfrm>
          <a:prstGeom prst="line">
            <a:avLst/>
          </a:prstGeom>
          <a:ln w="50800">
            <a:solidFill>
              <a:srgbClr val="A7A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869" y="5622925"/>
            <a:ext cx="5529263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http://www.lib.umich.edu/files/services/copyright/cc-by-sa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922964"/>
            <a:ext cx="1782366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"/>
          <p:cNvSpPr>
            <a:spLocks noGrp="1"/>
          </p:cNvSpPr>
          <p:nvPr>
            <p:ph type="ctrTitle"/>
          </p:nvPr>
        </p:nvSpPr>
        <p:spPr>
          <a:xfrm>
            <a:off x="771525" y="1844826"/>
            <a:ext cx="8743950" cy="15121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Υπότιτλος"/>
          <p:cNvSpPr>
            <a:spLocks noGrp="1"/>
          </p:cNvSpPr>
          <p:nvPr>
            <p:ph type="subTitle" idx="1"/>
          </p:nvPr>
        </p:nvSpPr>
        <p:spPr>
          <a:xfrm>
            <a:off x="769014" y="3501008"/>
            <a:ext cx="8748972" cy="1800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85654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4FBD5-C60C-4F8F-8351-6790074B2A0C}" type="datetime1">
              <a:rPr lang="en-US" smtClean="0"/>
              <a:pPr>
                <a:defRPr/>
              </a:pPr>
              <a:t>11/30/2016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C49E4-DD77-47BF-A4E7-7891D9F758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EA2D313-F67F-4C76-A265-B7029C46B692}" type="datetime1">
              <a:rPr lang="en-US" smtClean="0"/>
              <a:pPr>
                <a:defRPr/>
              </a:pPr>
              <a:t>11/30/2016</a:t>
            </a:fld>
            <a:endParaRPr lang="en-GB"/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827AB60-D17B-4AD5-87A8-89CF6A3773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21 - Θέση τίτλου"/>
          <p:cNvSpPr>
            <a:spLocks noGrp="1"/>
          </p:cNvSpPr>
          <p:nvPr>
            <p:ph type="title"/>
          </p:nvPr>
        </p:nvSpPr>
        <p:spPr bwMode="auto">
          <a:xfrm>
            <a:off x="685800" y="228600"/>
            <a:ext cx="91725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  <a:endParaRPr lang="en-US" smtClean="0"/>
          </a:p>
        </p:txBody>
      </p:sp>
      <p:sp>
        <p:nvSpPr>
          <p:cNvPr id="36867" name="1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688975" y="1600200"/>
            <a:ext cx="91725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15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7372350" y="6248400"/>
            <a:ext cx="2486025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hangingPunct="1">
              <a:defRPr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fld id="{8DBD830A-81EF-46A8-87EA-6CB2BC09EB8B}" type="datetime1">
              <a:rPr lang="en-US" smtClean="0"/>
              <a:pPr>
                <a:defRPr/>
              </a:pPr>
              <a:t>11/30/2016</a:t>
            </a:fld>
            <a:endParaRPr lang="en-US"/>
          </a:p>
        </p:txBody>
      </p:sp>
      <p:sp>
        <p:nvSpPr>
          <p:cNvPr id="16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14350" y="6248400"/>
            <a:ext cx="6270625" cy="365125"/>
          </a:xfrm>
          <a:prstGeom prst="rect">
            <a:avLst/>
          </a:prstGeom>
        </p:spPr>
        <p:txBody>
          <a:bodyPr vert="horz" anchor="ctr"/>
          <a:lstStyle>
            <a:lvl1pPr algn="r" eaLnBrk="1" hangingPunct="1">
              <a:defRPr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 rot="5400000">
            <a:off x="6771482" y="129381"/>
            <a:ext cx="533400" cy="27463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eaLnBrk="1" hangingPunct="1">
              <a:defRPr sz="1400" b="1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00410C0B-DF7C-4BCC-AD2B-EE89118492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600201"/>
            <a:ext cx="92583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B482887-76A0-4226-81C1-2C211637CA56}" type="datetime1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11/30/2016</a:t>
            </a:fld>
            <a:endParaRPr lang="el-GR">
              <a:solidFill>
                <a:prstClr val="white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6356351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white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2B69CC9-7463-44BC-B9F3-2AD9DDB6913A}" type="slidenum">
              <a:rPr lang="el-GR" smtClean="0">
                <a:solidFill>
                  <a:prstClr val="white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white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68" r:id="rId12"/>
    <p:sldLayoutId id="2147483869" r:id="rId13"/>
    <p:sldLayoutId id="2147483870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600201"/>
            <a:ext cx="92583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5B4A0C6-9316-4AF6-AB94-C8264B94C5A9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11/30/2016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6356351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1F8AFB4-6097-4504-862B-549601585EEA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8027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600201"/>
            <a:ext cx="92583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5B4A0C6-9316-4AF6-AB94-C8264B94C5A9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11/30/2016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6356351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1F8AFB4-6097-4504-862B-549601585EEA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4866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600201"/>
            <a:ext cx="92583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5B4A0C6-9316-4AF6-AB94-C8264B94C5A9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11/30/2016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6356351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1F8AFB4-6097-4504-862B-549601585EEA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68335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600201"/>
            <a:ext cx="92583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5B4A0C6-9316-4AF6-AB94-C8264B94C5A9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11/30/2016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6356351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1F8AFB4-6097-4504-862B-549601585EEA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7627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600201"/>
            <a:ext cx="92583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5B4A0C6-9316-4AF6-AB94-C8264B94C5A9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11/30/2016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6356351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1F8AFB4-6097-4504-862B-549601585EEA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65964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71" r:id="rId12"/>
    <p:sldLayoutId id="214748387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microorganismblog.wordpress.com/tag/define-microorganisms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5.xml"/><Relationship Id="rId5" Type="http://schemas.openxmlformats.org/officeDocument/2006/relationships/hyperlink" Target="http://es.slideshare.net/efrenmontanoc/esta-si-es-la-celula-y-sus-componentes" TargetMode="External"/><Relationship Id="rId4" Type="http://schemas.openxmlformats.org/officeDocument/2006/relationships/hyperlink" Target="http://bestprobioticsinfo.com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ourses.auth.gr/courses/OCRS508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5.xml"/><Relationship Id="rId5" Type="http://schemas.openxmlformats.org/officeDocument/2006/relationships/hyperlink" Target="http://creativecommons.org/licenses/by/4.0/" TargetMode="External"/><Relationship Id="rId4" Type="http://schemas.openxmlformats.org/officeDocument/2006/relationships/hyperlink" Target="http://creativecommons.org/licenses/by-sa/4.0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Τίτλος"/>
          <p:cNvSpPr>
            <a:spLocks noGrp="1"/>
          </p:cNvSpPr>
          <p:nvPr>
            <p:ph type="ctrTitle"/>
          </p:nvPr>
        </p:nvSpPr>
        <p:spPr>
          <a:xfrm>
            <a:off x="1257300" y="1844675"/>
            <a:ext cx="7772400" cy="1512888"/>
          </a:xfrm>
        </p:spPr>
        <p:txBody>
          <a:bodyPr anchor="t"/>
          <a:lstStyle/>
          <a:p>
            <a:pPr eaLnBrk="1" hangingPunct="1"/>
            <a:r>
              <a:rPr lang="el-GR" altLang="el-GR" b="1" dirty="0" smtClean="0">
                <a:latin typeface="Calibri" pitchFamily="34" charset="0"/>
              </a:rPr>
              <a:t>Βιοχημεία</a:t>
            </a:r>
          </a:p>
        </p:txBody>
      </p:sp>
      <p:sp>
        <p:nvSpPr>
          <p:cNvPr id="3" name="Υπότιτλος"/>
          <p:cNvSpPr>
            <a:spLocks noGrp="1"/>
          </p:cNvSpPr>
          <p:nvPr>
            <p:ph type="subTitle" idx="1"/>
          </p:nvPr>
        </p:nvSpPr>
        <p:spPr>
          <a:xfrm>
            <a:off x="1255713" y="3500438"/>
            <a:ext cx="7775575" cy="1800225"/>
          </a:xfrm>
        </p:spPr>
        <p:txBody>
          <a:bodyPr rtlCol="0">
            <a:normAutofit fontScale="70000" lnSpcReduction="20000"/>
          </a:bodyPr>
          <a:lstStyle/>
          <a:p>
            <a:r>
              <a:rPr lang="el-GR" b="1" dirty="0" smtClean="0">
                <a:latin typeface="Calibri" pitchFamily="34" charset="0"/>
              </a:rPr>
              <a:t>Ενότητα 11: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l-GR" sz="3100" dirty="0" smtClean="0">
                <a:latin typeface="Calibri" pitchFamily="34" charset="0"/>
                <a:cs typeface="Calibri" pitchFamily="34" charset="0"/>
              </a:rPr>
              <a:t>Ο ενεργειακός μεταβολισμός – </a:t>
            </a:r>
          </a:p>
          <a:p>
            <a:r>
              <a:rPr lang="el-GR" sz="3100" dirty="0" smtClean="0">
                <a:latin typeface="Calibri" pitchFamily="34" charset="0"/>
                <a:cs typeface="Calibri" pitchFamily="34" charset="0"/>
              </a:rPr>
              <a:t>Η αερόβιος και η αναερόβιος αναπνοή</a:t>
            </a:r>
            <a:endParaRPr lang="en-US" sz="3100" dirty="0">
              <a:latin typeface="Calibri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l-GR" dirty="0" smtClean="0">
              <a:latin typeface="Calibri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>
                <a:latin typeface="Calibri" pitchFamily="34" charset="0"/>
              </a:rPr>
              <a:t>Γρηγόριος </a:t>
            </a:r>
            <a:r>
              <a:rPr lang="el-GR" dirty="0" err="1" smtClean="0">
                <a:latin typeface="Calibri" pitchFamily="34" charset="0"/>
              </a:rPr>
              <a:t>Διαμαντίδης</a:t>
            </a:r>
            <a:r>
              <a:rPr lang="el-GR" dirty="0" smtClean="0">
                <a:latin typeface="Calibri" pitchFamily="34" charset="0"/>
              </a:rPr>
              <a:t>, Καθηγητής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>
                <a:latin typeface="Calibri" pitchFamily="34" charset="0"/>
              </a:rPr>
              <a:t>Τμήμα Γεωπονίας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Freeform 5"/>
          <p:cNvSpPr>
            <a:spLocks/>
          </p:cNvSpPr>
          <p:nvPr/>
        </p:nvSpPr>
        <p:spPr bwMode="auto">
          <a:xfrm>
            <a:off x="571468" y="1926390"/>
            <a:ext cx="9523418" cy="4500562"/>
          </a:xfrm>
          <a:custGeom>
            <a:avLst/>
            <a:gdLst/>
            <a:ahLst/>
            <a:cxnLst>
              <a:cxn ang="0">
                <a:pos x="521" y="2646"/>
              </a:cxn>
              <a:cxn ang="0">
                <a:pos x="23" y="1875"/>
              </a:cxn>
              <a:cxn ang="0">
                <a:pos x="385" y="786"/>
              </a:cxn>
              <a:cxn ang="0">
                <a:pos x="884" y="106"/>
              </a:cxn>
              <a:cxn ang="0">
                <a:pos x="2971" y="151"/>
              </a:cxn>
              <a:cxn ang="0">
                <a:pos x="4196" y="151"/>
              </a:cxn>
              <a:cxn ang="0">
                <a:pos x="5330" y="1058"/>
              </a:cxn>
              <a:cxn ang="0">
                <a:pos x="5239" y="2510"/>
              </a:cxn>
              <a:cxn ang="0">
                <a:pos x="4332" y="3054"/>
              </a:cxn>
              <a:cxn ang="0">
                <a:pos x="1973" y="3145"/>
              </a:cxn>
              <a:cxn ang="0">
                <a:pos x="521" y="2646"/>
              </a:cxn>
            </a:cxnLst>
            <a:rect l="0" t="0" r="r" b="b"/>
            <a:pathLst>
              <a:path w="5504" h="3213">
                <a:moveTo>
                  <a:pt x="521" y="2646"/>
                </a:moveTo>
                <a:cubicBezTo>
                  <a:pt x="196" y="2434"/>
                  <a:pt x="46" y="2185"/>
                  <a:pt x="23" y="1875"/>
                </a:cubicBezTo>
                <a:cubicBezTo>
                  <a:pt x="0" y="1565"/>
                  <a:pt x="242" y="1081"/>
                  <a:pt x="385" y="786"/>
                </a:cubicBezTo>
                <a:cubicBezTo>
                  <a:pt x="528" y="491"/>
                  <a:pt x="453" y="212"/>
                  <a:pt x="884" y="106"/>
                </a:cubicBezTo>
                <a:cubicBezTo>
                  <a:pt x="1315" y="0"/>
                  <a:pt x="2419" y="143"/>
                  <a:pt x="2971" y="151"/>
                </a:cubicBezTo>
                <a:cubicBezTo>
                  <a:pt x="3523" y="159"/>
                  <a:pt x="3803" y="0"/>
                  <a:pt x="4196" y="151"/>
                </a:cubicBezTo>
                <a:cubicBezTo>
                  <a:pt x="4589" y="302"/>
                  <a:pt x="5156" y="665"/>
                  <a:pt x="5330" y="1058"/>
                </a:cubicBezTo>
                <a:cubicBezTo>
                  <a:pt x="5504" y="1451"/>
                  <a:pt x="5405" y="2177"/>
                  <a:pt x="5239" y="2510"/>
                </a:cubicBezTo>
                <a:cubicBezTo>
                  <a:pt x="5073" y="2843"/>
                  <a:pt x="4876" y="2948"/>
                  <a:pt x="4332" y="3054"/>
                </a:cubicBezTo>
                <a:cubicBezTo>
                  <a:pt x="3788" y="3160"/>
                  <a:pt x="2608" y="3213"/>
                  <a:pt x="1973" y="3145"/>
                </a:cubicBezTo>
                <a:cubicBezTo>
                  <a:pt x="1338" y="3077"/>
                  <a:pt x="846" y="2858"/>
                  <a:pt x="521" y="2646"/>
                </a:cubicBezTo>
                <a:close/>
              </a:path>
            </a:pathLst>
          </a:custGeom>
          <a:solidFill>
            <a:schemeClr val="accent1"/>
          </a:solidFill>
          <a:ln w="381000" cmpd="sng">
            <a:solidFill>
              <a:schemeClr val="accent2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0966" name="Freeform 6"/>
          <p:cNvSpPr>
            <a:spLocks/>
          </p:cNvSpPr>
          <p:nvPr/>
        </p:nvSpPr>
        <p:spPr bwMode="auto">
          <a:xfrm>
            <a:off x="2071668" y="1783514"/>
            <a:ext cx="2714644" cy="636586"/>
          </a:xfrm>
          <a:custGeom>
            <a:avLst/>
            <a:gdLst/>
            <a:ahLst/>
            <a:cxnLst>
              <a:cxn ang="0">
                <a:pos x="356" y="408"/>
              </a:cxn>
              <a:cxn ang="0">
                <a:pos x="38" y="317"/>
              </a:cxn>
              <a:cxn ang="0">
                <a:pos x="129" y="45"/>
              </a:cxn>
              <a:cxn ang="0">
                <a:pos x="628" y="45"/>
              </a:cxn>
              <a:cxn ang="0">
                <a:pos x="991" y="45"/>
              </a:cxn>
              <a:cxn ang="0">
                <a:pos x="1490" y="45"/>
              </a:cxn>
              <a:cxn ang="0">
                <a:pos x="1762" y="181"/>
              </a:cxn>
              <a:cxn ang="0">
                <a:pos x="1580" y="453"/>
              </a:cxn>
              <a:cxn ang="0">
                <a:pos x="1036" y="408"/>
              </a:cxn>
              <a:cxn ang="0">
                <a:pos x="356" y="408"/>
              </a:cxn>
            </a:cxnLst>
            <a:rect l="0" t="0" r="r" b="b"/>
            <a:pathLst>
              <a:path w="1777" h="491">
                <a:moveTo>
                  <a:pt x="356" y="408"/>
                </a:moveTo>
                <a:cubicBezTo>
                  <a:pt x="190" y="393"/>
                  <a:pt x="76" y="377"/>
                  <a:pt x="38" y="317"/>
                </a:cubicBezTo>
                <a:cubicBezTo>
                  <a:pt x="0" y="257"/>
                  <a:pt x="31" y="90"/>
                  <a:pt x="129" y="45"/>
                </a:cubicBezTo>
                <a:cubicBezTo>
                  <a:pt x="227" y="0"/>
                  <a:pt x="484" y="45"/>
                  <a:pt x="628" y="45"/>
                </a:cubicBezTo>
                <a:cubicBezTo>
                  <a:pt x="772" y="45"/>
                  <a:pt x="847" y="45"/>
                  <a:pt x="991" y="45"/>
                </a:cubicBezTo>
                <a:cubicBezTo>
                  <a:pt x="1135" y="45"/>
                  <a:pt x="1362" y="22"/>
                  <a:pt x="1490" y="45"/>
                </a:cubicBezTo>
                <a:cubicBezTo>
                  <a:pt x="1618" y="68"/>
                  <a:pt x="1747" y="113"/>
                  <a:pt x="1762" y="181"/>
                </a:cubicBezTo>
                <a:cubicBezTo>
                  <a:pt x="1777" y="249"/>
                  <a:pt x="1701" y="415"/>
                  <a:pt x="1580" y="453"/>
                </a:cubicBezTo>
                <a:cubicBezTo>
                  <a:pt x="1459" y="491"/>
                  <a:pt x="1240" y="415"/>
                  <a:pt x="1036" y="408"/>
                </a:cubicBezTo>
                <a:cubicBezTo>
                  <a:pt x="832" y="401"/>
                  <a:pt x="522" y="423"/>
                  <a:pt x="356" y="408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988386" y="3214251"/>
            <a:ext cx="30519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3600" b="1" dirty="0">
                <a:solidFill>
                  <a:srgbClr val="FFFFFF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Αναπνευστική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3600" b="1" dirty="0">
                <a:solidFill>
                  <a:srgbClr val="FFFFFF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αλυσίδα</a:t>
            </a:r>
            <a:endParaRPr lang="en-GB" sz="3600" b="1" dirty="0">
              <a:solidFill>
                <a:srgbClr val="FFFFFF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978" name="Text Box 18"/>
          <p:cNvSpPr txBox="1">
            <a:spLocks noChangeArrowheads="1"/>
          </p:cNvSpPr>
          <p:nvPr/>
        </p:nvSpPr>
        <p:spPr bwMode="auto">
          <a:xfrm>
            <a:off x="6929451" y="2377716"/>
            <a:ext cx="193174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36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ATP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3600" b="1" dirty="0" err="1">
                <a:solidFill>
                  <a:srgbClr val="FFFFFF"/>
                </a:solidFill>
                <a:latin typeface="Calibri" pitchFamily="34" charset="0"/>
                <a:cs typeface="Arial" charset="0"/>
              </a:rPr>
              <a:t>συνθάση</a:t>
            </a:r>
            <a:endParaRPr lang="en-GB" sz="36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0986" name="Text Box 26"/>
          <p:cNvSpPr txBox="1">
            <a:spLocks noChangeArrowheads="1"/>
          </p:cNvSpPr>
          <p:nvPr/>
        </p:nvSpPr>
        <p:spPr bwMode="auto">
          <a:xfrm>
            <a:off x="3768773" y="3814416"/>
            <a:ext cx="567841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6000" b="1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Κυτταροδιάλυμα</a:t>
            </a:r>
            <a:endParaRPr lang="el-GR" sz="6000" b="1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6000" b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βακτηρίου</a:t>
            </a:r>
            <a:endParaRPr lang="en-GB" sz="6000" b="1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2" name="29 - Ομάδα"/>
          <p:cNvGrpSpPr/>
          <p:nvPr/>
        </p:nvGrpSpPr>
        <p:grpSpPr>
          <a:xfrm>
            <a:off x="2643171" y="1854952"/>
            <a:ext cx="1143008" cy="500066"/>
            <a:chOff x="2643170" y="1142984"/>
            <a:chExt cx="1143008" cy="500066"/>
          </a:xfrm>
        </p:grpSpPr>
        <p:sp>
          <p:nvSpPr>
            <p:cNvPr id="24" name="23 - Παραλληλόγραμμο"/>
            <p:cNvSpPr/>
            <p:nvPr/>
          </p:nvSpPr>
          <p:spPr>
            <a:xfrm>
              <a:off x="2643170" y="1214422"/>
              <a:ext cx="214314" cy="285752"/>
            </a:xfrm>
            <a:prstGeom prst="parallelogram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5" name="24 - Τραπέζιο"/>
            <p:cNvSpPr/>
            <p:nvPr/>
          </p:nvSpPr>
          <p:spPr>
            <a:xfrm>
              <a:off x="3071798" y="1214422"/>
              <a:ext cx="285752" cy="285752"/>
            </a:xfrm>
            <a:prstGeom prst="trapezoid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6" name="25 - Έλλειψη"/>
            <p:cNvSpPr/>
            <p:nvPr/>
          </p:nvSpPr>
          <p:spPr>
            <a:xfrm>
              <a:off x="3428988" y="1142984"/>
              <a:ext cx="214314" cy="214314"/>
            </a:xfrm>
            <a:prstGeom prst="ellipse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8" name="27 - Κύλινδρος"/>
            <p:cNvSpPr/>
            <p:nvPr/>
          </p:nvSpPr>
          <p:spPr>
            <a:xfrm>
              <a:off x="3571864" y="1214422"/>
              <a:ext cx="214314" cy="285752"/>
            </a:xfrm>
            <a:prstGeom prst="can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9" name="28 - Πίτα"/>
            <p:cNvSpPr/>
            <p:nvPr/>
          </p:nvSpPr>
          <p:spPr>
            <a:xfrm>
              <a:off x="2928922" y="1357298"/>
              <a:ext cx="285752" cy="285752"/>
            </a:xfrm>
            <a:prstGeom prst="pi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31" name="Freeform 6"/>
          <p:cNvSpPr>
            <a:spLocks/>
          </p:cNvSpPr>
          <p:nvPr/>
        </p:nvSpPr>
        <p:spPr bwMode="auto">
          <a:xfrm>
            <a:off x="3127276" y="6069794"/>
            <a:ext cx="2714644" cy="636586"/>
          </a:xfrm>
          <a:custGeom>
            <a:avLst/>
            <a:gdLst/>
            <a:ahLst/>
            <a:cxnLst>
              <a:cxn ang="0">
                <a:pos x="356" y="408"/>
              </a:cxn>
              <a:cxn ang="0">
                <a:pos x="38" y="317"/>
              </a:cxn>
              <a:cxn ang="0">
                <a:pos x="129" y="45"/>
              </a:cxn>
              <a:cxn ang="0">
                <a:pos x="628" y="45"/>
              </a:cxn>
              <a:cxn ang="0">
                <a:pos x="991" y="45"/>
              </a:cxn>
              <a:cxn ang="0">
                <a:pos x="1490" y="45"/>
              </a:cxn>
              <a:cxn ang="0">
                <a:pos x="1762" y="181"/>
              </a:cxn>
              <a:cxn ang="0">
                <a:pos x="1580" y="453"/>
              </a:cxn>
              <a:cxn ang="0">
                <a:pos x="1036" y="408"/>
              </a:cxn>
              <a:cxn ang="0">
                <a:pos x="356" y="408"/>
              </a:cxn>
            </a:cxnLst>
            <a:rect l="0" t="0" r="r" b="b"/>
            <a:pathLst>
              <a:path w="1777" h="491">
                <a:moveTo>
                  <a:pt x="356" y="408"/>
                </a:moveTo>
                <a:cubicBezTo>
                  <a:pt x="190" y="393"/>
                  <a:pt x="76" y="377"/>
                  <a:pt x="38" y="317"/>
                </a:cubicBezTo>
                <a:cubicBezTo>
                  <a:pt x="0" y="257"/>
                  <a:pt x="31" y="90"/>
                  <a:pt x="129" y="45"/>
                </a:cubicBezTo>
                <a:cubicBezTo>
                  <a:pt x="227" y="0"/>
                  <a:pt x="484" y="45"/>
                  <a:pt x="628" y="45"/>
                </a:cubicBezTo>
                <a:cubicBezTo>
                  <a:pt x="772" y="45"/>
                  <a:pt x="847" y="45"/>
                  <a:pt x="991" y="45"/>
                </a:cubicBezTo>
                <a:cubicBezTo>
                  <a:pt x="1135" y="45"/>
                  <a:pt x="1362" y="22"/>
                  <a:pt x="1490" y="45"/>
                </a:cubicBezTo>
                <a:cubicBezTo>
                  <a:pt x="1618" y="68"/>
                  <a:pt x="1747" y="113"/>
                  <a:pt x="1762" y="181"/>
                </a:cubicBezTo>
                <a:cubicBezTo>
                  <a:pt x="1777" y="249"/>
                  <a:pt x="1701" y="415"/>
                  <a:pt x="1580" y="453"/>
                </a:cubicBezTo>
                <a:cubicBezTo>
                  <a:pt x="1459" y="491"/>
                  <a:pt x="1240" y="415"/>
                  <a:pt x="1036" y="408"/>
                </a:cubicBezTo>
                <a:cubicBezTo>
                  <a:pt x="832" y="401"/>
                  <a:pt x="522" y="423"/>
                  <a:pt x="356" y="408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grpSp>
        <p:nvGrpSpPr>
          <p:cNvPr id="3" name="31 - Ομάδα"/>
          <p:cNvGrpSpPr/>
          <p:nvPr/>
        </p:nvGrpSpPr>
        <p:grpSpPr>
          <a:xfrm>
            <a:off x="4071930" y="6141232"/>
            <a:ext cx="1143008" cy="500066"/>
            <a:chOff x="2643170" y="1142984"/>
            <a:chExt cx="1143008" cy="500066"/>
          </a:xfrm>
        </p:grpSpPr>
        <p:sp>
          <p:nvSpPr>
            <p:cNvPr id="33" name="32 - Παραλληλόγραμμο"/>
            <p:cNvSpPr/>
            <p:nvPr/>
          </p:nvSpPr>
          <p:spPr>
            <a:xfrm>
              <a:off x="2643170" y="1214422"/>
              <a:ext cx="214314" cy="285752"/>
            </a:xfrm>
            <a:prstGeom prst="parallelogram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4" name="33 - Τραπέζιο"/>
            <p:cNvSpPr/>
            <p:nvPr/>
          </p:nvSpPr>
          <p:spPr>
            <a:xfrm>
              <a:off x="3071798" y="1214422"/>
              <a:ext cx="285752" cy="285752"/>
            </a:xfrm>
            <a:prstGeom prst="trapezoid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5" name="34 - Έλλειψη"/>
            <p:cNvSpPr/>
            <p:nvPr/>
          </p:nvSpPr>
          <p:spPr>
            <a:xfrm>
              <a:off x="3428988" y="1142984"/>
              <a:ext cx="214314" cy="214314"/>
            </a:xfrm>
            <a:prstGeom prst="ellipse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6" name="35 - Κύλινδρος"/>
            <p:cNvSpPr/>
            <p:nvPr/>
          </p:nvSpPr>
          <p:spPr>
            <a:xfrm>
              <a:off x="3571864" y="1214422"/>
              <a:ext cx="214314" cy="285752"/>
            </a:xfrm>
            <a:prstGeom prst="can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7" name="36 - Πίτα"/>
            <p:cNvSpPr/>
            <p:nvPr/>
          </p:nvSpPr>
          <p:spPr>
            <a:xfrm>
              <a:off x="2928922" y="1357298"/>
              <a:ext cx="285752" cy="285752"/>
            </a:xfrm>
            <a:prstGeom prst="pi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44" name="Freeform 6"/>
          <p:cNvSpPr>
            <a:spLocks/>
          </p:cNvSpPr>
          <p:nvPr/>
        </p:nvSpPr>
        <p:spPr bwMode="auto">
          <a:xfrm rot="21139476">
            <a:off x="6000756" y="5998356"/>
            <a:ext cx="2714644" cy="636586"/>
          </a:xfrm>
          <a:custGeom>
            <a:avLst/>
            <a:gdLst/>
            <a:ahLst/>
            <a:cxnLst>
              <a:cxn ang="0">
                <a:pos x="356" y="408"/>
              </a:cxn>
              <a:cxn ang="0">
                <a:pos x="38" y="317"/>
              </a:cxn>
              <a:cxn ang="0">
                <a:pos x="129" y="45"/>
              </a:cxn>
              <a:cxn ang="0">
                <a:pos x="628" y="45"/>
              </a:cxn>
              <a:cxn ang="0">
                <a:pos x="991" y="45"/>
              </a:cxn>
              <a:cxn ang="0">
                <a:pos x="1490" y="45"/>
              </a:cxn>
              <a:cxn ang="0">
                <a:pos x="1762" y="181"/>
              </a:cxn>
              <a:cxn ang="0">
                <a:pos x="1580" y="453"/>
              </a:cxn>
              <a:cxn ang="0">
                <a:pos x="1036" y="408"/>
              </a:cxn>
              <a:cxn ang="0">
                <a:pos x="356" y="408"/>
              </a:cxn>
            </a:cxnLst>
            <a:rect l="0" t="0" r="r" b="b"/>
            <a:pathLst>
              <a:path w="1777" h="491">
                <a:moveTo>
                  <a:pt x="356" y="408"/>
                </a:moveTo>
                <a:cubicBezTo>
                  <a:pt x="190" y="393"/>
                  <a:pt x="76" y="377"/>
                  <a:pt x="38" y="317"/>
                </a:cubicBezTo>
                <a:cubicBezTo>
                  <a:pt x="0" y="257"/>
                  <a:pt x="31" y="90"/>
                  <a:pt x="129" y="45"/>
                </a:cubicBezTo>
                <a:cubicBezTo>
                  <a:pt x="227" y="0"/>
                  <a:pt x="484" y="45"/>
                  <a:pt x="628" y="45"/>
                </a:cubicBezTo>
                <a:cubicBezTo>
                  <a:pt x="772" y="45"/>
                  <a:pt x="847" y="45"/>
                  <a:pt x="991" y="45"/>
                </a:cubicBezTo>
                <a:cubicBezTo>
                  <a:pt x="1135" y="45"/>
                  <a:pt x="1362" y="22"/>
                  <a:pt x="1490" y="45"/>
                </a:cubicBezTo>
                <a:cubicBezTo>
                  <a:pt x="1618" y="68"/>
                  <a:pt x="1747" y="113"/>
                  <a:pt x="1762" y="181"/>
                </a:cubicBezTo>
                <a:cubicBezTo>
                  <a:pt x="1777" y="249"/>
                  <a:pt x="1701" y="415"/>
                  <a:pt x="1580" y="453"/>
                </a:cubicBezTo>
                <a:cubicBezTo>
                  <a:pt x="1459" y="491"/>
                  <a:pt x="1240" y="415"/>
                  <a:pt x="1036" y="408"/>
                </a:cubicBezTo>
                <a:cubicBezTo>
                  <a:pt x="832" y="401"/>
                  <a:pt x="522" y="423"/>
                  <a:pt x="356" y="408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grpSp>
        <p:nvGrpSpPr>
          <p:cNvPr id="4" name="37 - Ομάδα"/>
          <p:cNvGrpSpPr/>
          <p:nvPr/>
        </p:nvGrpSpPr>
        <p:grpSpPr>
          <a:xfrm>
            <a:off x="6500823" y="6069794"/>
            <a:ext cx="1143008" cy="500066"/>
            <a:chOff x="2643170" y="1142984"/>
            <a:chExt cx="1143008" cy="500066"/>
          </a:xfrm>
        </p:grpSpPr>
        <p:sp>
          <p:nvSpPr>
            <p:cNvPr id="39" name="38 - Παραλληλόγραμμο"/>
            <p:cNvSpPr/>
            <p:nvPr/>
          </p:nvSpPr>
          <p:spPr>
            <a:xfrm>
              <a:off x="2643170" y="1214422"/>
              <a:ext cx="214314" cy="285752"/>
            </a:xfrm>
            <a:prstGeom prst="parallelogram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0" name="39 - Τραπέζιο"/>
            <p:cNvSpPr/>
            <p:nvPr/>
          </p:nvSpPr>
          <p:spPr>
            <a:xfrm>
              <a:off x="3071798" y="1214422"/>
              <a:ext cx="285752" cy="285752"/>
            </a:xfrm>
            <a:prstGeom prst="trapezoid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" name="40 - Έλλειψη"/>
            <p:cNvSpPr/>
            <p:nvPr/>
          </p:nvSpPr>
          <p:spPr>
            <a:xfrm>
              <a:off x="3428988" y="1142984"/>
              <a:ext cx="214314" cy="214314"/>
            </a:xfrm>
            <a:prstGeom prst="ellipse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2" name="41 - Κύλινδρος"/>
            <p:cNvSpPr/>
            <p:nvPr/>
          </p:nvSpPr>
          <p:spPr>
            <a:xfrm>
              <a:off x="3571864" y="1214422"/>
              <a:ext cx="214314" cy="285752"/>
            </a:xfrm>
            <a:prstGeom prst="can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3" name="42 - Πίτα"/>
            <p:cNvSpPr/>
            <p:nvPr/>
          </p:nvSpPr>
          <p:spPr>
            <a:xfrm>
              <a:off x="2928922" y="1357298"/>
              <a:ext cx="285752" cy="285752"/>
            </a:xfrm>
            <a:prstGeom prst="pi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46" name="45 - Ελεύθερη σχεδίαση"/>
          <p:cNvSpPr/>
          <p:nvPr/>
        </p:nvSpPr>
        <p:spPr>
          <a:xfrm rot="8939469">
            <a:off x="5900407" y="1870363"/>
            <a:ext cx="965402" cy="1264920"/>
          </a:xfrm>
          <a:custGeom>
            <a:avLst/>
            <a:gdLst>
              <a:gd name="connsiteX0" fmla="*/ 279602 w 965402"/>
              <a:gd name="connsiteY0" fmla="*/ 30480 h 1264920"/>
              <a:gd name="connsiteX1" fmla="*/ 416762 w 965402"/>
              <a:gd name="connsiteY1" fmla="*/ 0 h 1264920"/>
              <a:gd name="connsiteX2" fmla="*/ 538682 w 965402"/>
              <a:gd name="connsiteY2" fmla="*/ 15240 h 1264920"/>
              <a:gd name="connsiteX3" fmla="*/ 584402 w 965402"/>
              <a:gd name="connsiteY3" fmla="*/ 30480 h 1264920"/>
              <a:gd name="connsiteX4" fmla="*/ 675842 w 965402"/>
              <a:gd name="connsiteY4" fmla="*/ 91440 h 1264920"/>
              <a:gd name="connsiteX5" fmla="*/ 858722 w 965402"/>
              <a:gd name="connsiteY5" fmla="*/ 137160 h 1264920"/>
              <a:gd name="connsiteX6" fmla="*/ 904442 w 965402"/>
              <a:gd name="connsiteY6" fmla="*/ 167640 h 1264920"/>
              <a:gd name="connsiteX7" fmla="*/ 934922 w 965402"/>
              <a:gd name="connsiteY7" fmla="*/ 213360 h 1264920"/>
              <a:gd name="connsiteX8" fmla="*/ 950162 w 965402"/>
              <a:gd name="connsiteY8" fmla="*/ 274320 h 1264920"/>
              <a:gd name="connsiteX9" fmla="*/ 965402 w 965402"/>
              <a:gd name="connsiteY9" fmla="*/ 320040 h 1264920"/>
              <a:gd name="connsiteX10" fmla="*/ 934922 w 965402"/>
              <a:gd name="connsiteY10" fmla="*/ 411480 h 1264920"/>
              <a:gd name="connsiteX11" fmla="*/ 904442 w 965402"/>
              <a:gd name="connsiteY11" fmla="*/ 518160 h 1264920"/>
              <a:gd name="connsiteX12" fmla="*/ 797762 w 965402"/>
              <a:gd name="connsiteY12" fmla="*/ 655320 h 1264920"/>
              <a:gd name="connsiteX13" fmla="*/ 767282 w 965402"/>
              <a:gd name="connsiteY13" fmla="*/ 701040 h 1264920"/>
              <a:gd name="connsiteX14" fmla="*/ 721562 w 965402"/>
              <a:gd name="connsiteY14" fmla="*/ 716280 h 1264920"/>
              <a:gd name="connsiteX15" fmla="*/ 675842 w 965402"/>
              <a:gd name="connsiteY15" fmla="*/ 746760 h 1264920"/>
              <a:gd name="connsiteX16" fmla="*/ 630122 w 965402"/>
              <a:gd name="connsiteY16" fmla="*/ 762000 h 1264920"/>
              <a:gd name="connsiteX17" fmla="*/ 538682 w 965402"/>
              <a:gd name="connsiteY17" fmla="*/ 807720 h 1264920"/>
              <a:gd name="connsiteX18" fmla="*/ 508202 w 965402"/>
              <a:gd name="connsiteY18" fmla="*/ 899160 h 1264920"/>
              <a:gd name="connsiteX19" fmla="*/ 477722 w 965402"/>
              <a:gd name="connsiteY19" fmla="*/ 1021080 h 1264920"/>
              <a:gd name="connsiteX20" fmla="*/ 371042 w 965402"/>
              <a:gd name="connsiteY20" fmla="*/ 1158240 h 1264920"/>
              <a:gd name="connsiteX21" fmla="*/ 264362 w 965402"/>
              <a:gd name="connsiteY21" fmla="*/ 1234440 h 1264920"/>
              <a:gd name="connsiteX22" fmla="*/ 172922 w 965402"/>
              <a:gd name="connsiteY22" fmla="*/ 1264920 h 1264920"/>
              <a:gd name="connsiteX23" fmla="*/ 127202 w 965402"/>
              <a:gd name="connsiteY23" fmla="*/ 1249680 h 1264920"/>
              <a:gd name="connsiteX24" fmla="*/ 35762 w 965402"/>
              <a:gd name="connsiteY24" fmla="*/ 1203960 h 1264920"/>
              <a:gd name="connsiteX25" fmla="*/ 5282 w 965402"/>
              <a:gd name="connsiteY25" fmla="*/ 1112520 h 1264920"/>
              <a:gd name="connsiteX26" fmla="*/ 51002 w 965402"/>
              <a:gd name="connsiteY26" fmla="*/ 929640 h 1264920"/>
              <a:gd name="connsiteX27" fmla="*/ 96722 w 965402"/>
              <a:gd name="connsiteY27" fmla="*/ 838200 h 1264920"/>
              <a:gd name="connsiteX28" fmla="*/ 142442 w 965402"/>
              <a:gd name="connsiteY28" fmla="*/ 792480 h 1264920"/>
              <a:gd name="connsiteX29" fmla="*/ 203402 w 965402"/>
              <a:gd name="connsiteY29" fmla="*/ 701040 h 1264920"/>
              <a:gd name="connsiteX30" fmla="*/ 188162 w 965402"/>
              <a:gd name="connsiteY30" fmla="*/ 655320 h 1264920"/>
              <a:gd name="connsiteX31" fmla="*/ 127202 w 965402"/>
              <a:gd name="connsiteY31" fmla="*/ 563880 h 1264920"/>
              <a:gd name="connsiteX32" fmla="*/ 96722 w 965402"/>
              <a:gd name="connsiteY32" fmla="*/ 472440 h 1264920"/>
              <a:gd name="connsiteX33" fmla="*/ 111962 w 965402"/>
              <a:gd name="connsiteY33" fmla="*/ 243840 h 1264920"/>
              <a:gd name="connsiteX34" fmla="*/ 127202 w 965402"/>
              <a:gd name="connsiteY34" fmla="*/ 198120 h 1264920"/>
              <a:gd name="connsiteX35" fmla="*/ 188162 w 965402"/>
              <a:gd name="connsiteY35" fmla="*/ 106680 h 1264920"/>
              <a:gd name="connsiteX36" fmla="*/ 279602 w 965402"/>
              <a:gd name="connsiteY36" fmla="*/ 30480 h 1264920"/>
              <a:gd name="connsiteX37" fmla="*/ 279602 w 965402"/>
              <a:gd name="connsiteY37" fmla="*/ 30480 h 126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65402" h="1264920">
                <a:moveTo>
                  <a:pt x="279602" y="30480"/>
                </a:moveTo>
                <a:cubicBezTo>
                  <a:pt x="302462" y="25400"/>
                  <a:pt x="363119" y="0"/>
                  <a:pt x="416762" y="0"/>
                </a:cubicBezTo>
                <a:cubicBezTo>
                  <a:pt x="457718" y="0"/>
                  <a:pt x="498042" y="10160"/>
                  <a:pt x="538682" y="15240"/>
                </a:cubicBezTo>
                <a:cubicBezTo>
                  <a:pt x="553922" y="20320"/>
                  <a:pt x="570359" y="22678"/>
                  <a:pt x="584402" y="30480"/>
                </a:cubicBezTo>
                <a:cubicBezTo>
                  <a:pt x="616424" y="48270"/>
                  <a:pt x="639708" y="85418"/>
                  <a:pt x="675842" y="91440"/>
                </a:cubicBezTo>
                <a:cubicBezTo>
                  <a:pt x="721548" y="99058"/>
                  <a:pt x="818470" y="110326"/>
                  <a:pt x="858722" y="137160"/>
                </a:cubicBezTo>
                <a:lnTo>
                  <a:pt x="904442" y="167640"/>
                </a:lnTo>
                <a:cubicBezTo>
                  <a:pt x="914602" y="182880"/>
                  <a:pt x="927707" y="196525"/>
                  <a:pt x="934922" y="213360"/>
                </a:cubicBezTo>
                <a:cubicBezTo>
                  <a:pt x="943173" y="232612"/>
                  <a:pt x="944408" y="254181"/>
                  <a:pt x="950162" y="274320"/>
                </a:cubicBezTo>
                <a:cubicBezTo>
                  <a:pt x="954575" y="289766"/>
                  <a:pt x="960322" y="304800"/>
                  <a:pt x="965402" y="320040"/>
                </a:cubicBezTo>
                <a:cubicBezTo>
                  <a:pt x="955242" y="350520"/>
                  <a:pt x="942714" y="380311"/>
                  <a:pt x="934922" y="411480"/>
                </a:cubicBezTo>
                <a:cubicBezTo>
                  <a:pt x="931335" y="425829"/>
                  <a:pt x="914380" y="500272"/>
                  <a:pt x="904442" y="518160"/>
                </a:cubicBezTo>
                <a:cubicBezTo>
                  <a:pt x="827406" y="656825"/>
                  <a:pt x="871810" y="566463"/>
                  <a:pt x="797762" y="655320"/>
                </a:cubicBezTo>
                <a:cubicBezTo>
                  <a:pt x="786036" y="669391"/>
                  <a:pt x="781585" y="689598"/>
                  <a:pt x="767282" y="701040"/>
                </a:cubicBezTo>
                <a:cubicBezTo>
                  <a:pt x="754738" y="711075"/>
                  <a:pt x="735930" y="709096"/>
                  <a:pt x="721562" y="716280"/>
                </a:cubicBezTo>
                <a:cubicBezTo>
                  <a:pt x="705179" y="724471"/>
                  <a:pt x="692225" y="738569"/>
                  <a:pt x="675842" y="746760"/>
                </a:cubicBezTo>
                <a:cubicBezTo>
                  <a:pt x="661474" y="753944"/>
                  <a:pt x="644490" y="754816"/>
                  <a:pt x="630122" y="762000"/>
                </a:cubicBezTo>
                <a:cubicBezTo>
                  <a:pt x="511949" y="821086"/>
                  <a:pt x="653600" y="769414"/>
                  <a:pt x="538682" y="807720"/>
                </a:cubicBezTo>
                <a:cubicBezTo>
                  <a:pt x="528522" y="838200"/>
                  <a:pt x="514503" y="867655"/>
                  <a:pt x="508202" y="899160"/>
                </a:cubicBezTo>
                <a:cubicBezTo>
                  <a:pt x="503980" y="920272"/>
                  <a:pt x="492367" y="994720"/>
                  <a:pt x="477722" y="1021080"/>
                </a:cubicBezTo>
                <a:cubicBezTo>
                  <a:pt x="446452" y="1077366"/>
                  <a:pt x="418163" y="1117850"/>
                  <a:pt x="371042" y="1158240"/>
                </a:cubicBezTo>
                <a:cubicBezTo>
                  <a:pt x="364980" y="1163436"/>
                  <a:pt x="281062" y="1227018"/>
                  <a:pt x="264362" y="1234440"/>
                </a:cubicBezTo>
                <a:cubicBezTo>
                  <a:pt x="235002" y="1247489"/>
                  <a:pt x="172922" y="1264920"/>
                  <a:pt x="172922" y="1264920"/>
                </a:cubicBezTo>
                <a:cubicBezTo>
                  <a:pt x="157682" y="1259840"/>
                  <a:pt x="141570" y="1256864"/>
                  <a:pt x="127202" y="1249680"/>
                </a:cubicBezTo>
                <a:cubicBezTo>
                  <a:pt x="9029" y="1190594"/>
                  <a:pt x="150680" y="1242266"/>
                  <a:pt x="35762" y="1203960"/>
                </a:cubicBezTo>
                <a:cubicBezTo>
                  <a:pt x="25602" y="1173480"/>
                  <a:pt x="0" y="1144212"/>
                  <a:pt x="5282" y="1112520"/>
                </a:cubicBezTo>
                <a:cubicBezTo>
                  <a:pt x="25804" y="989388"/>
                  <a:pt x="10750" y="1050395"/>
                  <a:pt x="51002" y="929640"/>
                </a:cubicBezTo>
                <a:cubicBezTo>
                  <a:pt x="66276" y="883818"/>
                  <a:pt x="63896" y="877591"/>
                  <a:pt x="96722" y="838200"/>
                </a:cubicBezTo>
                <a:cubicBezTo>
                  <a:pt x="110520" y="821643"/>
                  <a:pt x="129210" y="809493"/>
                  <a:pt x="142442" y="792480"/>
                </a:cubicBezTo>
                <a:cubicBezTo>
                  <a:pt x="164932" y="763564"/>
                  <a:pt x="203402" y="701040"/>
                  <a:pt x="203402" y="701040"/>
                </a:cubicBezTo>
                <a:cubicBezTo>
                  <a:pt x="198322" y="685800"/>
                  <a:pt x="195964" y="669363"/>
                  <a:pt x="188162" y="655320"/>
                </a:cubicBezTo>
                <a:cubicBezTo>
                  <a:pt x="170372" y="623298"/>
                  <a:pt x="138786" y="598633"/>
                  <a:pt x="127202" y="563880"/>
                </a:cubicBezTo>
                <a:lnTo>
                  <a:pt x="96722" y="472440"/>
                </a:lnTo>
                <a:cubicBezTo>
                  <a:pt x="101802" y="396240"/>
                  <a:pt x="103528" y="319742"/>
                  <a:pt x="111962" y="243840"/>
                </a:cubicBezTo>
                <a:cubicBezTo>
                  <a:pt x="113736" y="227874"/>
                  <a:pt x="119400" y="212163"/>
                  <a:pt x="127202" y="198120"/>
                </a:cubicBezTo>
                <a:cubicBezTo>
                  <a:pt x="144992" y="166098"/>
                  <a:pt x="162259" y="132583"/>
                  <a:pt x="188162" y="106680"/>
                </a:cubicBezTo>
                <a:cubicBezTo>
                  <a:pt x="221867" y="72975"/>
                  <a:pt x="237167" y="51698"/>
                  <a:pt x="279602" y="30480"/>
                </a:cubicBezTo>
                <a:lnTo>
                  <a:pt x="279602" y="30480"/>
                </a:lnTo>
                <a:close/>
              </a:path>
            </a:pathLst>
          </a:custGeom>
          <a:solidFill>
            <a:srgbClr val="00B050"/>
          </a:solidFill>
          <a:effectLst>
            <a:glow rad="101600">
              <a:srgbClr val="FFFF00">
                <a:alpha val="60000"/>
              </a:srgbClr>
            </a:glow>
          </a:effectLst>
          <a:scene3d>
            <a:camera prst="orthographicFront"/>
            <a:lightRig rig="sunset" dir="t">
              <a:rot lat="0" lon="0" rev="2400000"/>
            </a:lightRig>
          </a:scene3d>
          <a:sp3d extrusionH="76200" contourW="38100" prstMaterial="dkEdge">
            <a:bevelT/>
            <a:bevelB/>
            <a:extrusionClr>
              <a:schemeClr val="tx1">
                <a:lumMod val="85000"/>
                <a:lumOff val="15000"/>
              </a:schemeClr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7" name="46 - Ελεύθερη σχεδίαση"/>
          <p:cNvSpPr/>
          <p:nvPr/>
        </p:nvSpPr>
        <p:spPr>
          <a:xfrm>
            <a:off x="1500162" y="4855348"/>
            <a:ext cx="965402" cy="1264920"/>
          </a:xfrm>
          <a:custGeom>
            <a:avLst/>
            <a:gdLst>
              <a:gd name="connsiteX0" fmla="*/ 279602 w 965402"/>
              <a:gd name="connsiteY0" fmla="*/ 30480 h 1264920"/>
              <a:gd name="connsiteX1" fmla="*/ 416762 w 965402"/>
              <a:gd name="connsiteY1" fmla="*/ 0 h 1264920"/>
              <a:gd name="connsiteX2" fmla="*/ 538682 w 965402"/>
              <a:gd name="connsiteY2" fmla="*/ 15240 h 1264920"/>
              <a:gd name="connsiteX3" fmla="*/ 584402 w 965402"/>
              <a:gd name="connsiteY3" fmla="*/ 30480 h 1264920"/>
              <a:gd name="connsiteX4" fmla="*/ 675842 w 965402"/>
              <a:gd name="connsiteY4" fmla="*/ 91440 h 1264920"/>
              <a:gd name="connsiteX5" fmla="*/ 858722 w 965402"/>
              <a:gd name="connsiteY5" fmla="*/ 137160 h 1264920"/>
              <a:gd name="connsiteX6" fmla="*/ 904442 w 965402"/>
              <a:gd name="connsiteY6" fmla="*/ 167640 h 1264920"/>
              <a:gd name="connsiteX7" fmla="*/ 934922 w 965402"/>
              <a:gd name="connsiteY7" fmla="*/ 213360 h 1264920"/>
              <a:gd name="connsiteX8" fmla="*/ 950162 w 965402"/>
              <a:gd name="connsiteY8" fmla="*/ 274320 h 1264920"/>
              <a:gd name="connsiteX9" fmla="*/ 965402 w 965402"/>
              <a:gd name="connsiteY9" fmla="*/ 320040 h 1264920"/>
              <a:gd name="connsiteX10" fmla="*/ 934922 w 965402"/>
              <a:gd name="connsiteY10" fmla="*/ 411480 h 1264920"/>
              <a:gd name="connsiteX11" fmla="*/ 904442 w 965402"/>
              <a:gd name="connsiteY11" fmla="*/ 518160 h 1264920"/>
              <a:gd name="connsiteX12" fmla="*/ 797762 w 965402"/>
              <a:gd name="connsiteY12" fmla="*/ 655320 h 1264920"/>
              <a:gd name="connsiteX13" fmla="*/ 767282 w 965402"/>
              <a:gd name="connsiteY13" fmla="*/ 701040 h 1264920"/>
              <a:gd name="connsiteX14" fmla="*/ 721562 w 965402"/>
              <a:gd name="connsiteY14" fmla="*/ 716280 h 1264920"/>
              <a:gd name="connsiteX15" fmla="*/ 675842 w 965402"/>
              <a:gd name="connsiteY15" fmla="*/ 746760 h 1264920"/>
              <a:gd name="connsiteX16" fmla="*/ 630122 w 965402"/>
              <a:gd name="connsiteY16" fmla="*/ 762000 h 1264920"/>
              <a:gd name="connsiteX17" fmla="*/ 538682 w 965402"/>
              <a:gd name="connsiteY17" fmla="*/ 807720 h 1264920"/>
              <a:gd name="connsiteX18" fmla="*/ 508202 w 965402"/>
              <a:gd name="connsiteY18" fmla="*/ 899160 h 1264920"/>
              <a:gd name="connsiteX19" fmla="*/ 477722 w 965402"/>
              <a:gd name="connsiteY19" fmla="*/ 1021080 h 1264920"/>
              <a:gd name="connsiteX20" fmla="*/ 371042 w 965402"/>
              <a:gd name="connsiteY20" fmla="*/ 1158240 h 1264920"/>
              <a:gd name="connsiteX21" fmla="*/ 264362 w 965402"/>
              <a:gd name="connsiteY21" fmla="*/ 1234440 h 1264920"/>
              <a:gd name="connsiteX22" fmla="*/ 172922 w 965402"/>
              <a:gd name="connsiteY22" fmla="*/ 1264920 h 1264920"/>
              <a:gd name="connsiteX23" fmla="*/ 127202 w 965402"/>
              <a:gd name="connsiteY23" fmla="*/ 1249680 h 1264920"/>
              <a:gd name="connsiteX24" fmla="*/ 35762 w 965402"/>
              <a:gd name="connsiteY24" fmla="*/ 1203960 h 1264920"/>
              <a:gd name="connsiteX25" fmla="*/ 5282 w 965402"/>
              <a:gd name="connsiteY25" fmla="*/ 1112520 h 1264920"/>
              <a:gd name="connsiteX26" fmla="*/ 51002 w 965402"/>
              <a:gd name="connsiteY26" fmla="*/ 929640 h 1264920"/>
              <a:gd name="connsiteX27" fmla="*/ 96722 w 965402"/>
              <a:gd name="connsiteY27" fmla="*/ 838200 h 1264920"/>
              <a:gd name="connsiteX28" fmla="*/ 142442 w 965402"/>
              <a:gd name="connsiteY28" fmla="*/ 792480 h 1264920"/>
              <a:gd name="connsiteX29" fmla="*/ 203402 w 965402"/>
              <a:gd name="connsiteY29" fmla="*/ 701040 h 1264920"/>
              <a:gd name="connsiteX30" fmla="*/ 188162 w 965402"/>
              <a:gd name="connsiteY30" fmla="*/ 655320 h 1264920"/>
              <a:gd name="connsiteX31" fmla="*/ 127202 w 965402"/>
              <a:gd name="connsiteY31" fmla="*/ 563880 h 1264920"/>
              <a:gd name="connsiteX32" fmla="*/ 96722 w 965402"/>
              <a:gd name="connsiteY32" fmla="*/ 472440 h 1264920"/>
              <a:gd name="connsiteX33" fmla="*/ 111962 w 965402"/>
              <a:gd name="connsiteY33" fmla="*/ 243840 h 1264920"/>
              <a:gd name="connsiteX34" fmla="*/ 127202 w 965402"/>
              <a:gd name="connsiteY34" fmla="*/ 198120 h 1264920"/>
              <a:gd name="connsiteX35" fmla="*/ 188162 w 965402"/>
              <a:gd name="connsiteY35" fmla="*/ 106680 h 1264920"/>
              <a:gd name="connsiteX36" fmla="*/ 279602 w 965402"/>
              <a:gd name="connsiteY36" fmla="*/ 30480 h 1264920"/>
              <a:gd name="connsiteX37" fmla="*/ 279602 w 965402"/>
              <a:gd name="connsiteY37" fmla="*/ 30480 h 126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65402" h="1264920">
                <a:moveTo>
                  <a:pt x="279602" y="30480"/>
                </a:moveTo>
                <a:cubicBezTo>
                  <a:pt x="302462" y="25400"/>
                  <a:pt x="363119" y="0"/>
                  <a:pt x="416762" y="0"/>
                </a:cubicBezTo>
                <a:cubicBezTo>
                  <a:pt x="457718" y="0"/>
                  <a:pt x="498042" y="10160"/>
                  <a:pt x="538682" y="15240"/>
                </a:cubicBezTo>
                <a:cubicBezTo>
                  <a:pt x="553922" y="20320"/>
                  <a:pt x="570359" y="22678"/>
                  <a:pt x="584402" y="30480"/>
                </a:cubicBezTo>
                <a:cubicBezTo>
                  <a:pt x="616424" y="48270"/>
                  <a:pt x="639708" y="85418"/>
                  <a:pt x="675842" y="91440"/>
                </a:cubicBezTo>
                <a:cubicBezTo>
                  <a:pt x="721548" y="99058"/>
                  <a:pt x="818470" y="110326"/>
                  <a:pt x="858722" y="137160"/>
                </a:cubicBezTo>
                <a:lnTo>
                  <a:pt x="904442" y="167640"/>
                </a:lnTo>
                <a:cubicBezTo>
                  <a:pt x="914602" y="182880"/>
                  <a:pt x="927707" y="196525"/>
                  <a:pt x="934922" y="213360"/>
                </a:cubicBezTo>
                <a:cubicBezTo>
                  <a:pt x="943173" y="232612"/>
                  <a:pt x="944408" y="254181"/>
                  <a:pt x="950162" y="274320"/>
                </a:cubicBezTo>
                <a:cubicBezTo>
                  <a:pt x="954575" y="289766"/>
                  <a:pt x="960322" y="304800"/>
                  <a:pt x="965402" y="320040"/>
                </a:cubicBezTo>
                <a:cubicBezTo>
                  <a:pt x="955242" y="350520"/>
                  <a:pt x="942714" y="380311"/>
                  <a:pt x="934922" y="411480"/>
                </a:cubicBezTo>
                <a:cubicBezTo>
                  <a:pt x="931335" y="425829"/>
                  <a:pt x="914380" y="500272"/>
                  <a:pt x="904442" y="518160"/>
                </a:cubicBezTo>
                <a:cubicBezTo>
                  <a:pt x="827406" y="656825"/>
                  <a:pt x="871810" y="566463"/>
                  <a:pt x="797762" y="655320"/>
                </a:cubicBezTo>
                <a:cubicBezTo>
                  <a:pt x="786036" y="669391"/>
                  <a:pt x="781585" y="689598"/>
                  <a:pt x="767282" y="701040"/>
                </a:cubicBezTo>
                <a:cubicBezTo>
                  <a:pt x="754738" y="711075"/>
                  <a:pt x="735930" y="709096"/>
                  <a:pt x="721562" y="716280"/>
                </a:cubicBezTo>
                <a:cubicBezTo>
                  <a:pt x="705179" y="724471"/>
                  <a:pt x="692225" y="738569"/>
                  <a:pt x="675842" y="746760"/>
                </a:cubicBezTo>
                <a:cubicBezTo>
                  <a:pt x="661474" y="753944"/>
                  <a:pt x="644490" y="754816"/>
                  <a:pt x="630122" y="762000"/>
                </a:cubicBezTo>
                <a:cubicBezTo>
                  <a:pt x="511949" y="821086"/>
                  <a:pt x="653600" y="769414"/>
                  <a:pt x="538682" y="807720"/>
                </a:cubicBezTo>
                <a:cubicBezTo>
                  <a:pt x="528522" y="838200"/>
                  <a:pt x="514503" y="867655"/>
                  <a:pt x="508202" y="899160"/>
                </a:cubicBezTo>
                <a:cubicBezTo>
                  <a:pt x="503980" y="920272"/>
                  <a:pt x="492367" y="994720"/>
                  <a:pt x="477722" y="1021080"/>
                </a:cubicBezTo>
                <a:cubicBezTo>
                  <a:pt x="446452" y="1077366"/>
                  <a:pt x="418163" y="1117850"/>
                  <a:pt x="371042" y="1158240"/>
                </a:cubicBezTo>
                <a:cubicBezTo>
                  <a:pt x="364980" y="1163436"/>
                  <a:pt x="281062" y="1227018"/>
                  <a:pt x="264362" y="1234440"/>
                </a:cubicBezTo>
                <a:cubicBezTo>
                  <a:pt x="235002" y="1247489"/>
                  <a:pt x="172922" y="1264920"/>
                  <a:pt x="172922" y="1264920"/>
                </a:cubicBezTo>
                <a:cubicBezTo>
                  <a:pt x="157682" y="1259840"/>
                  <a:pt x="141570" y="1256864"/>
                  <a:pt x="127202" y="1249680"/>
                </a:cubicBezTo>
                <a:cubicBezTo>
                  <a:pt x="9029" y="1190594"/>
                  <a:pt x="150680" y="1242266"/>
                  <a:pt x="35762" y="1203960"/>
                </a:cubicBezTo>
                <a:cubicBezTo>
                  <a:pt x="25602" y="1173480"/>
                  <a:pt x="0" y="1144212"/>
                  <a:pt x="5282" y="1112520"/>
                </a:cubicBezTo>
                <a:cubicBezTo>
                  <a:pt x="25804" y="989388"/>
                  <a:pt x="10750" y="1050395"/>
                  <a:pt x="51002" y="929640"/>
                </a:cubicBezTo>
                <a:cubicBezTo>
                  <a:pt x="66276" y="883818"/>
                  <a:pt x="63896" y="877591"/>
                  <a:pt x="96722" y="838200"/>
                </a:cubicBezTo>
                <a:cubicBezTo>
                  <a:pt x="110520" y="821643"/>
                  <a:pt x="129210" y="809493"/>
                  <a:pt x="142442" y="792480"/>
                </a:cubicBezTo>
                <a:cubicBezTo>
                  <a:pt x="164932" y="763564"/>
                  <a:pt x="203402" y="701040"/>
                  <a:pt x="203402" y="701040"/>
                </a:cubicBezTo>
                <a:cubicBezTo>
                  <a:pt x="198322" y="685800"/>
                  <a:pt x="195964" y="669363"/>
                  <a:pt x="188162" y="655320"/>
                </a:cubicBezTo>
                <a:cubicBezTo>
                  <a:pt x="170372" y="623298"/>
                  <a:pt x="138786" y="598633"/>
                  <a:pt x="127202" y="563880"/>
                </a:cubicBezTo>
                <a:lnTo>
                  <a:pt x="96722" y="472440"/>
                </a:lnTo>
                <a:cubicBezTo>
                  <a:pt x="101802" y="396240"/>
                  <a:pt x="103528" y="319742"/>
                  <a:pt x="111962" y="243840"/>
                </a:cubicBezTo>
                <a:cubicBezTo>
                  <a:pt x="113736" y="227874"/>
                  <a:pt x="119400" y="212163"/>
                  <a:pt x="127202" y="198120"/>
                </a:cubicBezTo>
                <a:cubicBezTo>
                  <a:pt x="144992" y="166098"/>
                  <a:pt x="162259" y="132583"/>
                  <a:pt x="188162" y="106680"/>
                </a:cubicBezTo>
                <a:cubicBezTo>
                  <a:pt x="221867" y="72975"/>
                  <a:pt x="237167" y="51698"/>
                  <a:pt x="279602" y="30480"/>
                </a:cubicBezTo>
                <a:lnTo>
                  <a:pt x="279602" y="30480"/>
                </a:lnTo>
                <a:close/>
              </a:path>
            </a:pathLst>
          </a:custGeom>
          <a:solidFill>
            <a:srgbClr val="00B050"/>
          </a:solidFill>
          <a:effectLst>
            <a:glow rad="101600">
              <a:srgbClr val="FFFF00">
                <a:alpha val="60000"/>
              </a:srgbClr>
            </a:glow>
          </a:effectLst>
          <a:scene3d>
            <a:camera prst="orthographicFront"/>
            <a:lightRig rig="sunset" dir="t">
              <a:rot lat="0" lon="0" rev="2400000"/>
            </a:lightRig>
          </a:scene3d>
          <a:sp3d extrusionH="76200" contourW="38100" prstMaterial="dkEdge">
            <a:bevelT/>
            <a:bevelB/>
            <a:extrusionClr>
              <a:schemeClr val="tx1">
                <a:lumMod val="85000"/>
                <a:lumOff val="15000"/>
              </a:schemeClr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8" name="47 - Ελεύθερη σχεδίαση"/>
          <p:cNvSpPr/>
          <p:nvPr/>
        </p:nvSpPr>
        <p:spPr>
          <a:xfrm rot="17918779">
            <a:off x="8661961" y="4878271"/>
            <a:ext cx="965402" cy="1264920"/>
          </a:xfrm>
          <a:custGeom>
            <a:avLst/>
            <a:gdLst>
              <a:gd name="connsiteX0" fmla="*/ 279602 w 965402"/>
              <a:gd name="connsiteY0" fmla="*/ 30480 h 1264920"/>
              <a:gd name="connsiteX1" fmla="*/ 416762 w 965402"/>
              <a:gd name="connsiteY1" fmla="*/ 0 h 1264920"/>
              <a:gd name="connsiteX2" fmla="*/ 538682 w 965402"/>
              <a:gd name="connsiteY2" fmla="*/ 15240 h 1264920"/>
              <a:gd name="connsiteX3" fmla="*/ 584402 w 965402"/>
              <a:gd name="connsiteY3" fmla="*/ 30480 h 1264920"/>
              <a:gd name="connsiteX4" fmla="*/ 675842 w 965402"/>
              <a:gd name="connsiteY4" fmla="*/ 91440 h 1264920"/>
              <a:gd name="connsiteX5" fmla="*/ 858722 w 965402"/>
              <a:gd name="connsiteY5" fmla="*/ 137160 h 1264920"/>
              <a:gd name="connsiteX6" fmla="*/ 904442 w 965402"/>
              <a:gd name="connsiteY6" fmla="*/ 167640 h 1264920"/>
              <a:gd name="connsiteX7" fmla="*/ 934922 w 965402"/>
              <a:gd name="connsiteY7" fmla="*/ 213360 h 1264920"/>
              <a:gd name="connsiteX8" fmla="*/ 950162 w 965402"/>
              <a:gd name="connsiteY8" fmla="*/ 274320 h 1264920"/>
              <a:gd name="connsiteX9" fmla="*/ 965402 w 965402"/>
              <a:gd name="connsiteY9" fmla="*/ 320040 h 1264920"/>
              <a:gd name="connsiteX10" fmla="*/ 934922 w 965402"/>
              <a:gd name="connsiteY10" fmla="*/ 411480 h 1264920"/>
              <a:gd name="connsiteX11" fmla="*/ 904442 w 965402"/>
              <a:gd name="connsiteY11" fmla="*/ 518160 h 1264920"/>
              <a:gd name="connsiteX12" fmla="*/ 797762 w 965402"/>
              <a:gd name="connsiteY12" fmla="*/ 655320 h 1264920"/>
              <a:gd name="connsiteX13" fmla="*/ 767282 w 965402"/>
              <a:gd name="connsiteY13" fmla="*/ 701040 h 1264920"/>
              <a:gd name="connsiteX14" fmla="*/ 721562 w 965402"/>
              <a:gd name="connsiteY14" fmla="*/ 716280 h 1264920"/>
              <a:gd name="connsiteX15" fmla="*/ 675842 w 965402"/>
              <a:gd name="connsiteY15" fmla="*/ 746760 h 1264920"/>
              <a:gd name="connsiteX16" fmla="*/ 630122 w 965402"/>
              <a:gd name="connsiteY16" fmla="*/ 762000 h 1264920"/>
              <a:gd name="connsiteX17" fmla="*/ 538682 w 965402"/>
              <a:gd name="connsiteY17" fmla="*/ 807720 h 1264920"/>
              <a:gd name="connsiteX18" fmla="*/ 508202 w 965402"/>
              <a:gd name="connsiteY18" fmla="*/ 899160 h 1264920"/>
              <a:gd name="connsiteX19" fmla="*/ 477722 w 965402"/>
              <a:gd name="connsiteY19" fmla="*/ 1021080 h 1264920"/>
              <a:gd name="connsiteX20" fmla="*/ 371042 w 965402"/>
              <a:gd name="connsiteY20" fmla="*/ 1158240 h 1264920"/>
              <a:gd name="connsiteX21" fmla="*/ 264362 w 965402"/>
              <a:gd name="connsiteY21" fmla="*/ 1234440 h 1264920"/>
              <a:gd name="connsiteX22" fmla="*/ 172922 w 965402"/>
              <a:gd name="connsiteY22" fmla="*/ 1264920 h 1264920"/>
              <a:gd name="connsiteX23" fmla="*/ 127202 w 965402"/>
              <a:gd name="connsiteY23" fmla="*/ 1249680 h 1264920"/>
              <a:gd name="connsiteX24" fmla="*/ 35762 w 965402"/>
              <a:gd name="connsiteY24" fmla="*/ 1203960 h 1264920"/>
              <a:gd name="connsiteX25" fmla="*/ 5282 w 965402"/>
              <a:gd name="connsiteY25" fmla="*/ 1112520 h 1264920"/>
              <a:gd name="connsiteX26" fmla="*/ 51002 w 965402"/>
              <a:gd name="connsiteY26" fmla="*/ 929640 h 1264920"/>
              <a:gd name="connsiteX27" fmla="*/ 96722 w 965402"/>
              <a:gd name="connsiteY27" fmla="*/ 838200 h 1264920"/>
              <a:gd name="connsiteX28" fmla="*/ 142442 w 965402"/>
              <a:gd name="connsiteY28" fmla="*/ 792480 h 1264920"/>
              <a:gd name="connsiteX29" fmla="*/ 203402 w 965402"/>
              <a:gd name="connsiteY29" fmla="*/ 701040 h 1264920"/>
              <a:gd name="connsiteX30" fmla="*/ 188162 w 965402"/>
              <a:gd name="connsiteY30" fmla="*/ 655320 h 1264920"/>
              <a:gd name="connsiteX31" fmla="*/ 127202 w 965402"/>
              <a:gd name="connsiteY31" fmla="*/ 563880 h 1264920"/>
              <a:gd name="connsiteX32" fmla="*/ 96722 w 965402"/>
              <a:gd name="connsiteY32" fmla="*/ 472440 h 1264920"/>
              <a:gd name="connsiteX33" fmla="*/ 111962 w 965402"/>
              <a:gd name="connsiteY33" fmla="*/ 243840 h 1264920"/>
              <a:gd name="connsiteX34" fmla="*/ 127202 w 965402"/>
              <a:gd name="connsiteY34" fmla="*/ 198120 h 1264920"/>
              <a:gd name="connsiteX35" fmla="*/ 188162 w 965402"/>
              <a:gd name="connsiteY35" fmla="*/ 106680 h 1264920"/>
              <a:gd name="connsiteX36" fmla="*/ 279602 w 965402"/>
              <a:gd name="connsiteY36" fmla="*/ 30480 h 1264920"/>
              <a:gd name="connsiteX37" fmla="*/ 279602 w 965402"/>
              <a:gd name="connsiteY37" fmla="*/ 30480 h 126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65402" h="1264920">
                <a:moveTo>
                  <a:pt x="279602" y="30480"/>
                </a:moveTo>
                <a:cubicBezTo>
                  <a:pt x="302462" y="25400"/>
                  <a:pt x="363119" y="0"/>
                  <a:pt x="416762" y="0"/>
                </a:cubicBezTo>
                <a:cubicBezTo>
                  <a:pt x="457718" y="0"/>
                  <a:pt x="498042" y="10160"/>
                  <a:pt x="538682" y="15240"/>
                </a:cubicBezTo>
                <a:cubicBezTo>
                  <a:pt x="553922" y="20320"/>
                  <a:pt x="570359" y="22678"/>
                  <a:pt x="584402" y="30480"/>
                </a:cubicBezTo>
                <a:cubicBezTo>
                  <a:pt x="616424" y="48270"/>
                  <a:pt x="639708" y="85418"/>
                  <a:pt x="675842" y="91440"/>
                </a:cubicBezTo>
                <a:cubicBezTo>
                  <a:pt x="721548" y="99058"/>
                  <a:pt x="818470" y="110326"/>
                  <a:pt x="858722" y="137160"/>
                </a:cubicBezTo>
                <a:lnTo>
                  <a:pt x="904442" y="167640"/>
                </a:lnTo>
                <a:cubicBezTo>
                  <a:pt x="914602" y="182880"/>
                  <a:pt x="927707" y="196525"/>
                  <a:pt x="934922" y="213360"/>
                </a:cubicBezTo>
                <a:cubicBezTo>
                  <a:pt x="943173" y="232612"/>
                  <a:pt x="944408" y="254181"/>
                  <a:pt x="950162" y="274320"/>
                </a:cubicBezTo>
                <a:cubicBezTo>
                  <a:pt x="954575" y="289766"/>
                  <a:pt x="960322" y="304800"/>
                  <a:pt x="965402" y="320040"/>
                </a:cubicBezTo>
                <a:cubicBezTo>
                  <a:pt x="955242" y="350520"/>
                  <a:pt x="942714" y="380311"/>
                  <a:pt x="934922" y="411480"/>
                </a:cubicBezTo>
                <a:cubicBezTo>
                  <a:pt x="931335" y="425829"/>
                  <a:pt x="914380" y="500272"/>
                  <a:pt x="904442" y="518160"/>
                </a:cubicBezTo>
                <a:cubicBezTo>
                  <a:pt x="827406" y="656825"/>
                  <a:pt x="871810" y="566463"/>
                  <a:pt x="797762" y="655320"/>
                </a:cubicBezTo>
                <a:cubicBezTo>
                  <a:pt x="786036" y="669391"/>
                  <a:pt x="781585" y="689598"/>
                  <a:pt x="767282" y="701040"/>
                </a:cubicBezTo>
                <a:cubicBezTo>
                  <a:pt x="754738" y="711075"/>
                  <a:pt x="735930" y="709096"/>
                  <a:pt x="721562" y="716280"/>
                </a:cubicBezTo>
                <a:cubicBezTo>
                  <a:pt x="705179" y="724471"/>
                  <a:pt x="692225" y="738569"/>
                  <a:pt x="675842" y="746760"/>
                </a:cubicBezTo>
                <a:cubicBezTo>
                  <a:pt x="661474" y="753944"/>
                  <a:pt x="644490" y="754816"/>
                  <a:pt x="630122" y="762000"/>
                </a:cubicBezTo>
                <a:cubicBezTo>
                  <a:pt x="511949" y="821086"/>
                  <a:pt x="653600" y="769414"/>
                  <a:pt x="538682" y="807720"/>
                </a:cubicBezTo>
                <a:cubicBezTo>
                  <a:pt x="528522" y="838200"/>
                  <a:pt x="514503" y="867655"/>
                  <a:pt x="508202" y="899160"/>
                </a:cubicBezTo>
                <a:cubicBezTo>
                  <a:pt x="503980" y="920272"/>
                  <a:pt x="492367" y="994720"/>
                  <a:pt x="477722" y="1021080"/>
                </a:cubicBezTo>
                <a:cubicBezTo>
                  <a:pt x="446452" y="1077366"/>
                  <a:pt x="418163" y="1117850"/>
                  <a:pt x="371042" y="1158240"/>
                </a:cubicBezTo>
                <a:cubicBezTo>
                  <a:pt x="364980" y="1163436"/>
                  <a:pt x="281062" y="1227018"/>
                  <a:pt x="264362" y="1234440"/>
                </a:cubicBezTo>
                <a:cubicBezTo>
                  <a:pt x="235002" y="1247489"/>
                  <a:pt x="172922" y="1264920"/>
                  <a:pt x="172922" y="1264920"/>
                </a:cubicBezTo>
                <a:cubicBezTo>
                  <a:pt x="157682" y="1259840"/>
                  <a:pt x="141570" y="1256864"/>
                  <a:pt x="127202" y="1249680"/>
                </a:cubicBezTo>
                <a:cubicBezTo>
                  <a:pt x="9029" y="1190594"/>
                  <a:pt x="150680" y="1242266"/>
                  <a:pt x="35762" y="1203960"/>
                </a:cubicBezTo>
                <a:cubicBezTo>
                  <a:pt x="25602" y="1173480"/>
                  <a:pt x="0" y="1144212"/>
                  <a:pt x="5282" y="1112520"/>
                </a:cubicBezTo>
                <a:cubicBezTo>
                  <a:pt x="25804" y="989388"/>
                  <a:pt x="10750" y="1050395"/>
                  <a:pt x="51002" y="929640"/>
                </a:cubicBezTo>
                <a:cubicBezTo>
                  <a:pt x="66276" y="883818"/>
                  <a:pt x="63896" y="877591"/>
                  <a:pt x="96722" y="838200"/>
                </a:cubicBezTo>
                <a:cubicBezTo>
                  <a:pt x="110520" y="821643"/>
                  <a:pt x="129210" y="809493"/>
                  <a:pt x="142442" y="792480"/>
                </a:cubicBezTo>
                <a:cubicBezTo>
                  <a:pt x="164932" y="763564"/>
                  <a:pt x="203402" y="701040"/>
                  <a:pt x="203402" y="701040"/>
                </a:cubicBezTo>
                <a:cubicBezTo>
                  <a:pt x="198322" y="685800"/>
                  <a:pt x="195964" y="669363"/>
                  <a:pt x="188162" y="655320"/>
                </a:cubicBezTo>
                <a:cubicBezTo>
                  <a:pt x="170372" y="623298"/>
                  <a:pt x="138786" y="598633"/>
                  <a:pt x="127202" y="563880"/>
                </a:cubicBezTo>
                <a:lnTo>
                  <a:pt x="96722" y="472440"/>
                </a:lnTo>
                <a:cubicBezTo>
                  <a:pt x="101802" y="396240"/>
                  <a:pt x="103528" y="319742"/>
                  <a:pt x="111962" y="243840"/>
                </a:cubicBezTo>
                <a:cubicBezTo>
                  <a:pt x="113736" y="227874"/>
                  <a:pt x="119400" y="212163"/>
                  <a:pt x="127202" y="198120"/>
                </a:cubicBezTo>
                <a:cubicBezTo>
                  <a:pt x="144992" y="166098"/>
                  <a:pt x="162259" y="132583"/>
                  <a:pt x="188162" y="106680"/>
                </a:cubicBezTo>
                <a:cubicBezTo>
                  <a:pt x="221867" y="72975"/>
                  <a:pt x="237167" y="51698"/>
                  <a:pt x="279602" y="30480"/>
                </a:cubicBezTo>
                <a:lnTo>
                  <a:pt x="279602" y="30480"/>
                </a:lnTo>
                <a:close/>
              </a:path>
            </a:pathLst>
          </a:custGeom>
          <a:solidFill>
            <a:srgbClr val="00B050"/>
          </a:solidFill>
          <a:effectLst>
            <a:glow rad="101600">
              <a:srgbClr val="FFFF00">
                <a:alpha val="60000"/>
              </a:srgbClr>
            </a:glow>
          </a:effectLst>
          <a:scene3d>
            <a:camera prst="orthographicFront"/>
            <a:lightRig rig="sunset" dir="t">
              <a:rot lat="0" lon="0" rev="2400000"/>
            </a:lightRig>
          </a:scene3d>
          <a:sp3d extrusionH="76200" contourW="38100" prstMaterial="dkEdge">
            <a:bevelT/>
            <a:bevelB/>
            <a:extrusionClr>
              <a:schemeClr val="tx1">
                <a:lumMod val="85000"/>
                <a:lumOff val="15000"/>
              </a:schemeClr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9" name="Line 19"/>
          <p:cNvSpPr>
            <a:spLocks noChangeShapeType="1"/>
          </p:cNvSpPr>
          <p:nvPr/>
        </p:nvSpPr>
        <p:spPr bwMode="auto">
          <a:xfrm flipH="1" flipV="1">
            <a:off x="2928922" y="1426324"/>
            <a:ext cx="500066" cy="288924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555608" y="0"/>
            <a:ext cx="7510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i="1" dirty="0" err="1" smtClean="0">
                <a:ln w="11430"/>
                <a:solidFill>
                  <a:srgbClr val="C00000"/>
                </a:solidFill>
                <a:latin typeface="Calibri" pitchFamily="34" charset="0"/>
                <a:cs typeface="+mn-cs"/>
              </a:rPr>
              <a:t>GrD</a:t>
            </a:r>
            <a:endParaRPr lang="en-US" b="1" i="1" dirty="0">
              <a:ln w="11430"/>
              <a:solidFill>
                <a:srgbClr val="C00000"/>
              </a:solidFill>
              <a:latin typeface="Calibri" pitchFamily="34" charset="0"/>
              <a:cs typeface="+mn-cs"/>
            </a:endParaRPr>
          </a:p>
        </p:txBody>
      </p:sp>
      <p:cxnSp>
        <p:nvCxnSpPr>
          <p:cNvPr id="6" name="Straight Arrow Connector 5"/>
          <p:cNvCxnSpPr>
            <a:stCxn id="40967" idx="2"/>
          </p:cNvCxnSpPr>
          <p:nvPr/>
        </p:nvCxnSpPr>
        <p:spPr>
          <a:xfrm>
            <a:off x="2514349" y="4414580"/>
            <a:ext cx="1405015" cy="1503159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2217480" y="2377716"/>
            <a:ext cx="593735" cy="1065869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88559" y="44624"/>
            <a:ext cx="93596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3200" b="1" dirty="0" smtClean="0">
                <a:solidFill>
                  <a:prstClr val="white"/>
                </a:solidFill>
                <a:latin typeface="Calibri"/>
                <a:cs typeface="+mn-cs"/>
              </a:rPr>
              <a:t>Σύνθεση ΑΤΡ σε βακτήρια που διαθέτουν αναπνευστική αλυσίδα και το ένζυμο ΑΤΡ-</a:t>
            </a:r>
            <a:r>
              <a:rPr lang="el-GR" sz="3200" b="1" dirty="0" err="1" smtClean="0">
                <a:solidFill>
                  <a:prstClr val="white"/>
                </a:solidFill>
                <a:latin typeface="Calibri"/>
                <a:cs typeface="+mn-cs"/>
              </a:rPr>
              <a:t>συνθάση</a:t>
            </a:r>
            <a:endParaRPr lang="el-GR" sz="3200" b="1" dirty="0" smtClean="0">
              <a:solidFill>
                <a:prstClr val="white"/>
              </a:solidFill>
              <a:latin typeface="Calibri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3200" b="1" dirty="0" smtClean="0">
                <a:solidFill>
                  <a:prstClr val="white"/>
                </a:solidFill>
                <a:latin typeface="Calibri"/>
                <a:cs typeface="+mn-cs"/>
              </a:rPr>
              <a:t>Ι. ΑΕΡΟΒΙΑ ΒΑΚΤΗΡΙΑ  ΚΑΙ ΙΙ. ΑΝΑΕΡΟΒΙΑ ΒΑΚΤΗΡΙΑ</a:t>
            </a:r>
            <a:endParaRPr lang="en-US" sz="3200" b="1" dirty="0">
              <a:solidFill>
                <a:prstClr val="white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77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5"/>
          <p:cNvSpPr>
            <a:spLocks/>
          </p:cNvSpPr>
          <p:nvPr/>
        </p:nvSpPr>
        <p:spPr bwMode="auto">
          <a:xfrm>
            <a:off x="571468" y="1214422"/>
            <a:ext cx="9523418" cy="4500562"/>
          </a:xfrm>
          <a:custGeom>
            <a:avLst/>
            <a:gdLst/>
            <a:ahLst/>
            <a:cxnLst>
              <a:cxn ang="0">
                <a:pos x="521" y="2646"/>
              </a:cxn>
              <a:cxn ang="0">
                <a:pos x="23" y="1875"/>
              </a:cxn>
              <a:cxn ang="0">
                <a:pos x="385" y="786"/>
              </a:cxn>
              <a:cxn ang="0">
                <a:pos x="884" y="106"/>
              </a:cxn>
              <a:cxn ang="0">
                <a:pos x="2971" y="151"/>
              </a:cxn>
              <a:cxn ang="0">
                <a:pos x="4196" y="151"/>
              </a:cxn>
              <a:cxn ang="0">
                <a:pos x="5330" y="1058"/>
              </a:cxn>
              <a:cxn ang="0">
                <a:pos x="5239" y="2510"/>
              </a:cxn>
              <a:cxn ang="0">
                <a:pos x="4332" y="3054"/>
              </a:cxn>
              <a:cxn ang="0">
                <a:pos x="1973" y="3145"/>
              </a:cxn>
              <a:cxn ang="0">
                <a:pos x="521" y="2646"/>
              </a:cxn>
            </a:cxnLst>
            <a:rect l="0" t="0" r="r" b="b"/>
            <a:pathLst>
              <a:path w="5504" h="3213">
                <a:moveTo>
                  <a:pt x="521" y="2646"/>
                </a:moveTo>
                <a:cubicBezTo>
                  <a:pt x="196" y="2434"/>
                  <a:pt x="46" y="2185"/>
                  <a:pt x="23" y="1875"/>
                </a:cubicBezTo>
                <a:cubicBezTo>
                  <a:pt x="0" y="1565"/>
                  <a:pt x="242" y="1081"/>
                  <a:pt x="385" y="786"/>
                </a:cubicBezTo>
                <a:cubicBezTo>
                  <a:pt x="528" y="491"/>
                  <a:pt x="453" y="212"/>
                  <a:pt x="884" y="106"/>
                </a:cubicBezTo>
                <a:cubicBezTo>
                  <a:pt x="1315" y="0"/>
                  <a:pt x="2419" y="143"/>
                  <a:pt x="2971" y="151"/>
                </a:cubicBezTo>
                <a:cubicBezTo>
                  <a:pt x="3523" y="159"/>
                  <a:pt x="3803" y="0"/>
                  <a:pt x="4196" y="151"/>
                </a:cubicBezTo>
                <a:cubicBezTo>
                  <a:pt x="4589" y="302"/>
                  <a:pt x="5156" y="665"/>
                  <a:pt x="5330" y="1058"/>
                </a:cubicBezTo>
                <a:cubicBezTo>
                  <a:pt x="5504" y="1451"/>
                  <a:pt x="5405" y="2177"/>
                  <a:pt x="5239" y="2510"/>
                </a:cubicBezTo>
                <a:cubicBezTo>
                  <a:pt x="5073" y="2843"/>
                  <a:pt x="4876" y="2948"/>
                  <a:pt x="4332" y="3054"/>
                </a:cubicBezTo>
                <a:cubicBezTo>
                  <a:pt x="3788" y="3160"/>
                  <a:pt x="2608" y="3213"/>
                  <a:pt x="1973" y="3145"/>
                </a:cubicBezTo>
                <a:cubicBezTo>
                  <a:pt x="1338" y="3077"/>
                  <a:pt x="846" y="2858"/>
                  <a:pt x="521" y="2646"/>
                </a:cubicBezTo>
                <a:close/>
              </a:path>
            </a:pathLst>
          </a:custGeom>
          <a:solidFill>
            <a:schemeClr val="accent1"/>
          </a:solidFill>
          <a:ln w="381000" cmpd="sng">
            <a:solidFill>
              <a:schemeClr val="accent2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421218" y="369058"/>
            <a:ext cx="241617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2800" b="1" dirty="0">
                <a:solidFill>
                  <a:srgbClr val="FFFFFF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Αναπνευστική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2800" b="1" dirty="0">
                <a:solidFill>
                  <a:srgbClr val="FFFFFF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αλυσίδα</a:t>
            </a:r>
            <a:endParaRPr lang="en-GB" sz="2800" b="1" dirty="0">
              <a:solidFill>
                <a:srgbClr val="FFFFFF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8388127" y="831819"/>
            <a:ext cx="15429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8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ATP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2800" b="1" dirty="0" err="1">
                <a:solidFill>
                  <a:srgbClr val="FFFFFF"/>
                </a:solidFill>
                <a:latin typeface="Calibri" pitchFamily="34" charset="0"/>
                <a:cs typeface="Arial" charset="0"/>
              </a:rPr>
              <a:t>συνθάση</a:t>
            </a:r>
            <a:endParaRPr lang="en-GB" sz="28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2" name="27 - Ομάδα"/>
          <p:cNvGrpSpPr/>
          <p:nvPr/>
        </p:nvGrpSpPr>
        <p:grpSpPr>
          <a:xfrm>
            <a:off x="2643170" y="1142984"/>
            <a:ext cx="2071702" cy="500066"/>
            <a:chOff x="2643170" y="1142984"/>
            <a:chExt cx="1143008" cy="500066"/>
          </a:xfrm>
        </p:grpSpPr>
        <p:sp>
          <p:nvSpPr>
            <p:cNvPr id="29" name="28 - Παραλληλόγραμμο"/>
            <p:cNvSpPr/>
            <p:nvPr/>
          </p:nvSpPr>
          <p:spPr>
            <a:xfrm>
              <a:off x="2643170" y="1214422"/>
              <a:ext cx="214314" cy="285752"/>
            </a:xfrm>
            <a:prstGeom prst="parallelogram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0" name="29 - Τραπέζιο"/>
            <p:cNvSpPr/>
            <p:nvPr/>
          </p:nvSpPr>
          <p:spPr>
            <a:xfrm>
              <a:off x="3071798" y="1214422"/>
              <a:ext cx="285752" cy="285752"/>
            </a:xfrm>
            <a:prstGeom prst="trapezoid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1" name="30 - Έλλειψη"/>
            <p:cNvSpPr/>
            <p:nvPr/>
          </p:nvSpPr>
          <p:spPr>
            <a:xfrm>
              <a:off x="3428988" y="1142984"/>
              <a:ext cx="214314" cy="214314"/>
            </a:xfrm>
            <a:prstGeom prst="ellipse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2" name="31 - Κύλινδρος"/>
            <p:cNvSpPr/>
            <p:nvPr/>
          </p:nvSpPr>
          <p:spPr>
            <a:xfrm>
              <a:off x="3571864" y="1214422"/>
              <a:ext cx="214314" cy="285752"/>
            </a:xfrm>
            <a:prstGeom prst="can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3" name="32 - Πίτα"/>
            <p:cNvSpPr/>
            <p:nvPr/>
          </p:nvSpPr>
          <p:spPr>
            <a:xfrm>
              <a:off x="2928922" y="1357298"/>
              <a:ext cx="285752" cy="285752"/>
            </a:xfrm>
            <a:prstGeom prst="pi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33 - Ομάδα"/>
          <p:cNvGrpSpPr/>
          <p:nvPr/>
        </p:nvGrpSpPr>
        <p:grpSpPr>
          <a:xfrm>
            <a:off x="4071930" y="5429264"/>
            <a:ext cx="1143008" cy="500066"/>
            <a:chOff x="2643170" y="1142984"/>
            <a:chExt cx="1143008" cy="500066"/>
          </a:xfrm>
        </p:grpSpPr>
        <p:sp>
          <p:nvSpPr>
            <p:cNvPr id="35" name="34 - Παραλληλόγραμμο"/>
            <p:cNvSpPr/>
            <p:nvPr/>
          </p:nvSpPr>
          <p:spPr>
            <a:xfrm>
              <a:off x="2643170" y="1214422"/>
              <a:ext cx="214314" cy="285752"/>
            </a:xfrm>
            <a:prstGeom prst="parallelogram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6" name="35 - Τραπέζιο"/>
            <p:cNvSpPr/>
            <p:nvPr/>
          </p:nvSpPr>
          <p:spPr>
            <a:xfrm>
              <a:off x="3071798" y="1214422"/>
              <a:ext cx="285752" cy="285752"/>
            </a:xfrm>
            <a:prstGeom prst="trapezoid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7" name="36 - Έλλειψη"/>
            <p:cNvSpPr/>
            <p:nvPr/>
          </p:nvSpPr>
          <p:spPr>
            <a:xfrm>
              <a:off x="3428988" y="1142984"/>
              <a:ext cx="214314" cy="214314"/>
            </a:xfrm>
            <a:prstGeom prst="ellipse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8" name="37 - Κύλινδρος"/>
            <p:cNvSpPr/>
            <p:nvPr/>
          </p:nvSpPr>
          <p:spPr>
            <a:xfrm>
              <a:off x="3571864" y="1214422"/>
              <a:ext cx="214314" cy="285752"/>
            </a:xfrm>
            <a:prstGeom prst="can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9" name="38 - Πίτα"/>
            <p:cNvSpPr/>
            <p:nvPr/>
          </p:nvSpPr>
          <p:spPr>
            <a:xfrm>
              <a:off x="2928922" y="1357298"/>
              <a:ext cx="285752" cy="285752"/>
            </a:xfrm>
            <a:prstGeom prst="pi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39 - Ομάδα"/>
          <p:cNvGrpSpPr/>
          <p:nvPr/>
        </p:nvGrpSpPr>
        <p:grpSpPr>
          <a:xfrm>
            <a:off x="6500823" y="5357826"/>
            <a:ext cx="1143008" cy="500066"/>
            <a:chOff x="2643170" y="1142984"/>
            <a:chExt cx="1143008" cy="500066"/>
          </a:xfrm>
        </p:grpSpPr>
        <p:sp>
          <p:nvSpPr>
            <p:cNvPr id="41" name="40 - Παραλληλόγραμμο"/>
            <p:cNvSpPr/>
            <p:nvPr/>
          </p:nvSpPr>
          <p:spPr>
            <a:xfrm>
              <a:off x="2643170" y="1214422"/>
              <a:ext cx="214314" cy="285752"/>
            </a:xfrm>
            <a:prstGeom prst="parallelogram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2" name="41 - Τραπέζιο"/>
            <p:cNvSpPr/>
            <p:nvPr/>
          </p:nvSpPr>
          <p:spPr>
            <a:xfrm>
              <a:off x="3071798" y="1214422"/>
              <a:ext cx="285752" cy="285752"/>
            </a:xfrm>
            <a:prstGeom prst="trapezoid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3" name="42 - Έλλειψη"/>
            <p:cNvSpPr/>
            <p:nvPr/>
          </p:nvSpPr>
          <p:spPr>
            <a:xfrm>
              <a:off x="3428988" y="1142984"/>
              <a:ext cx="214314" cy="214314"/>
            </a:xfrm>
            <a:prstGeom prst="ellipse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4" name="43 - Κύλινδρος"/>
            <p:cNvSpPr/>
            <p:nvPr/>
          </p:nvSpPr>
          <p:spPr>
            <a:xfrm>
              <a:off x="3571864" y="1214422"/>
              <a:ext cx="214314" cy="285752"/>
            </a:xfrm>
            <a:prstGeom prst="can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5" name="44 - Πίτα"/>
            <p:cNvSpPr/>
            <p:nvPr/>
          </p:nvSpPr>
          <p:spPr>
            <a:xfrm>
              <a:off x="2928922" y="1357298"/>
              <a:ext cx="285752" cy="285752"/>
            </a:xfrm>
            <a:prstGeom prst="pi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46" name="45 - Ελεύθερη σχεδίαση"/>
          <p:cNvSpPr/>
          <p:nvPr/>
        </p:nvSpPr>
        <p:spPr>
          <a:xfrm rot="9749127">
            <a:off x="6757665" y="1086958"/>
            <a:ext cx="965402" cy="1264920"/>
          </a:xfrm>
          <a:custGeom>
            <a:avLst/>
            <a:gdLst>
              <a:gd name="connsiteX0" fmla="*/ 279602 w 965402"/>
              <a:gd name="connsiteY0" fmla="*/ 30480 h 1264920"/>
              <a:gd name="connsiteX1" fmla="*/ 416762 w 965402"/>
              <a:gd name="connsiteY1" fmla="*/ 0 h 1264920"/>
              <a:gd name="connsiteX2" fmla="*/ 538682 w 965402"/>
              <a:gd name="connsiteY2" fmla="*/ 15240 h 1264920"/>
              <a:gd name="connsiteX3" fmla="*/ 584402 w 965402"/>
              <a:gd name="connsiteY3" fmla="*/ 30480 h 1264920"/>
              <a:gd name="connsiteX4" fmla="*/ 675842 w 965402"/>
              <a:gd name="connsiteY4" fmla="*/ 91440 h 1264920"/>
              <a:gd name="connsiteX5" fmla="*/ 858722 w 965402"/>
              <a:gd name="connsiteY5" fmla="*/ 137160 h 1264920"/>
              <a:gd name="connsiteX6" fmla="*/ 904442 w 965402"/>
              <a:gd name="connsiteY6" fmla="*/ 167640 h 1264920"/>
              <a:gd name="connsiteX7" fmla="*/ 934922 w 965402"/>
              <a:gd name="connsiteY7" fmla="*/ 213360 h 1264920"/>
              <a:gd name="connsiteX8" fmla="*/ 950162 w 965402"/>
              <a:gd name="connsiteY8" fmla="*/ 274320 h 1264920"/>
              <a:gd name="connsiteX9" fmla="*/ 965402 w 965402"/>
              <a:gd name="connsiteY9" fmla="*/ 320040 h 1264920"/>
              <a:gd name="connsiteX10" fmla="*/ 934922 w 965402"/>
              <a:gd name="connsiteY10" fmla="*/ 411480 h 1264920"/>
              <a:gd name="connsiteX11" fmla="*/ 904442 w 965402"/>
              <a:gd name="connsiteY11" fmla="*/ 518160 h 1264920"/>
              <a:gd name="connsiteX12" fmla="*/ 797762 w 965402"/>
              <a:gd name="connsiteY12" fmla="*/ 655320 h 1264920"/>
              <a:gd name="connsiteX13" fmla="*/ 767282 w 965402"/>
              <a:gd name="connsiteY13" fmla="*/ 701040 h 1264920"/>
              <a:gd name="connsiteX14" fmla="*/ 721562 w 965402"/>
              <a:gd name="connsiteY14" fmla="*/ 716280 h 1264920"/>
              <a:gd name="connsiteX15" fmla="*/ 675842 w 965402"/>
              <a:gd name="connsiteY15" fmla="*/ 746760 h 1264920"/>
              <a:gd name="connsiteX16" fmla="*/ 630122 w 965402"/>
              <a:gd name="connsiteY16" fmla="*/ 762000 h 1264920"/>
              <a:gd name="connsiteX17" fmla="*/ 538682 w 965402"/>
              <a:gd name="connsiteY17" fmla="*/ 807720 h 1264920"/>
              <a:gd name="connsiteX18" fmla="*/ 508202 w 965402"/>
              <a:gd name="connsiteY18" fmla="*/ 899160 h 1264920"/>
              <a:gd name="connsiteX19" fmla="*/ 477722 w 965402"/>
              <a:gd name="connsiteY19" fmla="*/ 1021080 h 1264920"/>
              <a:gd name="connsiteX20" fmla="*/ 371042 w 965402"/>
              <a:gd name="connsiteY20" fmla="*/ 1158240 h 1264920"/>
              <a:gd name="connsiteX21" fmla="*/ 264362 w 965402"/>
              <a:gd name="connsiteY21" fmla="*/ 1234440 h 1264920"/>
              <a:gd name="connsiteX22" fmla="*/ 172922 w 965402"/>
              <a:gd name="connsiteY22" fmla="*/ 1264920 h 1264920"/>
              <a:gd name="connsiteX23" fmla="*/ 127202 w 965402"/>
              <a:gd name="connsiteY23" fmla="*/ 1249680 h 1264920"/>
              <a:gd name="connsiteX24" fmla="*/ 35762 w 965402"/>
              <a:gd name="connsiteY24" fmla="*/ 1203960 h 1264920"/>
              <a:gd name="connsiteX25" fmla="*/ 5282 w 965402"/>
              <a:gd name="connsiteY25" fmla="*/ 1112520 h 1264920"/>
              <a:gd name="connsiteX26" fmla="*/ 51002 w 965402"/>
              <a:gd name="connsiteY26" fmla="*/ 929640 h 1264920"/>
              <a:gd name="connsiteX27" fmla="*/ 96722 w 965402"/>
              <a:gd name="connsiteY27" fmla="*/ 838200 h 1264920"/>
              <a:gd name="connsiteX28" fmla="*/ 142442 w 965402"/>
              <a:gd name="connsiteY28" fmla="*/ 792480 h 1264920"/>
              <a:gd name="connsiteX29" fmla="*/ 203402 w 965402"/>
              <a:gd name="connsiteY29" fmla="*/ 701040 h 1264920"/>
              <a:gd name="connsiteX30" fmla="*/ 188162 w 965402"/>
              <a:gd name="connsiteY30" fmla="*/ 655320 h 1264920"/>
              <a:gd name="connsiteX31" fmla="*/ 127202 w 965402"/>
              <a:gd name="connsiteY31" fmla="*/ 563880 h 1264920"/>
              <a:gd name="connsiteX32" fmla="*/ 96722 w 965402"/>
              <a:gd name="connsiteY32" fmla="*/ 472440 h 1264920"/>
              <a:gd name="connsiteX33" fmla="*/ 111962 w 965402"/>
              <a:gd name="connsiteY33" fmla="*/ 243840 h 1264920"/>
              <a:gd name="connsiteX34" fmla="*/ 127202 w 965402"/>
              <a:gd name="connsiteY34" fmla="*/ 198120 h 1264920"/>
              <a:gd name="connsiteX35" fmla="*/ 188162 w 965402"/>
              <a:gd name="connsiteY35" fmla="*/ 106680 h 1264920"/>
              <a:gd name="connsiteX36" fmla="*/ 279602 w 965402"/>
              <a:gd name="connsiteY36" fmla="*/ 30480 h 1264920"/>
              <a:gd name="connsiteX37" fmla="*/ 279602 w 965402"/>
              <a:gd name="connsiteY37" fmla="*/ 30480 h 126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65402" h="1264920">
                <a:moveTo>
                  <a:pt x="279602" y="30480"/>
                </a:moveTo>
                <a:cubicBezTo>
                  <a:pt x="302462" y="25400"/>
                  <a:pt x="363119" y="0"/>
                  <a:pt x="416762" y="0"/>
                </a:cubicBezTo>
                <a:cubicBezTo>
                  <a:pt x="457718" y="0"/>
                  <a:pt x="498042" y="10160"/>
                  <a:pt x="538682" y="15240"/>
                </a:cubicBezTo>
                <a:cubicBezTo>
                  <a:pt x="553922" y="20320"/>
                  <a:pt x="570359" y="22678"/>
                  <a:pt x="584402" y="30480"/>
                </a:cubicBezTo>
                <a:cubicBezTo>
                  <a:pt x="616424" y="48270"/>
                  <a:pt x="639708" y="85418"/>
                  <a:pt x="675842" y="91440"/>
                </a:cubicBezTo>
                <a:cubicBezTo>
                  <a:pt x="721548" y="99058"/>
                  <a:pt x="818470" y="110326"/>
                  <a:pt x="858722" y="137160"/>
                </a:cubicBezTo>
                <a:lnTo>
                  <a:pt x="904442" y="167640"/>
                </a:lnTo>
                <a:cubicBezTo>
                  <a:pt x="914602" y="182880"/>
                  <a:pt x="927707" y="196525"/>
                  <a:pt x="934922" y="213360"/>
                </a:cubicBezTo>
                <a:cubicBezTo>
                  <a:pt x="943173" y="232612"/>
                  <a:pt x="944408" y="254181"/>
                  <a:pt x="950162" y="274320"/>
                </a:cubicBezTo>
                <a:cubicBezTo>
                  <a:pt x="954575" y="289766"/>
                  <a:pt x="960322" y="304800"/>
                  <a:pt x="965402" y="320040"/>
                </a:cubicBezTo>
                <a:cubicBezTo>
                  <a:pt x="955242" y="350520"/>
                  <a:pt x="942714" y="380311"/>
                  <a:pt x="934922" y="411480"/>
                </a:cubicBezTo>
                <a:cubicBezTo>
                  <a:pt x="931335" y="425829"/>
                  <a:pt x="914380" y="500272"/>
                  <a:pt x="904442" y="518160"/>
                </a:cubicBezTo>
                <a:cubicBezTo>
                  <a:pt x="827406" y="656825"/>
                  <a:pt x="871810" y="566463"/>
                  <a:pt x="797762" y="655320"/>
                </a:cubicBezTo>
                <a:cubicBezTo>
                  <a:pt x="786036" y="669391"/>
                  <a:pt x="781585" y="689598"/>
                  <a:pt x="767282" y="701040"/>
                </a:cubicBezTo>
                <a:cubicBezTo>
                  <a:pt x="754738" y="711075"/>
                  <a:pt x="735930" y="709096"/>
                  <a:pt x="721562" y="716280"/>
                </a:cubicBezTo>
                <a:cubicBezTo>
                  <a:pt x="705179" y="724471"/>
                  <a:pt x="692225" y="738569"/>
                  <a:pt x="675842" y="746760"/>
                </a:cubicBezTo>
                <a:cubicBezTo>
                  <a:pt x="661474" y="753944"/>
                  <a:pt x="644490" y="754816"/>
                  <a:pt x="630122" y="762000"/>
                </a:cubicBezTo>
                <a:cubicBezTo>
                  <a:pt x="511949" y="821086"/>
                  <a:pt x="653600" y="769414"/>
                  <a:pt x="538682" y="807720"/>
                </a:cubicBezTo>
                <a:cubicBezTo>
                  <a:pt x="528522" y="838200"/>
                  <a:pt x="514503" y="867655"/>
                  <a:pt x="508202" y="899160"/>
                </a:cubicBezTo>
                <a:cubicBezTo>
                  <a:pt x="503980" y="920272"/>
                  <a:pt x="492367" y="994720"/>
                  <a:pt x="477722" y="1021080"/>
                </a:cubicBezTo>
                <a:cubicBezTo>
                  <a:pt x="446452" y="1077366"/>
                  <a:pt x="418163" y="1117850"/>
                  <a:pt x="371042" y="1158240"/>
                </a:cubicBezTo>
                <a:cubicBezTo>
                  <a:pt x="364980" y="1163436"/>
                  <a:pt x="281062" y="1227018"/>
                  <a:pt x="264362" y="1234440"/>
                </a:cubicBezTo>
                <a:cubicBezTo>
                  <a:pt x="235002" y="1247489"/>
                  <a:pt x="172922" y="1264920"/>
                  <a:pt x="172922" y="1264920"/>
                </a:cubicBezTo>
                <a:cubicBezTo>
                  <a:pt x="157682" y="1259840"/>
                  <a:pt x="141570" y="1256864"/>
                  <a:pt x="127202" y="1249680"/>
                </a:cubicBezTo>
                <a:cubicBezTo>
                  <a:pt x="9029" y="1190594"/>
                  <a:pt x="150680" y="1242266"/>
                  <a:pt x="35762" y="1203960"/>
                </a:cubicBezTo>
                <a:cubicBezTo>
                  <a:pt x="25602" y="1173480"/>
                  <a:pt x="0" y="1144212"/>
                  <a:pt x="5282" y="1112520"/>
                </a:cubicBezTo>
                <a:cubicBezTo>
                  <a:pt x="25804" y="989388"/>
                  <a:pt x="10750" y="1050395"/>
                  <a:pt x="51002" y="929640"/>
                </a:cubicBezTo>
                <a:cubicBezTo>
                  <a:pt x="66276" y="883818"/>
                  <a:pt x="63896" y="877591"/>
                  <a:pt x="96722" y="838200"/>
                </a:cubicBezTo>
                <a:cubicBezTo>
                  <a:pt x="110520" y="821643"/>
                  <a:pt x="129210" y="809493"/>
                  <a:pt x="142442" y="792480"/>
                </a:cubicBezTo>
                <a:cubicBezTo>
                  <a:pt x="164932" y="763564"/>
                  <a:pt x="203402" y="701040"/>
                  <a:pt x="203402" y="701040"/>
                </a:cubicBezTo>
                <a:cubicBezTo>
                  <a:pt x="198322" y="685800"/>
                  <a:pt x="195964" y="669363"/>
                  <a:pt x="188162" y="655320"/>
                </a:cubicBezTo>
                <a:cubicBezTo>
                  <a:pt x="170372" y="623298"/>
                  <a:pt x="138786" y="598633"/>
                  <a:pt x="127202" y="563880"/>
                </a:cubicBezTo>
                <a:lnTo>
                  <a:pt x="96722" y="472440"/>
                </a:lnTo>
                <a:cubicBezTo>
                  <a:pt x="101802" y="396240"/>
                  <a:pt x="103528" y="319742"/>
                  <a:pt x="111962" y="243840"/>
                </a:cubicBezTo>
                <a:cubicBezTo>
                  <a:pt x="113736" y="227874"/>
                  <a:pt x="119400" y="212163"/>
                  <a:pt x="127202" y="198120"/>
                </a:cubicBezTo>
                <a:cubicBezTo>
                  <a:pt x="144992" y="166098"/>
                  <a:pt x="162259" y="132583"/>
                  <a:pt x="188162" y="106680"/>
                </a:cubicBezTo>
                <a:cubicBezTo>
                  <a:pt x="221867" y="72975"/>
                  <a:pt x="237167" y="51698"/>
                  <a:pt x="279602" y="30480"/>
                </a:cubicBezTo>
                <a:lnTo>
                  <a:pt x="279602" y="30480"/>
                </a:lnTo>
                <a:close/>
              </a:path>
            </a:pathLst>
          </a:custGeom>
          <a:solidFill>
            <a:srgbClr val="00B050"/>
          </a:solidFill>
          <a:effectLst>
            <a:glow rad="101600">
              <a:srgbClr val="FFFF00">
                <a:alpha val="60000"/>
              </a:srgbClr>
            </a:glow>
          </a:effectLst>
          <a:scene3d>
            <a:camera prst="orthographicFront"/>
            <a:lightRig rig="sunset" dir="t">
              <a:rot lat="0" lon="0" rev="2400000"/>
            </a:lightRig>
          </a:scene3d>
          <a:sp3d extrusionH="76200" contourW="38100" prstMaterial="dkEdge">
            <a:bevelT/>
            <a:bevelB/>
            <a:extrusionClr>
              <a:schemeClr val="tx1">
                <a:lumMod val="85000"/>
                <a:lumOff val="15000"/>
              </a:schemeClr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7" name="46 - Ελεύθερη σχεδίαση"/>
          <p:cNvSpPr/>
          <p:nvPr/>
        </p:nvSpPr>
        <p:spPr>
          <a:xfrm>
            <a:off x="1500162" y="4143380"/>
            <a:ext cx="965402" cy="1264920"/>
          </a:xfrm>
          <a:custGeom>
            <a:avLst/>
            <a:gdLst>
              <a:gd name="connsiteX0" fmla="*/ 279602 w 965402"/>
              <a:gd name="connsiteY0" fmla="*/ 30480 h 1264920"/>
              <a:gd name="connsiteX1" fmla="*/ 416762 w 965402"/>
              <a:gd name="connsiteY1" fmla="*/ 0 h 1264920"/>
              <a:gd name="connsiteX2" fmla="*/ 538682 w 965402"/>
              <a:gd name="connsiteY2" fmla="*/ 15240 h 1264920"/>
              <a:gd name="connsiteX3" fmla="*/ 584402 w 965402"/>
              <a:gd name="connsiteY3" fmla="*/ 30480 h 1264920"/>
              <a:gd name="connsiteX4" fmla="*/ 675842 w 965402"/>
              <a:gd name="connsiteY4" fmla="*/ 91440 h 1264920"/>
              <a:gd name="connsiteX5" fmla="*/ 858722 w 965402"/>
              <a:gd name="connsiteY5" fmla="*/ 137160 h 1264920"/>
              <a:gd name="connsiteX6" fmla="*/ 904442 w 965402"/>
              <a:gd name="connsiteY6" fmla="*/ 167640 h 1264920"/>
              <a:gd name="connsiteX7" fmla="*/ 934922 w 965402"/>
              <a:gd name="connsiteY7" fmla="*/ 213360 h 1264920"/>
              <a:gd name="connsiteX8" fmla="*/ 950162 w 965402"/>
              <a:gd name="connsiteY8" fmla="*/ 274320 h 1264920"/>
              <a:gd name="connsiteX9" fmla="*/ 965402 w 965402"/>
              <a:gd name="connsiteY9" fmla="*/ 320040 h 1264920"/>
              <a:gd name="connsiteX10" fmla="*/ 934922 w 965402"/>
              <a:gd name="connsiteY10" fmla="*/ 411480 h 1264920"/>
              <a:gd name="connsiteX11" fmla="*/ 904442 w 965402"/>
              <a:gd name="connsiteY11" fmla="*/ 518160 h 1264920"/>
              <a:gd name="connsiteX12" fmla="*/ 797762 w 965402"/>
              <a:gd name="connsiteY12" fmla="*/ 655320 h 1264920"/>
              <a:gd name="connsiteX13" fmla="*/ 767282 w 965402"/>
              <a:gd name="connsiteY13" fmla="*/ 701040 h 1264920"/>
              <a:gd name="connsiteX14" fmla="*/ 721562 w 965402"/>
              <a:gd name="connsiteY14" fmla="*/ 716280 h 1264920"/>
              <a:gd name="connsiteX15" fmla="*/ 675842 w 965402"/>
              <a:gd name="connsiteY15" fmla="*/ 746760 h 1264920"/>
              <a:gd name="connsiteX16" fmla="*/ 630122 w 965402"/>
              <a:gd name="connsiteY16" fmla="*/ 762000 h 1264920"/>
              <a:gd name="connsiteX17" fmla="*/ 538682 w 965402"/>
              <a:gd name="connsiteY17" fmla="*/ 807720 h 1264920"/>
              <a:gd name="connsiteX18" fmla="*/ 508202 w 965402"/>
              <a:gd name="connsiteY18" fmla="*/ 899160 h 1264920"/>
              <a:gd name="connsiteX19" fmla="*/ 477722 w 965402"/>
              <a:gd name="connsiteY19" fmla="*/ 1021080 h 1264920"/>
              <a:gd name="connsiteX20" fmla="*/ 371042 w 965402"/>
              <a:gd name="connsiteY20" fmla="*/ 1158240 h 1264920"/>
              <a:gd name="connsiteX21" fmla="*/ 264362 w 965402"/>
              <a:gd name="connsiteY21" fmla="*/ 1234440 h 1264920"/>
              <a:gd name="connsiteX22" fmla="*/ 172922 w 965402"/>
              <a:gd name="connsiteY22" fmla="*/ 1264920 h 1264920"/>
              <a:gd name="connsiteX23" fmla="*/ 127202 w 965402"/>
              <a:gd name="connsiteY23" fmla="*/ 1249680 h 1264920"/>
              <a:gd name="connsiteX24" fmla="*/ 35762 w 965402"/>
              <a:gd name="connsiteY24" fmla="*/ 1203960 h 1264920"/>
              <a:gd name="connsiteX25" fmla="*/ 5282 w 965402"/>
              <a:gd name="connsiteY25" fmla="*/ 1112520 h 1264920"/>
              <a:gd name="connsiteX26" fmla="*/ 51002 w 965402"/>
              <a:gd name="connsiteY26" fmla="*/ 929640 h 1264920"/>
              <a:gd name="connsiteX27" fmla="*/ 96722 w 965402"/>
              <a:gd name="connsiteY27" fmla="*/ 838200 h 1264920"/>
              <a:gd name="connsiteX28" fmla="*/ 142442 w 965402"/>
              <a:gd name="connsiteY28" fmla="*/ 792480 h 1264920"/>
              <a:gd name="connsiteX29" fmla="*/ 203402 w 965402"/>
              <a:gd name="connsiteY29" fmla="*/ 701040 h 1264920"/>
              <a:gd name="connsiteX30" fmla="*/ 188162 w 965402"/>
              <a:gd name="connsiteY30" fmla="*/ 655320 h 1264920"/>
              <a:gd name="connsiteX31" fmla="*/ 127202 w 965402"/>
              <a:gd name="connsiteY31" fmla="*/ 563880 h 1264920"/>
              <a:gd name="connsiteX32" fmla="*/ 96722 w 965402"/>
              <a:gd name="connsiteY32" fmla="*/ 472440 h 1264920"/>
              <a:gd name="connsiteX33" fmla="*/ 111962 w 965402"/>
              <a:gd name="connsiteY33" fmla="*/ 243840 h 1264920"/>
              <a:gd name="connsiteX34" fmla="*/ 127202 w 965402"/>
              <a:gd name="connsiteY34" fmla="*/ 198120 h 1264920"/>
              <a:gd name="connsiteX35" fmla="*/ 188162 w 965402"/>
              <a:gd name="connsiteY35" fmla="*/ 106680 h 1264920"/>
              <a:gd name="connsiteX36" fmla="*/ 279602 w 965402"/>
              <a:gd name="connsiteY36" fmla="*/ 30480 h 1264920"/>
              <a:gd name="connsiteX37" fmla="*/ 279602 w 965402"/>
              <a:gd name="connsiteY37" fmla="*/ 30480 h 126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65402" h="1264920">
                <a:moveTo>
                  <a:pt x="279602" y="30480"/>
                </a:moveTo>
                <a:cubicBezTo>
                  <a:pt x="302462" y="25400"/>
                  <a:pt x="363119" y="0"/>
                  <a:pt x="416762" y="0"/>
                </a:cubicBezTo>
                <a:cubicBezTo>
                  <a:pt x="457718" y="0"/>
                  <a:pt x="498042" y="10160"/>
                  <a:pt x="538682" y="15240"/>
                </a:cubicBezTo>
                <a:cubicBezTo>
                  <a:pt x="553922" y="20320"/>
                  <a:pt x="570359" y="22678"/>
                  <a:pt x="584402" y="30480"/>
                </a:cubicBezTo>
                <a:cubicBezTo>
                  <a:pt x="616424" y="48270"/>
                  <a:pt x="639708" y="85418"/>
                  <a:pt x="675842" y="91440"/>
                </a:cubicBezTo>
                <a:cubicBezTo>
                  <a:pt x="721548" y="99058"/>
                  <a:pt x="818470" y="110326"/>
                  <a:pt x="858722" y="137160"/>
                </a:cubicBezTo>
                <a:lnTo>
                  <a:pt x="904442" y="167640"/>
                </a:lnTo>
                <a:cubicBezTo>
                  <a:pt x="914602" y="182880"/>
                  <a:pt x="927707" y="196525"/>
                  <a:pt x="934922" y="213360"/>
                </a:cubicBezTo>
                <a:cubicBezTo>
                  <a:pt x="943173" y="232612"/>
                  <a:pt x="944408" y="254181"/>
                  <a:pt x="950162" y="274320"/>
                </a:cubicBezTo>
                <a:cubicBezTo>
                  <a:pt x="954575" y="289766"/>
                  <a:pt x="960322" y="304800"/>
                  <a:pt x="965402" y="320040"/>
                </a:cubicBezTo>
                <a:cubicBezTo>
                  <a:pt x="955242" y="350520"/>
                  <a:pt x="942714" y="380311"/>
                  <a:pt x="934922" y="411480"/>
                </a:cubicBezTo>
                <a:cubicBezTo>
                  <a:pt x="931335" y="425829"/>
                  <a:pt x="914380" y="500272"/>
                  <a:pt x="904442" y="518160"/>
                </a:cubicBezTo>
                <a:cubicBezTo>
                  <a:pt x="827406" y="656825"/>
                  <a:pt x="871810" y="566463"/>
                  <a:pt x="797762" y="655320"/>
                </a:cubicBezTo>
                <a:cubicBezTo>
                  <a:pt x="786036" y="669391"/>
                  <a:pt x="781585" y="689598"/>
                  <a:pt x="767282" y="701040"/>
                </a:cubicBezTo>
                <a:cubicBezTo>
                  <a:pt x="754738" y="711075"/>
                  <a:pt x="735930" y="709096"/>
                  <a:pt x="721562" y="716280"/>
                </a:cubicBezTo>
                <a:cubicBezTo>
                  <a:pt x="705179" y="724471"/>
                  <a:pt x="692225" y="738569"/>
                  <a:pt x="675842" y="746760"/>
                </a:cubicBezTo>
                <a:cubicBezTo>
                  <a:pt x="661474" y="753944"/>
                  <a:pt x="644490" y="754816"/>
                  <a:pt x="630122" y="762000"/>
                </a:cubicBezTo>
                <a:cubicBezTo>
                  <a:pt x="511949" y="821086"/>
                  <a:pt x="653600" y="769414"/>
                  <a:pt x="538682" y="807720"/>
                </a:cubicBezTo>
                <a:cubicBezTo>
                  <a:pt x="528522" y="838200"/>
                  <a:pt x="514503" y="867655"/>
                  <a:pt x="508202" y="899160"/>
                </a:cubicBezTo>
                <a:cubicBezTo>
                  <a:pt x="503980" y="920272"/>
                  <a:pt x="492367" y="994720"/>
                  <a:pt x="477722" y="1021080"/>
                </a:cubicBezTo>
                <a:cubicBezTo>
                  <a:pt x="446452" y="1077366"/>
                  <a:pt x="418163" y="1117850"/>
                  <a:pt x="371042" y="1158240"/>
                </a:cubicBezTo>
                <a:cubicBezTo>
                  <a:pt x="364980" y="1163436"/>
                  <a:pt x="281062" y="1227018"/>
                  <a:pt x="264362" y="1234440"/>
                </a:cubicBezTo>
                <a:cubicBezTo>
                  <a:pt x="235002" y="1247489"/>
                  <a:pt x="172922" y="1264920"/>
                  <a:pt x="172922" y="1264920"/>
                </a:cubicBezTo>
                <a:cubicBezTo>
                  <a:pt x="157682" y="1259840"/>
                  <a:pt x="141570" y="1256864"/>
                  <a:pt x="127202" y="1249680"/>
                </a:cubicBezTo>
                <a:cubicBezTo>
                  <a:pt x="9029" y="1190594"/>
                  <a:pt x="150680" y="1242266"/>
                  <a:pt x="35762" y="1203960"/>
                </a:cubicBezTo>
                <a:cubicBezTo>
                  <a:pt x="25602" y="1173480"/>
                  <a:pt x="0" y="1144212"/>
                  <a:pt x="5282" y="1112520"/>
                </a:cubicBezTo>
                <a:cubicBezTo>
                  <a:pt x="25804" y="989388"/>
                  <a:pt x="10750" y="1050395"/>
                  <a:pt x="51002" y="929640"/>
                </a:cubicBezTo>
                <a:cubicBezTo>
                  <a:pt x="66276" y="883818"/>
                  <a:pt x="63896" y="877591"/>
                  <a:pt x="96722" y="838200"/>
                </a:cubicBezTo>
                <a:cubicBezTo>
                  <a:pt x="110520" y="821643"/>
                  <a:pt x="129210" y="809493"/>
                  <a:pt x="142442" y="792480"/>
                </a:cubicBezTo>
                <a:cubicBezTo>
                  <a:pt x="164932" y="763564"/>
                  <a:pt x="203402" y="701040"/>
                  <a:pt x="203402" y="701040"/>
                </a:cubicBezTo>
                <a:cubicBezTo>
                  <a:pt x="198322" y="685800"/>
                  <a:pt x="195964" y="669363"/>
                  <a:pt x="188162" y="655320"/>
                </a:cubicBezTo>
                <a:cubicBezTo>
                  <a:pt x="170372" y="623298"/>
                  <a:pt x="138786" y="598633"/>
                  <a:pt x="127202" y="563880"/>
                </a:cubicBezTo>
                <a:lnTo>
                  <a:pt x="96722" y="472440"/>
                </a:lnTo>
                <a:cubicBezTo>
                  <a:pt x="101802" y="396240"/>
                  <a:pt x="103528" y="319742"/>
                  <a:pt x="111962" y="243840"/>
                </a:cubicBezTo>
                <a:cubicBezTo>
                  <a:pt x="113736" y="227874"/>
                  <a:pt x="119400" y="212163"/>
                  <a:pt x="127202" y="198120"/>
                </a:cubicBezTo>
                <a:cubicBezTo>
                  <a:pt x="144992" y="166098"/>
                  <a:pt x="162259" y="132583"/>
                  <a:pt x="188162" y="106680"/>
                </a:cubicBezTo>
                <a:cubicBezTo>
                  <a:pt x="221867" y="72975"/>
                  <a:pt x="237167" y="51698"/>
                  <a:pt x="279602" y="30480"/>
                </a:cubicBezTo>
                <a:lnTo>
                  <a:pt x="279602" y="30480"/>
                </a:lnTo>
                <a:close/>
              </a:path>
            </a:pathLst>
          </a:custGeom>
          <a:solidFill>
            <a:srgbClr val="00B050"/>
          </a:solidFill>
          <a:effectLst>
            <a:glow rad="101600">
              <a:srgbClr val="FFFF00">
                <a:alpha val="60000"/>
              </a:srgbClr>
            </a:glow>
          </a:effectLst>
          <a:scene3d>
            <a:camera prst="orthographicFront"/>
            <a:lightRig rig="sunset" dir="t">
              <a:rot lat="0" lon="0" rev="2400000"/>
            </a:lightRig>
          </a:scene3d>
          <a:sp3d extrusionH="76200" contourW="38100" prstMaterial="dkEdge">
            <a:bevelT/>
            <a:bevelB/>
            <a:extrusionClr>
              <a:schemeClr val="tx1">
                <a:lumMod val="85000"/>
                <a:lumOff val="15000"/>
              </a:schemeClr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8" name="47 - Ελεύθερη σχεδίαση"/>
          <p:cNvSpPr/>
          <p:nvPr/>
        </p:nvSpPr>
        <p:spPr>
          <a:xfrm rot="17918779">
            <a:off x="8661961" y="4166303"/>
            <a:ext cx="965402" cy="1264920"/>
          </a:xfrm>
          <a:custGeom>
            <a:avLst/>
            <a:gdLst>
              <a:gd name="connsiteX0" fmla="*/ 279602 w 965402"/>
              <a:gd name="connsiteY0" fmla="*/ 30480 h 1264920"/>
              <a:gd name="connsiteX1" fmla="*/ 416762 w 965402"/>
              <a:gd name="connsiteY1" fmla="*/ 0 h 1264920"/>
              <a:gd name="connsiteX2" fmla="*/ 538682 w 965402"/>
              <a:gd name="connsiteY2" fmla="*/ 15240 h 1264920"/>
              <a:gd name="connsiteX3" fmla="*/ 584402 w 965402"/>
              <a:gd name="connsiteY3" fmla="*/ 30480 h 1264920"/>
              <a:gd name="connsiteX4" fmla="*/ 675842 w 965402"/>
              <a:gd name="connsiteY4" fmla="*/ 91440 h 1264920"/>
              <a:gd name="connsiteX5" fmla="*/ 858722 w 965402"/>
              <a:gd name="connsiteY5" fmla="*/ 137160 h 1264920"/>
              <a:gd name="connsiteX6" fmla="*/ 904442 w 965402"/>
              <a:gd name="connsiteY6" fmla="*/ 167640 h 1264920"/>
              <a:gd name="connsiteX7" fmla="*/ 934922 w 965402"/>
              <a:gd name="connsiteY7" fmla="*/ 213360 h 1264920"/>
              <a:gd name="connsiteX8" fmla="*/ 950162 w 965402"/>
              <a:gd name="connsiteY8" fmla="*/ 274320 h 1264920"/>
              <a:gd name="connsiteX9" fmla="*/ 965402 w 965402"/>
              <a:gd name="connsiteY9" fmla="*/ 320040 h 1264920"/>
              <a:gd name="connsiteX10" fmla="*/ 934922 w 965402"/>
              <a:gd name="connsiteY10" fmla="*/ 411480 h 1264920"/>
              <a:gd name="connsiteX11" fmla="*/ 904442 w 965402"/>
              <a:gd name="connsiteY11" fmla="*/ 518160 h 1264920"/>
              <a:gd name="connsiteX12" fmla="*/ 797762 w 965402"/>
              <a:gd name="connsiteY12" fmla="*/ 655320 h 1264920"/>
              <a:gd name="connsiteX13" fmla="*/ 767282 w 965402"/>
              <a:gd name="connsiteY13" fmla="*/ 701040 h 1264920"/>
              <a:gd name="connsiteX14" fmla="*/ 721562 w 965402"/>
              <a:gd name="connsiteY14" fmla="*/ 716280 h 1264920"/>
              <a:gd name="connsiteX15" fmla="*/ 675842 w 965402"/>
              <a:gd name="connsiteY15" fmla="*/ 746760 h 1264920"/>
              <a:gd name="connsiteX16" fmla="*/ 630122 w 965402"/>
              <a:gd name="connsiteY16" fmla="*/ 762000 h 1264920"/>
              <a:gd name="connsiteX17" fmla="*/ 538682 w 965402"/>
              <a:gd name="connsiteY17" fmla="*/ 807720 h 1264920"/>
              <a:gd name="connsiteX18" fmla="*/ 508202 w 965402"/>
              <a:gd name="connsiteY18" fmla="*/ 899160 h 1264920"/>
              <a:gd name="connsiteX19" fmla="*/ 477722 w 965402"/>
              <a:gd name="connsiteY19" fmla="*/ 1021080 h 1264920"/>
              <a:gd name="connsiteX20" fmla="*/ 371042 w 965402"/>
              <a:gd name="connsiteY20" fmla="*/ 1158240 h 1264920"/>
              <a:gd name="connsiteX21" fmla="*/ 264362 w 965402"/>
              <a:gd name="connsiteY21" fmla="*/ 1234440 h 1264920"/>
              <a:gd name="connsiteX22" fmla="*/ 172922 w 965402"/>
              <a:gd name="connsiteY22" fmla="*/ 1264920 h 1264920"/>
              <a:gd name="connsiteX23" fmla="*/ 127202 w 965402"/>
              <a:gd name="connsiteY23" fmla="*/ 1249680 h 1264920"/>
              <a:gd name="connsiteX24" fmla="*/ 35762 w 965402"/>
              <a:gd name="connsiteY24" fmla="*/ 1203960 h 1264920"/>
              <a:gd name="connsiteX25" fmla="*/ 5282 w 965402"/>
              <a:gd name="connsiteY25" fmla="*/ 1112520 h 1264920"/>
              <a:gd name="connsiteX26" fmla="*/ 51002 w 965402"/>
              <a:gd name="connsiteY26" fmla="*/ 929640 h 1264920"/>
              <a:gd name="connsiteX27" fmla="*/ 96722 w 965402"/>
              <a:gd name="connsiteY27" fmla="*/ 838200 h 1264920"/>
              <a:gd name="connsiteX28" fmla="*/ 142442 w 965402"/>
              <a:gd name="connsiteY28" fmla="*/ 792480 h 1264920"/>
              <a:gd name="connsiteX29" fmla="*/ 203402 w 965402"/>
              <a:gd name="connsiteY29" fmla="*/ 701040 h 1264920"/>
              <a:gd name="connsiteX30" fmla="*/ 188162 w 965402"/>
              <a:gd name="connsiteY30" fmla="*/ 655320 h 1264920"/>
              <a:gd name="connsiteX31" fmla="*/ 127202 w 965402"/>
              <a:gd name="connsiteY31" fmla="*/ 563880 h 1264920"/>
              <a:gd name="connsiteX32" fmla="*/ 96722 w 965402"/>
              <a:gd name="connsiteY32" fmla="*/ 472440 h 1264920"/>
              <a:gd name="connsiteX33" fmla="*/ 111962 w 965402"/>
              <a:gd name="connsiteY33" fmla="*/ 243840 h 1264920"/>
              <a:gd name="connsiteX34" fmla="*/ 127202 w 965402"/>
              <a:gd name="connsiteY34" fmla="*/ 198120 h 1264920"/>
              <a:gd name="connsiteX35" fmla="*/ 188162 w 965402"/>
              <a:gd name="connsiteY35" fmla="*/ 106680 h 1264920"/>
              <a:gd name="connsiteX36" fmla="*/ 279602 w 965402"/>
              <a:gd name="connsiteY36" fmla="*/ 30480 h 1264920"/>
              <a:gd name="connsiteX37" fmla="*/ 279602 w 965402"/>
              <a:gd name="connsiteY37" fmla="*/ 30480 h 126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65402" h="1264920">
                <a:moveTo>
                  <a:pt x="279602" y="30480"/>
                </a:moveTo>
                <a:cubicBezTo>
                  <a:pt x="302462" y="25400"/>
                  <a:pt x="363119" y="0"/>
                  <a:pt x="416762" y="0"/>
                </a:cubicBezTo>
                <a:cubicBezTo>
                  <a:pt x="457718" y="0"/>
                  <a:pt x="498042" y="10160"/>
                  <a:pt x="538682" y="15240"/>
                </a:cubicBezTo>
                <a:cubicBezTo>
                  <a:pt x="553922" y="20320"/>
                  <a:pt x="570359" y="22678"/>
                  <a:pt x="584402" y="30480"/>
                </a:cubicBezTo>
                <a:cubicBezTo>
                  <a:pt x="616424" y="48270"/>
                  <a:pt x="639708" y="85418"/>
                  <a:pt x="675842" y="91440"/>
                </a:cubicBezTo>
                <a:cubicBezTo>
                  <a:pt x="721548" y="99058"/>
                  <a:pt x="818470" y="110326"/>
                  <a:pt x="858722" y="137160"/>
                </a:cubicBezTo>
                <a:lnTo>
                  <a:pt x="904442" y="167640"/>
                </a:lnTo>
                <a:cubicBezTo>
                  <a:pt x="914602" y="182880"/>
                  <a:pt x="927707" y="196525"/>
                  <a:pt x="934922" y="213360"/>
                </a:cubicBezTo>
                <a:cubicBezTo>
                  <a:pt x="943173" y="232612"/>
                  <a:pt x="944408" y="254181"/>
                  <a:pt x="950162" y="274320"/>
                </a:cubicBezTo>
                <a:cubicBezTo>
                  <a:pt x="954575" y="289766"/>
                  <a:pt x="960322" y="304800"/>
                  <a:pt x="965402" y="320040"/>
                </a:cubicBezTo>
                <a:cubicBezTo>
                  <a:pt x="955242" y="350520"/>
                  <a:pt x="942714" y="380311"/>
                  <a:pt x="934922" y="411480"/>
                </a:cubicBezTo>
                <a:cubicBezTo>
                  <a:pt x="931335" y="425829"/>
                  <a:pt x="914380" y="500272"/>
                  <a:pt x="904442" y="518160"/>
                </a:cubicBezTo>
                <a:cubicBezTo>
                  <a:pt x="827406" y="656825"/>
                  <a:pt x="871810" y="566463"/>
                  <a:pt x="797762" y="655320"/>
                </a:cubicBezTo>
                <a:cubicBezTo>
                  <a:pt x="786036" y="669391"/>
                  <a:pt x="781585" y="689598"/>
                  <a:pt x="767282" y="701040"/>
                </a:cubicBezTo>
                <a:cubicBezTo>
                  <a:pt x="754738" y="711075"/>
                  <a:pt x="735930" y="709096"/>
                  <a:pt x="721562" y="716280"/>
                </a:cubicBezTo>
                <a:cubicBezTo>
                  <a:pt x="705179" y="724471"/>
                  <a:pt x="692225" y="738569"/>
                  <a:pt x="675842" y="746760"/>
                </a:cubicBezTo>
                <a:cubicBezTo>
                  <a:pt x="661474" y="753944"/>
                  <a:pt x="644490" y="754816"/>
                  <a:pt x="630122" y="762000"/>
                </a:cubicBezTo>
                <a:cubicBezTo>
                  <a:pt x="511949" y="821086"/>
                  <a:pt x="653600" y="769414"/>
                  <a:pt x="538682" y="807720"/>
                </a:cubicBezTo>
                <a:cubicBezTo>
                  <a:pt x="528522" y="838200"/>
                  <a:pt x="514503" y="867655"/>
                  <a:pt x="508202" y="899160"/>
                </a:cubicBezTo>
                <a:cubicBezTo>
                  <a:pt x="503980" y="920272"/>
                  <a:pt x="492367" y="994720"/>
                  <a:pt x="477722" y="1021080"/>
                </a:cubicBezTo>
                <a:cubicBezTo>
                  <a:pt x="446452" y="1077366"/>
                  <a:pt x="418163" y="1117850"/>
                  <a:pt x="371042" y="1158240"/>
                </a:cubicBezTo>
                <a:cubicBezTo>
                  <a:pt x="364980" y="1163436"/>
                  <a:pt x="281062" y="1227018"/>
                  <a:pt x="264362" y="1234440"/>
                </a:cubicBezTo>
                <a:cubicBezTo>
                  <a:pt x="235002" y="1247489"/>
                  <a:pt x="172922" y="1264920"/>
                  <a:pt x="172922" y="1264920"/>
                </a:cubicBezTo>
                <a:cubicBezTo>
                  <a:pt x="157682" y="1259840"/>
                  <a:pt x="141570" y="1256864"/>
                  <a:pt x="127202" y="1249680"/>
                </a:cubicBezTo>
                <a:cubicBezTo>
                  <a:pt x="9029" y="1190594"/>
                  <a:pt x="150680" y="1242266"/>
                  <a:pt x="35762" y="1203960"/>
                </a:cubicBezTo>
                <a:cubicBezTo>
                  <a:pt x="25602" y="1173480"/>
                  <a:pt x="0" y="1144212"/>
                  <a:pt x="5282" y="1112520"/>
                </a:cubicBezTo>
                <a:cubicBezTo>
                  <a:pt x="25804" y="989388"/>
                  <a:pt x="10750" y="1050395"/>
                  <a:pt x="51002" y="929640"/>
                </a:cubicBezTo>
                <a:cubicBezTo>
                  <a:pt x="66276" y="883818"/>
                  <a:pt x="63896" y="877591"/>
                  <a:pt x="96722" y="838200"/>
                </a:cubicBezTo>
                <a:cubicBezTo>
                  <a:pt x="110520" y="821643"/>
                  <a:pt x="129210" y="809493"/>
                  <a:pt x="142442" y="792480"/>
                </a:cubicBezTo>
                <a:cubicBezTo>
                  <a:pt x="164932" y="763564"/>
                  <a:pt x="203402" y="701040"/>
                  <a:pt x="203402" y="701040"/>
                </a:cubicBezTo>
                <a:cubicBezTo>
                  <a:pt x="198322" y="685800"/>
                  <a:pt x="195964" y="669363"/>
                  <a:pt x="188162" y="655320"/>
                </a:cubicBezTo>
                <a:cubicBezTo>
                  <a:pt x="170372" y="623298"/>
                  <a:pt x="138786" y="598633"/>
                  <a:pt x="127202" y="563880"/>
                </a:cubicBezTo>
                <a:lnTo>
                  <a:pt x="96722" y="472440"/>
                </a:lnTo>
                <a:cubicBezTo>
                  <a:pt x="101802" y="396240"/>
                  <a:pt x="103528" y="319742"/>
                  <a:pt x="111962" y="243840"/>
                </a:cubicBezTo>
                <a:cubicBezTo>
                  <a:pt x="113736" y="227874"/>
                  <a:pt x="119400" y="212163"/>
                  <a:pt x="127202" y="198120"/>
                </a:cubicBezTo>
                <a:cubicBezTo>
                  <a:pt x="144992" y="166098"/>
                  <a:pt x="162259" y="132583"/>
                  <a:pt x="188162" y="106680"/>
                </a:cubicBezTo>
                <a:cubicBezTo>
                  <a:pt x="221867" y="72975"/>
                  <a:pt x="237167" y="51698"/>
                  <a:pt x="279602" y="30480"/>
                </a:cubicBezTo>
                <a:lnTo>
                  <a:pt x="279602" y="30480"/>
                </a:lnTo>
                <a:close/>
              </a:path>
            </a:pathLst>
          </a:custGeom>
          <a:solidFill>
            <a:srgbClr val="00B050"/>
          </a:solidFill>
          <a:effectLst>
            <a:glow rad="101600">
              <a:srgbClr val="FFFF00">
                <a:alpha val="60000"/>
              </a:srgbClr>
            </a:glow>
          </a:effectLst>
          <a:scene3d>
            <a:camera prst="orthographicFront"/>
            <a:lightRig rig="sunset" dir="t">
              <a:rot lat="0" lon="0" rev="2400000"/>
            </a:lightRig>
          </a:scene3d>
          <a:sp3d extrusionH="76200" contourW="38100" prstMaterial="dkEdge">
            <a:bevelT/>
            <a:bevelB/>
            <a:extrusionClr>
              <a:schemeClr val="tx1">
                <a:lumMod val="85000"/>
                <a:lumOff val="15000"/>
              </a:schemeClr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0971" name="Oval 11"/>
          <p:cNvSpPr>
            <a:spLocks noChangeArrowheads="1"/>
          </p:cNvSpPr>
          <p:nvPr/>
        </p:nvSpPr>
        <p:spPr bwMode="auto">
          <a:xfrm>
            <a:off x="4571996" y="3214686"/>
            <a:ext cx="928694" cy="71438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3600" b="1" dirty="0">
                <a:solidFill>
                  <a:srgbClr val="FFFFFF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Ο</a:t>
            </a:r>
            <a:r>
              <a:rPr lang="el-GR" sz="3600" b="1" baseline="-25000" dirty="0">
                <a:solidFill>
                  <a:srgbClr val="FFFFFF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2</a:t>
            </a:r>
            <a:endParaRPr lang="en-GB" sz="3600" b="1" dirty="0">
              <a:solidFill>
                <a:srgbClr val="FFFFFF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 flipV="1">
            <a:off x="3848100" y="980579"/>
            <a:ext cx="0" cy="1584325"/>
          </a:xfrm>
          <a:prstGeom prst="line">
            <a:avLst/>
          </a:prstGeom>
          <a:noFill/>
          <a:ln w="152400">
            <a:solidFill>
              <a:srgbClr val="FFFF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0977" name="Freeform 17"/>
          <p:cNvSpPr>
            <a:spLocks/>
          </p:cNvSpPr>
          <p:nvPr/>
        </p:nvSpPr>
        <p:spPr bwMode="auto">
          <a:xfrm>
            <a:off x="4135439" y="620713"/>
            <a:ext cx="3529013" cy="2663825"/>
          </a:xfrm>
          <a:custGeom>
            <a:avLst/>
            <a:gdLst/>
            <a:ahLst/>
            <a:cxnLst>
              <a:cxn ang="0">
                <a:pos x="0" y="38"/>
              </a:cxn>
              <a:cxn ang="0">
                <a:pos x="816" y="38"/>
              </a:cxn>
              <a:cxn ang="0">
                <a:pos x="1406" y="83"/>
              </a:cxn>
              <a:cxn ang="0">
                <a:pos x="1950" y="83"/>
              </a:cxn>
              <a:cxn ang="0">
                <a:pos x="1769" y="582"/>
              </a:cxn>
              <a:cxn ang="0">
                <a:pos x="1723" y="1761"/>
              </a:cxn>
            </a:cxnLst>
            <a:rect l="0" t="0" r="r" b="b"/>
            <a:pathLst>
              <a:path w="2010" h="1761">
                <a:moveTo>
                  <a:pt x="0" y="38"/>
                </a:moveTo>
                <a:cubicBezTo>
                  <a:pt x="291" y="34"/>
                  <a:pt x="582" y="30"/>
                  <a:pt x="816" y="38"/>
                </a:cubicBezTo>
                <a:cubicBezTo>
                  <a:pt x="1050" y="46"/>
                  <a:pt x="1217" y="76"/>
                  <a:pt x="1406" y="83"/>
                </a:cubicBezTo>
                <a:cubicBezTo>
                  <a:pt x="1595" y="90"/>
                  <a:pt x="1890" y="0"/>
                  <a:pt x="1950" y="83"/>
                </a:cubicBezTo>
                <a:cubicBezTo>
                  <a:pt x="2010" y="166"/>
                  <a:pt x="1807" y="302"/>
                  <a:pt x="1769" y="582"/>
                </a:cubicBezTo>
                <a:cubicBezTo>
                  <a:pt x="1731" y="862"/>
                  <a:pt x="1727" y="1311"/>
                  <a:pt x="1723" y="1761"/>
                </a:cubicBezTo>
              </a:path>
            </a:pathLst>
          </a:custGeom>
          <a:noFill/>
          <a:ln w="152400" cmpd="sng">
            <a:solidFill>
              <a:srgbClr val="FFFF00"/>
            </a:solidFill>
            <a:prstDash val="sysDot"/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0979" name="Line 19"/>
          <p:cNvSpPr>
            <a:spLocks noChangeShapeType="1"/>
          </p:cNvSpPr>
          <p:nvPr/>
        </p:nvSpPr>
        <p:spPr bwMode="auto">
          <a:xfrm flipV="1">
            <a:off x="7572392" y="1142984"/>
            <a:ext cx="714380" cy="360362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5634044" y="3071815"/>
            <a:ext cx="903288" cy="911226"/>
            <a:chOff x="3234" y="4320"/>
            <a:chExt cx="569" cy="574"/>
          </a:xfrm>
        </p:grpSpPr>
        <p:sp>
          <p:nvSpPr>
            <p:cNvPr id="40982" name="Text Box 22"/>
            <p:cNvSpPr txBox="1">
              <a:spLocks noChangeArrowheads="1"/>
            </p:cNvSpPr>
            <p:nvPr/>
          </p:nvSpPr>
          <p:spPr bwMode="auto">
            <a:xfrm>
              <a:off x="3234" y="4320"/>
              <a:ext cx="51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l-GR" sz="2800" b="1" dirty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Α</a:t>
              </a:r>
              <a:r>
                <a:rPr lang="en-GB" sz="2800" b="1" dirty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D</a:t>
              </a:r>
              <a:r>
                <a:rPr lang="el-GR" sz="2800" b="1" dirty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Ρ</a:t>
              </a:r>
              <a:endParaRPr lang="en-GB" sz="2800" b="1" dirty="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40983" name="Text Box 23"/>
            <p:cNvSpPr txBox="1">
              <a:spLocks noChangeArrowheads="1"/>
            </p:cNvSpPr>
            <p:nvPr/>
          </p:nvSpPr>
          <p:spPr bwMode="auto">
            <a:xfrm>
              <a:off x="3529" y="4564"/>
              <a:ext cx="27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l-GR" sz="28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Ρ</a:t>
              </a:r>
              <a:r>
                <a:rPr lang="en-GB" sz="2800" b="1" baseline="-250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i</a:t>
              </a:r>
              <a:endParaRPr lang="en-GB" sz="2800" b="1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3643199" y="428608"/>
            <a:ext cx="580608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3200" b="1" dirty="0">
                <a:solidFill>
                  <a:prstClr val="white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H</a:t>
            </a:r>
            <a:r>
              <a:rPr lang="en-GB" sz="3200" b="1" baseline="30000" dirty="0">
                <a:solidFill>
                  <a:prstClr val="white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+</a:t>
            </a:r>
            <a:endParaRPr lang="en-GB" sz="3200" b="1" dirty="0">
              <a:solidFill>
                <a:prstClr val="white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6929345" y="3286126"/>
            <a:ext cx="5806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3200" b="1" dirty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H</a:t>
            </a:r>
            <a:r>
              <a:rPr lang="en-GB" sz="3200" b="1" baseline="30000" dirty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+</a:t>
            </a:r>
            <a:endParaRPr lang="en-GB" sz="3200" b="1" dirty="0">
              <a:solidFill>
                <a:srgbClr val="000000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968" name="Oval 8"/>
          <p:cNvSpPr>
            <a:spLocks noChangeArrowheads="1"/>
          </p:cNvSpPr>
          <p:nvPr/>
        </p:nvSpPr>
        <p:spPr bwMode="auto">
          <a:xfrm>
            <a:off x="2500294" y="3357563"/>
            <a:ext cx="857255" cy="579435"/>
          </a:xfrm>
          <a:prstGeom prst="ellipse">
            <a:avLst/>
          </a:pr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4800" b="1" dirty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e</a:t>
            </a:r>
            <a:r>
              <a:rPr lang="en-GB" sz="4800" b="1" baseline="30000" dirty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-</a:t>
            </a:r>
            <a:endParaRPr lang="en-GB" sz="4800" b="1" dirty="0">
              <a:solidFill>
                <a:srgbClr val="000000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3559324" y="2492896"/>
            <a:ext cx="5806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3200" b="1" dirty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H</a:t>
            </a:r>
            <a:r>
              <a:rPr lang="en-GB" sz="3200" b="1" baseline="30000" dirty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+</a:t>
            </a:r>
            <a:endParaRPr lang="en-GB" sz="3200" b="1" dirty="0">
              <a:solidFill>
                <a:srgbClr val="000000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23 - Έλλειψη"/>
          <p:cNvSpPr/>
          <p:nvPr/>
        </p:nvSpPr>
        <p:spPr>
          <a:xfrm>
            <a:off x="6500824" y="1500174"/>
            <a:ext cx="1500198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3600" b="1" dirty="0">
                <a:solidFill>
                  <a:srgbClr val="C00000"/>
                </a:solidFill>
              </a:rPr>
              <a:t>ΑΤΡ</a:t>
            </a:r>
            <a:endParaRPr lang="en-GB" sz="3600" b="1" dirty="0">
              <a:solidFill>
                <a:srgbClr val="C00000"/>
              </a:solidFill>
            </a:endParaRPr>
          </a:p>
        </p:txBody>
      </p:sp>
      <p:sp>
        <p:nvSpPr>
          <p:cNvPr id="50" name="Text Box 32"/>
          <p:cNvSpPr txBox="1">
            <a:spLocks noChangeArrowheads="1"/>
          </p:cNvSpPr>
          <p:nvPr/>
        </p:nvSpPr>
        <p:spPr bwMode="auto">
          <a:xfrm>
            <a:off x="61241" y="6225579"/>
            <a:ext cx="3672800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32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Ι. Αερόβια </a:t>
            </a:r>
            <a:r>
              <a:rPr lang="el-GR" sz="32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βακτήρια</a:t>
            </a:r>
            <a:endParaRPr lang="en-GB" sz="32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2" name="Text Box 24"/>
          <p:cNvSpPr txBox="1">
            <a:spLocks noChangeArrowheads="1"/>
          </p:cNvSpPr>
          <p:nvPr/>
        </p:nvSpPr>
        <p:spPr bwMode="auto">
          <a:xfrm>
            <a:off x="2442379" y="3357565"/>
            <a:ext cx="1308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b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NADH+H</a:t>
            </a:r>
          </a:p>
        </p:txBody>
      </p:sp>
      <p:sp>
        <p:nvSpPr>
          <p:cNvPr id="53" name="Text Box 25"/>
          <p:cNvSpPr txBox="1">
            <a:spLocks noChangeArrowheads="1"/>
          </p:cNvSpPr>
          <p:nvPr/>
        </p:nvSpPr>
        <p:spPr bwMode="auto">
          <a:xfrm>
            <a:off x="2555241" y="3714750"/>
            <a:ext cx="9863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b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FAD</a:t>
            </a:r>
            <a:r>
              <a:rPr lang="el-GR" sz="1800" b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Η</a:t>
            </a:r>
            <a:r>
              <a:rPr lang="en-GB" sz="1800" b="1" baseline="-250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2</a:t>
            </a:r>
            <a:endParaRPr lang="en-GB" sz="1800" b="1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5" name="Text Box 30"/>
          <p:cNvSpPr txBox="1">
            <a:spLocks noChangeArrowheads="1"/>
          </p:cNvSpPr>
          <p:nvPr/>
        </p:nvSpPr>
        <p:spPr bwMode="auto">
          <a:xfrm>
            <a:off x="4908302" y="5889623"/>
            <a:ext cx="261898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28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Οργανικά μόρια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28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τροφών</a:t>
            </a:r>
            <a:endParaRPr lang="en-GB" sz="28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6" name="Line 31"/>
          <p:cNvSpPr>
            <a:spLocks noChangeShapeType="1"/>
          </p:cNvSpPr>
          <p:nvPr/>
        </p:nvSpPr>
        <p:spPr bwMode="auto">
          <a:xfrm flipH="1" flipV="1">
            <a:off x="4908301" y="5214952"/>
            <a:ext cx="991643" cy="714378"/>
          </a:xfrm>
          <a:prstGeom prst="line">
            <a:avLst/>
          </a:prstGeom>
          <a:noFill/>
          <a:ln w="152400">
            <a:solidFill>
              <a:srgbClr val="C00000">
                <a:alpha val="60000"/>
              </a:srgb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58" name="57 - TextBox"/>
          <p:cNvSpPr txBox="1"/>
          <p:nvPr/>
        </p:nvSpPr>
        <p:spPr>
          <a:xfrm>
            <a:off x="5567009" y="4071946"/>
            <a:ext cx="2704587" cy="769441"/>
          </a:xfrm>
          <a:prstGeom prst="rect">
            <a:avLst/>
          </a:prstGeom>
          <a:solidFill>
            <a:srgbClr val="3333FF"/>
          </a:solidFill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4400" b="1" dirty="0">
                <a:solidFill>
                  <a:srgbClr val="FFFFFF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ΑΝΑΠΝΟΗ</a:t>
            </a:r>
            <a:endParaRPr lang="en-US" sz="4400" b="1" dirty="0">
              <a:solidFill>
                <a:srgbClr val="FFFFFF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9535988" y="6396335"/>
            <a:ext cx="7510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i="1" dirty="0" err="1" smtClean="0">
                <a:ln w="11430"/>
                <a:solidFill>
                  <a:srgbClr val="C00000"/>
                </a:solidFill>
                <a:latin typeface="Calibri" pitchFamily="34" charset="0"/>
                <a:cs typeface="+mn-cs"/>
              </a:rPr>
              <a:t>GrD</a:t>
            </a:r>
            <a:endParaRPr lang="en-US" b="1" i="1" dirty="0">
              <a:ln w="11430"/>
              <a:solidFill>
                <a:srgbClr val="C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54" name="Line 31"/>
          <p:cNvSpPr>
            <a:spLocks noChangeShapeType="1"/>
          </p:cNvSpPr>
          <p:nvPr/>
        </p:nvSpPr>
        <p:spPr bwMode="auto">
          <a:xfrm flipH="1" flipV="1">
            <a:off x="3316027" y="3819230"/>
            <a:ext cx="733742" cy="622348"/>
          </a:xfrm>
          <a:prstGeom prst="line">
            <a:avLst/>
          </a:prstGeom>
          <a:noFill/>
          <a:ln w="152400">
            <a:solidFill>
              <a:srgbClr val="C00000">
                <a:alpha val="60000"/>
              </a:srgb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6" name="Έλλειψη 5"/>
          <p:cNvSpPr/>
          <p:nvPr/>
        </p:nvSpPr>
        <p:spPr>
          <a:xfrm>
            <a:off x="3682897" y="4365570"/>
            <a:ext cx="1650279" cy="9516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 smtClean="0"/>
              <a:t>Κύκλος </a:t>
            </a:r>
            <a:r>
              <a:rPr lang="en-US" dirty="0" smtClean="0"/>
              <a:t>Krebs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31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45 -2.96296E-6 C -0.03163 -0.06227 -0.04182 -0.1243 -0.04274 -0.17014 C -0.04367 -0.21597 -0.03688 -0.24652 -0.02855 -0.27477 C -0.02021 -0.30301 -0.01312 -0.32893 0.00741 -0.33981 C 0.02763 -0.35092 0.0679 -0.3375 0.09306 -0.33981 C 0.11806 -0.34213 0.13951 -0.35717 0.15726 -0.35301 C 0.175 -0.34861 0.1892 -0.33773 0.2 -0.31389 C 0.21065 -0.29004 0.21914 -0.24004 0.22161 -0.20949 C 0.22408 -0.1787 0.21914 -0.16157 0.21435 -0.13102 C 0.20957 -0.10046 0.20124 -0.06342 0.19306 -0.02639 " pathEditMode="relative" rAng="0" ptsTypes="aaaaaaaaaA">
                                      <p:cBhvr>
                                        <p:cTn id="8" dur="2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0" y="-179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09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679E-6 -0.00394 C -0.02223 -0.12685 -0.04429 -0.24977 4.5679E-6 -0.29468 C 0.04429 -0.33935 0.20895 -0.27292 0.26604 -0.27292 C 0.32314 -0.27292 0.33487 -0.31968 0.34305 -0.29468 C 0.35123 -0.26944 0.31959 -0.17963 0.31496 -0.12222 C 0.31033 -0.06482 0.31496 0.00509 0.31496 0.05 C 0.31496 0.09491 0.31496 0.12083 0.31496 0.14699 " pathEditMode="relative" rAng="0" ptsTypes="aaaaaaA">
                                      <p:cBhvr>
                                        <p:cTn id="13" dur="20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00" y="-92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54321E-6 2.22222E-6 C -0.00524 -0.04028 -0.01049 -0.08056 -0.00694 -0.11551 C -0.00339 -0.15047 0.0105 -0.18542 0.021 -0.20996 C 0.03149 -0.23449 0.04322 -0.25371 0.05603 -0.2625 C 0.06884 -0.2713 0.08334 -0.2669 0.098 -0.2625 " pathEditMode="relative" ptsTypes="aaa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4568E-6 -4.07407E-6 C 0.0179 0.00185 0.03596 0.0037 0.05324 0.01343 C 0.07053 0.02315 0.09105 0.02384 0.10371 0.05787 C 0.11636 0.0919 0.12253 0.15486 0.12886 0.21782 " pathEditMode="relative" ptsTypes="aa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1" grpId="0" animBg="1"/>
      <p:bldP spid="40971" grpId="1" animBg="1"/>
      <p:bldP spid="40968" grpId="0" animBg="1"/>
      <p:bldP spid="40972" grpId="0"/>
      <p:bldP spid="24" grpId="0" animBg="1"/>
      <p:bldP spid="24" grpId="1" animBg="1"/>
      <p:bldP spid="52" grpId="0"/>
      <p:bldP spid="53" grpId="0"/>
      <p:bldP spid="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Ελεύθερη σχεδίαση"/>
          <p:cNvSpPr/>
          <p:nvPr/>
        </p:nvSpPr>
        <p:spPr bwMode="auto">
          <a:xfrm>
            <a:off x="862885" y="681020"/>
            <a:ext cx="8422783" cy="3966693"/>
          </a:xfrm>
          <a:custGeom>
            <a:avLst/>
            <a:gdLst>
              <a:gd name="connsiteX0" fmla="*/ 682580 w 8422783"/>
              <a:gd name="connsiteY0" fmla="*/ 2099256 h 3966693"/>
              <a:gd name="connsiteX1" fmla="*/ 631064 w 8422783"/>
              <a:gd name="connsiteY1" fmla="*/ 2112135 h 3966693"/>
              <a:gd name="connsiteX2" fmla="*/ 540912 w 8422783"/>
              <a:gd name="connsiteY2" fmla="*/ 2073498 h 3966693"/>
              <a:gd name="connsiteX3" fmla="*/ 373487 w 8422783"/>
              <a:gd name="connsiteY3" fmla="*/ 1996225 h 3966693"/>
              <a:gd name="connsiteX4" fmla="*/ 296214 w 8422783"/>
              <a:gd name="connsiteY4" fmla="*/ 1957588 h 3966693"/>
              <a:gd name="connsiteX5" fmla="*/ 257577 w 8422783"/>
              <a:gd name="connsiteY5" fmla="*/ 1918952 h 3966693"/>
              <a:gd name="connsiteX6" fmla="*/ 167425 w 8422783"/>
              <a:gd name="connsiteY6" fmla="*/ 1803042 h 3966693"/>
              <a:gd name="connsiteX7" fmla="*/ 154546 w 8422783"/>
              <a:gd name="connsiteY7" fmla="*/ 1764405 h 3966693"/>
              <a:gd name="connsiteX8" fmla="*/ 103030 w 8422783"/>
              <a:gd name="connsiteY8" fmla="*/ 1674253 h 3966693"/>
              <a:gd name="connsiteX9" fmla="*/ 77273 w 8422783"/>
              <a:gd name="connsiteY9" fmla="*/ 1584101 h 3966693"/>
              <a:gd name="connsiteX10" fmla="*/ 51515 w 8422783"/>
              <a:gd name="connsiteY10" fmla="*/ 1519707 h 3966693"/>
              <a:gd name="connsiteX11" fmla="*/ 25757 w 8422783"/>
              <a:gd name="connsiteY11" fmla="*/ 1365160 h 3966693"/>
              <a:gd name="connsiteX12" fmla="*/ 12878 w 8422783"/>
              <a:gd name="connsiteY12" fmla="*/ 1313645 h 3966693"/>
              <a:gd name="connsiteX13" fmla="*/ 0 w 8422783"/>
              <a:gd name="connsiteY13" fmla="*/ 1197735 h 3966693"/>
              <a:gd name="connsiteX14" fmla="*/ 25757 w 8422783"/>
              <a:gd name="connsiteY14" fmla="*/ 850005 h 3966693"/>
              <a:gd name="connsiteX15" fmla="*/ 38636 w 8422783"/>
              <a:gd name="connsiteY15" fmla="*/ 811369 h 3966693"/>
              <a:gd name="connsiteX16" fmla="*/ 64394 w 8422783"/>
              <a:gd name="connsiteY16" fmla="*/ 708338 h 3966693"/>
              <a:gd name="connsiteX17" fmla="*/ 90152 w 8422783"/>
              <a:gd name="connsiteY17" fmla="*/ 669701 h 3966693"/>
              <a:gd name="connsiteX18" fmla="*/ 154546 w 8422783"/>
              <a:gd name="connsiteY18" fmla="*/ 566670 h 3966693"/>
              <a:gd name="connsiteX19" fmla="*/ 218940 w 8422783"/>
              <a:gd name="connsiteY19" fmla="*/ 489397 h 3966693"/>
              <a:gd name="connsiteX20" fmla="*/ 283335 w 8422783"/>
              <a:gd name="connsiteY20" fmla="*/ 412124 h 3966693"/>
              <a:gd name="connsiteX21" fmla="*/ 334850 w 8422783"/>
              <a:gd name="connsiteY21" fmla="*/ 386366 h 3966693"/>
              <a:gd name="connsiteX22" fmla="*/ 373487 w 8422783"/>
              <a:gd name="connsiteY22" fmla="*/ 347729 h 3966693"/>
              <a:gd name="connsiteX23" fmla="*/ 412123 w 8422783"/>
              <a:gd name="connsiteY23" fmla="*/ 334850 h 3966693"/>
              <a:gd name="connsiteX24" fmla="*/ 476518 w 8422783"/>
              <a:gd name="connsiteY24" fmla="*/ 296214 h 3966693"/>
              <a:gd name="connsiteX25" fmla="*/ 528033 w 8422783"/>
              <a:gd name="connsiteY25" fmla="*/ 244698 h 3966693"/>
              <a:gd name="connsiteX26" fmla="*/ 566670 w 8422783"/>
              <a:gd name="connsiteY26" fmla="*/ 231819 h 3966693"/>
              <a:gd name="connsiteX27" fmla="*/ 631064 w 8422783"/>
              <a:gd name="connsiteY27" fmla="*/ 206062 h 3966693"/>
              <a:gd name="connsiteX28" fmla="*/ 669701 w 8422783"/>
              <a:gd name="connsiteY28" fmla="*/ 180304 h 3966693"/>
              <a:gd name="connsiteX29" fmla="*/ 746974 w 8422783"/>
              <a:gd name="connsiteY29" fmla="*/ 154546 h 3966693"/>
              <a:gd name="connsiteX30" fmla="*/ 824247 w 8422783"/>
              <a:gd name="connsiteY30" fmla="*/ 128788 h 3966693"/>
              <a:gd name="connsiteX31" fmla="*/ 862884 w 8422783"/>
              <a:gd name="connsiteY31" fmla="*/ 115910 h 3966693"/>
              <a:gd name="connsiteX32" fmla="*/ 914400 w 8422783"/>
              <a:gd name="connsiteY32" fmla="*/ 103031 h 3966693"/>
              <a:gd name="connsiteX33" fmla="*/ 953036 w 8422783"/>
              <a:gd name="connsiteY33" fmla="*/ 77273 h 3966693"/>
              <a:gd name="connsiteX34" fmla="*/ 1171977 w 8422783"/>
              <a:gd name="connsiteY34" fmla="*/ 38636 h 3966693"/>
              <a:gd name="connsiteX35" fmla="*/ 1223492 w 8422783"/>
              <a:gd name="connsiteY35" fmla="*/ 25757 h 3966693"/>
              <a:gd name="connsiteX36" fmla="*/ 2717442 w 8422783"/>
              <a:gd name="connsiteY36" fmla="*/ 12879 h 3966693"/>
              <a:gd name="connsiteX37" fmla="*/ 5138670 w 8422783"/>
              <a:gd name="connsiteY37" fmla="*/ 0 h 3966693"/>
              <a:gd name="connsiteX38" fmla="*/ 7469746 w 8422783"/>
              <a:gd name="connsiteY38" fmla="*/ 12879 h 3966693"/>
              <a:gd name="connsiteX39" fmla="*/ 7508383 w 8422783"/>
              <a:gd name="connsiteY39" fmla="*/ 25757 h 3966693"/>
              <a:gd name="connsiteX40" fmla="*/ 7598535 w 8422783"/>
              <a:gd name="connsiteY40" fmla="*/ 51515 h 3966693"/>
              <a:gd name="connsiteX41" fmla="*/ 7637171 w 8422783"/>
              <a:gd name="connsiteY41" fmla="*/ 64394 h 3966693"/>
              <a:gd name="connsiteX42" fmla="*/ 7753081 w 8422783"/>
              <a:gd name="connsiteY42" fmla="*/ 90152 h 3966693"/>
              <a:gd name="connsiteX43" fmla="*/ 7830354 w 8422783"/>
              <a:gd name="connsiteY43" fmla="*/ 115910 h 3966693"/>
              <a:gd name="connsiteX44" fmla="*/ 7959143 w 8422783"/>
              <a:gd name="connsiteY44" fmla="*/ 154546 h 3966693"/>
              <a:gd name="connsiteX45" fmla="*/ 7997780 w 8422783"/>
              <a:gd name="connsiteY45" fmla="*/ 167425 h 3966693"/>
              <a:gd name="connsiteX46" fmla="*/ 8139447 w 8422783"/>
              <a:gd name="connsiteY46" fmla="*/ 244698 h 3966693"/>
              <a:gd name="connsiteX47" fmla="*/ 8190963 w 8422783"/>
              <a:gd name="connsiteY47" fmla="*/ 283335 h 3966693"/>
              <a:gd name="connsiteX48" fmla="*/ 8268236 w 8422783"/>
              <a:gd name="connsiteY48" fmla="*/ 360608 h 3966693"/>
              <a:gd name="connsiteX49" fmla="*/ 8332630 w 8422783"/>
              <a:gd name="connsiteY49" fmla="*/ 463639 h 3966693"/>
              <a:gd name="connsiteX50" fmla="*/ 8384146 w 8422783"/>
              <a:gd name="connsiteY50" fmla="*/ 540912 h 3966693"/>
              <a:gd name="connsiteX51" fmla="*/ 8422783 w 8422783"/>
              <a:gd name="connsiteY51" fmla="*/ 759853 h 3966693"/>
              <a:gd name="connsiteX52" fmla="*/ 8409904 w 8422783"/>
              <a:gd name="connsiteY52" fmla="*/ 1983346 h 3966693"/>
              <a:gd name="connsiteX53" fmla="*/ 8397025 w 8422783"/>
              <a:gd name="connsiteY53" fmla="*/ 2125014 h 3966693"/>
              <a:gd name="connsiteX54" fmla="*/ 8384146 w 8422783"/>
              <a:gd name="connsiteY54" fmla="*/ 2189408 h 3966693"/>
              <a:gd name="connsiteX55" fmla="*/ 8371267 w 8422783"/>
              <a:gd name="connsiteY55" fmla="*/ 2279560 h 3966693"/>
              <a:gd name="connsiteX56" fmla="*/ 8345509 w 8422783"/>
              <a:gd name="connsiteY56" fmla="*/ 2408349 h 3966693"/>
              <a:gd name="connsiteX57" fmla="*/ 8332630 w 8422783"/>
              <a:gd name="connsiteY57" fmla="*/ 2446986 h 3966693"/>
              <a:gd name="connsiteX58" fmla="*/ 8281115 w 8422783"/>
              <a:gd name="connsiteY58" fmla="*/ 2537138 h 3966693"/>
              <a:gd name="connsiteX59" fmla="*/ 8268236 w 8422783"/>
              <a:gd name="connsiteY59" fmla="*/ 2575774 h 3966693"/>
              <a:gd name="connsiteX60" fmla="*/ 8229600 w 8422783"/>
              <a:gd name="connsiteY60" fmla="*/ 2640169 h 3966693"/>
              <a:gd name="connsiteX61" fmla="*/ 8203842 w 8422783"/>
              <a:gd name="connsiteY61" fmla="*/ 2704563 h 3966693"/>
              <a:gd name="connsiteX62" fmla="*/ 8126569 w 8422783"/>
              <a:gd name="connsiteY62" fmla="*/ 2807594 h 3966693"/>
              <a:gd name="connsiteX63" fmla="*/ 8087932 w 8422783"/>
              <a:gd name="connsiteY63" fmla="*/ 2884867 h 3966693"/>
              <a:gd name="connsiteX64" fmla="*/ 8049295 w 8422783"/>
              <a:gd name="connsiteY64" fmla="*/ 2962141 h 3966693"/>
              <a:gd name="connsiteX65" fmla="*/ 7984901 w 8422783"/>
              <a:gd name="connsiteY65" fmla="*/ 3039414 h 3966693"/>
              <a:gd name="connsiteX66" fmla="*/ 7972022 w 8422783"/>
              <a:gd name="connsiteY66" fmla="*/ 3078050 h 3966693"/>
              <a:gd name="connsiteX67" fmla="*/ 7946264 w 8422783"/>
              <a:gd name="connsiteY67" fmla="*/ 3116687 h 3966693"/>
              <a:gd name="connsiteX68" fmla="*/ 7933385 w 8422783"/>
              <a:gd name="connsiteY68" fmla="*/ 3155324 h 3966693"/>
              <a:gd name="connsiteX69" fmla="*/ 7843233 w 8422783"/>
              <a:gd name="connsiteY69" fmla="*/ 3284112 h 3966693"/>
              <a:gd name="connsiteX70" fmla="*/ 7753081 w 8422783"/>
              <a:gd name="connsiteY70" fmla="*/ 3361386 h 3966693"/>
              <a:gd name="connsiteX71" fmla="*/ 7662929 w 8422783"/>
              <a:gd name="connsiteY71" fmla="*/ 3451538 h 3966693"/>
              <a:gd name="connsiteX72" fmla="*/ 7624292 w 8422783"/>
              <a:gd name="connsiteY72" fmla="*/ 3490174 h 3966693"/>
              <a:gd name="connsiteX73" fmla="*/ 7585656 w 8422783"/>
              <a:gd name="connsiteY73" fmla="*/ 3515932 h 3966693"/>
              <a:gd name="connsiteX74" fmla="*/ 7559898 w 8422783"/>
              <a:gd name="connsiteY74" fmla="*/ 3554569 h 3966693"/>
              <a:gd name="connsiteX75" fmla="*/ 7392473 w 8422783"/>
              <a:gd name="connsiteY75" fmla="*/ 3657600 h 3966693"/>
              <a:gd name="connsiteX76" fmla="*/ 7263684 w 8422783"/>
              <a:gd name="connsiteY76" fmla="*/ 3773510 h 3966693"/>
              <a:gd name="connsiteX77" fmla="*/ 7225047 w 8422783"/>
              <a:gd name="connsiteY77" fmla="*/ 3786388 h 3966693"/>
              <a:gd name="connsiteX78" fmla="*/ 7160653 w 8422783"/>
              <a:gd name="connsiteY78" fmla="*/ 3812146 h 3966693"/>
              <a:gd name="connsiteX79" fmla="*/ 7070501 w 8422783"/>
              <a:gd name="connsiteY79" fmla="*/ 3825025 h 3966693"/>
              <a:gd name="connsiteX80" fmla="*/ 7018985 w 8422783"/>
              <a:gd name="connsiteY80" fmla="*/ 3837904 h 3966693"/>
              <a:gd name="connsiteX81" fmla="*/ 6774287 w 8422783"/>
              <a:gd name="connsiteY81" fmla="*/ 3850783 h 3966693"/>
              <a:gd name="connsiteX82" fmla="*/ 6684135 w 8422783"/>
              <a:gd name="connsiteY82" fmla="*/ 3863662 h 3966693"/>
              <a:gd name="connsiteX83" fmla="*/ 6645498 w 8422783"/>
              <a:gd name="connsiteY83" fmla="*/ 3876541 h 3966693"/>
              <a:gd name="connsiteX84" fmla="*/ 5589430 w 8422783"/>
              <a:gd name="connsiteY84" fmla="*/ 3889419 h 3966693"/>
              <a:gd name="connsiteX85" fmla="*/ 5473521 w 8422783"/>
              <a:gd name="connsiteY85" fmla="*/ 3902298 h 3966693"/>
              <a:gd name="connsiteX86" fmla="*/ 5434884 w 8422783"/>
              <a:gd name="connsiteY86" fmla="*/ 3915177 h 3966693"/>
              <a:gd name="connsiteX87" fmla="*/ 5306095 w 8422783"/>
              <a:gd name="connsiteY87" fmla="*/ 3940935 h 3966693"/>
              <a:gd name="connsiteX88" fmla="*/ 5177307 w 8422783"/>
              <a:gd name="connsiteY88" fmla="*/ 3966693 h 3966693"/>
              <a:gd name="connsiteX89" fmla="*/ 4572000 w 8422783"/>
              <a:gd name="connsiteY89" fmla="*/ 3953814 h 3966693"/>
              <a:gd name="connsiteX90" fmla="*/ 4481847 w 8422783"/>
              <a:gd name="connsiteY90" fmla="*/ 3940935 h 3966693"/>
              <a:gd name="connsiteX91" fmla="*/ 4340180 w 8422783"/>
              <a:gd name="connsiteY91" fmla="*/ 3928056 h 3966693"/>
              <a:gd name="connsiteX92" fmla="*/ 4237149 w 8422783"/>
              <a:gd name="connsiteY92" fmla="*/ 3915177 h 3966693"/>
              <a:gd name="connsiteX93" fmla="*/ 4121239 w 8422783"/>
              <a:gd name="connsiteY93" fmla="*/ 3902298 h 3966693"/>
              <a:gd name="connsiteX94" fmla="*/ 4005329 w 8422783"/>
              <a:gd name="connsiteY94" fmla="*/ 3876541 h 3966693"/>
              <a:gd name="connsiteX95" fmla="*/ 3966692 w 8422783"/>
              <a:gd name="connsiteY95" fmla="*/ 3863662 h 3966693"/>
              <a:gd name="connsiteX96" fmla="*/ 3902298 w 8422783"/>
              <a:gd name="connsiteY96" fmla="*/ 3850783 h 3966693"/>
              <a:gd name="connsiteX97" fmla="*/ 3863661 w 8422783"/>
              <a:gd name="connsiteY97" fmla="*/ 3837904 h 3966693"/>
              <a:gd name="connsiteX98" fmla="*/ 3773509 w 8422783"/>
              <a:gd name="connsiteY98" fmla="*/ 3812146 h 3966693"/>
              <a:gd name="connsiteX99" fmla="*/ 3721994 w 8422783"/>
              <a:gd name="connsiteY99" fmla="*/ 3786388 h 3966693"/>
              <a:gd name="connsiteX100" fmla="*/ 3670478 w 8422783"/>
              <a:gd name="connsiteY100" fmla="*/ 3773510 h 3966693"/>
              <a:gd name="connsiteX101" fmla="*/ 3528811 w 8422783"/>
              <a:gd name="connsiteY101" fmla="*/ 3734873 h 3966693"/>
              <a:gd name="connsiteX102" fmla="*/ 3490174 w 8422783"/>
              <a:gd name="connsiteY102" fmla="*/ 3709115 h 3966693"/>
              <a:gd name="connsiteX103" fmla="*/ 3387143 w 8422783"/>
              <a:gd name="connsiteY103" fmla="*/ 3683357 h 3966693"/>
              <a:gd name="connsiteX104" fmla="*/ 3309870 w 8422783"/>
              <a:gd name="connsiteY104" fmla="*/ 3657600 h 3966693"/>
              <a:gd name="connsiteX105" fmla="*/ 3245476 w 8422783"/>
              <a:gd name="connsiteY105" fmla="*/ 3644721 h 3966693"/>
              <a:gd name="connsiteX106" fmla="*/ 3142445 w 8422783"/>
              <a:gd name="connsiteY106" fmla="*/ 3606084 h 3966693"/>
              <a:gd name="connsiteX107" fmla="*/ 3103808 w 8422783"/>
              <a:gd name="connsiteY107" fmla="*/ 3580326 h 3966693"/>
              <a:gd name="connsiteX108" fmla="*/ 3013656 w 8422783"/>
              <a:gd name="connsiteY108" fmla="*/ 3567448 h 3966693"/>
              <a:gd name="connsiteX109" fmla="*/ 2846230 w 8422783"/>
              <a:gd name="connsiteY109" fmla="*/ 3503053 h 3966693"/>
              <a:gd name="connsiteX110" fmla="*/ 2807594 w 8422783"/>
              <a:gd name="connsiteY110" fmla="*/ 3477295 h 3966693"/>
              <a:gd name="connsiteX111" fmla="*/ 2756078 w 8422783"/>
              <a:gd name="connsiteY111" fmla="*/ 3464417 h 3966693"/>
              <a:gd name="connsiteX112" fmla="*/ 2717442 w 8422783"/>
              <a:gd name="connsiteY112" fmla="*/ 3451538 h 3966693"/>
              <a:gd name="connsiteX113" fmla="*/ 2691684 w 8422783"/>
              <a:gd name="connsiteY113" fmla="*/ 3412901 h 3966693"/>
              <a:gd name="connsiteX114" fmla="*/ 2653047 w 8422783"/>
              <a:gd name="connsiteY114" fmla="*/ 3387143 h 3966693"/>
              <a:gd name="connsiteX115" fmla="*/ 2601532 w 8422783"/>
              <a:gd name="connsiteY115" fmla="*/ 3348507 h 3966693"/>
              <a:gd name="connsiteX116" fmla="*/ 2524259 w 8422783"/>
              <a:gd name="connsiteY116" fmla="*/ 3284112 h 3966693"/>
              <a:gd name="connsiteX117" fmla="*/ 2421228 w 8422783"/>
              <a:gd name="connsiteY117" fmla="*/ 3232597 h 3966693"/>
              <a:gd name="connsiteX118" fmla="*/ 2343954 w 8422783"/>
              <a:gd name="connsiteY118" fmla="*/ 3193960 h 3966693"/>
              <a:gd name="connsiteX119" fmla="*/ 2253802 w 8422783"/>
              <a:gd name="connsiteY119" fmla="*/ 3103808 h 3966693"/>
              <a:gd name="connsiteX120" fmla="*/ 2228045 w 8422783"/>
              <a:gd name="connsiteY120" fmla="*/ 3065172 h 3966693"/>
              <a:gd name="connsiteX121" fmla="*/ 2189408 w 8422783"/>
              <a:gd name="connsiteY121" fmla="*/ 3039414 h 3966693"/>
              <a:gd name="connsiteX122" fmla="*/ 2099256 w 8422783"/>
              <a:gd name="connsiteY122" fmla="*/ 2987898 h 3966693"/>
              <a:gd name="connsiteX123" fmla="*/ 2060619 w 8422783"/>
              <a:gd name="connsiteY123" fmla="*/ 2936383 h 3966693"/>
              <a:gd name="connsiteX124" fmla="*/ 2034861 w 8422783"/>
              <a:gd name="connsiteY124" fmla="*/ 2897746 h 3966693"/>
              <a:gd name="connsiteX125" fmla="*/ 1983346 w 8422783"/>
              <a:gd name="connsiteY125" fmla="*/ 2859110 h 3966693"/>
              <a:gd name="connsiteX126" fmla="*/ 1944709 w 8422783"/>
              <a:gd name="connsiteY126" fmla="*/ 2820473 h 3966693"/>
              <a:gd name="connsiteX127" fmla="*/ 1893194 w 8422783"/>
              <a:gd name="connsiteY127" fmla="*/ 2781836 h 3966693"/>
              <a:gd name="connsiteX128" fmla="*/ 1815921 w 8422783"/>
              <a:gd name="connsiteY128" fmla="*/ 2730321 h 3966693"/>
              <a:gd name="connsiteX129" fmla="*/ 1725769 w 8422783"/>
              <a:gd name="connsiteY129" fmla="*/ 2665926 h 3966693"/>
              <a:gd name="connsiteX130" fmla="*/ 1674253 w 8422783"/>
              <a:gd name="connsiteY130" fmla="*/ 2614411 h 3966693"/>
              <a:gd name="connsiteX131" fmla="*/ 1635616 w 8422783"/>
              <a:gd name="connsiteY131" fmla="*/ 2588653 h 3966693"/>
              <a:gd name="connsiteX132" fmla="*/ 1558343 w 8422783"/>
              <a:gd name="connsiteY132" fmla="*/ 2524259 h 3966693"/>
              <a:gd name="connsiteX133" fmla="*/ 1468191 w 8422783"/>
              <a:gd name="connsiteY133" fmla="*/ 2485622 h 3966693"/>
              <a:gd name="connsiteX134" fmla="*/ 1429554 w 8422783"/>
              <a:gd name="connsiteY134" fmla="*/ 2459865 h 3966693"/>
              <a:gd name="connsiteX135" fmla="*/ 1313645 w 8422783"/>
              <a:gd name="connsiteY135" fmla="*/ 2408349 h 3966693"/>
              <a:gd name="connsiteX136" fmla="*/ 1197735 w 8422783"/>
              <a:gd name="connsiteY136" fmla="*/ 2331076 h 3966693"/>
              <a:gd name="connsiteX137" fmla="*/ 1159098 w 8422783"/>
              <a:gd name="connsiteY137" fmla="*/ 2305318 h 3966693"/>
              <a:gd name="connsiteX138" fmla="*/ 1107583 w 8422783"/>
              <a:gd name="connsiteY138" fmla="*/ 2279560 h 3966693"/>
              <a:gd name="connsiteX139" fmla="*/ 1068946 w 8422783"/>
              <a:gd name="connsiteY139" fmla="*/ 2266681 h 3966693"/>
              <a:gd name="connsiteX140" fmla="*/ 927278 w 8422783"/>
              <a:gd name="connsiteY140" fmla="*/ 2202287 h 3966693"/>
              <a:gd name="connsiteX141" fmla="*/ 811369 w 8422783"/>
              <a:gd name="connsiteY141" fmla="*/ 2150772 h 3966693"/>
              <a:gd name="connsiteX142" fmla="*/ 772732 w 8422783"/>
              <a:gd name="connsiteY142" fmla="*/ 2137893 h 3966693"/>
              <a:gd name="connsiteX143" fmla="*/ 682580 w 8422783"/>
              <a:gd name="connsiteY143" fmla="*/ 2099256 h 3966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8422783" h="3966693">
                <a:moveTo>
                  <a:pt x="682580" y="2099256"/>
                </a:moveTo>
                <a:cubicBezTo>
                  <a:pt x="658969" y="2094963"/>
                  <a:pt x="648764" y="2112135"/>
                  <a:pt x="631064" y="2112135"/>
                </a:cubicBezTo>
                <a:cubicBezTo>
                  <a:pt x="611226" y="2112135"/>
                  <a:pt x="552226" y="2078527"/>
                  <a:pt x="540912" y="2073498"/>
                </a:cubicBezTo>
                <a:cubicBezTo>
                  <a:pt x="430359" y="2024364"/>
                  <a:pt x="514648" y="2073222"/>
                  <a:pt x="373487" y="1996225"/>
                </a:cubicBezTo>
                <a:cubicBezTo>
                  <a:pt x="295022" y="1953426"/>
                  <a:pt x="374558" y="1983703"/>
                  <a:pt x="296214" y="1957588"/>
                </a:cubicBezTo>
                <a:cubicBezTo>
                  <a:pt x="283335" y="1944709"/>
                  <a:pt x="268759" y="1933329"/>
                  <a:pt x="257577" y="1918952"/>
                </a:cubicBezTo>
                <a:cubicBezTo>
                  <a:pt x="149735" y="1780301"/>
                  <a:pt x="255146" y="1890765"/>
                  <a:pt x="167425" y="1803042"/>
                </a:cubicBezTo>
                <a:cubicBezTo>
                  <a:pt x="163132" y="1790163"/>
                  <a:pt x="160617" y="1776547"/>
                  <a:pt x="154546" y="1764405"/>
                </a:cubicBezTo>
                <a:cubicBezTo>
                  <a:pt x="89880" y="1635075"/>
                  <a:pt x="170761" y="1832294"/>
                  <a:pt x="103030" y="1674253"/>
                </a:cubicBezTo>
                <a:cubicBezTo>
                  <a:pt x="84429" y="1630850"/>
                  <a:pt x="93609" y="1633107"/>
                  <a:pt x="77273" y="1584101"/>
                </a:cubicBezTo>
                <a:cubicBezTo>
                  <a:pt x="69962" y="1562169"/>
                  <a:pt x="58826" y="1541639"/>
                  <a:pt x="51515" y="1519707"/>
                </a:cubicBezTo>
                <a:cubicBezTo>
                  <a:pt x="32193" y="1461743"/>
                  <a:pt x="37015" y="1432707"/>
                  <a:pt x="25757" y="1365160"/>
                </a:cubicBezTo>
                <a:cubicBezTo>
                  <a:pt x="22847" y="1347701"/>
                  <a:pt x="17171" y="1330817"/>
                  <a:pt x="12878" y="1313645"/>
                </a:cubicBezTo>
                <a:cubicBezTo>
                  <a:pt x="8585" y="1275008"/>
                  <a:pt x="0" y="1236609"/>
                  <a:pt x="0" y="1197735"/>
                </a:cubicBezTo>
                <a:cubicBezTo>
                  <a:pt x="0" y="1135061"/>
                  <a:pt x="8975" y="942307"/>
                  <a:pt x="25757" y="850005"/>
                </a:cubicBezTo>
                <a:cubicBezTo>
                  <a:pt x="28185" y="836649"/>
                  <a:pt x="35343" y="824539"/>
                  <a:pt x="38636" y="811369"/>
                </a:cubicBezTo>
                <a:cubicBezTo>
                  <a:pt x="45984" y="781976"/>
                  <a:pt x="49674" y="737778"/>
                  <a:pt x="64394" y="708338"/>
                </a:cubicBezTo>
                <a:cubicBezTo>
                  <a:pt x="71316" y="694494"/>
                  <a:pt x="81566" y="682580"/>
                  <a:pt x="90152" y="669701"/>
                </a:cubicBezTo>
                <a:cubicBezTo>
                  <a:pt x="120980" y="577212"/>
                  <a:pt x="75804" y="697906"/>
                  <a:pt x="154546" y="566670"/>
                </a:cubicBezTo>
                <a:cubicBezTo>
                  <a:pt x="204595" y="483255"/>
                  <a:pt x="147069" y="513355"/>
                  <a:pt x="218940" y="489397"/>
                </a:cubicBezTo>
                <a:cubicBezTo>
                  <a:pt x="239480" y="458588"/>
                  <a:pt x="251781" y="434662"/>
                  <a:pt x="283335" y="412124"/>
                </a:cubicBezTo>
                <a:cubicBezTo>
                  <a:pt x="298958" y="400965"/>
                  <a:pt x="319228" y="397525"/>
                  <a:pt x="334850" y="386366"/>
                </a:cubicBezTo>
                <a:cubicBezTo>
                  <a:pt x="349671" y="375779"/>
                  <a:pt x="358332" y="357832"/>
                  <a:pt x="373487" y="347729"/>
                </a:cubicBezTo>
                <a:cubicBezTo>
                  <a:pt x="384782" y="340199"/>
                  <a:pt x="399981" y="340921"/>
                  <a:pt x="412123" y="334850"/>
                </a:cubicBezTo>
                <a:cubicBezTo>
                  <a:pt x="434512" y="323655"/>
                  <a:pt x="456759" y="311582"/>
                  <a:pt x="476518" y="296214"/>
                </a:cubicBezTo>
                <a:cubicBezTo>
                  <a:pt x="495687" y="281305"/>
                  <a:pt x="508272" y="258813"/>
                  <a:pt x="528033" y="244698"/>
                </a:cubicBezTo>
                <a:cubicBezTo>
                  <a:pt x="539080" y="236807"/>
                  <a:pt x="553959" y="236586"/>
                  <a:pt x="566670" y="231819"/>
                </a:cubicBezTo>
                <a:cubicBezTo>
                  <a:pt x="588316" y="223702"/>
                  <a:pt x="610387" y="216401"/>
                  <a:pt x="631064" y="206062"/>
                </a:cubicBezTo>
                <a:cubicBezTo>
                  <a:pt x="644909" y="199140"/>
                  <a:pt x="655556" y="186591"/>
                  <a:pt x="669701" y="180304"/>
                </a:cubicBezTo>
                <a:cubicBezTo>
                  <a:pt x="694512" y="169277"/>
                  <a:pt x="721216" y="163132"/>
                  <a:pt x="746974" y="154546"/>
                </a:cubicBezTo>
                <a:lnTo>
                  <a:pt x="824247" y="128788"/>
                </a:lnTo>
                <a:cubicBezTo>
                  <a:pt x="837126" y="124495"/>
                  <a:pt x="849714" y="119203"/>
                  <a:pt x="862884" y="115910"/>
                </a:cubicBezTo>
                <a:lnTo>
                  <a:pt x="914400" y="103031"/>
                </a:lnTo>
                <a:cubicBezTo>
                  <a:pt x="927279" y="94445"/>
                  <a:pt x="938242" y="81825"/>
                  <a:pt x="953036" y="77273"/>
                </a:cubicBezTo>
                <a:cubicBezTo>
                  <a:pt x="1035529" y="51890"/>
                  <a:pt x="1091225" y="53318"/>
                  <a:pt x="1171977" y="38636"/>
                </a:cubicBezTo>
                <a:cubicBezTo>
                  <a:pt x="1189392" y="35470"/>
                  <a:pt x="1205794" y="26052"/>
                  <a:pt x="1223492" y="25757"/>
                </a:cubicBezTo>
                <a:lnTo>
                  <a:pt x="2717442" y="12879"/>
                </a:lnTo>
                <a:lnTo>
                  <a:pt x="5138670" y="0"/>
                </a:lnTo>
                <a:lnTo>
                  <a:pt x="7469746" y="12879"/>
                </a:lnTo>
                <a:cubicBezTo>
                  <a:pt x="7483321" y="13027"/>
                  <a:pt x="7495380" y="21856"/>
                  <a:pt x="7508383" y="25757"/>
                </a:cubicBezTo>
                <a:cubicBezTo>
                  <a:pt x="7538318" y="34737"/>
                  <a:pt x="7568600" y="42534"/>
                  <a:pt x="7598535" y="51515"/>
                </a:cubicBezTo>
                <a:cubicBezTo>
                  <a:pt x="7611538" y="55416"/>
                  <a:pt x="7624001" y="61101"/>
                  <a:pt x="7637171" y="64394"/>
                </a:cubicBezTo>
                <a:cubicBezTo>
                  <a:pt x="7675568" y="73993"/>
                  <a:pt x="7714838" y="79954"/>
                  <a:pt x="7753081" y="90152"/>
                </a:cubicBezTo>
                <a:cubicBezTo>
                  <a:pt x="7779315" y="97148"/>
                  <a:pt x="7804014" y="109325"/>
                  <a:pt x="7830354" y="115910"/>
                </a:cubicBezTo>
                <a:cubicBezTo>
                  <a:pt x="7908212" y="135373"/>
                  <a:pt x="7865076" y="123190"/>
                  <a:pt x="7959143" y="154546"/>
                </a:cubicBezTo>
                <a:cubicBezTo>
                  <a:pt x="7972022" y="158839"/>
                  <a:pt x="7985638" y="161354"/>
                  <a:pt x="7997780" y="167425"/>
                </a:cubicBezTo>
                <a:cubicBezTo>
                  <a:pt x="8075737" y="206404"/>
                  <a:pt x="8084550" y="205486"/>
                  <a:pt x="8139447" y="244698"/>
                </a:cubicBezTo>
                <a:cubicBezTo>
                  <a:pt x="8156914" y="257174"/>
                  <a:pt x="8175008" y="268976"/>
                  <a:pt x="8190963" y="283335"/>
                </a:cubicBezTo>
                <a:cubicBezTo>
                  <a:pt x="8218039" y="307703"/>
                  <a:pt x="8248030" y="330299"/>
                  <a:pt x="8268236" y="360608"/>
                </a:cubicBezTo>
                <a:cubicBezTo>
                  <a:pt x="8346311" y="477720"/>
                  <a:pt x="8223879" y="292745"/>
                  <a:pt x="8332630" y="463639"/>
                </a:cubicBezTo>
                <a:cubicBezTo>
                  <a:pt x="8349250" y="489756"/>
                  <a:pt x="8384146" y="540912"/>
                  <a:pt x="8384146" y="540912"/>
                </a:cubicBezTo>
                <a:cubicBezTo>
                  <a:pt x="8415857" y="699467"/>
                  <a:pt x="8403713" y="626361"/>
                  <a:pt x="8422783" y="759853"/>
                </a:cubicBezTo>
                <a:cubicBezTo>
                  <a:pt x="8418490" y="1167684"/>
                  <a:pt x="8417598" y="1575565"/>
                  <a:pt x="8409904" y="1983346"/>
                </a:cubicBezTo>
                <a:cubicBezTo>
                  <a:pt x="8409009" y="2030755"/>
                  <a:pt x="8402906" y="2077963"/>
                  <a:pt x="8397025" y="2125014"/>
                </a:cubicBezTo>
                <a:cubicBezTo>
                  <a:pt x="8394310" y="2146735"/>
                  <a:pt x="8387745" y="2167816"/>
                  <a:pt x="8384146" y="2189408"/>
                </a:cubicBezTo>
                <a:cubicBezTo>
                  <a:pt x="8379155" y="2219351"/>
                  <a:pt x="8375883" y="2249557"/>
                  <a:pt x="8371267" y="2279560"/>
                </a:cubicBezTo>
                <a:cubicBezTo>
                  <a:pt x="8362833" y="2334380"/>
                  <a:pt x="8359736" y="2358555"/>
                  <a:pt x="8345509" y="2408349"/>
                </a:cubicBezTo>
                <a:cubicBezTo>
                  <a:pt x="8341779" y="2421402"/>
                  <a:pt x="8337978" y="2434508"/>
                  <a:pt x="8332630" y="2446986"/>
                </a:cubicBezTo>
                <a:cubicBezTo>
                  <a:pt x="8264904" y="2605015"/>
                  <a:pt x="8345778" y="2407813"/>
                  <a:pt x="8281115" y="2537138"/>
                </a:cubicBezTo>
                <a:cubicBezTo>
                  <a:pt x="8275044" y="2549280"/>
                  <a:pt x="8274307" y="2563632"/>
                  <a:pt x="8268236" y="2575774"/>
                </a:cubicBezTo>
                <a:cubicBezTo>
                  <a:pt x="8257041" y="2598163"/>
                  <a:pt x="8240795" y="2617780"/>
                  <a:pt x="8229600" y="2640169"/>
                </a:cubicBezTo>
                <a:cubicBezTo>
                  <a:pt x="8219261" y="2660847"/>
                  <a:pt x="8215958" y="2684874"/>
                  <a:pt x="8203842" y="2704563"/>
                </a:cubicBezTo>
                <a:cubicBezTo>
                  <a:pt x="8181343" y="2741124"/>
                  <a:pt x="8126569" y="2807594"/>
                  <a:pt x="8126569" y="2807594"/>
                </a:cubicBezTo>
                <a:cubicBezTo>
                  <a:pt x="8101496" y="2882814"/>
                  <a:pt x="8129543" y="2809967"/>
                  <a:pt x="8087932" y="2884867"/>
                </a:cubicBezTo>
                <a:cubicBezTo>
                  <a:pt x="8073946" y="2910041"/>
                  <a:pt x="8065269" y="2938179"/>
                  <a:pt x="8049295" y="2962141"/>
                </a:cubicBezTo>
                <a:cubicBezTo>
                  <a:pt x="7992326" y="3047595"/>
                  <a:pt x="8027041" y="2955136"/>
                  <a:pt x="7984901" y="3039414"/>
                </a:cubicBezTo>
                <a:cubicBezTo>
                  <a:pt x="7978830" y="3051556"/>
                  <a:pt x="7978093" y="3065908"/>
                  <a:pt x="7972022" y="3078050"/>
                </a:cubicBezTo>
                <a:cubicBezTo>
                  <a:pt x="7965100" y="3091894"/>
                  <a:pt x="7953186" y="3102842"/>
                  <a:pt x="7946264" y="3116687"/>
                </a:cubicBezTo>
                <a:cubicBezTo>
                  <a:pt x="7940193" y="3128829"/>
                  <a:pt x="7939978" y="3143457"/>
                  <a:pt x="7933385" y="3155324"/>
                </a:cubicBezTo>
                <a:cubicBezTo>
                  <a:pt x="7921715" y="3176331"/>
                  <a:pt x="7864561" y="3259229"/>
                  <a:pt x="7843233" y="3284112"/>
                </a:cubicBezTo>
                <a:cubicBezTo>
                  <a:pt x="7789600" y="3346684"/>
                  <a:pt x="7818955" y="3301501"/>
                  <a:pt x="7753081" y="3361386"/>
                </a:cubicBezTo>
                <a:cubicBezTo>
                  <a:pt x="7721635" y="3389973"/>
                  <a:pt x="7692980" y="3421487"/>
                  <a:pt x="7662929" y="3451538"/>
                </a:cubicBezTo>
                <a:cubicBezTo>
                  <a:pt x="7650050" y="3464417"/>
                  <a:pt x="7639446" y="3480071"/>
                  <a:pt x="7624292" y="3490174"/>
                </a:cubicBezTo>
                <a:lnTo>
                  <a:pt x="7585656" y="3515932"/>
                </a:lnTo>
                <a:cubicBezTo>
                  <a:pt x="7577070" y="3528811"/>
                  <a:pt x="7572116" y="3545066"/>
                  <a:pt x="7559898" y="3554569"/>
                </a:cubicBezTo>
                <a:cubicBezTo>
                  <a:pt x="7400978" y="3678173"/>
                  <a:pt x="7536012" y="3536144"/>
                  <a:pt x="7392473" y="3657600"/>
                </a:cubicBezTo>
                <a:cubicBezTo>
                  <a:pt x="7344271" y="3698386"/>
                  <a:pt x="7318416" y="3746145"/>
                  <a:pt x="7263684" y="3773510"/>
                </a:cubicBezTo>
                <a:cubicBezTo>
                  <a:pt x="7251542" y="3779581"/>
                  <a:pt x="7237758" y="3781621"/>
                  <a:pt x="7225047" y="3786388"/>
                </a:cubicBezTo>
                <a:cubicBezTo>
                  <a:pt x="7203401" y="3794505"/>
                  <a:pt x="7183081" y="3806539"/>
                  <a:pt x="7160653" y="3812146"/>
                </a:cubicBezTo>
                <a:cubicBezTo>
                  <a:pt x="7131204" y="3819508"/>
                  <a:pt x="7100367" y="3819595"/>
                  <a:pt x="7070501" y="3825025"/>
                </a:cubicBezTo>
                <a:cubicBezTo>
                  <a:pt x="7053086" y="3828191"/>
                  <a:pt x="7036619" y="3836371"/>
                  <a:pt x="7018985" y="3837904"/>
                </a:cubicBezTo>
                <a:cubicBezTo>
                  <a:pt x="6937613" y="3844980"/>
                  <a:pt x="6855853" y="3846490"/>
                  <a:pt x="6774287" y="3850783"/>
                </a:cubicBezTo>
                <a:cubicBezTo>
                  <a:pt x="6744236" y="3855076"/>
                  <a:pt x="6713901" y="3857709"/>
                  <a:pt x="6684135" y="3863662"/>
                </a:cubicBezTo>
                <a:cubicBezTo>
                  <a:pt x="6670823" y="3866324"/>
                  <a:pt x="6659070" y="3876222"/>
                  <a:pt x="6645498" y="3876541"/>
                </a:cubicBezTo>
                <a:cubicBezTo>
                  <a:pt x="6293547" y="3884822"/>
                  <a:pt x="5941453" y="3885126"/>
                  <a:pt x="5589430" y="3889419"/>
                </a:cubicBezTo>
                <a:cubicBezTo>
                  <a:pt x="5550794" y="3893712"/>
                  <a:pt x="5511866" y="3895907"/>
                  <a:pt x="5473521" y="3902298"/>
                </a:cubicBezTo>
                <a:cubicBezTo>
                  <a:pt x="5460130" y="3904530"/>
                  <a:pt x="5448112" y="3912124"/>
                  <a:pt x="5434884" y="3915177"/>
                </a:cubicBezTo>
                <a:cubicBezTo>
                  <a:pt x="5392225" y="3925021"/>
                  <a:pt x="5347628" y="3927090"/>
                  <a:pt x="5306095" y="3940935"/>
                </a:cubicBezTo>
                <a:cubicBezTo>
                  <a:pt x="5238661" y="3963414"/>
                  <a:pt x="5280898" y="3951894"/>
                  <a:pt x="5177307" y="3966693"/>
                </a:cubicBezTo>
                <a:lnTo>
                  <a:pt x="4572000" y="3953814"/>
                </a:lnTo>
                <a:cubicBezTo>
                  <a:pt x="4541665" y="3952690"/>
                  <a:pt x="4512017" y="3944287"/>
                  <a:pt x="4481847" y="3940935"/>
                </a:cubicBezTo>
                <a:cubicBezTo>
                  <a:pt x="4434720" y="3935699"/>
                  <a:pt x="4387337" y="3933020"/>
                  <a:pt x="4340180" y="3928056"/>
                </a:cubicBezTo>
                <a:cubicBezTo>
                  <a:pt x="4305759" y="3924433"/>
                  <a:pt x="4271523" y="3919221"/>
                  <a:pt x="4237149" y="3915177"/>
                </a:cubicBezTo>
                <a:cubicBezTo>
                  <a:pt x="4198541" y="3910635"/>
                  <a:pt x="4159723" y="3907796"/>
                  <a:pt x="4121239" y="3902298"/>
                </a:cubicBezTo>
                <a:cubicBezTo>
                  <a:pt x="4094692" y="3898506"/>
                  <a:pt x="4033442" y="3884573"/>
                  <a:pt x="4005329" y="3876541"/>
                </a:cubicBezTo>
                <a:cubicBezTo>
                  <a:pt x="3992276" y="3872812"/>
                  <a:pt x="3979862" y="3866955"/>
                  <a:pt x="3966692" y="3863662"/>
                </a:cubicBezTo>
                <a:cubicBezTo>
                  <a:pt x="3945456" y="3858353"/>
                  <a:pt x="3923534" y="3856092"/>
                  <a:pt x="3902298" y="3850783"/>
                </a:cubicBezTo>
                <a:cubicBezTo>
                  <a:pt x="3889128" y="3847490"/>
                  <a:pt x="3876714" y="3841634"/>
                  <a:pt x="3863661" y="3837904"/>
                </a:cubicBezTo>
                <a:cubicBezTo>
                  <a:pt x="3830987" y="3828568"/>
                  <a:pt x="3804386" y="3825379"/>
                  <a:pt x="3773509" y="3812146"/>
                </a:cubicBezTo>
                <a:cubicBezTo>
                  <a:pt x="3755863" y="3804583"/>
                  <a:pt x="3739970" y="3793129"/>
                  <a:pt x="3721994" y="3786388"/>
                </a:cubicBezTo>
                <a:cubicBezTo>
                  <a:pt x="3705421" y="3780173"/>
                  <a:pt x="3687432" y="3778596"/>
                  <a:pt x="3670478" y="3773510"/>
                </a:cubicBezTo>
                <a:cubicBezTo>
                  <a:pt x="3539746" y="3734291"/>
                  <a:pt x="3646186" y="3758348"/>
                  <a:pt x="3528811" y="3734873"/>
                </a:cubicBezTo>
                <a:cubicBezTo>
                  <a:pt x="3515932" y="3726287"/>
                  <a:pt x="3504018" y="3716037"/>
                  <a:pt x="3490174" y="3709115"/>
                </a:cubicBezTo>
                <a:cubicBezTo>
                  <a:pt x="3458911" y="3693483"/>
                  <a:pt x="3419474" y="3692174"/>
                  <a:pt x="3387143" y="3683357"/>
                </a:cubicBezTo>
                <a:cubicBezTo>
                  <a:pt x="3360949" y="3676213"/>
                  <a:pt x="3336494" y="3662925"/>
                  <a:pt x="3309870" y="3657600"/>
                </a:cubicBezTo>
                <a:cubicBezTo>
                  <a:pt x="3288405" y="3653307"/>
                  <a:pt x="3266712" y="3650030"/>
                  <a:pt x="3245476" y="3644721"/>
                </a:cubicBezTo>
                <a:cubicBezTo>
                  <a:pt x="3223182" y="3639147"/>
                  <a:pt x="3154265" y="3611994"/>
                  <a:pt x="3142445" y="3606084"/>
                </a:cubicBezTo>
                <a:cubicBezTo>
                  <a:pt x="3128601" y="3599162"/>
                  <a:pt x="3118634" y="3584774"/>
                  <a:pt x="3103808" y="3580326"/>
                </a:cubicBezTo>
                <a:cubicBezTo>
                  <a:pt x="3074732" y="3571603"/>
                  <a:pt x="3043707" y="3571741"/>
                  <a:pt x="3013656" y="3567448"/>
                </a:cubicBezTo>
                <a:cubicBezTo>
                  <a:pt x="2964367" y="3551018"/>
                  <a:pt x="2874509" y="3521906"/>
                  <a:pt x="2846230" y="3503053"/>
                </a:cubicBezTo>
                <a:cubicBezTo>
                  <a:pt x="2833351" y="3494467"/>
                  <a:pt x="2821821" y="3483392"/>
                  <a:pt x="2807594" y="3477295"/>
                </a:cubicBezTo>
                <a:cubicBezTo>
                  <a:pt x="2791325" y="3470323"/>
                  <a:pt x="2773097" y="3469280"/>
                  <a:pt x="2756078" y="3464417"/>
                </a:cubicBezTo>
                <a:cubicBezTo>
                  <a:pt x="2743025" y="3460688"/>
                  <a:pt x="2730321" y="3455831"/>
                  <a:pt x="2717442" y="3451538"/>
                </a:cubicBezTo>
                <a:cubicBezTo>
                  <a:pt x="2708856" y="3438659"/>
                  <a:pt x="2702629" y="3423846"/>
                  <a:pt x="2691684" y="3412901"/>
                </a:cubicBezTo>
                <a:cubicBezTo>
                  <a:pt x="2680739" y="3401956"/>
                  <a:pt x="2665642" y="3396140"/>
                  <a:pt x="2653047" y="3387143"/>
                </a:cubicBezTo>
                <a:cubicBezTo>
                  <a:pt x="2635581" y="3374667"/>
                  <a:pt x="2618293" y="3361916"/>
                  <a:pt x="2601532" y="3348507"/>
                </a:cubicBezTo>
                <a:cubicBezTo>
                  <a:pt x="2575350" y="3327561"/>
                  <a:pt x="2552463" y="3302243"/>
                  <a:pt x="2524259" y="3284112"/>
                </a:cubicBezTo>
                <a:cubicBezTo>
                  <a:pt x="2491960" y="3263348"/>
                  <a:pt x="2457655" y="3244739"/>
                  <a:pt x="2421228" y="3232597"/>
                </a:cubicBezTo>
                <a:cubicBezTo>
                  <a:pt x="2385939" y="3220834"/>
                  <a:pt x="2373326" y="3220395"/>
                  <a:pt x="2343954" y="3193960"/>
                </a:cubicBezTo>
                <a:cubicBezTo>
                  <a:pt x="2312365" y="3165530"/>
                  <a:pt x="2277375" y="3139169"/>
                  <a:pt x="2253802" y="3103808"/>
                </a:cubicBezTo>
                <a:cubicBezTo>
                  <a:pt x="2245216" y="3090929"/>
                  <a:pt x="2238990" y="3076117"/>
                  <a:pt x="2228045" y="3065172"/>
                </a:cubicBezTo>
                <a:cubicBezTo>
                  <a:pt x="2217100" y="3054227"/>
                  <a:pt x="2202003" y="3048411"/>
                  <a:pt x="2189408" y="3039414"/>
                </a:cubicBezTo>
                <a:cubicBezTo>
                  <a:pt x="2121184" y="2990682"/>
                  <a:pt x="2161954" y="3008798"/>
                  <a:pt x="2099256" y="2987898"/>
                </a:cubicBezTo>
                <a:cubicBezTo>
                  <a:pt x="2086377" y="2970726"/>
                  <a:pt x="2073095" y="2953850"/>
                  <a:pt x="2060619" y="2936383"/>
                </a:cubicBezTo>
                <a:cubicBezTo>
                  <a:pt x="2051622" y="2923788"/>
                  <a:pt x="2045806" y="2908691"/>
                  <a:pt x="2034861" y="2897746"/>
                </a:cubicBezTo>
                <a:cubicBezTo>
                  <a:pt x="2019683" y="2882568"/>
                  <a:pt x="1999643" y="2873079"/>
                  <a:pt x="1983346" y="2859110"/>
                </a:cubicBezTo>
                <a:cubicBezTo>
                  <a:pt x="1969517" y="2847257"/>
                  <a:pt x="1958538" y="2832326"/>
                  <a:pt x="1944709" y="2820473"/>
                </a:cubicBezTo>
                <a:cubicBezTo>
                  <a:pt x="1928412" y="2806504"/>
                  <a:pt x="1909491" y="2795805"/>
                  <a:pt x="1893194" y="2781836"/>
                </a:cubicBezTo>
                <a:cubicBezTo>
                  <a:pt x="1831804" y="2729216"/>
                  <a:pt x="1881640" y="2752228"/>
                  <a:pt x="1815921" y="2730321"/>
                </a:cubicBezTo>
                <a:cubicBezTo>
                  <a:pt x="1699385" y="2613785"/>
                  <a:pt x="1861377" y="2767631"/>
                  <a:pt x="1725769" y="2665926"/>
                </a:cubicBezTo>
                <a:cubicBezTo>
                  <a:pt x="1706341" y="2651355"/>
                  <a:pt x="1692691" y="2630215"/>
                  <a:pt x="1674253" y="2614411"/>
                </a:cubicBezTo>
                <a:cubicBezTo>
                  <a:pt x="1662501" y="2604338"/>
                  <a:pt x="1647507" y="2598562"/>
                  <a:pt x="1635616" y="2588653"/>
                </a:cubicBezTo>
                <a:cubicBezTo>
                  <a:pt x="1577497" y="2540221"/>
                  <a:pt x="1619390" y="2559143"/>
                  <a:pt x="1558343" y="2524259"/>
                </a:cubicBezTo>
                <a:cubicBezTo>
                  <a:pt x="1370794" y="2417087"/>
                  <a:pt x="1612647" y="2557848"/>
                  <a:pt x="1468191" y="2485622"/>
                </a:cubicBezTo>
                <a:cubicBezTo>
                  <a:pt x="1454347" y="2478700"/>
                  <a:pt x="1443398" y="2466787"/>
                  <a:pt x="1429554" y="2459865"/>
                </a:cubicBezTo>
                <a:cubicBezTo>
                  <a:pt x="1352045" y="2421111"/>
                  <a:pt x="1381926" y="2449317"/>
                  <a:pt x="1313645" y="2408349"/>
                </a:cubicBezTo>
                <a:cubicBezTo>
                  <a:pt x="1313599" y="2408322"/>
                  <a:pt x="1217076" y="2343970"/>
                  <a:pt x="1197735" y="2331076"/>
                </a:cubicBezTo>
                <a:cubicBezTo>
                  <a:pt x="1184856" y="2322490"/>
                  <a:pt x="1172942" y="2312240"/>
                  <a:pt x="1159098" y="2305318"/>
                </a:cubicBezTo>
                <a:cubicBezTo>
                  <a:pt x="1141926" y="2296732"/>
                  <a:pt x="1125229" y="2287123"/>
                  <a:pt x="1107583" y="2279560"/>
                </a:cubicBezTo>
                <a:cubicBezTo>
                  <a:pt x="1095105" y="2274212"/>
                  <a:pt x="1081305" y="2272299"/>
                  <a:pt x="1068946" y="2266681"/>
                </a:cubicBezTo>
                <a:cubicBezTo>
                  <a:pt x="910582" y="2194698"/>
                  <a:pt x="1017612" y="2232398"/>
                  <a:pt x="927278" y="2202287"/>
                </a:cubicBezTo>
                <a:cubicBezTo>
                  <a:pt x="866051" y="2161468"/>
                  <a:pt x="903327" y="2181424"/>
                  <a:pt x="811369" y="2150772"/>
                </a:cubicBezTo>
                <a:cubicBezTo>
                  <a:pt x="798490" y="2146479"/>
                  <a:pt x="786225" y="2139392"/>
                  <a:pt x="772732" y="2137893"/>
                </a:cubicBezTo>
                <a:cubicBezTo>
                  <a:pt x="650788" y="2124344"/>
                  <a:pt x="706191" y="2103549"/>
                  <a:pt x="682580" y="2099256"/>
                </a:cubicBezTo>
                <a:close/>
              </a:path>
            </a:pathLst>
          </a:custGeom>
          <a:noFill/>
          <a:ln w="330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4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l-GR" sz="1800" b="1" smtClean="0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9939" name="AutoShape 3"/>
          <p:cNvSpPr>
            <a:spLocks noChangeArrowheads="1"/>
          </p:cNvSpPr>
          <p:nvPr/>
        </p:nvSpPr>
        <p:spPr bwMode="auto">
          <a:xfrm>
            <a:off x="3341650" y="252395"/>
            <a:ext cx="4572000" cy="857250"/>
          </a:xfrm>
          <a:custGeom>
            <a:avLst/>
            <a:gdLst>
              <a:gd name="G0" fmla="+- 18968 0 0"/>
              <a:gd name="G1" fmla="+- 5963 0 0"/>
              <a:gd name="G2" fmla="+- 21600 0 5963"/>
              <a:gd name="G3" fmla="+- 10800 0 5963"/>
              <a:gd name="G4" fmla="+- 21600 0 18968"/>
              <a:gd name="G5" fmla="*/ G4 G3 10800"/>
              <a:gd name="G6" fmla="+- 21600 0 G5"/>
              <a:gd name="T0" fmla="*/ 18968 w 21600"/>
              <a:gd name="T1" fmla="*/ 0 h 21600"/>
              <a:gd name="T2" fmla="*/ 0 w 21600"/>
              <a:gd name="T3" fmla="*/ 10800 h 21600"/>
              <a:gd name="T4" fmla="*/ 18968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968" y="0"/>
                </a:moveTo>
                <a:lnTo>
                  <a:pt x="18968" y="5963"/>
                </a:lnTo>
                <a:lnTo>
                  <a:pt x="3375" y="5963"/>
                </a:lnTo>
                <a:lnTo>
                  <a:pt x="3375" y="15637"/>
                </a:lnTo>
                <a:lnTo>
                  <a:pt x="18968" y="15637"/>
                </a:lnTo>
                <a:lnTo>
                  <a:pt x="18968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963"/>
                </a:moveTo>
                <a:lnTo>
                  <a:pt x="1350" y="15637"/>
                </a:lnTo>
                <a:lnTo>
                  <a:pt x="2700" y="15637"/>
                </a:lnTo>
                <a:lnTo>
                  <a:pt x="2700" y="5963"/>
                </a:lnTo>
                <a:close/>
              </a:path>
              <a:path w="21600" h="21600">
                <a:moveTo>
                  <a:pt x="0" y="5963"/>
                </a:moveTo>
                <a:lnTo>
                  <a:pt x="0" y="15637"/>
                </a:lnTo>
                <a:lnTo>
                  <a:pt x="675" y="15637"/>
                </a:lnTo>
                <a:lnTo>
                  <a:pt x="675" y="5963"/>
                </a:lnTo>
                <a:close/>
              </a:path>
            </a:pathLst>
          </a:custGeom>
          <a:solidFill>
            <a:srgbClr val="C0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 defTabSz="7620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1800" b="1">
                <a:solidFill>
                  <a:srgbClr val="FFFFFF"/>
                </a:solidFill>
                <a:latin typeface="Calibri" pitchFamily="34" charset="0"/>
                <a:cs typeface="+mn-cs"/>
              </a:rPr>
              <a:t>Αναπνευστική αλυσίδα</a:t>
            </a:r>
            <a:endParaRPr lang="en-US" sz="1800" b="1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9940" name="AutoShape 4"/>
          <p:cNvSpPr>
            <a:spLocks noChangeArrowheads="1"/>
          </p:cNvSpPr>
          <p:nvPr/>
        </p:nvSpPr>
        <p:spPr bwMode="auto">
          <a:xfrm rot="5815019">
            <a:off x="6596344" y="2320246"/>
            <a:ext cx="2456136" cy="1200150"/>
          </a:xfrm>
          <a:custGeom>
            <a:avLst/>
            <a:gdLst>
              <a:gd name="G0" fmla="+- 0 0 0"/>
              <a:gd name="G1" fmla="+- 11701564 0 0"/>
              <a:gd name="G2" fmla="+- 0 0 11701564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11701564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11701564"/>
              <a:gd name="G36" fmla="sin G34 11701564"/>
              <a:gd name="G37" fmla="+/ 11701564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663 w 21600"/>
              <a:gd name="T5" fmla="*/ 0 h 21600"/>
              <a:gd name="T6" fmla="*/ 2702 w 21600"/>
              <a:gd name="T7" fmla="*/ 11004 h 21600"/>
              <a:gd name="T8" fmla="*/ 10731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cubicBezTo>
                  <a:pt x="5399" y="10845"/>
                  <a:pt x="5400" y="10890"/>
                  <a:pt x="5401" y="10936"/>
                </a:cubicBezTo>
                <a:lnTo>
                  <a:pt x="3" y="11072"/>
                </a:lnTo>
                <a:cubicBezTo>
                  <a:pt x="1" y="10981"/>
                  <a:pt x="0" y="10891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-1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l-GR" sz="1800" b="1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9941" name="AutoShape 5"/>
          <p:cNvSpPr>
            <a:spLocks noChangeArrowheads="1"/>
          </p:cNvSpPr>
          <p:nvPr/>
        </p:nvSpPr>
        <p:spPr bwMode="auto">
          <a:xfrm>
            <a:off x="1520149" y="0"/>
            <a:ext cx="1828800" cy="1676400"/>
          </a:xfrm>
          <a:prstGeom prst="star24">
            <a:avLst>
              <a:gd name="adj" fmla="val 37500"/>
            </a:avLst>
          </a:prstGeom>
          <a:solidFill>
            <a:srgbClr val="0000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l-GR" sz="1800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1992313" y="230832"/>
            <a:ext cx="1019160" cy="1079500"/>
          </a:xfrm>
          <a:prstGeom prst="rect">
            <a:avLst/>
          </a:prstGeom>
          <a:solidFill>
            <a:srgbClr val="000066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 defTabSz="7620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FFFF"/>
                </a:solidFill>
                <a:latin typeface="Calibri" pitchFamily="34" charset="0"/>
                <a:cs typeface="+mn-cs"/>
              </a:rPr>
              <a:t>NH</a:t>
            </a:r>
            <a:r>
              <a:rPr lang="en-US" sz="3200" b="1" baseline="-25000" dirty="0">
                <a:solidFill>
                  <a:srgbClr val="FFFFFF"/>
                </a:solidFill>
                <a:latin typeface="Calibri" pitchFamily="34" charset="0"/>
                <a:cs typeface="+mn-cs"/>
              </a:rPr>
              <a:t>4</a:t>
            </a:r>
            <a:r>
              <a:rPr lang="en-US" sz="3200" b="1" baseline="30000" dirty="0">
                <a:solidFill>
                  <a:srgbClr val="FFFFFF"/>
                </a:solidFill>
                <a:latin typeface="Calibri" pitchFamily="34" charset="0"/>
                <a:cs typeface="+mn-cs"/>
              </a:rPr>
              <a:t>+</a:t>
            </a:r>
          </a:p>
          <a:p>
            <a:pPr algn="l" defTabSz="7620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FFFF"/>
                </a:solidFill>
                <a:latin typeface="Calibri" pitchFamily="34" charset="0"/>
                <a:cs typeface="+mn-cs"/>
              </a:rPr>
              <a:t>NO</a:t>
            </a:r>
            <a:r>
              <a:rPr lang="en-US" sz="3200" b="1" baseline="-25000" dirty="0">
                <a:solidFill>
                  <a:srgbClr val="FFFFFF"/>
                </a:solidFill>
                <a:latin typeface="Calibri" pitchFamily="34" charset="0"/>
                <a:cs typeface="+mn-cs"/>
              </a:rPr>
              <a:t>2</a:t>
            </a:r>
            <a:r>
              <a:rPr lang="en-US" sz="3200" b="1" baseline="30000" dirty="0">
                <a:solidFill>
                  <a:srgbClr val="FFFFFF"/>
                </a:solidFill>
                <a:latin typeface="Calibri" pitchFamily="34" charset="0"/>
                <a:cs typeface="+mn-cs"/>
              </a:rPr>
              <a:t>-</a:t>
            </a:r>
            <a:endParaRPr lang="en-US" sz="3200" b="1" dirty="0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7855463" y="357854"/>
            <a:ext cx="652743" cy="646331"/>
          </a:xfrm>
          <a:prstGeom prst="rect">
            <a:avLst/>
          </a:prstGeom>
          <a:solidFill>
            <a:srgbClr val="0000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 defTabSz="7620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solidFill>
                  <a:srgbClr val="FFFFFF"/>
                </a:solidFill>
                <a:latin typeface="Calibri" pitchFamily="34" charset="0"/>
                <a:cs typeface="+mn-cs"/>
              </a:rPr>
              <a:t>O</a:t>
            </a:r>
            <a:r>
              <a:rPr lang="en-US" sz="3600" b="1" baseline="-25000">
                <a:solidFill>
                  <a:srgbClr val="FFFFFF"/>
                </a:solidFill>
                <a:latin typeface="Calibri" pitchFamily="34" charset="0"/>
                <a:cs typeface="+mn-cs"/>
              </a:rPr>
              <a:t>2</a:t>
            </a:r>
            <a:endParaRPr lang="en-US" sz="3600" b="1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6655668" y="1699414"/>
            <a:ext cx="1189749" cy="461665"/>
          </a:xfrm>
          <a:prstGeom prst="rect">
            <a:avLst/>
          </a:prstGeom>
          <a:solidFill>
            <a:srgbClr val="0000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rgbClr val="FFFFFF"/>
                </a:solidFill>
                <a:latin typeface="Calibri" pitchFamily="34" charset="0"/>
                <a:cs typeface="+mn-cs"/>
              </a:rPr>
              <a:t>ADP +Pi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6211274" y="3293981"/>
            <a:ext cx="1141658" cy="830997"/>
          </a:xfrm>
          <a:prstGeom prst="rect">
            <a:avLst/>
          </a:prstGeom>
          <a:solidFill>
            <a:srgbClr val="0000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 defTabSz="7620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FFFFFF"/>
                </a:solidFill>
                <a:latin typeface="Calibri" pitchFamily="34" charset="0"/>
                <a:cs typeface="+mn-cs"/>
              </a:rPr>
              <a:t>ATP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2211589" y="404664"/>
            <a:ext cx="580608" cy="646331"/>
          </a:xfrm>
          <a:prstGeom prst="rect">
            <a:avLst/>
          </a:prstGeom>
          <a:solidFill>
            <a:srgbClr val="C0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 defTabSz="7620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prstClr val="white"/>
                </a:solidFill>
                <a:latin typeface="Calibri" pitchFamily="34" charset="0"/>
                <a:cs typeface="+mn-cs"/>
              </a:rPr>
              <a:t>e</a:t>
            </a:r>
            <a:r>
              <a:rPr lang="en-US" sz="3600" b="1" baseline="30000" dirty="0">
                <a:solidFill>
                  <a:prstClr val="white"/>
                </a:solidFill>
                <a:latin typeface="Calibri" pitchFamily="34" charset="0"/>
                <a:cs typeface="+mn-cs"/>
              </a:rPr>
              <a:t>- </a:t>
            </a:r>
            <a:endParaRPr lang="en-US" sz="3600" b="1" dirty="0">
              <a:solidFill>
                <a:prstClr val="white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9947" name="AutoShape 11"/>
          <p:cNvSpPr>
            <a:spLocks noChangeArrowheads="1"/>
          </p:cNvSpPr>
          <p:nvPr/>
        </p:nvSpPr>
        <p:spPr bwMode="auto">
          <a:xfrm rot="1480927">
            <a:off x="1528010" y="1338084"/>
            <a:ext cx="457200" cy="2252117"/>
          </a:xfrm>
          <a:prstGeom prst="down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l-GR" sz="1800" b="1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621555" y="3524815"/>
            <a:ext cx="1154113" cy="1200329"/>
          </a:xfrm>
          <a:prstGeom prst="rect">
            <a:avLst/>
          </a:prstGeom>
          <a:solidFill>
            <a:srgbClr val="000066"/>
          </a:solidFill>
          <a:ln w="12700">
            <a:noFill/>
            <a:miter lim="800000"/>
            <a:headEnd type="none" w="sm" len="sm"/>
            <a:tailEnd type="none" w="sm" len="sm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defTabSz="7620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3600" b="1" dirty="0">
                <a:solidFill>
                  <a:srgbClr val="FFFFFF"/>
                </a:solidFill>
                <a:latin typeface="Calibri" pitchFamily="34" charset="0"/>
                <a:cs typeface="+mn-cs"/>
              </a:rPr>
              <a:t>Ν</a:t>
            </a:r>
            <a:r>
              <a:rPr lang="en-US" sz="3600" b="1" dirty="0">
                <a:solidFill>
                  <a:srgbClr val="FFFFFF"/>
                </a:solidFill>
                <a:latin typeface="Calibri" pitchFamily="34" charset="0"/>
                <a:cs typeface="+mn-cs"/>
              </a:rPr>
              <a:t>O</a:t>
            </a:r>
            <a:r>
              <a:rPr lang="el-GR" sz="3600" b="1" baseline="-25000" dirty="0" smtClean="0">
                <a:solidFill>
                  <a:srgbClr val="FFFFFF"/>
                </a:solidFill>
                <a:latin typeface="Calibri" pitchFamily="34" charset="0"/>
                <a:cs typeface="+mn-cs"/>
              </a:rPr>
              <a:t>3</a:t>
            </a:r>
            <a:r>
              <a:rPr lang="el-GR" sz="3600" b="1" baseline="30000" dirty="0" smtClean="0">
                <a:solidFill>
                  <a:srgbClr val="FFFFFF"/>
                </a:solidFill>
                <a:latin typeface="Calibri" pitchFamily="34" charset="0"/>
                <a:cs typeface="+mn-cs"/>
              </a:rPr>
              <a:t>-</a:t>
            </a:r>
            <a:endParaRPr lang="el-GR" sz="3600" b="1" dirty="0" smtClean="0">
              <a:solidFill>
                <a:srgbClr val="FFFFFF"/>
              </a:solidFill>
              <a:latin typeface="Calibri" pitchFamily="34" charset="0"/>
              <a:cs typeface="+mn-cs"/>
            </a:endParaRPr>
          </a:p>
          <a:p>
            <a:pPr defTabSz="7620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3600" b="1" dirty="0" smtClean="0">
                <a:solidFill>
                  <a:srgbClr val="FFFFFF"/>
                </a:solidFill>
                <a:latin typeface="Calibri" pitchFamily="34" charset="0"/>
                <a:cs typeface="+mn-cs"/>
              </a:rPr>
              <a:t>Η</a:t>
            </a:r>
            <a:r>
              <a:rPr lang="el-GR" sz="3600" b="1" baseline="30000" dirty="0" smtClean="0">
                <a:solidFill>
                  <a:srgbClr val="FFFFFF"/>
                </a:solidFill>
                <a:latin typeface="Calibri" pitchFamily="34" charset="0"/>
                <a:cs typeface="+mn-cs"/>
              </a:rPr>
              <a:t>+</a:t>
            </a:r>
            <a:endParaRPr lang="en-US" sz="3600" b="1" dirty="0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1431925" y="5214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l-GR" sz="1800" b="1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0" y="5229200"/>
            <a:ext cx="10287000" cy="156966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3200" b="1" dirty="0" smtClean="0">
                <a:solidFill>
                  <a:srgbClr val="2D2DB9">
                    <a:lumMod val="50000"/>
                  </a:srgb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Ως πηγή ενέργειας</a:t>
            </a:r>
            <a:r>
              <a:rPr lang="en-US" sz="3200" b="1" dirty="0" smtClean="0">
                <a:solidFill>
                  <a:srgbClr val="2D2DB9">
                    <a:lumMod val="50000"/>
                  </a:srgb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el-GR" sz="3200" b="1" dirty="0" smtClean="0">
                <a:solidFill>
                  <a:srgbClr val="2D2DB9">
                    <a:lumMod val="50000"/>
                  </a:srgb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ηλεκτρονίων τα νιτροποιητικά βακτήρια χρησιμοποιούν Ι. Τα αμμωνιακά ιόντα και ΙΙ. Τα νιτρώδη ιόντα</a:t>
            </a:r>
            <a:endParaRPr lang="en-GB" sz="3200" b="1" dirty="0">
              <a:solidFill>
                <a:srgbClr val="2D2DB9">
                  <a:lumMod val="50000"/>
                </a:srgbClr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246956" y="2924944"/>
            <a:ext cx="1171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1800" b="1" dirty="0" smtClean="0">
                <a:solidFill>
                  <a:srgbClr val="FFFFFF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έδαφος</a:t>
            </a:r>
            <a:endParaRPr lang="el-GR" sz="1800" b="1" dirty="0">
              <a:solidFill>
                <a:srgbClr val="FFFFFF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18 - TextBox"/>
          <p:cNvSpPr txBox="1"/>
          <p:nvPr/>
        </p:nvSpPr>
        <p:spPr>
          <a:xfrm>
            <a:off x="1863321" y="1724615"/>
            <a:ext cx="52768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3200" b="1" dirty="0" err="1" smtClean="0">
                <a:solidFill>
                  <a:srgbClr val="FFFFFF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Νιτροποιητικό</a:t>
            </a:r>
            <a:r>
              <a:rPr lang="el-GR" sz="3200" b="1" dirty="0" smtClean="0">
                <a:solidFill>
                  <a:srgbClr val="FFFFFF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 βακτήριο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3200" b="1" dirty="0" smtClean="0">
                <a:solidFill>
                  <a:srgbClr val="FFFFFF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3200" b="1" dirty="0" err="1" smtClean="0">
                <a:solidFill>
                  <a:srgbClr val="FFFFFF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Nitrosomonas</a:t>
            </a:r>
            <a:r>
              <a:rPr lang="en-US" sz="3200" b="1" dirty="0" smtClean="0">
                <a:solidFill>
                  <a:srgbClr val="FFFFFF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 &amp; </a:t>
            </a:r>
            <a:r>
              <a:rPr lang="en-US" sz="3200" b="1" dirty="0" err="1" smtClean="0">
                <a:solidFill>
                  <a:srgbClr val="FFFFFF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Nitrobacter</a:t>
            </a:r>
            <a:r>
              <a:rPr lang="el-GR" sz="3200" b="1" dirty="0" smtClean="0">
                <a:solidFill>
                  <a:srgbClr val="FFFFFF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)</a:t>
            </a:r>
            <a:endParaRPr lang="el-GR" sz="3200" b="1" dirty="0">
              <a:solidFill>
                <a:srgbClr val="FFFFFF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7510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i="1" dirty="0" err="1" smtClean="0">
                <a:ln w="11430"/>
                <a:solidFill>
                  <a:srgbClr val="C00000"/>
                </a:solidFill>
                <a:latin typeface="Calibri" pitchFamily="34" charset="0"/>
                <a:cs typeface="+mn-cs"/>
              </a:rPr>
              <a:t>GrD</a:t>
            </a:r>
            <a:endParaRPr lang="en-US" b="1" i="1" dirty="0">
              <a:ln w="11430"/>
              <a:solidFill>
                <a:srgbClr val="C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1" name="47 - Ελεύθερη σχεδίαση"/>
          <p:cNvSpPr/>
          <p:nvPr/>
        </p:nvSpPr>
        <p:spPr>
          <a:xfrm rot="15521135">
            <a:off x="8567938" y="2186133"/>
            <a:ext cx="965402" cy="1264920"/>
          </a:xfrm>
          <a:custGeom>
            <a:avLst/>
            <a:gdLst>
              <a:gd name="connsiteX0" fmla="*/ 279602 w 965402"/>
              <a:gd name="connsiteY0" fmla="*/ 30480 h 1264920"/>
              <a:gd name="connsiteX1" fmla="*/ 416762 w 965402"/>
              <a:gd name="connsiteY1" fmla="*/ 0 h 1264920"/>
              <a:gd name="connsiteX2" fmla="*/ 538682 w 965402"/>
              <a:gd name="connsiteY2" fmla="*/ 15240 h 1264920"/>
              <a:gd name="connsiteX3" fmla="*/ 584402 w 965402"/>
              <a:gd name="connsiteY3" fmla="*/ 30480 h 1264920"/>
              <a:gd name="connsiteX4" fmla="*/ 675842 w 965402"/>
              <a:gd name="connsiteY4" fmla="*/ 91440 h 1264920"/>
              <a:gd name="connsiteX5" fmla="*/ 858722 w 965402"/>
              <a:gd name="connsiteY5" fmla="*/ 137160 h 1264920"/>
              <a:gd name="connsiteX6" fmla="*/ 904442 w 965402"/>
              <a:gd name="connsiteY6" fmla="*/ 167640 h 1264920"/>
              <a:gd name="connsiteX7" fmla="*/ 934922 w 965402"/>
              <a:gd name="connsiteY7" fmla="*/ 213360 h 1264920"/>
              <a:gd name="connsiteX8" fmla="*/ 950162 w 965402"/>
              <a:gd name="connsiteY8" fmla="*/ 274320 h 1264920"/>
              <a:gd name="connsiteX9" fmla="*/ 965402 w 965402"/>
              <a:gd name="connsiteY9" fmla="*/ 320040 h 1264920"/>
              <a:gd name="connsiteX10" fmla="*/ 934922 w 965402"/>
              <a:gd name="connsiteY10" fmla="*/ 411480 h 1264920"/>
              <a:gd name="connsiteX11" fmla="*/ 904442 w 965402"/>
              <a:gd name="connsiteY11" fmla="*/ 518160 h 1264920"/>
              <a:gd name="connsiteX12" fmla="*/ 797762 w 965402"/>
              <a:gd name="connsiteY12" fmla="*/ 655320 h 1264920"/>
              <a:gd name="connsiteX13" fmla="*/ 767282 w 965402"/>
              <a:gd name="connsiteY13" fmla="*/ 701040 h 1264920"/>
              <a:gd name="connsiteX14" fmla="*/ 721562 w 965402"/>
              <a:gd name="connsiteY14" fmla="*/ 716280 h 1264920"/>
              <a:gd name="connsiteX15" fmla="*/ 675842 w 965402"/>
              <a:gd name="connsiteY15" fmla="*/ 746760 h 1264920"/>
              <a:gd name="connsiteX16" fmla="*/ 630122 w 965402"/>
              <a:gd name="connsiteY16" fmla="*/ 762000 h 1264920"/>
              <a:gd name="connsiteX17" fmla="*/ 538682 w 965402"/>
              <a:gd name="connsiteY17" fmla="*/ 807720 h 1264920"/>
              <a:gd name="connsiteX18" fmla="*/ 508202 w 965402"/>
              <a:gd name="connsiteY18" fmla="*/ 899160 h 1264920"/>
              <a:gd name="connsiteX19" fmla="*/ 477722 w 965402"/>
              <a:gd name="connsiteY19" fmla="*/ 1021080 h 1264920"/>
              <a:gd name="connsiteX20" fmla="*/ 371042 w 965402"/>
              <a:gd name="connsiteY20" fmla="*/ 1158240 h 1264920"/>
              <a:gd name="connsiteX21" fmla="*/ 264362 w 965402"/>
              <a:gd name="connsiteY21" fmla="*/ 1234440 h 1264920"/>
              <a:gd name="connsiteX22" fmla="*/ 172922 w 965402"/>
              <a:gd name="connsiteY22" fmla="*/ 1264920 h 1264920"/>
              <a:gd name="connsiteX23" fmla="*/ 127202 w 965402"/>
              <a:gd name="connsiteY23" fmla="*/ 1249680 h 1264920"/>
              <a:gd name="connsiteX24" fmla="*/ 35762 w 965402"/>
              <a:gd name="connsiteY24" fmla="*/ 1203960 h 1264920"/>
              <a:gd name="connsiteX25" fmla="*/ 5282 w 965402"/>
              <a:gd name="connsiteY25" fmla="*/ 1112520 h 1264920"/>
              <a:gd name="connsiteX26" fmla="*/ 51002 w 965402"/>
              <a:gd name="connsiteY26" fmla="*/ 929640 h 1264920"/>
              <a:gd name="connsiteX27" fmla="*/ 96722 w 965402"/>
              <a:gd name="connsiteY27" fmla="*/ 838200 h 1264920"/>
              <a:gd name="connsiteX28" fmla="*/ 142442 w 965402"/>
              <a:gd name="connsiteY28" fmla="*/ 792480 h 1264920"/>
              <a:gd name="connsiteX29" fmla="*/ 203402 w 965402"/>
              <a:gd name="connsiteY29" fmla="*/ 701040 h 1264920"/>
              <a:gd name="connsiteX30" fmla="*/ 188162 w 965402"/>
              <a:gd name="connsiteY30" fmla="*/ 655320 h 1264920"/>
              <a:gd name="connsiteX31" fmla="*/ 127202 w 965402"/>
              <a:gd name="connsiteY31" fmla="*/ 563880 h 1264920"/>
              <a:gd name="connsiteX32" fmla="*/ 96722 w 965402"/>
              <a:gd name="connsiteY32" fmla="*/ 472440 h 1264920"/>
              <a:gd name="connsiteX33" fmla="*/ 111962 w 965402"/>
              <a:gd name="connsiteY33" fmla="*/ 243840 h 1264920"/>
              <a:gd name="connsiteX34" fmla="*/ 127202 w 965402"/>
              <a:gd name="connsiteY34" fmla="*/ 198120 h 1264920"/>
              <a:gd name="connsiteX35" fmla="*/ 188162 w 965402"/>
              <a:gd name="connsiteY35" fmla="*/ 106680 h 1264920"/>
              <a:gd name="connsiteX36" fmla="*/ 279602 w 965402"/>
              <a:gd name="connsiteY36" fmla="*/ 30480 h 1264920"/>
              <a:gd name="connsiteX37" fmla="*/ 279602 w 965402"/>
              <a:gd name="connsiteY37" fmla="*/ 30480 h 126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65402" h="1264920">
                <a:moveTo>
                  <a:pt x="279602" y="30480"/>
                </a:moveTo>
                <a:cubicBezTo>
                  <a:pt x="302462" y="25400"/>
                  <a:pt x="363119" y="0"/>
                  <a:pt x="416762" y="0"/>
                </a:cubicBezTo>
                <a:cubicBezTo>
                  <a:pt x="457718" y="0"/>
                  <a:pt x="498042" y="10160"/>
                  <a:pt x="538682" y="15240"/>
                </a:cubicBezTo>
                <a:cubicBezTo>
                  <a:pt x="553922" y="20320"/>
                  <a:pt x="570359" y="22678"/>
                  <a:pt x="584402" y="30480"/>
                </a:cubicBezTo>
                <a:cubicBezTo>
                  <a:pt x="616424" y="48270"/>
                  <a:pt x="639708" y="85418"/>
                  <a:pt x="675842" y="91440"/>
                </a:cubicBezTo>
                <a:cubicBezTo>
                  <a:pt x="721548" y="99058"/>
                  <a:pt x="818470" y="110326"/>
                  <a:pt x="858722" y="137160"/>
                </a:cubicBezTo>
                <a:lnTo>
                  <a:pt x="904442" y="167640"/>
                </a:lnTo>
                <a:cubicBezTo>
                  <a:pt x="914602" y="182880"/>
                  <a:pt x="927707" y="196525"/>
                  <a:pt x="934922" y="213360"/>
                </a:cubicBezTo>
                <a:cubicBezTo>
                  <a:pt x="943173" y="232612"/>
                  <a:pt x="944408" y="254181"/>
                  <a:pt x="950162" y="274320"/>
                </a:cubicBezTo>
                <a:cubicBezTo>
                  <a:pt x="954575" y="289766"/>
                  <a:pt x="960322" y="304800"/>
                  <a:pt x="965402" y="320040"/>
                </a:cubicBezTo>
                <a:cubicBezTo>
                  <a:pt x="955242" y="350520"/>
                  <a:pt x="942714" y="380311"/>
                  <a:pt x="934922" y="411480"/>
                </a:cubicBezTo>
                <a:cubicBezTo>
                  <a:pt x="931335" y="425829"/>
                  <a:pt x="914380" y="500272"/>
                  <a:pt x="904442" y="518160"/>
                </a:cubicBezTo>
                <a:cubicBezTo>
                  <a:pt x="827406" y="656825"/>
                  <a:pt x="871810" y="566463"/>
                  <a:pt x="797762" y="655320"/>
                </a:cubicBezTo>
                <a:cubicBezTo>
                  <a:pt x="786036" y="669391"/>
                  <a:pt x="781585" y="689598"/>
                  <a:pt x="767282" y="701040"/>
                </a:cubicBezTo>
                <a:cubicBezTo>
                  <a:pt x="754738" y="711075"/>
                  <a:pt x="735930" y="709096"/>
                  <a:pt x="721562" y="716280"/>
                </a:cubicBezTo>
                <a:cubicBezTo>
                  <a:pt x="705179" y="724471"/>
                  <a:pt x="692225" y="738569"/>
                  <a:pt x="675842" y="746760"/>
                </a:cubicBezTo>
                <a:cubicBezTo>
                  <a:pt x="661474" y="753944"/>
                  <a:pt x="644490" y="754816"/>
                  <a:pt x="630122" y="762000"/>
                </a:cubicBezTo>
                <a:cubicBezTo>
                  <a:pt x="511949" y="821086"/>
                  <a:pt x="653600" y="769414"/>
                  <a:pt x="538682" y="807720"/>
                </a:cubicBezTo>
                <a:cubicBezTo>
                  <a:pt x="528522" y="838200"/>
                  <a:pt x="514503" y="867655"/>
                  <a:pt x="508202" y="899160"/>
                </a:cubicBezTo>
                <a:cubicBezTo>
                  <a:pt x="503980" y="920272"/>
                  <a:pt x="492367" y="994720"/>
                  <a:pt x="477722" y="1021080"/>
                </a:cubicBezTo>
                <a:cubicBezTo>
                  <a:pt x="446452" y="1077366"/>
                  <a:pt x="418163" y="1117850"/>
                  <a:pt x="371042" y="1158240"/>
                </a:cubicBezTo>
                <a:cubicBezTo>
                  <a:pt x="364980" y="1163436"/>
                  <a:pt x="281062" y="1227018"/>
                  <a:pt x="264362" y="1234440"/>
                </a:cubicBezTo>
                <a:cubicBezTo>
                  <a:pt x="235002" y="1247489"/>
                  <a:pt x="172922" y="1264920"/>
                  <a:pt x="172922" y="1264920"/>
                </a:cubicBezTo>
                <a:cubicBezTo>
                  <a:pt x="157682" y="1259840"/>
                  <a:pt x="141570" y="1256864"/>
                  <a:pt x="127202" y="1249680"/>
                </a:cubicBezTo>
                <a:cubicBezTo>
                  <a:pt x="9029" y="1190594"/>
                  <a:pt x="150680" y="1242266"/>
                  <a:pt x="35762" y="1203960"/>
                </a:cubicBezTo>
                <a:cubicBezTo>
                  <a:pt x="25602" y="1173480"/>
                  <a:pt x="0" y="1144212"/>
                  <a:pt x="5282" y="1112520"/>
                </a:cubicBezTo>
                <a:cubicBezTo>
                  <a:pt x="25804" y="989388"/>
                  <a:pt x="10750" y="1050395"/>
                  <a:pt x="51002" y="929640"/>
                </a:cubicBezTo>
                <a:cubicBezTo>
                  <a:pt x="66276" y="883818"/>
                  <a:pt x="63896" y="877591"/>
                  <a:pt x="96722" y="838200"/>
                </a:cubicBezTo>
                <a:cubicBezTo>
                  <a:pt x="110520" y="821643"/>
                  <a:pt x="129210" y="809493"/>
                  <a:pt x="142442" y="792480"/>
                </a:cubicBezTo>
                <a:cubicBezTo>
                  <a:pt x="164932" y="763564"/>
                  <a:pt x="203402" y="701040"/>
                  <a:pt x="203402" y="701040"/>
                </a:cubicBezTo>
                <a:cubicBezTo>
                  <a:pt x="198322" y="685800"/>
                  <a:pt x="195964" y="669363"/>
                  <a:pt x="188162" y="655320"/>
                </a:cubicBezTo>
                <a:cubicBezTo>
                  <a:pt x="170372" y="623298"/>
                  <a:pt x="138786" y="598633"/>
                  <a:pt x="127202" y="563880"/>
                </a:cubicBezTo>
                <a:lnTo>
                  <a:pt x="96722" y="472440"/>
                </a:lnTo>
                <a:cubicBezTo>
                  <a:pt x="101802" y="396240"/>
                  <a:pt x="103528" y="319742"/>
                  <a:pt x="111962" y="243840"/>
                </a:cubicBezTo>
                <a:cubicBezTo>
                  <a:pt x="113736" y="227874"/>
                  <a:pt x="119400" y="212163"/>
                  <a:pt x="127202" y="198120"/>
                </a:cubicBezTo>
                <a:cubicBezTo>
                  <a:pt x="144992" y="166098"/>
                  <a:pt x="162259" y="132583"/>
                  <a:pt x="188162" y="106680"/>
                </a:cubicBezTo>
                <a:cubicBezTo>
                  <a:pt x="221867" y="72975"/>
                  <a:pt x="237167" y="51698"/>
                  <a:pt x="279602" y="30480"/>
                </a:cubicBezTo>
                <a:lnTo>
                  <a:pt x="279602" y="30480"/>
                </a:lnTo>
                <a:close/>
              </a:path>
            </a:pathLst>
          </a:custGeom>
          <a:solidFill>
            <a:srgbClr val="00B050"/>
          </a:solidFill>
          <a:effectLst>
            <a:glow rad="101600">
              <a:srgbClr val="FFFF00">
                <a:alpha val="60000"/>
              </a:srgbClr>
            </a:glow>
          </a:effectLst>
          <a:scene3d>
            <a:camera prst="orthographicFront"/>
            <a:lightRig rig="sunset" dir="t">
              <a:rot lat="0" lon="0" rev="2400000"/>
            </a:lightRig>
          </a:scene3d>
          <a:sp3d extrusionH="76200" contourW="38100" prstMaterial="dkEdge">
            <a:bevelT/>
            <a:bevelB/>
            <a:extrusionClr>
              <a:schemeClr val="tx1">
                <a:lumMod val="85000"/>
                <a:lumOff val="15000"/>
              </a:schemeClr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02158" y="1056561"/>
            <a:ext cx="625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3600" b="1" dirty="0" smtClean="0">
                <a:solidFill>
                  <a:prstClr val="white"/>
                </a:solidFill>
                <a:latin typeface="Calibri"/>
                <a:cs typeface="+mn-cs"/>
              </a:rPr>
              <a:t>Η</a:t>
            </a:r>
            <a:r>
              <a:rPr lang="el-GR" sz="3600" b="1" baseline="30000" dirty="0" smtClean="0">
                <a:solidFill>
                  <a:prstClr val="white"/>
                </a:solidFill>
                <a:latin typeface="Calibri"/>
                <a:cs typeface="+mn-cs"/>
              </a:rPr>
              <a:t>+</a:t>
            </a:r>
            <a:endParaRPr lang="en-US" sz="3600" b="1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702584" y="2817376"/>
            <a:ext cx="625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3600" b="1" dirty="0" smtClean="0">
                <a:solidFill>
                  <a:prstClr val="white"/>
                </a:solidFill>
                <a:latin typeface="Calibri"/>
                <a:cs typeface="+mn-cs"/>
              </a:rPr>
              <a:t>Η</a:t>
            </a:r>
            <a:r>
              <a:rPr lang="el-GR" sz="3600" b="1" baseline="30000" dirty="0" smtClean="0">
                <a:solidFill>
                  <a:prstClr val="white"/>
                </a:solidFill>
                <a:latin typeface="Calibri"/>
                <a:cs typeface="+mn-cs"/>
              </a:rPr>
              <a:t>+</a:t>
            </a:r>
            <a:endParaRPr lang="en-US" sz="3600" b="1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pic>
        <p:nvPicPr>
          <p:cNvPr id="5089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228" y="2787333"/>
            <a:ext cx="318770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094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8618E-6 -1.48148E-6 L 0.57141 0.0041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63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2501E-6 -4.85549E-6 L -0.00263 -0.1734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867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6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6577E-6 -1.04046E-6 L -0.2427 -0.0628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35" y="-3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50" autoRev="1" fill="remove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250" autoRev="1" fill="remove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nimBg="1"/>
      <p:bldP spid="39944" grpId="0" animBg="1"/>
      <p:bldP spid="39945" grpId="0" animBg="1"/>
      <p:bldP spid="39945" grpId="1" animBg="1"/>
      <p:bldP spid="39946" grpId="0" animBg="1"/>
      <p:bldP spid="39946" grpId="1" animBg="1"/>
      <p:bldP spid="2" grpId="0"/>
      <p:bldP spid="2" grpId="1"/>
      <p:bldP spid="22" grpId="0"/>
      <p:bldP spid="2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9942" y="1412776"/>
            <a:ext cx="93596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4000" b="1" dirty="0" smtClean="0">
                <a:solidFill>
                  <a:srgbClr val="FFFF00"/>
                </a:solidFill>
                <a:latin typeface="Calibri"/>
                <a:cs typeface="+mn-cs"/>
              </a:rPr>
              <a:t>ΙΙ. ΑΝΑΕΡΟΒΙΑ ΒΑΚΤΗΡΙΑ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4000" b="1" dirty="0" smtClean="0">
                <a:solidFill>
                  <a:prstClr val="white"/>
                </a:solidFill>
                <a:latin typeface="Calibri"/>
                <a:cs typeface="+mn-cs"/>
              </a:rPr>
              <a:t>Τελικός αποδέκτης των ηλεκτρονίων στην αναπνευστική αλυσίδα</a:t>
            </a:r>
            <a:r>
              <a:rPr lang="el-GR" sz="4000" b="1" dirty="0">
                <a:solidFill>
                  <a:prstClr val="white"/>
                </a:solidFill>
                <a:latin typeface="Calibri"/>
                <a:cs typeface="+mn-cs"/>
              </a:rPr>
              <a:t>:</a:t>
            </a:r>
            <a:r>
              <a:rPr lang="el-GR" sz="4000" b="1" dirty="0" smtClean="0">
                <a:solidFill>
                  <a:prstClr val="white"/>
                </a:solidFill>
                <a:latin typeface="Calibri"/>
                <a:cs typeface="+mn-cs"/>
              </a:rPr>
              <a:t> τα νιτρικά ή θειικά ιόντα ή το διοξείδιο του άνθρακα</a:t>
            </a:r>
            <a:endParaRPr lang="en-US" sz="4000" b="1" dirty="0">
              <a:solidFill>
                <a:prstClr val="white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59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5"/>
          <p:cNvSpPr>
            <a:spLocks/>
          </p:cNvSpPr>
          <p:nvPr/>
        </p:nvSpPr>
        <p:spPr bwMode="auto">
          <a:xfrm>
            <a:off x="571468" y="1214422"/>
            <a:ext cx="9523418" cy="4500562"/>
          </a:xfrm>
          <a:custGeom>
            <a:avLst/>
            <a:gdLst/>
            <a:ahLst/>
            <a:cxnLst>
              <a:cxn ang="0">
                <a:pos x="521" y="2646"/>
              </a:cxn>
              <a:cxn ang="0">
                <a:pos x="23" y="1875"/>
              </a:cxn>
              <a:cxn ang="0">
                <a:pos x="385" y="786"/>
              </a:cxn>
              <a:cxn ang="0">
                <a:pos x="884" y="106"/>
              </a:cxn>
              <a:cxn ang="0">
                <a:pos x="2971" y="151"/>
              </a:cxn>
              <a:cxn ang="0">
                <a:pos x="4196" y="151"/>
              </a:cxn>
              <a:cxn ang="0">
                <a:pos x="5330" y="1058"/>
              </a:cxn>
              <a:cxn ang="0">
                <a:pos x="5239" y="2510"/>
              </a:cxn>
              <a:cxn ang="0">
                <a:pos x="4332" y="3054"/>
              </a:cxn>
              <a:cxn ang="0">
                <a:pos x="1973" y="3145"/>
              </a:cxn>
              <a:cxn ang="0">
                <a:pos x="521" y="2646"/>
              </a:cxn>
            </a:cxnLst>
            <a:rect l="0" t="0" r="r" b="b"/>
            <a:pathLst>
              <a:path w="5504" h="3213">
                <a:moveTo>
                  <a:pt x="521" y="2646"/>
                </a:moveTo>
                <a:cubicBezTo>
                  <a:pt x="196" y="2434"/>
                  <a:pt x="46" y="2185"/>
                  <a:pt x="23" y="1875"/>
                </a:cubicBezTo>
                <a:cubicBezTo>
                  <a:pt x="0" y="1565"/>
                  <a:pt x="242" y="1081"/>
                  <a:pt x="385" y="786"/>
                </a:cubicBezTo>
                <a:cubicBezTo>
                  <a:pt x="528" y="491"/>
                  <a:pt x="453" y="212"/>
                  <a:pt x="884" y="106"/>
                </a:cubicBezTo>
                <a:cubicBezTo>
                  <a:pt x="1315" y="0"/>
                  <a:pt x="2419" y="143"/>
                  <a:pt x="2971" y="151"/>
                </a:cubicBezTo>
                <a:cubicBezTo>
                  <a:pt x="3523" y="159"/>
                  <a:pt x="3803" y="0"/>
                  <a:pt x="4196" y="151"/>
                </a:cubicBezTo>
                <a:cubicBezTo>
                  <a:pt x="4589" y="302"/>
                  <a:pt x="5156" y="665"/>
                  <a:pt x="5330" y="1058"/>
                </a:cubicBezTo>
                <a:cubicBezTo>
                  <a:pt x="5504" y="1451"/>
                  <a:pt x="5405" y="2177"/>
                  <a:pt x="5239" y="2510"/>
                </a:cubicBezTo>
                <a:cubicBezTo>
                  <a:pt x="5073" y="2843"/>
                  <a:pt x="4876" y="2948"/>
                  <a:pt x="4332" y="3054"/>
                </a:cubicBezTo>
                <a:cubicBezTo>
                  <a:pt x="3788" y="3160"/>
                  <a:pt x="2608" y="3213"/>
                  <a:pt x="1973" y="3145"/>
                </a:cubicBezTo>
                <a:cubicBezTo>
                  <a:pt x="1338" y="3077"/>
                  <a:pt x="846" y="2858"/>
                  <a:pt x="521" y="2646"/>
                </a:cubicBezTo>
                <a:close/>
              </a:path>
            </a:pathLst>
          </a:custGeom>
          <a:solidFill>
            <a:schemeClr val="accent1"/>
          </a:solidFill>
          <a:ln w="381000" cmpd="sng">
            <a:solidFill>
              <a:schemeClr val="accent2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8129039" y="4"/>
            <a:ext cx="21579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ATP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συνθάση</a:t>
            </a:r>
            <a:endParaRPr lang="en-GB" sz="3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27 - Ομάδα"/>
          <p:cNvGrpSpPr/>
          <p:nvPr/>
        </p:nvGrpSpPr>
        <p:grpSpPr>
          <a:xfrm>
            <a:off x="2643170" y="1142984"/>
            <a:ext cx="2071702" cy="500066"/>
            <a:chOff x="2643170" y="1142984"/>
            <a:chExt cx="1143008" cy="500066"/>
          </a:xfrm>
        </p:grpSpPr>
        <p:sp>
          <p:nvSpPr>
            <p:cNvPr id="29" name="28 - Παραλληλόγραμμο"/>
            <p:cNvSpPr/>
            <p:nvPr/>
          </p:nvSpPr>
          <p:spPr>
            <a:xfrm>
              <a:off x="2643170" y="1214422"/>
              <a:ext cx="214314" cy="285752"/>
            </a:xfrm>
            <a:prstGeom prst="parallelogram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0" name="29 - Τραπέζιο"/>
            <p:cNvSpPr/>
            <p:nvPr/>
          </p:nvSpPr>
          <p:spPr>
            <a:xfrm>
              <a:off x="3071798" y="1214422"/>
              <a:ext cx="285752" cy="285752"/>
            </a:xfrm>
            <a:prstGeom prst="trapezoid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1" name="30 - Έλλειψη"/>
            <p:cNvSpPr/>
            <p:nvPr/>
          </p:nvSpPr>
          <p:spPr>
            <a:xfrm>
              <a:off x="3428988" y="1142984"/>
              <a:ext cx="214314" cy="214314"/>
            </a:xfrm>
            <a:prstGeom prst="ellipse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2" name="31 - Κύλινδρος"/>
            <p:cNvSpPr/>
            <p:nvPr/>
          </p:nvSpPr>
          <p:spPr>
            <a:xfrm>
              <a:off x="3571864" y="1214422"/>
              <a:ext cx="214314" cy="285752"/>
            </a:xfrm>
            <a:prstGeom prst="can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3" name="32 - Πίτα"/>
            <p:cNvSpPr/>
            <p:nvPr/>
          </p:nvSpPr>
          <p:spPr>
            <a:xfrm>
              <a:off x="2928922" y="1357298"/>
              <a:ext cx="285752" cy="285752"/>
            </a:xfrm>
            <a:prstGeom prst="pi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33 - Ομάδα"/>
          <p:cNvGrpSpPr/>
          <p:nvPr/>
        </p:nvGrpSpPr>
        <p:grpSpPr>
          <a:xfrm>
            <a:off x="4071930" y="5429264"/>
            <a:ext cx="1143008" cy="500066"/>
            <a:chOff x="2643170" y="1142984"/>
            <a:chExt cx="1143008" cy="500066"/>
          </a:xfrm>
        </p:grpSpPr>
        <p:sp>
          <p:nvSpPr>
            <p:cNvPr id="35" name="34 - Παραλληλόγραμμο"/>
            <p:cNvSpPr/>
            <p:nvPr/>
          </p:nvSpPr>
          <p:spPr>
            <a:xfrm>
              <a:off x="2643170" y="1214422"/>
              <a:ext cx="214314" cy="285752"/>
            </a:xfrm>
            <a:prstGeom prst="parallelogram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6" name="35 - Τραπέζιο"/>
            <p:cNvSpPr/>
            <p:nvPr/>
          </p:nvSpPr>
          <p:spPr>
            <a:xfrm>
              <a:off x="3071798" y="1214422"/>
              <a:ext cx="285752" cy="285752"/>
            </a:xfrm>
            <a:prstGeom prst="trapezoid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7" name="36 - Έλλειψη"/>
            <p:cNvSpPr/>
            <p:nvPr/>
          </p:nvSpPr>
          <p:spPr>
            <a:xfrm>
              <a:off x="3428988" y="1142984"/>
              <a:ext cx="214314" cy="214314"/>
            </a:xfrm>
            <a:prstGeom prst="ellipse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8" name="37 - Κύλινδρος"/>
            <p:cNvSpPr/>
            <p:nvPr/>
          </p:nvSpPr>
          <p:spPr>
            <a:xfrm>
              <a:off x="3571864" y="1214422"/>
              <a:ext cx="214314" cy="285752"/>
            </a:xfrm>
            <a:prstGeom prst="can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9" name="38 - Πίτα"/>
            <p:cNvSpPr/>
            <p:nvPr/>
          </p:nvSpPr>
          <p:spPr>
            <a:xfrm>
              <a:off x="2928922" y="1357298"/>
              <a:ext cx="285752" cy="285752"/>
            </a:xfrm>
            <a:prstGeom prst="pi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39 - Ομάδα"/>
          <p:cNvGrpSpPr/>
          <p:nvPr/>
        </p:nvGrpSpPr>
        <p:grpSpPr>
          <a:xfrm>
            <a:off x="6500823" y="5357826"/>
            <a:ext cx="1143008" cy="500066"/>
            <a:chOff x="2643170" y="1142984"/>
            <a:chExt cx="1143008" cy="500066"/>
          </a:xfrm>
        </p:grpSpPr>
        <p:sp>
          <p:nvSpPr>
            <p:cNvPr id="41" name="40 - Παραλληλόγραμμο"/>
            <p:cNvSpPr/>
            <p:nvPr/>
          </p:nvSpPr>
          <p:spPr>
            <a:xfrm>
              <a:off x="2643170" y="1214422"/>
              <a:ext cx="214314" cy="285752"/>
            </a:xfrm>
            <a:prstGeom prst="parallelogram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2" name="41 - Τραπέζιο"/>
            <p:cNvSpPr/>
            <p:nvPr/>
          </p:nvSpPr>
          <p:spPr>
            <a:xfrm>
              <a:off x="3071798" y="1214422"/>
              <a:ext cx="285752" cy="285752"/>
            </a:xfrm>
            <a:prstGeom prst="trapezoid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3" name="42 - Έλλειψη"/>
            <p:cNvSpPr/>
            <p:nvPr/>
          </p:nvSpPr>
          <p:spPr>
            <a:xfrm>
              <a:off x="3428988" y="1142984"/>
              <a:ext cx="214314" cy="214314"/>
            </a:xfrm>
            <a:prstGeom prst="ellipse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4" name="43 - Κύλινδρος"/>
            <p:cNvSpPr/>
            <p:nvPr/>
          </p:nvSpPr>
          <p:spPr>
            <a:xfrm>
              <a:off x="3571864" y="1214422"/>
              <a:ext cx="214314" cy="285752"/>
            </a:xfrm>
            <a:prstGeom prst="can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5" name="44 - Πίτα"/>
            <p:cNvSpPr/>
            <p:nvPr/>
          </p:nvSpPr>
          <p:spPr>
            <a:xfrm>
              <a:off x="2928922" y="1357298"/>
              <a:ext cx="285752" cy="285752"/>
            </a:xfrm>
            <a:prstGeom prst="pi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46" name="45 - Ελεύθερη σχεδίαση"/>
          <p:cNvSpPr/>
          <p:nvPr/>
        </p:nvSpPr>
        <p:spPr>
          <a:xfrm rot="9749127">
            <a:off x="6757665" y="1086958"/>
            <a:ext cx="965402" cy="1264920"/>
          </a:xfrm>
          <a:custGeom>
            <a:avLst/>
            <a:gdLst>
              <a:gd name="connsiteX0" fmla="*/ 279602 w 965402"/>
              <a:gd name="connsiteY0" fmla="*/ 30480 h 1264920"/>
              <a:gd name="connsiteX1" fmla="*/ 416762 w 965402"/>
              <a:gd name="connsiteY1" fmla="*/ 0 h 1264920"/>
              <a:gd name="connsiteX2" fmla="*/ 538682 w 965402"/>
              <a:gd name="connsiteY2" fmla="*/ 15240 h 1264920"/>
              <a:gd name="connsiteX3" fmla="*/ 584402 w 965402"/>
              <a:gd name="connsiteY3" fmla="*/ 30480 h 1264920"/>
              <a:gd name="connsiteX4" fmla="*/ 675842 w 965402"/>
              <a:gd name="connsiteY4" fmla="*/ 91440 h 1264920"/>
              <a:gd name="connsiteX5" fmla="*/ 858722 w 965402"/>
              <a:gd name="connsiteY5" fmla="*/ 137160 h 1264920"/>
              <a:gd name="connsiteX6" fmla="*/ 904442 w 965402"/>
              <a:gd name="connsiteY6" fmla="*/ 167640 h 1264920"/>
              <a:gd name="connsiteX7" fmla="*/ 934922 w 965402"/>
              <a:gd name="connsiteY7" fmla="*/ 213360 h 1264920"/>
              <a:gd name="connsiteX8" fmla="*/ 950162 w 965402"/>
              <a:gd name="connsiteY8" fmla="*/ 274320 h 1264920"/>
              <a:gd name="connsiteX9" fmla="*/ 965402 w 965402"/>
              <a:gd name="connsiteY9" fmla="*/ 320040 h 1264920"/>
              <a:gd name="connsiteX10" fmla="*/ 934922 w 965402"/>
              <a:gd name="connsiteY10" fmla="*/ 411480 h 1264920"/>
              <a:gd name="connsiteX11" fmla="*/ 904442 w 965402"/>
              <a:gd name="connsiteY11" fmla="*/ 518160 h 1264920"/>
              <a:gd name="connsiteX12" fmla="*/ 797762 w 965402"/>
              <a:gd name="connsiteY12" fmla="*/ 655320 h 1264920"/>
              <a:gd name="connsiteX13" fmla="*/ 767282 w 965402"/>
              <a:gd name="connsiteY13" fmla="*/ 701040 h 1264920"/>
              <a:gd name="connsiteX14" fmla="*/ 721562 w 965402"/>
              <a:gd name="connsiteY14" fmla="*/ 716280 h 1264920"/>
              <a:gd name="connsiteX15" fmla="*/ 675842 w 965402"/>
              <a:gd name="connsiteY15" fmla="*/ 746760 h 1264920"/>
              <a:gd name="connsiteX16" fmla="*/ 630122 w 965402"/>
              <a:gd name="connsiteY16" fmla="*/ 762000 h 1264920"/>
              <a:gd name="connsiteX17" fmla="*/ 538682 w 965402"/>
              <a:gd name="connsiteY17" fmla="*/ 807720 h 1264920"/>
              <a:gd name="connsiteX18" fmla="*/ 508202 w 965402"/>
              <a:gd name="connsiteY18" fmla="*/ 899160 h 1264920"/>
              <a:gd name="connsiteX19" fmla="*/ 477722 w 965402"/>
              <a:gd name="connsiteY19" fmla="*/ 1021080 h 1264920"/>
              <a:gd name="connsiteX20" fmla="*/ 371042 w 965402"/>
              <a:gd name="connsiteY20" fmla="*/ 1158240 h 1264920"/>
              <a:gd name="connsiteX21" fmla="*/ 264362 w 965402"/>
              <a:gd name="connsiteY21" fmla="*/ 1234440 h 1264920"/>
              <a:gd name="connsiteX22" fmla="*/ 172922 w 965402"/>
              <a:gd name="connsiteY22" fmla="*/ 1264920 h 1264920"/>
              <a:gd name="connsiteX23" fmla="*/ 127202 w 965402"/>
              <a:gd name="connsiteY23" fmla="*/ 1249680 h 1264920"/>
              <a:gd name="connsiteX24" fmla="*/ 35762 w 965402"/>
              <a:gd name="connsiteY24" fmla="*/ 1203960 h 1264920"/>
              <a:gd name="connsiteX25" fmla="*/ 5282 w 965402"/>
              <a:gd name="connsiteY25" fmla="*/ 1112520 h 1264920"/>
              <a:gd name="connsiteX26" fmla="*/ 51002 w 965402"/>
              <a:gd name="connsiteY26" fmla="*/ 929640 h 1264920"/>
              <a:gd name="connsiteX27" fmla="*/ 96722 w 965402"/>
              <a:gd name="connsiteY27" fmla="*/ 838200 h 1264920"/>
              <a:gd name="connsiteX28" fmla="*/ 142442 w 965402"/>
              <a:gd name="connsiteY28" fmla="*/ 792480 h 1264920"/>
              <a:gd name="connsiteX29" fmla="*/ 203402 w 965402"/>
              <a:gd name="connsiteY29" fmla="*/ 701040 h 1264920"/>
              <a:gd name="connsiteX30" fmla="*/ 188162 w 965402"/>
              <a:gd name="connsiteY30" fmla="*/ 655320 h 1264920"/>
              <a:gd name="connsiteX31" fmla="*/ 127202 w 965402"/>
              <a:gd name="connsiteY31" fmla="*/ 563880 h 1264920"/>
              <a:gd name="connsiteX32" fmla="*/ 96722 w 965402"/>
              <a:gd name="connsiteY32" fmla="*/ 472440 h 1264920"/>
              <a:gd name="connsiteX33" fmla="*/ 111962 w 965402"/>
              <a:gd name="connsiteY33" fmla="*/ 243840 h 1264920"/>
              <a:gd name="connsiteX34" fmla="*/ 127202 w 965402"/>
              <a:gd name="connsiteY34" fmla="*/ 198120 h 1264920"/>
              <a:gd name="connsiteX35" fmla="*/ 188162 w 965402"/>
              <a:gd name="connsiteY35" fmla="*/ 106680 h 1264920"/>
              <a:gd name="connsiteX36" fmla="*/ 279602 w 965402"/>
              <a:gd name="connsiteY36" fmla="*/ 30480 h 1264920"/>
              <a:gd name="connsiteX37" fmla="*/ 279602 w 965402"/>
              <a:gd name="connsiteY37" fmla="*/ 30480 h 126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65402" h="1264920">
                <a:moveTo>
                  <a:pt x="279602" y="30480"/>
                </a:moveTo>
                <a:cubicBezTo>
                  <a:pt x="302462" y="25400"/>
                  <a:pt x="363119" y="0"/>
                  <a:pt x="416762" y="0"/>
                </a:cubicBezTo>
                <a:cubicBezTo>
                  <a:pt x="457718" y="0"/>
                  <a:pt x="498042" y="10160"/>
                  <a:pt x="538682" y="15240"/>
                </a:cubicBezTo>
                <a:cubicBezTo>
                  <a:pt x="553922" y="20320"/>
                  <a:pt x="570359" y="22678"/>
                  <a:pt x="584402" y="30480"/>
                </a:cubicBezTo>
                <a:cubicBezTo>
                  <a:pt x="616424" y="48270"/>
                  <a:pt x="639708" y="85418"/>
                  <a:pt x="675842" y="91440"/>
                </a:cubicBezTo>
                <a:cubicBezTo>
                  <a:pt x="721548" y="99058"/>
                  <a:pt x="818470" y="110326"/>
                  <a:pt x="858722" y="137160"/>
                </a:cubicBezTo>
                <a:lnTo>
                  <a:pt x="904442" y="167640"/>
                </a:lnTo>
                <a:cubicBezTo>
                  <a:pt x="914602" y="182880"/>
                  <a:pt x="927707" y="196525"/>
                  <a:pt x="934922" y="213360"/>
                </a:cubicBezTo>
                <a:cubicBezTo>
                  <a:pt x="943173" y="232612"/>
                  <a:pt x="944408" y="254181"/>
                  <a:pt x="950162" y="274320"/>
                </a:cubicBezTo>
                <a:cubicBezTo>
                  <a:pt x="954575" y="289766"/>
                  <a:pt x="960322" y="304800"/>
                  <a:pt x="965402" y="320040"/>
                </a:cubicBezTo>
                <a:cubicBezTo>
                  <a:pt x="955242" y="350520"/>
                  <a:pt x="942714" y="380311"/>
                  <a:pt x="934922" y="411480"/>
                </a:cubicBezTo>
                <a:cubicBezTo>
                  <a:pt x="931335" y="425829"/>
                  <a:pt x="914380" y="500272"/>
                  <a:pt x="904442" y="518160"/>
                </a:cubicBezTo>
                <a:cubicBezTo>
                  <a:pt x="827406" y="656825"/>
                  <a:pt x="871810" y="566463"/>
                  <a:pt x="797762" y="655320"/>
                </a:cubicBezTo>
                <a:cubicBezTo>
                  <a:pt x="786036" y="669391"/>
                  <a:pt x="781585" y="689598"/>
                  <a:pt x="767282" y="701040"/>
                </a:cubicBezTo>
                <a:cubicBezTo>
                  <a:pt x="754738" y="711075"/>
                  <a:pt x="735930" y="709096"/>
                  <a:pt x="721562" y="716280"/>
                </a:cubicBezTo>
                <a:cubicBezTo>
                  <a:pt x="705179" y="724471"/>
                  <a:pt x="692225" y="738569"/>
                  <a:pt x="675842" y="746760"/>
                </a:cubicBezTo>
                <a:cubicBezTo>
                  <a:pt x="661474" y="753944"/>
                  <a:pt x="644490" y="754816"/>
                  <a:pt x="630122" y="762000"/>
                </a:cubicBezTo>
                <a:cubicBezTo>
                  <a:pt x="511949" y="821086"/>
                  <a:pt x="653600" y="769414"/>
                  <a:pt x="538682" y="807720"/>
                </a:cubicBezTo>
                <a:cubicBezTo>
                  <a:pt x="528522" y="838200"/>
                  <a:pt x="514503" y="867655"/>
                  <a:pt x="508202" y="899160"/>
                </a:cubicBezTo>
                <a:cubicBezTo>
                  <a:pt x="503980" y="920272"/>
                  <a:pt x="492367" y="994720"/>
                  <a:pt x="477722" y="1021080"/>
                </a:cubicBezTo>
                <a:cubicBezTo>
                  <a:pt x="446452" y="1077366"/>
                  <a:pt x="418163" y="1117850"/>
                  <a:pt x="371042" y="1158240"/>
                </a:cubicBezTo>
                <a:cubicBezTo>
                  <a:pt x="364980" y="1163436"/>
                  <a:pt x="281062" y="1227018"/>
                  <a:pt x="264362" y="1234440"/>
                </a:cubicBezTo>
                <a:cubicBezTo>
                  <a:pt x="235002" y="1247489"/>
                  <a:pt x="172922" y="1264920"/>
                  <a:pt x="172922" y="1264920"/>
                </a:cubicBezTo>
                <a:cubicBezTo>
                  <a:pt x="157682" y="1259840"/>
                  <a:pt x="141570" y="1256864"/>
                  <a:pt x="127202" y="1249680"/>
                </a:cubicBezTo>
                <a:cubicBezTo>
                  <a:pt x="9029" y="1190594"/>
                  <a:pt x="150680" y="1242266"/>
                  <a:pt x="35762" y="1203960"/>
                </a:cubicBezTo>
                <a:cubicBezTo>
                  <a:pt x="25602" y="1173480"/>
                  <a:pt x="0" y="1144212"/>
                  <a:pt x="5282" y="1112520"/>
                </a:cubicBezTo>
                <a:cubicBezTo>
                  <a:pt x="25804" y="989388"/>
                  <a:pt x="10750" y="1050395"/>
                  <a:pt x="51002" y="929640"/>
                </a:cubicBezTo>
                <a:cubicBezTo>
                  <a:pt x="66276" y="883818"/>
                  <a:pt x="63896" y="877591"/>
                  <a:pt x="96722" y="838200"/>
                </a:cubicBezTo>
                <a:cubicBezTo>
                  <a:pt x="110520" y="821643"/>
                  <a:pt x="129210" y="809493"/>
                  <a:pt x="142442" y="792480"/>
                </a:cubicBezTo>
                <a:cubicBezTo>
                  <a:pt x="164932" y="763564"/>
                  <a:pt x="203402" y="701040"/>
                  <a:pt x="203402" y="701040"/>
                </a:cubicBezTo>
                <a:cubicBezTo>
                  <a:pt x="198322" y="685800"/>
                  <a:pt x="195964" y="669363"/>
                  <a:pt x="188162" y="655320"/>
                </a:cubicBezTo>
                <a:cubicBezTo>
                  <a:pt x="170372" y="623298"/>
                  <a:pt x="138786" y="598633"/>
                  <a:pt x="127202" y="563880"/>
                </a:cubicBezTo>
                <a:lnTo>
                  <a:pt x="96722" y="472440"/>
                </a:lnTo>
                <a:cubicBezTo>
                  <a:pt x="101802" y="396240"/>
                  <a:pt x="103528" y="319742"/>
                  <a:pt x="111962" y="243840"/>
                </a:cubicBezTo>
                <a:cubicBezTo>
                  <a:pt x="113736" y="227874"/>
                  <a:pt x="119400" y="212163"/>
                  <a:pt x="127202" y="198120"/>
                </a:cubicBezTo>
                <a:cubicBezTo>
                  <a:pt x="144992" y="166098"/>
                  <a:pt x="162259" y="132583"/>
                  <a:pt x="188162" y="106680"/>
                </a:cubicBezTo>
                <a:cubicBezTo>
                  <a:pt x="221867" y="72975"/>
                  <a:pt x="237167" y="51698"/>
                  <a:pt x="279602" y="30480"/>
                </a:cubicBezTo>
                <a:lnTo>
                  <a:pt x="279602" y="30480"/>
                </a:lnTo>
                <a:close/>
              </a:path>
            </a:pathLst>
          </a:custGeom>
          <a:solidFill>
            <a:srgbClr val="00B050"/>
          </a:solidFill>
          <a:effectLst>
            <a:glow rad="101600">
              <a:srgbClr val="FFFF00">
                <a:alpha val="60000"/>
              </a:srgbClr>
            </a:glow>
          </a:effectLst>
          <a:scene3d>
            <a:camera prst="orthographicFront"/>
            <a:lightRig rig="sunset" dir="t">
              <a:rot lat="0" lon="0" rev="2400000"/>
            </a:lightRig>
          </a:scene3d>
          <a:sp3d extrusionH="76200" contourW="38100" prstMaterial="dkEdge">
            <a:bevelT/>
            <a:bevelB/>
            <a:extrusionClr>
              <a:schemeClr val="tx1">
                <a:lumMod val="85000"/>
                <a:lumOff val="15000"/>
              </a:schemeClr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7" name="46 - Ελεύθερη σχεδίαση"/>
          <p:cNvSpPr/>
          <p:nvPr/>
        </p:nvSpPr>
        <p:spPr>
          <a:xfrm>
            <a:off x="1500162" y="4143380"/>
            <a:ext cx="965402" cy="1264920"/>
          </a:xfrm>
          <a:custGeom>
            <a:avLst/>
            <a:gdLst>
              <a:gd name="connsiteX0" fmla="*/ 279602 w 965402"/>
              <a:gd name="connsiteY0" fmla="*/ 30480 h 1264920"/>
              <a:gd name="connsiteX1" fmla="*/ 416762 w 965402"/>
              <a:gd name="connsiteY1" fmla="*/ 0 h 1264920"/>
              <a:gd name="connsiteX2" fmla="*/ 538682 w 965402"/>
              <a:gd name="connsiteY2" fmla="*/ 15240 h 1264920"/>
              <a:gd name="connsiteX3" fmla="*/ 584402 w 965402"/>
              <a:gd name="connsiteY3" fmla="*/ 30480 h 1264920"/>
              <a:gd name="connsiteX4" fmla="*/ 675842 w 965402"/>
              <a:gd name="connsiteY4" fmla="*/ 91440 h 1264920"/>
              <a:gd name="connsiteX5" fmla="*/ 858722 w 965402"/>
              <a:gd name="connsiteY5" fmla="*/ 137160 h 1264920"/>
              <a:gd name="connsiteX6" fmla="*/ 904442 w 965402"/>
              <a:gd name="connsiteY6" fmla="*/ 167640 h 1264920"/>
              <a:gd name="connsiteX7" fmla="*/ 934922 w 965402"/>
              <a:gd name="connsiteY7" fmla="*/ 213360 h 1264920"/>
              <a:gd name="connsiteX8" fmla="*/ 950162 w 965402"/>
              <a:gd name="connsiteY8" fmla="*/ 274320 h 1264920"/>
              <a:gd name="connsiteX9" fmla="*/ 965402 w 965402"/>
              <a:gd name="connsiteY9" fmla="*/ 320040 h 1264920"/>
              <a:gd name="connsiteX10" fmla="*/ 934922 w 965402"/>
              <a:gd name="connsiteY10" fmla="*/ 411480 h 1264920"/>
              <a:gd name="connsiteX11" fmla="*/ 904442 w 965402"/>
              <a:gd name="connsiteY11" fmla="*/ 518160 h 1264920"/>
              <a:gd name="connsiteX12" fmla="*/ 797762 w 965402"/>
              <a:gd name="connsiteY12" fmla="*/ 655320 h 1264920"/>
              <a:gd name="connsiteX13" fmla="*/ 767282 w 965402"/>
              <a:gd name="connsiteY13" fmla="*/ 701040 h 1264920"/>
              <a:gd name="connsiteX14" fmla="*/ 721562 w 965402"/>
              <a:gd name="connsiteY14" fmla="*/ 716280 h 1264920"/>
              <a:gd name="connsiteX15" fmla="*/ 675842 w 965402"/>
              <a:gd name="connsiteY15" fmla="*/ 746760 h 1264920"/>
              <a:gd name="connsiteX16" fmla="*/ 630122 w 965402"/>
              <a:gd name="connsiteY16" fmla="*/ 762000 h 1264920"/>
              <a:gd name="connsiteX17" fmla="*/ 538682 w 965402"/>
              <a:gd name="connsiteY17" fmla="*/ 807720 h 1264920"/>
              <a:gd name="connsiteX18" fmla="*/ 508202 w 965402"/>
              <a:gd name="connsiteY18" fmla="*/ 899160 h 1264920"/>
              <a:gd name="connsiteX19" fmla="*/ 477722 w 965402"/>
              <a:gd name="connsiteY19" fmla="*/ 1021080 h 1264920"/>
              <a:gd name="connsiteX20" fmla="*/ 371042 w 965402"/>
              <a:gd name="connsiteY20" fmla="*/ 1158240 h 1264920"/>
              <a:gd name="connsiteX21" fmla="*/ 264362 w 965402"/>
              <a:gd name="connsiteY21" fmla="*/ 1234440 h 1264920"/>
              <a:gd name="connsiteX22" fmla="*/ 172922 w 965402"/>
              <a:gd name="connsiteY22" fmla="*/ 1264920 h 1264920"/>
              <a:gd name="connsiteX23" fmla="*/ 127202 w 965402"/>
              <a:gd name="connsiteY23" fmla="*/ 1249680 h 1264920"/>
              <a:gd name="connsiteX24" fmla="*/ 35762 w 965402"/>
              <a:gd name="connsiteY24" fmla="*/ 1203960 h 1264920"/>
              <a:gd name="connsiteX25" fmla="*/ 5282 w 965402"/>
              <a:gd name="connsiteY25" fmla="*/ 1112520 h 1264920"/>
              <a:gd name="connsiteX26" fmla="*/ 51002 w 965402"/>
              <a:gd name="connsiteY26" fmla="*/ 929640 h 1264920"/>
              <a:gd name="connsiteX27" fmla="*/ 96722 w 965402"/>
              <a:gd name="connsiteY27" fmla="*/ 838200 h 1264920"/>
              <a:gd name="connsiteX28" fmla="*/ 142442 w 965402"/>
              <a:gd name="connsiteY28" fmla="*/ 792480 h 1264920"/>
              <a:gd name="connsiteX29" fmla="*/ 203402 w 965402"/>
              <a:gd name="connsiteY29" fmla="*/ 701040 h 1264920"/>
              <a:gd name="connsiteX30" fmla="*/ 188162 w 965402"/>
              <a:gd name="connsiteY30" fmla="*/ 655320 h 1264920"/>
              <a:gd name="connsiteX31" fmla="*/ 127202 w 965402"/>
              <a:gd name="connsiteY31" fmla="*/ 563880 h 1264920"/>
              <a:gd name="connsiteX32" fmla="*/ 96722 w 965402"/>
              <a:gd name="connsiteY32" fmla="*/ 472440 h 1264920"/>
              <a:gd name="connsiteX33" fmla="*/ 111962 w 965402"/>
              <a:gd name="connsiteY33" fmla="*/ 243840 h 1264920"/>
              <a:gd name="connsiteX34" fmla="*/ 127202 w 965402"/>
              <a:gd name="connsiteY34" fmla="*/ 198120 h 1264920"/>
              <a:gd name="connsiteX35" fmla="*/ 188162 w 965402"/>
              <a:gd name="connsiteY35" fmla="*/ 106680 h 1264920"/>
              <a:gd name="connsiteX36" fmla="*/ 279602 w 965402"/>
              <a:gd name="connsiteY36" fmla="*/ 30480 h 1264920"/>
              <a:gd name="connsiteX37" fmla="*/ 279602 w 965402"/>
              <a:gd name="connsiteY37" fmla="*/ 30480 h 126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65402" h="1264920">
                <a:moveTo>
                  <a:pt x="279602" y="30480"/>
                </a:moveTo>
                <a:cubicBezTo>
                  <a:pt x="302462" y="25400"/>
                  <a:pt x="363119" y="0"/>
                  <a:pt x="416762" y="0"/>
                </a:cubicBezTo>
                <a:cubicBezTo>
                  <a:pt x="457718" y="0"/>
                  <a:pt x="498042" y="10160"/>
                  <a:pt x="538682" y="15240"/>
                </a:cubicBezTo>
                <a:cubicBezTo>
                  <a:pt x="553922" y="20320"/>
                  <a:pt x="570359" y="22678"/>
                  <a:pt x="584402" y="30480"/>
                </a:cubicBezTo>
                <a:cubicBezTo>
                  <a:pt x="616424" y="48270"/>
                  <a:pt x="639708" y="85418"/>
                  <a:pt x="675842" y="91440"/>
                </a:cubicBezTo>
                <a:cubicBezTo>
                  <a:pt x="721548" y="99058"/>
                  <a:pt x="818470" y="110326"/>
                  <a:pt x="858722" y="137160"/>
                </a:cubicBezTo>
                <a:lnTo>
                  <a:pt x="904442" y="167640"/>
                </a:lnTo>
                <a:cubicBezTo>
                  <a:pt x="914602" y="182880"/>
                  <a:pt x="927707" y="196525"/>
                  <a:pt x="934922" y="213360"/>
                </a:cubicBezTo>
                <a:cubicBezTo>
                  <a:pt x="943173" y="232612"/>
                  <a:pt x="944408" y="254181"/>
                  <a:pt x="950162" y="274320"/>
                </a:cubicBezTo>
                <a:cubicBezTo>
                  <a:pt x="954575" y="289766"/>
                  <a:pt x="960322" y="304800"/>
                  <a:pt x="965402" y="320040"/>
                </a:cubicBezTo>
                <a:cubicBezTo>
                  <a:pt x="955242" y="350520"/>
                  <a:pt x="942714" y="380311"/>
                  <a:pt x="934922" y="411480"/>
                </a:cubicBezTo>
                <a:cubicBezTo>
                  <a:pt x="931335" y="425829"/>
                  <a:pt x="914380" y="500272"/>
                  <a:pt x="904442" y="518160"/>
                </a:cubicBezTo>
                <a:cubicBezTo>
                  <a:pt x="827406" y="656825"/>
                  <a:pt x="871810" y="566463"/>
                  <a:pt x="797762" y="655320"/>
                </a:cubicBezTo>
                <a:cubicBezTo>
                  <a:pt x="786036" y="669391"/>
                  <a:pt x="781585" y="689598"/>
                  <a:pt x="767282" y="701040"/>
                </a:cubicBezTo>
                <a:cubicBezTo>
                  <a:pt x="754738" y="711075"/>
                  <a:pt x="735930" y="709096"/>
                  <a:pt x="721562" y="716280"/>
                </a:cubicBezTo>
                <a:cubicBezTo>
                  <a:pt x="705179" y="724471"/>
                  <a:pt x="692225" y="738569"/>
                  <a:pt x="675842" y="746760"/>
                </a:cubicBezTo>
                <a:cubicBezTo>
                  <a:pt x="661474" y="753944"/>
                  <a:pt x="644490" y="754816"/>
                  <a:pt x="630122" y="762000"/>
                </a:cubicBezTo>
                <a:cubicBezTo>
                  <a:pt x="511949" y="821086"/>
                  <a:pt x="653600" y="769414"/>
                  <a:pt x="538682" y="807720"/>
                </a:cubicBezTo>
                <a:cubicBezTo>
                  <a:pt x="528522" y="838200"/>
                  <a:pt x="514503" y="867655"/>
                  <a:pt x="508202" y="899160"/>
                </a:cubicBezTo>
                <a:cubicBezTo>
                  <a:pt x="503980" y="920272"/>
                  <a:pt x="492367" y="994720"/>
                  <a:pt x="477722" y="1021080"/>
                </a:cubicBezTo>
                <a:cubicBezTo>
                  <a:pt x="446452" y="1077366"/>
                  <a:pt x="418163" y="1117850"/>
                  <a:pt x="371042" y="1158240"/>
                </a:cubicBezTo>
                <a:cubicBezTo>
                  <a:pt x="364980" y="1163436"/>
                  <a:pt x="281062" y="1227018"/>
                  <a:pt x="264362" y="1234440"/>
                </a:cubicBezTo>
                <a:cubicBezTo>
                  <a:pt x="235002" y="1247489"/>
                  <a:pt x="172922" y="1264920"/>
                  <a:pt x="172922" y="1264920"/>
                </a:cubicBezTo>
                <a:cubicBezTo>
                  <a:pt x="157682" y="1259840"/>
                  <a:pt x="141570" y="1256864"/>
                  <a:pt x="127202" y="1249680"/>
                </a:cubicBezTo>
                <a:cubicBezTo>
                  <a:pt x="9029" y="1190594"/>
                  <a:pt x="150680" y="1242266"/>
                  <a:pt x="35762" y="1203960"/>
                </a:cubicBezTo>
                <a:cubicBezTo>
                  <a:pt x="25602" y="1173480"/>
                  <a:pt x="0" y="1144212"/>
                  <a:pt x="5282" y="1112520"/>
                </a:cubicBezTo>
                <a:cubicBezTo>
                  <a:pt x="25804" y="989388"/>
                  <a:pt x="10750" y="1050395"/>
                  <a:pt x="51002" y="929640"/>
                </a:cubicBezTo>
                <a:cubicBezTo>
                  <a:pt x="66276" y="883818"/>
                  <a:pt x="63896" y="877591"/>
                  <a:pt x="96722" y="838200"/>
                </a:cubicBezTo>
                <a:cubicBezTo>
                  <a:pt x="110520" y="821643"/>
                  <a:pt x="129210" y="809493"/>
                  <a:pt x="142442" y="792480"/>
                </a:cubicBezTo>
                <a:cubicBezTo>
                  <a:pt x="164932" y="763564"/>
                  <a:pt x="203402" y="701040"/>
                  <a:pt x="203402" y="701040"/>
                </a:cubicBezTo>
                <a:cubicBezTo>
                  <a:pt x="198322" y="685800"/>
                  <a:pt x="195964" y="669363"/>
                  <a:pt x="188162" y="655320"/>
                </a:cubicBezTo>
                <a:cubicBezTo>
                  <a:pt x="170372" y="623298"/>
                  <a:pt x="138786" y="598633"/>
                  <a:pt x="127202" y="563880"/>
                </a:cubicBezTo>
                <a:lnTo>
                  <a:pt x="96722" y="472440"/>
                </a:lnTo>
                <a:cubicBezTo>
                  <a:pt x="101802" y="396240"/>
                  <a:pt x="103528" y="319742"/>
                  <a:pt x="111962" y="243840"/>
                </a:cubicBezTo>
                <a:cubicBezTo>
                  <a:pt x="113736" y="227874"/>
                  <a:pt x="119400" y="212163"/>
                  <a:pt x="127202" y="198120"/>
                </a:cubicBezTo>
                <a:cubicBezTo>
                  <a:pt x="144992" y="166098"/>
                  <a:pt x="162259" y="132583"/>
                  <a:pt x="188162" y="106680"/>
                </a:cubicBezTo>
                <a:cubicBezTo>
                  <a:pt x="221867" y="72975"/>
                  <a:pt x="237167" y="51698"/>
                  <a:pt x="279602" y="30480"/>
                </a:cubicBezTo>
                <a:lnTo>
                  <a:pt x="279602" y="30480"/>
                </a:lnTo>
                <a:close/>
              </a:path>
            </a:pathLst>
          </a:custGeom>
          <a:solidFill>
            <a:srgbClr val="00B050"/>
          </a:solidFill>
          <a:effectLst>
            <a:glow rad="101600">
              <a:srgbClr val="FFFF00">
                <a:alpha val="60000"/>
              </a:srgbClr>
            </a:glow>
          </a:effectLst>
          <a:scene3d>
            <a:camera prst="orthographicFront"/>
            <a:lightRig rig="sunset" dir="t">
              <a:rot lat="0" lon="0" rev="2400000"/>
            </a:lightRig>
          </a:scene3d>
          <a:sp3d extrusionH="76200" contourW="38100" prstMaterial="dkEdge">
            <a:bevelT/>
            <a:bevelB/>
            <a:extrusionClr>
              <a:schemeClr val="tx1">
                <a:lumMod val="85000"/>
                <a:lumOff val="15000"/>
              </a:schemeClr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8" name="47 - Ελεύθερη σχεδίαση"/>
          <p:cNvSpPr/>
          <p:nvPr/>
        </p:nvSpPr>
        <p:spPr>
          <a:xfrm rot="17918779">
            <a:off x="8661961" y="4166303"/>
            <a:ext cx="965402" cy="1264920"/>
          </a:xfrm>
          <a:custGeom>
            <a:avLst/>
            <a:gdLst>
              <a:gd name="connsiteX0" fmla="*/ 279602 w 965402"/>
              <a:gd name="connsiteY0" fmla="*/ 30480 h 1264920"/>
              <a:gd name="connsiteX1" fmla="*/ 416762 w 965402"/>
              <a:gd name="connsiteY1" fmla="*/ 0 h 1264920"/>
              <a:gd name="connsiteX2" fmla="*/ 538682 w 965402"/>
              <a:gd name="connsiteY2" fmla="*/ 15240 h 1264920"/>
              <a:gd name="connsiteX3" fmla="*/ 584402 w 965402"/>
              <a:gd name="connsiteY3" fmla="*/ 30480 h 1264920"/>
              <a:gd name="connsiteX4" fmla="*/ 675842 w 965402"/>
              <a:gd name="connsiteY4" fmla="*/ 91440 h 1264920"/>
              <a:gd name="connsiteX5" fmla="*/ 858722 w 965402"/>
              <a:gd name="connsiteY5" fmla="*/ 137160 h 1264920"/>
              <a:gd name="connsiteX6" fmla="*/ 904442 w 965402"/>
              <a:gd name="connsiteY6" fmla="*/ 167640 h 1264920"/>
              <a:gd name="connsiteX7" fmla="*/ 934922 w 965402"/>
              <a:gd name="connsiteY7" fmla="*/ 213360 h 1264920"/>
              <a:gd name="connsiteX8" fmla="*/ 950162 w 965402"/>
              <a:gd name="connsiteY8" fmla="*/ 274320 h 1264920"/>
              <a:gd name="connsiteX9" fmla="*/ 965402 w 965402"/>
              <a:gd name="connsiteY9" fmla="*/ 320040 h 1264920"/>
              <a:gd name="connsiteX10" fmla="*/ 934922 w 965402"/>
              <a:gd name="connsiteY10" fmla="*/ 411480 h 1264920"/>
              <a:gd name="connsiteX11" fmla="*/ 904442 w 965402"/>
              <a:gd name="connsiteY11" fmla="*/ 518160 h 1264920"/>
              <a:gd name="connsiteX12" fmla="*/ 797762 w 965402"/>
              <a:gd name="connsiteY12" fmla="*/ 655320 h 1264920"/>
              <a:gd name="connsiteX13" fmla="*/ 767282 w 965402"/>
              <a:gd name="connsiteY13" fmla="*/ 701040 h 1264920"/>
              <a:gd name="connsiteX14" fmla="*/ 721562 w 965402"/>
              <a:gd name="connsiteY14" fmla="*/ 716280 h 1264920"/>
              <a:gd name="connsiteX15" fmla="*/ 675842 w 965402"/>
              <a:gd name="connsiteY15" fmla="*/ 746760 h 1264920"/>
              <a:gd name="connsiteX16" fmla="*/ 630122 w 965402"/>
              <a:gd name="connsiteY16" fmla="*/ 762000 h 1264920"/>
              <a:gd name="connsiteX17" fmla="*/ 538682 w 965402"/>
              <a:gd name="connsiteY17" fmla="*/ 807720 h 1264920"/>
              <a:gd name="connsiteX18" fmla="*/ 508202 w 965402"/>
              <a:gd name="connsiteY18" fmla="*/ 899160 h 1264920"/>
              <a:gd name="connsiteX19" fmla="*/ 477722 w 965402"/>
              <a:gd name="connsiteY19" fmla="*/ 1021080 h 1264920"/>
              <a:gd name="connsiteX20" fmla="*/ 371042 w 965402"/>
              <a:gd name="connsiteY20" fmla="*/ 1158240 h 1264920"/>
              <a:gd name="connsiteX21" fmla="*/ 264362 w 965402"/>
              <a:gd name="connsiteY21" fmla="*/ 1234440 h 1264920"/>
              <a:gd name="connsiteX22" fmla="*/ 172922 w 965402"/>
              <a:gd name="connsiteY22" fmla="*/ 1264920 h 1264920"/>
              <a:gd name="connsiteX23" fmla="*/ 127202 w 965402"/>
              <a:gd name="connsiteY23" fmla="*/ 1249680 h 1264920"/>
              <a:gd name="connsiteX24" fmla="*/ 35762 w 965402"/>
              <a:gd name="connsiteY24" fmla="*/ 1203960 h 1264920"/>
              <a:gd name="connsiteX25" fmla="*/ 5282 w 965402"/>
              <a:gd name="connsiteY25" fmla="*/ 1112520 h 1264920"/>
              <a:gd name="connsiteX26" fmla="*/ 51002 w 965402"/>
              <a:gd name="connsiteY26" fmla="*/ 929640 h 1264920"/>
              <a:gd name="connsiteX27" fmla="*/ 96722 w 965402"/>
              <a:gd name="connsiteY27" fmla="*/ 838200 h 1264920"/>
              <a:gd name="connsiteX28" fmla="*/ 142442 w 965402"/>
              <a:gd name="connsiteY28" fmla="*/ 792480 h 1264920"/>
              <a:gd name="connsiteX29" fmla="*/ 203402 w 965402"/>
              <a:gd name="connsiteY29" fmla="*/ 701040 h 1264920"/>
              <a:gd name="connsiteX30" fmla="*/ 188162 w 965402"/>
              <a:gd name="connsiteY30" fmla="*/ 655320 h 1264920"/>
              <a:gd name="connsiteX31" fmla="*/ 127202 w 965402"/>
              <a:gd name="connsiteY31" fmla="*/ 563880 h 1264920"/>
              <a:gd name="connsiteX32" fmla="*/ 96722 w 965402"/>
              <a:gd name="connsiteY32" fmla="*/ 472440 h 1264920"/>
              <a:gd name="connsiteX33" fmla="*/ 111962 w 965402"/>
              <a:gd name="connsiteY33" fmla="*/ 243840 h 1264920"/>
              <a:gd name="connsiteX34" fmla="*/ 127202 w 965402"/>
              <a:gd name="connsiteY34" fmla="*/ 198120 h 1264920"/>
              <a:gd name="connsiteX35" fmla="*/ 188162 w 965402"/>
              <a:gd name="connsiteY35" fmla="*/ 106680 h 1264920"/>
              <a:gd name="connsiteX36" fmla="*/ 279602 w 965402"/>
              <a:gd name="connsiteY36" fmla="*/ 30480 h 1264920"/>
              <a:gd name="connsiteX37" fmla="*/ 279602 w 965402"/>
              <a:gd name="connsiteY37" fmla="*/ 30480 h 126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65402" h="1264920">
                <a:moveTo>
                  <a:pt x="279602" y="30480"/>
                </a:moveTo>
                <a:cubicBezTo>
                  <a:pt x="302462" y="25400"/>
                  <a:pt x="363119" y="0"/>
                  <a:pt x="416762" y="0"/>
                </a:cubicBezTo>
                <a:cubicBezTo>
                  <a:pt x="457718" y="0"/>
                  <a:pt x="498042" y="10160"/>
                  <a:pt x="538682" y="15240"/>
                </a:cubicBezTo>
                <a:cubicBezTo>
                  <a:pt x="553922" y="20320"/>
                  <a:pt x="570359" y="22678"/>
                  <a:pt x="584402" y="30480"/>
                </a:cubicBezTo>
                <a:cubicBezTo>
                  <a:pt x="616424" y="48270"/>
                  <a:pt x="639708" y="85418"/>
                  <a:pt x="675842" y="91440"/>
                </a:cubicBezTo>
                <a:cubicBezTo>
                  <a:pt x="721548" y="99058"/>
                  <a:pt x="818470" y="110326"/>
                  <a:pt x="858722" y="137160"/>
                </a:cubicBezTo>
                <a:lnTo>
                  <a:pt x="904442" y="167640"/>
                </a:lnTo>
                <a:cubicBezTo>
                  <a:pt x="914602" y="182880"/>
                  <a:pt x="927707" y="196525"/>
                  <a:pt x="934922" y="213360"/>
                </a:cubicBezTo>
                <a:cubicBezTo>
                  <a:pt x="943173" y="232612"/>
                  <a:pt x="944408" y="254181"/>
                  <a:pt x="950162" y="274320"/>
                </a:cubicBezTo>
                <a:cubicBezTo>
                  <a:pt x="954575" y="289766"/>
                  <a:pt x="960322" y="304800"/>
                  <a:pt x="965402" y="320040"/>
                </a:cubicBezTo>
                <a:cubicBezTo>
                  <a:pt x="955242" y="350520"/>
                  <a:pt x="942714" y="380311"/>
                  <a:pt x="934922" y="411480"/>
                </a:cubicBezTo>
                <a:cubicBezTo>
                  <a:pt x="931335" y="425829"/>
                  <a:pt x="914380" y="500272"/>
                  <a:pt x="904442" y="518160"/>
                </a:cubicBezTo>
                <a:cubicBezTo>
                  <a:pt x="827406" y="656825"/>
                  <a:pt x="871810" y="566463"/>
                  <a:pt x="797762" y="655320"/>
                </a:cubicBezTo>
                <a:cubicBezTo>
                  <a:pt x="786036" y="669391"/>
                  <a:pt x="781585" y="689598"/>
                  <a:pt x="767282" y="701040"/>
                </a:cubicBezTo>
                <a:cubicBezTo>
                  <a:pt x="754738" y="711075"/>
                  <a:pt x="735930" y="709096"/>
                  <a:pt x="721562" y="716280"/>
                </a:cubicBezTo>
                <a:cubicBezTo>
                  <a:pt x="705179" y="724471"/>
                  <a:pt x="692225" y="738569"/>
                  <a:pt x="675842" y="746760"/>
                </a:cubicBezTo>
                <a:cubicBezTo>
                  <a:pt x="661474" y="753944"/>
                  <a:pt x="644490" y="754816"/>
                  <a:pt x="630122" y="762000"/>
                </a:cubicBezTo>
                <a:cubicBezTo>
                  <a:pt x="511949" y="821086"/>
                  <a:pt x="653600" y="769414"/>
                  <a:pt x="538682" y="807720"/>
                </a:cubicBezTo>
                <a:cubicBezTo>
                  <a:pt x="528522" y="838200"/>
                  <a:pt x="514503" y="867655"/>
                  <a:pt x="508202" y="899160"/>
                </a:cubicBezTo>
                <a:cubicBezTo>
                  <a:pt x="503980" y="920272"/>
                  <a:pt x="492367" y="994720"/>
                  <a:pt x="477722" y="1021080"/>
                </a:cubicBezTo>
                <a:cubicBezTo>
                  <a:pt x="446452" y="1077366"/>
                  <a:pt x="418163" y="1117850"/>
                  <a:pt x="371042" y="1158240"/>
                </a:cubicBezTo>
                <a:cubicBezTo>
                  <a:pt x="364980" y="1163436"/>
                  <a:pt x="281062" y="1227018"/>
                  <a:pt x="264362" y="1234440"/>
                </a:cubicBezTo>
                <a:cubicBezTo>
                  <a:pt x="235002" y="1247489"/>
                  <a:pt x="172922" y="1264920"/>
                  <a:pt x="172922" y="1264920"/>
                </a:cubicBezTo>
                <a:cubicBezTo>
                  <a:pt x="157682" y="1259840"/>
                  <a:pt x="141570" y="1256864"/>
                  <a:pt x="127202" y="1249680"/>
                </a:cubicBezTo>
                <a:cubicBezTo>
                  <a:pt x="9029" y="1190594"/>
                  <a:pt x="150680" y="1242266"/>
                  <a:pt x="35762" y="1203960"/>
                </a:cubicBezTo>
                <a:cubicBezTo>
                  <a:pt x="25602" y="1173480"/>
                  <a:pt x="0" y="1144212"/>
                  <a:pt x="5282" y="1112520"/>
                </a:cubicBezTo>
                <a:cubicBezTo>
                  <a:pt x="25804" y="989388"/>
                  <a:pt x="10750" y="1050395"/>
                  <a:pt x="51002" y="929640"/>
                </a:cubicBezTo>
                <a:cubicBezTo>
                  <a:pt x="66276" y="883818"/>
                  <a:pt x="63896" y="877591"/>
                  <a:pt x="96722" y="838200"/>
                </a:cubicBezTo>
                <a:cubicBezTo>
                  <a:pt x="110520" y="821643"/>
                  <a:pt x="129210" y="809493"/>
                  <a:pt x="142442" y="792480"/>
                </a:cubicBezTo>
                <a:cubicBezTo>
                  <a:pt x="164932" y="763564"/>
                  <a:pt x="203402" y="701040"/>
                  <a:pt x="203402" y="701040"/>
                </a:cubicBezTo>
                <a:cubicBezTo>
                  <a:pt x="198322" y="685800"/>
                  <a:pt x="195964" y="669363"/>
                  <a:pt x="188162" y="655320"/>
                </a:cubicBezTo>
                <a:cubicBezTo>
                  <a:pt x="170372" y="623298"/>
                  <a:pt x="138786" y="598633"/>
                  <a:pt x="127202" y="563880"/>
                </a:cubicBezTo>
                <a:lnTo>
                  <a:pt x="96722" y="472440"/>
                </a:lnTo>
                <a:cubicBezTo>
                  <a:pt x="101802" y="396240"/>
                  <a:pt x="103528" y="319742"/>
                  <a:pt x="111962" y="243840"/>
                </a:cubicBezTo>
                <a:cubicBezTo>
                  <a:pt x="113736" y="227874"/>
                  <a:pt x="119400" y="212163"/>
                  <a:pt x="127202" y="198120"/>
                </a:cubicBezTo>
                <a:cubicBezTo>
                  <a:pt x="144992" y="166098"/>
                  <a:pt x="162259" y="132583"/>
                  <a:pt x="188162" y="106680"/>
                </a:cubicBezTo>
                <a:cubicBezTo>
                  <a:pt x="221867" y="72975"/>
                  <a:pt x="237167" y="51698"/>
                  <a:pt x="279602" y="30480"/>
                </a:cubicBezTo>
                <a:lnTo>
                  <a:pt x="279602" y="30480"/>
                </a:lnTo>
                <a:close/>
              </a:path>
            </a:pathLst>
          </a:custGeom>
          <a:solidFill>
            <a:srgbClr val="00B050"/>
          </a:solidFill>
          <a:effectLst>
            <a:glow rad="101600">
              <a:srgbClr val="FFFF00">
                <a:alpha val="60000"/>
              </a:srgbClr>
            </a:glow>
          </a:effectLst>
          <a:scene3d>
            <a:camera prst="orthographicFront"/>
            <a:lightRig rig="sunset" dir="t">
              <a:rot lat="0" lon="0" rev="2400000"/>
            </a:lightRig>
          </a:scene3d>
          <a:sp3d extrusionH="76200" contourW="38100" prstMaterial="dkEdge">
            <a:bevelT/>
            <a:bevelB/>
            <a:extrusionClr>
              <a:schemeClr val="tx1">
                <a:lumMod val="85000"/>
                <a:lumOff val="15000"/>
              </a:schemeClr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0971" name="Oval 11"/>
          <p:cNvSpPr>
            <a:spLocks noChangeArrowheads="1"/>
          </p:cNvSpPr>
          <p:nvPr/>
        </p:nvSpPr>
        <p:spPr bwMode="auto">
          <a:xfrm>
            <a:off x="4286244" y="3214686"/>
            <a:ext cx="1357322" cy="71438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36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ΝΟ</a:t>
            </a:r>
            <a:r>
              <a:rPr lang="el-GR" sz="3600" b="1" baseline="-250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el-GR" sz="3600" b="1" baseline="300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endParaRPr lang="en-GB" sz="3600" b="1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 flipV="1">
            <a:off x="3848100" y="836617"/>
            <a:ext cx="0" cy="1584325"/>
          </a:xfrm>
          <a:prstGeom prst="line">
            <a:avLst/>
          </a:prstGeom>
          <a:noFill/>
          <a:ln w="1524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40977" name="Freeform 17"/>
          <p:cNvSpPr>
            <a:spLocks/>
          </p:cNvSpPr>
          <p:nvPr/>
        </p:nvSpPr>
        <p:spPr bwMode="auto">
          <a:xfrm>
            <a:off x="4135439" y="620713"/>
            <a:ext cx="3529013" cy="2663825"/>
          </a:xfrm>
          <a:custGeom>
            <a:avLst/>
            <a:gdLst/>
            <a:ahLst/>
            <a:cxnLst>
              <a:cxn ang="0">
                <a:pos x="0" y="38"/>
              </a:cxn>
              <a:cxn ang="0">
                <a:pos x="816" y="38"/>
              </a:cxn>
              <a:cxn ang="0">
                <a:pos x="1406" y="83"/>
              </a:cxn>
              <a:cxn ang="0">
                <a:pos x="1950" y="83"/>
              </a:cxn>
              <a:cxn ang="0">
                <a:pos x="1769" y="582"/>
              </a:cxn>
              <a:cxn ang="0">
                <a:pos x="1723" y="1761"/>
              </a:cxn>
            </a:cxnLst>
            <a:rect l="0" t="0" r="r" b="b"/>
            <a:pathLst>
              <a:path w="2010" h="1761">
                <a:moveTo>
                  <a:pt x="0" y="38"/>
                </a:moveTo>
                <a:cubicBezTo>
                  <a:pt x="291" y="34"/>
                  <a:pt x="582" y="30"/>
                  <a:pt x="816" y="38"/>
                </a:cubicBezTo>
                <a:cubicBezTo>
                  <a:pt x="1050" y="46"/>
                  <a:pt x="1217" y="76"/>
                  <a:pt x="1406" y="83"/>
                </a:cubicBezTo>
                <a:cubicBezTo>
                  <a:pt x="1595" y="90"/>
                  <a:pt x="1890" y="0"/>
                  <a:pt x="1950" y="83"/>
                </a:cubicBezTo>
                <a:cubicBezTo>
                  <a:pt x="2010" y="166"/>
                  <a:pt x="1807" y="302"/>
                  <a:pt x="1769" y="582"/>
                </a:cubicBezTo>
                <a:cubicBezTo>
                  <a:pt x="1731" y="862"/>
                  <a:pt x="1727" y="1311"/>
                  <a:pt x="1723" y="1761"/>
                </a:cubicBezTo>
              </a:path>
            </a:pathLst>
          </a:custGeom>
          <a:noFill/>
          <a:ln w="152400" cmpd="sng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40979" name="Line 19"/>
          <p:cNvSpPr>
            <a:spLocks noChangeShapeType="1"/>
          </p:cNvSpPr>
          <p:nvPr/>
        </p:nvSpPr>
        <p:spPr bwMode="auto">
          <a:xfrm flipV="1">
            <a:off x="7572392" y="1142984"/>
            <a:ext cx="714380" cy="360362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Calibri"/>
              <a:cs typeface="+mn-cs"/>
            </a:endParaRPr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5572131" y="3071815"/>
            <a:ext cx="992188" cy="911226"/>
            <a:chOff x="3195" y="4320"/>
            <a:chExt cx="625" cy="574"/>
          </a:xfrm>
        </p:grpSpPr>
        <p:sp>
          <p:nvSpPr>
            <p:cNvPr id="40982" name="Text Box 22"/>
            <p:cNvSpPr txBox="1">
              <a:spLocks noChangeArrowheads="1"/>
            </p:cNvSpPr>
            <p:nvPr/>
          </p:nvSpPr>
          <p:spPr bwMode="auto">
            <a:xfrm>
              <a:off x="3195" y="4320"/>
              <a:ext cx="59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l-GR" sz="28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Α</a:t>
              </a:r>
              <a:r>
                <a:rPr lang="en-GB" sz="28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D</a:t>
              </a:r>
              <a:r>
                <a:rPr lang="el-GR" sz="28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Ρ</a:t>
              </a:r>
              <a:endParaRPr lang="en-GB" sz="2800" b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983" name="Text Box 23"/>
            <p:cNvSpPr txBox="1">
              <a:spLocks noChangeArrowheads="1"/>
            </p:cNvSpPr>
            <p:nvPr/>
          </p:nvSpPr>
          <p:spPr bwMode="auto">
            <a:xfrm>
              <a:off x="3512" y="4564"/>
              <a:ext cx="30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l-GR" sz="28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Ρ</a:t>
              </a:r>
              <a:r>
                <a:rPr lang="en-GB" sz="2800" b="1" baseline="-2500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  <a:endParaRPr lang="en-GB" sz="28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3571866" y="428608"/>
            <a:ext cx="723275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3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</a:t>
            </a:r>
            <a:r>
              <a:rPr lang="en-GB" sz="3200" b="1" baseline="300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  <a:endParaRPr lang="en-GB" sz="32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6858012" y="3286126"/>
            <a:ext cx="7232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32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</a:t>
            </a:r>
            <a:r>
              <a:rPr lang="en-GB" sz="3200" b="1" baseline="30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  <a:endParaRPr lang="en-GB" sz="3200" b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968" name="Oval 8"/>
          <p:cNvSpPr>
            <a:spLocks noChangeArrowheads="1"/>
          </p:cNvSpPr>
          <p:nvPr/>
        </p:nvSpPr>
        <p:spPr bwMode="auto">
          <a:xfrm>
            <a:off x="2500294" y="3357563"/>
            <a:ext cx="857255" cy="579435"/>
          </a:xfrm>
          <a:prstGeom prst="ellipse">
            <a:avLst/>
          </a:pr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48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</a:t>
            </a:r>
            <a:r>
              <a:rPr lang="en-GB" sz="4800" b="1" baseline="30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endParaRPr lang="en-GB" sz="4800" b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3611565" y="2439992"/>
            <a:ext cx="7232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32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</a:t>
            </a:r>
            <a:r>
              <a:rPr lang="en-GB" sz="3200" b="1" baseline="30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  <a:endParaRPr lang="en-GB" sz="3200" b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23 - Έλλειψη"/>
          <p:cNvSpPr/>
          <p:nvPr/>
        </p:nvSpPr>
        <p:spPr>
          <a:xfrm>
            <a:off x="6500824" y="1500174"/>
            <a:ext cx="1500198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3600" b="1" dirty="0">
                <a:solidFill>
                  <a:srgbClr val="C00000"/>
                </a:solidFill>
              </a:rPr>
              <a:t>ΑΤΡ</a:t>
            </a:r>
            <a:endParaRPr lang="en-GB" sz="3600" b="1" dirty="0">
              <a:solidFill>
                <a:srgbClr val="C00000"/>
              </a:solidFill>
            </a:endParaRPr>
          </a:p>
        </p:txBody>
      </p:sp>
      <p:sp>
        <p:nvSpPr>
          <p:cNvPr id="50" name="Text Box 32"/>
          <p:cNvSpPr txBox="1">
            <a:spLocks noChangeArrowheads="1"/>
          </p:cNvSpPr>
          <p:nvPr/>
        </p:nvSpPr>
        <p:spPr bwMode="auto">
          <a:xfrm>
            <a:off x="61698" y="6222756"/>
            <a:ext cx="8211030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3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ΙΙ. Αναερόβια </a:t>
            </a:r>
            <a:r>
              <a:rPr lang="el-GR" sz="32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απονιτροποιητικά</a:t>
            </a:r>
            <a:r>
              <a:rPr lang="el-GR" sz="3200" b="1" dirty="0">
                <a:solidFill>
                  <a:schemeClr val="bg1"/>
                </a:solidFill>
                <a:latin typeface="Arial" charset="0"/>
                <a:cs typeface="Arial" charset="0"/>
              </a:rPr>
              <a:t> βακτήρια</a:t>
            </a:r>
            <a:endParaRPr lang="en-GB" sz="3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2" name="Text Box 24"/>
          <p:cNvSpPr txBox="1">
            <a:spLocks noChangeArrowheads="1"/>
          </p:cNvSpPr>
          <p:nvPr/>
        </p:nvSpPr>
        <p:spPr bwMode="auto">
          <a:xfrm>
            <a:off x="2643170" y="3429004"/>
            <a:ext cx="91563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48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</a:t>
            </a:r>
            <a:r>
              <a:rPr lang="el-GR" sz="4800" b="1" baseline="-25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en-GB" sz="4800" b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8" name="57 - TextBox"/>
          <p:cNvSpPr txBox="1"/>
          <p:nvPr/>
        </p:nvSpPr>
        <p:spPr>
          <a:xfrm>
            <a:off x="4161822" y="4761969"/>
            <a:ext cx="2589170" cy="646331"/>
          </a:xfrm>
          <a:prstGeom prst="rect">
            <a:avLst/>
          </a:prstGeom>
          <a:solidFill>
            <a:srgbClr val="3333FF"/>
          </a:solidFill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3600" b="1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ΑΝΑΠΝΟΗ</a:t>
            </a:r>
            <a:endParaRPr lang="en-US" sz="3600" b="1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Text Box 24"/>
          <p:cNvSpPr txBox="1">
            <a:spLocks noChangeArrowheads="1"/>
          </p:cNvSpPr>
          <p:nvPr/>
        </p:nvSpPr>
        <p:spPr bwMode="auto">
          <a:xfrm>
            <a:off x="2" y="0"/>
            <a:ext cx="29845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2800" b="1" dirty="0">
                <a:solidFill>
                  <a:srgbClr val="FFFFFF"/>
                </a:solidFill>
                <a:latin typeface="Arial" charset="0"/>
                <a:cs typeface="Arial" charset="0"/>
              </a:rPr>
              <a:t>Ανόργανα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2800" b="1" dirty="0">
                <a:solidFill>
                  <a:srgbClr val="FFFFFF"/>
                </a:solidFill>
                <a:latin typeface="Arial" charset="0"/>
                <a:cs typeface="Arial" charset="0"/>
              </a:rPr>
              <a:t>μόρια</a:t>
            </a:r>
            <a:endParaRPr lang="en-GB" sz="28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4" name="Line 25"/>
          <p:cNvSpPr>
            <a:spLocks noChangeShapeType="1"/>
          </p:cNvSpPr>
          <p:nvPr/>
        </p:nvSpPr>
        <p:spPr bwMode="auto">
          <a:xfrm>
            <a:off x="1500162" y="1000108"/>
            <a:ext cx="1071570" cy="2357454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9535988" y="6364597"/>
            <a:ext cx="7510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i="1" dirty="0" err="1" smtClean="0">
                <a:ln w="11430"/>
                <a:solidFill>
                  <a:srgbClr val="C00000"/>
                </a:solidFill>
                <a:latin typeface="Calibri" pitchFamily="34" charset="0"/>
                <a:cs typeface="+mn-cs"/>
              </a:rPr>
              <a:t>GrD</a:t>
            </a:r>
            <a:endParaRPr lang="en-US" b="1" i="1" dirty="0">
              <a:ln w="11430"/>
              <a:solidFill>
                <a:srgbClr val="C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3809962" y="4115638"/>
            <a:ext cx="32928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3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ΑΝΑΕΡΟΒΙΟΣ</a:t>
            </a:r>
          </a:p>
        </p:txBody>
      </p:sp>
    </p:spTree>
    <p:extLst>
      <p:ext uri="{BB962C8B-B14F-4D97-AF65-F5344CB8AC3E}">
        <p14:creationId xmlns:p14="http://schemas.microsoft.com/office/powerpoint/2010/main" val="135427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45 -2.96296E-6 C -0.03163 -0.06227 -0.04182 -0.1243 -0.04274 -0.17014 C -0.04367 -0.21597 -0.03688 -0.24652 -0.02855 -0.27477 C -0.02021 -0.30301 -0.01312 -0.32893 0.00741 -0.33981 C 0.02763 -0.35092 0.0679 -0.3375 0.09306 -0.33981 C 0.11806 -0.34213 0.13951 -0.35717 0.15726 -0.35301 C 0.175 -0.34861 0.1892 -0.33773 0.2 -0.31389 C 0.21065 -0.29004 0.21914 -0.24004 0.22161 -0.20949 C 0.22408 -0.1787 0.21914 -0.16157 0.21435 -0.13102 C 0.20957 -0.10046 0.20124 -0.06342 0.19306 -0.02639 " pathEditMode="relative" rAng="0" ptsTypes="aaaaaaaaaA">
                                      <p:cBhvr>
                                        <p:cTn id="8" dur="2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0" y="-179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09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679E-6 -0.00394 C -0.02223 -0.12685 -0.04429 -0.24977 4.5679E-6 -0.29468 C 0.04429 -0.33935 0.20895 -0.27292 0.26604 -0.27292 C 0.32314 -0.27292 0.33487 -0.31968 0.34305 -0.29468 C 0.35123 -0.26944 0.31959 -0.17963 0.31496 -0.12222 C 0.31033 -0.06482 0.31496 0.00509 0.31496 0.05 C 0.31496 0.09491 0.31496 0.12083 0.31496 0.14699 " pathEditMode="relative" rAng="0" ptsTypes="aaaaaaA">
                                      <p:cBhvr>
                                        <p:cTn id="13" dur="20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00" y="-92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54321E-6 2.22222E-6 C -0.00524 -0.04028 -0.01049 -0.08056 -0.00694 -0.11551 C -0.00339 -0.15047 0.0105 -0.18542 0.021 -0.20996 C 0.03149 -0.23449 0.04322 -0.25371 0.05603 -0.2625 C 0.06884 -0.2713 0.08334 -0.2669 0.098 -0.2625 " pathEditMode="relative" ptsTypes="aaa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4568E-6 -4.07407E-6 C 0.0179 0.00185 0.03596 0.0037 0.05324 0.01343 C 0.07053 0.02315 0.09105 0.02384 0.10371 0.05787 C 0.11636 0.0919 0.12253 0.15486 0.12886 0.21782 " pathEditMode="relative" ptsTypes="aa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1" grpId="0" animBg="1"/>
      <p:bldP spid="40971" grpId="1" animBg="1"/>
      <p:bldP spid="40968" grpId="0" animBg="1"/>
      <p:bldP spid="40972" grpId="0"/>
      <p:bldP spid="24" grpId="0" animBg="1"/>
      <p:bldP spid="24" grpId="1" animBg="1"/>
      <p:bldP spid="52" grpId="0"/>
      <p:bldP spid="58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5"/>
          <p:cNvSpPr>
            <a:spLocks/>
          </p:cNvSpPr>
          <p:nvPr/>
        </p:nvSpPr>
        <p:spPr bwMode="auto">
          <a:xfrm>
            <a:off x="571468" y="1214422"/>
            <a:ext cx="9523418" cy="4500562"/>
          </a:xfrm>
          <a:custGeom>
            <a:avLst/>
            <a:gdLst/>
            <a:ahLst/>
            <a:cxnLst>
              <a:cxn ang="0">
                <a:pos x="521" y="2646"/>
              </a:cxn>
              <a:cxn ang="0">
                <a:pos x="23" y="1875"/>
              </a:cxn>
              <a:cxn ang="0">
                <a:pos x="385" y="786"/>
              </a:cxn>
              <a:cxn ang="0">
                <a:pos x="884" y="106"/>
              </a:cxn>
              <a:cxn ang="0">
                <a:pos x="2971" y="151"/>
              </a:cxn>
              <a:cxn ang="0">
                <a:pos x="4196" y="151"/>
              </a:cxn>
              <a:cxn ang="0">
                <a:pos x="5330" y="1058"/>
              </a:cxn>
              <a:cxn ang="0">
                <a:pos x="5239" y="2510"/>
              </a:cxn>
              <a:cxn ang="0">
                <a:pos x="4332" y="3054"/>
              </a:cxn>
              <a:cxn ang="0">
                <a:pos x="1973" y="3145"/>
              </a:cxn>
              <a:cxn ang="0">
                <a:pos x="521" y="2646"/>
              </a:cxn>
            </a:cxnLst>
            <a:rect l="0" t="0" r="r" b="b"/>
            <a:pathLst>
              <a:path w="5504" h="3213">
                <a:moveTo>
                  <a:pt x="521" y="2646"/>
                </a:moveTo>
                <a:cubicBezTo>
                  <a:pt x="196" y="2434"/>
                  <a:pt x="46" y="2185"/>
                  <a:pt x="23" y="1875"/>
                </a:cubicBezTo>
                <a:cubicBezTo>
                  <a:pt x="0" y="1565"/>
                  <a:pt x="242" y="1081"/>
                  <a:pt x="385" y="786"/>
                </a:cubicBezTo>
                <a:cubicBezTo>
                  <a:pt x="528" y="491"/>
                  <a:pt x="453" y="212"/>
                  <a:pt x="884" y="106"/>
                </a:cubicBezTo>
                <a:cubicBezTo>
                  <a:pt x="1315" y="0"/>
                  <a:pt x="2419" y="143"/>
                  <a:pt x="2971" y="151"/>
                </a:cubicBezTo>
                <a:cubicBezTo>
                  <a:pt x="3523" y="159"/>
                  <a:pt x="3803" y="0"/>
                  <a:pt x="4196" y="151"/>
                </a:cubicBezTo>
                <a:cubicBezTo>
                  <a:pt x="4589" y="302"/>
                  <a:pt x="5156" y="665"/>
                  <a:pt x="5330" y="1058"/>
                </a:cubicBezTo>
                <a:cubicBezTo>
                  <a:pt x="5504" y="1451"/>
                  <a:pt x="5405" y="2177"/>
                  <a:pt x="5239" y="2510"/>
                </a:cubicBezTo>
                <a:cubicBezTo>
                  <a:pt x="5073" y="2843"/>
                  <a:pt x="4876" y="2948"/>
                  <a:pt x="4332" y="3054"/>
                </a:cubicBezTo>
                <a:cubicBezTo>
                  <a:pt x="3788" y="3160"/>
                  <a:pt x="2608" y="3213"/>
                  <a:pt x="1973" y="3145"/>
                </a:cubicBezTo>
                <a:cubicBezTo>
                  <a:pt x="1338" y="3077"/>
                  <a:pt x="846" y="2858"/>
                  <a:pt x="521" y="2646"/>
                </a:cubicBezTo>
                <a:close/>
              </a:path>
            </a:pathLst>
          </a:custGeom>
          <a:solidFill>
            <a:schemeClr val="accent1"/>
          </a:solidFill>
          <a:ln w="3810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8129039" y="4"/>
            <a:ext cx="21579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ATP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συνθάση</a:t>
            </a:r>
            <a:endParaRPr lang="en-GB" sz="3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27 - Ομάδα"/>
          <p:cNvGrpSpPr/>
          <p:nvPr/>
        </p:nvGrpSpPr>
        <p:grpSpPr>
          <a:xfrm>
            <a:off x="2643170" y="1142984"/>
            <a:ext cx="2071702" cy="500066"/>
            <a:chOff x="2643170" y="1142984"/>
            <a:chExt cx="1143008" cy="500066"/>
          </a:xfrm>
        </p:grpSpPr>
        <p:sp>
          <p:nvSpPr>
            <p:cNvPr id="29" name="28 - Παραλληλόγραμμο"/>
            <p:cNvSpPr/>
            <p:nvPr/>
          </p:nvSpPr>
          <p:spPr>
            <a:xfrm>
              <a:off x="2643170" y="1214422"/>
              <a:ext cx="214314" cy="285752"/>
            </a:xfrm>
            <a:prstGeom prst="parallelogram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0" name="29 - Τραπέζιο"/>
            <p:cNvSpPr/>
            <p:nvPr/>
          </p:nvSpPr>
          <p:spPr>
            <a:xfrm>
              <a:off x="3071798" y="1214422"/>
              <a:ext cx="285752" cy="285752"/>
            </a:xfrm>
            <a:prstGeom prst="trapezoid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1" name="30 - Έλλειψη"/>
            <p:cNvSpPr/>
            <p:nvPr/>
          </p:nvSpPr>
          <p:spPr>
            <a:xfrm>
              <a:off x="3428988" y="1142984"/>
              <a:ext cx="214314" cy="214314"/>
            </a:xfrm>
            <a:prstGeom prst="ellipse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2" name="31 - Κύλινδρος"/>
            <p:cNvSpPr/>
            <p:nvPr/>
          </p:nvSpPr>
          <p:spPr>
            <a:xfrm>
              <a:off x="3571864" y="1214422"/>
              <a:ext cx="214314" cy="285752"/>
            </a:xfrm>
            <a:prstGeom prst="can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3" name="32 - Πίτα"/>
            <p:cNvSpPr/>
            <p:nvPr/>
          </p:nvSpPr>
          <p:spPr>
            <a:xfrm>
              <a:off x="2928922" y="1357298"/>
              <a:ext cx="285752" cy="285752"/>
            </a:xfrm>
            <a:prstGeom prst="pi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33 - Ομάδα"/>
          <p:cNvGrpSpPr/>
          <p:nvPr/>
        </p:nvGrpSpPr>
        <p:grpSpPr>
          <a:xfrm>
            <a:off x="4071930" y="5429264"/>
            <a:ext cx="1143008" cy="500066"/>
            <a:chOff x="2643170" y="1142984"/>
            <a:chExt cx="1143008" cy="500066"/>
          </a:xfrm>
        </p:grpSpPr>
        <p:sp>
          <p:nvSpPr>
            <p:cNvPr id="35" name="34 - Παραλληλόγραμμο"/>
            <p:cNvSpPr/>
            <p:nvPr/>
          </p:nvSpPr>
          <p:spPr>
            <a:xfrm>
              <a:off x="2643170" y="1214422"/>
              <a:ext cx="214314" cy="285752"/>
            </a:xfrm>
            <a:prstGeom prst="parallelogram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6" name="35 - Τραπέζιο"/>
            <p:cNvSpPr/>
            <p:nvPr/>
          </p:nvSpPr>
          <p:spPr>
            <a:xfrm>
              <a:off x="3071798" y="1214422"/>
              <a:ext cx="285752" cy="285752"/>
            </a:xfrm>
            <a:prstGeom prst="trapezoid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7" name="36 - Έλλειψη"/>
            <p:cNvSpPr/>
            <p:nvPr/>
          </p:nvSpPr>
          <p:spPr>
            <a:xfrm>
              <a:off x="3428988" y="1142984"/>
              <a:ext cx="214314" cy="214314"/>
            </a:xfrm>
            <a:prstGeom prst="ellipse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8" name="37 - Κύλινδρος"/>
            <p:cNvSpPr/>
            <p:nvPr/>
          </p:nvSpPr>
          <p:spPr>
            <a:xfrm>
              <a:off x="3571864" y="1214422"/>
              <a:ext cx="214314" cy="285752"/>
            </a:xfrm>
            <a:prstGeom prst="can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9" name="38 - Πίτα"/>
            <p:cNvSpPr/>
            <p:nvPr/>
          </p:nvSpPr>
          <p:spPr>
            <a:xfrm>
              <a:off x="2928922" y="1357298"/>
              <a:ext cx="285752" cy="285752"/>
            </a:xfrm>
            <a:prstGeom prst="pi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39 - Ομάδα"/>
          <p:cNvGrpSpPr/>
          <p:nvPr/>
        </p:nvGrpSpPr>
        <p:grpSpPr>
          <a:xfrm>
            <a:off x="6500823" y="5357826"/>
            <a:ext cx="1143008" cy="500066"/>
            <a:chOff x="2643170" y="1142984"/>
            <a:chExt cx="1143008" cy="500066"/>
          </a:xfrm>
        </p:grpSpPr>
        <p:sp>
          <p:nvSpPr>
            <p:cNvPr id="41" name="40 - Παραλληλόγραμμο"/>
            <p:cNvSpPr/>
            <p:nvPr/>
          </p:nvSpPr>
          <p:spPr>
            <a:xfrm>
              <a:off x="2643170" y="1214422"/>
              <a:ext cx="214314" cy="285752"/>
            </a:xfrm>
            <a:prstGeom prst="parallelogram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2" name="41 - Τραπέζιο"/>
            <p:cNvSpPr/>
            <p:nvPr/>
          </p:nvSpPr>
          <p:spPr>
            <a:xfrm>
              <a:off x="3071798" y="1214422"/>
              <a:ext cx="285752" cy="285752"/>
            </a:xfrm>
            <a:prstGeom prst="trapezoid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3" name="42 - Έλλειψη"/>
            <p:cNvSpPr/>
            <p:nvPr/>
          </p:nvSpPr>
          <p:spPr>
            <a:xfrm>
              <a:off x="3428988" y="1142984"/>
              <a:ext cx="214314" cy="214314"/>
            </a:xfrm>
            <a:prstGeom prst="ellipse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4" name="43 - Κύλινδρος"/>
            <p:cNvSpPr/>
            <p:nvPr/>
          </p:nvSpPr>
          <p:spPr>
            <a:xfrm>
              <a:off x="3571864" y="1214422"/>
              <a:ext cx="214314" cy="285752"/>
            </a:xfrm>
            <a:prstGeom prst="can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5" name="44 - Πίτα"/>
            <p:cNvSpPr/>
            <p:nvPr/>
          </p:nvSpPr>
          <p:spPr>
            <a:xfrm>
              <a:off x="2928922" y="1357298"/>
              <a:ext cx="285752" cy="285752"/>
            </a:xfrm>
            <a:prstGeom prst="pi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46" name="45 - Ελεύθερη σχεδίαση"/>
          <p:cNvSpPr/>
          <p:nvPr/>
        </p:nvSpPr>
        <p:spPr>
          <a:xfrm rot="9749127">
            <a:off x="6757665" y="1086958"/>
            <a:ext cx="965402" cy="1264920"/>
          </a:xfrm>
          <a:custGeom>
            <a:avLst/>
            <a:gdLst>
              <a:gd name="connsiteX0" fmla="*/ 279602 w 965402"/>
              <a:gd name="connsiteY0" fmla="*/ 30480 h 1264920"/>
              <a:gd name="connsiteX1" fmla="*/ 416762 w 965402"/>
              <a:gd name="connsiteY1" fmla="*/ 0 h 1264920"/>
              <a:gd name="connsiteX2" fmla="*/ 538682 w 965402"/>
              <a:gd name="connsiteY2" fmla="*/ 15240 h 1264920"/>
              <a:gd name="connsiteX3" fmla="*/ 584402 w 965402"/>
              <a:gd name="connsiteY3" fmla="*/ 30480 h 1264920"/>
              <a:gd name="connsiteX4" fmla="*/ 675842 w 965402"/>
              <a:gd name="connsiteY4" fmla="*/ 91440 h 1264920"/>
              <a:gd name="connsiteX5" fmla="*/ 858722 w 965402"/>
              <a:gd name="connsiteY5" fmla="*/ 137160 h 1264920"/>
              <a:gd name="connsiteX6" fmla="*/ 904442 w 965402"/>
              <a:gd name="connsiteY6" fmla="*/ 167640 h 1264920"/>
              <a:gd name="connsiteX7" fmla="*/ 934922 w 965402"/>
              <a:gd name="connsiteY7" fmla="*/ 213360 h 1264920"/>
              <a:gd name="connsiteX8" fmla="*/ 950162 w 965402"/>
              <a:gd name="connsiteY8" fmla="*/ 274320 h 1264920"/>
              <a:gd name="connsiteX9" fmla="*/ 965402 w 965402"/>
              <a:gd name="connsiteY9" fmla="*/ 320040 h 1264920"/>
              <a:gd name="connsiteX10" fmla="*/ 934922 w 965402"/>
              <a:gd name="connsiteY10" fmla="*/ 411480 h 1264920"/>
              <a:gd name="connsiteX11" fmla="*/ 904442 w 965402"/>
              <a:gd name="connsiteY11" fmla="*/ 518160 h 1264920"/>
              <a:gd name="connsiteX12" fmla="*/ 797762 w 965402"/>
              <a:gd name="connsiteY12" fmla="*/ 655320 h 1264920"/>
              <a:gd name="connsiteX13" fmla="*/ 767282 w 965402"/>
              <a:gd name="connsiteY13" fmla="*/ 701040 h 1264920"/>
              <a:gd name="connsiteX14" fmla="*/ 721562 w 965402"/>
              <a:gd name="connsiteY14" fmla="*/ 716280 h 1264920"/>
              <a:gd name="connsiteX15" fmla="*/ 675842 w 965402"/>
              <a:gd name="connsiteY15" fmla="*/ 746760 h 1264920"/>
              <a:gd name="connsiteX16" fmla="*/ 630122 w 965402"/>
              <a:gd name="connsiteY16" fmla="*/ 762000 h 1264920"/>
              <a:gd name="connsiteX17" fmla="*/ 538682 w 965402"/>
              <a:gd name="connsiteY17" fmla="*/ 807720 h 1264920"/>
              <a:gd name="connsiteX18" fmla="*/ 508202 w 965402"/>
              <a:gd name="connsiteY18" fmla="*/ 899160 h 1264920"/>
              <a:gd name="connsiteX19" fmla="*/ 477722 w 965402"/>
              <a:gd name="connsiteY19" fmla="*/ 1021080 h 1264920"/>
              <a:gd name="connsiteX20" fmla="*/ 371042 w 965402"/>
              <a:gd name="connsiteY20" fmla="*/ 1158240 h 1264920"/>
              <a:gd name="connsiteX21" fmla="*/ 264362 w 965402"/>
              <a:gd name="connsiteY21" fmla="*/ 1234440 h 1264920"/>
              <a:gd name="connsiteX22" fmla="*/ 172922 w 965402"/>
              <a:gd name="connsiteY22" fmla="*/ 1264920 h 1264920"/>
              <a:gd name="connsiteX23" fmla="*/ 127202 w 965402"/>
              <a:gd name="connsiteY23" fmla="*/ 1249680 h 1264920"/>
              <a:gd name="connsiteX24" fmla="*/ 35762 w 965402"/>
              <a:gd name="connsiteY24" fmla="*/ 1203960 h 1264920"/>
              <a:gd name="connsiteX25" fmla="*/ 5282 w 965402"/>
              <a:gd name="connsiteY25" fmla="*/ 1112520 h 1264920"/>
              <a:gd name="connsiteX26" fmla="*/ 51002 w 965402"/>
              <a:gd name="connsiteY26" fmla="*/ 929640 h 1264920"/>
              <a:gd name="connsiteX27" fmla="*/ 96722 w 965402"/>
              <a:gd name="connsiteY27" fmla="*/ 838200 h 1264920"/>
              <a:gd name="connsiteX28" fmla="*/ 142442 w 965402"/>
              <a:gd name="connsiteY28" fmla="*/ 792480 h 1264920"/>
              <a:gd name="connsiteX29" fmla="*/ 203402 w 965402"/>
              <a:gd name="connsiteY29" fmla="*/ 701040 h 1264920"/>
              <a:gd name="connsiteX30" fmla="*/ 188162 w 965402"/>
              <a:gd name="connsiteY30" fmla="*/ 655320 h 1264920"/>
              <a:gd name="connsiteX31" fmla="*/ 127202 w 965402"/>
              <a:gd name="connsiteY31" fmla="*/ 563880 h 1264920"/>
              <a:gd name="connsiteX32" fmla="*/ 96722 w 965402"/>
              <a:gd name="connsiteY32" fmla="*/ 472440 h 1264920"/>
              <a:gd name="connsiteX33" fmla="*/ 111962 w 965402"/>
              <a:gd name="connsiteY33" fmla="*/ 243840 h 1264920"/>
              <a:gd name="connsiteX34" fmla="*/ 127202 w 965402"/>
              <a:gd name="connsiteY34" fmla="*/ 198120 h 1264920"/>
              <a:gd name="connsiteX35" fmla="*/ 188162 w 965402"/>
              <a:gd name="connsiteY35" fmla="*/ 106680 h 1264920"/>
              <a:gd name="connsiteX36" fmla="*/ 279602 w 965402"/>
              <a:gd name="connsiteY36" fmla="*/ 30480 h 1264920"/>
              <a:gd name="connsiteX37" fmla="*/ 279602 w 965402"/>
              <a:gd name="connsiteY37" fmla="*/ 30480 h 126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65402" h="1264920">
                <a:moveTo>
                  <a:pt x="279602" y="30480"/>
                </a:moveTo>
                <a:cubicBezTo>
                  <a:pt x="302462" y="25400"/>
                  <a:pt x="363119" y="0"/>
                  <a:pt x="416762" y="0"/>
                </a:cubicBezTo>
                <a:cubicBezTo>
                  <a:pt x="457718" y="0"/>
                  <a:pt x="498042" y="10160"/>
                  <a:pt x="538682" y="15240"/>
                </a:cubicBezTo>
                <a:cubicBezTo>
                  <a:pt x="553922" y="20320"/>
                  <a:pt x="570359" y="22678"/>
                  <a:pt x="584402" y="30480"/>
                </a:cubicBezTo>
                <a:cubicBezTo>
                  <a:pt x="616424" y="48270"/>
                  <a:pt x="639708" y="85418"/>
                  <a:pt x="675842" y="91440"/>
                </a:cubicBezTo>
                <a:cubicBezTo>
                  <a:pt x="721548" y="99058"/>
                  <a:pt x="818470" y="110326"/>
                  <a:pt x="858722" y="137160"/>
                </a:cubicBezTo>
                <a:lnTo>
                  <a:pt x="904442" y="167640"/>
                </a:lnTo>
                <a:cubicBezTo>
                  <a:pt x="914602" y="182880"/>
                  <a:pt x="927707" y="196525"/>
                  <a:pt x="934922" y="213360"/>
                </a:cubicBezTo>
                <a:cubicBezTo>
                  <a:pt x="943173" y="232612"/>
                  <a:pt x="944408" y="254181"/>
                  <a:pt x="950162" y="274320"/>
                </a:cubicBezTo>
                <a:cubicBezTo>
                  <a:pt x="954575" y="289766"/>
                  <a:pt x="960322" y="304800"/>
                  <a:pt x="965402" y="320040"/>
                </a:cubicBezTo>
                <a:cubicBezTo>
                  <a:pt x="955242" y="350520"/>
                  <a:pt x="942714" y="380311"/>
                  <a:pt x="934922" y="411480"/>
                </a:cubicBezTo>
                <a:cubicBezTo>
                  <a:pt x="931335" y="425829"/>
                  <a:pt x="914380" y="500272"/>
                  <a:pt x="904442" y="518160"/>
                </a:cubicBezTo>
                <a:cubicBezTo>
                  <a:pt x="827406" y="656825"/>
                  <a:pt x="871810" y="566463"/>
                  <a:pt x="797762" y="655320"/>
                </a:cubicBezTo>
                <a:cubicBezTo>
                  <a:pt x="786036" y="669391"/>
                  <a:pt x="781585" y="689598"/>
                  <a:pt x="767282" y="701040"/>
                </a:cubicBezTo>
                <a:cubicBezTo>
                  <a:pt x="754738" y="711075"/>
                  <a:pt x="735930" y="709096"/>
                  <a:pt x="721562" y="716280"/>
                </a:cubicBezTo>
                <a:cubicBezTo>
                  <a:pt x="705179" y="724471"/>
                  <a:pt x="692225" y="738569"/>
                  <a:pt x="675842" y="746760"/>
                </a:cubicBezTo>
                <a:cubicBezTo>
                  <a:pt x="661474" y="753944"/>
                  <a:pt x="644490" y="754816"/>
                  <a:pt x="630122" y="762000"/>
                </a:cubicBezTo>
                <a:cubicBezTo>
                  <a:pt x="511949" y="821086"/>
                  <a:pt x="653600" y="769414"/>
                  <a:pt x="538682" y="807720"/>
                </a:cubicBezTo>
                <a:cubicBezTo>
                  <a:pt x="528522" y="838200"/>
                  <a:pt x="514503" y="867655"/>
                  <a:pt x="508202" y="899160"/>
                </a:cubicBezTo>
                <a:cubicBezTo>
                  <a:pt x="503980" y="920272"/>
                  <a:pt x="492367" y="994720"/>
                  <a:pt x="477722" y="1021080"/>
                </a:cubicBezTo>
                <a:cubicBezTo>
                  <a:pt x="446452" y="1077366"/>
                  <a:pt x="418163" y="1117850"/>
                  <a:pt x="371042" y="1158240"/>
                </a:cubicBezTo>
                <a:cubicBezTo>
                  <a:pt x="364980" y="1163436"/>
                  <a:pt x="281062" y="1227018"/>
                  <a:pt x="264362" y="1234440"/>
                </a:cubicBezTo>
                <a:cubicBezTo>
                  <a:pt x="235002" y="1247489"/>
                  <a:pt x="172922" y="1264920"/>
                  <a:pt x="172922" y="1264920"/>
                </a:cubicBezTo>
                <a:cubicBezTo>
                  <a:pt x="157682" y="1259840"/>
                  <a:pt x="141570" y="1256864"/>
                  <a:pt x="127202" y="1249680"/>
                </a:cubicBezTo>
                <a:cubicBezTo>
                  <a:pt x="9029" y="1190594"/>
                  <a:pt x="150680" y="1242266"/>
                  <a:pt x="35762" y="1203960"/>
                </a:cubicBezTo>
                <a:cubicBezTo>
                  <a:pt x="25602" y="1173480"/>
                  <a:pt x="0" y="1144212"/>
                  <a:pt x="5282" y="1112520"/>
                </a:cubicBezTo>
                <a:cubicBezTo>
                  <a:pt x="25804" y="989388"/>
                  <a:pt x="10750" y="1050395"/>
                  <a:pt x="51002" y="929640"/>
                </a:cubicBezTo>
                <a:cubicBezTo>
                  <a:pt x="66276" y="883818"/>
                  <a:pt x="63896" y="877591"/>
                  <a:pt x="96722" y="838200"/>
                </a:cubicBezTo>
                <a:cubicBezTo>
                  <a:pt x="110520" y="821643"/>
                  <a:pt x="129210" y="809493"/>
                  <a:pt x="142442" y="792480"/>
                </a:cubicBezTo>
                <a:cubicBezTo>
                  <a:pt x="164932" y="763564"/>
                  <a:pt x="203402" y="701040"/>
                  <a:pt x="203402" y="701040"/>
                </a:cubicBezTo>
                <a:cubicBezTo>
                  <a:pt x="198322" y="685800"/>
                  <a:pt x="195964" y="669363"/>
                  <a:pt x="188162" y="655320"/>
                </a:cubicBezTo>
                <a:cubicBezTo>
                  <a:pt x="170372" y="623298"/>
                  <a:pt x="138786" y="598633"/>
                  <a:pt x="127202" y="563880"/>
                </a:cubicBezTo>
                <a:lnTo>
                  <a:pt x="96722" y="472440"/>
                </a:lnTo>
                <a:cubicBezTo>
                  <a:pt x="101802" y="396240"/>
                  <a:pt x="103528" y="319742"/>
                  <a:pt x="111962" y="243840"/>
                </a:cubicBezTo>
                <a:cubicBezTo>
                  <a:pt x="113736" y="227874"/>
                  <a:pt x="119400" y="212163"/>
                  <a:pt x="127202" y="198120"/>
                </a:cubicBezTo>
                <a:cubicBezTo>
                  <a:pt x="144992" y="166098"/>
                  <a:pt x="162259" y="132583"/>
                  <a:pt x="188162" y="106680"/>
                </a:cubicBezTo>
                <a:cubicBezTo>
                  <a:pt x="221867" y="72975"/>
                  <a:pt x="237167" y="51698"/>
                  <a:pt x="279602" y="30480"/>
                </a:cubicBezTo>
                <a:lnTo>
                  <a:pt x="279602" y="30480"/>
                </a:lnTo>
                <a:close/>
              </a:path>
            </a:pathLst>
          </a:custGeom>
          <a:solidFill>
            <a:srgbClr val="00B050"/>
          </a:solidFill>
          <a:effectLst>
            <a:glow rad="101600">
              <a:srgbClr val="FFFF00">
                <a:alpha val="60000"/>
              </a:srgbClr>
            </a:glow>
          </a:effectLst>
          <a:scene3d>
            <a:camera prst="orthographicFront"/>
            <a:lightRig rig="sunset" dir="t">
              <a:rot lat="0" lon="0" rev="2400000"/>
            </a:lightRig>
          </a:scene3d>
          <a:sp3d extrusionH="76200" contourW="38100" prstMaterial="dkEdge">
            <a:bevelT/>
            <a:bevelB/>
            <a:extrusionClr>
              <a:schemeClr val="tx1">
                <a:lumMod val="85000"/>
                <a:lumOff val="15000"/>
              </a:schemeClr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7" name="46 - Ελεύθερη σχεδίαση"/>
          <p:cNvSpPr/>
          <p:nvPr/>
        </p:nvSpPr>
        <p:spPr>
          <a:xfrm>
            <a:off x="1500162" y="4143380"/>
            <a:ext cx="965402" cy="1264920"/>
          </a:xfrm>
          <a:custGeom>
            <a:avLst/>
            <a:gdLst>
              <a:gd name="connsiteX0" fmla="*/ 279602 w 965402"/>
              <a:gd name="connsiteY0" fmla="*/ 30480 h 1264920"/>
              <a:gd name="connsiteX1" fmla="*/ 416762 w 965402"/>
              <a:gd name="connsiteY1" fmla="*/ 0 h 1264920"/>
              <a:gd name="connsiteX2" fmla="*/ 538682 w 965402"/>
              <a:gd name="connsiteY2" fmla="*/ 15240 h 1264920"/>
              <a:gd name="connsiteX3" fmla="*/ 584402 w 965402"/>
              <a:gd name="connsiteY3" fmla="*/ 30480 h 1264920"/>
              <a:gd name="connsiteX4" fmla="*/ 675842 w 965402"/>
              <a:gd name="connsiteY4" fmla="*/ 91440 h 1264920"/>
              <a:gd name="connsiteX5" fmla="*/ 858722 w 965402"/>
              <a:gd name="connsiteY5" fmla="*/ 137160 h 1264920"/>
              <a:gd name="connsiteX6" fmla="*/ 904442 w 965402"/>
              <a:gd name="connsiteY6" fmla="*/ 167640 h 1264920"/>
              <a:gd name="connsiteX7" fmla="*/ 934922 w 965402"/>
              <a:gd name="connsiteY7" fmla="*/ 213360 h 1264920"/>
              <a:gd name="connsiteX8" fmla="*/ 950162 w 965402"/>
              <a:gd name="connsiteY8" fmla="*/ 274320 h 1264920"/>
              <a:gd name="connsiteX9" fmla="*/ 965402 w 965402"/>
              <a:gd name="connsiteY9" fmla="*/ 320040 h 1264920"/>
              <a:gd name="connsiteX10" fmla="*/ 934922 w 965402"/>
              <a:gd name="connsiteY10" fmla="*/ 411480 h 1264920"/>
              <a:gd name="connsiteX11" fmla="*/ 904442 w 965402"/>
              <a:gd name="connsiteY11" fmla="*/ 518160 h 1264920"/>
              <a:gd name="connsiteX12" fmla="*/ 797762 w 965402"/>
              <a:gd name="connsiteY12" fmla="*/ 655320 h 1264920"/>
              <a:gd name="connsiteX13" fmla="*/ 767282 w 965402"/>
              <a:gd name="connsiteY13" fmla="*/ 701040 h 1264920"/>
              <a:gd name="connsiteX14" fmla="*/ 721562 w 965402"/>
              <a:gd name="connsiteY14" fmla="*/ 716280 h 1264920"/>
              <a:gd name="connsiteX15" fmla="*/ 675842 w 965402"/>
              <a:gd name="connsiteY15" fmla="*/ 746760 h 1264920"/>
              <a:gd name="connsiteX16" fmla="*/ 630122 w 965402"/>
              <a:gd name="connsiteY16" fmla="*/ 762000 h 1264920"/>
              <a:gd name="connsiteX17" fmla="*/ 538682 w 965402"/>
              <a:gd name="connsiteY17" fmla="*/ 807720 h 1264920"/>
              <a:gd name="connsiteX18" fmla="*/ 508202 w 965402"/>
              <a:gd name="connsiteY18" fmla="*/ 899160 h 1264920"/>
              <a:gd name="connsiteX19" fmla="*/ 477722 w 965402"/>
              <a:gd name="connsiteY19" fmla="*/ 1021080 h 1264920"/>
              <a:gd name="connsiteX20" fmla="*/ 371042 w 965402"/>
              <a:gd name="connsiteY20" fmla="*/ 1158240 h 1264920"/>
              <a:gd name="connsiteX21" fmla="*/ 264362 w 965402"/>
              <a:gd name="connsiteY21" fmla="*/ 1234440 h 1264920"/>
              <a:gd name="connsiteX22" fmla="*/ 172922 w 965402"/>
              <a:gd name="connsiteY22" fmla="*/ 1264920 h 1264920"/>
              <a:gd name="connsiteX23" fmla="*/ 127202 w 965402"/>
              <a:gd name="connsiteY23" fmla="*/ 1249680 h 1264920"/>
              <a:gd name="connsiteX24" fmla="*/ 35762 w 965402"/>
              <a:gd name="connsiteY24" fmla="*/ 1203960 h 1264920"/>
              <a:gd name="connsiteX25" fmla="*/ 5282 w 965402"/>
              <a:gd name="connsiteY25" fmla="*/ 1112520 h 1264920"/>
              <a:gd name="connsiteX26" fmla="*/ 51002 w 965402"/>
              <a:gd name="connsiteY26" fmla="*/ 929640 h 1264920"/>
              <a:gd name="connsiteX27" fmla="*/ 96722 w 965402"/>
              <a:gd name="connsiteY27" fmla="*/ 838200 h 1264920"/>
              <a:gd name="connsiteX28" fmla="*/ 142442 w 965402"/>
              <a:gd name="connsiteY28" fmla="*/ 792480 h 1264920"/>
              <a:gd name="connsiteX29" fmla="*/ 203402 w 965402"/>
              <a:gd name="connsiteY29" fmla="*/ 701040 h 1264920"/>
              <a:gd name="connsiteX30" fmla="*/ 188162 w 965402"/>
              <a:gd name="connsiteY30" fmla="*/ 655320 h 1264920"/>
              <a:gd name="connsiteX31" fmla="*/ 127202 w 965402"/>
              <a:gd name="connsiteY31" fmla="*/ 563880 h 1264920"/>
              <a:gd name="connsiteX32" fmla="*/ 96722 w 965402"/>
              <a:gd name="connsiteY32" fmla="*/ 472440 h 1264920"/>
              <a:gd name="connsiteX33" fmla="*/ 111962 w 965402"/>
              <a:gd name="connsiteY33" fmla="*/ 243840 h 1264920"/>
              <a:gd name="connsiteX34" fmla="*/ 127202 w 965402"/>
              <a:gd name="connsiteY34" fmla="*/ 198120 h 1264920"/>
              <a:gd name="connsiteX35" fmla="*/ 188162 w 965402"/>
              <a:gd name="connsiteY35" fmla="*/ 106680 h 1264920"/>
              <a:gd name="connsiteX36" fmla="*/ 279602 w 965402"/>
              <a:gd name="connsiteY36" fmla="*/ 30480 h 1264920"/>
              <a:gd name="connsiteX37" fmla="*/ 279602 w 965402"/>
              <a:gd name="connsiteY37" fmla="*/ 30480 h 126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65402" h="1264920">
                <a:moveTo>
                  <a:pt x="279602" y="30480"/>
                </a:moveTo>
                <a:cubicBezTo>
                  <a:pt x="302462" y="25400"/>
                  <a:pt x="363119" y="0"/>
                  <a:pt x="416762" y="0"/>
                </a:cubicBezTo>
                <a:cubicBezTo>
                  <a:pt x="457718" y="0"/>
                  <a:pt x="498042" y="10160"/>
                  <a:pt x="538682" y="15240"/>
                </a:cubicBezTo>
                <a:cubicBezTo>
                  <a:pt x="553922" y="20320"/>
                  <a:pt x="570359" y="22678"/>
                  <a:pt x="584402" y="30480"/>
                </a:cubicBezTo>
                <a:cubicBezTo>
                  <a:pt x="616424" y="48270"/>
                  <a:pt x="639708" y="85418"/>
                  <a:pt x="675842" y="91440"/>
                </a:cubicBezTo>
                <a:cubicBezTo>
                  <a:pt x="721548" y="99058"/>
                  <a:pt x="818470" y="110326"/>
                  <a:pt x="858722" y="137160"/>
                </a:cubicBezTo>
                <a:lnTo>
                  <a:pt x="904442" y="167640"/>
                </a:lnTo>
                <a:cubicBezTo>
                  <a:pt x="914602" y="182880"/>
                  <a:pt x="927707" y="196525"/>
                  <a:pt x="934922" y="213360"/>
                </a:cubicBezTo>
                <a:cubicBezTo>
                  <a:pt x="943173" y="232612"/>
                  <a:pt x="944408" y="254181"/>
                  <a:pt x="950162" y="274320"/>
                </a:cubicBezTo>
                <a:cubicBezTo>
                  <a:pt x="954575" y="289766"/>
                  <a:pt x="960322" y="304800"/>
                  <a:pt x="965402" y="320040"/>
                </a:cubicBezTo>
                <a:cubicBezTo>
                  <a:pt x="955242" y="350520"/>
                  <a:pt x="942714" y="380311"/>
                  <a:pt x="934922" y="411480"/>
                </a:cubicBezTo>
                <a:cubicBezTo>
                  <a:pt x="931335" y="425829"/>
                  <a:pt x="914380" y="500272"/>
                  <a:pt x="904442" y="518160"/>
                </a:cubicBezTo>
                <a:cubicBezTo>
                  <a:pt x="827406" y="656825"/>
                  <a:pt x="871810" y="566463"/>
                  <a:pt x="797762" y="655320"/>
                </a:cubicBezTo>
                <a:cubicBezTo>
                  <a:pt x="786036" y="669391"/>
                  <a:pt x="781585" y="689598"/>
                  <a:pt x="767282" y="701040"/>
                </a:cubicBezTo>
                <a:cubicBezTo>
                  <a:pt x="754738" y="711075"/>
                  <a:pt x="735930" y="709096"/>
                  <a:pt x="721562" y="716280"/>
                </a:cubicBezTo>
                <a:cubicBezTo>
                  <a:pt x="705179" y="724471"/>
                  <a:pt x="692225" y="738569"/>
                  <a:pt x="675842" y="746760"/>
                </a:cubicBezTo>
                <a:cubicBezTo>
                  <a:pt x="661474" y="753944"/>
                  <a:pt x="644490" y="754816"/>
                  <a:pt x="630122" y="762000"/>
                </a:cubicBezTo>
                <a:cubicBezTo>
                  <a:pt x="511949" y="821086"/>
                  <a:pt x="653600" y="769414"/>
                  <a:pt x="538682" y="807720"/>
                </a:cubicBezTo>
                <a:cubicBezTo>
                  <a:pt x="528522" y="838200"/>
                  <a:pt x="514503" y="867655"/>
                  <a:pt x="508202" y="899160"/>
                </a:cubicBezTo>
                <a:cubicBezTo>
                  <a:pt x="503980" y="920272"/>
                  <a:pt x="492367" y="994720"/>
                  <a:pt x="477722" y="1021080"/>
                </a:cubicBezTo>
                <a:cubicBezTo>
                  <a:pt x="446452" y="1077366"/>
                  <a:pt x="418163" y="1117850"/>
                  <a:pt x="371042" y="1158240"/>
                </a:cubicBezTo>
                <a:cubicBezTo>
                  <a:pt x="364980" y="1163436"/>
                  <a:pt x="281062" y="1227018"/>
                  <a:pt x="264362" y="1234440"/>
                </a:cubicBezTo>
                <a:cubicBezTo>
                  <a:pt x="235002" y="1247489"/>
                  <a:pt x="172922" y="1264920"/>
                  <a:pt x="172922" y="1264920"/>
                </a:cubicBezTo>
                <a:cubicBezTo>
                  <a:pt x="157682" y="1259840"/>
                  <a:pt x="141570" y="1256864"/>
                  <a:pt x="127202" y="1249680"/>
                </a:cubicBezTo>
                <a:cubicBezTo>
                  <a:pt x="9029" y="1190594"/>
                  <a:pt x="150680" y="1242266"/>
                  <a:pt x="35762" y="1203960"/>
                </a:cubicBezTo>
                <a:cubicBezTo>
                  <a:pt x="25602" y="1173480"/>
                  <a:pt x="0" y="1144212"/>
                  <a:pt x="5282" y="1112520"/>
                </a:cubicBezTo>
                <a:cubicBezTo>
                  <a:pt x="25804" y="989388"/>
                  <a:pt x="10750" y="1050395"/>
                  <a:pt x="51002" y="929640"/>
                </a:cubicBezTo>
                <a:cubicBezTo>
                  <a:pt x="66276" y="883818"/>
                  <a:pt x="63896" y="877591"/>
                  <a:pt x="96722" y="838200"/>
                </a:cubicBezTo>
                <a:cubicBezTo>
                  <a:pt x="110520" y="821643"/>
                  <a:pt x="129210" y="809493"/>
                  <a:pt x="142442" y="792480"/>
                </a:cubicBezTo>
                <a:cubicBezTo>
                  <a:pt x="164932" y="763564"/>
                  <a:pt x="203402" y="701040"/>
                  <a:pt x="203402" y="701040"/>
                </a:cubicBezTo>
                <a:cubicBezTo>
                  <a:pt x="198322" y="685800"/>
                  <a:pt x="195964" y="669363"/>
                  <a:pt x="188162" y="655320"/>
                </a:cubicBezTo>
                <a:cubicBezTo>
                  <a:pt x="170372" y="623298"/>
                  <a:pt x="138786" y="598633"/>
                  <a:pt x="127202" y="563880"/>
                </a:cubicBezTo>
                <a:lnTo>
                  <a:pt x="96722" y="472440"/>
                </a:lnTo>
                <a:cubicBezTo>
                  <a:pt x="101802" y="396240"/>
                  <a:pt x="103528" y="319742"/>
                  <a:pt x="111962" y="243840"/>
                </a:cubicBezTo>
                <a:cubicBezTo>
                  <a:pt x="113736" y="227874"/>
                  <a:pt x="119400" y="212163"/>
                  <a:pt x="127202" y="198120"/>
                </a:cubicBezTo>
                <a:cubicBezTo>
                  <a:pt x="144992" y="166098"/>
                  <a:pt x="162259" y="132583"/>
                  <a:pt x="188162" y="106680"/>
                </a:cubicBezTo>
                <a:cubicBezTo>
                  <a:pt x="221867" y="72975"/>
                  <a:pt x="237167" y="51698"/>
                  <a:pt x="279602" y="30480"/>
                </a:cubicBezTo>
                <a:lnTo>
                  <a:pt x="279602" y="30480"/>
                </a:lnTo>
                <a:close/>
              </a:path>
            </a:pathLst>
          </a:custGeom>
          <a:solidFill>
            <a:srgbClr val="00B050"/>
          </a:solidFill>
          <a:effectLst>
            <a:glow rad="101600">
              <a:srgbClr val="FFFF00">
                <a:alpha val="60000"/>
              </a:srgbClr>
            </a:glow>
          </a:effectLst>
          <a:scene3d>
            <a:camera prst="orthographicFront"/>
            <a:lightRig rig="sunset" dir="t">
              <a:rot lat="0" lon="0" rev="2400000"/>
            </a:lightRig>
          </a:scene3d>
          <a:sp3d extrusionH="76200" contourW="38100" prstMaterial="dkEdge">
            <a:bevelT/>
            <a:bevelB/>
            <a:extrusionClr>
              <a:schemeClr val="tx1">
                <a:lumMod val="85000"/>
                <a:lumOff val="15000"/>
              </a:schemeClr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8" name="47 - Ελεύθερη σχεδίαση"/>
          <p:cNvSpPr/>
          <p:nvPr/>
        </p:nvSpPr>
        <p:spPr>
          <a:xfrm rot="17918779">
            <a:off x="8661961" y="4166303"/>
            <a:ext cx="965402" cy="1264920"/>
          </a:xfrm>
          <a:custGeom>
            <a:avLst/>
            <a:gdLst>
              <a:gd name="connsiteX0" fmla="*/ 279602 w 965402"/>
              <a:gd name="connsiteY0" fmla="*/ 30480 h 1264920"/>
              <a:gd name="connsiteX1" fmla="*/ 416762 w 965402"/>
              <a:gd name="connsiteY1" fmla="*/ 0 h 1264920"/>
              <a:gd name="connsiteX2" fmla="*/ 538682 w 965402"/>
              <a:gd name="connsiteY2" fmla="*/ 15240 h 1264920"/>
              <a:gd name="connsiteX3" fmla="*/ 584402 w 965402"/>
              <a:gd name="connsiteY3" fmla="*/ 30480 h 1264920"/>
              <a:gd name="connsiteX4" fmla="*/ 675842 w 965402"/>
              <a:gd name="connsiteY4" fmla="*/ 91440 h 1264920"/>
              <a:gd name="connsiteX5" fmla="*/ 858722 w 965402"/>
              <a:gd name="connsiteY5" fmla="*/ 137160 h 1264920"/>
              <a:gd name="connsiteX6" fmla="*/ 904442 w 965402"/>
              <a:gd name="connsiteY6" fmla="*/ 167640 h 1264920"/>
              <a:gd name="connsiteX7" fmla="*/ 934922 w 965402"/>
              <a:gd name="connsiteY7" fmla="*/ 213360 h 1264920"/>
              <a:gd name="connsiteX8" fmla="*/ 950162 w 965402"/>
              <a:gd name="connsiteY8" fmla="*/ 274320 h 1264920"/>
              <a:gd name="connsiteX9" fmla="*/ 965402 w 965402"/>
              <a:gd name="connsiteY9" fmla="*/ 320040 h 1264920"/>
              <a:gd name="connsiteX10" fmla="*/ 934922 w 965402"/>
              <a:gd name="connsiteY10" fmla="*/ 411480 h 1264920"/>
              <a:gd name="connsiteX11" fmla="*/ 904442 w 965402"/>
              <a:gd name="connsiteY11" fmla="*/ 518160 h 1264920"/>
              <a:gd name="connsiteX12" fmla="*/ 797762 w 965402"/>
              <a:gd name="connsiteY12" fmla="*/ 655320 h 1264920"/>
              <a:gd name="connsiteX13" fmla="*/ 767282 w 965402"/>
              <a:gd name="connsiteY13" fmla="*/ 701040 h 1264920"/>
              <a:gd name="connsiteX14" fmla="*/ 721562 w 965402"/>
              <a:gd name="connsiteY14" fmla="*/ 716280 h 1264920"/>
              <a:gd name="connsiteX15" fmla="*/ 675842 w 965402"/>
              <a:gd name="connsiteY15" fmla="*/ 746760 h 1264920"/>
              <a:gd name="connsiteX16" fmla="*/ 630122 w 965402"/>
              <a:gd name="connsiteY16" fmla="*/ 762000 h 1264920"/>
              <a:gd name="connsiteX17" fmla="*/ 538682 w 965402"/>
              <a:gd name="connsiteY17" fmla="*/ 807720 h 1264920"/>
              <a:gd name="connsiteX18" fmla="*/ 508202 w 965402"/>
              <a:gd name="connsiteY18" fmla="*/ 899160 h 1264920"/>
              <a:gd name="connsiteX19" fmla="*/ 477722 w 965402"/>
              <a:gd name="connsiteY19" fmla="*/ 1021080 h 1264920"/>
              <a:gd name="connsiteX20" fmla="*/ 371042 w 965402"/>
              <a:gd name="connsiteY20" fmla="*/ 1158240 h 1264920"/>
              <a:gd name="connsiteX21" fmla="*/ 264362 w 965402"/>
              <a:gd name="connsiteY21" fmla="*/ 1234440 h 1264920"/>
              <a:gd name="connsiteX22" fmla="*/ 172922 w 965402"/>
              <a:gd name="connsiteY22" fmla="*/ 1264920 h 1264920"/>
              <a:gd name="connsiteX23" fmla="*/ 127202 w 965402"/>
              <a:gd name="connsiteY23" fmla="*/ 1249680 h 1264920"/>
              <a:gd name="connsiteX24" fmla="*/ 35762 w 965402"/>
              <a:gd name="connsiteY24" fmla="*/ 1203960 h 1264920"/>
              <a:gd name="connsiteX25" fmla="*/ 5282 w 965402"/>
              <a:gd name="connsiteY25" fmla="*/ 1112520 h 1264920"/>
              <a:gd name="connsiteX26" fmla="*/ 51002 w 965402"/>
              <a:gd name="connsiteY26" fmla="*/ 929640 h 1264920"/>
              <a:gd name="connsiteX27" fmla="*/ 96722 w 965402"/>
              <a:gd name="connsiteY27" fmla="*/ 838200 h 1264920"/>
              <a:gd name="connsiteX28" fmla="*/ 142442 w 965402"/>
              <a:gd name="connsiteY28" fmla="*/ 792480 h 1264920"/>
              <a:gd name="connsiteX29" fmla="*/ 203402 w 965402"/>
              <a:gd name="connsiteY29" fmla="*/ 701040 h 1264920"/>
              <a:gd name="connsiteX30" fmla="*/ 188162 w 965402"/>
              <a:gd name="connsiteY30" fmla="*/ 655320 h 1264920"/>
              <a:gd name="connsiteX31" fmla="*/ 127202 w 965402"/>
              <a:gd name="connsiteY31" fmla="*/ 563880 h 1264920"/>
              <a:gd name="connsiteX32" fmla="*/ 96722 w 965402"/>
              <a:gd name="connsiteY32" fmla="*/ 472440 h 1264920"/>
              <a:gd name="connsiteX33" fmla="*/ 111962 w 965402"/>
              <a:gd name="connsiteY33" fmla="*/ 243840 h 1264920"/>
              <a:gd name="connsiteX34" fmla="*/ 127202 w 965402"/>
              <a:gd name="connsiteY34" fmla="*/ 198120 h 1264920"/>
              <a:gd name="connsiteX35" fmla="*/ 188162 w 965402"/>
              <a:gd name="connsiteY35" fmla="*/ 106680 h 1264920"/>
              <a:gd name="connsiteX36" fmla="*/ 279602 w 965402"/>
              <a:gd name="connsiteY36" fmla="*/ 30480 h 1264920"/>
              <a:gd name="connsiteX37" fmla="*/ 279602 w 965402"/>
              <a:gd name="connsiteY37" fmla="*/ 30480 h 126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65402" h="1264920">
                <a:moveTo>
                  <a:pt x="279602" y="30480"/>
                </a:moveTo>
                <a:cubicBezTo>
                  <a:pt x="302462" y="25400"/>
                  <a:pt x="363119" y="0"/>
                  <a:pt x="416762" y="0"/>
                </a:cubicBezTo>
                <a:cubicBezTo>
                  <a:pt x="457718" y="0"/>
                  <a:pt x="498042" y="10160"/>
                  <a:pt x="538682" y="15240"/>
                </a:cubicBezTo>
                <a:cubicBezTo>
                  <a:pt x="553922" y="20320"/>
                  <a:pt x="570359" y="22678"/>
                  <a:pt x="584402" y="30480"/>
                </a:cubicBezTo>
                <a:cubicBezTo>
                  <a:pt x="616424" y="48270"/>
                  <a:pt x="639708" y="85418"/>
                  <a:pt x="675842" y="91440"/>
                </a:cubicBezTo>
                <a:cubicBezTo>
                  <a:pt x="721548" y="99058"/>
                  <a:pt x="818470" y="110326"/>
                  <a:pt x="858722" y="137160"/>
                </a:cubicBezTo>
                <a:lnTo>
                  <a:pt x="904442" y="167640"/>
                </a:lnTo>
                <a:cubicBezTo>
                  <a:pt x="914602" y="182880"/>
                  <a:pt x="927707" y="196525"/>
                  <a:pt x="934922" y="213360"/>
                </a:cubicBezTo>
                <a:cubicBezTo>
                  <a:pt x="943173" y="232612"/>
                  <a:pt x="944408" y="254181"/>
                  <a:pt x="950162" y="274320"/>
                </a:cubicBezTo>
                <a:cubicBezTo>
                  <a:pt x="954575" y="289766"/>
                  <a:pt x="960322" y="304800"/>
                  <a:pt x="965402" y="320040"/>
                </a:cubicBezTo>
                <a:cubicBezTo>
                  <a:pt x="955242" y="350520"/>
                  <a:pt x="942714" y="380311"/>
                  <a:pt x="934922" y="411480"/>
                </a:cubicBezTo>
                <a:cubicBezTo>
                  <a:pt x="931335" y="425829"/>
                  <a:pt x="914380" y="500272"/>
                  <a:pt x="904442" y="518160"/>
                </a:cubicBezTo>
                <a:cubicBezTo>
                  <a:pt x="827406" y="656825"/>
                  <a:pt x="871810" y="566463"/>
                  <a:pt x="797762" y="655320"/>
                </a:cubicBezTo>
                <a:cubicBezTo>
                  <a:pt x="786036" y="669391"/>
                  <a:pt x="781585" y="689598"/>
                  <a:pt x="767282" y="701040"/>
                </a:cubicBezTo>
                <a:cubicBezTo>
                  <a:pt x="754738" y="711075"/>
                  <a:pt x="735930" y="709096"/>
                  <a:pt x="721562" y="716280"/>
                </a:cubicBezTo>
                <a:cubicBezTo>
                  <a:pt x="705179" y="724471"/>
                  <a:pt x="692225" y="738569"/>
                  <a:pt x="675842" y="746760"/>
                </a:cubicBezTo>
                <a:cubicBezTo>
                  <a:pt x="661474" y="753944"/>
                  <a:pt x="644490" y="754816"/>
                  <a:pt x="630122" y="762000"/>
                </a:cubicBezTo>
                <a:cubicBezTo>
                  <a:pt x="511949" y="821086"/>
                  <a:pt x="653600" y="769414"/>
                  <a:pt x="538682" y="807720"/>
                </a:cubicBezTo>
                <a:cubicBezTo>
                  <a:pt x="528522" y="838200"/>
                  <a:pt x="514503" y="867655"/>
                  <a:pt x="508202" y="899160"/>
                </a:cubicBezTo>
                <a:cubicBezTo>
                  <a:pt x="503980" y="920272"/>
                  <a:pt x="492367" y="994720"/>
                  <a:pt x="477722" y="1021080"/>
                </a:cubicBezTo>
                <a:cubicBezTo>
                  <a:pt x="446452" y="1077366"/>
                  <a:pt x="418163" y="1117850"/>
                  <a:pt x="371042" y="1158240"/>
                </a:cubicBezTo>
                <a:cubicBezTo>
                  <a:pt x="364980" y="1163436"/>
                  <a:pt x="281062" y="1227018"/>
                  <a:pt x="264362" y="1234440"/>
                </a:cubicBezTo>
                <a:cubicBezTo>
                  <a:pt x="235002" y="1247489"/>
                  <a:pt x="172922" y="1264920"/>
                  <a:pt x="172922" y="1264920"/>
                </a:cubicBezTo>
                <a:cubicBezTo>
                  <a:pt x="157682" y="1259840"/>
                  <a:pt x="141570" y="1256864"/>
                  <a:pt x="127202" y="1249680"/>
                </a:cubicBezTo>
                <a:cubicBezTo>
                  <a:pt x="9029" y="1190594"/>
                  <a:pt x="150680" y="1242266"/>
                  <a:pt x="35762" y="1203960"/>
                </a:cubicBezTo>
                <a:cubicBezTo>
                  <a:pt x="25602" y="1173480"/>
                  <a:pt x="0" y="1144212"/>
                  <a:pt x="5282" y="1112520"/>
                </a:cubicBezTo>
                <a:cubicBezTo>
                  <a:pt x="25804" y="989388"/>
                  <a:pt x="10750" y="1050395"/>
                  <a:pt x="51002" y="929640"/>
                </a:cubicBezTo>
                <a:cubicBezTo>
                  <a:pt x="66276" y="883818"/>
                  <a:pt x="63896" y="877591"/>
                  <a:pt x="96722" y="838200"/>
                </a:cubicBezTo>
                <a:cubicBezTo>
                  <a:pt x="110520" y="821643"/>
                  <a:pt x="129210" y="809493"/>
                  <a:pt x="142442" y="792480"/>
                </a:cubicBezTo>
                <a:cubicBezTo>
                  <a:pt x="164932" y="763564"/>
                  <a:pt x="203402" y="701040"/>
                  <a:pt x="203402" y="701040"/>
                </a:cubicBezTo>
                <a:cubicBezTo>
                  <a:pt x="198322" y="685800"/>
                  <a:pt x="195964" y="669363"/>
                  <a:pt x="188162" y="655320"/>
                </a:cubicBezTo>
                <a:cubicBezTo>
                  <a:pt x="170372" y="623298"/>
                  <a:pt x="138786" y="598633"/>
                  <a:pt x="127202" y="563880"/>
                </a:cubicBezTo>
                <a:lnTo>
                  <a:pt x="96722" y="472440"/>
                </a:lnTo>
                <a:cubicBezTo>
                  <a:pt x="101802" y="396240"/>
                  <a:pt x="103528" y="319742"/>
                  <a:pt x="111962" y="243840"/>
                </a:cubicBezTo>
                <a:cubicBezTo>
                  <a:pt x="113736" y="227874"/>
                  <a:pt x="119400" y="212163"/>
                  <a:pt x="127202" y="198120"/>
                </a:cubicBezTo>
                <a:cubicBezTo>
                  <a:pt x="144992" y="166098"/>
                  <a:pt x="162259" y="132583"/>
                  <a:pt x="188162" y="106680"/>
                </a:cubicBezTo>
                <a:cubicBezTo>
                  <a:pt x="221867" y="72975"/>
                  <a:pt x="237167" y="51698"/>
                  <a:pt x="279602" y="30480"/>
                </a:cubicBezTo>
                <a:lnTo>
                  <a:pt x="279602" y="30480"/>
                </a:lnTo>
                <a:close/>
              </a:path>
            </a:pathLst>
          </a:custGeom>
          <a:solidFill>
            <a:srgbClr val="00B050"/>
          </a:solidFill>
          <a:effectLst>
            <a:glow rad="101600">
              <a:srgbClr val="FFFF00">
                <a:alpha val="60000"/>
              </a:srgbClr>
            </a:glow>
          </a:effectLst>
          <a:scene3d>
            <a:camera prst="orthographicFront"/>
            <a:lightRig rig="sunset" dir="t">
              <a:rot lat="0" lon="0" rev="2400000"/>
            </a:lightRig>
          </a:scene3d>
          <a:sp3d extrusionH="76200" contourW="38100" prstMaterial="dkEdge">
            <a:bevelT/>
            <a:bevelB/>
            <a:extrusionClr>
              <a:schemeClr val="tx1">
                <a:lumMod val="85000"/>
                <a:lumOff val="15000"/>
              </a:schemeClr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0971" name="Oval 11"/>
          <p:cNvSpPr>
            <a:spLocks noChangeArrowheads="1"/>
          </p:cNvSpPr>
          <p:nvPr/>
        </p:nvSpPr>
        <p:spPr bwMode="auto">
          <a:xfrm>
            <a:off x="4286244" y="3214686"/>
            <a:ext cx="1357322" cy="71438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S</a:t>
            </a:r>
            <a:r>
              <a:rPr lang="el-GR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Ο</a:t>
            </a:r>
            <a:r>
              <a:rPr lang="en-GB" sz="3600" b="1" baseline="-25000" dirty="0">
                <a:solidFill>
                  <a:srgbClr val="FFFFFF"/>
                </a:solidFill>
                <a:latin typeface="Arial" charset="0"/>
                <a:cs typeface="Arial" charset="0"/>
              </a:rPr>
              <a:t>4</a:t>
            </a:r>
            <a:r>
              <a:rPr lang="en-GB" sz="3600" b="1" baseline="30000" dirty="0">
                <a:solidFill>
                  <a:srgbClr val="FFFFFF"/>
                </a:solidFill>
                <a:latin typeface="Arial" charset="0"/>
                <a:cs typeface="Arial" charset="0"/>
              </a:rPr>
              <a:t>2</a:t>
            </a:r>
            <a:r>
              <a:rPr lang="el-GR" sz="3600" b="1" baseline="30000" dirty="0">
                <a:solidFill>
                  <a:srgbClr val="FFFFFF"/>
                </a:solidFill>
                <a:latin typeface="Arial" charset="0"/>
                <a:cs typeface="Arial" charset="0"/>
              </a:rPr>
              <a:t>-</a:t>
            </a:r>
            <a:endParaRPr lang="en-GB" sz="3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 flipV="1">
            <a:off x="3848100" y="836617"/>
            <a:ext cx="0" cy="1584325"/>
          </a:xfrm>
          <a:prstGeom prst="line">
            <a:avLst/>
          </a:prstGeom>
          <a:noFill/>
          <a:ln w="1524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40977" name="Freeform 17"/>
          <p:cNvSpPr>
            <a:spLocks/>
          </p:cNvSpPr>
          <p:nvPr/>
        </p:nvSpPr>
        <p:spPr bwMode="auto">
          <a:xfrm>
            <a:off x="4135439" y="620713"/>
            <a:ext cx="3529013" cy="2663825"/>
          </a:xfrm>
          <a:custGeom>
            <a:avLst/>
            <a:gdLst/>
            <a:ahLst/>
            <a:cxnLst>
              <a:cxn ang="0">
                <a:pos x="0" y="38"/>
              </a:cxn>
              <a:cxn ang="0">
                <a:pos x="816" y="38"/>
              </a:cxn>
              <a:cxn ang="0">
                <a:pos x="1406" y="83"/>
              </a:cxn>
              <a:cxn ang="0">
                <a:pos x="1950" y="83"/>
              </a:cxn>
              <a:cxn ang="0">
                <a:pos x="1769" y="582"/>
              </a:cxn>
              <a:cxn ang="0">
                <a:pos x="1723" y="1761"/>
              </a:cxn>
            </a:cxnLst>
            <a:rect l="0" t="0" r="r" b="b"/>
            <a:pathLst>
              <a:path w="2010" h="1761">
                <a:moveTo>
                  <a:pt x="0" y="38"/>
                </a:moveTo>
                <a:cubicBezTo>
                  <a:pt x="291" y="34"/>
                  <a:pt x="582" y="30"/>
                  <a:pt x="816" y="38"/>
                </a:cubicBezTo>
                <a:cubicBezTo>
                  <a:pt x="1050" y="46"/>
                  <a:pt x="1217" y="76"/>
                  <a:pt x="1406" y="83"/>
                </a:cubicBezTo>
                <a:cubicBezTo>
                  <a:pt x="1595" y="90"/>
                  <a:pt x="1890" y="0"/>
                  <a:pt x="1950" y="83"/>
                </a:cubicBezTo>
                <a:cubicBezTo>
                  <a:pt x="2010" y="166"/>
                  <a:pt x="1807" y="302"/>
                  <a:pt x="1769" y="582"/>
                </a:cubicBezTo>
                <a:cubicBezTo>
                  <a:pt x="1731" y="862"/>
                  <a:pt x="1727" y="1311"/>
                  <a:pt x="1723" y="1761"/>
                </a:cubicBezTo>
              </a:path>
            </a:pathLst>
          </a:custGeom>
          <a:noFill/>
          <a:ln w="152400" cmpd="sng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40979" name="Line 19"/>
          <p:cNvSpPr>
            <a:spLocks noChangeShapeType="1"/>
          </p:cNvSpPr>
          <p:nvPr/>
        </p:nvSpPr>
        <p:spPr bwMode="auto">
          <a:xfrm flipV="1">
            <a:off x="7572392" y="1142984"/>
            <a:ext cx="714380" cy="360362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Calibri"/>
              <a:cs typeface="+mn-cs"/>
            </a:endParaRPr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5572131" y="3071815"/>
            <a:ext cx="992188" cy="911226"/>
            <a:chOff x="3195" y="4320"/>
            <a:chExt cx="625" cy="574"/>
          </a:xfrm>
        </p:grpSpPr>
        <p:sp>
          <p:nvSpPr>
            <p:cNvPr id="40982" name="Text Box 22"/>
            <p:cNvSpPr txBox="1">
              <a:spLocks noChangeArrowheads="1"/>
            </p:cNvSpPr>
            <p:nvPr/>
          </p:nvSpPr>
          <p:spPr bwMode="auto">
            <a:xfrm>
              <a:off x="3195" y="4320"/>
              <a:ext cx="59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l-GR" sz="28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Α</a:t>
              </a:r>
              <a:r>
                <a:rPr lang="en-GB" sz="28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D</a:t>
              </a:r>
              <a:r>
                <a:rPr lang="el-GR" sz="28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Ρ</a:t>
              </a:r>
              <a:endParaRPr lang="en-GB" sz="2800" b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983" name="Text Box 23"/>
            <p:cNvSpPr txBox="1">
              <a:spLocks noChangeArrowheads="1"/>
            </p:cNvSpPr>
            <p:nvPr/>
          </p:nvSpPr>
          <p:spPr bwMode="auto">
            <a:xfrm>
              <a:off x="3512" y="4564"/>
              <a:ext cx="30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l-GR" sz="28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Ρ</a:t>
              </a:r>
              <a:r>
                <a:rPr lang="en-GB" sz="2800" b="1" baseline="-2500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  <a:endParaRPr lang="en-GB" sz="28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3571866" y="428608"/>
            <a:ext cx="723275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3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</a:t>
            </a:r>
            <a:r>
              <a:rPr lang="en-GB" sz="3200" b="1" baseline="300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  <a:endParaRPr lang="en-GB" sz="32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6858012" y="3286126"/>
            <a:ext cx="7232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32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</a:t>
            </a:r>
            <a:r>
              <a:rPr lang="en-GB" sz="3200" b="1" baseline="30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  <a:endParaRPr lang="en-GB" sz="3200" b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968" name="Oval 8"/>
          <p:cNvSpPr>
            <a:spLocks noChangeArrowheads="1"/>
          </p:cNvSpPr>
          <p:nvPr/>
        </p:nvSpPr>
        <p:spPr bwMode="auto">
          <a:xfrm>
            <a:off x="2500294" y="3357563"/>
            <a:ext cx="857255" cy="579435"/>
          </a:xfrm>
          <a:prstGeom prst="ellipse">
            <a:avLst/>
          </a:pr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48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</a:t>
            </a:r>
            <a:r>
              <a:rPr lang="en-GB" sz="4800" b="1" baseline="30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endParaRPr lang="en-GB" sz="4800" b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3611565" y="2439992"/>
            <a:ext cx="7232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32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</a:t>
            </a:r>
            <a:r>
              <a:rPr lang="en-GB" sz="3200" b="1" baseline="30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  <a:endParaRPr lang="en-GB" sz="3200" b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23 - Έλλειψη"/>
          <p:cNvSpPr/>
          <p:nvPr/>
        </p:nvSpPr>
        <p:spPr>
          <a:xfrm>
            <a:off x="6500824" y="1500174"/>
            <a:ext cx="1500198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3600" b="1" dirty="0">
                <a:solidFill>
                  <a:srgbClr val="C00000"/>
                </a:solidFill>
              </a:rPr>
              <a:t>ΑΤΡ</a:t>
            </a:r>
            <a:endParaRPr lang="en-GB" sz="3600" b="1" dirty="0">
              <a:solidFill>
                <a:srgbClr val="C00000"/>
              </a:solidFill>
            </a:endParaRPr>
          </a:p>
        </p:txBody>
      </p:sp>
      <p:sp>
        <p:nvSpPr>
          <p:cNvPr id="50" name="Text Box 32"/>
          <p:cNvSpPr txBox="1">
            <a:spLocks noChangeArrowheads="1"/>
          </p:cNvSpPr>
          <p:nvPr/>
        </p:nvSpPr>
        <p:spPr bwMode="auto">
          <a:xfrm>
            <a:off x="1444429" y="6072210"/>
            <a:ext cx="41560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Αναερόβια βακτήρια</a:t>
            </a:r>
            <a:endParaRPr lang="en-GB" sz="32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8" name="57 - TextBox"/>
          <p:cNvSpPr txBox="1"/>
          <p:nvPr/>
        </p:nvSpPr>
        <p:spPr>
          <a:xfrm>
            <a:off x="4857748" y="4214822"/>
            <a:ext cx="3292888" cy="1200329"/>
          </a:xfrm>
          <a:prstGeom prst="rect">
            <a:avLst/>
          </a:prstGeom>
          <a:solidFill>
            <a:srgbClr val="3333FF"/>
          </a:solidFill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36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ΑΝΑΕΡΟΒΙΟΣ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36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ΑΝΑΠΝΟΗ</a:t>
            </a:r>
            <a:endParaRPr lang="en-US" sz="3600" b="1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4" name="Line 25"/>
          <p:cNvSpPr>
            <a:spLocks noChangeShapeType="1"/>
          </p:cNvSpPr>
          <p:nvPr/>
        </p:nvSpPr>
        <p:spPr bwMode="auto">
          <a:xfrm>
            <a:off x="1500162" y="1000108"/>
            <a:ext cx="1071570" cy="2357454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51" name="50 - TextBox"/>
          <p:cNvSpPr txBox="1"/>
          <p:nvPr/>
        </p:nvSpPr>
        <p:spPr>
          <a:xfrm>
            <a:off x="500034" y="571484"/>
            <a:ext cx="2315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18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Ποικίλα μόρια</a:t>
            </a:r>
            <a:endParaRPr lang="en-US" sz="1800" b="1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0" y="0"/>
            <a:ext cx="7510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i="1" dirty="0" err="1" smtClean="0">
                <a:ln w="11430"/>
                <a:solidFill>
                  <a:srgbClr val="C00000"/>
                </a:solidFill>
                <a:latin typeface="Calibri" pitchFamily="34" charset="0"/>
                <a:cs typeface="+mn-cs"/>
              </a:rPr>
              <a:t>GrD</a:t>
            </a:r>
            <a:endParaRPr lang="en-US" b="1" i="1" dirty="0">
              <a:ln w="11430"/>
              <a:solidFill>
                <a:srgbClr val="C00000"/>
              </a:solidFill>
              <a:latin typeface="Calibri" pitchFamily="34" charset="0"/>
              <a:cs typeface="+mn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848100" y="3929066"/>
            <a:ext cx="672550" cy="580054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70323" y="4483452"/>
            <a:ext cx="777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prstClr val="white"/>
                </a:solidFill>
                <a:latin typeface="Calibri"/>
                <a:cs typeface="+mn-cs"/>
              </a:rPr>
              <a:t>H</a:t>
            </a:r>
            <a:r>
              <a:rPr lang="en-US" sz="3200" b="1" baseline="-25000" dirty="0" smtClean="0">
                <a:solidFill>
                  <a:prstClr val="white"/>
                </a:solidFill>
                <a:latin typeface="Calibri"/>
                <a:cs typeface="+mn-cs"/>
              </a:rPr>
              <a:t>2</a:t>
            </a:r>
            <a:r>
              <a:rPr lang="en-US" sz="3200" b="1" dirty="0" smtClean="0">
                <a:solidFill>
                  <a:prstClr val="white"/>
                </a:solidFill>
                <a:latin typeface="Calibri"/>
                <a:cs typeface="+mn-cs"/>
              </a:rPr>
              <a:t>S</a:t>
            </a:r>
            <a:endParaRPr lang="en-US" sz="3200" b="1" dirty="0">
              <a:solidFill>
                <a:prstClr val="white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435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45 -2.96296E-6 C -0.03163 -0.06227 -0.04182 -0.1243 -0.04274 -0.17014 C -0.04367 -0.21597 -0.03688 -0.24652 -0.02855 -0.27477 C -0.02021 -0.30301 -0.01312 -0.32893 0.00741 -0.33981 C 0.02763 -0.35092 0.0679 -0.3375 0.09306 -0.33981 C 0.11806 -0.34213 0.13951 -0.35717 0.15726 -0.35301 C 0.175 -0.34861 0.1892 -0.33773 0.2 -0.31389 C 0.21065 -0.29004 0.21914 -0.24004 0.22161 -0.20949 C 0.22408 -0.1787 0.21914 -0.16157 0.21435 -0.13102 C 0.20957 -0.10046 0.20124 -0.06342 0.19306 -0.02639 " pathEditMode="relative" rAng="0" ptsTypes="aaaaaaaaaA">
                                      <p:cBhvr>
                                        <p:cTn id="8" dur="2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0" y="-179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09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679E-6 -0.00394 C -0.02223 -0.12685 -0.04429 -0.24977 4.5679E-6 -0.29468 C 0.04429 -0.33935 0.20895 -0.27292 0.26604 -0.27292 C 0.32314 -0.27292 0.33487 -0.31968 0.34305 -0.29468 C 0.35123 -0.26944 0.31959 -0.17963 0.31496 -0.12222 C 0.31033 -0.06482 0.31496 0.00509 0.31496 0.05 C 0.31496 0.09491 0.31496 0.12083 0.31496 0.14699 " pathEditMode="relative" rAng="0" ptsTypes="aaaaaaA">
                                      <p:cBhvr>
                                        <p:cTn id="23" dur="20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00" y="-92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54321E-6 2.22222E-6 C -0.00524 -0.04028 -0.01049 -0.08056 -0.00694 -0.11551 C -0.00339 -0.15047 0.0105 -0.18542 0.021 -0.20996 C 0.03149 -0.23449 0.04322 -0.25371 0.05603 -0.2625 C 0.06884 -0.2713 0.08334 -0.2669 0.098 -0.2625 " pathEditMode="relative" ptsTypes="aaa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4568E-6 -4.07407E-6 C 0.0179 0.00185 0.03596 0.0037 0.05324 0.01343 C 0.07053 0.02315 0.09105 0.02384 0.10371 0.05787 C 0.11636 0.0919 0.12253 0.15486 0.12886 0.21782 " pathEditMode="relative" ptsTypes="aaaA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1" grpId="0" animBg="1"/>
      <p:bldP spid="40971" grpId="1" animBg="1"/>
      <p:bldP spid="40968" grpId="0" animBg="1"/>
      <p:bldP spid="40972" grpId="0"/>
      <p:bldP spid="24" grpId="0" animBg="1"/>
      <p:bldP spid="24" grpId="1" animBg="1"/>
      <p:bldP spid="58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5"/>
          <p:cNvSpPr>
            <a:spLocks/>
          </p:cNvSpPr>
          <p:nvPr/>
        </p:nvSpPr>
        <p:spPr bwMode="auto">
          <a:xfrm>
            <a:off x="571468" y="1214422"/>
            <a:ext cx="9523418" cy="4500562"/>
          </a:xfrm>
          <a:custGeom>
            <a:avLst/>
            <a:gdLst/>
            <a:ahLst/>
            <a:cxnLst>
              <a:cxn ang="0">
                <a:pos x="521" y="2646"/>
              </a:cxn>
              <a:cxn ang="0">
                <a:pos x="23" y="1875"/>
              </a:cxn>
              <a:cxn ang="0">
                <a:pos x="385" y="786"/>
              </a:cxn>
              <a:cxn ang="0">
                <a:pos x="884" y="106"/>
              </a:cxn>
              <a:cxn ang="0">
                <a:pos x="2971" y="151"/>
              </a:cxn>
              <a:cxn ang="0">
                <a:pos x="4196" y="151"/>
              </a:cxn>
              <a:cxn ang="0">
                <a:pos x="5330" y="1058"/>
              </a:cxn>
              <a:cxn ang="0">
                <a:pos x="5239" y="2510"/>
              </a:cxn>
              <a:cxn ang="0">
                <a:pos x="4332" y="3054"/>
              </a:cxn>
              <a:cxn ang="0">
                <a:pos x="1973" y="3145"/>
              </a:cxn>
              <a:cxn ang="0">
                <a:pos x="521" y="2646"/>
              </a:cxn>
            </a:cxnLst>
            <a:rect l="0" t="0" r="r" b="b"/>
            <a:pathLst>
              <a:path w="5504" h="3213">
                <a:moveTo>
                  <a:pt x="521" y="2646"/>
                </a:moveTo>
                <a:cubicBezTo>
                  <a:pt x="196" y="2434"/>
                  <a:pt x="46" y="2185"/>
                  <a:pt x="23" y="1875"/>
                </a:cubicBezTo>
                <a:cubicBezTo>
                  <a:pt x="0" y="1565"/>
                  <a:pt x="242" y="1081"/>
                  <a:pt x="385" y="786"/>
                </a:cubicBezTo>
                <a:cubicBezTo>
                  <a:pt x="528" y="491"/>
                  <a:pt x="453" y="212"/>
                  <a:pt x="884" y="106"/>
                </a:cubicBezTo>
                <a:cubicBezTo>
                  <a:pt x="1315" y="0"/>
                  <a:pt x="2419" y="143"/>
                  <a:pt x="2971" y="151"/>
                </a:cubicBezTo>
                <a:cubicBezTo>
                  <a:pt x="3523" y="159"/>
                  <a:pt x="3803" y="0"/>
                  <a:pt x="4196" y="151"/>
                </a:cubicBezTo>
                <a:cubicBezTo>
                  <a:pt x="4589" y="302"/>
                  <a:pt x="5156" y="665"/>
                  <a:pt x="5330" y="1058"/>
                </a:cubicBezTo>
                <a:cubicBezTo>
                  <a:pt x="5504" y="1451"/>
                  <a:pt x="5405" y="2177"/>
                  <a:pt x="5239" y="2510"/>
                </a:cubicBezTo>
                <a:cubicBezTo>
                  <a:pt x="5073" y="2843"/>
                  <a:pt x="4876" y="2948"/>
                  <a:pt x="4332" y="3054"/>
                </a:cubicBezTo>
                <a:cubicBezTo>
                  <a:pt x="3788" y="3160"/>
                  <a:pt x="2608" y="3213"/>
                  <a:pt x="1973" y="3145"/>
                </a:cubicBezTo>
                <a:cubicBezTo>
                  <a:pt x="1338" y="3077"/>
                  <a:pt x="846" y="2858"/>
                  <a:pt x="521" y="2646"/>
                </a:cubicBezTo>
                <a:close/>
              </a:path>
            </a:pathLst>
          </a:custGeom>
          <a:solidFill>
            <a:schemeClr val="accent1"/>
          </a:solidFill>
          <a:ln w="381000" cmpd="sng">
            <a:solidFill>
              <a:schemeClr val="accent2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8242146" y="4"/>
            <a:ext cx="193174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36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ATP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3600" b="1" dirty="0" err="1">
                <a:solidFill>
                  <a:srgbClr val="FFFFFF"/>
                </a:solidFill>
                <a:latin typeface="Calibri" pitchFamily="34" charset="0"/>
                <a:cs typeface="Arial" charset="0"/>
              </a:rPr>
              <a:t>συνθάση</a:t>
            </a:r>
            <a:endParaRPr lang="en-GB" sz="36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2" name="27 - Ομάδα"/>
          <p:cNvGrpSpPr/>
          <p:nvPr/>
        </p:nvGrpSpPr>
        <p:grpSpPr>
          <a:xfrm>
            <a:off x="2643170" y="1142984"/>
            <a:ext cx="2071702" cy="500066"/>
            <a:chOff x="2643170" y="1142984"/>
            <a:chExt cx="1143008" cy="500066"/>
          </a:xfrm>
        </p:grpSpPr>
        <p:sp>
          <p:nvSpPr>
            <p:cNvPr id="29" name="28 - Παραλληλόγραμμο"/>
            <p:cNvSpPr/>
            <p:nvPr/>
          </p:nvSpPr>
          <p:spPr>
            <a:xfrm>
              <a:off x="2643170" y="1214422"/>
              <a:ext cx="214314" cy="285752"/>
            </a:xfrm>
            <a:prstGeom prst="parallelogram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0" name="29 - Τραπέζιο"/>
            <p:cNvSpPr/>
            <p:nvPr/>
          </p:nvSpPr>
          <p:spPr>
            <a:xfrm>
              <a:off x="3071798" y="1214422"/>
              <a:ext cx="285752" cy="285752"/>
            </a:xfrm>
            <a:prstGeom prst="trapezoid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1" name="30 - Έλλειψη"/>
            <p:cNvSpPr/>
            <p:nvPr/>
          </p:nvSpPr>
          <p:spPr>
            <a:xfrm>
              <a:off x="3428988" y="1142984"/>
              <a:ext cx="214314" cy="214314"/>
            </a:xfrm>
            <a:prstGeom prst="ellipse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2" name="31 - Κύλινδρος"/>
            <p:cNvSpPr/>
            <p:nvPr/>
          </p:nvSpPr>
          <p:spPr>
            <a:xfrm>
              <a:off x="3571864" y="1214422"/>
              <a:ext cx="214314" cy="285752"/>
            </a:xfrm>
            <a:prstGeom prst="can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3" name="32 - Πίτα"/>
            <p:cNvSpPr/>
            <p:nvPr/>
          </p:nvSpPr>
          <p:spPr>
            <a:xfrm>
              <a:off x="2928922" y="1357298"/>
              <a:ext cx="285752" cy="285752"/>
            </a:xfrm>
            <a:prstGeom prst="pi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33 - Ομάδα"/>
          <p:cNvGrpSpPr/>
          <p:nvPr/>
        </p:nvGrpSpPr>
        <p:grpSpPr>
          <a:xfrm>
            <a:off x="4071930" y="5429264"/>
            <a:ext cx="1143008" cy="500066"/>
            <a:chOff x="2643170" y="1142984"/>
            <a:chExt cx="1143008" cy="500066"/>
          </a:xfrm>
        </p:grpSpPr>
        <p:sp>
          <p:nvSpPr>
            <p:cNvPr id="35" name="34 - Παραλληλόγραμμο"/>
            <p:cNvSpPr/>
            <p:nvPr/>
          </p:nvSpPr>
          <p:spPr>
            <a:xfrm>
              <a:off x="2643170" y="1214422"/>
              <a:ext cx="214314" cy="285752"/>
            </a:xfrm>
            <a:prstGeom prst="parallelogram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6" name="35 - Τραπέζιο"/>
            <p:cNvSpPr/>
            <p:nvPr/>
          </p:nvSpPr>
          <p:spPr>
            <a:xfrm>
              <a:off x="3071798" y="1214422"/>
              <a:ext cx="285752" cy="285752"/>
            </a:xfrm>
            <a:prstGeom prst="trapezoid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7" name="36 - Έλλειψη"/>
            <p:cNvSpPr/>
            <p:nvPr/>
          </p:nvSpPr>
          <p:spPr>
            <a:xfrm>
              <a:off x="3428988" y="1142984"/>
              <a:ext cx="214314" cy="214314"/>
            </a:xfrm>
            <a:prstGeom prst="ellipse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8" name="37 - Κύλινδρος"/>
            <p:cNvSpPr/>
            <p:nvPr/>
          </p:nvSpPr>
          <p:spPr>
            <a:xfrm>
              <a:off x="3571864" y="1214422"/>
              <a:ext cx="214314" cy="285752"/>
            </a:xfrm>
            <a:prstGeom prst="can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9" name="38 - Πίτα"/>
            <p:cNvSpPr/>
            <p:nvPr/>
          </p:nvSpPr>
          <p:spPr>
            <a:xfrm>
              <a:off x="2928922" y="1357298"/>
              <a:ext cx="285752" cy="285752"/>
            </a:xfrm>
            <a:prstGeom prst="pi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39 - Ομάδα"/>
          <p:cNvGrpSpPr/>
          <p:nvPr/>
        </p:nvGrpSpPr>
        <p:grpSpPr>
          <a:xfrm>
            <a:off x="6500823" y="5357826"/>
            <a:ext cx="1143008" cy="500066"/>
            <a:chOff x="2643170" y="1142984"/>
            <a:chExt cx="1143008" cy="500066"/>
          </a:xfrm>
        </p:grpSpPr>
        <p:sp>
          <p:nvSpPr>
            <p:cNvPr id="41" name="40 - Παραλληλόγραμμο"/>
            <p:cNvSpPr/>
            <p:nvPr/>
          </p:nvSpPr>
          <p:spPr>
            <a:xfrm>
              <a:off x="2643170" y="1214422"/>
              <a:ext cx="214314" cy="285752"/>
            </a:xfrm>
            <a:prstGeom prst="parallelogram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2" name="41 - Τραπέζιο"/>
            <p:cNvSpPr/>
            <p:nvPr/>
          </p:nvSpPr>
          <p:spPr>
            <a:xfrm>
              <a:off x="3071798" y="1214422"/>
              <a:ext cx="285752" cy="285752"/>
            </a:xfrm>
            <a:prstGeom prst="trapezoid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3" name="42 - Έλλειψη"/>
            <p:cNvSpPr/>
            <p:nvPr/>
          </p:nvSpPr>
          <p:spPr>
            <a:xfrm>
              <a:off x="3428988" y="1142984"/>
              <a:ext cx="214314" cy="214314"/>
            </a:xfrm>
            <a:prstGeom prst="ellipse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4" name="43 - Κύλινδρος"/>
            <p:cNvSpPr/>
            <p:nvPr/>
          </p:nvSpPr>
          <p:spPr>
            <a:xfrm>
              <a:off x="3571864" y="1214422"/>
              <a:ext cx="214314" cy="285752"/>
            </a:xfrm>
            <a:prstGeom prst="can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5" name="44 - Πίτα"/>
            <p:cNvSpPr/>
            <p:nvPr/>
          </p:nvSpPr>
          <p:spPr>
            <a:xfrm>
              <a:off x="2928922" y="1357298"/>
              <a:ext cx="285752" cy="285752"/>
            </a:xfrm>
            <a:prstGeom prst="pi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46" name="45 - Ελεύθερη σχεδίαση"/>
          <p:cNvSpPr/>
          <p:nvPr/>
        </p:nvSpPr>
        <p:spPr>
          <a:xfrm rot="9749127">
            <a:off x="6757665" y="1086958"/>
            <a:ext cx="965402" cy="1264920"/>
          </a:xfrm>
          <a:custGeom>
            <a:avLst/>
            <a:gdLst>
              <a:gd name="connsiteX0" fmla="*/ 279602 w 965402"/>
              <a:gd name="connsiteY0" fmla="*/ 30480 h 1264920"/>
              <a:gd name="connsiteX1" fmla="*/ 416762 w 965402"/>
              <a:gd name="connsiteY1" fmla="*/ 0 h 1264920"/>
              <a:gd name="connsiteX2" fmla="*/ 538682 w 965402"/>
              <a:gd name="connsiteY2" fmla="*/ 15240 h 1264920"/>
              <a:gd name="connsiteX3" fmla="*/ 584402 w 965402"/>
              <a:gd name="connsiteY3" fmla="*/ 30480 h 1264920"/>
              <a:gd name="connsiteX4" fmla="*/ 675842 w 965402"/>
              <a:gd name="connsiteY4" fmla="*/ 91440 h 1264920"/>
              <a:gd name="connsiteX5" fmla="*/ 858722 w 965402"/>
              <a:gd name="connsiteY5" fmla="*/ 137160 h 1264920"/>
              <a:gd name="connsiteX6" fmla="*/ 904442 w 965402"/>
              <a:gd name="connsiteY6" fmla="*/ 167640 h 1264920"/>
              <a:gd name="connsiteX7" fmla="*/ 934922 w 965402"/>
              <a:gd name="connsiteY7" fmla="*/ 213360 h 1264920"/>
              <a:gd name="connsiteX8" fmla="*/ 950162 w 965402"/>
              <a:gd name="connsiteY8" fmla="*/ 274320 h 1264920"/>
              <a:gd name="connsiteX9" fmla="*/ 965402 w 965402"/>
              <a:gd name="connsiteY9" fmla="*/ 320040 h 1264920"/>
              <a:gd name="connsiteX10" fmla="*/ 934922 w 965402"/>
              <a:gd name="connsiteY10" fmla="*/ 411480 h 1264920"/>
              <a:gd name="connsiteX11" fmla="*/ 904442 w 965402"/>
              <a:gd name="connsiteY11" fmla="*/ 518160 h 1264920"/>
              <a:gd name="connsiteX12" fmla="*/ 797762 w 965402"/>
              <a:gd name="connsiteY12" fmla="*/ 655320 h 1264920"/>
              <a:gd name="connsiteX13" fmla="*/ 767282 w 965402"/>
              <a:gd name="connsiteY13" fmla="*/ 701040 h 1264920"/>
              <a:gd name="connsiteX14" fmla="*/ 721562 w 965402"/>
              <a:gd name="connsiteY14" fmla="*/ 716280 h 1264920"/>
              <a:gd name="connsiteX15" fmla="*/ 675842 w 965402"/>
              <a:gd name="connsiteY15" fmla="*/ 746760 h 1264920"/>
              <a:gd name="connsiteX16" fmla="*/ 630122 w 965402"/>
              <a:gd name="connsiteY16" fmla="*/ 762000 h 1264920"/>
              <a:gd name="connsiteX17" fmla="*/ 538682 w 965402"/>
              <a:gd name="connsiteY17" fmla="*/ 807720 h 1264920"/>
              <a:gd name="connsiteX18" fmla="*/ 508202 w 965402"/>
              <a:gd name="connsiteY18" fmla="*/ 899160 h 1264920"/>
              <a:gd name="connsiteX19" fmla="*/ 477722 w 965402"/>
              <a:gd name="connsiteY19" fmla="*/ 1021080 h 1264920"/>
              <a:gd name="connsiteX20" fmla="*/ 371042 w 965402"/>
              <a:gd name="connsiteY20" fmla="*/ 1158240 h 1264920"/>
              <a:gd name="connsiteX21" fmla="*/ 264362 w 965402"/>
              <a:gd name="connsiteY21" fmla="*/ 1234440 h 1264920"/>
              <a:gd name="connsiteX22" fmla="*/ 172922 w 965402"/>
              <a:gd name="connsiteY22" fmla="*/ 1264920 h 1264920"/>
              <a:gd name="connsiteX23" fmla="*/ 127202 w 965402"/>
              <a:gd name="connsiteY23" fmla="*/ 1249680 h 1264920"/>
              <a:gd name="connsiteX24" fmla="*/ 35762 w 965402"/>
              <a:gd name="connsiteY24" fmla="*/ 1203960 h 1264920"/>
              <a:gd name="connsiteX25" fmla="*/ 5282 w 965402"/>
              <a:gd name="connsiteY25" fmla="*/ 1112520 h 1264920"/>
              <a:gd name="connsiteX26" fmla="*/ 51002 w 965402"/>
              <a:gd name="connsiteY26" fmla="*/ 929640 h 1264920"/>
              <a:gd name="connsiteX27" fmla="*/ 96722 w 965402"/>
              <a:gd name="connsiteY27" fmla="*/ 838200 h 1264920"/>
              <a:gd name="connsiteX28" fmla="*/ 142442 w 965402"/>
              <a:gd name="connsiteY28" fmla="*/ 792480 h 1264920"/>
              <a:gd name="connsiteX29" fmla="*/ 203402 w 965402"/>
              <a:gd name="connsiteY29" fmla="*/ 701040 h 1264920"/>
              <a:gd name="connsiteX30" fmla="*/ 188162 w 965402"/>
              <a:gd name="connsiteY30" fmla="*/ 655320 h 1264920"/>
              <a:gd name="connsiteX31" fmla="*/ 127202 w 965402"/>
              <a:gd name="connsiteY31" fmla="*/ 563880 h 1264920"/>
              <a:gd name="connsiteX32" fmla="*/ 96722 w 965402"/>
              <a:gd name="connsiteY32" fmla="*/ 472440 h 1264920"/>
              <a:gd name="connsiteX33" fmla="*/ 111962 w 965402"/>
              <a:gd name="connsiteY33" fmla="*/ 243840 h 1264920"/>
              <a:gd name="connsiteX34" fmla="*/ 127202 w 965402"/>
              <a:gd name="connsiteY34" fmla="*/ 198120 h 1264920"/>
              <a:gd name="connsiteX35" fmla="*/ 188162 w 965402"/>
              <a:gd name="connsiteY35" fmla="*/ 106680 h 1264920"/>
              <a:gd name="connsiteX36" fmla="*/ 279602 w 965402"/>
              <a:gd name="connsiteY36" fmla="*/ 30480 h 1264920"/>
              <a:gd name="connsiteX37" fmla="*/ 279602 w 965402"/>
              <a:gd name="connsiteY37" fmla="*/ 30480 h 126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65402" h="1264920">
                <a:moveTo>
                  <a:pt x="279602" y="30480"/>
                </a:moveTo>
                <a:cubicBezTo>
                  <a:pt x="302462" y="25400"/>
                  <a:pt x="363119" y="0"/>
                  <a:pt x="416762" y="0"/>
                </a:cubicBezTo>
                <a:cubicBezTo>
                  <a:pt x="457718" y="0"/>
                  <a:pt x="498042" y="10160"/>
                  <a:pt x="538682" y="15240"/>
                </a:cubicBezTo>
                <a:cubicBezTo>
                  <a:pt x="553922" y="20320"/>
                  <a:pt x="570359" y="22678"/>
                  <a:pt x="584402" y="30480"/>
                </a:cubicBezTo>
                <a:cubicBezTo>
                  <a:pt x="616424" y="48270"/>
                  <a:pt x="639708" y="85418"/>
                  <a:pt x="675842" y="91440"/>
                </a:cubicBezTo>
                <a:cubicBezTo>
                  <a:pt x="721548" y="99058"/>
                  <a:pt x="818470" y="110326"/>
                  <a:pt x="858722" y="137160"/>
                </a:cubicBezTo>
                <a:lnTo>
                  <a:pt x="904442" y="167640"/>
                </a:lnTo>
                <a:cubicBezTo>
                  <a:pt x="914602" y="182880"/>
                  <a:pt x="927707" y="196525"/>
                  <a:pt x="934922" y="213360"/>
                </a:cubicBezTo>
                <a:cubicBezTo>
                  <a:pt x="943173" y="232612"/>
                  <a:pt x="944408" y="254181"/>
                  <a:pt x="950162" y="274320"/>
                </a:cubicBezTo>
                <a:cubicBezTo>
                  <a:pt x="954575" y="289766"/>
                  <a:pt x="960322" y="304800"/>
                  <a:pt x="965402" y="320040"/>
                </a:cubicBezTo>
                <a:cubicBezTo>
                  <a:pt x="955242" y="350520"/>
                  <a:pt x="942714" y="380311"/>
                  <a:pt x="934922" y="411480"/>
                </a:cubicBezTo>
                <a:cubicBezTo>
                  <a:pt x="931335" y="425829"/>
                  <a:pt x="914380" y="500272"/>
                  <a:pt x="904442" y="518160"/>
                </a:cubicBezTo>
                <a:cubicBezTo>
                  <a:pt x="827406" y="656825"/>
                  <a:pt x="871810" y="566463"/>
                  <a:pt x="797762" y="655320"/>
                </a:cubicBezTo>
                <a:cubicBezTo>
                  <a:pt x="786036" y="669391"/>
                  <a:pt x="781585" y="689598"/>
                  <a:pt x="767282" y="701040"/>
                </a:cubicBezTo>
                <a:cubicBezTo>
                  <a:pt x="754738" y="711075"/>
                  <a:pt x="735930" y="709096"/>
                  <a:pt x="721562" y="716280"/>
                </a:cubicBezTo>
                <a:cubicBezTo>
                  <a:pt x="705179" y="724471"/>
                  <a:pt x="692225" y="738569"/>
                  <a:pt x="675842" y="746760"/>
                </a:cubicBezTo>
                <a:cubicBezTo>
                  <a:pt x="661474" y="753944"/>
                  <a:pt x="644490" y="754816"/>
                  <a:pt x="630122" y="762000"/>
                </a:cubicBezTo>
                <a:cubicBezTo>
                  <a:pt x="511949" y="821086"/>
                  <a:pt x="653600" y="769414"/>
                  <a:pt x="538682" y="807720"/>
                </a:cubicBezTo>
                <a:cubicBezTo>
                  <a:pt x="528522" y="838200"/>
                  <a:pt x="514503" y="867655"/>
                  <a:pt x="508202" y="899160"/>
                </a:cubicBezTo>
                <a:cubicBezTo>
                  <a:pt x="503980" y="920272"/>
                  <a:pt x="492367" y="994720"/>
                  <a:pt x="477722" y="1021080"/>
                </a:cubicBezTo>
                <a:cubicBezTo>
                  <a:pt x="446452" y="1077366"/>
                  <a:pt x="418163" y="1117850"/>
                  <a:pt x="371042" y="1158240"/>
                </a:cubicBezTo>
                <a:cubicBezTo>
                  <a:pt x="364980" y="1163436"/>
                  <a:pt x="281062" y="1227018"/>
                  <a:pt x="264362" y="1234440"/>
                </a:cubicBezTo>
                <a:cubicBezTo>
                  <a:pt x="235002" y="1247489"/>
                  <a:pt x="172922" y="1264920"/>
                  <a:pt x="172922" y="1264920"/>
                </a:cubicBezTo>
                <a:cubicBezTo>
                  <a:pt x="157682" y="1259840"/>
                  <a:pt x="141570" y="1256864"/>
                  <a:pt x="127202" y="1249680"/>
                </a:cubicBezTo>
                <a:cubicBezTo>
                  <a:pt x="9029" y="1190594"/>
                  <a:pt x="150680" y="1242266"/>
                  <a:pt x="35762" y="1203960"/>
                </a:cubicBezTo>
                <a:cubicBezTo>
                  <a:pt x="25602" y="1173480"/>
                  <a:pt x="0" y="1144212"/>
                  <a:pt x="5282" y="1112520"/>
                </a:cubicBezTo>
                <a:cubicBezTo>
                  <a:pt x="25804" y="989388"/>
                  <a:pt x="10750" y="1050395"/>
                  <a:pt x="51002" y="929640"/>
                </a:cubicBezTo>
                <a:cubicBezTo>
                  <a:pt x="66276" y="883818"/>
                  <a:pt x="63896" y="877591"/>
                  <a:pt x="96722" y="838200"/>
                </a:cubicBezTo>
                <a:cubicBezTo>
                  <a:pt x="110520" y="821643"/>
                  <a:pt x="129210" y="809493"/>
                  <a:pt x="142442" y="792480"/>
                </a:cubicBezTo>
                <a:cubicBezTo>
                  <a:pt x="164932" y="763564"/>
                  <a:pt x="203402" y="701040"/>
                  <a:pt x="203402" y="701040"/>
                </a:cubicBezTo>
                <a:cubicBezTo>
                  <a:pt x="198322" y="685800"/>
                  <a:pt x="195964" y="669363"/>
                  <a:pt x="188162" y="655320"/>
                </a:cubicBezTo>
                <a:cubicBezTo>
                  <a:pt x="170372" y="623298"/>
                  <a:pt x="138786" y="598633"/>
                  <a:pt x="127202" y="563880"/>
                </a:cubicBezTo>
                <a:lnTo>
                  <a:pt x="96722" y="472440"/>
                </a:lnTo>
                <a:cubicBezTo>
                  <a:pt x="101802" y="396240"/>
                  <a:pt x="103528" y="319742"/>
                  <a:pt x="111962" y="243840"/>
                </a:cubicBezTo>
                <a:cubicBezTo>
                  <a:pt x="113736" y="227874"/>
                  <a:pt x="119400" y="212163"/>
                  <a:pt x="127202" y="198120"/>
                </a:cubicBezTo>
                <a:cubicBezTo>
                  <a:pt x="144992" y="166098"/>
                  <a:pt x="162259" y="132583"/>
                  <a:pt x="188162" y="106680"/>
                </a:cubicBezTo>
                <a:cubicBezTo>
                  <a:pt x="221867" y="72975"/>
                  <a:pt x="237167" y="51698"/>
                  <a:pt x="279602" y="30480"/>
                </a:cubicBezTo>
                <a:lnTo>
                  <a:pt x="279602" y="30480"/>
                </a:lnTo>
                <a:close/>
              </a:path>
            </a:pathLst>
          </a:custGeom>
          <a:solidFill>
            <a:srgbClr val="00B050"/>
          </a:solidFill>
          <a:effectLst>
            <a:glow rad="101600">
              <a:srgbClr val="FFFF00">
                <a:alpha val="60000"/>
              </a:srgbClr>
            </a:glow>
          </a:effectLst>
          <a:scene3d>
            <a:camera prst="orthographicFront"/>
            <a:lightRig rig="sunset" dir="t">
              <a:rot lat="0" lon="0" rev="2400000"/>
            </a:lightRig>
          </a:scene3d>
          <a:sp3d extrusionH="76200" contourW="38100" prstMaterial="dkEdge">
            <a:bevelT/>
            <a:bevelB/>
            <a:extrusionClr>
              <a:schemeClr val="tx1">
                <a:lumMod val="85000"/>
                <a:lumOff val="15000"/>
              </a:schemeClr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7" name="46 - Ελεύθερη σχεδίαση"/>
          <p:cNvSpPr/>
          <p:nvPr/>
        </p:nvSpPr>
        <p:spPr>
          <a:xfrm>
            <a:off x="1500162" y="4143380"/>
            <a:ext cx="965402" cy="1264920"/>
          </a:xfrm>
          <a:custGeom>
            <a:avLst/>
            <a:gdLst>
              <a:gd name="connsiteX0" fmla="*/ 279602 w 965402"/>
              <a:gd name="connsiteY0" fmla="*/ 30480 h 1264920"/>
              <a:gd name="connsiteX1" fmla="*/ 416762 w 965402"/>
              <a:gd name="connsiteY1" fmla="*/ 0 h 1264920"/>
              <a:gd name="connsiteX2" fmla="*/ 538682 w 965402"/>
              <a:gd name="connsiteY2" fmla="*/ 15240 h 1264920"/>
              <a:gd name="connsiteX3" fmla="*/ 584402 w 965402"/>
              <a:gd name="connsiteY3" fmla="*/ 30480 h 1264920"/>
              <a:gd name="connsiteX4" fmla="*/ 675842 w 965402"/>
              <a:gd name="connsiteY4" fmla="*/ 91440 h 1264920"/>
              <a:gd name="connsiteX5" fmla="*/ 858722 w 965402"/>
              <a:gd name="connsiteY5" fmla="*/ 137160 h 1264920"/>
              <a:gd name="connsiteX6" fmla="*/ 904442 w 965402"/>
              <a:gd name="connsiteY6" fmla="*/ 167640 h 1264920"/>
              <a:gd name="connsiteX7" fmla="*/ 934922 w 965402"/>
              <a:gd name="connsiteY7" fmla="*/ 213360 h 1264920"/>
              <a:gd name="connsiteX8" fmla="*/ 950162 w 965402"/>
              <a:gd name="connsiteY8" fmla="*/ 274320 h 1264920"/>
              <a:gd name="connsiteX9" fmla="*/ 965402 w 965402"/>
              <a:gd name="connsiteY9" fmla="*/ 320040 h 1264920"/>
              <a:gd name="connsiteX10" fmla="*/ 934922 w 965402"/>
              <a:gd name="connsiteY10" fmla="*/ 411480 h 1264920"/>
              <a:gd name="connsiteX11" fmla="*/ 904442 w 965402"/>
              <a:gd name="connsiteY11" fmla="*/ 518160 h 1264920"/>
              <a:gd name="connsiteX12" fmla="*/ 797762 w 965402"/>
              <a:gd name="connsiteY12" fmla="*/ 655320 h 1264920"/>
              <a:gd name="connsiteX13" fmla="*/ 767282 w 965402"/>
              <a:gd name="connsiteY13" fmla="*/ 701040 h 1264920"/>
              <a:gd name="connsiteX14" fmla="*/ 721562 w 965402"/>
              <a:gd name="connsiteY14" fmla="*/ 716280 h 1264920"/>
              <a:gd name="connsiteX15" fmla="*/ 675842 w 965402"/>
              <a:gd name="connsiteY15" fmla="*/ 746760 h 1264920"/>
              <a:gd name="connsiteX16" fmla="*/ 630122 w 965402"/>
              <a:gd name="connsiteY16" fmla="*/ 762000 h 1264920"/>
              <a:gd name="connsiteX17" fmla="*/ 538682 w 965402"/>
              <a:gd name="connsiteY17" fmla="*/ 807720 h 1264920"/>
              <a:gd name="connsiteX18" fmla="*/ 508202 w 965402"/>
              <a:gd name="connsiteY18" fmla="*/ 899160 h 1264920"/>
              <a:gd name="connsiteX19" fmla="*/ 477722 w 965402"/>
              <a:gd name="connsiteY19" fmla="*/ 1021080 h 1264920"/>
              <a:gd name="connsiteX20" fmla="*/ 371042 w 965402"/>
              <a:gd name="connsiteY20" fmla="*/ 1158240 h 1264920"/>
              <a:gd name="connsiteX21" fmla="*/ 264362 w 965402"/>
              <a:gd name="connsiteY21" fmla="*/ 1234440 h 1264920"/>
              <a:gd name="connsiteX22" fmla="*/ 172922 w 965402"/>
              <a:gd name="connsiteY22" fmla="*/ 1264920 h 1264920"/>
              <a:gd name="connsiteX23" fmla="*/ 127202 w 965402"/>
              <a:gd name="connsiteY23" fmla="*/ 1249680 h 1264920"/>
              <a:gd name="connsiteX24" fmla="*/ 35762 w 965402"/>
              <a:gd name="connsiteY24" fmla="*/ 1203960 h 1264920"/>
              <a:gd name="connsiteX25" fmla="*/ 5282 w 965402"/>
              <a:gd name="connsiteY25" fmla="*/ 1112520 h 1264920"/>
              <a:gd name="connsiteX26" fmla="*/ 51002 w 965402"/>
              <a:gd name="connsiteY26" fmla="*/ 929640 h 1264920"/>
              <a:gd name="connsiteX27" fmla="*/ 96722 w 965402"/>
              <a:gd name="connsiteY27" fmla="*/ 838200 h 1264920"/>
              <a:gd name="connsiteX28" fmla="*/ 142442 w 965402"/>
              <a:gd name="connsiteY28" fmla="*/ 792480 h 1264920"/>
              <a:gd name="connsiteX29" fmla="*/ 203402 w 965402"/>
              <a:gd name="connsiteY29" fmla="*/ 701040 h 1264920"/>
              <a:gd name="connsiteX30" fmla="*/ 188162 w 965402"/>
              <a:gd name="connsiteY30" fmla="*/ 655320 h 1264920"/>
              <a:gd name="connsiteX31" fmla="*/ 127202 w 965402"/>
              <a:gd name="connsiteY31" fmla="*/ 563880 h 1264920"/>
              <a:gd name="connsiteX32" fmla="*/ 96722 w 965402"/>
              <a:gd name="connsiteY32" fmla="*/ 472440 h 1264920"/>
              <a:gd name="connsiteX33" fmla="*/ 111962 w 965402"/>
              <a:gd name="connsiteY33" fmla="*/ 243840 h 1264920"/>
              <a:gd name="connsiteX34" fmla="*/ 127202 w 965402"/>
              <a:gd name="connsiteY34" fmla="*/ 198120 h 1264920"/>
              <a:gd name="connsiteX35" fmla="*/ 188162 w 965402"/>
              <a:gd name="connsiteY35" fmla="*/ 106680 h 1264920"/>
              <a:gd name="connsiteX36" fmla="*/ 279602 w 965402"/>
              <a:gd name="connsiteY36" fmla="*/ 30480 h 1264920"/>
              <a:gd name="connsiteX37" fmla="*/ 279602 w 965402"/>
              <a:gd name="connsiteY37" fmla="*/ 30480 h 126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65402" h="1264920">
                <a:moveTo>
                  <a:pt x="279602" y="30480"/>
                </a:moveTo>
                <a:cubicBezTo>
                  <a:pt x="302462" y="25400"/>
                  <a:pt x="363119" y="0"/>
                  <a:pt x="416762" y="0"/>
                </a:cubicBezTo>
                <a:cubicBezTo>
                  <a:pt x="457718" y="0"/>
                  <a:pt x="498042" y="10160"/>
                  <a:pt x="538682" y="15240"/>
                </a:cubicBezTo>
                <a:cubicBezTo>
                  <a:pt x="553922" y="20320"/>
                  <a:pt x="570359" y="22678"/>
                  <a:pt x="584402" y="30480"/>
                </a:cubicBezTo>
                <a:cubicBezTo>
                  <a:pt x="616424" y="48270"/>
                  <a:pt x="639708" y="85418"/>
                  <a:pt x="675842" y="91440"/>
                </a:cubicBezTo>
                <a:cubicBezTo>
                  <a:pt x="721548" y="99058"/>
                  <a:pt x="818470" y="110326"/>
                  <a:pt x="858722" y="137160"/>
                </a:cubicBezTo>
                <a:lnTo>
                  <a:pt x="904442" y="167640"/>
                </a:lnTo>
                <a:cubicBezTo>
                  <a:pt x="914602" y="182880"/>
                  <a:pt x="927707" y="196525"/>
                  <a:pt x="934922" y="213360"/>
                </a:cubicBezTo>
                <a:cubicBezTo>
                  <a:pt x="943173" y="232612"/>
                  <a:pt x="944408" y="254181"/>
                  <a:pt x="950162" y="274320"/>
                </a:cubicBezTo>
                <a:cubicBezTo>
                  <a:pt x="954575" y="289766"/>
                  <a:pt x="960322" y="304800"/>
                  <a:pt x="965402" y="320040"/>
                </a:cubicBezTo>
                <a:cubicBezTo>
                  <a:pt x="955242" y="350520"/>
                  <a:pt x="942714" y="380311"/>
                  <a:pt x="934922" y="411480"/>
                </a:cubicBezTo>
                <a:cubicBezTo>
                  <a:pt x="931335" y="425829"/>
                  <a:pt x="914380" y="500272"/>
                  <a:pt x="904442" y="518160"/>
                </a:cubicBezTo>
                <a:cubicBezTo>
                  <a:pt x="827406" y="656825"/>
                  <a:pt x="871810" y="566463"/>
                  <a:pt x="797762" y="655320"/>
                </a:cubicBezTo>
                <a:cubicBezTo>
                  <a:pt x="786036" y="669391"/>
                  <a:pt x="781585" y="689598"/>
                  <a:pt x="767282" y="701040"/>
                </a:cubicBezTo>
                <a:cubicBezTo>
                  <a:pt x="754738" y="711075"/>
                  <a:pt x="735930" y="709096"/>
                  <a:pt x="721562" y="716280"/>
                </a:cubicBezTo>
                <a:cubicBezTo>
                  <a:pt x="705179" y="724471"/>
                  <a:pt x="692225" y="738569"/>
                  <a:pt x="675842" y="746760"/>
                </a:cubicBezTo>
                <a:cubicBezTo>
                  <a:pt x="661474" y="753944"/>
                  <a:pt x="644490" y="754816"/>
                  <a:pt x="630122" y="762000"/>
                </a:cubicBezTo>
                <a:cubicBezTo>
                  <a:pt x="511949" y="821086"/>
                  <a:pt x="653600" y="769414"/>
                  <a:pt x="538682" y="807720"/>
                </a:cubicBezTo>
                <a:cubicBezTo>
                  <a:pt x="528522" y="838200"/>
                  <a:pt x="514503" y="867655"/>
                  <a:pt x="508202" y="899160"/>
                </a:cubicBezTo>
                <a:cubicBezTo>
                  <a:pt x="503980" y="920272"/>
                  <a:pt x="492367" y="994720"/>
                  <a:pt x="477722" y="1021080"/>
                </a:cubicBezTo>
                <a:cubicBezTo>
                  <a:pt x="446452" y="1077366"/>
                  <a:pt x="418163" y="1117850"/>
                  <a:pt x="371042" y="1158240"/>
                </a:cubicBezTo>
                <a:cubicBezTo>
                  <a:pt x="364980" y="1163436"/>
                  <a:pt x="281062" y="1227018"/>
                  <a:pt x="264362" y="1234440"/>
                </a:cubicBezTo>
                <a:cubicBezTo>
                  <a:pt x="235002" y="1247489"/>
                  <a:pt x="172922" y="1264920"/>
                  <a:pt x="172922" y="1264920"/>
                </a:cubicBezTo>
                <a:cubicBezTo>
                  <a:pt x="157682" y="1259840"/>
                  <a:pt x="141570" y="1256864"/>
                  <a:pt x="127202" y="1249680"/>
                </a:cubicBezTo>
                <a:cubicBezTo>
                  <a:pt x="9029" y="1190594"/>
                  <a:pt x="150680" y="1242266"/>
                  <a:pt x="35762" y="1203960"/>
                </a:cubicBezTo>
                <a:cubicBezTo>
                  <a:pt x="25602" y="1173480"/>
                  <a:pt x="0" y="1144212"/>
                  <a:pt x="5282" y="1112520"/>
                </a:cubicBezTo>
                <a:cubicBezTo>
                  <a:pt x="25804" y="989388"/>
                  <a:pt x="10750" y="1050395"/>
                  <a:pt x="51002" y="929640"/>
                </a:cubicBezTo>
                <a:cubicBezTo>
                  <a:pt x="66276" y="883818"/>
                  <a:pt x="63896" y="877591"/>
                  <a:pt x="96722" y="838200"/>
                </a:cubicBezTo>
                <a:cubicBezTo>
                  <a:pt x="110520" y="821643"/>
                  <a:pt x="129210" y="809493"/>
                  <a:pt x="142442" y="792480"/>
                </a:cubicBezTo>
                <a:cubicBezTo>
                  <a:pt x="164932" y="763564"/>
                  <a:pt x="203402" y="701040"/>
                  <a:pt x="203402" y="701040"/>
                </a:cubicBezTo>
                <a:cubicBezTo>
                  <a:pt x="198322" y="685800"/>
                  <a:pt x="195964" y="669363"/>
                  <a:pt x="188162" y="655320"/>
                </a:cubicBezTo>
                <a:cubicBezTo>
                  <a:pt x="170372" y="623298"/>
                  <a:pt x="138786" y="598633"/>
                  <a:pt x="127202" y="563880"/>
                </a:cubicBezTo>
                <a:lnTo>
                  <a:pt x="96722" y="472440"/>
                </a:lnTo>
                <a:cubicBezTo>
                  <a:pt x="101802" y="396240"/>
                  <a:pt x="103528" y="319742"/>
                  <a:pt x="111962" y="243840"/>
                </a:cubicBezTo>
                <a:cubicBezTo>
                  <a:pt x="113736" y="227874"/>
                  <a:pt x="119400" y="212163"/>
                  <a:pt x="127202" y="198120"/>
                </a:cubicBezTo>
                <a:cubicBezTo>
                  <a:pt x="144992" y="166098"/>
                  <a:pt x="162259" y="132583"/>
                  <a:pt x="188162" y="106680"/>
                </a:cubicBezTo>
                <a:cubicBezTo>
                  <a:pt x="221867" y="72975"/>
                  <a:pt x="237167" y="51698"/>
                  <a:pt x="279602" y="30480"/>
                </a:cubicBezTo>
                <a:lnTo>
                  <a:pt x="279602" y="30480"/>
                </a:lnTo>
                <a:close/>
              </a:path>
            </a:pathLst>
          </a:custGeom>
          <a:solidFill>
            <a:srgbClr val="00B050"/>
          </a:solidFill>
          <a:effectLst>
            <a:glow rad="101600">
              <a:srgbClr val="FFFF00">
                <a:alpha val="60000"/>
              </a:srgbClr>
            </a:glow>
          </a:effectLst>
          <a:scene3d>
            <a:camera prst="orthographicFront"/>
            <a:lightRig rig="sunset" dir="t">
              <a:rot lat="0" lon="0" rev="2400000"/>
            </a:lightRig>
          </a:scene3d>
          <a:sp3d extrusionH="76200" contourW="38100" prstMaterial="dkEdge">
            <a:bevelT/>
            <a:bevelB/>
            <a:extrusionClr>
              <a:schemeClr val="tx1">
                <a:lumMod val="85000"/>
                <a:lumOff val="15000"/>
              </a:schemeClr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8" name="47 - Ελεύθερη σχεδίαση"/>
          <p:cNvSpPr/>
          <p:nvPr/>
        </p:nvSpPr>
        <p:spPr>
          <a:xfrm rot="17918779">
            <a:off x="8661961" y="4166303"/>
            <a:ext cx="965402" cy="1264920"/>
          </a:xfrm>
          <a:custGeom>
            <a:avLst/>
            <a:gdLst>
              <a:gd name="connsiteX0" fmla="*/ 279602 w 965402"/>
              <a:gd name="connsiteY0" fmla="*/ 30480 h 1264920"/>
              <a:gd name="connsiteX1" fmla="*/ 416762 w 965402"/>
              <a:gd name="connsiteY1" fmla="*/ 0 h 1264920"/>
              <a:gd name="connsiteX2" fmla="*/ 538682 w 965402"/>
              <a:gd name="connsiteY2" fmla="*/ 15240 h 1264920"/>
              <a:gd name="connsiteX3" fmla="*/ 584402 w 965402"/>
              <a:gd name="connsiteY3" fmla="*/ 30480 h 1264920"/>
              <a:gd name="connsiteX4" fmla="*/ 675842 w 965402"/>
              <a:gd name="connsiteY4" fmla="*/ 91440 h 1264920"/>
              <a:gd name="connsiteX5" fmla="*/ 858722 w 965402"/>
              <a:gd name="connsiteY5" fmla="*/ 137160 h 1264920"/>
              <a:gd name="connsiteX6" fmla="*/ 904442 w 965402"/>
              <a:gd name="connsiteY6" fmla="*/ 167640 h 1264920"/>
              <a:gd name="connsiteX7" fmla="*/ 934922 w 965402"/>
              <a:gd name="connsiteY7" fmla="*/ 213360 h 1264920"/>
              <a:gd name="connsiteX8" fmla="*/ 950162 w 965402"/>
              <a:gd name="connsiteY8" fmla="*/ 274320 h 1264920"/>
              <a:gd name="connsiteX9" fmla="*/ 965402 w 965402"/>
              <a:gd name="connsiteY9" fmla="*/ 320040 h 1264920"/>
              <a:gd name="connsiteX10" fmla="*/ 934922 w 965402"/>
              <a:gd name="connsiteY10" fmla="*/ 411480 h 1264920"/>
              <a:gd name="connsiteX11" fmla="*/ 904442 w 965402"/>
              <a:gd name="connsiteY11" fmla="*/ 518160 h 1264920"/>
              <a:gd name="connsiteX12" fmla="*/ 797762 w 965402"/>
              <a:gd name="connsiteY12" fmla="*/ 655320 h 1264920"/>
              <a:gd name="connsiteX13" fmla="*/ 767282 w 965402"/>
              <a:gd name="connsiteY13" fmla="*/ 701040 h 1264920"/>
              <a:gd name="connsiteX14" fmla="*/ 721562 w 965402"/>
              <a:gd name="connsiteY14" fmla="*/ 716280 h 1264920"/>
              <a:gd name="connsiteX15" fmla="*/ 675842 w 965402"/>
              <a:gd name="connsiteY15" fmla="*/ 746760 h 1264920"/>
              <a:gd name="connsiteX16" fmla="*/ 630122 w 965402"/>
              <a:gd name="connsiteY16" fmla="*/ 762000 h 1264920"/>
              <a:gd name="connsiteX17" fmla="*/ 538682 w 965402"/>
              <a:gd name="connsiteY17" fmla="*/ 807720 h 1264920"/>
              <a:gd name="connsiteX18" fmla="*/ 508202 w 965402"/>
              <a:gd name="connsiteY18" fmla="*/ 899160 h 1264920"/>
              <a:gd name="connsiteX19" fmla="*/ 477722 w 965402"/>
              <a:gd name="connsiteY19" fmla="*/ 1021080 h 1264920"/>
              <a:gd name="connsiteX20" fmla="*/ 371042 w 965402"/>
              <a:gd name="connsiteY20" fmla="*/ 1158240 h 1264920"/>
              <a:gd name="connsiteX21" fmla="*/ 264362 w 965402"/>
              <a:gd name="connsiteY21" fmla="*/ 1234440 h 1264920"/>
              <a:gd name="connsiteX22" fmla="*/ 172922 w 965402"/>
              <a:gd name="connsiteY22" fmla="*/ 1264920 h 1264920"/>
              <a:gd name="connsiteX23" fmla="*/ 127202 w 965402"/>
              <a:gd name="connsiteY23" fmla="*/ 1249680 h 1264920"/>
              <a:gd name="connsiteX24" fmla="*/ 35762 w 965402"/>
              <a:gd name="connsiteY24" fmla="*/ 1203960 h 1264920"/>
              <a:gd name="connsiteX25" fmla="*/ 5282 w 965402"/>
              <a:gd name="connsiteY25" fmla="*/ 1112520 h 1264920"/>
              <a:gd name="connsiteX26" fmla="*/ 51002 w 965402"/>
              <a:gd name="connsiteY26" fmla="*/ 929640 h 1264920"/>
              <a:gd name="connsiteX27" fmla="*/ 96722 w 965402"/>
              <a:gd name="connsiteY27" fmla="*/ 838200 h 1264920"/>
              <a:gd name="connsiteX28" fmla="*/ 142442 w 965402"/>
              <a:gd name="connsiteY28" fmla="*/ 792480 h 1264920"/>
              <a:gd name="connsiteX29" fmla="*/ 203402 w 965402"/>
              <a:gd name="connsiteY29" fmla="*/ 701040 h 1264920"/>
              <a:gd name="connsiteX30" fmla="*/ 188162 w 965402"/>
              <a:gd name="connsiteY30" fmla="*/ 655320 h 1264920"/>
              <a:gd name="connsiteX31" fmla="*/ 127202 w 965402"/>
              <a:gd name="connsiteY31" fmla="*/ 563880 h 1264920"/>
              <a:gd name="connsiteX32" fmla="*/ 96722 w 965402"/>
              <a:gd name="connsiteY32" fmla="*/ 472440 h 1264920"/>
              <a:gd name="connsiteX33" fmla="*/ 111962 w 965402"/>
              <a:gd name="connsiteY33" fmla="*/ 243840 h 1264920"/>
              <a:gd name="connsiteX34" fmla="*/ 127202 w 965402"/>
              <a:gd name="connsiteY34" fmla="*/ 198120 h 1264920"/>
              <a:gd name="connsiteX35" fmla="*/ 188162 w 965402"/>
              <a:gd name="connsiteY35" fmla="*/ 106680 h 1264920"/>
              <a:gd name="connsiteX36" fmla="*/ 279602 w 965402"/>
              <a:gd name="connsiteY36" fmla="*/ 30480 h 1264920"/>
              <a:gd name="connsiteX37" fmla="*/ 279602 w 965402"/>
              <a:gd name="connsiteY37" fmla="*/ 30480 h 126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65402" h="1264920">
                <a:moveTo>
                  <a:pt x="279602" y="30480"/>
                </a:moveTo>
                <a:cubicBezTo>
                  <a:pt x="302462" y="25400"/>
                  <a:pt x="363119" y="0"/>
                  <a:pt x="416762" y="0"/>
                </a:cubicBezTo>
                <a:cubicBezTo>
                  <a:pt x="457718" y="0"/>
                  <a:pt x="498042" y="10160"/>
                  <a:pt x="538682" y="15240"/>
                </a:cubicBezTo>
                <a:cubicBezTo>
                  <a:pt x="553922" y="20320"/>
                  <a:pt x="570359" y="22678"/>
                  <a:pt x="584402" y="30480"/>
                </a:cubicBezTo>
                <a:cubicBezTo>
                  <a:pt x="616424" y="48270"/>
                  <a:pt x="639708" y="85418"/>
                  <a:pt x="675842" y="91440"/>
                </a:cubicBezTo>
                <a:cubicBezTo>
                  <a:pt x="721548" y="99058"/>
                  <a:pt x="818470" y="110326"/>
                  <a:pt x="858722" y="137160"/>
                </a:cubicBezTo>
                <a:lnTo>
                  <a:pt x="904442" y="167640"/>
                </a:lnTo>
                <a:cubicBezTo>
                  <a:pt x="914602" y="182880"/>
                  <a:pt x="927707" y="196525"/>
                  <a:pt x="934922" y="213360"/>
                </a:cubicBezTo>
                <a:cubicBezTo>
                  <a:pt x="943173" y="232612"/>
                  <a:pt x="944408" y="254181"/>
                  <a:pt x="950162" y="274320"/>
                </a:cubicBezTo>
                <a:cubicBezTo>
                  <a:pt x="954575" y="289766"/>
                  <a:pt x="960322" y="304800"/>
                  <a:pt x="965402" y="320040"/>
                </a:cubicBezTo>
                <a:cubicBezTo>
                  <a:pt x="955242" y="350520"/>
                  <a:pt x="942714" y="380311"/>
                  <a:pt x="934922" y="411480"/>
                </a:cubicBezTo>
                <a:cubicBezTo>
                  <a:pt x="931335" y="425829"/>
                  <a:pt x="914380" y="500272"/>
                  <a:pt x="904442" y="518160"/>
                </a:cubicBezTo>
                <a:cubicBezTo>
                  <a:pt x="827406" y="656825"/>
                  <a:pt x="871810" y="566463"/>
                  <a:pt x="797762" y="655320"/>
                </a:cubicBezTo>
                <a:cubicBezTo>
                  <a:pt x="786036" y="669391"/>
                  <a:pt x="781585" y="689598"/>
                  <a:pt x="767282" y="701040"/>
                </a:cubicBezTo>
                <a:cubicBezTo>
                  <a:pt x="754738" y="711075"/>
                  <a:pt x="735930" y="709096"/>
                  <a:pt x="721562" y="716280"/>
                </a:cubicBezTo>
                <a:cubicBezTo>
                  <a:pt x="705179" y="724471"/>
                  <a:pt x="692225" y="738569"/>
                  <a:pt x="675842" y="746760"/>
                </a:cubicBezTo>
                <a:cubicBezTo>
                  <a:pt x="661474" y="753944"/>
                  <a:pt x="644490" y="754816"/>
                  <a:pt x="630122" y="762000"/>
                </a:cubicBezTo>
                <a:cubicBezTo>
                  <a:pt x="511949" y="821086"/>
                  <a:pt x="653600" y="769414"/>
                  <a:pt x="538682" y="807720"/>
                </a:cubicBezTo>
                <a:cubicBezTo>
                  <a:pt x="528522" y="838200"/>
                  <a:pt x="514503" y="867655"/>
                  <a:pt x="508202" y="899160"/>
                </a:cubicBezTo>
                <a:cubicBezTo>
                  <a:pt x="503980" y="920272"/>
                  <a:pt x="492367" y="994720"/>
                  <a:pt x="477722" y="1021080"/>
                </a:cubicBezTo>
                <a:cubicBezTo>
                  <a:pt x="446452" y="1077366"/>
                  <a:pt x="418163" y="1117850"/>
                  <a:pt x="371042" y="1158240"/>
                </a:cubicBezTo>
                <a:cubicBezTo>
                  <a:pt x="364980" y="1163436"/>
                  <a:pt x="281062" y="1227018"/>
                  <a:pt x="264362" y="1234440"/>
                </a:cubicBezTo>
                <a:cubicBezTo>
                  <a:pt x="235002" y="1247489"/>
                  <a:pt x="172922" y="1264920"/>
                  <a:pt x="172922" y="1264920"/>
                </a:cubicBezTo>
                <a:cubicBezTo>
                  <a:pt x="157682" y="1259840"/>
                  <a:pt x="141570" y="1256864"/>
                  <a:pt x="127202" y="1249680"/>
                </a:cubicBezTo>
                <a:cubicBezTo>
                  <a:pt x="9029" y="1190594"/>
                  <a:pt x="150680" y="1242266"/>
                  <a:pt x="35762" y="1203960"/>
                </a:cubicBezTo>
                <a:cubicBezTo>
                  <a:pt x="25602" y="1173480"/>
                  <a:pt x="0" y="1144212"/>
                  <a:pt x="5282" y="1112520"/>
                </a:cubicBezTo>
                <a:cubicBezTo>
                  <a:pt x="25804" y="989388"/>
                  <a:pt x="10750" y="1050395"/>
                  <a:pt x="51002" y="929640"/>
                </a:cubicBezTo>
                <a:cubicBezTo>
                  <a:pt x="66276" y="883818"/>
                  <a:pt x="63896" y="877591"/>
                  <a:pt x="96722" y="838200"/>
                </a:cubicBezTo>
                <a:cubicBezTo>
                  <a:pt x="110520" y="821643"/>
                  <a:pt x="129210" y="809493"/>
                  <a:pt x="142442" y="792480"/>
                </a:cubicBezTo>
                <a:cubicBezTo>
                  <a:pt x="164932" y="763564"/>
                  <a:pt x="203402" y="701040"/>
                  <a:pt x="203402" y="701040"/>
                </a:cubicBezTo>
                <a:cubicBezTo>
                  <a:pt x="198322" y="685800"/>
                  <a:pt x="195964" y="669363"/>
                  <a:pt x="188162" y="655320"/>
                </a:cubicBezTo>
                <a:cubicBezTo>
                  <a:pt x="170372" y="623298"/>
                  <a:pt x="138786" y="598633"/>
                  <a:pt x="127202" y="563880"/>
                </a:cubicBezTo>
                <a:lnTo>
                  <a:pt x="96722" y="472440"/>
                </a:lnTo>
                <a:cubicBezTo>
                  <a:pt x="101802" y="396240"/>
                  <a:pt x="103528" y="319742"/>
                  <a:pt x="111962" y="243840"/>
                </a:cubicBezTo>
                <a:cubicBezTo>
                  <a:pt x="113736" y="227874"/>
                  <a:pt x="119400" y="212163"/>
                  <a:pt x="127202" y="198120"/>
                </a:cubicBezTo>
                <a:cubicBezTo>
                  <a:pt x="144992" y="166098"/>
                  <a:pt x="162259" y="132583"/>
                  <a:pt x="188162" y="106680"/>
                </a:cubicBezTo>
                <a:cubicBezTo>
                  <a:pt x="221867" y="72975"/>
                  <a:pt x="237167" y="51698"/>
                  <a:pt x="279602" y="30480"/>
                </a:cubicBezTo>
                <a:lnTo>
                  <a:pt x="279602" y="30480"/>
                </a:lnTo>
                <a:close/>
              </a:path>
            </a:pathLst>
          </a:custGeom>
          <a:solidFill>
            <a:srgbClr val="00B050"/>
          </a:solidFill>
          <a:effectLst>
            <a:glow rad="101600">
              <a:srgbClr val="FFFF00">
                <a:alpha val="60000"/>
              </a:srgbClr>
            </a:glow>
          </a:effectLst>
          <a:scene3d>
            <a:camera prst="orthographicFront"/>
            <a:lightRig rig="sunset" dir="t">
              <a:rot lat="0" lon="0" rev="2400000"/>
            </a:lightRig>
          </a:scene3d>
          <a:sp3d extrusionH="76200" contourW="38100" prstMaterial="dkEdge">
            <a:bevelT/>
            <a:bevelB/>
            <a:extrusionClr>
              <a:schemeClr val="tx1">
                <a:lumMod val="85000"/>
                <a:lumOff val="15000"/>
              </a:schemeClr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0971" name="Oval 11"/>
          <p:cNvSpPr>
            <a:spLocks noChangeArrowheads="1"/>
          </p:cNvSpPr>
          <p:nvPr/>
        </p:nvSpPr>
        <p:spPr bwMode="auto">
          <a:xfrm>
            <a:off x="4286244" y="3214686"/>
            <a:ext cx="1357322" cy="71438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C</a:t>
            </a:r>
            <a:r>
              <a:rPr lang="el-GR" sz="36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Ο</a:t>
            </a:r>
            <a:r>
              <a:rPr lang="en-GB" sz="3600" b="1" baseline="-25000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2</a:t>
            </a:r>
            <a:endParaRPr lang="en-GB" sz="36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 flipV="1">
            <a:off x="3848100" y="836617"/>
            <a:ext cx="0" cy="1584325"/>
          </a:xfrm>
          <a:prstGeom prst="line">
            <a:avLst/>
          </a:prstGeom>
          <a:noFill/>
          <a:ln w="1524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0977" name="Freeform 17"/>
          <p:cNvSpPr>
            <a:spLocks/>
          </p:cNvSpPr>
          <p:nvPr/>
        </p:nvSpPr>
        <p:spPr bwMode="auto">
          <a:xfrm>
            <a:off x="4135439" y="620713"/>
            <a:ext cx="3529013" cy="2663825"/>
          </a:xfrm>
          <a:custGeom>
            <a:avLst/>
            <a:gdLst/>
            <a:ahLst/>
            <a:cxnLst>
              <a:cxn ang="0">
                <a:pos x="0" y="38"/>
              </a:cxn>
              <a:cxn ang="0">
                <a:pos x="816" y="38"/>
              </a:cxn>
              <a:cxn ang="0">
                <a:pos x="1406" y="83"/>
              </a:cxn>
              <a:cxn ang="0">
                <a:pos x="1950" y="83"/>
              </a:cxn>
              <a:cxn ang="0">
                <a:pos x="1769" y="582"/>
              </a:cxn>
              <a:cxn ang="0">
                <a:pos x="1723" y="1761"/>
              </a:cxn>
            </a:cxnLst>
            <a:rect l="0" t="0" r="r" b="b"/>
            <a:pathLst>
              <a:path w="2010" h="1761">
                <a:moveTo>
                  <a:pt x="0" y="38"/>
                </a:moveTo>
                <a:cubicBezTo>
                  <a:pt x="291" y="34"/>
                  <a:pt x="582" y="30"/>
                  <a:pt x="816" y="38"/>
                </a:cubicBezTo>
                <a:cubicBezTo>
                  <a:pt x="1050" y="46"/>
                  <a:pt x="1217" y="76"/>
                  <a:pt x="1406" y="83"/>
                </a:cubicBezTo>
                <a:cubicBezTo>
                  <a:pt x="1595" y="90"/>
                  <a:pt x="1890" y="0"/>
                  <a:pt x="1950" y="83"/>
                </a:cubicBezTo>
                <a:cubicBezTo>
                  <a:pt x="2010" y="166"/>
                  <a:pt x="1807" y="302"/>
                  <a:pt x="1769" y="582"/>
                </a:cubicBezTo>
                <a:cubicBezTo>
                  <a:pt x="1731" y="862"/>
                  <a:pt x="1727" y="1311"/>
                  <a:pt x="1723" y="1761"/>
                </a:cubicBezTo>
              </a:path>
            </a:pathLst>
          </a:custGeom>
          <a:noFill/>
          <a:ln w="152400" cmpd="sng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0979" name="Line 19"/>
          <p:cNvSpPr>
            <a:spLocks noChangeShapeType="1"/>
          </p:cNvSpPr>
          <p:nvPr/>
        </p:nvSpPr>
        <p:spPr bwMode="auto">
          <a:xfrm flipV="1">
            <a:off x="7572392" y="1142984"/>
            <a:ext cx="714380" cy="360362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5634044" y="3071815"/>
            <a:ext cx="903288" cy="911226"/>
            <a:chOff x="3234" y="4320"/>
            <a:chExt cx="569" cy="574"/>
          </a:xfrm>
        </p:grpSpPr>
        <p:sp>
          <p:nvSpPr>
            <p:cNvPr id="40982" name="Text Box 22"/>
            <p:cNvSpPr txBox="1">
              <a:spLocks noChangeArrowheads="1"/>
            </p:cNvSpPr>
            <p:nvPr/>
          </p:nvSpPr>
          <p:spPr bwMode="auto">
            <a:xfrm>
              <a:off x="3234" y="4320"/>
              <a:ext cx="51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l-GR" sz="2800" b="1" dirty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Α</a:t>
              </a:r>
              <a:r>
                <a:rPr lang="en-GB" sz="2800" b="1" dirty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D</a:t>
              </a:r>
              <a:r>
                <a:rPr lang="el-GR" sz="2800" b="1" dirty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Ρ</a:t>
              </a:r>
              <a:endParaRPr lang="en-GB" sz="2800" b="1" dirty="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40983" name="Text Box 23"/>
            <p:cNvSpPr txBox="1">
              <a:spLocks noChangeArrowheads="1"/>
            </p:cNvSpPr>
            <p:nvPr/>
          </p:nvSpPr>
          <p:spPr bwMode="auto">
            <a:xfrm>
              <a:off x="3529" y="4564"/>
              <a:ext cx="27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l-GR" sz="28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Ρ</a:t>
              </a:r>
              <a:r>
                <a:rPr lang="en-GB" sz="2800" b="1" baseline="-250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i</a:t>
              </a:r>
              <a:endParaRPr lang="en-GB" sz="2800" b="1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3643199" y="428608"/>
            <a:ext cx="580608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3200" b="1" dirty="0">
                <a:solidFill>
                  <a:prstClr val="white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H</a:t>
            </a:r>
            <a:r>
              <a:rPr lang="en-GB" sz="3200" b="1" baseline="30000" dirty="0">
                <a:solidFill>
                  <a:prstClr val="white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+</a:t>
            </a:r>
            <a:endParaRPr lang="en-GB" sz="3200" b="1" dirty="0">
              <a:solidFill>
                <a:prstClr val="white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6929345" y="3286126"/>
            <a:ext cx="5806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3200" b="1" dirty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H</a:t>
            </a:r>
            <a:r>
              <a:rPr lang="en-GB" sz="3200" b="1" baseline="30000" dirty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+</a:t>
            </a:r>
            <a:endParaRPr lang="en-GB" sz="3200" b="1" dirty="0">
              <a:solidFill>
                <a:srgbClr val="000000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968" name="Oval 8"/>
          <p:cNvSpPr>
            <a:spLocks noChangeArrowheads="1"/>
          </p:cNvSpPr>
          <p:nvPr/>
        </p:nvSpPr>
        <p:spPr bwMode="auto">
          <a:xfrm>
            <a:off x="2500294" y="3357563"/>
            <a:ext cx="857255" cy="579435"/>
          </a:xfrm>
          <a:prstGeom prst="ellipse">
            <a:avLst/>
          </a:pr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4800" b="1" dirty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e</a:t>
            </a:r>
            <a:r>
              <a:rPr lang="en-GB" sz="4800" b="1" baseline="30000" dirty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-</a:t>
            </a:r>
            <a:endParaRPr lang="en-GB" sz="4800" b="1" dirty="0">
              <a:solidFill>
                <a:srgbClr val="000000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3682898" y="2439992"/>
            <a:ext cx="5806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3200" b="1" dirty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H</a:t>
            </a:r>
            <a:r>
              <a:rPr lang="en-GB" sz="3200" b="1" baseline="30000" dirty="0">
                <a:solidFill>
                  <a:srgbClr val="000000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+</a:t>
            </a:r>
            <a:endParaRPr lang="en-GB" sz="3200" b="1" dirty="0">
              <a:solidFill>
                <a:srgbClr val="000000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23 - Έλλειψη"/>
          <p:cNvSpPr/>
          <p:nvPr/>
        </p:nvSpPr>
        <p:spPr>
          <a:xfrm>
            <a:off x="6500824" y="1500174"/>
            <a:ext cx="1500198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3600" b="1" dirty="0">
                <a:solidFill>
                  <a:srgbClr val="C00000"/>
                </a:solidFill>
              </a:rPr>
              <a:t>ΑΤΡ</a:t>
            </a:r>
            <a:endParaRPr lang="en-GB" sz="3600" b="1" dirty="0">
              <a:solidFill>
                <a:srgbClr val="C00000"/>
              </a:solidFill>
            </a:endParaRPr>
          </a:p>
        </p:txBody>
      </p:sp>
      <p:sp>
        <p:nvSpPr>
          <p:cNvPr id="50" name="Text Box 32"/>
          <p:cNvSpPr txBox="1">
            <a:spLocks noChangeArrowheads="1"/>
          </p:cNvSpPr>
          <p:nvPr/>
        </p:nvSpPr>
        <p:spPr bwMode="auto">
          <a:xfrm>
            <a:off x="562434" y="6072210"/>
            <a:ext cx="48271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3200" b="1" dirty="0" err="1">
                <a:solidFill>
                  <a:srgbClr val="FFFFFF"/>
                </a:solidFill>
                <a:latin typeface="Calibri" pitchFamily="34" charset="0"/>
                <a:cs typeface="Arial" charset="0"/>
              </a:rPr>
              <a:t>Μεθανοποιητικά</a:t>
            </a:r>
            <a:r>
              <a:rPr lang="el-GR" sz="32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 βακτήρια</a:t>
            </a:r>
            <a:endParaRPr lang="en-GB" sz="32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8" name="57 - TextBox"/>
          <p:cNvSpPr txBox="1"/>
          <p:nvPr/>
        </p:nvSpPr>
        <p:spPr>
          <a:xfrm>
            <a:off x="5132662" y="4214822"/>
            <a:ext cx="2743059" cy="1200329"/>
          </a:xfrm>
          <a:prstGeom prst="rect">
            <a:avLst/>
          </a:prstGeom>
          <a:solidFill>
            <a:srgbClr val="3333FF"/>
          </a:solidFill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3600" b="1" dirty="0">
                <a:solidFill>
                  <a:srgbClr val="FFFFFF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ΑΝΑΕΡΟΒΙΟΣ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3600" b="1" dirty="0">
                <a:solidFill>
                  <a:srgbClr val="FFFFFF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ΑΝΑΠΝΟΗ</a:t>
            </a:r>
            <a:endParaRPr lang="en-US" sz="3600" b="1" dirty="0">
              <a:solidFill>
                <a:srgbClr val="FFFFFF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4" name="Line 25"/>
          <p:cNvSpPr>
            <a:spLocks noChangeShapeType="1"/>
          </p:cNvSpPr>
          <p:nvPr/>
        </p:nvSpPr>
        <p:spPr bwMode="auto">
          <a:xfrm>
            <a:off x="1500162" y="1000108"/>
            <a:ext cx="1071570" cy="2357454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51" name="50 - TextBox"/>
          <p:cNvSpPr txBox="1"/>
          <p:nvPr/>
        </p:nvSpPr>
        <p:spPr>
          <a:xfrm>
            <a:off x="640874" y="571484"/>
            <a:ext cx="2033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1800" b="1" dirty="0">
                <a:solidFill>
                  <a:srgbClr val="FFFFFF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Ποικίλα μόρια</a:t>
            </a:r>
            <a:endParaRPr lang="en-US" sz="1800" b="1" dirty="0">
              <a:solidFill>
                <a:srgbClr val="FFFFFF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48 - TextBox"/>
          <p:cNvSpPr txBox="1"/>
          <p:nvPr/>
        </p:nvSpPr>
        <p:spPr>
          <a:xfrm>
            <a:off x="4458673" y="3214690"/>
            <a:ext cx="10294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FFFFFF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CH</a:t>
            </a:r>
            <a:r>
              <a:rPr lang="en-US" sz="4400" b="1" baseline="-25000" dirty="0">
                <a:solidFill>
                  <a:srgbClr val="FFFFFF"/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4</a:t>
            </a:r>
            <a:endParaRPr lang="en-US" sz="4400" b="1" dirty="0">
              <a:solidFill>
                <a:srgbClr val="FFFFFF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0" y="0"/>
            <a:ext cx="7510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i="1" dirty="0" err="1" smtClean="0">
                <a:ln w="11430"/>
                <a:solidFill>
                  <a:srgbClr val="C00000"/>
                </a:solidFill>
                <a:latin typeface="Calibri" pitchFamily="34" charset="0"/>
                <a:cs typeface="+mn-cs"/>
              </a:rPr>
              <a:t>GrD</a:t>
            </a:r>
            <a:endParaRPr lang="en-US" b="1" i="1" dirty="0">
              <a:ln w="11430"/>
              <a:solidFill>
                <a:srgbClr val="C00000"/>
              </a:solidFill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08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45 -2.96296E-6 C -0.03163 -0.06227 -0.04182 -0.1243 -0.04274 -0.17014 C -0.04367 -0.21597 -0.03688 -0.24652 -0.02855 -0.27477 C -0.02021 -0.30301 -0.01312 -0.32893 0.00741 -0.33981 C 0.02763 -0.35092 0.0679 -0.3375 0.09306 -0.33981 C 0.11806 -0.34213 0.13951 -0.35717 0.15726 -0.35301 C 0.175 -0.34861 0.1892 -0.33773 0.2 -0.31389 C 0.21065 -0.29004 0.21914 -0.24004 0.22161 -0.20949 C 0.22408 -0.1787 0.21914 -0.16157 0.21435 -0.13102 C 0.20957 -0.10046 0.20124 -0.06342 0.19306 -0.02639 " pathEditMode="relative" rAng="0" ptsTypes="aaaaaaaaaA">
                                      <p:cBhvr>
                                        <p:cTn id="8" dur="2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0" y="-179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09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679E-6 -0.00394 C -0.02223 -0.12685 -0.04429 -0.24977 4.5679E-6 -0.29468 C 0.04429 -0.33935 0.20895 -0.27292 0.26604 -0.27292 C 0.32314 -0.27292 0.33487 -0.31968 0.34305 -0.29468 C 0.35123 -0.26944 0.31959 -0.17963 0.31496 -0.12222 C 0.31033 -0.06482 0.31496 0.00509 0.31496 0.05 C 0.31496 0.09491 0.31496 0.12083 0.31496 0.14699 " pathEditMode="relative" rAng="0" ptsTypes="aaaaaaA">
                                      <p:cBhvr>
                                        <p:cTn id="13" dur="20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00" y="-92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54321E-6 2.22222E-6 C -0.00524 -0.04028 -0.01049 -0.08056 -0.00694 -0.11551 C -0.00339 -0.15047 0.0105 -0.18542 0.021 -0.20996 C 0.03149 -0.23449 0.04322 -0.25371 0.05603 -0.2625 C 0.06884 -0.2713 0.08334 -0.2669 0.098 -0.2625 " pathEditMode="relative" ptsTypes="aaa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4568E-6 -4.07407E-6 C 0.0179 0.00185 0.03596 0.0037 0.05324 0.01343 C 0.07053 0.02315 0.09105 0.02384 0.10371 0.05787 C 0.11636 0.0919 0.12253 0.15486 0.12886 0.21782 " pathEditMode="relative" ptsTypes="aa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065 -0.00903 0.1213 -0.01806 0.17778 0.04236 C 0.23426 0.10278 0.31235 0.30903 0.3392 0.36227 " pathEditMode="relative" ptsTypes="aaA">
                                      <p:cBhvr>
                                        <p:cTn id="3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1" grpId="0" animBg="1"/>
      <p:bldP spid="40971" grpId="1" animBg="1"/>
      <p:bldP spid="40968" grpId="0" animBg="1"/>
      <p:bldP spid="40972" grpId="0"/>
      <p:bldP spid="24" grpId="0" animBg="1"/>
      <p:bldP spid="24" grpId="1" animBg="1"/>
      <p:bldP spid="58" grpId="0" animBg="1"/>
      <p:bldP spid="49" grpId="0"/>
      <p:bldP spid="4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reeform 2"/>
          <p:cNvSpPr>
            <a:spLocks/>
          </p:cNvSpPr>
          <p:nvPr/>
        </p:nvSpPr>
        <p:spPr bwMode="auto">
          <a:xfrm>
            <a:off x="1327151" y="1268413"/>
            <a:ext cx="8737601" cy="4500562"/>
          </a:xfrm>
          <a:custGeom>
            <a:avLst/>
            <a:gdLst/>
            <a:ahLst/>
            <a:cxnLst>
              <a:cxn ang="0">
                <a:pos x="521" y="2646"/>
              </a:cxn>
              <a:cxn ang="0">
                <a:pos x="23" y="1875"/>
              </a:cxn>
              <a:cxn ang="0">
                <a:pos x="385" y="786"/>
              </a:cxn>
              <a:cxn ang="0">
                <a:pos x="884" y="106"/>
              </a:cxn>
              <a:cxn ang="0">
                <a:pos x="2971" y="151"/>
              </a:cxn>
              <a:cxn ang="0">
                <a:pos x="4196" y="151"/>
              </a:cxn>
              <a:cxn ang="0">
                <a:pos x="5330" y="1058"/>
              </a:cxn>
              <a:cxn ang="0">
                <a:pos x="5239" y="2510"/>
              </a:cxn>
              <a:cxn ang="0">
                <a:pos x="4332" y="3054"/>
              </a:cxn>
              <a:cxn ang="0">
                <a:pos x="1973" y="3145"/>
              </a:cxn>
              <a:cxn ang="0">
                <a:pos x="521" y="2646"/>
              </a:cxn>
            </a:cxnLst>
            <a:rect l="0" t="0" r="r" b="b"/>
            <a:pathLst>
              <a:path w="5504" h="3213">
                <a:moveTo>
                  <a:pt x="521" y="2646"/>
                </a:moveTo>
                <a:cubicBezTo>
                  <a:pt x="196" y="2434"/>
                  <a:pt x="46" y="2185"/>
                  <a:pt x="23" y="1875"/>
                </a:cubicBezTo>
                <a:cubicBezTo>
                  <a:pt x="0" y="1565"/>
                  <a:pt x="242" y="1081"/>
                  <a:pt x="385" y="786"/>
                </a:cubicBezTo>
                <a:cubicBezTo>
                  <a:pt x="528" y="491"/>
                  <a:pt x="453" y="212"/>
                  <a:pt x="884" y="106"/>
                </a:cubicBezTo>
                <a:cubicBezTo>
                  <a:pt x="1315" y="0"/>
                  <a:pt x="2419" y="143"/>
                  <a:pt x="2971" y="151"/>
                </a:cubicBezTo>
                <a:cubicBezTo>
                  <a:pt x="3523" y="159"/>
                  <a:pt x="3803" y="0"/>
                  <a:pt x="4196" y="151"/>
                </a:cubicBezTo>
                <a:cubicBezTo>
                  <a:pt x="4589" y="302"/>
                  <a:pt x="5156" y="665"/>
                  <a:pt x="5330" y="1058"/>
                </a:cubicBezTo>
                <a:cubicBezTo>
                  <a:pt x="5504" y="1451"/>
                  <a:pt x="5405" y="2177"/>
                  <a:pt x="5239" y="2510"/>
                </a:cubicBezTo>
                <a:cubicBezTo>
                  <a:pt x="5073" y="2843"/>
                  <a:pt x="4876" y="2948"/>
                  <a:pt x="4332" y="3054"/>
                </a:cubicBezTo>
                <a:cubicBezTo>
                  <a:pt x="3788" y="3160"/>
                  <a:pt x="2608" y="3213"/>
                  <a:pt x="1973" y="3145"/>
                </a:cubicBezTo>
                <a:cubicBezTo>
                  <a:pt x="1338" y="3077"/>
                  <a:pt x="846" y="2858"/>
                  <a:pt x="521" y="2646"/>
                </a:cubicBezTo>
                <a:close/>
              </a:path>
            </a:pathLst>
          </a:custGeom>
          <a:solidFill>
            <a:schemeClr val="accent1"/>
          </a:solidFill>
          <a:ln w="3810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7107" name="Freeform 3"/>
          <p:cNvSpPr>
            <a:spLocks/>
          </p:cNvSpPr>
          <p:nvPr/>
        </p:nvSpPr>
        <p:spPr bwMode="auto">
          <a:xfrm>
            <a:off x="2706688" y="1125538"/>
            <a:ext cx="2820987" cy="779462"/>
          </a:xfrm>
          <a:custGeom>
            <a:avLst/>
            <a:gdLst/>
            <a:ahLst/>
            <a:cxnLst>
              <a:cxn ang="0">
                <a:pos x="356" y="408"/>
              </a:cxn>
              <a:cxn ang="0">
                <a:pos x="38" y="317"/>
              </a:cxn>
              <a:cxn ang="0">
                <a:pos x="129" y="45"/>
              </a:cxn>
              <a:cxn ang="0">
                <a:pos x="628" y="45"/>
              </a:cxn>
              <a:cxn ang="0">
                <a:pos x="991" y="45"/>
              </a:cxn>
              <a:cxn ang="0">
                <a:pos x="1490" y="45"/>
              </a:cxn>
              <a:cxn ang="0">
                <a:pos x="1762" y="181"/>
              </a:cxn>
              <a:cxn ang="0">
                <a:pos x="1580" y="453"/>
              </a:cxn>
              <a:cxn ang="0">
                <a:pos x="1036" y="408"/>
              </a:cxn>
              <a:cxn ang="0">
                <a:pos x="356" y="408"/>
              </a:cxn>
            </a:cxnLst>
            <a:rect l="0" t="0" r="r" b="b"/>
            <a:pathLst>
              <a:path w="1777" h="491">
                <a:moveTo>
                  <a:pt x="356" y="408"/>
                </a:moveTo>
                <a:cubicBezTo>
                  <a:pt x="190" y="393"/>
                  <a:pt x="76" y="377"/>
                  <a:pt x="38" y="317"/>
                </a:cubicBezTo>
                <a:cubicBezTo>
                  <a:pt x="0" y="257"/>
                  <a:pt x="31" y="90"/>
                  <a:pt x="129" y="45"/>
                </a:cubicBezTo>
                <a:cubicBezTo>
                  <a:pt x="227" y="0"/>
                  <a:pt x="484" y="45"/>
                  <a:pt x="628" y="45"/>
                </a:cubicBezTo>
                <a:cubicBezTo>
                  <a:pt x="772" y="45"/>
                  <a:pt x="847" y="45"/>
                  <a:pt x="991" y="45"/>
                </a:cubicBezTo>
                <a:cubicBezTo>
                  <a:pt x="1135" y="45"/>
                  <a:pt x="1362" y="22"/>
                  <a:pt x="1490" y="45"/>
                </a:cubicBezTo>
                <a:cubicBezTo>
                  <a:pt x="1618" y="68"/>
                  <a:pt x="1747" y="113"/>
                  <a:pt x="1762" y="181"/>
                </a:cubicBezTo>
                <a:cubicBezTo>
                  <a:pt x="1777" y="249"/>
                  <a:pt x="1701" y="415"/>
                  <a:pt x="1580" y="453"/>
                </a:cubicBezTo>
                <a:cubicBezTo>
                  <a:pt x="1459" y="491"/>
                  <a:pt x="1240" y="415"/>
                  <a:pt x="1036" y="408"/>
                </a:cubicBezTo>
                <a:cubicBezTo>
                  <a:pt x="832" y="401"/>
                  <a:pt x="522" y="423"/>
                  <a:pt x="356" y="408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056587" y="1268417"/>
            <a:ext cx="20322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18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Αναπνευστική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18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αλυσίδα</a:t>
            </a:r>
            <a:endParaRPr lang="en-GB" sz="18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7109" name="Oval 5"/>
          <p:cNvSpPr>
            <a:spLocks noChangeArrowheads="1"/>
          </p:cNvSpPr>
          <p:nvPr/>
        </p:nvSpPr>
        <p:spPr bwMode="auto">
          <a:xfrm>
            <a:off x="2551113" y="2492379"/>
            <a:ext cx="431800" cy="360363"/>
          </a:xfrm>
          <a:prstGeom prst="ellipse">
            <a:avLst/>
          </a:pr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>
                <a:solidFill>
                  <a:srgbClr val="000000"/>
                </a:solidFill>
                <a:latin typeface="Calibri" pitchFamily="34" charset="0"/>
                <a:cs typeface="+mn-cs"/>
              </a:rPr>
              <a:t>e</a:t>
            </a:r>
            <a:r>
              <a:rPr lang="en-GB" sz="1800" baseline="30000">
                <a:solidFill>
                  <a:srgbClr val="000000"/>
                </a:solidFill>
                <a:latin typeface="Calibri" pitchFamily="34" charset="0"/>
                <a:cs typeface="+mn-cs"/>
              </a:rPr>
              <a:t>-</a:t>
            </a:r>
            <a:endParaRPr lang="en-GB" sz="180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7110" name="Freeform 6"/>
          <p:cNvSpPr>
            <a:spLocks/>
          </p:cNvSpPr>
          <p:nvPr/>
        </p:nvSpPr>
        <p:spPr bwMode="auto">
          <a:xfrm>
            <a:off x="2514602" y="1257302"/>
            <a:ext cx="2724150" cy="1235075"/>
          </a:xfrm>
          <a:custGeom>
            <a:avLst/>
            <a:gdLst/>
            <a:ahLst/>
            <a:cxnLst>
              <a:cxn ang="0">
                <a:pos x="114" y="778"/>
              </a:cxn>
              <a:cxn ang="0">
                <a:pos x="23" y="461"/>
              </a:cxn>
              <a:cxn ang="0">
                <a:pos x="250" y="98"/>
              </a:cxn>
              <a:cxn ang="0">
                <a:pos x="1021" y="53"/>
              </a:cxn>
              <a:cxn ang="0">
                <a:pos x="1475" y="53"/>
              </a:cxn>
              <a:cxn ang="0">
                <a:pos x="1701" y="370"/>
              </a:cxn>
              <a:cxn ang="0">
                <a:pos x="1565" y="733"/>
              </a:cxn>
            </a:cxnLst>
            <a:rect l="0" t="0" r="r" b="b"/>
            <a:pathLst>
              <a:path w="1716" h="778">
                <a:moveTo>
                  <a:pt x="114" y="778"/>
                </a:moveTo>
                <a:cubicBezTo>
                  <a:pt x="57" y="676"/>
                  <a:pt x="0" y="574"/>
                  <a:pt x="23" y="461"/>
                </a:cubicBezTo>
                <a:cubicBezTo>
                  <a:pt x="46" y="348"/>
                  <a:pt x="84" y="166"/>
                  <a:pt x="250" y="98"/>
                </a:cubicBezTo>
                <a:cubicBezTo>
                  <a:pt x="416" y="30"/>
                  <a:pt x="817" y="60"/>
                  <a:pt x="1021" y="53"/>
                </a:cubicBezTo>
                <a:cubicBezTo>
                  <a:pt x="1225" y="46"/>
                  <a:pt x="1362" y="0"/>
                  <a:pt x="1475" y="53"/>
                </a:cubicBezTo>
                <a:cubicBezTo>
                  <a:pt x="1588" y="106"/>
                  <a:pt x="1686" y="257"/>
                  <a:pt x="1701" y="370"/>
                </a:cubicBezTo>
                <a:cubicBezTo>
                  <a:pt x="1716" y="483"/>
                  <a:pt x="1640" y="608"/>
                  <a:pt x="1565" y="733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7111" name="Oval 7"/>
          <p:cNvSpPr>
            <a:spLocks noChangeArrowheads="1"/>
          </p:cNvSpPr>
          <p:nvPr/>
        </p:nvSpPr>
        <p:spPr bwMode="auto">
          <a:xfrm>
            <a:off x="4783138" y="2420938"/>
            <a:ext cx="431800" cy="3603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>
                <a:solidFill>
                  <a:srgbClr val="000000"/>
                </a:solidFill>
                <a:latin typeface="Calibri" pitchFamily="34" charset="0"/>
                <a:cs typeface="+mn-cs"/>
              </a:rPr>
              <a:t>e</a:t>
            </a:r>
            <a:r>
              <a:rPr lang="en-GB" sz="1800" baseline="30000">
                <a:solidFill>
                  <a:srgbClr val="000000"/>
                </a:solidFill>
                <a:latin typeface="Calibri" pitchFamily="34" charset="0"/>
                <a:cs typeface="+mn-cs"/>
              </a:rPr>
              <a:t>-</a:t>
            </a:r>
            <a:endParaRPr lang="en-GB" sz="180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3634807" y="2439991"/>
            <a:ext cx="4812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H</a:t>
            </a:r>
            <a:r>
              <a:rPr lang="en-GB" sz="1800" b="1" baseline="300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+</a:t>
            </a:r>
            <a:endParaRPr lang="en-GB" sz="1800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 flipV="1">
            <a:off x="3848100" y="836617"/>
            <a:ext cx="0" cy="158432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47114" name="Picture 57" descr="closeOpenCrista_high"/>
          <p:cNvPicPr>
            <a:picLocks noChangeAspect="1" noChangeArrowheads="1"/>
          </p:cNvPicPr>
          <p:nvPr/>
        </p:nvPicPr>
        <p:blipFill>
          <a:blip r:embed="rId3" cstate="print"/>
          <a:srcRect l="77513" t="16435" r="2150" b="39352"/>
          <a:stretch>
            <a:fillRect/>
          </a:stretch>
        </p:blipFill>
        <p:spPr bwMode="auto">
          <a:xfrm rot="10500159">
            <a:off x="6731000" y="1123950"/>
            <a:ext cx="976313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rgbClr val="808080"/>
            </a:prstShdw>
          </a:effectLst>
        </p:spPr>
      </p:pic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3653858" y="476253"/>
            <a:ext cx="4812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b="1">
                <a:solidFill>
                  <a:srgbClr val="FFFFFF"/>
                </a:solidFill>
                <a:latin typeface="Calibri" pitchFamily="34" charset="0"/>
                <a:cs typeface="Arial" charset="0"/>
              </a:rPr>
              <a:t>H</a:t>
            </a:r>
            <a:r>
              <a:rPr lang="en-GB" sz="1800" b="1" baseline="30000">
                <a:solidFill>
                  <a:srgbClr val="FFFFFF"/>
                </a:solidFill>
                <a:latin typeface="Calibri" pitchFamily="34" charset="0"/>
                <a:cs typeface="Arial" charset="0"/>
              </a:rPr>
              <a:t>+</a:t>
            </a:r>
            <a:endParaRPr lang="en-GB" sz="1800" b="1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7116" name="Freeform 12"/>
          <p:cNvSpPr>
            <a:spLocks/>
          </p:cNvSpPr>
          <p:nvPr/>
        </p:nvSpPr>
        <p:spPr bwMode="auto">
          <a:xfrm>
            <a:off x="4135439" y="620713"/>
            <a:ext cx="3529013" cy="2663825"/>
          </a:xfrm>
          <a:custGeom>
            <a:avLst/>
            <a:gdLst/>
            <a:ahLst/>
            <a:cxnLst>
              <a:cxn ang="0">
                <a:pos x="0" y="38"/>
              </a:cxn>
              <a:cxn ang="0">
                <a:pos x="816" y="38"/>
              </a:cxn>
              <a:cxn ang="0">
                <a:pos x="1406" y="83"/>
              </a:cxn>
              <a:cxn ang="0">
                <a:pos x="1950" y="83"/>
              </a:cxn>
              <a:cxn ang="0">
                <a:pos x="1769" y="582"/>
              </a:cxn>
              <a:cxn ang="0">
                <a:pos x="1723" y="1761"/>
              </a:cxn>
            </a:cxnLst>
            <a:rect l="0" t="0" r="r" b="b"/>
            <a:pathLst>
              <a:path w="2010" h="1761">
                <a:moveTo>
                  <a:pt x="0" y="38"/>
                </a:moveTo>
                <a:cubicBezTo>
                  <a:pt x="291" y="34"/>
                  <a:pt x="582" y="30"/>
                  <a:pt x="816" y="38"/>
                </a:cubicBezTo>
                <a:cubicBezTo>
                  <a:pt x="1050" y="46"/>
                  <a:pt x="1217" y="76"/>
                  <a:pt x="1406" y="83"/>
                </a:cubicBezTo>
                <a:cubicBezTo>
                  <a:pt x="1595" y="90"/>
                  <a:pt x="1890" y="0"/>
                  <a:pt x="1950" y="83"/>
                </a:cubicBezTo>
                <a:cubicBezTo>
                  <a:pt x="2010" y="166"/>
                  <a:pt x="1807" y="302"/>
                  <a:pt x="1769" y="582"/>
                </a:cubicBezTo>
                <a:cubicBezTo>
                  <a:pt x="1731" y="862"/>
                  <a:pt x="1727" y="1311"/>
                  <a:pt x="1723" y="1761"/>
                </a:cubicBezTo>
              </a:path>
            </a:pathLst>
          </a:custGeom>
          <a:noFill/>
          <a:ln w="76200" cmpd="sng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8483681" y="115888"/>
            <a:ext cx="173496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3200" b="1">
                <a:solidFill>
                  <a:srgbClr val="FFFFFF"/>
                </a:solidFill>
                <a:latin typeface="Calibri" pitchFamily="34" charset="0"/>
                <a:cs typeface="Arial" charset="0"/>
              </a:rPr>
              <a:t>ATP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3200" b="1">
                <a:solidFill>
                  <a:srgbClr val="FFFFFF"/>
                </a:solidFill>
                <a:latin typeface="Calibri" pitchFamily="34" charset="0"/>
                <a:cs typeface="Arial" charset="0"/>
              </a:rPr>
              <a:t>συνθάση</a:t>
            </a:r>
            <a:endParaRPr lang="en-GB" sz="3200" b="1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7118" name="Line 14"/>
          <p:cNvSpPr>
            <a:spLocks noChangeShapeType="1"/>
          </p:cNvSpPr>
          <p:nvPr/>
        </p:nvSpPr>
        <p:spPr bwMode="auto">
          <a:xfrm flipV="1">
            <a:off x="7807325" y="765175"/>
            <a:ext cx="649288" cy="50323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6895533" y="3284541"/>
            <a:ext cx="4812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b="1">
                <a:solidFill>
                  <a:srgbClr val="FFFFFF"/>
                </a:solidFill>
                <a:latin typeface="Calibri" pitchFamily="34" charset="0"/>
                <a:cs typeface="Arial" charset="0"/>
              </a:rPr>
              <a:t>H</a:t>
            </a:r>
            <a:r>
              <a:rPr lang="en-GB" sz="1800" b="1" baseline="30000">
                <a:solidFill>
                  <a:srgbClr val="FFFFFF"/>
                </a:solidFill>
                <a:latin typeface="Calibri" pitchFamily="34" charset="0"/>
                <a:cs typeface="Arial" charset="0"/>
              </a:rPr>
              <a:t>+</a:t>
            </a:r>
            <a:endParaRPr lang="en-GB" sz="1800" b="1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7120" name="Text Box 16"/>
          <p:cNvSpPr txBox="1">
            <a:spLocks noChangeArrowheads="1"/>
          </p:cNvSpPr>
          <p:nvPr/>
        </p:nvSpPr>
        <p:spPr bwMode="auto">
          <a:xfrm>
            <a:off x="8377873" y="2420938"/>
            <a:ext cx="7415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28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ΑΤΡ</a:t>
            </a:r>
            <a:endParaRPr lang="en-GB" sz="2800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710243" y="2708280"/>
            <a:ext cx="903288" cy="911226"/>
            <a:chOff x="3234" y="4320"/>
            <a:chExt cx="569" cy="574"/>
          </a:xfrm>
        </p:grpSpPr>
        <p:sp>
          <p:nvSpPr>
            <p:cNvPr id="47122" name="Text Box 18"/>
            <p:cNvSpPr txBox="1">
              <a:spLocks noChangeArrowheads="1"/>
            </p:cNvSpPr>
            <p:nvPr/>
          </p:nvSpPr>
          <p:spPr bwMode="auto">
            <a:xfrm>
              <a:off x="3234" y="4320"/>
              <a:ext cx="51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l-GR" sz="28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Α</a:t>
              </a:r>
              <a:r>
                <a:rPr lang="en-GB" sz="28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D</a:t>
              </a:r>
              <a:r>
                <a:rPr lang="el-GR" sz="28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Ρ</a:t>
              </a:r>
              <a:endParaRPr lang="en-GB" sz="2800" b="1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47123" name="Text Box 19"/>
            <p:cNvSpPr txBox="1">
              <a:spLocks noChangeArrowheads="1"/>
            </p:cNvSpPr>
            <p:nvPr/>
          </p:nvSpPr>
          <p:spPr bwMode="auto">
            <a:xfrm>
              <a:off x="3529" y="4564"/>
              <a:ext cx="27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l-GR" sz="28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Ρ</a:t>
              </a:r>
              <a:r>
                <a:rPr lang="en-GB" sz="2800" b="1" baseline="-250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i</a:t>
              </a:r>
              <a:endParaRPr lang="en-GB" sz="2800" b="1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47124" name="Freeform 20"/>
          <p:cNvSpPr>
            <a:spLocks/>
          </p:cNvSpPr>
          <p:nvPr/>
        </p:nvSpPr>
        <p:spPr bwMode="auto">
          <a:xfrm>
            <a:off x="6151563" y="1978029"/>
            <a:ext cx="2305050" cy="658813"/>
          </a:xfrm>
          <a:custGeom>
            <a:avLst/>
            <a:gdLst/>
            <a:ahLst/>
            <a:cxnLst>
              <a:cxn ang="0">
                <a:pos x="30" y="642"/>
              </a:cxn>
              <a:cxn ang="0">
                <a:pos x="121" y="279"/>
              </a:cxn>
              <a:cxn ang="0">
                <a:pos x="756" y="7"/>
              </a:cxn>
              <a:cxn ang="0">
                <a:pos x="1663" y="234"/>
              </a:cxn>
              <a:cxn ang="0">
                <a:pos x="1890" y="551"/>
              </a:cxn>
            </a:cxnLst>
            <a:rect l="0" t="0" r="r" b="b"/>
            <a:pathLst>
              <a:path w="1890" h="642">
                <a:moveTo>
                  <a:pt x="30" y="642"/>
                </a:moveTo>
                <a:cubicBezTo>
                  <a:pt x="15" y="513"/>
                  <a:pt x="0" y="385"/>
                  <a:pt x="121" y="279"/>
                </a:cubicBezTo>
                <a:cubicBezTo>
                  <a:pt x="242" y="173"/>
                  <a:pt x="499" y="14"/>
                  <a:pt x="756" y="7"/>
                </a:cubicBezTo>
                <a:cubicBezTo>
                  <a:pt x="1013" y="0"/>
                  <a:pt x="1474" y="143"/>
                  <a:pt x="1663" y="234"/>
                </a:cubicBezTo>
                <a:cubicBezTo>
                  <a:pt x="1852" y="325"/>
                  <a:pt x="1852" y="498"/>
                  <a:pt x="1890" y="551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7125" name="Text Box 21"/>
          <p:cNvSpPr txBox="1">
            <a:spLocks noChangeArrowheads="1"/>
          </p:cNvSpPr>
          <p:nvPr/>
        </p:nvSpPr>
        <p:spPr bwMode="auto">
          <a:xfrm>
            <a:off x="6153262" y="3933825"/>
            <a:ext cx="311437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32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Κυτταροδιάλυμα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32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βακτηρίου</a:t>
            </a:r>
            <a:endParaRPr lang="en-GB" sz="3200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7129" name="Text Box 25"/>
          <p:cNvSpPr txBox="1">
            <a:spLocks noChangeArrowheads="1"/>
          </p:cNvSpPr>
          <p:nvPr/>
        </p:nvSpPr>
        <p:spPr bwMode="auto">
          <a:xfrm>
            <a:off x="381087" y="260350"/>
            <a:ext cx="231826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3200" b="1">
                <a:solidFill>
                  <a:srgbClr val="FFFFFF"/>
                </a:solidFill>
                <a:latin typeface="Calibri" pitchFamily="34" charset="0"/>
                <a:cs typeface="Arial" charset="0"/>
              </a:rPr>
              <a:t>Αναερόβιος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3200" b="1">
                <a:solidFill>
                  <a:srgbClr val="FFFFFF"/>
                </a:solidFill>
                <a:latin typeface="Calibri" pitchFamily="34" charset="0"/>
                <a:cs typeface="Arial" charset="0"/>
              </a:rPr>
              <a:t>αναπνοή</a:t>
            </a:r>
            <a:endParaRPr lang="en-GB" sz="3200" b="1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7130" name="Text Box 26"/>
          <p:cNvSpPr txBox="1">
            <a:spLocks noChangeArrowheads="1"/>
          </p:cNvSpPr>
          <p:nvPr/>
        </p:nvSpPr>
        <p:spPr bwMode="auto">
          <a:xfrm>
            <a:off x="3356798" y="3141664"/>
            <a:ext cx="97494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40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C</a:t>
            </a:r>
            <a:r>
              <a:rPr lang="el-GR" sz="40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Ο</a:t>
            </a:r>
            <a:r>
              <a:rPr lang="en-GB" sz="4000" b="1" baseline="-250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2</a:t>
            </a:r>
            <a:endParaRPr lang="en-GB" sz="4000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7131" name="Text Box 27"/>
          <p:cNvSpPr txBox="1">
            <a:spLocks noChangeArrowheads="1"/>
          </p:cNvSpPr>
          <p:nvPr/>
        </p:nvSpPr>
        <p:spPr bwMode="auto">
          <a:xfrm>
            <a:off x="126735" y="5791200"/>
            <a:ext cx="320171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3200" b="1">
                <a:solidFill>
                  <a:srgbClr val="FFFFFF"/>
                </a:solidFill>
                <a:latin typeface="Calibri" pitchFamily="34" charset="0"/>
                <a:cs typeface="Arial" charset="0"/>
              </a:rPr>
              <a:t>Μεθανοποιητικά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3200" b="1">
                <a:solidFill>
                  <a:srgbClr val="FFFFFF"/>
                </a:solidFill>
                <a:latin typeface="Calibri" pitchFamily="34" charset="0"/>
                <a:cs typeface="Arial" charset="0"/>
              </a:rPr>
              <a:t>βακτήρια</a:t>
            </a:r>
            <a:endParaRPr lang="en-GB" sz="3200" b="1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7135" name="Freeform 31"/>
          <p:cNvSpPr>
            <a:spLocks/>
          </p:cNvSpPr>
          <p:nvPr/>
        </p:nvSpPr>
        <p:spPr bwMode="auto">
          <a:xfrm>
            <a:off x="3990977" y="2632075"/>
            <a:ext cx="1154113" cy="1612900"/>
          </a:xfrm>
          <a:custGeom>
            <a:avLst/>
            <a:gdLst/>
            <a:ahLst/>
            <a:cxnLst>
              <a:cxn ang="0">
                <a:pos x="0" y="411"/>
              </a:cxn>
              <a:cxn ang="0">
                <a:pos x="318" y="139"/>
              </a:cxn>
              <a:cxn ang="0">
                <a:pos x="670" y="146"/>
              </a:cxn>
              <a:cxn ang="0">
                <a:pos x="659" y="1016"/>
              </a:cxn>
            </a:cxnLst>
            <a:rect l="0" t="0" r="r" b="b"/>
            <a:pathLst>
              <a:path w="727" h="1016">
                <a:moveTo>
                  <a:pt x="0" y="411"/>
                </a:moveTo>
                <a:cubicBezTo>
                  <a:pt x="98" y="301"/>
                  <a:pt x="206" y="183"/>
                  <a:pt x="318" y="139"/>
                </a:cubicBezTo>
                <a:cubicBezTo>
                  <a:pt x="430" y="95"/>
                  <a:pt x="613" y="0"/>
                  <a:pt x="670" y="146"/>
                </a:cubicBezTo>
                <a:cubicBezTo>
                  <a:pt x="727" y="292"/>
                  <a:pt x="661" y="835"/>
                  <a:pt x="659" y="1016"/>
                </a:cubicBezTo>
              </a:path>
            </a:pathLst>
          </a:custGeom>
          <a:noFill/>
          <a:ln w="76200" cmpd="sng">
            <a:solidFill>
              <a:srgbClr val="FFFF00"/>
            </a:solidFill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7136" name="Text Box 32"/>
          <p:cNvSpPr txBox="1">
            <a:spLocks noChangeArrowheads="1"/>
          </p:cNvSpPr>
          <p:nvPr/>
        </p:nvSpPr>
        <p:spPr bwMode="auto">
          <a:xfrm>
            <a:off x="4648992" y="4292601"/>
            <a:ext cx="95250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40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CH</a:t>
            </a:r>
            <a:r>
              <a:rPr lang="en-GB" sz="4000" b="1" baseline="-250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4</a:t>
            </a:r>
          </a:p>
        </p:txBody>
      </p:sp>
      <p:sp>
        <p:nvSpPr>
          <p:cNvPr id="47137" name="Text Box 33"/>
          <p:cNvSpPr txBox="1">
            <a:spLocks noChangeArrowheads="1"/>
          </p:cNvSpPr>
          <p:nvPr/>
        </p:nvSpPr>
        <p:spPr bwMode="auto">
          <a:xfrm>
            <a:off x="118747" y="3573466"/>
            <a:ext cx="164025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2800" b="1">
                <a:solidFill>
                  <a:srgbClr val="FFFFFF"/>
                </a:solidFill>
                <a:latin typeface="Calibri" pitchFamily="34" charset="0"/>
                <a:cs typeface="Arial" charset="0"/>
              </a:rPr>
              <a:t>Οργανικά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2800" b="1">
                <a:solidFill>
                  <a:srgbClr val="FFFFFF"/>
                </a:solidFill>
                <a:latin typeface="Calibri" pitchFamily="34" charset="0"/>
                <a:cs typeface="Arial" charset="0"/>
              </a:rPr>
              <a:t> μόρια</a:t>
            </a:r>
            <a:endParaRPr lang="en-GB" sz="2800" b="1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7138" name="Line 34"/>
          <p:cNvSpPr>
            <a:spLocks noChangeShapeType="1"/>
          </p:cNvSpPr>
          <p:nvPr/>
        </p:nvSpPr>
        <p:spPr bwMode="auto">
          <a:xfrm flipV="1">
            <a:off x="966791" y="2852738"/>
            <a:ext cx="1584325" cy="792162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7139" name="Line 35"/>
          <p:cNvSpPr>
            <a:spLocks noChangeShapeType="1"/>
          </p:cNvSpPr>
          <p:nvPr/>
        </p:nvSpPr>
        <p:spPr bwMode="auto">
          <a:xfrm>
            <a:off x="5214938" y="4941892"/>
            <a:ext cx="1657350" cy="1150937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7140" name="Text Box 36"/>
          <p:cNvSpPr txBox="1">
            <a:spLocks noChangeArrowheads="1"/>
          </p:cNvSpPr>
          <p:nvPr/>
        </p:nvSpPr>
        <p:spPr bwMode="auto">
          <a:xfrm>
            <a:off x="4248051" y="5911853"/>
            <a:ext cx="57293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2800" b="1">
                <a:solidFill>
                  <a:srgbClr val="FFFFFF"/>
                </a:solidFill>
                <a:latin typeface="Calibri" pitchFamily="34" charset="0"/>
                <a:cs typeface="Arial" charset="0"/>
              </a:rPr>
              <a:t>Αύξηση της έντασης του φαινομένου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2800" b="1">
                <a:solidFill>
                  <a:srgbClr val="FFFFFF"/>
                </a:solidFill>
                <a:latin typeface="Calibri" pitchFamily="34" charset="0"/>
                <a:cs typeface="Arial" charset="0"/>
              </a:rPr>
              <a:t>του θερμοκηπίου</a:t>
            </a:r>
            <a:endParaRPr lang="en-GB" sz="2800" b="1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7510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i="1" dirty="0" err="1" smtClean="0">
                <a:ln w="11430"/>
                <a:solidFill>
                  <a:srgbClr val="C00000"/>
                </a:solidFill>
                <a:latin typeface="Calibri" pitchFamily="34" charset="0"/>
                <a:cs typeface="+mn-cs"/>
              </a:rPr>
              <a:t>GrD</a:t>
            </a:r>
            <a:endParaRPr lang="en-US" b="1" i="1" dirty="0">
              <a:ln w="11430"/>
              <a:solidFill>
                <a:srgbClr val="C00000"/>
              </a:solidFill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84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30" grpId="0"/>
      <p:bldP spid="471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25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b="1" dirty="0" smtClean="0"/>
              <a:t>Σημείωμα Χρήσης Έργων Τρίτων</a:t>
            </a:r>
            <a:r>
              <a:rPr lang="en-US" b="1" dirty="0" smtClean="0"/>
              <a:t> (1/</a:t>
            </a:r>
            <a:r>
              <a:rPr lang="el-GR" b="1" dirty="0" smtClean="0"/>
              <a:t>2</a:t>
            </a:r>
            <a:r>
              <a:rPr lang="en-US" b="1" dirty="0" smtClean="0"/>
              <a:t>)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439863"/>
            <a:ext cx="8578850" cy="4760912"/>
          </a:xfrm>
        </p:spPr>
        <p:txBody>
          <a:bodyPr>
            <a:noAutofit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l-GR" sz="2400" dirty="0" smtClean="0"/>
              <a:t>Το Έργο αυτό κάνει χρήση των ακόλουθων έργων: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l-GR" sz="2400" dirty="0" smtClean="0"/>
              <a:t>Εικόνες</a:t>
            </a:r>
          </a:p>
          <a:p>
            <a:pPr>
              <a:buFont typeface="Arial" charset="0"/>
              <a:buChar char="•"/>
              <a:defRPr/>
            </a:pPr>
            <a:r>
              <a:rPr lang="el-GR" sz="2400" dirty="0" smtClean="0">
                <a:latin typeface="+mj-lt"/>
              </a:rPr>
              <a:t>Εικόνα 1: Βακτήρια. </a:t>
            </a:r>
            <a:r>
              <a:rPr lang="en-US" sz="2400" dirty="0" smtClean="0">
                <a:latin typeface="+mj-lt"/>
                <a:hlinkClick r:id="rId3"/>
              </a:rPr>
              <a:t>https://microorganismblog.wordpress.com/tag/define-microorganisms/</a:t>
            </a:r>
            <a:r>
              <a:rPr lang="en-US" sz="2400" dirty="0" smtClean="0">
                <a:latin typeface="+mj-lt"/>
              </a:rPr>
              <a:t> </a:t>
            </a:r>
            <a:endParaRPr lang="el-GR" sz="2400" dirty="0" smtClean="0">
              <a:latin typeface="+mj-lt"/>
            </a:endParaRPr>
          </a:p>
          <a:p>
            <a:pPr>
              <a:buFont typeface="Arial" charset="0"/>
              <a:buChar char="•"/>
              <a:defRPr/>
            </a:pPr>
            <a:r>
              <a:rPr lang="el-GR" sz="2400" dirty="0" smtClean="0">
                <a:latin typeface="+mj-lt"/>
              </a:rPr>
              <a:t>Εικόνα 2: Βακτήρια: </a:t>
            </a:r>
            <a:r>
              <a:rPr lang="el-GR" sz="2400" dirty="0" err="1" smtClean="0">
                <a:latin typeface="+mj-lt"/>
              </a:rPr>
              <a:t>προκαρυωτικοί</a:t>
            </a:r>
            <a:r>
              <a:rPr lang="el-GR" sz="2400" dirty="0" smtClean="0">
                <a:latin typeface="+mj-lt"/>
              </a:rPr>
              <a:t> οργανισμοί. </a:t>
            </a:r>
            <a:r>
              <a:rPr lang="en-US" sz="2400" dirty="0" smtClean="0">
                <a:latin typeface="+mj-lt"/>
                <a:hlinkClick r:id="rId4"/>
              </a:rPr>
              <a:t>http://bestprobioticsinfo.com/</a:t>
            </a:r>
            <a:endParaRPr lang="el-GR" sz="2400" b="1" dirty="0" smtClean="0">
              <a:latin typeface="+mj-lt"/>
            </a:endParaRPr>
          </a:p>
          <a:p>
            <a:pPr>
              <a:buFont typeface="Arial" charset="0"/>
              <a:buChar char="•"/>
              <a:defRPr/>
            </a:pPr>
            <a:r>
              <a:rPr lang="el-GR" sz="2400" dirty="0" smtClean="0">
                <a:latin typeface="+mj-lt"/>
              </a:rPr>
              <a:t>Εικόνα 3: Δομή </a:t>
            </a:r>
            <a:r>
              <a:rPr lang="el-GR" sz="2400" dirty="0" err="1" smtClean="0">
                <a:latin typeface="+mj-lt"/>
              </a:rPr>
              <a:t>προκαρυωτικού</a:t>
            </a:r>
            <a:r>
              <a:rPr lang="el-GR" sz="2400" dirty="0" smtClean="0">
                <a:latin typeface="+mj-lt"/>
              </a:rPr>
              <a:t> κυττάρου. </a:t>
            </a:r>
            <a:r>
              <a:rPr lang="en-US" sz="2400" dirty="0" smtClean="0">
                <a:latin typeface="+mj-lt"/>
                <a:hlinkClick r:id="rId5"/>
              </a:rPr>
              <a:t>http://es.slideshare.net/efrenmontanoc/esta-si-es-la-celula-y-sus-componentes</a:t>
            </a:r>
            <a:endParaRPr lang="el-GR" sz="2400" dirty="0" smtClean="0">
              <a:latin typeface="+mj-lt"/>
            </a:endParaRPr>
          </a:p>
          <a:p>
            <a:pPr>
              <a:buNone/>
              <a:defRPr/>
            </a:pPr>
            <a:endParaRPr 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1999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25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b="1" dirty="0" smtClean="0"/>
              <a:t>Σημείωμα Χρήσης Έργων Τρίτων</a:t>
            </a:r>
            <a:r>
              <a:rPr lang="en-US" b="1" dirty="0" smtClean="0"/>
              <a:t> (</a:t>
            </a:r>
            <a:r>
              <a:rPr lang="el-GR" b="1" dirty="0" smtClean="0"/>
              <a:t>2</a:t>
            </a:r>
            <a:r>
              <a:rPr lang="en-US" b="1" dirty="0" smtClean="0"/>
              <a:t>/</a:t>
            </a:r>
            <a:r>
              <a:rPr lang="el-GR" b="1" dirty="0" smtClean="0"/>
              <a:t>2</a:t>
            </a:r>
            <a:r>
              <a:rPr lang="en-US" b="1" dirty="0" smtClean="0"/>
              <a:t>)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439863"/>
            <a:ext cx="8229600" cy="476091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l-GR" sz="2400" dirty="0" smtClean="0"/>
              <a:t>Το Έργο αυτό κάνει χρήση των ακόλουθων έργων: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l-GR" sz="2400" dirty="0" smtClean="0"/>
              <a:t>Σχήματα</a:t>
            </a:r>
          </a:p>
          <a:p>
            <a:pPr>
              <a:buFont typeface="Arial" charset="0"/>
              <a:buChar char="•"/>
              <a:defRPr/>
            </a:pPr>
            <a:r>
              <a:rPr lang="el-GR" sz="2400" dirty="0" smtClean="0"/>
              <a:t>Σχήμα 1: Σύνθεση ΑΤΡ σε βακτήρια που διαθέτουν αναπνευστική αλυσίδα. Επεξεργασία </a:t>
            </a:r>
            <a:r>
              <a:rPr lang="el-GR" sz="2400" dirty="0" err="1" smtClean="0"/>
              <a:t>Γρ</a:t>
            </a:r>
            <a:r>
              <a:rPr lang="el-GR" sz="2400" dirty="0" smtClean="0"/>
              <a:t>. </a:t>
            </a:r>
            <a:r>
              <a:rPr lang="el-GR" sz="2400" dirty="0" err="1" smtClean="0"/>
              <a:t>Διαμαντίδης</a:t>
            </a:r>
            <a:r>
              <a:rPr lang="el-GR" sz="2400" dirty="0" smtClean="0"/>
              <a:t>.</a:t>
            </a:r>
          </a:p>
          <a:p>
            <a:r>
              <a:rPr lang="el-GR" sz="2400" dirty="0" smtClean="0"/>
              <a:t>Σχήμα 2: Αναπνοή σε αερόβια βακτήρια. Επεξεργασία </a:t>
            </a:r>
            <a:r>
              <a:rPr lang="el-GR" sz="2400" dirty="0" err="1" smtClean="0"/>
              <a:t>Γρ</a:t>
            </a:r>
            <a:r>
              <a:rPr lang="el-GR" sz="2400" dirty="0" smtClean="0"/>
              <a:t>. </a:t>
            </a:r>
            <a:r>
              <a:rPr lang="el-GR" sz="2400" dirty="0" err="1" smtClean="0"/>
              <a:t>Διαμαντίδης</a:t>
            </a:r>
            <a:r>
              <a:rPr lang="el-GR" sz="2400" dirty="0" smtClean="0"/>
              <a:t>.</a:t>
            </a:r>
          </a:p>
          <a:p>
            <a:pPr>
              <a:buFont typeface="Arial" charset="0"/>
              <a:buChar char="•"/>
              <a:defRPr/>
            </a:pPr>
            <a:r>
              <a:rPr lang="el-GR" sz="2400" dirty="0" smtClean="0"/>
              <a:t>Σχήμα 3: Πηγή ενέργειας</a:t>
            </a:r>
            <a:r>
              <a:rPr lang="en-US" sz="2400" dirty="0" smtClean="0"/>
              <a:t>/</a:t>
            </a:r>
            <a:r>
              <a:rPr lang="el-GR" sz="2400" dirty="0" smtClean="0"/>
              <a:t>ηλεκτρονίων κατά την αναπνοή σε αερόβια βακτήρια. Επεξεργασία </a:t>
            </a:r>
            <a:r>
              <a:rPr lang="el-GR" sz="2400" dirty="0" err="1" smtClean="0"/>
              <a:t>Γρ. Διαμαντίδης</a:t>
            </a:r>
            <a:r>
              <a:rPr lang="el-GR" sz="2400" dirty="0" smtClean="0"/>
              <a:t>.</a:t>
            </a:r>
          </a:p>
          <a:p>
            <a:pPr>
              <a:buFont typeface="Arial" charset="0"/>
              <a:buChar char="•"/>
              <a:defRPr/>
            </a:pPr>
            <a:r>
              <a:rPr lang="el-GR" sz="2400" dirty="0" smtClean="0"/>
              <a:t>Σχήμα 4,5: Αναπνοή σε αναερόβια βακτήρια</a:t>
            </a:r>
            <a:r>
              <a:rPr lang="en-US" sz="2400" dirty="0" smtClean="0"/>
              <a:t>. </a:t>
            </a:r>
            <a:r>
              <a:rPr lang="el-GR" sz="2400" dirty="0" smtClean="0"/>
              <a:t>Επεξεργασία </a:t>
            </a:r>
            <a:r>
              <a:rPr lang="el-GR" sz="2400" dirty="0" err="1" smtClean="0"/>
              <a:t>Γρ</a:t>
            </a:r>
            <a:r>
              <a:rPr lang="el-GR" sz="2400" dirty="0" smtClean="0"/>
              <a:t>. </a:t>
            </a:r>
            <a:r>
              <a:rPr lang="el-GR" sz="2400" dirty="0" err="1" smtClean="0"/>
              <a:t>Διαμαντίδης</a:t>
            </a:r>
            <a:r>
              <a:rPr lang="el-GR" sz="2400" dirty="0" smtClean="0"/>
              <a:t>.</a:t>
            </a:r>
          </a:p>
          <a:p>
            <a:pPr>
              <a:buFont typeface="Arial" charset="0"/>
              <a:buChar char="•"/>
              <a:defRPr/>
            </a:pPr>
            <a:r>
              <a:rPr lang="el-GR" sz="2400" dirty="0" smtClean="0"/>
              <a:t>Σχήμα 6,7: Αναπνοή σε </a:t>
            </a:r>
            <a:r>
              <a:rPr lang="el-GR" sz="2400" dirty="0" err="1" smtClean="0"/>
              <a:t>μεθανοποιητικά</a:t>
            </a:r>
            <a:r>
              <a:rPr lang="el-GR" sz="2400" dirty="0" smtClean="0"/>
              <a:t> βακτήρια. Επεξεργασία </a:t>
            </a:r>
            <a:r>
              <a:rPr lang="el-GR" sz="2400" dirty="0" err="1" smtClean="0"/>
              <a:t>Γρ</a:t>
            </a:r>
            <a:r>
              <a:rPr lang="el-GR" sz="2400" dirty="0" smtClean="0"/>
              <a:t>. </a:t>
            </a:r>
            <a:r>
              <a:rPr lang="el-GR" sz="2400" dirty="0" err="1" smtClean="0"/>
              <a:t>Διαμαντίδης</a:t>
            </a:r>
            <a:r>
              <a:rPr lang="el-GR" sz="2400" dirty="0" smtClean="0"/>
              <a:t>. </a:t>
            </a:r>
            <a:endParaRPr lang="en-US" sz="2400" dirty="0" smtClean="0"/>
          </a:p>
          <a:p>
            <a:pPr>
              <a:buFont typeface="Arial" charset="0"/>
              <a:buChar char="•"/>
              <a:defRPr/>
            </a:pPr>
            <a:endParaRPr 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383972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Τίτλος"/>
          <p:cNvSpPr>
            <a:spLocks noGrp="1"/>
          </p:cNvSpPr>
          <p:nvPr>
            <p:ph type="title"/>
          </p:nvPr>
        </p:nvSpPr>
        <p:spPr>
          <a:xfrm>
            <a:off x="1028700" y="25400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el-GR" b="1" dirty="0" smtClean="0">
                <a:latin typeface="Calibri" pitchFamily="34" charset="0"/>
              </a:rPr>
              <a:t>Άδειες Χρήσης</a:t>
            </a:r>
          </a:p>
        </p:txBody>
      </p:sp>
      <p:sp>
        <p:nvSpPr>
          <p:cNvPr id="62467" name="Περιεχόμενο"/>
          <p:cNvSpPr>
            <a:spLocks noGrp="1"/>
          </p:cNvSpPr>
          <p:nvPr>
            <p:ph idx="1"/>
          </p:nvPr>
        </p:nvSpPr>
        <p:spPr>
          <a:xfrm>
            <a:off x="1028700" y="1439863"/>
            <a:ext cx="8229600" cy="4760912"/>
          </a:xfrm>
        </p:spPr>
        <p:txBody>
          <a:bodyPr/>
          <a:lstStyle/>
          <a:p>
            <a:pPr eaLnBrk="1" hangingPunct="1"/>
            <a:r>
              <a:rPr lang="el-GR" altLang="el-GR" smtClean="0">
                <a:latin typeface="Calibri" pitchFamily="34" charset="0"/>
              </a:rPr>
              <a:t>Το παρόν εκπαιδευτικό υλικό υπόκειται σε</a:t>
            </a:r>
            <a:r>
              <a:rPr lang="en-US" altLang="el-GR" smtClean="0">
                <a:latin typeface="Calibri" pitchFamily="34" charset="0"/>
              </a:rPr>
              <a:t> </a:t>
            </a:r>
            <a:r>
              <a:rPr lang="el-GR" altLang="el-GR" smtClean="0">
                <a:latin typeface="Calibri" pitchFamily="34" charset="0"/>
              </a:rPr>
              <a:t>άδειες χρήσης </a:t>
            </a:r>
            <a:r>
              <a:rPr lang="en-US" altLang="el-GR" smtClean="0">
                <a:latin typeface="Calibri" pitchFamily="34" charset="0"/>
              </a:rPr>
              <a:t>Creative Commons. </a:t>
            </a:r>
          </a:p>
          <a:p>
            <a:pPr eaLnBrk="1" hangingPunct="1"/>
            <a:r>
              <a:rPr lang="el-GR" altLang="el-GR" smtClean="0">
                <a:latin typeface="Calibri" pitchFamily="34" charset="0"/>
              </a:rPr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62468" name="Άδεια χρήσης" descr="Αδεια χρήσης Αναφορά, παρόμοι διανομή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9900" y="4941888"/>
            <a:ext cx="15843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Αριθμός διαφάνειας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D0FB431-A75C-4B6A-946D-02F0A8332B52}" type="slidenum">
              <a:rPr lang="el-GR" altLang="el-GR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pPr/>
              <a:t>2</a:t>
            </a:fld>
            <a:endParaRPr lang="el-GR" altLang="el-GR" smtClean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 bwMode="auto">
          <a:xfrm>
            <a:off x="1028700" y="254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altLang="el-GR" b="1" dirty="0" smtClean="0"/>
              <a:t>Σημείωμα Αναφοράς</a:t>
            </a:r>
          </a:p>
        </p:txBody>
      </p:sp>
      <p:sp>
        <p:nvSpPr>
          <p:cNvPr id="107523" name="Content Placeholder 2"/>
          <p:cNvSpPr>
            <a:spLocks noGrp="1"/>
          </p:cNvSpPr>
          <p:nvPr>
            <p:ph idx="1"/>
          </p:nvPr>
        </p:nvSpPr>
        <p:spPr>
          <a:xfrm>
            <a:off x="1028700" y="1439863"/>
            <a:ext cx="8229600" cy="4760912"/>
          </a:xfrm>
        </p:spPr>
        <p:txBody>
          <a:bodyPr/>
          <a:lstStyle/>
          <a:p>
            <a:r>
              <a:rPr lang="el-GR" altLang="el-GR" sz="2000" dirty="0" err="1"/>
              <a:t>Copyright</a:t>
            </a:r>
            <a:r>
              <a:rPr lang="el-GR" altLang="el-GR" sz="2000" dirty="0"/>
              <a:t> Αριστοτέλειο Πανεπιστήμιο Θεσσαλονίκης</a:t>
            </a:r>
            <a:r>
              <a:rPr lang="en-US" altLang="el-GR" sz="2000" dirty="0"/>
              <a:t>, </a:t>
            </a:r>
            <a:r>
              <a:rPr lang="el-GR" altLang="el-GR" sz="2000" dirty="0"/>
              <a:t>Γρηγόριος Διαμαντίδης. «Βιοχημεία.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Ο ενεργειακός μεταβολισμός - Η αερόβιος και η αναερόβιος αναπνοή</a:t>
            </a:r>
            <a:r>
              <a:rPr lang="el-GR" altLang="el-GR" sz="2000" dirty="0" smtClean="0"/>
              <a:t>.». </a:t>
            </a:r>
            <a:r>
              <a:rPr lang="el-GR" altLang="el-GR" sz="2000" dirty="0"/>
              <a:t>Έκδοση: 1.0. Θεσσαλονίκη 2014. Διαθέσιμο από τη δικτυακή διεύθυνση:</a:t>
            </a:r>
            <a:r>
              <a:rPr lang="en-US" altLang="el-GR" sz="2000" dirty="0"/>
              <a:t> </a:t>
            </a:r>
            <a:r>
              <a:rPr lang="en-US" altLang="el-GR" sz="2000" dirty="0">
                <a:hlinkClick r:id="rId3"/>
              </a:rPr>
              <a:t>https://opencourses.auth.gr/courses/OCRS508</a:t>
            </a:r>
            <a:r>
              <a:rPr lang="en-US" altLang="el-GR" sz="2000" dirty="0" smtClean="0">
                <a:hlinkClick r:id="rId3"/>
              </a:rPr>
              <a:t>/</a:t>
            </a:r>
            <a:r>
              <a:rPr lang="el-GR" altLang="el-GR" sz="2000" dirty="0" smtClean="0"/>
              <a:t>.</a:t>
            </a:r>
            <a:endParaRPr lang="el-GR" altLang="el-GR" sz="2000" dirty="0"/>
          </a:p>
          <a:p>
            <a:pPr marL="0" indent="0">
              <a:buNone/>
            </a:pPr>
            <a:endParaRPr lang="el-GR" altLang="el-GR" sz="2000" dirty="0"/>
          </a:p>
        </p:txBody>
      </p:sp>
    </p:spTree>
    <p:extLst>
      <p:ext uri="{BB962C8B-B14F-4D97-AF65-F5344CB8AC3E}">
        <p14:creationId xmlns:p14="http://schemas.microsoft.com/office/powerpoint/2010/main" val="339583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http://mirrors.creativecommons.org/presskit/buttons/88x31/png/by-s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3284539"/>
            <a:ext cx="168910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439863"/>
            <a:ext cx="8229600" cy="4760912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l-GR" sz="2000" dirty="0"/>
              <a:t>Το παρόν υλικό διατίθεται με τους όρους της άδειας χρήσης Creative </a:t>
            </a:r>
            <a:r>
              <a:rPr lang="el-GR" sz="2000" dirty="0" err="1"/>
              <a:t>Commons</a:t>
            </a:r>
            <a:r>
              <a:rPr lang="el-GR" sz="2000" dirty="0"/>
              <a:t> Αναφορά - Παρόμοια Διανομή [1] ή μεταγενέστερη, Διεθνής Έκδοση.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τα οποία εμπεριέχονται σε αυτό και τα οποία αναφέρονται μαζί με τους όρους χρήσης τους στο «Σημείωμα Χρήσης Έργων Τρίτων».  </a:t>
            </a:r>
          </a:p>
          <a:p>
            <a:pPr marL="0" indent="0">
              <a:buNone/>
              <a:defRPr/>
            </a:pPr>
            <a:endParaRPr lang="el-GR" sz="2000" dirty="0"/>
          </a:p>
          <a:p>
            <a:pPr marL="0" indent="0">
              <a:spcBef>
                <a:spcPts val="1800"/>
              </a:spcBef>
              <a:buNone/>
              <a:defRPr/>
            </a:pPr>
            <a:endParaRPr lang="el-GR" sz="1700" dirty="0"/>
          </a:p>
          <a:p>
            <a:pPr marL="0" indent="0">
              <a:spcBef>
                <a:spcPts val="1800"/>
              </a:spcBef>
              <a:buNone/>
              <a:defRPr/>
            </a:pPr>
            <a:r>
              <a:rPr lang="el-GR" sz="2000" dirty="0"/>
              <a:t>Ο δικαιούχος μπορεί να παρέχει στον </a:t>
            </a:r>
            <a:r>
              <a:rPr lang="el-GR" sz="2000" dirty="0" err="1"/>
              <a:t>αδειοδόχο</a:t>
            </a:r>
            <a:r>
              <a:rPr lang="el-GR" sz="2000" dirty="0"/>
              <a:t> ξεχωριστή άδεια να χρησιμοποιεί το έργο για εμπορική χρήση, εφόσον αυτό του ζητηθεί.     </a:t>
            </a:r>
            <a:r>
              <a:rPr lang="el-GR" sz="2800" dirty="0"/>
              <a:t>          </a:t>
            </a:r>
          </a:p>
          <a:p>
            <a:pPr marL="0" indent="0">
              <a:buNone/>
              <a:defRPr/>
            </a:pPr>
            <a:endParaRPr lang="el-GR" sz="1400" dirty="0"/>
          </a:p>
          <a:p>
            <a:pPr marL="0" indent="0">
              <a:buNone/>
              <a:defRPr/>
            </a:pPr>
            <a:endParaRPr lang="el-GR" sz="1400" dirty="0"/>
          </a:p>
          <a:p>
            <a:pPr marL="0" indent="0">
              <a:buNone/>
              <a:defRPr/>
            </a:pPr>
            <a:r>
              <a:rPr lang="el-GR" sz="1400" dirty="0"/>
              <a:t>[1] </a:t>
            </a:r>
            <a:r>
              <a:rPr lang="el-GR" sz="1400" dirty="0">
                <a:hlinkClick r:id="rId4"/>
              </a:rPr>
              <a:t>http://creativecommons.org/licenses/by-</a:t>
            </a:r>
            <a:r>
              <a:rPr lang="en-US" sz="1400" dirty="0" err="1">
                <a:hlinkClick r:id="rId4"/>
              </a:rPr>
              <a:t>sa</a:t>
            </a:r>
            <a:r>
              <a:rPr lang="el-GR" sz="1400" dirty="0">
                <a:hlinkClick r:id="rId4"/>
              </a:rPr>
              <a:t>/4.0/</a:t>
            </a:r>
            <a:r>
              <a:rPr lang="el-GR" sz="1400" dirty="0">
                <a:hlinkClick r:id="rId5"/>
              </a:rPr>
              <a:t> </a:t>
            </a:r>
            <a:endParaRPr lang="el-GR" sz="1400" dirty="0"/>
          </a:p>
        </p:txBody>
      </p:sp>
      <p:sp>
        <p:nvSpPr>
          <p:cNvPr id="109572" name="Title 1"/>
          <p:cNvSpPr>
            <a:spLocks noGrp="1"/>
          </p:cNvSpPr>
          <p:nvPr>
            <p:ph type="title"/>
          </p:nvPr>
        </p:nvSpPr>
        <p:spPr bwMode="auto">
          <a:xfrm>
            <a:off x="1028700" y="254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altLang="el-GR" b="1" dirty="0" smtClean="0"/>
              <a:t>Σημείωμα </a:t>
            </a:r>
            <a:r>
              <a:rPr lang="el-GR" altLang="el-GR" b="1" dirty="0" err="1" smtClean="0"/>
              <a:t>Αδειοδότησης</a:t>
            </a:r>
            <a:endParaRPr lang="el-GR" altLang="el-GR" b="1" dirty="0" smtClean="0"/>
          </a:p>
        </p:txBody>
      </p:sp>
    </p:spTree>
    <p:extLst>
      <p:ext uri="{BB962C8B-B14F-4D97-AF65-F5344CB8AC3E}">
        <p14:creationId xmlns:p14="http://schemas.microsoft.com/office/powerpoint/2010/main" val="378263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Τίτλος"/>
          <p:cNvSpPr>
            <a:spLocks noGrp="1"/>
          </p:cNvSpPr>
          <p:nvPr>
            <p:ph type="ctrTitle"/>
          </p:nvPr>
        </p:nvSpPr>
        <p:spPr bwMode="auto">
          <a:xfrm>
            <a:off x="1257300" y="1844675"/>
            <a:ext cx="7772400" cy="1512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l-GR" altLang="el-GR" b="1" dirty="0" smtClean="0"/>
              <a:t>Τέλος ενότητας</a:t>
            </a:r>
          </a:p>
        </p:txBody>
      </p:sp>
      <p:sp>
        <p:nvSpPr>
          <p:cNvPr id="113667" name="Υπότιτλος"/>
          <p:cNvSpPr>
            <a:spLocks noGrp="1"/>
          </p:cNvSpPr>
          <p:nvPr>
            <p:ph type="subTitle" idx="1"/>
          </p:nvPr>
        </p:nvSpPr>
        <p:spPr>
          <a:xfrm>
            <a:off x="1255714" y="3500439"/>
            <a:ext cx="7775575" cy="1800225"/>
          </a:xfrm>
        </p:spPr>
        <p:txBody>
          <a:bodyPr/>
          <a:lstStyle/>
          <a:p>
            <a:pPr algn="r" eaLnBrk="1" hangingPunct="1"/>
            <a:r>
              <a:rPr lang="el-GR" altLang="el-GR" dirty="0" smtClean="0"/>
              <a:t>Επεξεργασία: Χρυσάνθη Χαρατσάρη</a:t>
            </a:r>
            <a:br>
              <a:rPr lang="el-GR" altLang="el-GR" dirty="0" smtClean="0"/>
            </a:br>
            <a:r>
              <a:rPr lang="el-GR" altLang="el-GR" dirty="0" smtClean="0"/>
              <a:t>Θεσσαλονίκη, Εαρινό εξάμηνο 2014-2015</a:t>
            </a:r>
          </a:p>
        </p:txBody>
      </p:sp>
    </p:spTree>
    <p:extLst>
      <p:ext uri="{BB962C8B-B14F-4D97-AF65-F5344CB8AC3E}">
        <p14:creationId xmlns:p14="http://schemas.microsoft.com/office/powerpoint/2010/main" val="29479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3"/>
          <p:cNvSpPr>
            <a:spLocks noGrp="1"/>
          </p:cNvSpPr>
          <p:nvPr>
            <p:ph type="title"/>
          </p:nvPr>
        </p:nvSpPr>
        <p:spPr bwMode="auto">
          <a:xfrm>
            <a:off x="1293813" y="3849689"/>
            <a:ext cx="7772400" cy="1362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l-GR" altLang="el-GR" sz="4400"/>
              <a:t>Σημειώματα</a:t>
            </a:r>
          </a:p>
        </p:txBody>
      </p:sp>
      <p:sp>
        <p:nvSpPr>
          <p:cNvPr id="114691" name="Text Placeholder 4"/>
          <p:cNvSpPr>
            <a:spLocks noGrp="1"/>
          </p:cNvSpPr>
          <p:nvPr>
            <p:ph type="body" idx="1"/>
          </p:nvPr>
        </p:nvSpPr>
        <p:spPr>
          <a:xfrm>
            <a:off x="1293813" y="2349500"/>
            <a:ext cx="7772400" cy="1500188"/>
          </a:xfrm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368109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/>
          <p:cNvSpPr>
            <a:spLocks noGrp="1"/>
          </p:cNvSpPr>
          <p:nvPr>
            <p:ph type="title"/>
          </p:nvPr>
        </p:nvSpPr>
        <p:spPr bwMode="auto">
          <a:xfrm>
            <a:off x="1028700" y="254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altLang="el-GR" b="1" dirty="0" smtClean="0"/>
              <a:t>Διατήρηση Σημειωμάτων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439863"/>
            <a:ext cx="8229600" cy="476091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l-GR" sz="2400" dirty="0"/>
              <a:t>Οποιαδήποτε αναπαραγωγή ή διασκευή του υλικού θα πρέπει να συμπεριλαμβάνει: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/>
              <a:t>ια</a:t>
            </a:r>
            <a:r>
              <a:rPr lang="en-US" sz="2000" dirty="0" err="1"/>
              <a:t>τήρησης</a:t>
            </a:r>
            <a:r>
              <a:rPr lang="en-US" sz="2000" dirty="0"/>
              <a:t> Σημειωμάτων</a:t>
            </a:r>
            <a:endParaRPr lang="el-GR" sz="2000" dirty="0"/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/>
              <a:t>το Σημείωμα Χρήσης Έργων Τρίτων (εφόσον υπάρχει)</a:t>
            </a:r>
          </a:p>
          <a:p>
            <a:pPr marL="0" indent="0">
              <a:buNone/>
              <a:defRPr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66399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Τίτλος"/>
          <p:cNvSpPr>
            <a:spLocks noGrp="1"/>
          </p:cNvSpPr>
          <p:nvPr>
            <p:ph type="title"/>
          </p:nvPr>
        </p:nvSpPr>
        <p:spPr>
          <a:xfrm>
            <a:off x="1028700" y="25400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el-GR" b="1" smtClean="0">
                <a:latin typeface="Calibri" pitchFamily="34" charset="0"/>
              </a:rPr>
              <a:t>Χρηματοδότηση</a:t>
            </a:r>
          </a:p>
        </p:txBody>
      </p:sp>
      <p:sp>
        <p:nvSpPr>
          <p:cNvPr id="3" name="Περιεχόμενα"/>
          <p:cNvSpPr>
            <a:spLocks noGrp="1"/>
          </p:cNvSpPr>
          <p:nvPr>
            <p:ph idx="1"/>
          </p:nvPr>
        </p:nvSpPr>
        <p:spPr>
          <a:xfrm>
            <a:off x="1028700" y="1439863"/>
            <a:ext cx="8229600" cy="3478212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l-GR" dirty="0" smtClean="0">
                <a:latin typeface="Calibri" pitchFamily="34" charset="0"/>
              </a:rPr>
              <a:t>Το παρόν εκπαιδευτικό υλικό έχει αναπτυχθεί στα πλαίσια του εκπαιδευτικού έργου του διδάσκοντα.</a:t>
            </a:r>
            <a:endParaRPr lang="en-US" dirty="0" smtClean="0">
              <a:latin typeface="Calibri" pitchFamily="34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l-GR" dirty="0" smtClean="0">
                <a:latin typeface="Calibri" pitchFamily="34" charset="0"/>
              </a:rPr>
              <a:t>Το έργο «Ανοικτά Ακαδημαϊκά Μαθήματα στο Αριστοτέλειο Πανεπιστήμιο Θεσσαλονίκης» έχει χρηματοδοτήσει μόνο τη αναδιαμόρφωση του εκπαιδευτικού υλικού.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l-GR" dirty="0" smtClean="0">
                <a:latin typeface="Calibri" pitchFamily="34" charset="0"/>
              </a:rPr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  <a:endParaRPr lang="en-US" dirty="0" smtClean="0">
              <a:latin typeface="Calibri" pitchFamily="34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l-GR" dirty="0" smtClean="0">
              <a:latin typeface="Calibri" pitchFamily="34" charset="0"/>
            </a:endParaRPr>
          </a:p>
        </p:txBody>
      </p:sp>
      <p:pic>
        <p:nvPicPr>
          <p:cNvPr id="63492" name="ΕΣΠΑ Logo" descr="Λογότυπο επιχειρησιακού προγράμματος εκπαίδευσης και δια βίου μάθησης&#10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4425" y="4918075"/>
            <a:ext cx="55181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Αριθμός διαφάνειας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1C200E1-359A-4426-901B-C5BF141D2246}" type="slidenum">
              <a:rPr lang="el-GR" altLang="el-GR" smtClean="0">
                <a:latin typeface="Calibri" pitchFamily="34" charset="0"/>
                <a:cs typeface="Arial" charset="0"/>
              </a:rPr>
              <a:pPr/>
              <a:t>3</a:t>
            </a:fld>
            <a:endParaRPr lang="el-GR" altLang="el-GR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Τίτλος"/>
          <p:cNvSpPr>
            <a:spLocks noGrp="1"/>
          </p:cNvSpPr>
          <p:nvPr>
            <p:ph type="ctrTitle"/>
          </p:nvPr>
        </p:nvSpPr>
        <p:spPr>
          <a:xfrm>
            <a:off x="1257300" y="1844675"/>
            <a:ext cx="7772400" cy="2089150"/>
          </a:xfrm>
        </p:spPr>
        <p:txBody>
          <a:bodyPr anchor="t">
            <a:normAutofit fontScale="90000"/>
          </a:bodyPr>
          <a:lstStyle/>
          <a:p>
            <a:r>
              <a:rPr lang="el-GR" altLang="el-GR" b="1" dirty="0" smtClean="0">
                <a:latin typeface="Calibri" pitchFamily="34" charset="0"/>
              </a:rPr>
              <a:t>Ο ενεργειακός μεταβολισμός – </a:t>
            </a:r>
            <a:br>
              <a:rPr lang="el-GR" altLang="el-GR" b="1" dirty="0" smtClean="0">
                <a:latin typeface="Calibri" pitchFamily="34" charset="0"/>
              </a:rPr>
            </a:br>
            <a:r>
              <a:rPr lang="el-GR" altLang="el-GR" b="1" dirty="0" smtClean="0">
                <a:latin typeface="Calibri" pitchFamily="34" charset="0"/>
              </a:rPr>
              <a:t>Η αερόβιος και η αναερόβιος αναπνοή</a:t>
            </a:r>
            <a:r>
              <a:rPr lang="en-US" dirty="0" smtClean="0">
                <a:latin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</a:rPr>
            </a:br>
            <a:endParaRPr lang="el-GR" altLang="el-GR" b="1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Τίτλος"/>
          <p:cNvSpPr>
            <a:spLocks noGrp="1"/>
          </p:cNvSpPr>
          <p:nvPr>
            <p:ph type="title"/>
          </p:nvPr>
        </p:nvSpPr>
        <p:spPr>
          <a:xfrm>
            <a:off x="1028700" y="25400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el-GR" b="1" dirty="0" smtClean="0">
                <a:latin typeface="Calibri" pitchFamily="34" charset="0"/>
              </a:rPr>
              <a:t>Περιεχόμενα ενότητας</a:t>
            </a:r>
          </a:p>
        </p:txBody>
      </p:sp>
      <p:sp>
        <p:nvSpPr>
          <p:cNvPr id="65539" name="Περιεχόμενα"/>
          <p:cNvSpPr>
            <a:spLocks noGrp="1"/>
          </p:cNvSpPr>
          <p:nvPr>
            <p:ph idx="1"/>
          </p:nvPr>
        </p:nvSpPr>
        <p:spPr>
          <a:xfrm>
            <a:off x="1028700" y="1439863"/>
            <a:ext cx="8229600" cy="4760912"/>
          </a:xfrm>
        </p:spPr>
        <p:txBody>
          <a:bodyPr>
            <a:normAutofit/>
          </a:bodyPr>
          <a:lstStyle/>
          <a:p>
            <a:pPr>
              <a:buFont typeface="Calibri" pitchFamily="34" charset="0"/>
              <a:buAutoNum type="arabicPeriod"/>
            </a:pPr>
            <a:r>
              <a:rPr lang="el-GR" sz="3000" dirty="0" smtClean="0">
                <a:latin typeface="+mj-lt"/>
                <a:cs typeface="Calibri" pitchFamily="34" charset="0"/>
              </a:rPr>
              <a:t>Ενεργειακός μεταβολισμός των βακτηρίων που διαθέτουν αναπνευστική αλυσίδα (όπως τα μιτοχόνδρια)</a:t>
            </a:r>
            <a:r>
              <a:rPr lang="en-US" sz="3000" dirty="0" smtClean="0">
                <a:latin typeface="+mj-lt"/>
                <a:cs typeface="Calibri" pitchFamily="34" charset="0"/>
              </a:rPr>
              <a:t>.</a:t>
            </a:r>
          </a:p>
          <a:p>
            <a:pPr>
              <a:buFont typeface="Calibri" pitchFamily="34" charset="0"/>
              <a:buAutoNum type="arabicPeriod"/>
            </a:pPr>
            <a:r>
              <a:rPr lang="el-GR" sz="3000" dirty="0" smtClean="0">
                <a:latin typeface="+mj-lt"/>
                <a:cs typeface="Calibri" pitchFamily="34" charset="0"/>
              </a:rPr>
              <a:t>Το ένζυμο ΑΤΡ-</a:t>
            </a:r>
            <a:r>
              <a:rPr lang="el-GR" sz="3000" dirty="0" err="1" smtClean="0">
                <a:latin typeface="+mj-lt"/>
                <a:cs typeface="Calibri" pitchFamily="34" charset="0"/>
              </a:rPr>
              <a:t>συνθάση</a:t>
            </a:r>
            <a:r>
              <a:rPr lang="el-GR" sz="3000" dirty="0" smtClean="0">
                <a:latin typeface="+mj-lt"/>
                <a:cs typeface="Calibri" pitchFamily="34" charset="0"/>
              </a:rPr>
              <a:t> (όπως το μιτοχόνδριο).</a:t>
            </a:r>
          </a:p>
          <a:p>
            <a:pPr>
              <a:buFont typeface="Calibri" pitchFamily="34" charset="0"/>
              <a:buAutoNum type="arabicPeriod"/>
            </a:pPr>
            <a:r>
              <a:rPr lang="el-GR" sz="3000" dirty="0" smtClean="0">
                <a:latin typeface="+mj-lt"/>
                <a:cs typeface="Calibri" pitchFamily="34" charset="0"/>
              </a:rPr>
              <a:t>Αερόβιος και αναερόβιος αναπνοή.</a:t>
            </a:r>
          </a:p>
          <a:p>
            <a:pPr>
              <a:buFont typeface="Calibri" pitchFamily="34" charset="0"/>
              <a:buAutoNum type="arabicPeriod"/>
            </a:pPr>
            <a:r>
              <a:rPr lang="el-GR" sz="3000" dirty="0" smtClean="0">
                <a:latin typeface="+mj-lt"/>
                <a:cs typeface="Calibri" pitchFamily="34" charset="0"/>
              </a:rPr>
              <a:t>Τα </a:t>
            </a:r>
            <a:r>
              <a:rPr lang="el-GR" sz="3000" dirty="0" err="1" smtClean="0">
                <a:latin typeface="+mj-lt"/>
                <a:cs typeface="Calibri" pitchFamily="34" charset="0"/>
              </a:rPr>
              <a:t>μεθανοποιητικά</a:t>
            </a:r>
            <a:r>
              <a:rPr lang="el-GR" sz="3000" dirty="0" smtClean="0">
                <a:latin typeface="+mj-lt"/>
                <a:cs typeface="Calibri" pitchFamily="34" charset="0"/>
              </a:rPr>
              <a:t> βακτήρια.</a:t>
            </a:r>
          </a:p>
          <a:p>
            <a:endParaRPr lang="el-GR" altLang="el-GR" sz="3000" dirty="0" smtClean="0">
              <a:latin typeface="+mj-lt"/>
            </a:endParaRPr>
          </a:p>
          <a:p>
            <a:pPr marL="1028700" lvl="1" indent="-571500"/>
            <a:endParaRPr lang="el-GR" altLang="el-GR" sz="3000" dirty="0" smtClean="0">
              <a:latin typeface="+mj-lt"/>
            </a:endParaRPr>
          </a:p>
          <a:p>
            <a:pPr>
              <a:buFont typeface="Calibri" pitchFamily="34" charset="0"/>
              <a:buAutoNum type="arabicPeriod"/>
            </a:pPr>
            <a:endParaRPr lang="el-GR" altLang="el-GR" sz="3000" dirty="0" smtClean="0">
              <a:latin typeface="+mj-lt"/>
            </a:endParaRPr>
          </a:p>
          <a:p>
            <a:pPr>
              <a:buFont typeface="Calibri" pitchFamily="34" charset="0"/>
              <a:buAutoNum type="arabicPeriod"/>
            </a:pPr>
            <a:endParaRPr lang="el-GR" altLang="el-GR" sz="3000" dirty="0" smtClean="0">
              <a:latin typeface="+mj-lt"/>
            </a:endParaRPr>
          </a:p>
          <a:p>
            <a:pPr>
              <a:buFont typeface="Calibri" pitchFamily="34" charset="0"/>
              <a:buAutoNum type="arabicPeriod"/>
            </a:pPr>
            <a:endParaRPr lang="el-GR" altLang="el-GR" sz="3000" dirty="0" smtClean="0">
              <a:latin typeface="+mj-lt"/>
            </a:endParaRPr>
          </a:p>
          <a:p>
            <a:pPr>
              <a:buFont typeface="Calibri" pitchFamily="34" charset="0"/>
              <a:buAutoNum type="arabicPeriod"/>
            </a:pPr>
            <a:endParaRPr lang="el-GR" altLang="el-GR" sz="3000" dirty="0" smtClean="0">
              <a:latin typeface="+mj-lt"/>
            </a:endParaRPr>
          </a:p>
        </p:txBody>
      </p:sp>
      <p:sp>
        <p:nvSpPr>
          <p:cNvPr id="65540" name="Αριθμός διαφάνειας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988A48A-DBBD-4C93-8B44-CDAB91A6D54C}" type="slidenum">
              <a:rPr lang="el-GR" altLang="el-GR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pPr/>
              <a:t>5</a:t>
            </a:fld>
            <a:endParaRPr lang="el-GR" altLang="el-GR" smtClean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496" y="332656"/>
            <a:ext cx="9481172" cy="59093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5400" b="1" dirty="0" smtClean="0">
                <a:latin typeface="Calibri" pitchFamily="34" charset="0"/>
                <a:cs typeface="Calibri" pitchFamily="34" charset="0"/>
              </a:rPr>
              <a:t>Ο ενεργειακός μεταβολισμός των βακτηρίων με αναπνευστική αλυσίδα και το ένζυμο ΑΤΡ-</a:t>
            </a:r>
            <a:r>
              <a:rPr lang="el-GR" sz="5400" b="1" dirty="0" err="1" smtClean="0">
                <a:latin typeface="Calibri" pitchFamily="34" charset="0"/>
                <a:cs typeface="Calibri" pitchFamily="34" charset="0"/>
              </a:rPr>
              <a:t>συνθάση</a:t>
            </a:r>
            <a:endParaRPr lang="el-GR" sz="5400" b="1" dirty="0" smtClean="0">
              <a:latin typeface="Calibri" pitchFamily="34" charset="0"/>
              <a:cs typeface="Calibri" pitchFamily="34" charset="0"/>
            </a:endParaRPr>
          </a:p>
          <a:p>
            <a:endParaRPr lang="el-GR" sz="5400" b="1" dirty="0">
              <a:latin typeface="Calibri" pitchFamily="34" charset="0"/>
              <a:cs typeface="Calibri" pitchFamily="34" charset="0"/>
            </a:endParaRPr>
          </a:p>
          <a:p>
            <a:r>
              <a:rPr lang="el-GR" sz="5400" b="1" dirty="0" smtClean="0">
                <a:latin typeface="Calibri" pitchFamily="34" charset="0"/>
                <a:cs typeface="Calibri" pitchFamily="34" charset="0"/>
              </a:rPr>
              <a:t>Η ΑΕΡΟΒΙΟΣ ΚΑΙ Η ΑΝΑΕΡΟΒΙΟΣ ΑΝΑΠΝΟΗ</a:t>
            </a:r>
          </a:p>
        </p:txBody>
      </p:sp>
    </p:spTree>
    <p:extLst>
      <p:ext uri="{BB962C8B-B14F-4D97-AF65-F5344CB8AC3E}">
        <p14:creationId xmlns:p14="http://schemas.microsoft.com/office/powerpoint/2010/main" val="411433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972" y="1916832"/>
            <a:ext cx="96490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ΣΤΟΧΟΣ ΕΝΟΤΗΤΑΣ: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Ενεργειακός μεταβολισμός των βακτηρίων που διαθέτουν αναπνευστική αλυσίδα (όπως τα μιτοχόνδρια) και το ένζυμο ΑΤΡ-</a:t>
            </a:r>
            <a:r>
              <a:rPr lang="el-GR" b="1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συνθάση</a:t>
            </a:r>
            <a:r>
              <a:rPr lang="el-GR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(όπως το μιτοχόνδριο): αερόβιος και αναερόβιος αναπνοή.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Τα </a:t>
            </a:r>
            <a:r>
              <a:rPr lang="el-GR" b="1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μεθανοποιητικά</a:t>
            </a:r>
            <a:r>
              <a:rPr lang="el-GR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βακτήρια.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36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2"/>
          <p:cNvSpPr txBox="1">
            <a:spLocks noChangeArrowheads="1"/>
          </p:cNvSpPr>
          <p:nvPr/>
        </p:nvSpPr>
        <p:spPr bwMode="auto">
          <a:xfrm>
            <a:off x="375506" y="461665"/>
            <a:ext cx="931677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54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ΠΑΡΑΓΩΓΗ </a:t>
            </a:r>
            <a:r>
              <a:rPr lang="el-GR" sz="6000" b="1" dirty="0">
                <a:solidFill>
                  <a:srgbClr val="FFFF66"/>
                </a:solidFill>
                <a:latin typeface="Calibri" pitchFamily="34" charset="0"/>
                <a:cs typeface="Calibri" pitchFamily="34" charset="0"/>
              </a:rPr>
              <a:t>ΑΤΡ</a:t>
            </a:r>
            <a:r>
              <a:rPr lang="el-GR" sz="54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ΣΤΑ </a:t>
            </a:r>
            <a:r>
              <a:rPr lang="el-GR" sz="54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ΒΑΚΤΗΡΙΑ</a:t>
            </a:r>
            <a:endParaRPr lang="en-GB" sz="54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7510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i="1" dirty="0" err="1" smtClean="0">
                <a:ln w="11430"/>
                <a:solidFill>
                  <a:srgbClr val="C00000"/>
                </a:solidFill>
                <a:latin typeface="Calibri" pitchFamily="34" charset="0"/>
                <a:cs typeface="+mn-cs"/>
              </a:rPr>
              <a:t>GrD</a:t>
            </a:r>
            <a:endParaRPr lang="en-US" b="1" i="1" dirty="0">
              <a:ln w="11430"/>
              <a:solidFill>
                <a:srgbClr val="C00000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663" y="1646616"/>
            <a:ext cx="6609487" cy="4950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43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5028" y="116632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3200" b="1" dirty="0" smtClean="0">
                <a:solidFill>
                  <a:prstClr val="white"/>
                </a:solidFill>
                <a:latin typeface="Calibri"/>
                <a:cs typeface="+mn-cs"/>
              </a:rPr>
              <a:t>ΒΑΚΤΗΡΙΑ: οι πολυπληθέστεροι κάτοικοι της ΓΗΣ </a:t>
            </a:r>
            <a:r>
              <a:rPr lang="el-GR" sz="3200" b="1" dirty="0" err="1" smtClean="0">
                <a:solidFill>
                  <a:prstClr val="white"/>
                </a:solidFill>
                <a:latin typeface="Calibri"/>
                <a:cs typeface="+mn-cs"/>
              </a:rPr>
              <a:t>Προκαρυωτικοί</a:t>
            </a:r>
            <a:r>
              <a:rPr lang="el-GR" sz="3200" b="1" dirty="0" smtClean="0">
                <a:solidFill>
                  <a:prstClr val="white"/>
                </a:solidFill>
                <a:latin typeface="Calibri"/>
                <a:cs typeface="+mn-cs"/>
              </a:rPr>
              <a:t> οργανισμοί</a:t>
            </a:r>
            <a:endParaRPr lang="en-US" sz="3200" b="1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r="30216" b="40880"/>
          <a:stretch/>
        </p:blipFill>
        <p:spPr bwMode="auto">
          <a:xfrm>
            <a:off x="283290" y="1193850"/>
            <a:ext cx="4932218" cy="3547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6" r="22343"/>
          <a:stretch/>
        </p:blipFill>
        <p:spPr bwMode="auto">
          <a:xfrm>
            <a:off x="5647556" y="1193850"/>
            <a:ext cx="4320480" cy="351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3290" y="4906615"/>
            <a:ext cx="9720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3200" b="1" dirty="0" smtClean="0">
                <a:solidFill>
                  <a:prstClr val="white"/>
                </a:solidFill>
                <a:latin typeface="Calibri"/>
                <a:cs typeface="+mn-cs"/>
              </a:rPr>
              <a:t>Σε ένα </a:t>
            </a:r>
            <a:r>
              <a:rPr lang="en-US" sz="3200" b="1" dirty="0" smtClean="0">
                <a:solidFill>
                  <a:prstClr val="white"/>
                </a:solidFill>
                <a:latin typeface="Calibri"/>
                <a:cs typeface="+mn-cs"/>
              </a:rPr>
              <a:t>ml </a:t>
            </a:r>
            <a:r>
              <a:rPr lang="el-GR" sz="3200" b="1" dirty="0" smtClean="0">
                <a:solidFill>
                  <a:prstClr val="white"/>
                </a:solidFill>
                <a:latin typeface="Calibri"/>
                <a:cs typeface="+mn-cs"/>
              </a:rPr>
              <a:t>νερού απαντούν 1 εκατομμύριο βακτήρια. Σε ένα γραμμάριο εδάφους απαντούν 40 εκατομμύρια. Συνολικά στη Γη απαντούν 5</a:t>
            </a:r>
            <a:r>
              <a:rPr lang="en-US" sz="3200" b="1" dirty="0" smtClean="0">
                <a:solidFill>
                  <a:prstClr val="white"/>
                </a:solidFill>
                <a:latin typeface="Calibri"/>
                <a:cs typeface="+mn-cs"/>
              </a:rPr>
              <a:t>x10</a:t>
            </a:r>
            <a:r>
              <a:rPr lang="en-US" sz="3200" b="1" baseline="30000" dirty="0" smtClean="0">
                <a:solidFill>
                  <a:prstClr val="white"/>
                </a:solidFill>
                <a:latin typeface="Calibri"/>
                <a:cs typeface="+mn-cs"/>
              </a:rPr>
              <a:t>30</a:t>
            </a:r>
            <a:r>
              <a:rPr lang="en-US" sz="3200" b="1" dirty="0" smtClean="0">
                <a:solidFill>
                  <a:prstClr val="white"/>
                </a:solidFill>
                <a:latin typeface="Calibri"/>
                <a:cs typeface="+mn-cs"/>
              </a:rPr>
              <a:t> </a:t>
            </a:r>
            <a:r>
              <a:rPr lang="el-GR" sz="3200" b="1" dirty="0" smtClean="0">
                <a:solidFill>
                  <a:prstClr val="white"/>
                </a:solidFill>
                <a:latin typeface="Calibri"/>
                <a:cs typeface="+mn-cs"/>
              </a:rPr>
              <a:t>βακτήρια. </a:t>
            </a:r>
            <a:endParaRPr lang="en-US" sz="3200" b="1" dirty="0">
              <a:solidFill>
                <a:prstClr val="white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02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Διάμεσος">
  <a:themeElements>
    <a:clrScheme name="Διάμεσος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8_Διάμεσος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Ηλιοστάσιο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23642</TotalTime>
  <Words>851</Words>
  <Application>Microsoft Office PowerPoint</Application>
  <PresentationFormat>35mm Slides</PresentationFormat>
  <Paragraphs>213</Paragraphs>
  <Slides>24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24</vt:i4>
      </vt:variant>
    </vt:vector>
  </HeadingPairs>
  <TitlesOfParts>
    <vt:vector size="42" baseType="lpstr">
      <vt:lpstr>Arial Unicode MS</vt:lpstr>
      <vt:lpstr>Arial</vt:lpstr>
      <vt:lpstr>Calibri</vt:lpstr>
      <vt:lpstr>Century Gothic</vt:lpstr>
      <vt:lpstr>Courier New</vt:lpstr>
      <vt:lpstr>Tahoma</vt:lpstr>
      <vt:lpstr>Times New Roman</vt:lpstr>
      <vt:lpstr>Tw Cen MT</vt:lpstr>
      <vt:lpstr>Wingdings</vt:lpstr>
      <vt:lpstr>Wingdings 2</vt:lpstr>
      <vt:lpstr>Default Design</vt:lpstr>
      <vt:lpstr>8_Διάμεσος</vt:lpstr>
      <vt:lpstr>1_Office Theme</vt:lpstr>
      <vt:lpstr>Office Theme</vt:lpstr>
      <vt:lpstr>2_Office Theme</vt:lpstr>
      <vt:lpstr>3_Office Theme</vt:lpstr>
      <vt:lpstr>4_Office Theme</vt:lpstr>
      <vt:lpstr>5_Office Theme</vt:lpstr>
      <vt:lpstr>Βιοχημεία</vt:lpstr>
      <vt:lpstr>Άδειες Χρήσης</vt:lpstr>
      <vt:lpstr>Χρηματοδότηση</vt:lpstr>
      <vt:lpstr>Ο ενεργειακός μεταβολισμός –  Η αερόβιος και η αναερόβιος αναπνοή </vt:lpstr>
      <vt:lpstr>Περιεχόμενα ενότητας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Σημείωμα Χρήσης Έργων Τρίτων (1/2)</vt:lpstr>
      <vt:lpstr>Σημείωμα Χρήσης Έργων Τρίτων (2/2)</vt:lpstr>
      <vt:lpstr>Σημείωμα Αναφοράς</vt:lpstr>
      <vt:lpstr>Σημείωμα Αδειοδότησης</vt:lpstr>
      <vt:lpstr>Τέλος ενότητας</vt:lpstr>
      <vt:lpstr>Σημειώματα</vt:lpstr>
      <vt:lpstr>Διατήρηση Σημειωμάτων</vt:lpstr>
    </vt:vector>
  </TitlesOfParts>
  <Company>AUTH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Catabolic and Anabolic pathways</dc:title>
  <dc:creator>diamantidis</dc:creator>
  <cp:lastModifiedBy>Grigorios Diamantidis</cp:lastModifiedBy>
  <cp:revision>352</cp:revision>
  <cp:lastPrinted>1998-11-04T13:17:58Z</cp:lastPrinted>
  <dcterms:created xsi:type="dcterms:W3CDTF">1998-06-02T05:40:12Z</dcterms:created>
  <dcterms:modified xsi:type="dcterms:W3CDTF">2016-11-30T08:41:39Z</dcterms:modified>
</cp:coreProperties>
</file>