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5" r:id="rId2"/>
    <p:sldId id="286" r:id="rId3"/>
    <p:sldId id="287" r:id="rId4"/>
    <p:sldId id="288" r:id="rId5"/>
    <p:sldId id="289" r:id="rId6"/>
    <p:sldId id="257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4A91-CEC8-48B7-B8A6-4F278CEF94A6}" type="datetimeFigureOut">
              <a:rPr lang="el-GR" smtClean="0"/>
              <a:pPr/>
              <a:t>30/11/16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AFC79-B681-49A5-A662-94CA980B40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96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8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BBC97-3612-4794-9ADF-2B8BE0295E37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BBC97-3612-4794-9ADF-2B8BE0295E37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0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68BB-FE9C-476D-AF67-8118AFC2D6CF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12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4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7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94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3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0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30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0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31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32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33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34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35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36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4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4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6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8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BBC97-3612-4794-9ADF-2B8BE0295E37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0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E583-554E-47AD-BECB-1E203E8862A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A73D-8DF1-4161-8B86-8B14CF71567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897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34E0-98DB-47B2-AE50-9989D48F6E8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75" y="207963"/>
            <a:ext cx="103857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301985" y="188913"/>
            <a:ext cx="2874904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10271008" y="138113"/>
            <a:ext cx="1873956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7396104" y="188913"/>
            <a:ext cx="2874904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342" y="5622925"/>
            <a:ext cx="6553199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34" y="5922964"/>
            <a:ext cx="211290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914400" y="1844827"/>
            <a:ext cx="103632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911424" y="3501008"/>
            <a:ext cx="1036915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44875" y="6073775"/>
            <a:ext cx="62277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5052" y="6543676"/>
            <a:ext cx="961438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488253" y="6308726"/>
            <a:ext cx="9215496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11185408" y="6456364"/>
            <a:ext cx="7676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44875" y="6073775"/>
            <a:ext cx="62277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5052" y="6543676"/>
            <a:ext cx="961438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488253" y="6308726"/>
            <a:ext cx="9215496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11185408" y="6456364"/>
            <a:ext cx="7676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19CA-FF51-4F58-950C-82D9181113F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A3E0D-4A01-4D3A-BAD5-393A511BA3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75FD-1473-4CF2-996A-60E7FD49AE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114C-E990-4927-9FC8-74270462E5B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5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8C3F-252D-4EC7-93CC-A0968BE46E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FCAD9-6BE3-4AB2-BE52-B2C06D79C0A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31481-AC7C-407E-B398-FE69FC9700B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EB8F-F50E-4EAE-AD08-3996F72EC2F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4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3BA3CF-3B2B-416D-939F-85C6CD31252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t.slideshare.net/ericleneoliver/anexo-correiomensagem-531371anexocorreiomensagem528226processosbioenergeticosglickcrefosemvideo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lideplayer.fr/slide/369690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490134" y="1844675"/>
            <a:ext cx="9211733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488253" y="3500439"/>
            <a:ext cx="9215496" cy="1800225"/>
          </a:xfrm>
        </p:spPr>
        <p:txBody>
          <a:bodyPr rtlCol="0">
            <a:normAutofit fontScale="85000" lnSpcReduction="20000"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Ενότητα 13: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Ενεργές μορφές οξυγόνου</a:t>
            </a:r>
            <a:endParaRPr lang="en-US" sz="3100" dirty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Γρηγόριος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94615" y="334398"/>
            <a:ext cx="6836231" cy="646331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 ηλεκτρονική δομή του οξυγόνου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5776" y="1242626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05953" y="179691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5953" y="209220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47612" y="209220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35802" y="179691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80901" y="1300118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90029" y="1300118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25776" y="1408130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4106" y="1242626"/>
            <a:ext cx="6441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Το άτομο του οξυγόνου διαθέτει 6 ηλεκτρόνια στην εξωτερική του στιβάδα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2633" y="370393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μοριακό οξυγόνο</a:t>
            </a:r>
          </a:p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3600" b="1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38660" y="1228110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7" name="Oval 3"/>
          <p:cNvSpPr/>
          <p:nvPr/>
        </p:nvSpPr>
        <p:spPr>
          <a:xfrm>
            <a:off x="9418837" y="1814323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"/>
          <p:cNvSpPr/>
          <p:nvPr/>
        </p:nvSpPr>
        <p:spPr>
          <a:xfrm>
            <a:off x="9418837" y="2109613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6"/>
          <p:cNvSpPr/>
          <p:nvPr/>
        </p:nvSpPr>
        <p:spPr>
          <a:xfrm>
            <a:off x="10560496" y="2109613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"/>
          <p:cNvSpPr/>
          <p:nvPr/>
        </p:nvSpPr>
        <p:spPr>
          <a:xfrm>
            <a:off x="10548686" y="1814323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8"/>
          <p:cNvSpPr/>
          <p:nvPr/>
        </p:nvSpPr>
        <p:spPr>
          <a:xfrm>
            <a:off x="9793785" y="1317525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9"/>
          <p:cNvSpPr/>
          <p:nvPr/>
        </p:nvSpPr>
        <p:spPr>
          <a:xfrm>
            <a:off x="10102913" y="1317525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12"/>
          <p:cNvSpPr/>
          <p:nvPr/>
        </p:nvSpPr>
        <p:spPr>
          <a:xfrm>
            <a:off x="9537989" y="1317525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67272" y="3429804"/>
            <a:ext cx="2511152" cy="1569660"/>
            <a:chOff x="3498748" y="3669080"/>
            <a:chExt cx="2511152" cy="1569660"/>
          </a:xfrm>
        </p:grpSpPr>
        <p:sp>
          <p:nvSpPr>
            <p:cNvPr id="36" name="TextBox 35"/>
            <p:cNvSpPr txBox="1"/>
            <p:nvPr/>
          </p:nvSpPr>
          <p:spPr>
            <a:xfrm>
              <a:off x="3618570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39" name="Oval 3"/>
            <p:cNvSpPr/>
            <p:nvPr/>
          </p:nvSpPr>
          <p:spPr>
            <a:xfrm>
              <a:off x="3498748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4"/>
            <p:cNvSpPr/>
            <p:nvPr/>
          </p:nvSpPr>
          <p:spPr>
            <a:xfrm>
              <a:off x="3498748" y="455058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6"/>
            <p:cNvSpPr/>
            <p:nvPr/>
          </p:nvSpPr>
          <p:spPr>
            <a:xfrm>
              <a:off x="4097664" y="4943110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7"/>
            <p:cNvSpPr/>
            <p:nvPr/>
          </p:nvSpPr>
          <p:spPr>
            <a:xfrm>
              <a:off x="4628597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8"/>
            <p:cNvSpPr/>
            <p:nvPr/>
          </p:nvSpPr>
          <p:spPr>
            <a:xfrm>
              <a:off x="3873696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Oval 9"/>
            <p:cNvSpPr/>
            <p:nvPr/>
          </p:nvSpPr>
          <p:spPr>
            <a:xfrm>
              <a:off x="4182824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Oval 12"/>
            <p:cNvSpPr/>
            <p:nvPr/>
          </p:nvSpPr>
          <p:spPr>
            <a:xfrm>
              <a:off x="3617899" y="3758495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60229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3"/>
            <p:cNvSpPr/>
            <p:nvPr/>
          </p:nvSpPr>
          <p:spPr>
            <a:xfrm>
              <a:off x="5222061" y="4984721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4"/>
            <p:cNvSpPr/>
            <p:nvPr/>
          </p:nvSpPr>
          <p:spPr>
            <a:xfrm>
              <a:off x="4628596" y="4535118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6"/>
            <p:cNvSpPr/>
            <p:nvPr/>
          </p:nvSpPr>
          <p:spPr>
            <a:xfrm>
              <a:off x="5793876" y="451866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7"/>
            <p:cNvSpPr/>
            <p:nvPr/>
          </p:nvSpPr>
          <p:spPr>
            <a:xfrm>
              <a:off x="5780724" y="422337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8"/>
            <p:cNvSpPr/>
            <p:nvPr/>
          </p:nvSpPr>
          <p:spPr>
            <a:xfrm>
              <a:off x="5015355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9"/>
            <p:cNvSpPr/>
            <p:nvPr/>
          </p:nvSpPr>
          <p:spPr>
            <a:xfrm>
              <a:off x="5324483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12"/>
            <p:cNvSpPr/>
            <p:nvPr/>
          </p:nvSpPr>
          <p:spPr>
            <a:xfrm>
              <a:off x="4760229" y="3834584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Ευθύγραμμο βέλος σύνδεσης 10"/>
          <p:cNvCxnSpPr/>
          <p:nvPr/>
        </p:nvCxnSpPr>
        <p:spPr>
          <a:xfrm flipV="1">
            <a:off x="3863752" y="4961470"/>
            <a:ext cx="1286480" cy="62777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3886" y="5275355"/>
            <a:ext cx="230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>
                <a:solidFill>
                  <a:srgbClr val="FFFF00"/>
                </a:solidFill>
                <a:latin typeface="Calibri" pitchFamily="34" charset="0"/>
              </a:rPr>
              <a:t>Ασύζευκτο</a:t>
            </a:r>
            <a:r>
              <a:rPr lang="el-GR" sz="3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3600" dirty="0">
                <a:solidFill>
                  <a:srgbClr val="FFFF00"/>
                </a:solidFill>
                <a:latin typeface="Calibri" pitchFamily="34" charset="0"/>
              </a:rPr>
              <a:t>ηλεκτρόνιο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06609" y="5589241"/>
            <a:ext cx="230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>
                <a:solidFill>
                  <a:srgbClr val="FFFF00"/>
                </a:solidFill>
                <a:latin typeface="Calibri" pitchFamily="34" charset="0"/>
              </a:rPr>
              <a:t>Ασύζευκτο</a:t>
            </a:r>
            <a:r>
              <a:rPr lang="el-GR" sz="3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3600" dirty="0">
                <a:solidFill>
                  <a:srgbClr val="FFFF00"/>
                </a:solidFill>
                <a:latin typeface="Calibri" pitchFamily="34" charset="0"/>
              </a:rPr>
              <a:t>ηλεκτρόνιο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63" name="Ευθύγραμμο βέλος σύνδεσης 62"/>
          <p:cNvCxnSpPr/>
          <p:nvPr/>
        </p:nvCxnSpPr>
        <p:spPr>
          <a:xfrm flipH="1" flipV="1">
            <a:off x="6706762" y="5027514"/>
            <a:ext cx="829398" cy="62777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9" y="214314"/>
            <a:ext cx="1022032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5256" y="109826"/>
            <a:ext cx="435066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λειτουργία της αναπνευστικής αλυσίδας και η οξειδωτική </a:t>
            </a:r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φωσφορυλίωση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15480" y="4893220"/>
            <a:ext cx="648072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en-US" sz="2000" b="1" baseline="30000" dirty="0">
                <a:solidFill>
                  <a:srgbClr val="FFFFFF"/>
                </a:solidFill>
              </a:rPr>
              <a:t>-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588" y="4713200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7" y="721323"/>
            <a:ext cx="505448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την πλήρη αναγωγή του Ο</a:t>
            </a:r>
            <a:r>
              <a:rPr lang="el-GR" sz="3600" b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απαιτούνται 4 ηλεκτρόνια</a:t>
            </a:r>
          </a:p>
          <a:p>
            <a:pPr algn="ctr"/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3600" b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+ 4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600" b="1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+ 4H</a:t>
            </a:r>
            <a:r>
              <a:rPr lang="en-US" sz="3600" b="1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 2 H</a:t>
            </a:r>
            <a:r>
              <a:rPr lang="en-US" sz="3600" b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O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87E-6 2.59259E-6 C 4.00987E-6 -0.03496 0.02282 -0.07431 0.05675 -0.07431 C 0.06354 -0.16111 0.13618 -0.22222 0.13618 -0.18727 C 0.15237 -0.17963 0.25401 -0.1926 0.26264 -0.15093 C 0.30351 -0.1581 0.34978 -0.22547 0.38109 -0.22986 C 0.41209 -0.22986 0.42597 -0.20533 0.44972 -0.17732 C 0.47347 -0.14931 0.50802 -0.08611 0.52344 -0.06204 " pathEditMode="relative" rAng="0" ptsTypes="fffafaf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-1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618E-6 4.07407E-6 C 4.38618E-6 -0.03496 -0.02777 -0.16806 0.00616 -0.16806 C 0.0222 -0.18727 0.0751 -0.13311 0.09623 -0.11551 C 0.13124 -0.11922 0.18784 -0.18264 0.21607 -0.19028 C 0.2412 -0.19491 0.252 -0.17292 0.26588 -0.16181 C 0.27976 -0.1507 0.28531 -0.14283 0.2995 -0.12362 C 0.33328 -0.12362 0.35071 -0.01181 0.35071 -0.04676 " pathEditMode="relative" rAng="0" ptsTypes="ffafa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7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G21_11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23194" y="116632"/>
            <a:ext cx="10237306" cy="66247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24392" y="116632"/>
            <a:ext cx="1615108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2227" y="488079"/>
            <a:ext cx="23515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κυτταροδιάλυμα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776" y="6021289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Μήτρα μιτοχονδρίου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6852" y="1484785"/>
            <a:ext cx="287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Εξωτερική μεμβράνη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1892" y="3933057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Εσωτερική μεμβράνη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8208" y="2708921"/>
            <a:ext cx="335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Ενδομεμβρανικός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χώρος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256" y="109826"/>
            <a:ext cx="435066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λειτουργία της αναπνευστικής αλυσίδας και η οξειδωτική </a:t>
            </a:r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φωσφορυλίωση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15480" y="4893220"/>
            <a:ext cx="648072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en-US" sz="2000" b="1" baseline="30000" dirty="0">
                <a:solidFill>
                  <a:srgbClr val="FFFFFF"/>
                </a:solidFill>
              </a:rPr>
              <a:t>-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588" y="4713200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1487488" y="4965228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7" name="Oval 16"/>
          <p:cNvSpPr/>
          <p:nvPr/>
        </p:nvSpPr>
        <p:spPr>
          <a:xfrm>
            <a:off x="2672999" y="3645207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5889819" y="3608249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4698" y="949743"/>
            <a:ext cx="435066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Κάποια ηλεκτρόνια «διαφεύγουν» από την αναπνευστική αλυσίδα …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87E-6 2.59259E-6 C 4.00987E-6 -0.03496 0.02282 -0.07431 0.05675 -0.07431 C 0.06354 -0.16111 0.13618 -0.22222 0.13618 -0.18727 C 0.15237 -0.17963 0.25401 -0.1926 0.26264 -0.15093 C 0.30351 -0.1581 0.34978 -0.22547 0.38109 -0.22986 C 0.41209 -0.22986 0.42597 -0.20533 0.44972 -0.17732 C 0.47347 -0.14931 0.50802 -0.08611 0.52344 -0.06204 " pathEditMode="relative" rAng="0" ptsTypes="fffafaf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-1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2 0.00254 C -0.00232 -0.03241 -0.03008 -0.16551 0.00385 -0.16551 C 0.01989 -0.18473 0.07279 -0.13056 0.09392 -0.11297 C 0.12893 -0.11667 0.18553 -0.1801 0.21375 -0.18774 C 0.23889 -0.19237 0.24969 -0.17037 0.26357 -0.15926 C 0.27745 -0.14815 0.283 -0.14028 0.29719 -0.12107 C 0.33096 -0.12107 0.34839 -0.00926 0.34839 -0.04422 " pathEditMode="relative" rAng="0" ptsTypes="ffafa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7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31E-6 1.11111E-6 L 0.05259 1.11111E-6 C 0.07619 1.11111E-6 0.09654 0.03032 0.09377 -0.00602 C 0.10811 0.01713 0.10657 0.12523 0.12199 0.17569 C 0.13741 0.22616 0.17319 0.27176 0.18661 0.29699 " pathEditMode="relative" rAng="0" ptsTypes="Fffa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1" y="145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0301 L 0.02174 -0.06342 L 0.05336 -0.08055 C 0.06955 -0.10254 0.06631 -0.14676 0.08713 -0.16551 C 0.10795 -0.18426 0.14913 -0.19514 0.17844 -0.19375 L 0.26341 -0.15741 L 0.32803 -0.19167 L 0.35487 -0.29467 L 0.34346 -0.33403 L 0.33806 -0.40278 " pathEditMode="relative" rAng="0" ptsTypes="FAfaFAAAAF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6" y="-203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-0.00023 C 0.01512 0.05139 0.04535 0.08033 0.06725 0.06575 C 0.09038 0.04977 0.09701 -0.00277 0.08159 -0.05486 C 0.06601 -0.10625 0.07249 -0.15879 0.09516 -0.17407 C 0.11722 -0.18888 -0.0384 0.33866 0.01003 0.30625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G21_11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23194" y="116632"/>
            <a:ext cx="10237306" cy="66247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24392" y="116632"/>
            <a:ext cx="1615108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2227" y="488079"/>
            <a:ext cx="23515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κυτταροδιάλυμα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776" y="6021289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Μήτρα μιτοχονδρίου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6852" y="1484785"/>
            <a:ext cx="287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Εξωτερική μεμβράνη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1892" y="3933057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Εσωτερική μεμβράνη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8208" y="2708921"/>
            <a:ext cx="335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Ενδομεμβρανικός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χώρος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15480" y="4893220"/>
            <a:ext cx="648072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en-US" sz="2000" b="1" baseline="30000" dirty="0">
                <a:solidFill>
                  <a:srgbClr val="FFFFFF"/>
                </a:solidFill>
              </a:rPr>
              <a:t>-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588" y="4713200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7" name="Oval 16"/>
          <p:cNvSpPr/>
          <p:nvPr/>
        </p:nvSpPr>
        <p:spPr>
          <a:xfrm>
            <a:off x="2672999" y="3645207"/>
            <a:ext cx="504056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0435" y="5282625"/>
            <a:ext cx="435066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Κάποια ηλεκτρόνια «διαφεύγουν» από την αναπνευστική αλυσίδα …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0273" y="5282624"/>
            <a:ext cx="435066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 ανάγουν μερικώς το μοριακό οξυγόνο και παράγεται το υπεροξείδιο (Ο</a:t>
            </a:r>
            <a:r>
              <a:rPr lang="el-GR" sz="2400" b="1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.-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362366" y="1608576"/>
            <a:ext cx="1512168" cy="923330"/>
            <a:chOff x="7663780" y="2919912"/>
            <a:chExt cx="1512168" cy="923330"/>
          </a:xfrm>
        </p:grpSpPr>
        <p:sp>
          <p:nvSpPr>
            <p:cNvPr id="58" name="Oval 57"/>
            <p:cNvSpPr/>
            <p:nvPr/>
          </p:nvSpPr>
          <p:spPr>
            <a:xfrm>
              <a:off x="7663780" y="2919912"/>
              <a:ext cx="1512168" cy="92333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793177" y="2919912"/>
              <a:ext cx="1037350" cy="923330"/>
              <a:chOff x="7793177" y="2919912"/>
              <a:chExt cx="1037350" cy="92333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793177" y="2919912"/>
                <a:ext cx="979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5400" b="1" dirty="0">
                    <a:solidFill>
                      <a:srgbClr val="000000"/>
                    </a:solidFill>
                  </a:rPr>
                  <a:t>Ο</a:t>
                </a:r>
                <a:r>
                  <a:rPr lang="el-GR" sz="5400" b="1" baseline="-25000" dirty="0">
                    <a:solidFill>
                      <a:srgbClr val="000000"/>
                    </a:solidFill>
                  </a:rPr>
                  <a:t>2</a:t>
                </a:r>
                <a:endParaRPr lang="en-US" sz="5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686527" y="3063928"/>
                <a:ext cx="144000" cy="1343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Minus 61"/>
              <p:cNvSpPr>
                <a:spLocks noChangeAspect="1"/>
              </p:cNvSpPr>
              <p:nvPr/>
            </p:nvSpPr>
            <p:spPr>
              <a:xfrm>
                <a:off x="8365792" y="3063928"/>
                <a:ext cx="320735" cy="181299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317742" y="1625408"/>
            <a:ext cx="1556792" cy="889667"/>
            <a:chOff x="-2894016" y="718909"/>
            <a:chExt cx="1556792" cy="889667"/>
          </a:xfrm>
        </p:grpSpPr>
        <p:sp>
          <p:nvSpPr>
            <p:cNvPr id="38" name="Oval 37"/>
            <p:cNvSpPr/>
            <p:nvPr/>
          </p:nvSpPr>
          <p:spPr>
            <a:xfrm>
              <a:off x="-2894016" y="718909"/>
              <a:ext cx="1556792" cy="88966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2561416" y="755814"/>
              <a:ext cx="8915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000000"/>
                  </a:solidFill>
                </a:rPr>
                <a:t>Ο</a:t>
              </a:r>
              <a:r>
                <a:rPr lang="el-GR" sz="4800" b="1" baseline="-25000" dirty="0">
                  <a:solidFill>
                    <a:srgbClr val="000000"/>
                  </a:solidFill>
                </a:rPr>
                <a:t>2</a:t>
              </a:r>
              <a:endParaRPr lang="en-US" sz="4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-1783285" y="2252035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-1755235" y="2475931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469" y="144258"/>
            <a:ext cx="485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παραγωγή του υπεροξειδίου:</a:t>
            </a:r>
          </a:p>
          <a:p>
            <a:pPr algn="ctr"/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αναπόφευκτο παραπροϊόν του αερόβιου μεταβολισμού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87E-6 2.59259E-6 C 4.00987E-6 -0.03496 0.02282 -0.07431 0.05675 -0.07431 C 0.06354 -0.16111 0.13618 -0.22222 0.13618 -0.18727 C 0.15237 -0.17963 0.25401 -0.1926 0.26264 -0.15093 C 0.30351 -0.1581 0.34978 -0.22547 0.38109 -0.22986 C 0.41209 -0.22986 0.42597 -0.20533 0.44972 -0.17732 C 0.47347 -0.14931 0.50802 -0.08611 0.52344 -0.06204 " pathEditMode="relative" rAng="0" ptsTypes="fffafaf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-1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2 0.00254 C -0.00232 -0.03241 -0.03008 -0.16551 0.00385 -0.16551 C 0.01989 -0.18473 0.07279 -0.13056 0.09392 -0.11297 C 0.12893 -0.11667 0.18553 -0.1801 0.21375 -0.18774 C 0.23889 -0.19237 0.24969 -0.17037 0.26357 -0.15926 C 0.27745 -0.14815 0.283 -0.14028 0.29719 -0.12107 C 0.33096 -0.12107 0.34839 -0.00926 0.34839 -0.04422 " pathEditMode="relative" rAng="0" ptsTypes="ffafa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7" y="-97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31E-6 1.11111E-6 L 0.05259 1.11111E-6 C 0.07619 1.11111E-6 0.10533 -0.0537 0.10533 -0.09722 L 0.10533 -0.19421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62E-6 -1.85185E-6 C 3.78162E-6 0.03496 0.03963 0.06204 0.08744 0.06204 C 0.13695 0.06204 0.17658 0.03496 0.17658 -1.85185E-6 C 0.17658 -0.03495 0.21591 -0.06204 0.26542 -0.06204 C 0.31323 -0.06204 0.31693 -0.16504 0.31693 -0.13009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9" y="-5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2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1226441" y="1643045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μοριακό οξυγόνο</a:t>
            </a:r>
          </a:p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3600" b="1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873172" y="148145"/>
            <a:ext cx="2511152" cy="1569660"/>
            <a:chOff x="3498748" y="3669080"/>
            <a:chExt cx="2511152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618570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3"/>
            <p:cNvSpPr/>
            <p:nvPr/>
          </p:nvSpPr>
          <p:spPr>
            <a:xfrm>
              <a:off x="3498748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3498748" y="455058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097664" y="4943110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28597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73696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82824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2"/>
            <p:cNvSpPr/>
            <p:nvPr/>
          </p:nvSpPr>
          <p:spPr>
            <a:xfrm>
              <a:off x="3617899" y="3758495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0229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3"/>
            <p:cNvSpPr/>
            <p:nvPr/>
          </p:nvSpPr>
          <p:spPr>
            <a:xfrm>
              <a:off x="5222061" y="4984721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4"/>
            <p:cNvSpPr/>
            <p:nvPr/>
          </p:nvSpPr>
          <p:spPr>
            <a:xfrm>
              <a:off x="4628596" y="4535118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6"/>
            <p:cNvSpPr/>
            <p:nvPr/>
          </p:nvSpPr>
          <p:spPr>
            <a:xfrm>
              <a:off x="5793876" y="451866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7"/>
            <p:cNvSpPr/>
            <p:nvPr/>
          </p:nvSpPr>
          <p:spPr>
            <a:xfrm>
              <a:off x="5780724" y="422337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8"/>
            <p:cNvSpPr/>
            <p:nvPr/>
          </p:nvSpPr>
          <p:spPr>
            <a:xfrm>
              <a:off x="5015355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9"/>
            <p:cNvSpPr/>
            <p:nvPr/>
          </p:nvSpPr>
          <p:spPr>
            <a:xfrm>
              <a:off x="5324483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2"/>
            <p:cNvSpPr/>
            <p:nvPr/>
          </p:nvSpPr>
          <p:spPr>
            <a:xfrm>
              <a:off x="4760229" y="3834584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Δεξιό βέλος 19"/>
          <p:cNvSpPr/>
          <p:nvPr/>
        </p:nvSpPr>
        <p:spPr>
          <a:xfrm>
            <a:off x="4799856" y="739746"/>
            <a:ext cx="2448272" cy="57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4662" y="188640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22" name="Oval 3"/>
          <p:cNvSpPr/>
          <p:nvPr/>
        </p:nvSpPr>
        <p:spPr>
          <a:xfrm>
            <a:off x="7714839" y="789369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4"/>
          <p:cNvSpPr/>
          <p:nvPr/>
        </p:nvSpPr>
        <p:spPr>
          <a:xfrm>
            <a:off x="7714839" y="1084659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8166712" y="1459766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8844688" y="789369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8"/>
          <p:cNvSpPr/>
          <p:nvPr/>
        </p:nvSpPr>
        <p:spPr>
          <a:xfrm>
            <a:off x="8089787" y="251108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9"/>
          <p:cNvSpPr/>
          <p:nvPr/>
        </p:nvSpPr>
        <p:spPr>
          <a:xfrm>
            <a:off x="8435031" y="1484126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12"/>
          <p:cNvSpPr/>
          <p:nvPr/>
        </p:nvSpPr>
        <p:spPr>
          <a:xfrm>
            <a:off x="7833991" y="292571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6321" y="203156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0" name="Oval 3"/>
          <p:cNvSpPr/>
          <p:nvPr/>
        </p:nvSpPr>
        <p:spPr>
          <a:xfrm>
            <a:off x="8403674" y="203156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4"/>
          <p:cNvSpPr/>
          <p:nvPr/>
        </p:nvSpPr>
        <p:spPr>
          <a:xfrm>
            <a:off x="8844687" y="1069194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6"/>
          <p:cNvSpPr/>
          <p:nvPr/>
        </p:nvSpPr>
        <p:spPr>
          <a:xfrm>
            <a:off x="10009967" y="105273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7"/>
          <p:cNvSpPr/>
          <p:nvPr/>
        </p:nvSpPr>
        <p:spPr>
          <a:xfrm>
            <a:off x="9996815" y="75744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8"/>
          <p:cNvSpPr/>
          <p:nvPr/>
        </p:nvSpPr>
        <p:spPr>
          <a:xfrm>
            <a:off x="9328694" y="1491411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9"/>
          <p:cNvSpPr/>
          <p:nvPr/>
        </p:nvSpPr>
        <p:spPr>
          <a:xfrm>
            <a:off x="9614441" y="1491411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12"/>
          <p:cNvSpPr/>
          <p:nvPr/>
        </p:nvSpPr>
        <p:spPr>
          <a:xfrm>
            <a:off x="8976321" y="368660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1"/>
          <p:cNvSpPr/>
          <p:nvPr/>
        </p:nvSpPr>
        <p:spPr>
          <a:xfrm>
            <a:off x="9390848" y="207755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31905" y="116633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el-GR" sz="4800" dirty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US" sz="4800" b="1" baseline="30000" dirty="0">
                <a:solidFill>
                  <a:srgbClr val="FFFFFF"/>
                </a:solidFill>
                <a:latin typeface="Calibri" pitchFamily="34" charset="0"/>
              </a:rPr>
              <a:t>-</a:t>
            </a:r>
            <a:endParaRPr lang="en-US" sz="4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6047948" y="1619116"/>
            <a:ext cx="5143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Υπεροξειδικό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ανιόν ή υπεροξείδιο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4" y="1556793"/>
            <a:ext cx="9723437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Ορθογώνιο 37"/>
          <p:cNvSpPr/>
          <p:nvPr/>
        </p:nvSpPr>
        <p:spPr>
          <a:xfrm>
            <a:off x="3218458" y="4509121"/>
            <a:ext cx="5143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Υπεροξειδικό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ανιόν ή υπεροξείδιο</a:t>
            </a:r>
          </a:p>
        </p:txBody>
      </p:sp>
    </p:spTree>
    <p:extLst>
      <p:ext uri="{BB962C8B-B14F-4D97-AF65-F5344CB8AC3E}">
        <p14:creationId xmlns:p14="http://schemas.microsoft.com/office/powerpoint/2010/main" val="39083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80251" y="2564904"/>
            <a:ext cx="100091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Υπεροξειδικό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ανιόν ή υπεροξείδιο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Είναι ρίζα και φέρει και αρνητικό ηλεκτρικό φορτίο.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Προκύπτει από τη μερική, με ένα ηλεκτρόνιο, αναγωγή του μοριακού οξυγόνου.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Αναπόφευκτο παραπροϊόν του αερόβιου μεταβολισμού.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Παράγεται στα μιτοχόνδρια καθώς ένας αριθμός ηλεκτρονίων «διαφεύγουν» από την αναπνευστική αλυσίδα και ανάγουν το οξυγόνο (για την πλήρη αναγωγή του Ο</a:t>
            </a:r>
            <a:r>
              <a:rPr lang="el-GR" sz="2800" b="1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και την παραγωγή νερού απαιτούνται τέσσερα ηλεκτρόνια)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9629" y="-27448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Μονήρες ηλεκτρόνιο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4073" y="1042229"/>
            <a:ext cx="159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r>
              <a:rPr lang="el-GR" sz="9600" b="1" baseline="-25000" dirty="0">
                <a:solidFill>
                  <a:srgbClr val="FFFFFF"/>
                </a:solidFill>
              </a:rPr>
              <a:t>2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67595" y="1408477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20379" y="368029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Μονήρες ηλεκτρόνιο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367891" y="1232818"/>
            <a:ext cx="352489" cy="2160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inus 1"/>
          <p:cNvSpPr/>
          <p:nvPr/>
        </p:nvSpPr>
        <p:spPr>
          <a:xfrm>
            <a:off x="7679101" y="1365188"/>
            <a:ext cx="388494" cy="291897"/>
          </a:xfrm>
          <a:prstGeom prst="mathMinu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9936" y="1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Αρνητικό φορτίο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032104" y="740067"/>
            <a:ext cx="761738" cy="663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-Right Arrow 16"/>
          <p:cNvSpPr/>
          <p:nvPr/>
        </p:nvSpPr>
        <p:spPr>
          <a:xfrm>
            <a:off x="4756544" y="1603683"/>
            <a:ext cx="2016224" cy="4967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35558" y="1052736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61" name="Oval 3"/>
          <p:cNvSpPr/>
          <p:nvPr/>
        </p:nvSpPr>
        <p:spPr>
          <a:xfrm>
            <a:off x="2115735" y="1653465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4"/>
          <p:cNvSpPr/>
          <p:nvPr/>
        </p:nvSpPr>
        <p:spPr>
          <a:xfrm>
            <a:off x="2115735" y="1948755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"/>
          <p:cNvSpPr/>
          <p:nvPr/>
        </p:nvSpPr>
        <p:spPr>
          <a:xfrm>
            <a:off x="2567608" y="2323862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7"/>
          <p:cNvSpPr/>
          <p:nvPr/>
        </p:nvSpPr>
        <p:spPr>
          <a:xfrm>
            <a:off x="3245584" y="1653465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8"/>
          <p:cNvSpPr/>
          <p:nvPr/>
        </p:nvSpPr>
        <p:spPr>
          <a:xfrm>
            <a:off x="2490683" y="1115204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9"/>
          <p:cNvSpPr/>
          <p:nvPr/>
        </p:nvSpPr>
        <p:spPr>
          <a:xfrm>
            <a:off x="2835927" y="2348222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12"/>
          <p:cNvSpPr/>
          <p:nvPr/>
        </p:nvSpPr>
        <p:spPr>
          <a:xfrm>
            <a:off x="2234887" y="1156667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7217" y="1067252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69" name="Oval 3"/>
          <p:cNvSpPr/>
          <p:nvPr/>
        </p:nvSpPr>
        <p:spPr>
          <a:xfrm>
            <a:off x="2804570" y="1067252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4"/>
          <p:cNvSpPr/>
          <p:nvPr/>
        </p:nvSpPr>
        <p:spPr>
          <a:xfrm>
            <a:off x="3245583" y="1933290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6"/>
          <p:cNvSpPr/>
          <p:nvPr/>
        </p:nvSpPr>
        <p:spPr>
          <a:xfrm>
            <a:off x="4410863" y="1916832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"/>
          <p:cNvSpPr/>
          <p:nvPr/>
        </p:nvSpPr>
        <p:spPr>
          <a:xfrm>
            <a:off x="4397711" y="1621542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8"/>
          <p:cNvSpPr/>
          <p:nvPr/>
        </p:nvSpPr>
        <p:spPr>
          <a:xfrm>
            <a:off x="3729590" y="2355507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9"/>
          <p:cNvSpPr/>
          <p:nvPr/>
        </p:nvSpPr>
        <p:spPr>
          <a:xfrm>
            <a:off x="4015337" y="2355507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12"/>
          <p:cNvSpPr/>
          <p:nvPr/>
        </p:nvSpPr>
        <p:spPr>
          <a:xfrm>
            <a:off x="3377217" y="1232756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31"/>
          <p:cNvSpPr/>
          <p:nvPr/>
        </p:nvSpPr>
        <p:spPr>
          <a:xfrm>
            <a:off x="3791744" y="1071851"/>
            <a:ext cx="288000" cy="2880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7" name="Straight Arrow Connector 44"/>
          <p:cNvCxnSpPr/>
          <p:nvPr/>
        </p:nvCxnSpPr>
        <p:spPr>
          <a:xfrm flipH="1">
            <a:off x="4079745" y="845082"/>
            <a:ext cx="317966" cy="2701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04370" y="66004"/>
            <a:ext cx="245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Σε αυτό το ηλεκτρόνιο οφείλεται το αρνητικό ηλεκτρικό φορτίο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9" name="Straight Arrow Connector 44"/>
          <p:cNvCxnSpPr/>
          <p:nvPr/>
        </p:nvCxnSpPr>
        <p:spPr>
          <a:xfrm>
            <a:off x="2331760" y="886576"/>
            <a:ext cx="421899" cy="135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62122" y="620688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24" name="Oval 3"/>
          <p:cNvSpPr/>
          <p:nvPr/>
        </p:nvSpPr>
        <p:spPr>
          <a:xfrm>
            <a:off x="1661651" y="122141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4"/>
          <p:cNvSpPr/>
          <p:nvPr/>
        </p:nvSpPr>
        <p:spPr>
          <a:xfrm>
            <a:off x="1661651" y="151670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6"/>
          <p:cNvSpPr/>
          <p:nvPr/>
        </p:nvSpPr>
        <p:spPr>
          <a:xfrm>
            <a:off x="2113524" y="1891814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2791500" y="122141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8"/>
          <p:cNvSpPr/>
          <p:nvPr/>
        </p:nvSpPr>
        <p:spPr>
          <a:xfrm>
            <a:off x="2036599" y="683156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9"/>
          <p:cNvSpPr/>
          <p:nvPr/>
        </p:nvSpPr>
        <p:spPr>
          <a:xfrm>
            <a:off x="2381843" y="1916174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12"/>
          <p:cNvSpPr/>
          <p:nvPr/>
        </p:nvSpPr>
        <p:spPr>
          <a:xfrm>
            <a:off x="1761698" y="72461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3781" y="635204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2" name="Oval 3"/>
          <p:cNvSpPr/>
          <p:nvPr/>
        </p:nvSpPr>
        <p:spPr>
          <a:xfrm>
            <a:off x="2350486" y="635204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4"/>
          <p:cNvSpPr/>
          <p:nvPr/>
        </p:nvSpPr>
        <p:spPr>
          <a:xfrm>
            <a:off x="2791499" y="150124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6"/>
          <p:cNvSpPr/>
          <p:nvPr/>
        </p:nvSpPr>
        <p:spPr>
          <a:xfrm>
            <a:off x="3956779" y="1484784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7"/>
          <p:cNvSpPr/>
          <p:nvPr/>
        </p:nvSpPr>
        <p:spPr>
          <a:xfrm>
            <a:off x="3943627" y="1189494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8"/>
          <p:cNvSpPr/>
          <p:nvPr/>
        </p:nvSpPr>
        <p:spPr>
          <a:xfrm>
            <a:off x="3275506" y="1923459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9"/>
          <p:cNvSpPr/>
          <p:nvPr/>
        </p:nvSpPr>
        <p:spPr>
          <a:xfrm>
            <a:off x="3561253" y="1923459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12"/>
          <p:cNvSpPr/>
          <p:nvPr/>
        </p:nvSpPr>
        <p:spPr>
          <a:xfrm>
            <a:off x="2904028" y="800708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1"/>
          <p:cNvSpPr/>
          <p:nvPr/>
        </p:nvSpPr>
        <p:spPr>
          <a:xfrm>
            <a:off x="3336156" y="639803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27" y="4981644"/>
            <a:ext cx="2573786" cy="6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427382" y="4405183"/>
            <a:ext cx="1263718" cy="86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el-GR" sz="4800" dirty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US" sz="4800" b="1" baseline="30000" dirty="0">
                <a:solidFill>
                  <a:srgbClr val="FFFFFF"/>
                </a:solidFill>
                <a:latin typeface="Calibri" pitchFamily="34" charset="0"/>
              </a:rPr>
              <a:t>-</a:t>
            </a:r>
            <a:endParaRPr lang="en-US" sz="4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8417" y="5366593"/>
            <a:ext cx="1425732" cy="86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el-GR" sz="4800" dirty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</a:rPr>
              <a:t>Η</a:t>
            </a:r>
            <a:r>
              <a:rPr lang="el-GR" sz="48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  <a:endParaRPr lang="en-US" sz="4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54810" y="620688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6" name="Oval 3"/>
          <p:cNvSpPr/>
          <p:nvPr/>
        </p:nvSpPr>
        <p:spPr>
          <a:xfrm>
            <a:off x="7824192" y="1404722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"/>
          <p:cNvSpPr/>
          <p:nvPr/>
        </p:nvSpPr>
        <p:spPr>
          <a:xfrm>
            <a:off x="8486898" y="639803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8306212" y="1891814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"/>
          <p:cNvSpPr/>
          <p:nvPr/>
        </p:nvSpPr>
        <p:spPr>
          <a:xfrm>
            <a:off x="8984188" y="122141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8"/>
          <p:cNvSpPr/>
          <p:nvPr/>
        </p:nvSpPr>
        <p:spPr>
          <a:xfrm>
            <a:off x="8229287" y="683156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9"/>
          <p:cNvSpPr/>
          <p:nvPr/>
        </p:nvSpPr>
        <p:spPr>
          <a:xfrm>
            <a:off x="8574531" y="1916174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12"/>
          <p:cNvSpPr/>
          <p:nvPr/>
        </p:nvSpPr>
        <p:spPr>
          <a:xfrm>
            <a:off x="7954386" y="72461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96469" y="635204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55" name="Oval 4"/>
          <p:cNvSpPr/>
          <p:nvPr/>
        </p:nvSpPr>
        <p:spPr>
          <a:xfrm>
            <a:off x="8984187" y="150124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6"/>
          <p:cNvSpPr/>
          <p:nvPr/>
        </p:nvSpPr>
        <p:spPr>
          <a:xfrm>
            <a:off x="10149467" y="1333456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7"/>
          <p:cNvSpPr/>
          <p:nvPr/>
        </p:nvSpPr>
        <p:spPr>
          <a:xfrm>
            <a:off x="9753941" y="67511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"/>
          <p:cNvSpPr/>
          <p:nvPr/>
        </p:nvSpPr>
        <p:spPr>
          <a:xfrm>
            <a:off x="9468194" y="1923459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9"/>
          <p:cNvSpPr/>
          <p:nvPr/>
        </p:nvSpPr>
        <p:spPr>
          <a:xfrm>
            <a:off x="9753941" y="1923459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12"/>
          <p:cNvSpPr/>
          <p:nvPr/>
        </p:nvSpPr>
        <p:spPr>
          <a:xfrm>
            <a:off x="9096716" y="800708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Ομάδα 1"/>
          <p:cNvGrpSpPr/>
          <p:nvPr/>
        </p:nvGrpSpPr>
        <p:grpSpPr>
          <a:xfrm rot="10800000">
            <a:off x="10465310" y="1054847"/>
            <a:ext cx="599242" cy="861984"/>
            <a:chOff x="5132577" y="3789040"/>
            <a:chExt cx="586971" cy="830997"/>
          </a:xfrm>
        </p:grpSpPr>
        <p:sp>
          <p:nvSpPr>
            <p:cNvPr id="61" name="Oval 31"/>
            <p:cNvSpPr/>
            <p:nvPr/>
          </p:nvSpPr>
          <p:spPr>
            <a:xfrm>
              <a:off x="5575548" y="41490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2577" y="3789040"/>
              <a:ext cx="572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FFFFFF"/>
                  </a:solidFill>
                  <a:latin typeface="Calibri" pitchFamily="34" charset="0"/>
                </a:rPr>
                <a:t>Η</a:t>
              </a:r>
              <a:endParaRPr lang="en-US" sz="4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7" name="Ομάδα 66"/>
          <p:cNvGrpSpPr/>
          <p:nvPr/>
        </p:nvGrpSpPr>
        <p:grpSpPr>
          <a:xfrm>
            <a:off x="7176120" y="1054848"/>
            <a:ext cx="599242" cy="861984"/>
            <a:chOff x="5132577" y="3789040"/>
            <a:chExt cx="586971" cy="830997"/>
          </a:xfrm>
        </p:grpSpPr>
        <p:sp>
          <p:nvSpPr>
            <p:cNvPr id="68" name="Oval 31"/>
            <p:cNvSpPr/>
            <p:nvPr/>
          </p:nvSpPr>
          <p:spPr>
            <a:xfrm>
              <a:off x="5575548" y="41490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32577" y="3789040"/>
              <a:ext cx="572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FFFFFF"/>
                  </a:solidFill>
                  <a:latin typeface="Calibri" pitchFamily="34" charset="0"/>
                </a:rPr>
                <a:t>Η</a:t>
              </a:r>
              <a:endParaRPr lang="en-US" sz="4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2" name="Ορθογώνιο 71"/>
          <p:cNvSpPr/>
          <p:nvPr/>
        </p:nvSpPr>
        <p:spPr>
          <a:xfrm>
            <a:off x="600740" y="2244092"/>
            <a:ext cx="5251032" cy="124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Υπεροξειδικό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ανιόν ή υπεροξείδιο</a:t>
            </a:r>
          </a:p>
        </p:txBody>
      </p:sp>
      <p:sp>
        <p:nvSpPr>
          <p:cNvPr id="73" name="Ορθογώνιο 72"/>
          <p:cNvSpPr/>
          <p:nvPr/>
        </p:nvSpPr>
        <p:spPr>
          <a:xfrm>
            <a:off x="6084432" y="2254387"/>
            <a:ext cx="5251032" cy="124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Υπεροξείδιο του υδρογόνου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4" b="20074"/>
          <a:stretch/>
        </p:blipFill>
        <p:spPr bwMode="auto">
          <a:xfrm>
            <a:off x="1168530" y="3466222"/>
            <a:ext cx="5314997" cy="280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9" y="1169432"/>
            <a:ext cx="2573786" cy="6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5253234" y="592971"/>
            <a:ext cx="1263718" cy="86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el-GR" sz="4800" dirty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US" sz="4800" b="1" baseline="30000" dirty="0">
                <a:solidFill>
                  <a:srgbClr val="FFFFFF"/>
                </a:solidFill>
                <a:latin typeface="Calibri" pitchFamily="34" charset="0"/>
              </a:rPr>
              <a:t>-</a:t>
            </a:r>
            <a:endParaRPr lang="en-US" sz="4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04269" y="1554381"/>
            <a:ext cx="1425732" cy="86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+</a:t>
            </a:r>
            <a:r>
              <a:rPr lang="el-GR" sz="4800" dirty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</a:rPr>
              <a:t>Η</a:t>
            </a:r>
            <a:r>
              <a:rPr lang="el-GR" sz="48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  <a:endParaRPr lang="en-US" sz="4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84233" y="4523636"/>
            <a:ext cx="2973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Η</a:t>
            </a:r>
            <a:r>
              <a:rPr lang="el-GR" sz="9600" b="1" baseline="-25000" dirty="0">
                <a:solidFill>
                  <a:srgbClr val="FFFFFF"/>
                </a:solidFill>
              </a:rPr>
              <a:t>2</a:t>
            </a:r>
            <a:r>
              <a:rPr lang="el-GR" sz="9600" b="1" dirty="0">
                <a:solidFill>
                  <a:srgbClr val="FFFFFF"/>
                </a:solidFill>
              </a:rPr>
              <a:t>Ο</a:t>
            </a:r>
            <a:r>
              <a:rPr lang="el-GR" sz="9600" b="1" baseline="-25000" dirty="0">
                <a:solidFill>
                  <a:srgbClr val="FFFFFF"/>
                </a:solidFill>
              </a:rPr>
              <a:t>2</a:t>
            </a:r>
            <a:endParaRPr lang="en-US" sz="9600" b="1" baseline="-25000" dirty="0">
              <a:solidFill>
                <a:srgbClr val="FFFFFF"/>
              </a:solidFill>
            </a:endParaRPr>
          </a:p>
        </p:txBody>
      </p:sp>
      <p:sp>
        <p:nvSpPr>
          <p:cNvPr id="79" name="Oval 7"/>
          <p:cNvSpPr/>
          <p:nvPr/>
        </p:nvSpPr>
        <p:spPr>
          <a:xfrm>
            <a:off x="9479167" y="67713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464" y="908721"/>
            <a:ext cx="9433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rgbClr val="FFFFFF"/>
                </a:solidFill>
                <a:latin typeface="Calibri" pitchFamily="34" charset="0"/>
              </a:rPr>
              <a:t>Το υπεροξείδιο και το υπεροξείδιο του υδρογόνου, παρουσία ελεύθερων ιόντων του σιδήρου ή του χαλκού που δρουν ως καταλύτες, αντιδρούν και παράγεται η </a:t>
            </a:r>
            <a:r>
              <a:rPr lang="el-GR" sz="4800" b="1" dirty="0" err="1">
                <a:solidFill>
                  <a:srgbClr val="FFFFFF"/>
                </a:solidFill>
                <a:latin typeface="Calibri" pitchFamily="34" charset="0"/>
              </a:rPr>
              <a:t>υδροξυλική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</a:rPr>
              <a:t> ρίζα.</a:t>
            </a:r>
            <a:endParaRPr lang="en-US" sz="48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55" y="188640"/>
            <a:ext cx="100091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Fe</a:t>
            </a:r>
            <a:r>
              <a:rPr lang="en-US" sz="6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+2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6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6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 Fe</a:t>
            </a:r>
            <a:r>
              <a:rPr lang="en-US" sz="6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+3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 + </a:t>
            </a: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HO</a:t>
            </a:r>
            <a:r>
              <a:rPr lang="en-US" sz="60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·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  + OH</a:t>
            </a:r>
            <a:r>
              <a:rPr lang="en-US" sz="6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-  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(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αντίδραση 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Fenton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)</a:t>
            </a:r>
            <a:endParaRPr lang="el-GR" sz="6000" b="1" baseline="30000" dirty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ctr"/>
            <a:endParaRPr lang="el-GR" sz="6000" b="1" baseline="30000" dirty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Fe</a:t>
            </a:r>
            <a:r>
              <a:rPr lang="en-US" sz="6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+3  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6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60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.-</a:t>
            </a: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 Fe</a:t>
            </a:r>
            <a:r>
              <a:rPr lang="en-US" sz="6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+2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 + O</a:t>
            </a:r>
            <a:r>
              <a:rPr lang="en-US" sz="6000" b="1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2</a:t>
            </a:r>
          </a:p>
          <a:p>
            <a:pPr algn="ctr"/>
            <a:r>
              <a:rPr lang="en-US" sz="600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______________________________________</a:t>
            </a:r>
            <a:endParaRPr lang="el-GR" sz="6000" baseline="30000" dirty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l-G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Συνολική αντίδραση:</a:t>
            </a:r>
            <a:endParaRPr lang="en-US" sz="3600" baseline="300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1815649" y="4869161"/>
          <a:ext cx="87725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MDLDrawObject Class" r:id="rId3" imgW="5286252" imgH="590615" progId="">
                  <p:embed/>
                </p:oleObj>
              </mc:Choice>
              <mc:Fallback>
                <p:oleObj name="MDLDrawObject Class" r:id="rId3" imgW="5286252" imgH="590615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49" y="4869161"/>
                        <a:ext cx="87725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31705" y="5842139"/>
            <a:ext cx="615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(αντίδραση 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Haber-Weiss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5219" y="234897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348704" y="95563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6"/>
          <p:cNvSpPr/>
          <p:nvPr/>
        </p:nvSpPr>
        <p:spPr>
          <a:xfrm>
            <a:off x="7776621" y="1506023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8454597" y="835626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8"/>
          <p:cNvSpPr/>
          <p:nvPr/>
        </p:nvSpPr>
        <p:spPr>
          <a:xfrm>
            <a:off x="7699696" y="29736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8044940" y="1530383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12"/>
          <p:cNvSpPr/>
          <p:nvPr/>
        </p:nvSpPr>
        <p:spPr>
          <a:xfrm>
            <a:off x="7424795" y="338828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6878" y="249413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8454596" y="1115451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6"/>
          <p:cNvSpPr/>
          <p:nvPr/>
        </p:nvSpPr>
        <p:spPr>
          <a:xfrm>
            <a:off x="9619876" y="972674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8"/>
          <p:cNvSpPr/>
          <p:nvPr/>
        </p:nvSpPr>
        <p:spPr>
          <a:xfrm>
            <a:off x="8938603" y="1537668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9"/>
          <p:cNvSpPr/>
          <p:nvPr/>
        </p:nvSpPr>
        <p:spPr>
          <a:xfrm>
            <a:off x="9224350" y="1537668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2"/>
          <p:cNvSpPr/>
          <p:nvPr/>
        </p:nvSpPr>
        <p:spPr>
          <a:xfrm>
            <a:off x="8567125" y="414917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Ομάδα 20"/>
          <p:cNvGrpSpPr/>
          <p:nvPr/>
        </p:nvGrpSpPr>
        <p:grpSpPr>
          <a:xfrm rot="10800000">
            <a:off x="9889246" y="694807"/>
            <a:ext cx="599242" cy="861984"/>
            <a:chOff x="5132577" y="3789040"/>
            <a:chExt cx="586971" cy="830997"/>
          </a:xfrm>
        </p:grpSpPr>
        <p:sp>
          <p:nvSpPr>
            <p:cNvPr id="22" name="Oval 31"/>
            <p:cNvSpPr/>
            <p:nvPr/>
          </p:nvSpPr>
          <p:spPr>
            <a:xfrm>
              <a:off x="5575548" y="41490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32577" y="3789040"/>
              <a:ext cx="572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FFFFFF"/>
                  </a:solidFill>
                  <a:latin typeface="Calibri" pitchFamily="34" charset="0"/>
                </a:rPr>
                <a:t>Η</a:t>
              </a:r>
              <a:endParaRPr lang="en-US" sz="4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6691588" y="620688"/>
            <a:ext cx="599242" cy="861984"/>
            <a:chOff x="5132577" y="3789040"/>
            <a:chExt cx="586971" cy="830997"/>
          </a:xfrm>
        </p:grpSpPr>
        <p:sp>
          <p:nvSpPr>
            <p:cNvPr id="25" name="Oval 31"/>
            <p:cNvSpPr/>
            <p:nvPr/>
          </p:nvSpPr>
          <p:spPr>
            <a:xfrm>
              <a:off x="5575548" y="41490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32577" y="3789040"/>
              <a:ext cx="572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FFFFFF"/>
                  </a:solidFill>
                  <a:latin typeface="Calibri" pitchFamily="34" charset="0"/>
                </a:rPr>
                <a:t>Η</a:t>
              </a:r>
              <a:endParaRPr lang="en-US" sz="4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97584" y="346132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28" name="Oval 3"/>
          <p:cNvSpPr/>
          <p:nvPr/>
        </p:nvSpPr>
        <p:spPr>
          <a:xfrm>
            <a:off x="2297113" y="946861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4"/>
          <p:cNvSpPr/>
          <p:nvPr/>
        </p:nvSpPr>
        <p:spPr>
          <a:xfrm>
            <a:off x="2297113" y="1242151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6"/>
          <p:cNvSpPr/>
          <p:nvPr/>
        </p:nvSpPr>
        <p:spPr>
          <a:xfrm>
            <a:off x="2748986" y="161725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7"/>
          <p:cNvSpPr/>
          <p:nvPr/>
        </p:nvSpPr>
        <p:spPr>
          <a:xfrm>
            <a:off x="3426962" y="946861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8"/>
          <p:cNvSpPr/>
          <p:nvPr/>
        </p:nvSpPr>
        <p:spPr>
          <a:xfrm>
            <a:off x="2672061" y="40860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9"/>
          <p:cNvSpPr/>
          <p:nvPr/>
        </p:nvSpPr>
        <p:spPr>
          <a:xfrm>
            <a:off x="3017305" y="16416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12"/>
          <p:cNvSpPr/>
          <p:nvPr/>
        </p:nvSpPr>
        <p:spPr>
          <a:xfrm>
            <a:off x="2397160" y="450063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9243" y="360648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6" name="Oval 3"/>
          <p:cNvSpPr/>
          <p:nvPr/>
        </p:nvSpPr>
        <p:spPr>
          <a:xfrm>
            <a:off x="2985948" y="360648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4"/>
          <p:cNvSpPr/>
          <p:nvPr/>
        </p:nvSpPr>
        <p:spPr>
          <a:xfrm>
            <a:off x="3426961" y="1226686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6"/>
          <p:cNvSpPr/>
          <p:nvPr/>
        </p:nvSpPr>
        <p:spPr>
          <a:xfrm>
            <a:off x="4592241" y="1210228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7"/>
          <p:cNvSpPr/>
          <p:nvPr/>
        </p:nvSpPr>
        <p:spPr>
          <a:xfrm>
            <a:off x="4579089" y="914938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8"/>
          <p:cNvSpPr/>
          <p:nvPr/>
        </p:nvSpPr>
        <p:spPr>
          <a:xfrm>
            <a:off x="3910968" y="1648903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9"/>
          <p:cNvSpPr/>
          <p:nvPr/>
        </p:nvSpPr>
        <p:spPr>
          <a:xfrm>
            <a:off x="4196715" y="1648903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12"/>
          <p:cNvSpPr/>
          <p:nvPr/>
        </p:nvSpPr>
        <p:spPr>
          <a:xfrm>
            <a:off x="3539490" y="526152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31"/>
          <p:cNvSpPr/>
          <p:nvPr/>
        </p:nvSpPr>
        <p:spPr>
          <a:xfrm>
            <a:off x="3971618" y="365247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Συν 1"/>
          <p:cNvSpPr/>
          <p:nvPr/>
        </p:nvSpPr>
        <p:spPr>
          <a:xfrm>
            <a:off x="5435318" y="65825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5" name="Ομάδα 44"/>
          <p:cNvGrpSpPr/>
          <p:nvPr/>
        </p:nvGrpSpPr>
        <p:grpSpPr>
          <a:xfrm>
            <a:off x="1346807" y="4158280"/>
            <a:ext cx="2511152" cy="1569660"/>
            <a:chOff x="3498748" y="3669080"/>
            <a:chExt cx="2511152" cy="1569660"/>
          </a:xfrm>
        </p:grpSpPr>
        <p:sp>
          <p:nvSpPr>
            <p:cNvPr id="46" name="TextBox 45"/>
            <p:cNvSpPr txBox="1"/>
            <p:nvPr/>
          </p:nvSpPr>
          <p:spPr>
            <a:xfrm>
              <a:off x="3618570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Oval 3"/>
            <p:cNvSpPr/>
            <p:nvPr/>
          </p:nvSpPr>
          <p:spPr>
            <a:xfrm>
              <a:off x="3498748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"/>
            <p:cNvSpPr/>
            <p:nvPr/>
          </p:nvSpPr>
          <p:spPr>
            <a:xfrm>
              <a:off x="3498748" y="455058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6"/>
            <p:cNvSpPr/>
            <p:nvPr/>
          </p:nvSpPr>
          <p:spPr>
            <a:xfrm>
              <a:off x="4097664" y="4943110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7"/>
            <p:cNvSpPr/>
            <p:nvPr/>
          </p:nvSpPr>
          <p:spPr>
            <a:xfrm>
              <a:off x="4628597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8"/>
            <p:cNvSpPr/>
            <p:nvPr/>
          </p:nvSpPr>
          <p:spPr>
            <a:xfrm>
              <a:off x="3873696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9"/>
            <p:cNvSpPr/>
            <p:nvPr/>
          </p:nvSpPr>
          <p:spPr>
            <a:xfrm>
              <a:off x="4182824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Oval 12"/>
            <p:cNvSpPr/>
            <p:nvPr/>
          </p:nvSpPr>
          <p:spPr>
            <a:xfrm>
              <a:off x="3617899" y="3758495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60229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3"/>
            <p:cNvSpPr/>
            <p:nvPr/>
          </p:nvSpPr>
          <p:spPr>
            <a:xfrm>
              <a:off x="5222061" y="4984721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4"/>
            <p:cNvSpPr/>
            <p:nvPr/>
          </p:nvSpPr>
          <p:spPr>
            <a:xfrm>
              <a:off x="4628596" y="4535118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6"/>
            <p:cNvSpPr/>
            <p:nvPr/>
          </p:nvSpPr>
          <p:spPr>
            <a:xfrm>
              <a:off x="5793876" y="451866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7"/>
            <p:cNvSpPr/>
            <p:nvPr/>
          </p:nvSpPr>
          <p:spPr>
            <a:xfrm>
              <a:off x="5780724" y="422337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8"/>
            <p:cNvSpPr/>
            <p:nvPr/>
          </p:nvSpPr>
          <p:spPr>
            <a:xfrm>
              <a:off x="5015355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9"/>
            <p:cNvSpPr/>
            <p:nvPr/>
          </p:nvSpPr>
          <p:spPr>
            <a:xfrm>
              <a:off x="5324483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12"/>
            <p:cNvSpPr/>
            <p:nvPr/>
          </p:nvSpPr>
          <p:spPr>
            <a:xfrm>
              <a:off x="4760229" y="3834584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02784" y="4160496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63" name="Oval 3"/>
          <p:cNvSpPr/>
          <p:nvPr/>
        </p:nvSpPr>
        <p:spPr>
          <a:xfrm>
            <a:off x="5239658" y="4861106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4"/>
          <p:cNvSpPr/>
          <p:nvPr/>
        </p:nvSpPr>
        <p:spPr>
          <a:xfrm>
            <a:off x="6337402" y="5039784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"/>
          <p:cNvSpPr/>
          <p:nvPr/>
        </p:nvSpPr>
        <p:spPr>
          <a:xfrm>
            <a:off x="5654186" y="5431622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7"/>
          <p:cNvSpPr/>
          <p:nvPr/>
        </p:nvSpPr>
        <p:spPr>
          <a:xfrm>
            <a:off x="6332162" y="476122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8"/>
          <p:cNvSpPr/>
          <p:nvPr/>
        </p:nvSpPr>
        <p:spPr>
          <a:xfrm>
            <a:off x="5577261" y="4149081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"/>
          <p:cNvSpPr/>
          <p:nvPr/>
        </p:nvSpPr>
        <p:spPr>
          <a:xfrm>
            <a:off x="5922505" y="5455982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12"/>
          <p:cNvSpPr/>
          <p:nvPr/>
        </p:nvSpPr>
        <p:spPr>
          <a:xfrm>
            <a:off x="5314840" y="425110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3"/>
          <p:cNvSpPr/>
          <p:nvPr/>
        </p:nvSpPr>
        <p:spPr>
          <a:xfrm>
            <a:off x="5874726" y="4158281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3" name="Ομάδα 82"/>
          <p:cNvGrpSpPr/>
          <p:nvPr/>
        </p:nvGrpSpPr>
        <p:grpSpPr>
          <a:xfrm>
            <a:off x="4583832" y="4511232"/>
            <a:ext cx="599242" cy="861984"/>
            <a:chOff x="5132577" y="3789040"/>
            <a:chExt cx="586971" cy="830997"/>
          </a:xfrm>
        </p:grpSpPr>
        <p:sp>
          <p:nvSpPr>
            <p:cNvPr id="84" name="Oval 31"/>
            <p:cNvSpPr/>
            <p:nvPr/>
          </p:nvSpPr>
          <p:spPr>
            <a:xfrm>
              <a:off x="5575548" y="41490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132577" y="3789040"/>
              <a:ext cx="572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FFFFFF"/>
                  </a:solidFill>
                  <a:latin typeface="Calibri" pitchFamily="34" charset="0"/>
                </a:rPr>
                <a:t>Η</a:t>
              </a:r>
              <a:endParaRPr lang="en-US" sz="4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8962922" y="4020758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90" name="Oval 3"/>
          <p:cNvSpPr/>
          <p:nvPr/>
        </p:nvSpPr>
        <p:spPr>
          <a:xfrm>
            <a:off x="8850713" y="472136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4"/>
          <p:cNvSpPr/>
          <p:nvPr/>
        </p:nvSpPr>
        <p:spPr>
          <a:xfrm>
            <a:off x="10006653" y="4787791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6"/>
          <p:cNvSpPr/>
          <p:nvPr/>
        </p:nvSpPr>
        <p:spPr>
          <a:xfrm>
            <a:off x="9229668" y="532657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7"/>
          <p:cNvSpPr/>
          <p:nvPr/>
        </p:nvSpPr>
        <p:spPr>
          <a:xfrm>
            <a:off x="9988948" y="4488492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"/>
          <p:cNvSpPr/>
          <p:nvPr/>
        </p:nvSpPr>
        <p:spPr>
          <a:xfrm>
            <a:off x="9547988" y="530120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12"/>
          <p:cNvSpPr/>
          <p:nvPr/>
        </p:nvSpPr>
        <p:spPr>
          <a:xfrm>
            <a:off x="8925895" y="4111371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8" name="Ομάδα 97"/>
          <p:cNvGrpSpPr/>
          <p:nvPr/>
        </p:nvGrpSpPr>
        <p:grpSpPr>
          <a:xfrm>
            <a:off x="8194887" y="4371494"/>
            <a:ext cx="599242" cy="861984"/>
            <a:chOff x="5132577" y="3789040"/>
            <a:chExt cx="586971" cy="830997"/>
          </a:xfrm>
        </p:grpSpPr>
        <p:sp>
          <p:nvSpPr>
            <p:cNvPr id="99" name="Oval 31"/>
            <p:cNvSpPr/>
            <p:nvPr/>
          </p:nvSpPr>
          <p:spPr>
            <a:xfrm>
              <a:off x="5575548" y="4149096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32577" y="3789040"/>
              <a:ext cx="572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b="1" dirty="0">
                  <a:solidFill>
                    <a:srgbClr val="FFFFFF"/>
                  </a:solidFill>
                  <a:latin typeface="Calibri" pitchFamily="34" charset="0"/>
                </a:rPr>
                <a:t>Η</a:t>
              </a:r>
              <a:endParaRPr lang="en-US" sz="4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1" name="Oval 31"/>
          <p:cNvSpPr/>
          <p:nvPr/>
        </p:nvSpPr>
        <p:spPr>
          <a:xfrm>
            <a:off x="9370181" y="3933057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" name="Ευθύγραμμο βέλος σύνδεσης 102"/>
          <p:cNvCxnSpPr/>
          <p:nvPr/>
        </p:nvCxnSpPr>
        <p:spPr>
          <a:xfrm flipH="1">
            <a:off x="3749948" y="1877606"/>
            <a:ext cx="2074143" cy="21431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Ευθύγραμμο βέλος σύνδεσης 104"/>
          <p:cNvCxnSpPr/>
          <p:nvPr/>
        </p:nvCxnSpPr>
        <p:spPr>
          <a:xfrm>
            <a:off x="5824090" y="1903868"/>
            <a:ext cx="0" cy="21168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Ευθύγραμμο βέλος σύνδεσης 106"/>
          <p:cNvCxnSpPr/>
          <p:nvPr/>
        </p:nvCxnSpPr>
        <p:spPr>
          <a:xfrm>
            <a:off x="5824091" y="1872982"/>
            <a:ext cx="3039053" cy="2054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746207" y="5661249"/>
            <a:ext cx="1807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Οξυγόνο</a:t>
            </a:r>
          </a:p>
          <a:p>
            <a:pPr algn="ctr"/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Ο</a:t>
            </a:r>
            <a:r>
              <a:rPr lang="el-GR" sz="3600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38994" y="5727941"/>
            <a:ext cx="2114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Υδροξύλιο</a:t>
            </a:r>
          </a:p>
          <a:p>
            <a:pPr algn="ctr"/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ΗΟ</a:t>
            </a:r>
            <a:r>
              <a:rPr lang="el-GR" sz="3600" baseline="30000" dirty="0">
                <a:solidFill>
                  <a:srgbClr val="FFFFFF"/>
                </a:solidFill>
                <a:latin typeface="Calibri" pitchFamily="34" charset="0"/>
              </a:rPr>
              <a:t>-</a:t>
            </a:r>
            <a:endParaRPr lang="en-US" sz="3600" baseline="30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824192" y="5648335"/>
            <a:ext cx="3206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>
                <a:solidFill>
                  <a:srgbClr val="FFFFFF"/>
                </a:solidFill>
                <a:latin typeface="Calibri" pitchFamily="34" charset="0"/>
              </a:rPr>
              <a:t>Υδροξυλική</a:t>
            </a: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 ρίζα</a:t>
            </a:r>
          </a:p>
          <a:p>
            <a:pPr algn="ctr"/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ΗΟ</a:t>
            </a:r>
            <a:r>
              <a:rPr lang="el-GR" sz="4800" baseline="300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en-US" sz="4800" baseline="30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46791" y="1833282"/>
            <a:ext cx="892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baseline="30000" dirty="0">
                <a:solidFill>
                  <a:srgbClr val="FFFFFF"/>
                </a:solidFill>
                <a:latin typeface="Calibri" pitchFamily="34" charset="0"/>
              </a:rPr>
              <a:t>-.</a:t>
            </a: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Ο</a:t>
            </a:r>
            <a:r>
              <a:rPr lang="el-GR" sz="40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n-US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768408" y="1664632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Η</a:t>
            </a:r>
            <a:r>
              <a:rPr lang="el-GR" sz="40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Ο</a:t>
            </a:r>
            <a:r>
              <a:rPr lang="el-GR" sz="40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n-US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224350" y="2492897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Μονήρες ηλεκτρόνιο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7" name="Straight Arrow Connector 30"/>
          <p:cNvCxnSpPr/>
          <p:nvPr/>
        </p:nvCxnSpPr>
        <p:spPr>
          <a:xfrm flipH="1">
            <a:off x="9570894" y="3367013"/>
            <a:ext cx="630405" cy="5917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8"/>
          <p:cNvSpPr/>
          <p:nvPr/>
        </p:nvSpPr>
        <p:spPr>
          <a:xfrm>
            <a:off x="8007981" y="26968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Oval 7"/>
          <p:cNvSpPr/>
          <p:nvPr/>
        </p:nvSpPr>
        <p:spPr>
          <a:xfrm>
            <a:off x="8910739" y="290537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Oval 7"/>
          <p:cNvSpPr/>
          <p:nvPr/>
        </p:nvSpPr>
        <p:spPr>
          <a:xfrm>
            <a:off x="9149640" y="290537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219200" y="25400"/>
            <a:ext cx="9753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47609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άδειες χρήσης 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474" y="4941889"/>
            <a:ext cx="1877719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27448" y="1772817"/>
            <a:ext cx="100091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Υδροξυλική</a:t>
            </a:r>
            <a:r>
              <a:rPr lang="el-GR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ρίζα</a:t>
            </a:r>
          </a:p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Είναι ρίζα γιατί διαθέτει ένα ελεύθερο, μονήρες ηλεκτρόνιο.</a:t>
            </a:r>
          </a:p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Είναι η ουδέτερη μορφή του υδροξυλίου (ΟΗ</a:t>
            </a:r>
            <a:r>
              <a:rPr lang="el-GR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Είναι μια ενεργός μορφή (είδος) του μοριακού οξυγόνου.</a:t>
            </a:r>
          </a:p>
          <a:p>
            <a:pPr algn="ctr"/>
            <a:r>
              <a:rPr lang="el-GR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Ενεργός μορφή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= μεγάλη ικανότητα συμμετοχής σε αντιδράσεις καθώς το μονήρες ηλεκτρόνιο αναζητεί ένα άλλο ηλεκτρόνιο για να συζευχθεί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5361" y="109914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H</a:t>
            </a:r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38747" y="36899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6250" y="134680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Μονήρες ηλεκτρόνιο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148694" y="476673"/>
            <a:ext cx="124345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55033" y="661053"/>
            <a:ext cx="1666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Οξυγόνο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947610" y="1118955"/>
            <a:ext cx="1368152" cy="25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3398" y="695706"/>
            <a:ext cx="2275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Υπεροξείδιο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00998" y="589249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5841" y="2504509"/>
            <a:ext cx="2275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Υπεροξείδιο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4200997" y="2669814"/>
            <a:ext cx="1368152" cy="25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96680" y="2212122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49367" y="2780929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2H+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35961" y="2276873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6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6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6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888050" y="4437112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4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40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ight Arrow 116"/>
          <p:cNvSpPr/>
          <p:nvPr/>
        </p:nvSpPr>
        <p:spPr>
          <a:xfrm>
            <a:off x="4121207" y="4653137"/>
            <a:ext cx="1368152" cy="25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264393" y="4212378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637885" y="3986222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H</a:t>
            </a:r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99965" y="4212377"/>
            <a:ext cx="220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Υδροξυλική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ρίζα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410290" y="5769254"/>
            <a:ext cx="378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Οι ενεργές μορφές οξυγόνου (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ROS)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796319" y="2288485"/>
            <a:ext cx="2816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Υπεροξείδιο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του υδρογόνου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9188524" y="5316053"/>
            <a:ext cx="395775" cy="4796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5697" y="400730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4" name="Oval 3"/>
          <p:cNvSpPr/>
          <p:nvPr/>
        </p:nvSpPr>
        <p:spPr>
          <a:xfrm>
            <a:off x="5485226" y="100145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4"/>
          <p:cNvSpPr/>
          <p:nvPr/>
        </p:nvSpPr>
        <p:spPr>
          <a:xfrm>
            <a:off x="5485226" y="129674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6"/>
          <p:cNvSpPr/>
          <p:nvPr/>
        </p:nvSpPr>
        <p:spPr>
          <a:xfrm>
            <a:off x="5937099" y="1671856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7"/>
          <p:cNvSpPr/>
          <p:nvPr/>
        </p:nvSpPr>
        <p:spPr>
          <a:xfrm>
            <a:off x="6615075" y="100145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8"/>
          <p:cNvSpPr/>
          <p:nvPr/>
        </p:nvSpPr>
        <p:spPr>
          <a:xfrm>
            <a:off x="5860174" y="46319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9"/>
          <p:cNvSpPr/>
          <p:nvPr/>
        </p:nvSpPr>
        <p:spPr>
          <a:xfrm>
            <a:off x="6205418" y="1696216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12"/>
          <p:cNvSpPr/>
          <p:nvPr/>
        </p:nvSpPr>
        <p:spPr>
          <a:xfrm>
            <a:off x="5585273" y="504661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27356" y="415246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56" name="Oval 3"/>
          <p:cNvSpPr/>
          <p:nvPr/>
        </p:nvSpPr>
        <p:spPr>
          <a:xfrm>
            <a:off x="6174061" y="415246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4"/>
          <p:cNvSpPr/>
          <p:nvPr/>
        </p:nvSpPr>
        <p:spPr>
          <a:xfrm>
            <a:off x="6615074" y="1281284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6"/>
          <p:cNvSpPr/>
          <p:nvPr/>
        </p:nvSpPr>
        <p:spPr>
          <a:xfrm>
            <a:off x="7780354" y="1264826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7"/>
          <p:cNvSpPr/>
          <p:nvPr/>
        </p:nvSpPr>
        <p:spPr>
          <a:xfrm>
            <a:off x="7767202" y="969536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8"/>
          <p:cNvSpPr/>
          <p:nvPr/>
        </p:nvSpPr>
        <p:spPr>
          <a:xfrm>
            <a:off x="7099081" y="1703501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9"/>
          <p:cNvSpPr/>
          <p:nvPr/>
        </p:nvSpPr>
        <p:spPr>
          <a:xfrm>
            <a:off x="7384828" y="1703501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12"/>
          <p:cNvSpPr/>
          <p:nvPr/>
        </p:nvSpPr>
        <p:spPr>
          <a:xfrm>
            <a:off x="6727603" y="580750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31"/>
          <p:cNvSpPr/>
          <p:nvPr/>
        </p:nvSpPr>
        <p:spPr>
          <a:xfrm>
            <a:off x="7159731" y="419845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1"/>
          <p:cNvSpPr/>
          <p:nvPr/>
        </p:nvSpPr>
        <p:spPr>
          <a:xfrm>
            <a:off x="7530172" y="4282390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9048750" y="1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srgbClr val="000000"/>
                </a:solidFill>
              </a:rPr>
              <a:t>H</a:t>
            </a:r>
            <a:r>
              <a:rPr lang="en-GB" sz="4000" b="1" baseline="-25000">
                <a:solidFill>
                  <a:srgbClr val="000000"/>
                </a:solidFill>
              </a:rPr>
              <a:t>2</a:t>
            </a:r>
            <a:r>
              <a:rPr lang="en-GB" sz="4000" b="1">
                <a:solidFill>
                  <a:srgbClr val="000000"/>
                </a:solidFill>
              </a:rPr>
              <a:t>O</a:t>
            </a:r>
            <a:r>
              <a:rPr lang="en-GB" sz="4000" b="1" baseline="-25000">
                <a:solidFill>
                  <a:srgbClr val="000000"/>
                </a:solidFill>
              </a:rPr>
              <a:t>2</a:t>
            </a:r>
            <a:endParaRPr lang="en-GB" sz="4000" b="1">
              <a:solidFill>
                <a:srgbClr val="000000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992313" y="115889"/>
            <a:ext cx="79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srgbClr val="000000"/>
                </a:solidFill>
              </a:rPr>
              <a:t>O</a:t>
            </a:r>
            <a:r>
              <a:rPr lang="en-GB" sz="4000" b="1" baseline="-25000">
                <a:solidFill>
                  <a:srgbClr val="000000"/>
                </a:solidFill>
              </a:rPr>
              <a:t>2</a:t>
            </a:r>
            <a:endParaRPr lang="en-GB" sz="4000" b="1">
              <a:solidFill>
                <a:srgbClr val="000000"/>
              </a:solidFill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43464" y="2492375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>
                <a:solidFill>
                  <a:srgbClr val="000000"/>
                </a:solidFill>
              </a:rPr>
              <a:t>Υπεροξείδιο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9696450" y="3500439"/>
            <a:ext cx="0" cy="649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0056813" y="3933825"/>
            <a:ext cx="868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000000"/>
                </a:solidFill>
              </a:rPr>
              <a:t>HO</a:t>
            </a:r>
            <a:r>
              <a:rPr lang="en-GB" sz="3200" b="1" baseline="30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>
            <a:off x="3000376" y="2565400"/>
            <a:ext cx="360363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74068" y="3284985"/>
            <a:ext cx="369995" cy="372083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5250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159897" y="1844824"/>
            <a:ext cx="478521" cy="1548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7" y="2204864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FFFF"/>
                </a:solidFill>
              </a:rPr>
              <a:t>+ ενέργεια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59696" y="4938081"/>
            <a:ext cx="44217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Μονήρες οξυγόνο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44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5796982" y="3314980"/>
            <a:ext cx="369995" cy="372083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1" name="Rectangle 34"/>
          <p:cNvSpPr/>
          <p:nvPr/>
        </p:nvSpPr>
        <p:spPr>
          <a:xfrm>
            <a:off x="6639785" y="773985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μοριακό οξυγόνο</a:t>
            </a:r>
          </a:p>
          <a:p>
            <a:pPr algn="ctr"/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3600" b="1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42" name="Ομάδα 41"/>
          <p:cNvGrpSpPr/>
          <p:nvPr/>
        </p:nvGrpSpPr>
        <p:grpSpPr>
          <a:xfrm rot="10800000">
            <a:off x="4118033" y="188640"/>
            <a:ext cx="2511152" cy="1569660"/>
            <a:chOff x="3498748" y="3669080"/>
            <a:chExt cx="2511152" cy="1569660"/>
          </a:xfrm>
        </p:grpSpPr>
        <p:sp>
          <p:nvSpPr>
            <p:cNvPr id="43" name="TextBox 42"/>
            <p:cNvSpPr txBox="1"/>
            <p:nvPr/>
          </p:nvSpPr>
          <p:spPr>
            <a:xfrm>
              <a:off x="3618570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Oval 3"/>
            <p:cNvSpPr/>
            <p:nvPr/>
          </p:nvSpPr>
          <p:spPr>
            <a:xfrm>
              <a:off x="3498748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Oval 4"/>
            <p:cNvSpPr/>
            <p:nvPr/>
          </p:nvSpPr>
          <p:spPr>
            <a:xfrm>
              <a:off x="3498748" y="455058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6"/>
            <p:cNvSpPr/>
            <p:nvPr/>
          </p:nvSpPr>
          <p:spPr>
            <a:xfrm>
              <a:off x="4097664" y="4943110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7"/>
            <p:cNvSpPr/>
            <p:nvPr/>
          </p:nvSpPr>
          <p:spPr>
            <a:xfrm>
              <a:off x="4628597" y="4255293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8"/>
            <p:cNvSpPr/>
            <p:nvPr/>
          </p:nvSpPr>
          <p:spPr>
            <a:xfrm>
              <a:off x="3873696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9"/>
            <p:cNvSpPr/>
            <p:nvPr/>
          </p:nvSpPr>
          <p:spPr>
            <a:xfrm>
              <a:off x="4182824" y="3717032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12"/>
            <p:cNvSpPr/>
            <p:nvPr/>
          </p:nvSpPr>
          <p:spPr>
            <a:xfrm>
              <a:off x="3617899" y="3758495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60229" y="3669080"/>
              <a:ext cx="11416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9600" b="1" dirty="0">
                  <a:solidFill>
                    <a:srgbClr val="FFFFFF"/>
                  </a:solidFill>
                </a:rPr>
                <a:t>Ο</a:t>
              </a:r>
              <a:endParaRPr lang="en-US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Oval 3"/>
            <p:cNvSpPr/>
            <p:nvPr/>
          </p:nvSpPr>
          <p:spPr>
            <a:xfrm>
              <a:off x="5222061" y="4984721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4"/>
            <p:cNvSpPr/>
            <p:nvPr/>
          </p:nvSpPr>
          <p:spPr>
            <a:xfrm>
              <a:off x="4628596" y="4535118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6"/>
            <p:cNvSpPr/>
            <p:nvPr/>
          </p:nvSpPr>
          <p:spPr>
            <a:xfrm>
              <a:off x="5793876" y="451866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7"/>
            <p:cNvSpPr/>
            <p:nvPr/>
          </p:nvSpPr>
          <p:spPr>
            <a:xfrm>
              <a:off x="5780724" y="422337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8"/>
            <p:cNvSpPr/>
            <p:nvPr/>
          </p:nvSpPr>
          <p:spPr>
            <a:xfrm>
              <a:off x="5015355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9"/>
            <p:cNvSpPr/>
            <p:nvPr/>
          </p:nvSpPr>
          <p:spPr>
            <a:xfrm>
              <a:off x="5324483" y="3726572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12"/>
            <p:cNvSpPr/>
            <p:nvPr/>
          </p:nvSpPr>
          <p:spPr>
            <a:xfrm>
              <a:off x="4760229" y="3834584"/>
              <a:ext cx="1129849" cy="126014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 rot="10800000">
            <a:off x="5423991" y="3314979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73" name="Oval 3"/>
          <p:cNvSpPr/>
          <p:nvPr/>
        </p:nvSpPr>
        <p:spPr>
          <a:xfrm rot="10800000">
            <a:off x="6469447" y="4082402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4"/>
          <p:cNvSpPr/>
          <p:nvPr/>
        </p:nvSpPr>
        <p:spPr>
          <a:xfrm rot="10800000">
            <a:off x="6469447" y="3787112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"/>
          <p:cNvSpPr/>
          <p:nvPr/>
        </p:nvSpPr>
        <p:spPr>
          <a:xfrm rot="10800000">
            <a:off x="5870531" y="3394585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"/>
          <p:cNvSpPr/>
          <p:nvPr/>
        </p:nvSpPr>
        <p:spPr>
          <a:xfrm rot="10800000">
            <a:off x="5339598" y="4082402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8"/>
          <p:cNvSpPr/>
          <p:nvPr/>
        </p:nvSpPr>
        <p:spPr>
          <a:xfrm rot="10800000">
            <a:off x="6094499" y="4620663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9"/>
          <p:cNvSpPr/>
          <p:nvPr/>
        </p:nvSpPr>
        <p:spPr>
          <a:xfrm rot="10800000">
            <a:off x="5785371" y="4620663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12"/>
          <p:cNvSpPr/>
          <p:nvPr/>
        </p:nvSpPr>
        <p:spPr>
          <a:xfrm rot="10800000">
            <a:off x="5436472" y="3535084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0800000">
            <a:off x="4282332" y="3314979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81" name="Oval 3"/>
          <p:cNvSpPr/>
          <p:nvPr/>
        </p:nvSpPr>
        <p:spPr>
          <a:xfrm rot="10800000">
            <a:off x="4746134" y="3352974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4"/>
          <p:cNvSpPr/>
          <p:nvPr/>
        </p:nvSpPr>
        <p:spPr>
          <a:xfrm rot="10800000">
            <a:off x="5339599" y="3802577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6"/>
          <p:cNvSpPr/>
          <p:nvPr/>
        </p:nvSpPr>
        <p:spPr>
          <a:xfrm rot="10800000">
            <a:off x="4174319" y="3819035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7"/>
          <p:cNvSpPr/>
          <p:nvPr/>
        </p:nvSpPr>
        <p:spPr>
          <a:xfrm rot="10800000">
            <a:off x="4187471" y="4114325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"/>
          <p:cNvSpPr/>
          <p:nvPr/>
        </p:nvSpPr>
        <p:spPr>
          <a:xfrm rot="10800000">
            <a:off x="4952840" y="4611123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9"/>
          <p:cNvSpPr/>
          <p:nvPr/>
        </p:nvSpPr>
        <p:spPr>
          <a:xfrm rot="10800000">
            <a:off x="4643712" y="4611123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12"/>
          <p:cNvSpPr/>
          <p:nvPr/>
        </p:nvSpPr>
        <p:spPr>
          <a:xfrm rot="10800000">
            <a:off x="4294142" y="3458995"/>
            <a:ext cx="1129849" cy="12601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6478" y="5307413"/>
            <a:ext cx="378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Οι ενεργές μορφές οξυγόνου (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ROS)</a:t>
            </a:r>
          </a:p>
        </p:txBody>
      </p:sp>
    </p:spTree>
    <p:extLst>
      <p:ext uri="{BB962C8B-B14F-4D97-AF65-F5344CB8AC3E}">
        <p14:creationId xmlns:p14="http://schemas.microsoft.com/office/powerpoint/2010/main" val="3156207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15" y="426405"/>
            <a:ext cx="11336216" cy="600164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Προστασία του κυττάρου από τις ενεργές μορφές οξυγόνου: </a:t>
            </a:r>
          </a:p>
          <a:p>
            <a:pPr marL="914400" indent="-914400" algn="ctr">
              <a:buAutoNum type="alphaUcPeriod"/>
            </a:pPr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l-GR" sz="4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υρίως</a:t>
            </a:r>
            <a:r>
              <a:rPr lang="el-GR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δράση δύο ενζύμων, της </a:t>
            </a:r>
            <a:r>
              <a:rPr lang="el-GR" sz="48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δισμουτάσης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του υπεροξειδίου 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(SOD) 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και της </a:t>
            </a:r>
            <a:r>
              <a:rPr lang="el-GR" sz="4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καταλάσης</a:t>
            </a:r>
            <a:endParaRPr lang="en-US" sz="48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914400" indent="-914400" algn="ctr">
              <a:buAutoNum type="alphaUcPeriod"/>
            </a:pPr>
            <a:r>
              <a:rPr lang="el-GR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Αντιοξειδωτικές ουσίες όπως η βιταμίνη Ε και </a:t>
            </a:r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η </a:t>
            </a:r>
            <a:r>
              <a:rPr lang="el-GR" sz="4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γλουταθειόνη</a:t>
            </a:r>
            <a:r>
              <a:rPr lang="el-GR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οι </a:t>
            </a:r>
            <a:r>
              <a:rPr lang="el-GR" sz="4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πολυφαινόλες</a:t>
            </a:r>
            <a:r>
              <a:rPr lang="el-GR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(;)</a:t>
            </a:r>
            <a:endParaRPr lang="en-US" sz="4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91744" y="1079738"/>
            <a:ext cx="1906340" cy="550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2437" y="1629920"/>
            <a:ext cx="2034345" cy="1247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2694" y="1628800"/>
            <a:ext cx="250033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832304" y="2054220"/>
            <a:ext cx="1588" cy="21668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37608" y="122322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9990" y="402676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2832" y="1720241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SOD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8084" y="602686"/>
            <a:ext cx="2218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Δισμουτάση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υπεροξειδίου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6854" y="2813487"/>
            <a:ext cx="171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Καταλάση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4854" y="386278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Εκκαθάριση του υπεροξειδίου και του Η</a:t>
            </a:r>
            <a:r>
              <a:rPr lang="el-GR" sz="3200" b="1" baseline="-25000" dirty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3200" b="1" baseline="-25000" dirty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 με τη δράση δύο αντιοξειδωτικών ενζύμων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0375404" y="6165304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8823" y="1237835"/>
            <a:ext cx="1588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1338" y="4088320"/>
            <a:ext cx="15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02325" y="4060811"/>
            <a:ext cx="1042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6547" y="305431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7" name="Oval 3"/>
          <p:cNvSpPr/>
          <p:nvPr/>
        </p:nvSpPr>
        <p:spPr>
          <a:xfrm>
            <a:off x="1276076" y="90616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4"/>
          <p:cNvSpPr/>
          <p:nvPr/>
        </p:nvSpPr>
        <p:spPr>
          <a:xfrm>
            <a:off x="1276076" y="120145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6"/>
          <p:cNvSpPr/>
          <p:nvPr/>
        </p:nvSpPr>
        <p:spPr>
          <a:xfrm>
            <a:off x="1727949" y="157655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7"/>
          <p:cNvSpPr/>
          <p:nvPr/>
        </p:nvSpPr>
        <p:spPr>
          <a:xfrm>
            <a:off x="2405925" y="90616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8"/>
          <p:cNvSpPr/>
          <p:nvPr/>
        </p:nvSpPr>
        <p:spPr>
          <a:xfrm>
            <a:off x="1651024" y="36789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9"/>
          <p:cNvSpPr/>
          <p:nvPr/>
        </p:nvSpPr>
        <p:spPr>
          <a:xfrm>
            <a:off x="1996268" y="160091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12"/>
          <p:cNvSpPr/>
          <p:nvPr/>
        </p:nvSpPr>
        <p:spPr>
          <a:xfrm>
            <a:off x="1376123" y="409362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8206" y="319947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5" name="Oval 3"/>
          <p:cNvSpPr/>
          <p:nvPr/>
        </p:nvSpPr>
        <p:spPr>
          <a:xfrm>
            <a:off x="1964911" y="319947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"/>
          <p:cNvSpPr/>
          <p:nvPr/>
        </p:nvSpPr>
        <p:spPr>
          <a:xfrm>
            <a:off x="2405924" y="118598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6"/>
          <p:cNvSpPr/>
          <p:nvPr/>
        </p:nvSpPr>
        <p:spPr>
          <a:xfrm>
            <a:off x="3571204" y="1169527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"/>
          <p:cNvSpPr/>
          <p:nvPr/>
        </p:nvSpPr>
        <p:spPr>
          <a:xfrm>
            <a:off x="3558052" y="874237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8"/>
          <p:cNvSpPr/>
          <p:nvPr/>
        </p:nvSpPr>
        <p:spPr>
          <a:xfrm>
            <a:off x="2889931" y="160820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9"/>
          <p:cNvSpPr/>
          <p:nvPr/>
        </p:nvSpPr>
        <p:spPr>
          <a:xfrm>
            <a:off x="3175678" y="160820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12"/>
          <p:cNvSpPr/>
          <p:nvPr/>
        </p:nvSpPr>
        <p:spPr>
          <a:xfrm>
            <a:off x="2518453" y="485451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31"/>
          <p:cNvSpPr/>
          <p:nvPr/>
        </p:nvSpPr>
        <p:spPr>
          <a:xfrm>
            <a:off x="2950581" y="324546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7239" y="2308821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54" name="Oval 3"/>
          <p:cNvSpPr/>
          <p:nvPr/>
        </p:nvSpPr>
        <p:spPr>
          <a:xfrm>
            <a:off x="1176768" y="290955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4"/>
          <p:cNvSpPr/>
          <p:nvPr/>
        </p:nvSpPr>
        <p:spPr>
          <a:xfrm>
            <a:off x="1176768" y="320484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6"/>
          <p:cNvSpPr/>
          <p:nvPr/>
        </p:nvSpPr>
        <p:spPr>
          <a:xfrm>
            <a:off x="1628641" y="357994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7"/>
          <p:cNvSpPr/>
          <p:nvPr/>
        </p:nvSpPr>
        <p:spPr>
          <a:xfrm>
            <a:off x="2306617" y="2909550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"/>
          <p:cNvSpPr/>
          <p:nvPr/>
        </p:nvSpPr>
        <p:spPr>
          <a:xfrm>
            <a:off x="1551716" y="2371289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9"/>
          <p:cNvSpPr/>
          <p:nvPr/>
        </p:nvSpPr>
        <p:spPr>
          <a:xfrm>
            <a:off x="1896960" y="360430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12"/>
          <p:cNvSpPr/>
          <p:nvPr/>
        </p:nvSpPr>
        <p:spPr>
          <a:xfrm>
            <a:off x="1276815" y="2412752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18898" y="2323337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62" name="Oval 3"/>
          <p:cNvSpPr/>
          <p:nvPr/>
        </p:nvSpPr>
        <p:spPr>
          <a:xfrm>
            <a:off x="1865603" y="2323337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4"/>
          <p:cNvSpPr/>
          <p:nvPr/>
        </p:nvSpPr>
        <p:spPr>
          <a:xfrm>
            <a:off x="2306616" y="318937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"/>
          <p:cNvSpPr/>
          <p:nvPr/>
        </p:nvSpPr>
        <p:spPr>
          <a:xfrm>
            <a:off x="3471896" y="3172917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7"/>
          <p:cNvSpPr/>
          <p:nvPr/>
        </p:nvSpPr>
        <p:spPr>
          <a:xfrm>
            <a:off x="3458744" y="2877627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8"/>
          <p:cNvSpPr/>
          <p:nvPr/>
        </p:nvSpPr>
        <p:spPr>
          <a:xfrm>
            <a:off x="2790623" y="361159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9"/>
          <p:cNvSpPr/>
          <p:nvPr/>
        </p:nvSpPr>
        <p:spPr>
          <a:xfrm>
            <a:off x="3076370" y="3611592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12"/>
          <p:cNvSpPr/>
          <p:nvPr/>
        </p:nvSpPr>
        <p:spPr>
          <a:xfrm>
            <a:off x="2419145" y="2488841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31"/>
          <p:cNvSpPr/>
          <p:nvPr/>
        </p:nvSpPr>
        <p:spPr>
          <a:xfrm>
            <a:off x="2851273" y="2327936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96935" y="1268761"/>
            <a:ext cx="75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91744" y="2591906"/>
            <a:ext cx="1906340" cy="550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2437" y="3142088"/>
            <a:ext cx="2034345" cy="1247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2694" y="3140968"/>
            <a:ext cx="250033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832304" y="3566388"/>
            <a:ext cx="1588" cy="21668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37608" y="273539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3512" y="553893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2832" y="3232409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SOD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8084" y="2114854"/>
            <a:ext cx="2218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Δισμουτάση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υπεροξειδίου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6854" y="4325655"/>
            <a:ext cx="171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Καταλάση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0375404" y="6342419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8823" y="2750003"/>
            <a:ext cx="1588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6256" y="5600488"/>
            <a:ext cx="157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02324" y="5572979"/>
            <a:ext cx="75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6547" y="1817599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7" name="Oval 3"/>
          <p:cNvSpPr/>
          <p:nvPr/>
        </p:nvSpPr>
        <p:spPr>
          <a:xfrm>
            <a:off x="1276076" y="241832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4"/>
          <p:cNvSpPr/>
          <p:nvPr/>
        </p:nvSpPr>
        <p:spPr>
          <a:xfrm>
            <a:off x="1276076" y="27136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6"/>
          <p:cNvSpPr/>
          <p:nvPr/>
        </p:nvSpPr>
        <p:spPr>
          <a:xfrm>
            <a:off x="1727949" y="308872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7"/>
          <p:cNvSpPr/>
          <p:nvPr/>
        </p:nvSpPr>
        <p:spPr>
          <a:xfrm>
            <a:off x="2405925" y="241832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8"/>
          <p:cNvSpPr/>
          <p:nvPr/>
        </p:nvSpPr>
        <p:spPr>
          <a:xfrm>
            <a:off x="1651024" y="188006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9"/>
          <p:cNvSpPr/>
          <p:nvPr/>
        </p:nvSpPr>
        <p:spPr>
          <a:xfrm>
            <a:off x="1996268" y="311308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12"/>
          <p:cNvSpPr/>
          <p:nvPr/>
        </p:nvSpPr>
        <p:spPr>
          <a:xfrm>
            <a:off x="1376123" y="1921530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8206" y="1832115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5" name="Oval 3"/>
          <p:cNvSpPr/>
          <p:nvPr/>
        </p:nvSpPr>
        <p:spPr>
          <a:xfrm>
            <a:off x="1964911" y="1832115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"/>
          <p:cNvSpPr/>
          <p:nvPr/>
        </p:nvSpPr>
        <p:spPr>
          <a:xfrm>
            <a:off x="2405924" y="2698153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6"/>
          <p:cNvSpPr/>
          <p:nvPr/>
        </p:nvSpPr>
        <p:spPr>
          <a:xfrm>
            <a:off x="3571204" y="268169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"/>
          <p:cNvSpPr/>
          <p:nvPr/>
        </p:nvSpPr>
        <p:spPr>
          <a:xfrm>
            <a:off x="3558052" y="238640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8"/>
          <p:cNvSpPr/>
          <p:nvPr/>
        </p:nvSpPr>
        <p:spPr>
          <a:xfrm>
            <a:off x="2889931" y="312037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9"/>
          <p:cNvSpPr/>
          <p:nvPr/>
        </p:nvSpPr>
        <p:spPr>
          <a:xfrm>
            <a:off x="3175678" y="312037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12"/>
          <p:cNvSpPr/>
          <p:nvPr/>
        </p:nvSpPr>
        <p:spPr>
          <a:xfrm>
            <a:off x="2518453" y="199761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31"/>
          <p:cNvSpPr/>
          <p:nvPr/>
        </p:nvSpPr>
        <p:spPr>
          <a:xfrm>
            <a:off x="2950581" y="1836714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7239" y="3820989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54" name="Oval 3"/>
          <p:cNvSpPr/>
          <p:nvPr/>
        </p:nvSpPr>
        <p:spPr>
          <a:xfrm>
            <a:off x="1176768" y="44217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4"/>
          <p:cNvSpPr/>
          <p:nvPr/>
        </p:nvSpPr>
        <p:spPr>
          <a:xfrm>
            <a:off x="1176768" y="471700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6"/>
          <p:cNvSpPr/>
          <p:nvPr/>
        </p:nvSpPr>
        <p:spPr>
          <a:xfrm>
            <a:off x="1628641" y="509211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7"/>
          <p:cNvSpPr/>
          <p:nvPr/>
        </p:nvSpPr>
        <p:spPr>
          <a:xfrm>
            <a:off x="2306617" y="44217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"/>
          <p:cNvSpPr/>
          <p:nvPr/>
        </p:nvSpPr>
        <p:spPr>
          <a:xfrm>
            <a:off x="1551716" y="388345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9"/>
          <p:cNvSpPr/>
          <p:nvPr/>
        </p:nvSpPr>
        <p:spPr>
          <a:xfrm>
            <a:off x="1896960" y="511647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12"/>
          <p:cNvSpPr/>
          <p:nvPr/>
        </p:nvSpPr>
        <p:spPr>
          <a:xfrm>
            <a:off x="1276815" y="3924920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18898" y="3835505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62" name="Oval 3"/>
          <p:cNvSpPr/>
          <p:nvPr/>
        </p:nvSpPr>
        <p:spPr>
          <a:xfrm>
            <a:off x="1865603" y="3835505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4"/>
          <p:cNvSpPr/>
          <p:nvPr/>
        </p:nvSpPr>
        <p:spPr>
          <a:xfrm>
            <a:off x="2306616" y="4701543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"/>
          <p:cNvSpPr/>
          <p:nvPr/>
        </p:nvSpPr>
        <p:spPr>
          <a:xfrm>
            <a:off x="3471896" y="468508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7"/>
          <p:cNvSpPr/>
          <p:nvPr/>
        </p:nvSpPr>
        <p:spPr>
          <a:xfrm>
            <a:off x="3458744" y="438979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8"/>
          <p:cNvSpPr/>
          <p:nvPr/>
        </p:nvSpPr>
        <p:spPr>
          <a:xfrm>
            <a:off x="2790623" y="512376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9"/>
          <p:cNvSpPr/>
          <p:nvPr/>
        </p:nvSpPr>
        <p:spPr>
          <a:xfrm>
            <a:off x="3076370" y="512376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12"/>
          <p:cNvSpPr/>
          <p:nvPr/>
        </p:nvSpPr>
        <p:spPr>
          <a:xfrm>
            <a:off x="2419145" y="400100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31"/>
          <p:cNvSpPr/>
          <p:nvPr/>
        </p:nvSpPr>
        <p:spPr>
          <a:xfrm>
            <a:off x="2851273" y="3840104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96935" y="2780929"/>
            <a:ext cx="75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71897" y="3826760"/>
            <a:ext cx="5068869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Το Η</a:t>
            </a:r>
            <a:r>
              <a:rPr lang="el-GR" sz="2800" b="1" baseline="-25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800" b="1" baseline="-25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είναι δυνατόν να αντιδράσει με το υπεροξείδιο παρουσία ελεύθερων ιόντων σιδήρου ή χαλκού και να παραχθεί η </a:t>
            </a:r>
            <a:r>
              <a:rPr lang="el-GR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υδροξυλική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ρίζα 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Βέλος προς τα επάνω 1"/>
          <p:cNvSpPr/>
          <p:nvPr/>
        </p:nvSpPr>
        <p:spPr>
          <a:xfrm>
            <a:off x="8653872" y="1556792"/>
            <a:ext cx="360040" cy="1193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00552" y="1929194"/>
            <a:ext cx="144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μέταλλο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09092" y="203156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H</a:t>
            </a:r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74" name="Oval 22"/>
          <p:cNvSpPr/>
          <p:nvPr/>
        </p:nvSpPr>
        <p:spPr>
          <a:xfrm>
            <a:off x="9602478" y="462232"/>
            <a:ext cx="216024" cy="21602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06104" y="764704"/>
            <a:ext cx="261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 err="1">
                <a:solidFill>
                  <a:srgbClr val="FFFFFF"/>
                </a:solidFill>
                <a:latin typeface="Calibri" pitchFamily="34" charset="0"/>
              </a:rPr>
              <a:t>Υδροξυλική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 ρίζα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91744" y="2591906"/>
            <a:ext cx="1906340" cy="550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2437" y="3142088"/>
            <a:ext cx="2034345" cy="1247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2694" y="3140968"/>
            <a:ext cx="250033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832304" y="3566388"/>
            <a:ext cx="1588" cy="21668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09616" y="273539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3512" y="553893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2832" y="3232409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SOD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8084" y="2114854"/>
            <a:ext cx="2218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Δισμουτάση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υπεροξειδίου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6854" y="4325655"/>
            <a:ext cx="171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Καταλάση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0375404" y="6342419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8823" y="2750003"/>
            <a:ext cx="1588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6256" y="5600488"/>
            <a:ext cx="152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02324" y="5572979"/>
            <a:ext cx="75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6547" y="1817599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37" name="Oval 3"/>
          <p:cNvSpPr/>
          <p:nvPr/>
        </p:nvSpPr>
        <p:spPr>
          <a:xfrm>
            <a:off x="1276076" y="241832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4"/>
          <p:cNvSpPr/>
          <p:nvPr/>
        </p:nvSpPr>
        <p:spPr>
          <a:xfrm>
            <a:off x="1276076" y="27136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6"/>
          <p:cNvSpPr/>
          <p:nvPr/>
        </p:nvSpPr>
        <p:spPr>
          <a:xfrm>
            <a:off x="1727949" y="308872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7"/>
          <p:cNvSpPr/>
          <p:nvPr/>
        </p:nvSpPr>
        <p:spPr>
          <a:xfrm>
            <a:off x="2405925" y="241832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8"/>
          <p:cNvSpPr/>
          <p:nvPr/>
        </p:nvSpPr>
        <p:spPr>
          <a:xfrm>
            <a:off x="1651024" y="188006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9"/>
          <p:cNvSpPr/>
          <p:nvPr/>
        </p:nvSpPr>
        <p:spPr>
          <a:xfrm>
            <a:off x="1996268" y="311308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12"/>
          <p:cNvSpPr/>
          <p:nvPr/>
        </p:nvSpPr>
        <p:spPr>
          <a:xfrm>
            <a:off x="1376123" y="1921530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8206" y="1832115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45" name="Oval 3"/>
          <p:cNvSpPr/>
          <p:nvPr/>
        </p:nvSpPr>
        <p:spPr>
          <a:xfrm>
            <a:off x="1964911" y="1832115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"/>
          <p:cNvSpPr/>
          <p:nvPr/>
        </p:nvSpPr>
        <p:spPr>
          <a:xfrm>
            <a:off x="2405924" y="2698153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6"/>
          <p:cNvSpPr/>
          <p:nvPr/>
        </p:nvSpPr>
        <p:spPr>
          <a:xfrm>
            <a:off x="3571204" y="268169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"/>
          <p:cNvSpPr/>
          <p:nvPr/>
        </p:nvSpPr>
        <p:spPr>
          <a:xfrm>
            <a:off x="3558052" y="238640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8"/>
          <p:cNvSpPr/>
          <p:nvPr/>
        </p:nvSpPr>
        <p:spPr>
          <a:xfrm>
            <a:off x="2889931" y="312037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9"/>
          <p:cNvSpPr/>
          <p:nvPr/>
        </p:nvSpPr>
        <p:spPr>
          <a:xfrm>
            <a:off x="3175678" y="312037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12"/>
          <p:cNvSpPr/>
          <p:nvPr/>
        </p:nvSpPr>
        <p:spPr>
          <a:xfrm>
            <a:off x="2518453" y="199761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31"/>
          <p:cNvSpPr/>
          <p:nvPr/>
        </p:nvSpPr>
        <p:spPr>
          <a:xfrm>
            <a:off x="2950581" y="1836714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7239" y="3820989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54" name="Oval 3"/>
          <p:cNvSpPr/>
          <p:nvPr/>
        </p:nvSpPr>
        <p:spPr>
          <a:xfrm>
            <a:off x="1176768" y="44217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4"/>
          <p:cNvSpPr/>
          <p:nvPr/>
        </p:nvSpPr>
        <p:spPr>
          <a:xfrm>
            <a:off x="1176768" y="471700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6"/>
          <p:cNvSpPr/>
          <p:nvPr/>
        </p:nvSpPr>
        <p:spPr>
          <a:xfrm>
            <a:off x="1628641" y="509211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7"/>
          <p:cNvSpPr/>
          <p:nvPr/>
        </p:nvSpPr>
        <p:spPr>
          <a:xfrm>
            <a:off x="2306617" y="4421718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"/>
          <p:cNvSpPr/>
          <p:nvPr/>
        </p:nvSpPr>
        <p:spPr>
          <a:xfrm>
            <a:off x="1551716" y="3883457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9"/>
          <p:cNvSpPr/>
          <p:nvPr/>
        </p:nvSpPr>
        <p:spPr>
          <a:xfrm>
            <a:off x="1896960" y="5116475"/>
            <a:ext cx="220540" cy="2240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12"/>
          <p:cNvSpPr/>
          <p:nvPr/>
        </p:nvSpPr>
        <p:spPr>
          <a:xfrm>
            <a:off x="1276815" y="3924920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18898" y="3835505"/>
            <a:ext cx="1165527" cy="16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62" name="Oval 3"/>
          <p:cNvSpPr/>
          <p:nvPr/>
        </p:nvSpPr>
        <p:spPr>
          <a:xfrm>
            <a:off x="1865603" y="3835505"/>
            <a:ext cx="220540" cy="22407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4"/>
          <p:cNvSpPr/>
          <p:nvPr/>
        </p:nvSpPr>
        <p:spPr>
          <a:xfrm>
            <a:off x="2306616" y="4701543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"/>
          <p:cNvSpPr/>
          <p:nvPr/>
        </p:nvSpPr>
        <p:spPr>
          <a:xfrm>
            <a:off x="3471896" y="468508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7"/>
          <p:cNvSpPr/>
          <p:nvPr/>
        </p:nvSpPr>
        <p:spPr>
          <a:xfrm>
            <a:off x="3458744" y="4389795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8"/>
          <p:cNvSpPr/>
          <p:nvPr/>
        </p:nvSpPr>
        <p:spPr>
          <a:xfrm>
            <a:off x="2790623" y="512376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9"/>
          <p:cNvSpPr/>
          <p:nvPr/>
        </p:nvSpPr>
        <p:spPr>
          <a:xfrm>
            <a:off x="3076370" y="5123760"/>
            <a:ext cx="220540" cy="22407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12"/>
          <p:cNvSpPr/>
          <p:nvPr/>
        </p:nvSpPr>
        <p:spPr>
          <a:xfrm>
            <a:off x="2419145" y="4001009"/>
            <a:ext cx="1153470" cy="130713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31"/>
          <p:cNvSpPr/>
          <p:nvPr/>
        </p:nvSpPr>
        <p:spPr>
          <a:xfrm>
            <a:off x="2851273" y="3840104"/>
            <a:ext cx="294021" cy="298739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96935" y="2780929"/>
            <a:ext cx="75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4400" b="1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7388" y="3968730"/>
            <a:ext cx="5068869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Το Η</a:t>
            </a:r>
            <a:r>
              <a:rPr lang="el-GR" sz="2800" b="1" baseline="-25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800" b="1" baseline="-25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είναι δυνατόν να αντιδράσει με το υπεροξείδιο παρουσία </a:t>
            </a:r>
            <a:r>
              <a:rPr lang="el-GR" sz="28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ελεύθερων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ιόντων σιδήρου ή χαλκού και να παραχθεί η </a:t>
            </a:r>
            <a:r>
              <a:rPr lang="el-GR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υδροξυλική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ρίζα 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Βέλος προς τα επάνω 1"/>
          <p:cNvSpPr/>
          <p:nvPr/>
        </p:nvSpPr>
        <p:spPr>
          <a:xfrm>
            <a:off x="8653872" y="1556792"/>
            <a:ext cx="360040" cy="1193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00552" y="1929194"/>
            <a:ext cx="144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μέταλλο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09092" y="203156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H</a:t>
            </a:r>
            <a:r>
              <a:rPr lang="el-GR" sz="9600" b="1" dirty="0">
                <a:solidFill>
                  <a:srgbClr val="FFFFFF"/>
                </a:solidFill>
              </a:rPr>
              <a:t>Ο</a:t>
            </a:r>
            <a:endParaRPr lang="en-US" sz="9600" b="1" dirty="0">
              <a:solidFill>
                <a:srgbClr val="FFFFFF"/>
              </a:solidFill>
            </a:endParaRPr>
          </a:p>
        </p:txBody>
      </p:sp>
      <p:sp>
        <p:nvSpPr>
          <p:cNvPr id="74" name="Oval 22"/>
          <p:cNvSpPr/>
          <p:nvPr/>
        </p:nvSpPr>
        <p:spPr>
          <a:xfrm>
            <a:off x="9602478" y="462232"/>
            <a:ext cx="216024" cy="21602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06104" y="764704"/>
            <a:ext cx="261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 err="1">
                <a:solidFill>
                  <a:srgbClr val="FFFFFF"/>
                </a:solidFill>
                <a:latin typeface="Calibri" pitchFamily="34" charset="0"/>
              </a:rPr>
              <a:t>Υδροξυλική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 ρίζα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6" name="Group 9"/>
          <p:cNvGrpSpPr/>
          <p:nvPr/>
        </p:nvGrpSpPr>
        <p:grpSpPr>
          <a:xfrm>
            <a:off x="8898206" y="1554692"/>
            <a:ext cx="1500198" cy="1500198"/>
            <a:chOff x="1602162" y="428604"/>
            <a:chExt cx="1500198" cy="1500198"/>
          </a:xfr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77" name="Diagonal Stripe 40"/>
            <p:cNvSpPr/>
            <p:nvPr/>
          </p:nvSpPr>
          <p:spPr>
            <a:xfrm>
              <a:off x="1857352" y="428604"/>
              <a:ext cx="857256" cy="1500198"/>
            </a:xfrm>
            <a:prstGeom prst="diagStripe">
              <a:avLst>
                <a:gd name="adj" fmla="val 7898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Diagonal Stripe 41"/>
            <p:cNvSpPr/>
            <p:nvPr/>
          </p:nvSpPr>
          <p:spPr>
            <a:xfrm rot="17415165">
              <a:off x="1923633" y="340289"/>
              <a:ext cx="857256" cy="1500198"/>
            </a:xfrm>
            <a:prstGeom prst="diagStripe">
              <a:avLst>
                <a:gd name="adj" fmla="val 7898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9"/>
          <p:cNvGrpSpPr/>
          <p:nvPr/>
        </p:nvGrpSpPr>
        <p:grpSpPr>
          <a:xfrm>
            <a:off x="8277614" y="420944"/>
            <a:ext cx="1500198" cy="1500198"/>
            <a:chOff x="1602162" y="428604"/>
            <a:chExt cx="1500198" cy="1500198"/>
          </a:xfr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80" name="Diagonal Stripe 40"/>
            <p:cNvSpPr/>
            <p:nvPr/>
          </p:nvSpPr>
          <p:spPr>
            <a:xfrm>
              <a:off x="1857352" y="428604"/>
              <a:ext cx="857256" cy="1500198"/>
            </a:xfrm>
            <a:prstGeom prst="diagStripe">
              <a:avLst>
                <a:gd name="adj" fmla="val 7898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Diagonal Stripe 41"/>
            <p:cNvSpPr/>
            <p:nvPr/>
          </p:nvSpPr>
          <p:spPr>
            <a:xfrm rot="17415165">
              <a:off x="1923633" y="340289"/>
              <a:ext cx="857256" cy="1500198"/>
            </a:xfrm>
            <a:prstGeom prst="diagStripe">
              <a:avLst>
                <a:gd name="adj" fmla="val 7898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651025" y="712388"/>
            <a:ext cx="506886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Συμπλοκοποίηση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μετάλλων: δεν παράγεται η </a:t>
            </a:r>
            <a:r>
              <a:rPr lang="el-GR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υδροξυλική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cs typeface="Calibri" pitchFamily="34" charset="0"/>
              </a:rPr>
              <a:t> ρίζα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7740" y="1599293"/>
            <a:ext cx="223224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Πρωτεΐνες αίματος</a:t>
            </a: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15183" y="1855193"/>
            <a:ext cx="334975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</a:rPr>
              <a:t>Πολυφαινόλες</a:t>
            </a: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0002800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52500" y="0"/>
            <a:ext cx="10287000" cy="6889750"/>
          </a:xfrm>
          <a:prstGeom prst="rect">
            <a:avLst/>
          </a:prstGeom>
          <a:noFill/>
        </p:spPr>
      </p:pic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2944836" y="0"/>
            <a:ext cx="64373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7200" b="1" dirty="0">
                <a:solidFill>
                  <a:srgbClr val="FFFFFF"/>
                </a:solidFill>
              </a:rPr>
              <a:t>πολυφαινόλες</a:t>
            </a:r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6238840" y="3429000"/>
            <a:ext cx="50006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</a:rPr>
              <a:t>Μετατρέπονται σε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</a:rPr>
              <a:t>ελεύθερες ρίζες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</a:rPr>
              <a:t> (ΠΡΟ-ΟΞΕΙΔΩΤΙΚΗ ΔΡΑΣΗ)</a:t>
            </a:r>
            <a:endParaRPr lang="en-GB" sz="3600" b="1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51564" idx="2"/>
            <a:endCxn id="20" idx="0"/>
          </p:cNvCxnSpPr>
          <p:nvPr/>
        </p:nvCxnSpPr>
        <p:spPr>
          <a:xfrm flipH="1">
            <a:off x="3582874" y="1189038"/>
            <a:ext cx="2580618" cy="2185952"/>
          </a:xfrm>
          <a:prstGeom prst="straightConnector1">
            <a:avLst/>
          </a:prstGeom>
          <a:ln w="152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000993" y="3374990"/>
            <a:ext cx="51637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</a:rPr>
              <a:t>αντιοξειδωτική δράση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</a:rPr>
              <a:t>1. </a:t>
            </a:r>
            <a:r>
              <a:rPr lang="el-GR" sz="3600" b="1" dirty="0" err="1">
                <a:solidFill>
                  <a:srgbClr val="FFFFFF"/>
                </a:solidFill>
              </a:rPr>
              <a:t>Συμπλοκοποιούν</a:t>
            </a:r>
            <a:r>
              <a:rPr lang="el-GR" sz="3600" b="1" dirty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</a:rPr>
              <a:t>τα μέταλλα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</a:rPr>
              <a:t>2. Εκκαθαριστές ελεύθερων ριζών</a:t>
            </a:r>
            <a:endParaRPr lang="en-GB" sz="3600" b="1" dirty="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>
            <a:stCxn id="151564" idx="2"/>
          </p:cNvCxnSpPr>
          <p:nvPr/>
        </p:nvCxnSpPr>
        <p:spPr>
          <a:xfrm rot="16200000" flipH="1">
            <a:off x="5898794" y="1453736"/>
            <a:ext cx="2239962" cy="1710566"/>
          </a:xfrm>
          <a:prstGeom prst="straightConnector1">
            <a:avLst/>
          </a:prstGeom>
          <a:ln w="152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95250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45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0002800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82663" y="-26988"/>
            <a:ext cx="10287000" cy="6889751"/>
          </a:xfrm>
          <a:prstGeom prst="rect">
            <a:avLst/>
          </a:prstGeom>
          <a:noFill/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4803776" y="908050"/>
            <a:ext cx="64373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7200" b="1">
                <a:solidFill>
                  <a:srgbClr val="FFFFFF"/>
                </a:solidFill>
              </a:rPr>
              <a:t>πολυφαινόλες</a:t>
            </a:r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238216" y="4071942"/>
            <a:ext cx="36618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</a:rPr>
              <a:t>Πολυφαινόλες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</a:rPr>
              <a:t>(Φλαβονοειδή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</a:rPr>
              <a:t>ταννίνες)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595407" y="2143117"/>
            <a:ext cx="28173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</a:rPr>
              <a:t>Φαινολικά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</a:rPr>
              <a:t>οξέα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5951538" y="4868864"/>
            <a:ext cx="1604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</a:rPr>
              <a:t>Λιγνίνη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H="1">
            <a:off x="4727576" y="1916113"/>
            <a:ext cx="1584325" cy="2233612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 flipH="1">
            <a:off x="4295776" y="1916114"/>
            <a:ext cx="2016125" cy="8651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6311901" y="1916114"/>
            <a:ext cx="360363" cy="302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78833" y="5923981"/>
            <a:ext cx="5687198" cy="5847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FFFFFF"/>
                </a:solidFill>
              </a:rPr>
              <a:t>Παράγονται μόνον στα φυτά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5250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8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62" y="620688"/>
            <a:ext cx="11242430" cy="33838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</a:rPr>
              <a:t>Οι ουσίες των φυτών (μεταξύ των οποίων οι </a:t>
            </a:r>
            <a:r>
              <a:rPr lang="el-GR" sz="3200" b="1" dirty="0" err="1">
                <a:solidFill>
                  <a:schemeClr val="bg1"/>
                </a:solidFill>
                <a:latin typeface="Calibri" pitchFamily="34" charset="0"/>
              </a:rPr>
              <a:t>πολυφαινόλες</a:t>
            </a:r>
            <a:r>
              <a:rPr lang="el-GR" sz="3200" b="1" dirty="0">
                <a:solidFill>
                  <a:schemeClr val="bg1"/>
                </a:solidFill>
                <a:latin typeface="Calibri" pitchFamily="34" charset="0"/>
              </a:rPr>
              <a:t>) με 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θετική επίδραση στην υγεία (μακροχρόνια πρόσληψη) και</a:t>
            </a:r>
            <a:br>
              <a:rPr lang="el-GR" sz="32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βελτίωση της </a:t>
            </a:r>
            <a:r>
              <a:rPr lang="el-GR" sz="4000" b="1" dirty="0">
                <a:solidFill>
                  <a:srgbClr val="FFFF00"/>
                </a:solidFill>
                <a:latin typeface="Calibri" pitchFamily="34" charset="0"/>
              </a:rPr>
              <a:t>κλινικής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 εικόνας μιας ασθένειας, αποκαλούνται </a:t>
            </a:r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GB" sz="32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l-GR" sz="32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l-GR" sz="3200" b="1" u="sng" dirty="0">
                <a:solidFill>
                  <a:schemeClr val="bg1"/>
                </a:solidFill>
                <a:latin typeface="Calibri" pitchFamily="34" charset="0"/>
              </a:rPr>
              <a:t>ΦΥΤΟΧΗΜΙΚΕΣ ή ΦΥΤΟΘΡΕΠΤΙΚΕΣ ΟΥΣΙΕΣ </a:t>
            </a:r>
            <a:r>
              <a:rPr lang="el-GR" sz="3200" b="1" u="sng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και </a:t>
            </a:r>
            <a:r>
              <a:rPr lang="el-GR" sz="3200" b="1" dirty="0">
                <a:solidFill>
                  <a:schemeClr val="bg1"/>
                </a:solidFill>
                <a:latin typeface="Calibri" pitchFamily="34" charset="0"/>
              </a:rPr>
              <a:t>το οφείλουν …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952500" y="4175209"/>
            <a:ext cx="102266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Αντιοξειδωτική δράση</a:t>
            </a: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Διέγερση του ανοσοποιητικού συστήματος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Αντιμικροβιακή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δράση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Αντιφλεγμονώδης δράση</a:t>
            </a:r>
            <a:endParaRPr lang="en-GB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95250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3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219200" y="25400"/>
            <a:ext cx="9753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34782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985" y="4918075"/>
            <a:ext cx="654003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400"/>
            <a:ext cx="9753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39863"/>
            <a:ext cx="10167526" cy="47609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1: Δομή μιτοχονδρίου.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http://pt.slideshare.net/ericleneoliver/anexo-correiomensagem-531371anexocorreiomensagem528226processosbioenergeticosglickcrefosemvideos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2: Η λειτουργία της αναπνευστικής αλυσίδας και η οξειδωτική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φωσφορυλίωση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http://slideplayer.fr/slide/3696900/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3: Χωράφια. Φωτογραφικό αρχείο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400"/>
            <a:ext cx="9753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47609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1: Άτομο οξυγόνου.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219200" y="25400"/>
            <a:ext cx="9753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4760912"/>
          </a:xfrm>
        </p:spPr>
        <p:txBody>
          <a:bodyPr/>
          <a:lstStyle/>
          <a:p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Ενεργές μορφές οξυγόνου.».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12" y="3284540"/>
            <a:ext cx="2001896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47609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219200" y="25400"/>
            <a:ext cx="9753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490134" y="1844675"/>
            <a:ext cx="9211733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488254" y="3500440"/>
            <a:ext cx="9215496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533408" y="3849690"/>
            <a:ext cx="9211733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533408" y="2349500"/>
            <a:ext cx="9211733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219200" y="25400"/>
            <a:ext cx="9753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490134" y="1844675"/>
            <a:ext cx="9211733" cy="2089150"/>
          </a:xfrm>
        </p:spPr>
        <p:txBody>
          <a:bodyPr anchor="t">
            <a:normAutofit/>
          </a:bodyPr>
          <a:lstStyle/>
          <a:p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Ενεργές μορφές οξυγόνου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219200" y="25400"/>
            <a:ext cx="9753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Περιεχόμενα ενότητας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219200" y="1439863"/>
            <a:ext cx="9753600" cy="4760912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ενεργές μορφές οξυγόνου και οι ελεύθερες ρίζες.</a:t>
            </a:r>
          </a:p>
          <a:p>
            <a:pP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Που και πως παράγονται οι ελεύθερες ρίζες.</a:t>
            </a:r>
          </a:p>
          <a:p>
            <a:pP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Μηχανισμοί εκκαθάρισης ενεργών μορφών οξυγόνου.</a:t>
            </a:r>
          </a:p>
          <a:p>
            <a:endParaRPr lang="el-G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l-G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1" indent="-571500"/>
            <a:endParaRPr lang="el-GR" alt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95250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002" y="927190"/>
            <a:ext cx="9607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ενεργές μορφές οξυγόνου (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ROS)</a:t>
            </a:r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l-GR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Το οξυγόνο: το δηλητήριο της ζωής…</a:t>
            </a:r>
            <a:endParaRPr lang="en-US" sz="4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l-GR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κάθε αναπνοή είναι ένα βήμα προς το θάνατο…</a:t>
            </a:r>
            <a:r>
              <a:rPr lang="en-US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algn="ctr"/>
            <a:r>
              <a:rPr lang="el-GR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 αντιοξειδωτική άμυνα των αερόβιων οργανισμών.</a:t>
            </a:r>
            <a:endParaRPr lang="en-US" sz="4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7108" y="1512277"/>
            <a:ext cx="97190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Στόχος της ενότητας: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ενεργές μορφές οξυγόνου και οι ελεύθερες ρίζες.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Που και πως παράγονται.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Μηχανισμοί εκκαθάρισης ενεργών μορφών οξυγόνου.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4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31562" y="961067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84032" y="980728"/>
            <a:ext cx="144016" cy="144016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4272" y="141277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ακύλιο ακόρεστου λιπαρού οξέος)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3872" y="77724"/>
            <a:ext cx="2160240" cy="83099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FF00"/>
                </a:solidFill>
                <a:latin typeface="Calibri" pitchFamily="34" charset="0"/>
              </a:rPr>
              <a:t>ΕΛΕΥΘΕΡΕΣ ΡΙΖΕΣ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104" y="1275651"/>
            <a:ext cx="2327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πρωτεΐνες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6475" y="1474331"/>
            <a:ext cx="112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 pitchFamily="34" charset="0"/>
              </a:rPr>
              <a:t>DNA</a:t>
            </a:r>
            <a:endParaRPr lang="el-GR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47729" y="836712"/>
            <a:ext cx="2371577" cy="792882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5999904" y="908720"/>
            <a:ext cx="24088" cy="66932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6023992" y="908720"/>
            <a:ext cx="2664490" cy="107537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1274" y="1856663"/>
            <a:ext cx="0" cy="1206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7138" y="303854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Οξείδωση πρωτεϊνών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12346" y="2169997"/>
            <a:ext cx="8547" cy="444242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67808" y="245976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Τραυματισμός του </a:t>
            </a:r>
            <a:r>
              <a:rPr lang="en-US" sz="4000" dirty="0">
                <a:solidFill>
                  <a:srgbClr val="FFFFFF"/>
                </a:solidFill>
                <a:latin typeface="Calibri" pitchFamily="34" charset="0"/>
              </a:rPr>
              <a:t>DNA</a:t>
            </a:r>
            <a:endParaRPr lang="el-GR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9229142" y="2655534"/>
            <a:ext cx="864096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01813" y="2924945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err="1">
                <a:solidFill>
                  <a:srgbClr val="FFFFFF"/>
                </a:solidFill>
                <a:latin typeface="Calibri" pitchFamily="34" charset="0"/>
              </a:rPr>
              <a:t>Λιπιδική</a:t>
            </a:r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4000" dirty="0" err="1">
                <a:solidFill>
                  <a:srgbClr val="FFFFFF"/>
                </a:solidFill>
                <a:latin typeface="Calibri" pitchFamily="34" charset="0"/>
              </a:rPr>
              <a:t>υπεροξείδωση</a:t>
            </a:r>
            <a:endParaRPr lang="el-GR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64345" y="3783203"/>
            <a:ext cx="12442" cy="465181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09655" y="4206568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Μεταλλάξεις</a:t>
            </a: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Ελαττωματικές πρωτεΐνες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προβληματική δράση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7269" y="4838099"/>
            <a:ext cx="3288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FFFFFF"/>
                </a:solidFill>
                <a:latin typeface="Calibri" pitchFamily="34" charset="0"/>
              </a:rPr>
              <a:t>Προβληματική δράση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647956" y="4343197"/>
            <a:ext cx="12441" cy="54006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01814" y="4851158"/>
            <a:ext cx="3278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K</a:t>
            </a:r>
            <a:r>
              <a:rPr lang="el-GR" sz="2800" dirty="0" err="1">
                <a:solidFill>
                  <a:srgbClr val="FFFFFF"/>
                </a:solidFill>
                <a:latin typeface="Calibri" pitchFamily="34" charset="0"/>
              </a:rPr>
              <a:t>αταστροφή</a:t>
            </a: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 μεμβράνης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471475" y="4248383"/>
            <a:ext cx="12441" cy="54006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3"/>
          <p:cNvCxnSpPr/>
          <p:nvPr/>
        </p:nvCxnSpPr>
        <p:spPr>
          <a:xfrm flipH="1">
            <a:off x="6055115" y="4734776"/>
            <a:ext cx="8547" cy="444242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98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mito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3683844" y="206479"/>
            <a:ext cx="4752379" cy="3565319"/>
          </a:xfrm>
          <a:prstGeom prst="rect">
            <a:avLst/>
          </a:prstGeom>
          <a:noFill/>
        </p:spPr>
      </p:pic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1774825" y="1412875"/>
            <a:ext cx="287338" cy="431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4295775" y="1484314"/>
            <a:ext cx="647700" cy="5048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3719513" y="908051"/>
            <a:ext cx="360362" cy="2889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1055440" y="3273946"/>
            <a:ext cx="10009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MITO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ΧΟΝΔΡΙΟ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Ενεργειακό εργοστάσιο του κυττάρου.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Θέση καταγραφής της οξειδοαναγωγικής κατάστασης του κυττάρου.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Έναρξη των διαδικασιών θανάτου του κυττάρου (βιολογικό ρολόι).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Θέση παραγωγής ενεργών μορφών οξυγόνου.</a:t>
            </a:r>
            <a:endParaRPr lang="en-GB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5250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20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81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1267</Words>
  <Application>Microsoft Office PowerPoint</Application>
  <PresentationFormat>Widescreen</PresentationFormat>
  <Paragraphs>341</Paragraphs>
  <Slides>36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 Unicode MS</vt:lpstr>
      <vt:lpstr>Arial</vt:lpstr>
      <vt:lpstr>Calibri</vt:lpstr>
      <vt:lpstr>Century Gothic</vt:lpstr>
      <vt:lpstr>Courier New</vt:lpstr>
      <vt:lpstr>Symbol</vt:lpstr>
      <vt:lpstr>Wingdings</vt:lpstr>
      <vt:lpstr>Default Design</vt:lpstr>
      <vt:lpstr>MDLDrawObject Class</vt:lpstr>
      <vt:lpstr>Βιοχημεία</vt:lpstr>
      <vt:lpstr>Άδειες Χρήσης</vt:lpstr>
      <vt:lpstr>Χρηματοδότηση</vt:lpstr>
      <vt:lpstr>Ενεργές μορφές οξυγόνου</vt:lpstr>
      <vt:lpstr>Περιεχόμενα ενότητας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ουσίες των φυτών (μεταξύ των οποίων οι πολυφαινόλες) με θετική επίδραση στην υγεία (μακροχρόνια πρόσληψη) και βελτίωση της κλινικής εικόνας μιας ασθένειας, αποκαλούνται   ΦΥΤΟΧΗΜΙΚΕΣ ή ΦΥΤΟΘΡΕΠΤΙΚΕΣ ΟΥΣΙΕΣ  και το οφείλουν …</vt:lpstr>
      <vt:lpstr>Σημείωμα Χρήσης Έργων Τρίτων (1/2)</vt:lpstr>
      <vt:lpstr>Σημείωμα Χρήσης Έργων Τρίτων (2/2)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Grigorios Diamantidis</dc:creator>
  <cp:lastModifiedBy>Grigorios Diamantidis</cp:lastModifiedBy>
  <cp:revision>18</cp:revision>
  <dcterms:created xsi:type="dcterms:W3CDTF">2016-01-02T07:57:08Z</dcterms:created>
  <dcterms:modified xsi:type="dcterms:W3CDTF">2016-11-30T08:47:40Z</dcterms:modified>
</cp:coreProperties>
</file>