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5143500" cx="9144000"/>
  <p:notesSz cx="6858000" cy="9144000"/>
  <p:embeddedFontLst>
    <p:embeddedFont>
      <p:font typeface="Montserrat SemiBold"/>
      <p:regular r:id="rId66"/>
      <p:bold r:id="rId67"/>
      <p:italic r:id="rId68"/>
      <p:boldItalic r:id="rId69"/>
    </p:embeddedFont>
    <p:embeddedFont>
      <p:font typeface="Montserrat"/>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903">
          <p15:clr>
            <a:srgbClr val="A4A3A4"/>
          </p15:clr>
        </p15:guide>
      </p15:sldGuideLst>
    </p:ext>
    <p:ext uri="GoogleSlidesCustomDataVersion2">
      <go:slidesCustomData xmlns:go="http://customooxmlschemas.google.com/" r:id="rId74" roundtripDataSignature="AMtx7mgnJtFbHAL/2bMbdRC9j8Z8iROa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90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ontserrat-boldItalic.fntdata"/><Relationship Id="rId72" Type="http://schemas.openxmlformats.org/officeDocument/2006/relationships/font" Target="fonts/Montserrat-italic.fntdata"/><Relationship Id="rId31" Type="http://schemas.openxmlformats.org/officeDocument/2006/relationships/slide" Target="slides/slide26.xml"/><Relationship Id="rId30" Type="http://schemas.openxmlformats.org/officeDocument/2006/relationships/slide" Target="slides/slide25.xml"/><Relationship Id="rId74" Type="http://customschemas.google.com/relationships/presentationmetadata" Target="meta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Montserrat-bold.fntdata"/><Relationship Id="rId70" Type="http://schemas.openxmlformats.org/officeDocument/2006/relationships/font" Target="fonts/Montserrat-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MontserratSemiBold-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MontserratSemiBold-italic.fntdata"/><Relationship Id="rId23" Type="http://schemas.openxmlformats.org/officeDocument/2006/relationships/slide" Target="slides/slide18.xml"/><Relationship Id="rId67" Type="http://schemas.openxmlformats.org/officeDocument/2006/relationships/font" Target="fonts/MontserratSemiBold-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SemiBold-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09b74d40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809b74d40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18be932dcc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18be932dcc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21991a186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g21991a186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CSSRS 🡪 Free training on the website (youtube videos and certificate)</a:t>
            </a:r>
            <a:endParaRPr/>
          </a:p>
          <a:p>
            <a:pPr indent="0" lvl="0" marL="0" rtl="0" algn="l">
              <a:lnSpc>
                <a:spcPct val="100000"/>
              </a:lnSpc>
              <a:spcBef>
                <a:spcPts val="0"/>
              </a:spcBef>
              <a:spcAft>
                <a:spcPts val="0"/>
              </a:spcAft>
              <a:buSzPts val="1100"/>
              <a:buNone/>
            </a:pPr>
            <a:r>
              <a:rPr lang="en-US"/>
              <a:t>MoCa 🡪 certificate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1a482fdae0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21a482fdae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1a482fdae0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g21a482fdae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1a482fda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g21a482fda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0"/>
          <p:cNvSpPr txBox="1"/>
          <p:nvPr>
            <p:ph type="ctrTitle"/>
          </p:nvPr>
        </p:nvSpPr>
        <p:spPr>
          <a:xfrm>
            <a:off x="1643858" y="1172225"/>
            <a:ext cx="6770700" cy="2052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0"/>
          <p:cNvSpPr txBox="1"/>
          <p:nvPr>
            <p:ph idx="1" type="subTitle"/>
          </p:nvPr>
        </p:nvSpPr>
        <p:spPr>
          <a:xfrm>
            <a:off x="1643852" y="3261775"/>
            <a:ext cx="6770700" cy="55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10"/>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Barlow"/>
              <a:buChar char="●"/>
              <a:defRPr sz="1200"/>
            </a:lvl1pPr>
            <a:lvl2pPr indent="-317500" lvl="1" marL="914400" algn="l">
              <a:lnSpc>
                <a:spcPct val="100000"/>
              </a:lnSpc>
              <a:spcBef>
                <a:spcPts val="1600"/>
              </a:spcBef>
              <a:spcAft>
                <a:spcPts val="0"/>
              </a:spcAft>
              <a:buSzPts val="1400"/>
              <a:buFont typeface="Barlow"/>
              <a:buChar char="○"/>
              <a:defRPr sz="1200"/>
            </a:lvl2pPr>
            <a:lvl3pPr indent="-317500" lvl="2" marL="1371600" algn="l">
              <a:lnSpc>
                <a:spcPct val="100000"/>
              </a:lnSpc>
              <a:spcBef>
                <a:spcPts val="1600"/>
              </a:spcBef>
              <a:spcAft>
                <a:spcPts val="0"/>
              </a:spcAft>
              <a:buClr>
                <a:schemeClr val="lt1"/>
              </a:buClr>
              <a:buSzPts val="1400"/>
              <a:buFont typeface="Barlow"/>
              <a:buChar char="■"/>
              <a:defRPr/>
            </a:lvl3pPr>
            <a:lvl4pPr indent="-317500" lvl="3" marL="1828800" algn="l">
              <a:lnSpc>
                <a:spcPct val="100000"/>
              </a:lnSpc>
              <a:spcBef>
                <a:spcPts val="1600"/>
              </a:spcBef>
              <a:spcAft>
                <a:spcPts val="0"/>
              </a:spcAft>
              <a:buClr>
                <a:schemeClr val="lt1"/>
              </a:buClr>
              <a:buSzPts val="1400"/>
              <a:buFont typeface="Barlow"/>
              <a:buChar char="●"/>
              <a:defRPr/>
            </a:lvl4pPr>
            <a:lvl5pPr indent="-317500" lvl="4" marL="2286000" algn="l">
              <a:lnSpc>
                <a:spcPct val="100000"/>
              </a:lnSpc>
              <a:spcBef>
                <a:spcPts val="1600"/>
              </a:spcBef>
              <a:spcAft>
                <a:spcPts val="0"/>
              </a:spcAft>
              <a:buClr>
                <a:schemeClr val="lt1"/>
              </a:buClr>
              <a:buSzPts val="1400"/>
              <a:buFont typeface="Barlow"/>
              <a:buChar char="○"/>
              <a:defRPr/>
            </a:lvl5pPr>
            <a:lvl6pPr indent="-317500" lvl="5" marL="2743200" algn="l">
              <a:lnSpc>
                <a:spcPct val="100000"/>
              </a:lnSpc>
              <a:spcBef>
                <a:spcPts val="1600"/>
              </a:spcBef>
              <a:spcAft>
                <a:spcPts val="0"/>
              </a:spcAft>
              <a:buClr>
                <a:schemeClr val="lt1"/>
              </a:buClr>
              <a:buSzPts val="1400"/>
              <a:buFont typeface="Barlow"/>
              <a:buChar char="■"/>
              <a:defRPr/>
            </a:lvl6pPr>
            <a:lvl7pPr indent="-317500" lvl="6" marL="3200400" algn="l">
              <a:lnSpc>
                <a:spcPct val="100000"/>
              </a:lnSpc>
              <a:spcBef>
                <a:spcPts val="1600"/>
              </a:spcBef>
              <a:spcAft>
                <a:spcPts val="0"/>
              </a:spcAft>
              <a:buClr>
                <a:schemeClr val="lt1"/>
              </a:buClr>
              <a:buSzPts val="1400"/>
              <a:buFont typeface="Barlow"/>
              <a:buChar char="●"/>
              <a:defRPr/>
            </a:lvl7pPr>
            <a:lvl8pPr indent="-317500" lvl="7" marL="3657600" algn="l">
              <a:lnSpc>
                <a:spcPct val="100000"/>
              </a:lnSpc>
              <a:spcBef>
                <a:spcPts val="1600"/>
              </a:spcBef>
              <a:spcAft>
                <a:spcPts val="0"/>
              </a:spcAft>
              <a:buClr>
                <a:schemeClr val="lt1"/>
              </a:buClr>
              <a:buSzPts val="1400"/>
              <a:buFont typeface="Barlow"/>
              <a:buChar char="○"/>
              <a:defRPr/>
            </a:lvl8pPr>
            <a:lvl9pPr indent="-317500" lvl="8" marL="4114800" algn="l">
              <a:lnSpc>
                <a:spcPct val="100000"/>
              </a:lnSpc>
              <a:spcBef>
                <a:spcPts val="1600"/>
              </a:spcBef>
              <a:spcAft>
                <a:spcPts val="1600"/>
              </a:spcAft>
              <a:buClr>
                <a:schemeClr val="lt1"/>
              </a:buClr>
              <a:buSzPts val="1400"/>
              <a:buFont typeface="Barlow"/>
              <a:buChar char="■"/>
              <a:defRPr/>
            </a:lvl9pPr>
          </a:lstStyle>
          <a:p/>
        </p:txBody>
      </p:sp>
      <p:sp>
        <p:nvSpPr>
          <p:cNvPr id="14" name="Google Shape;14;p1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2"/>
          <p:cNvSpPr txBox="1"/>
          <p:nvPr>
            <p:ph type="title"/>
          </p:nvPr>
        </p:nvSpPr>
        <p:spPr>
          <a:xfrm>
            <a:off x="3968425" y="2227050"/>
            <a:ext cx="44625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2"/>
          <p:cNvSpPr txBox="1"/>
          <p:nvPr>
            <p:ph idx="1" type="subTitle"/>
          </p:nvPr>
        </p:nvSpPr>
        <p:spPr>
          <a:xfrm>
            <a:off x="3968275" y="3045375"/>
            <a:ext cx="4462500" cy="67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8" name="Google Shape;18;p12"/>
          <p:cNvSpPr txBox="1"/>
          <p:nvPr>
            <p:ph idx="2" type="title"/>
          </p:nvPr>
        </p:nvSpPr>
        <p:spPr>
          <a:xfrm>
            <a:off x="3968350" y="1262325"/>
            <a:ext cx="4462500" cy="11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9" name="Google Shape;19;p12"/>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21" name="Shape 21"/>
        <p:cNvGrpSpPr/>
        <p:nvPr/>
      </p:nvGrpSpPr>
      <p:grpSpPr>
        <a:xfrm>
          <a:off x="0" y="0"/>
          <a:ext cx="0" cy="0"/>
          <a:chOff x="0" y="0"/>
          <a:chExt cx="0" cy="0"/>
        </a:xfrm>
      </p:grpSpPr>
      <p:sp>
        <p:nvSpPr>
          <p:cNvPr id="22" name="Google Shape;22;p15"/>
          <p:cNvSpPr txBox="1"/>
          <p:nvPr>
            <p:ph type="title"/>
          </p:nvPr>
        </p:nvSpPr>
        <p:spPr>
          <a:xfrm>
            <a:off x="2683950" y="3273525"/>
            <a:ext cx="57573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b="1"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5"/>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 name="Google Shape;24;p15"/>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5"/>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26" name="Shape 26"/>
        <p:cNvGrpSpPr/>
        <p:nvPr/>
      </p:nvGrpSpPr>
      <p:grpSpPr>
        <a:xfrm>
          <a:off x="0" y="0"/>
          <a:ext cx="0" cy="0"/>
          <a:chOff x="0" y="0"/>
          <a:chExt cx="0" cy="0"/>
        </a:xfrm>
      </p:grpSpPr>
      <p:sp>
        <p:nvSpPr>
          <p:cNvPr id="27" name="Google Shape;27;p1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8" name="Google Shape;28;p17"/>
          <p:cNvSpPr txBox="1"/>
          <p:nvPr>
            <p:ph idx="1" type="subTitle"/>
          </p:nvPr>
        </p:nvSpPr>
        <p:spPr>
          <a:xfrm>
            <a:off x="717800" y="1255775"/>
            <a:ext cx="4631700" cy="339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p:txBody>
      </p:sp>
      <p:sp>
        <p:nvSpPr>
          <p:cNvPr id="29" name="Google Shape;29;p17"/>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30" name="Shape 30"/>
        <p:cNvGrpSpPr/>
        <p:nvPr/>
      </p:nvGrpSpPr>
      <p:grpSpPr>
        <a:xfrm>
          <a:off x="0" y="0"/>
          <a:ext cx="0" cy="0"/>
          <a:chOff x="0" y="0"/>
          <a:chExt cx="0" cy="0"/>
        </a:xfrm>
      </p:grpSpPr>
      <p:sp>
        <p:nvSpPr>
          <p:cNvPr id="31" name="Google Shape;31;p16"/>
          <p:cNvSpPr txBox="1"/>
          <p:nvPr>
            <p:ph type="title"/>
          </p:nvPr>
        </p:nvSpPr>
        <p:spPr>
          <a:xfrm>
            <a:off x="713225" y="445025"/>
            <a:ext cx="3858900" cy="13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p:txBody>
      </p:sp>
      <p:sp>
        <p:nvSpPr>
          <p:cNvPr id="32" name="Google Shape;32;p16"/>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chemeClr val="accent2"/>
                </a:solidFill>
                <a:latin typeface="Montserrat"/>
                <a:ea typeface="Montserrat"/>
                <a:cs typeface="Montserrat"/>
                <a:sym typeface="Montserrat"/>
              </a:rPr>
              <a:t>CREDITS: This presentation template was created by </a:t>
            </a:r>
            <a:r>
              <a:rPr b="1" i="0" lang="en-US" sz="1100" u="none" cap="none" strike="noStrike">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US" sz="1100" u="none" cap="none" strike="noStrike">
                <a:solidFill>
                  <a:schemeClr val="accent2"/>
                </a:solidFill>
                <a:latin typeface="Montserrat"/>
                <a:ea typeface="Montserrat"/>
                <a:cs typeface="Montserrat"/>
                <a:sym typeface="Montserrat"/>
              </a:rPr>
              <a:t>, including icons by </a:t>
            </a:r>
            <a:r>
              <a:rPr b="1" i="0" lang="en-US" sz="1100" u="none" cap="none" strike="noStrike">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US" sz="1100" u="none" cap="none" strike="noStrike">
                <a:solidFill>
                  <a:schemeClr val="accent2"/>
                </a:solidFill>
                <a:latin typeface="Montserrat"/>
                <a:ea typeface="Montserrat"/>
                <a:cs typeface="Montserrat"/>
                <a:sym typeface="Montserrat"/>
              </a:rPr>
              <a:t>, and infographics &amp; images by </a:t>
            </a:r>
            <a:r>
              <a:rPr b="1" i="0" lang="en-US" sz="1100" u="none" cap="none" strike="noStrike">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accent2"/>
              </a:solidFill>
              <a:latin typeface="Montserrat"/>
              <a:ea typeface="Montserrat"/>
              <a:cs typeface="Montserrat"/>
              <a:sym typeface="Montserrat"/>
            </a:endParaRPr>
          </a:p>
        </p:txBody>
      </p:sp>
      <p:sp>
        <p:nvSpPr>
          <p:cNvPr id="33" name="Google Shape;33;p16"/>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6"/>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hyperlink" Target="https://cssrs.columbia.edu/training/training-options/" TargetMode="External"/><Relationship Id="rId10" Type="http://schemas.openxmlformats.org/officeDocument/2006/relationships/hyperlink" Target="https://bpspsychub.onlinelibrary.wiley.com/doi/10.1111/j.2044-8260.1992.tb00997.x" TargetMode="External"/><Relationship Id="rId13" Type="http://schemas.openxmlformats.org/officeDocument/2006/relationships/hyperlink" Target="https://www.sciencedirect.com/science/article/abs/pii/0022395675900266?via%3Dihub" TargetMode="External"/><Relationship Id="rId12" Type="http://schemas.openxmlformats.org/officeDocument/2006/relationships/hyperlink" Target="https://mocacognition.co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hyperlink" Target="https://integrationacademy.ahrq.gov/sites/default/files/2020-07/Update_Geriatric_Depression_Scale-15.pdf" TargetMode="External"/><Relationship Id="rId9" Type="http://schemas.openxmlformats.org/officeDocument/2006/relationships/hyperlink" Target="https://dcf.psychiatry.ufl.edu/resources/measurement-resources/" TargetMode="External"/><Relationship Id="rId14" Type="http://schemas.openxmlformats.org/officeDocument/2006/relationships/image" Target="../media/image11.jpg"/><Relationship Id="rId5" Type="http://schemas.openxmlformats.org/officeDocument/2006/relationships/hyperlink" Target="https://www.pearsonassessments.com/store/usassessments/en/Store/Professional-Assessments/Personality-&amp;-Biopsychosocial/Beck-Depression-Inventory/p/100000159.html" TargetMode="External"/><Relationship Id="rId6" Type="http://schemas.openxmlformats.org/officeDocument/2006/relationships/hyperlink" Target="https://dcf.psychiatry.ufl.edu/resources/measurement-resources/" TargetMode="External"/><Relationship Id="rId7" Type="http://schemas.openxmlformats.org/officeDocument/2006/relationships/hyperlink" Target="https://pubmed.ncbi.nlm.nih.gov/9189988/" TargetMode="External"/><Relationship Id="rId8" Type="http://schemas.openxmlformats.org/officeDocument/2006/relationships/hyperlink" Target="https://www.pearsonclinical.co.uk/store/ukassessments/en/Store/Professional-Assessments/Personality-&amp;-Biopsychosocial/Brief/Beck-Anxiety-Inventory/p/P100009033.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27.png"/><Relationship Id="rId5"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g"/><Relationship Id="rId4" Type="http://schemas.openxmlformats.org/officeDocument/2006/relationships/image" Target="../media/image12.png"/><Relationship Id="rId5"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2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image" Target="../media/image2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4.jp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png"/><Relationship Id="rId4" Type="http://schemas.openxmlformats.org/officeDocument/2006/relationships/image" Target="../media/image2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1.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hyperlink" Target="https://www.lhsc.on.ca/media/2449"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hyperlink" Target="https://alzheimerspreventioninitiative.com" TargetMode="Externa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9.png"/></Relationships>
</file>

<file path=ppt/slides/_rels/slide58.xml.rels><?xml version="1.0" encoding="UTF-8" standalone="yes"?><Relationships xmlns="http://schemas.openxmlformats.org/package/2006/relationships"><Relationship Id="rId11" Type="http://schemas.openxmlformats.org/officeDocument/2006/relationships/hyperlink" Target="https://global.oup.com/uk/orc/biosciences/biomed/young/resources/pedigree/" TargetMode="External"/><Relationship Id="rId10" Type="http://schemas.openxmlformats.org/officeDocument/2006/relationships/hyperlink" Target="https://www.nsgc.org/" TargetMode="External"/><Relationship Id="rId12" Type="http://schemas.openxmlformats.org/officeDocument/2006/relationships/hyperlink" Target="https://global.oup.com/uk/orc/biosciences/biomed/young/resources/pedigree/" TargetMode="External"/><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3.png"/><Relationship Id="rId4" Type="http://schemas.openxmlformats.org/officeDocument/2006/relationships/hyperlink" Target="https://medicine.uiowa.edu/humangenetics/resources/how-draw-pedigree" TargetMode="External"/><Relationship Id="rId9" Type="http://schemas.openxmlformats.org/officeDocument/2006/relationships/hyperlink" Target="https://www.nsgc.org/" TargetMode="External"/><Relationship Id="rId5" Type="http://schemas.openxmlformats.org/officeDocument/2006/relationships/hyperlink" Target="https://medicine.uiowa.edu/humangenetics/" TargetMode="External"/><Relationship Id="rId6" Type="http://schemas.openxmlformats.org/officeDocument/2006/relationships/hyperlink" Target="https://www.lhsc.on.ca/media/2449/download" TargetMode="External"/><Relationship Id="rId7" Type="http://schemas.openxmlformats.org/officeDocument/2006/relationships/hyperlink" Target="https://hdsa.org/" TargetMode="External"/><Relationship Id="rId8" Type="http://schemas.openxmlformats.org/officeDocument/2006/relationships/hyperlink" Target="https://alzheimerspreventioninitiative.com/#-1,1,PREV"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www.youtube.com/@GeneDx/videos" TargetMode="External"/><Relationship Id="rId4" Type="http://schemas.openxmlformats.org/officeDocument/2006/relationships/hyperlink" Target="https://www.youtube.com/watch?app=desktop&amp;v=9IsUSaQqk5M&amp;t=293s" TargetMode="External"/><Relationship Id="rId5" Type="http://schemas.openxmlformats.org/officeDocument/2006/relationships/hyperlink" Target="https://www.youtube.com/watch?v=rlNkRw8KzkY" TargetMode="External"/><Relationship Id="rId6" Type="http://schemas.openxmlformats.org/officeDocument/2006/relationships/image" Target="../media/image25.png"/><Relationship Id="rId7"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hyperlink" Target="http://www.genecounsel.eu/" TargetMode="External"/><Relationship Id="rId4" Type="http://schemas.openxmlformats.org/officeDocument/2006/relationships/hyperlink" Target="http://www.genecounsel.e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 name="Shape 39"/>
        <p:cNvGrpSpPr/>
        <p:nvPr/>
      </p:nvGrpSpPr>
      <p:grpSpPr>
        <a:xfrm>
          <a:off x="0" y="0"/>
          <a:ext cx="0" cy="0"/>
          <a:chOff x="0" y="0"/>
          <a:chExt cx="0" cy="0"/>
        </a:xfrm>
      </p:grpSpPr>
      <p:sp>
        <p:nvSpPr>
          <p:cNvPr id="40" name="Google Shape;40;p1"/>
          <p:cNvSpPr txBox="1"/>
          <p:nvPr/>
        </p:nvSpPr>
        <p:spPr>
          <a:xfrm>
            <a:off x="811375" y="1633046"/>
            <a:ext cx="7466372" cy="187740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3BA3"/>
                </a:solidFill>
                <a:latin typeface="Arial"/>
                <a:ea typeface="Arial"/>
                <a:cs typeface="Arial"/>
                <a:sym typeface="Arial"/>
              </a:rPr>
              <a:t>Unit 4. How to implement Genetic Counseling sessions</a:t>
            </a:r>
            <a:endParaRPr b="1" i="0" sz="1800" u="none" cap="none" strike="noStrike">
              <a:solidFill>
                <a:srgbClr val="003BA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3BA3"/>
                </a:solidFill>
                <a:latin typeface="Arial"/>
                <a:ea typeface="Arial"/>
                <a:cs typeface="Arial"/>
                <a:sym typeface="Arial"/>
              </a:rPr>
              <a:t>Lesson 4.2. Genetic Counseling sessions in practice</a:t>
            </a:r>
            <a:endParaRPr b="1" i="0" sz="2500" u="none" cap="none" strike="noStrike">
              <a:solidFill>
                <a:schemeClr val="accent1"/>
              </a:solidFill>
              <a:latin typeface="Arial"/>
              <a:ea typeface="Arial"/>
              <a:cs typeface="Arial"/>
              <a:sym typeface="Arial"/>
            </a:endParaRPr>
          </a:p>
        </p:txBody>
      </p:sp>
      <p:pic>
        <p:nvPicPr>
          <p:cNvPr id="41" name="Google Shape;41;p1"/>
          <p:cNvPicPr preferRelativeResize="0"/>
          <p:nvPr/>
        </p:nvPicPr>
        <p:blipFill rotWithShape="1">
          <a:blip r:embed="rId3">
            <a:alphaModFix/>
          </a:blip>
          <a:srcRect b="0" l="0" r="0" t="0"/>
          <a:stretch/>
        </p:blipFill>
        <p:spPr>
          <a:xfrm>
            <a:off x="811375" y="4342775"/>
            <a:ext cx="7466373" cy="751000"/>
          </a:xfrm>
          <a:prstGeom prst="rect">
            <a:avLst/>
          </a:prstGeom>
          <a:noFill/>
          <a:ln>
            <a:noFill/>
          </a:ln>
        </p:spPr>
      </p:pic>
      <p:pic>
        <p:nvPicPr>
          <p:cNvPr descr="Εικόνα που περιέχει λογότυπο&#10;&#10;Περιγραφή που δημιουργήθηκε αυτόματα" id="42" name="Google Shape;42;p1"/>
          <p:cNvPicPr preferRelativeResize="0"/>
          <p:nvPr/>
        </p:nvPicPr>
        <p:blipFill rotWithShape="1">
          <a:blip r:embed="rId4">
            <a:alphaModFix/>
          </a:blip>
          <a:srcRect b="0" l="0" r="0" t="0"/>
          <a:stretch/>
        </p:blipFill>
        <p:spPr>
          <a:xfrm>
            <a:off x="6098191" y="146327"/>
            <a:ext cx="2779692" cy="69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Εικόνα που περιέχει λογότυπο&#10;&#10;Περιγραφή που δημιουργήθηκε αυτόματα" id="153" name="Google Shape;153;g2809b74d40c_0_0"/>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154" name="Google Shape;154;g2809b74d40c_0_0"/>
          <p:cNvSpPr txBox="1"/>
          <p:nvPr>
            <p:ph idx="1" type="body"/>
          </p:nvPr>
        </p:nvSpPr>
        <p:spPr>
          <a:xfrm>
            <a:off x="4745000" y="1521325"/>
            <a:ext cx="3916200" cy="3276300"/>
          </a:xfrm>
          <a:prstGeom prst="rect">
            <a:avLst/>
          </a:prstGeom>
          <a:noFill/>
          <a:ln>
            <a:noFill/>
          </a:ln>
        </p:spPr>
        <p:txBody>
          <a:bodyPr anchorCtr="0" anchor="t" bIns="91425" lIns="91425" spcFirstLastPara="1" rIns="91425" wrap="square" tIns="91425">
            <a:noAutofit/>
          </a:bodyPr>
          <a:lstStyle/>
          <a:p>
            <a:pPr indent="0" lvl="0" marL="139700" rtl="0" algn="just">
              <a:lnSpc>
                <a:spcPct val="100000"/>
              </a:lnSpc>
              <a:spcBef>
                <a:spcPts val="0"/>
              </a:spcBef>
              <a:spcAft>
                <a:spcPts val="0"/>
              </a:spcAft>
              <a:buSzPts val="1400"/>
              <a:buNone/>
            </a:pPr>
            <a:r>
              <a:rPr lang="en-US" sz="1400">
                <a:solidFill>
                  <a:schemeClr val="dk1"/>
                </a:solidFill>
                <a:latin typeface="Arial"/>
                <a:ea typeface="Arial"/>
                <a:cs typeface="Arial"/>
                <a:sym typeface="Arial"/>
              </a:rPr>
              <a:t>The European Society of Human Genetics (ESHG) is focused on quality, professional guidelines, training and its dissemination in the area of genetic testing. </a:t>
            </a:r>
            <a:endParaRPr sz="14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p:txBody>
      </p:sp>
      <p:sp>
        <p:nvSpPr>
          <p:cNvPr id="155" name="Google Shape;155;g2809b74d40c_0_0"/>
          <p:cNvSpPr txBox="1"/>
          <p:nvPr/>
        </p:nvSpPr>
        <p:spPr>
          <a:xfrm>
            <a:off x="482600" y="345948"/>
            <a:ext cx="81789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600" u="none" cap="none" strike="noStrike">
                <a:solidFill>
                  <a:schemeClr val="accent1"/>
                </a:solidFill>
                <a:latin typeface="Arial"/>
                <a:ea typeface="Arial"/>
                <a:cs typeface="Arial"/>
                <a:sym typeface="Arial"/>
              </a:rPr>
              <a:t>Recommendations at international level: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Montserrat"/>
              <a:buNone/>
            </a:pPr>
            <a:r>
              <a:rPr b="1" i="0" lang="en-US" sz="1800" u="none" cap="none" strike="noStrike">
                <a:solidFill>
                  <a:schemeClr val="accent1"/>
                </a:solidFill>
                <a:latin typeface="Arial"/>
                <a:ea typeface="Arial"/>
                <a:cs typeface="Arial"/>
                <a:sym typeface="Arial"/>
              </a:rPr>
              <a:t>The European Society of Human Genetics</a:t>
            </a:r>
            <a:endParaRPr b="1" i="0" sz="1800" u="none" cap="none" strike="noStrike">
              <a:solidFill>
                <a:schemeClr val="accent1"/>
              </a:solidFill>
              <a:latin typeface="Arial"/>
              <a:ea typeface="Arial"/>
              <a:cs typeface="Arial"/>
              <a:sym typeface="Arial"/>
            </a:endParaRPr>
          </a:p>
        </p:txBody>
      </p:sp>
      <p:sp>
        <p:nvSpPr>
          <p:cNvPr id="156" name="Google Shape;156;g2809b74d40c_0_0"/>
          <p:cNvSpPr txBox="1"/>
          <p:nvPr/>
        </p:nvSpPr>
        <p:spPr>
          <a:xfrm>
            <a:off x="627503" y="3183225"/>
            <a:ext cx="4117500" cy="954300"/>
          </a:xfrm>
          <a:prstGeom prst="rect">
            <a:avLst/>
          </a:prstGeom>
          <a:noFill/>
          <a:ln>
            <a:noFill/>
          </a:ln>
        </p:spPr>
        <p:txBody>
          <a:bodyPr anchorCtr="0" anchor="t" bIns="45700" lIns="91425" spcFirstLastPara="1" rIns="91425" wrap="square" tIns="45700">
            <a:spAutoFit/>
          </a:bodyPr>
          <a:lstStyle/>
          <a:p>
            <a:pPr indent="0" lvl="0" marL="1397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They provide interesting documents regarding GT and GC, as well as recommendations for professionals of the field and educational resources on their website. </a:t>
            </a:r>
            <a:endParaRPr b="0" i="0" sz="800" u="none" cap="none" strike="noStrike">
              <a:solidFill>
                <a:srgbClr val="000000"/>
              </a:solidFill>
              <a:latin typeface="Arial"/>
              <a:ea typeface="Arial"/>
              <a:cs typeface="Arial"/>
              <a:sym typeface="Arial"/>
            </a:endParaRPr>
          </a:p>
        </p:txBody>
      </p:sp>
      <p:pic>
        <p:nvPicPr>
          <p:cNvPr id="157" name="Google Shape;157;g2809b74d40c_0_0"/>
          <p:cNvPicPr preferRelativeResize="0"/>
          <p:nvPr/>
        </p:nvPicPr>
        <p:blipFill rotWithShape="1">
          <a:blip r:embed="rId4">
            <a:alphaModFix/>
          </a:blip>
          <a:srcRect b="0" l="0" r="0" t="0"/>
          <a:stretch/>
        </p:blipFill>
        <p:spPr>
          <a:xfrm>
            <a:off x="881250" y="1512763"/>
            <a:ext cx="3609975" cy="1076325"/>
          </a:xfrm>
          <a:prstGeom prst="rect">
            <a:avLst/>
          </a:prstGeom>
          <a:noFill/>
          <a:ln>
            <a:noFill/>
          </a:ln>
        </p:spPr>
      </p:pic>
      <p:pic>
        <p:nvPicPr>
          <p:cNvPr id="158" name="Google Shape;158;g2809b74d40c_0_0"/>
          <p:cNvPicPr preferRelativeResize="0"/>
          <p:nvPr/>
        </p:nvPicPr>
        <p:blipFill rotWithShape="1">
          <a:blip r:embed="rId5">
            <a:alphaModFix/>
          </a:blip>
          <a:srcRect b="0" l="0" r="0" t="0"/>
          <a:stretch/>
        </p:blipFill>
        <p:spPr>
          <a:xfrm>
            <a:off x="5048388" y="2482063"/>
            <a:ext cx="3298970" cy="23566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GECONEU+ Transnational Implementation Guidelines</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164" name="Google Shape;164;p13"/>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65" name="Google Shape;165;p13"/>
          <p:cNvGrpSpPr/>
          <p:nvPr/>
        </p:nvGrpSpPr>
        <p:grpSpPr>
          <a:xfrm>
            <a:off x="-4113526" y="349445"/>
            <a:ext cx="5054356" cy="4851272"/>
            <a:chOff x="-2757941" y="-624865"/>
            <a:chExt cx="5054356" cy="4851272"/>
          </a:xfrm>
        </p:grpSpPr>
        <p:sp>
          <p:nvSpPr>
            <p:cNvPr id="166" name="Google Shape;166;p13"/>
            <p:cNvSpPr/>
            <p:nvPr/>
          </p:nvSpPr>
          <p:spPr>
            <a:xfrm>
              <a:off x="-2757941"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979951" y="179867"/>
              <a:ext cx="47432" cy="379170"/>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txBox="1"/>
            <p:nvPr/>
          </p:nvSpPr>
          <p:spPr>
            <a:xfrm>
              <a:off x="979951" y="179867"/>
              <a:ext cx="47432"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69" name="Google Shape;169;p13"/>
            <p:cNvSpPr/>
            <p:nvPr/>
          </p:nvSpPr>
          <p:spPr>
            <a:xfrm>
              <a:off x="1367939" y="142260"/>
              <a:ext cx="473962" cy="473962"/>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flipH="1">
              <a:off x="1013874" y="802396"/>
              <a:ext cx="47094" cy="379170"/>
            </a:xfrm>
            <a:prstGeom prst="rect">
              <a:avLst/>
            </a:prstGeom>
            <a:solidFill>
              <a:srgbClr val="5186E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txBox="1"/>
            <p:nvPr/>
          </p:nvSpPr>
          <p:spPr>
            <a:xfrm>
              <a:off x="1013874" y="802396"/>
              <a:ext cx="47094"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72" name="Google Shape;172;p13"/>
            <p:cNvSpPr/>
            <p:nvPr/>
          </p:nvSpPr>
          <p:spPr>
            <a:xfrm>
              <a:off x="1679832" y="710944"/>
              <a:ext cx="473962" cy="473962"/>
            </a:xfrm>
            <a:prstGeom prst="ellipse">
              <a:avLst/>
            </a:prstGeom>
            <a:solidFill>
              <a:srgbClr val="5087ED"/>
            </a:solidFill>
            <a:ln cap="flat" cmpd="sng" w="25400">
              <a:solidFill>
                <a:srgbClr val="5186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974913" y="1344803"/>
              <a:ext cx="49148" cy="379170"/>
            </a:xfrm>
            <a:prstGeom prst="rect">
              <a:avLst/>
            </a:prstGeom>
            <a:solidFill>
              <a:srgbClr val="6291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txBox="1"/>
            <p:nvPr/>
          </p:nvSpPr>
          <p:spPr>
            <a:xfrm>
              <a:off x="974913" y="1344803"/>
              <a:ext cx="49148"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75" name="Google Shape;175;p13"/>
            <p:cNvSpPr/>
            <p:nvPr/>
          </p:nvSpPr>
          <p:spPr>
            <a:xfrm>
              <a:off x="1822453" y="1279627"/>
              <a:ext cx="473962" cy="473962"/>
            </a:xfrm>
            <a:prstGeom prst="ellipse">
              <a:avLst/>
            </a:prstGeom>
            <a:solidFill>
              <a:schemeClr val="lt1"/>
            </a:solidFill>
            <a:ln cap="flat" cmpd="sng" w="25400">
              <a:solidFill>
                <a:srgbClr val="6291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918342" y="1891756"/>
              <a:ext cx="45861" cy="379170"/>
            </a:xfrm>
            <a:prstGeom prst="rect">
              <a:avLst/>
            </a:prstGeom>
            <a:solidFill>
              <a:srgbClr val="749DF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txBox="1"/>
            <p:nvPr/>
          </p:nvSpPr>
          <p:spPr>
            <a:xfrm>
              <a:off x="918342" y="1891756"/>
              <a:ext cx="45861"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78" name="Google Shape;178;p13"/>
            <p:cNvSpPr/>
            <p:nvPr/>
          </p:nvSpPr>
          <p:spPr>
            <a:xfrm>
              <a:off x="1822453" y="1847951"/>
              <a:ext cx="473962" cy="473962"/>
            </a:xfrm>
            <a:prstGeom prst="ellipse">
              <a:avLst/>
            </a:prstGeom>
            <a:solidFill>
              <a:schemeClr val="lt1"/>
            </a:solidFill>
            <a:ln cap="flat" cmpd="sng" w="25400">
              <a:solidFill>
                <a:srgbClr val="749D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814497" y="2446077"/>
              <a:ext cx="46659" cy="379170"/>
            </a:xfrm>
            <a:prstGeom prst="rect">
              <a:avLst/>
            </a:prstGeom>
            <a:solidFill>
              <a:srgbClr val="87A9F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txBox="1"/>
            <p:nvPr/>
          </p:nvSpPr>
          <p:spPr>
            <a:xfrm>
              <a:off x="814497" y="2446077"/>
              <a:ext cx="46659"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81" name="Google Shape;181;p13"/>
            <p:cNvSpPr/>
            <p:nvPr/>
          </p:nvSpPr>
          <p:spPr>
            <a:xfrm>
              <a:off x="1679832" y="2416634"/>
              <a:ext cx="473962" cy="473962"/>
            </a:xfrm>
            <a:prstGeom prst="ellipse">
              <a:avLst/>
            </a:prstGeom>
            <a:solidFill>
              <a:schemeClr val="lt1"/>
            </a:solidFill>
            <a:ln cap="flat" cmpd="sng" w="25400">
              <a:solidFill>
                <a:srgbClr val="87A9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643289" y="2989625"/>
              <a:ext cx="47835" cy="379170"/>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txBox="1"/>
            <p:nvPr/>
          </p:nvSpPr>
          <p:spPr>
            <a:xfrm>
              <a:off x="643289" y="2989625"/>
              <a:ext cx="47835"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84" name="Google Shape;184;p13"/>
            <p:cNvSpPr/>
            <p:nvPr/>
          </p:nvSpPr>
          <p:spPr>
            <a:xfrm>
              <a:off x="1367939" y="2985318"/>
              <a:ext cx="473962" cy="473962"/>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13"/>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2</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18be932dcc_0_63"/>
          <p:cNvSpPr txBox="1"/>
          <p:nvPr>
            <p:ph idx="1" type="body"/>
          </p:nvPr>
        </p:nvSpPr>
        <p:spPr>
          <a:xfrm>
            <a:off x="393700" y="1108636"/>
            <a:ext cx="8196824" cy="3416400"/>
          </a:xfrm>
          <a:prstGeom prst="rect">
            <a:avLst/>
          </a:prstGeom>
          <a:noFill/>
          <a:ln>
            <a:noFill/>
          </a:ln>
        </p:spPr>
        <p:txBody>
          <a:bodyPr anchorCtr="0" anchor="t" bIns="91425" lIns="91425" spcFirstLastPara="1" rIns="91425" wrap="square" tIns="91425">
            <a:noAutofit/>
          </a:bodyPr>
          <a:lstStyle/>
          <a:p>
            <a:pPr indent="0" lvl="0" marL="139700" rtl="0" algn="just">
              <a:lnSpc>
                <a:spcPct val="107000"/>
              </a:lnSpc>
              <a:spcBef>
                <a:spcPts val="0"/>
              </a:spcBef>
              <a:spcAft>
                <a:spcPts val="0"/>
              </a:spcAft>
              <a:buSzPts val="1400"/>
              <a:buNone/>
            </a:pPr>
            <a:r>
              <a:rPr lang="en-US" sz="1400">
                <a:solidFill>
                  <a:schemeClr val="dk1"/>
                </a:solidFill>
                <a:latin typeface="Arial"/>
                <a:ea typeface="Arial"/>
                <a:cs typeface="Arial"/>
                <a:sym typeface="Arial"/>
              </a:rPr>
              <a:t>The main aim of this Guide was to research and combine similar European protocols about genetic counseling in ND. The resulting protocol aims to be used as the standard procedure for conducting GC in ND. </a:t>
            </a:r>
            <a:endParaRPr/>
          </a:p>
          <a:p>
            <a:pPr indent="0" lvl="0" marL="139700" rtl="0" algn="just">
              <a:lnSpc>
                <a:spcPct val="107000"/>
              </a:lnSpc>
              <a:spcBef>
                <a:spcPts val="800"/>
              </a:spcBef>
              <a:spcAft>
                <a:spcPts val="0"/>
              </a:spcAft>
              <a:buSzPts val="1400"/>
              <a:buNone/>
            </a:pPr>
            <a:r>
              <a:t/>
            </a:r>
            <a:endParaRPr sz="700">
              <a:solidFill>
                <a:schemeClr val="dk1"/>
              </a:solidFill>
              <a:latin typeface="Arial"/>
              <a:ea typeface="Arial"/>
              <a:cs typeface="Arial"/>
              <a:sym typeface="Arial"/>
            </a:endParaRPr>
          </a:p>
          <a:p>
            <a:pPr indent="0" lvl="0" marL="139700" rtl="0" algn="just">
              <a:lnSpc>
                <a:spcPct val="107000"/>
              </a:lnSpc>
              <a:spcBef>
                <a:spcPts val="800"/>
              </a:spcBef>
              <a:spcAft>
                <a:spcPts val="0"/>
              </a:spcAft>
              <a:buSzPts val="1400"/>
              <a:buNone/>
            </a:pPr>
            <a:r>
              <a:rPr lang="en-US" sz="1400">
                <a:solidFill>
                  <a:schemeClr val="dk1"/>
                </a:solidFill>
                <a:latin typeface="Arial"/>
                <a:ea typeface="Arial"/>
                <a:cs typeface="Arial"/>
                <a:sym typeface="Arial"/>
              </a:rPr>
              <a:t>Therefore, these guidelines are based on existing official guidelines, written statements, recommendations, and reports that address issues related to GC. All with the objective of setting the framework of GC intervention as a routine care service in European institutions and establishing the integration of a standardized GC service across Europe. </a:t>
            </a:r>
            <a:endParaRPr sz="1400">
              <a:solidFill>
                <a:schemeClr val="dk1"/>
              </a:solidFill>
              <a:latin typeface="Arial"/>
              <a:ea typeface="Arial"/>
              <a:cs typeface="Arial"/>
              <a:sym typeface="Arial"/>
            </a:endParaRPr>
          </a:p>
          <a:p>
            <a:pPr indent="0" lvl="0" marL="139700" rtl="0" algn="just">
              <a:lnSpc>
                <a:spcPct val="107000"/>
              </a:lnSpc>
              <a:spcBef>
                <a:spcPts val="800"/>
              </a:spcBef>
              <a:spcAft>
                <a:spcPts val="0"/>
              </a:spcAft>
              <a:buSzPts val="1400"/>
              <a:buNone/>
            </a:pPr>
            <a:r>
              <a:t/>
            </a:r>
            <a:endParaRPr sz="700">
              <a:solidFill>
                <a:schemeClr val="dk1"/>
              </a:solidFill>
              <a:latin typeface="Arial"/>
              <a:ea typeface="Arial"/>
              <a:cs typeface="Arial"/>
              <a:sym typeface="Arial"/>
            </a:endParaRPr>
          </a:p>
          <a:p>
            <a:pPr indent="0" lvl="0" marL="0" rtl="0" algn="l">
              <a:lnSpc>
                <a:spcPct val="100000"/>
              </a:lnSpc>
              <a:spcBef>
                <a:spcPts val="800"/>
              </a:spcBef>
              <a:spcAft>
                <a:spcPts val="0"/>
              </a:spcAft>
              <a:buSzPts val="1400"/>
              <a:buNone/>
            </a:pPr>
            <a:r>
              <a:t/>
            </a:r>
            <a:endParaRPr sz="1400">
              <a:solidFill>
                <a:srgbClr val="000043"/>
              </a:solidFill>
              <a:latin typeface="Arial"/>
              <a:ea typeface="Arial"/>
              <a:cs typeface="Arial"/>
              <a:sym typeface="Arial"/>
            </a:endParaRPr>
          </a:p>
        </p:txBody>
      </p:sp>
      <p:sp>
        <p:nvSpPr>
          <p:cNvPr id="191" name="Google Shape;191;g218be932dcc_0_63"/>
          <p:cNvSpPr txBox="1"/>
          <p:nvPr/>
        </p:nvSpPr>
        <p:spPr>
          <a:xfrm>
            <a:off x="553476" y="406807"/>
            <a:ext cx="803704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GECONEU+ Transnational Implementation Guidelines</a:t>
            </a:r>
            <a:endParaRPr b="1" i="0" sz="2200" u="none" cap="none" strike="noStrike">
              <a:solidFill>
                <a:schemeClr val="accent1"/>
              </a:solidFill>
              <a:latin typeface="Arial"/>
              <a:ea typeface="Arial"/>
              <a:cs typeface="Arial"/>
              <a:sym typeface="Arial"/>
            </a:endParaRPr>
          </a:p>
        </p:txBody>
      </p:sp>
      <p:pic>
        <p:nvPicPr>
          <p:cNvPr descr="A picture containing clipart, drawing, graphics, sketch&#10;&#10;Description automatically generated" id="192" name="Google Shape;192;g218be932dcc_0_63"/>
          <p:cNvPicPr preferRelativeResize="0"/>
          <p:nvPr/>
        </p:nvPicPr>
        <p:blipFill rotWithShape="1">
          <a:blip r:embed="rId3">
            <a:alphaModFix/>
          </a:blip>
          <a:srcRect b="0" l="0" r="0" t="0"/>
          <a:stretch/>
        </p:blipFill>
        <p:spPr>
          <a:xfrm>
            <a:off x="240133" y="3134874"/>
            <a:ext cx="2693566" cy="1795710"/>
          </a:xfrm>
          <a:prstGeom prst="rect">
            <a:avLst/>
          </a:prstGeom>
          <a:noFill/>
          <a:ln>
            <a:noFill/>
          </a:ln>
        </p:spPr>
      </p:pic>
      <p:sp>
        <p:nvSpPr>
          <p:cNvPr id="193" name="Google Shape;193;g218be932dcc_0_63"/>
          <p:cNvSpPr txBox="1"/>
          <p:nvPr/>
        </p:nvSpPr>
        <p:spPr>
          <a:xfrm>
            <a:off x="2989177" y="3296650"/>
            <a:ext cx="5545869" cy="646331"/>
          </a:xfrm>
          <a:prstGeom prst="rect">
            <a:avLst/>
          </a:prstGeom>
          <a:noFill/>
          <a:ln cap="flat" cmpd="sng" w="2857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70C0"/>
                </a:solidFill>
                <a:latin typeface="Arial"/>
                <a:ea typeface="Arial"/>
                <a:cs typeface="Arial"/>
                <a:sym typeface="Arial"/>
              </a:rPr>
              <a:t>It is crucial to highlight that this Guide cannot replace the extended Guides that focus on GC in practice. This Guide is just an overview of other best practices and summarizes the main results.</a:t>
            </a:r>
            <a:endParaRPr b="0" i="0" sz="1200" u="none" cap="none" strike="noStrike">
              <a:solidFill>
                <a:srgbClr val="0070C0"/>
              </a:solidFill>
              <a:latin typeface="Arial"/>
              <a:ea typeface="Arial"/>
              <a:cs typeface="Arial"/>
              <a:sym typeface="Arial"/>
            </a:endParaRPr>
          </a:p>
        </p:txBody>
      </p:sp>
      <p:pic>
        <p:nvPicPr>
          <p:cNvPr descr="Εικόνα που περιέχει λογότυπο&#10;&#10;Περιγραφή που δημιουργήθηκε αυτόματα" id="194" name="Google Shape;194;g218be932dcc_0_63"/>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Εικόνα που περιέχει λογότυπο&#10;&#10;Περιγραφή που δημιουργήθηκε αυτόματα" id="199" name="Google Shape;199;p24"/>
          <p:cNvPicPr preferRelativeResize="0"/>
          <p:nvPr/>
        </p:nvPicPr>
        <p:blipFill rotWithShape="1">
          <a:blip r:embed="rId3">
            <a:alphaModFix/>
          </a:blip>
          <a:srcRect b="0" l="0" r="0" t="0"/>
          <a:stretch/>
        </p:blipFill>
        <p:spPr>
          <a:xfrm>
            <a:off x="6781966" y="4507024"/>
            <a:ext cx="2294858" cy="572700"/>
          </a:xfrm>
          <a:prstGeom prst="rect">
            <a:avLst/>
          </a:prstGeom>
          <a:noFill/>
          <a:ln>
            <a:noFill/>
          </a:ln>
        </p:spPr>
      </p:pic>
      <p:sp>
        <p:nvSpPr>
          <p:cNvPr id="200" name="Google Shape;200;p24"/>
          <p:cNvSpPr txBox="1"/>
          <p:nvPr>
            <p:ph type="title"/>
          </p:nvPr>
        </p:nvSpPr>
        <p:spPr>
          <a:xfrm>
            <a:off x="713223" y="35150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400">
                <a:solidFill>
                  <a:schemeClr val="accent1"/>
                </a:solidFill>
                <a:latin typeface="Arial"/>
                <a:ea typeface="Arial"/>
                <a:cs typeface="Arial"/>
                <a:sym typeface="Arial"/>
              </a:rPr>
              <a:t>GECONEU+ Suggested S</a:t>
            </a:r>
            <a:r>
              <a:rPr lang="en-US" sz="2400">
                <a:latin typeface="Arial"/>
                <a:ea typeface="Arial"/>
                <a:cs typeface="Arial"/>
                <a:sym typeface="Arial"/>
              </a:rPr>
              <a:t>teps for GC in ND</a:t>
            </a:r>
            <a:endParaRPr>
              <a:latin typeface="Arial"/>
              <a:ea typeface="Arial"/>
              <a:cs typeface="Arial"/>
              <a:sym typeface="Arial"/>
            </a:endParaRPr>
          </a:p>
        </p:txBody>
      </p:sp>
      <p:sp>
        <p:nvSpPr>
          <p:cNvPr id="201" name="Google Shape;201;p24"/>
          <p:cNvSpPr/>
          <p:nvPr/>
        </p:nvSpPr>
        <p:spPr>
          <a:xfrm>
            <a:off x="4088921"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02" name="Google Shape;202;p24"/>
          <p:cNvGrpSpPr/>
          <p:nvPr/>
        </p:nvGrpSpPr>
        <p:grpSpPr>
          <a:xfrm>
            <a:off x="713223" y="1173920"/>
            <a:ext cx="1955800" cy="3486980"/>
            <a:chOff x="713223" y="1173920"/>
            <a:chExt cx="1955800" cy="3486980"/>
          </a:xfrm>
        </p:grpSpPr>
        <p:sp>
          <p:nvSpPr>
            <p:cNvPr id="203" name="Google Shape;203;p24"/>
            <p:cNvSpPr/>
            <p:nvPr/>
          </p:nvSpPr>
          <p:spPr>
            <a:xfrm>
              <a:off x="713223" y="1173920"/>
              <a:ext cx="1955800" cy="3486980"/>
            </a:xfrm>
            <a:prstGeom prst="roundRect">
              <a:avLst>
                <a:gd fmla="val 16667" name="adj"/>
              </a:avLst>
            </a:prstGeom>
            <a:solidFill>
              <a:srgbClr val="DAE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04" name="Google Shape;204;p24"/>
            <p:cNvGrpSpPr/>
            <p:nvPr/>
          </p:nvGrpSpPr>
          <p:grpSpPr>
            <a:xfrm>
              <a:off x="950761" y="2002188"/>
              <a:ext cx="1480724" cy="1830443"/>
              <a:chOff x="1818780" y="1764470"/>
              <a:chExt cx="1480724" cy="1830443"/>
            </a:xfrm>
          </p:grpSpPr>
          <p:sp>
            <p:nvSpPr>
              <p:cNvPr id="205" name="Google Shape;205;p24"/>
              <p:cNvSpPr/>
              <p:nvPr/>
            </p:nvSpPr>
            <p:spPr>
              <a:xfrm>
                <a:off x="2076063"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6" name="Google Shape;206;p24"/>
              <p:cNvSpPr txBox="1"/>
              <p:nvPr/>
            </p:nvSpPr>
            <p:spPr>
              <a:xfrm>
                <a:off x="2339168" y="1855237"/>
                <a:ext cx="43994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07" name="Google Shape;207;p24"/>
              <p:cNvSpPr txBox="1"/>
              <p:nvPr/>
            </p:nvSpPr>
            <p:spPr>
              <a:xfrm>
                <a:off x="1818780" y="3071693"/>
                <a:ext cx="148072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Pre-consultation contact</a:t>
                </a:r>
                <a:endParaRPr b="0" i="0" sz="1400" u="none" cap="none" strike="noStrike">
                  <a:solidFill>
                    <a:srgbClr val="000000"/>
                  </a:solidFill>
                  <a:latin typeface="Arial"/>
                  <a:ea typeface="Arial"/>
                  <a:cs typeface="Arial"/>
                  <a:sym typeface="Arial"/>
                </a:endParaRPr>
              </a:p>
            </p:txBody>
          </p:sp>
        </p:grpSp>
      </p:grpSp>
      <p:grpSp>
        <p:nvGrpSpPr>
          <p:cNvPr id="208" name="Google Shape;208;p24"/>
          <p:cNvGrpSpPr/>
          <p:nvPr/>
        </p:nvGrpSpPr>
        <p:grpSpPr>
          <a:xfrm>
            <a:off x="3632952" y="1172276"/>
            <a:ext cx="1955800" cy="3486980"/>
            <a:chOff x="713223" y="1173920"/>
            <a:chExt cx="1955800" cy="3486980"/>
          </a:xfrm>
        </p:grpSpPr>
        <p:sp>
          <p:nvSpPr>
            <p:cNvPr id="209" name="Google Shape;209;p24"/>
            <p:cNvSpPr/>
            <p:nvPr/>
          </p:nvSpPr>
          <p:spPr>
            <a:xfrm>
              <a:off x="713223" y="1173920"/>
              <a:ext cx="1955800" cy="3486980"/>
            </a:xfrm>
            <a:prstGeom prst="roundRect">
              <a:avLst>
                <a:gd fmla="val 16667" name="adj"/>
              </a:avLst>
            </a:prstGeom>
            <a:solidFill>
              <a:srgbClr val="92B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10" name="Google Shape;210;p24"/>
            <p:cNvGrpSpPr/>
            <p:nvPr/>
          </p:nvGrpSpPr>
          <p:grpSpPr>
            <a:xfrm>
              <a:off x="950761" y="2002188"/>
              <a:ext cx="1480724" cy="1830443"/>
              <a:chOff x="1818780" y="1764470"/>
              <a:chExt cx="1480724" cy="1830443"/>
            </a:xfrm>
          </p:grpSpPr>
          <p:sp>
            <p:nvSpPr>
              <p:cNvPr id="211" name="Google Shape;211;p24"/>
              <p:cNvSpPr/>
              <p:nvPr/>
            </p:nvSpPr>
            <p:spPr>
              <a:xfrm>
                <a:off x="2076063"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2" name="Google Shape;212;p24"/>
              <p:cNvSpPr txBox="1"/>
              <p:nvPr/>
            </p:nvSpPr>
            <p:spPr>
              <a:xfrm>
                <a:off x="2339168" y="1855237"/>
                <a:ext cx="43994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13" name="Google Shape;213;p24"/>
              <p:cNvSpPr txBox="1"/>
              <p:nvPr/>
            </p:nvSpPr>
            <p:spPr>
              <a:xfrm>
                <a:off x="1818780" y="3071693"/>
                <a:ext cx="148072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Preparation for consultation</a:t>
                </a:r>
                <a:endParaRPr b="0" i="0" sz="1400" u="none" cap="none" strike="noStrike">
                  <a:solidFill>
                    <a:srgbClr val="000000"/>
                  </a:solidFill>
                  <a:latin typeface="Arial"/>
                  <a:ea typeface="Arial"/>
                  <a:cs typeface="Arial"/>
                  <a:sym typeface="Arial"/>
                </a:endParaRPr>
              </a:p>
            </p:txBody>
          </p:sp>
        </p:grpSp>
      </p:grpSp>
      <p:grpSp>
        <p:nvGrpSpPr>
          <p:cNvPr id="214" name="Google Shape;214;p24"/>
          <p:cNvGrpSpPr/>
          <p:nvPr/>
        </p:nvGrpSpPr>
        <p:grpSpPr>
          <a:xfrm>
            <a:off x="6552681" y="1173098"/>
            <a:ext cx="1955800" cy="3486980"/>
            <a:chOff x="713223" y="1173920"/>
            <a:chExt cx="1955800" cy="3486980"/>
          </a:xfrm>
        </p:grpSpPr>
        <p:sp>
          <p:nvSpPr>
            <p:cNvPr id="215" name="Google Shape;215;p24"/>
            <p:cNvSpPr/>
            <p:nvPr/>
          </p:nvSpPr>
          <p:spPr>
            <a:xfrm>
              <a:off x="713223" y="1173920"/>
              <a:ext cx="1955800" cy="3486980"/>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16" name="Google Shape;216;p24"/>
            <p:cNvGrpSpPr/>
            <p:nvPr/>
          </p:nvGrpSpPr>
          <p:grpSpPr>
            <a:xfrm>
              <a:off x="950761" y="2002188"/>
              <a:ext cx="1480724" cy="1830443"/>
              <a:chOff x="1818780" y="1764470"/>
              <a:chExt cx="1480724" cy="1830443"/>
            </a:xfrm>
          </p:grpSpPr>
          <p:sp>
            <p:nvSpPr>
              <p:cNvPr id="217" name="Google Shape;217;p24"/>
              <p:cNvSpPr/>
              <p:nvPr/>
            </p:nvSpPr>
            <p:spPr>
              <a:xfrm>
                <a:off x="2076063"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24"/>
              <p:cNvSpPr txBox="1"/>
              <p:nvPr/>
            </p:nvSpPr>
            <p:spPr>
              <a:xfrm>
                <a:off x="2339168" y="1855237"/>
                <a:ext cx="43994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19" name="Google Shape;219;p24"/>
              <p:cNvSpPr txBox="1"/>
              <p:nvPr/>
            </p:nvSpPr>
            <p:spPr>
              <a:xfrm>
                <a:off x="1818780" y="3071693"/>
                <a:ext cx="148072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consultation</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713223" y="35150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400">
                <a:solidFill>
                  <a:schemeClr val="accent1"/>
                </a:solidFill>
                <a:latin typeface="Arial"/>
                <a:ea typeface="Arial"/>
                <a:cs typeface="Arial"/>
                <a:sym typeface="Arial"/>
              </a:rPr>
              <a:t>GECONEU+ Suggested S</a:t>
            </a:r>
            <a:r>
              <a:rPr lang="en-US" sz="2400">
                <a:latin typeface="Arial"/>
                <a:ea typeface="Arial"/>
                <a:cs typeface="Arial"/>
                <a:sym typeface="Arial"/>
              </a:rPr>
              <a:t>teps for GC in ND</a:t>
            </a:r>
            <a:endParaRPr>
              <a:latin typeface="Arial"/>
              <a:ea typeface="Arial"/>
              <a:cs typeface="Arial"/>
              <a:sym typeface="Arial"/>
            </a:endParaRPr>
          </a:p>
        </p:txBody>
      </p:sp>
      <p:sp>
        <p:nvSpPr>
          <p:cNvPr id="225" name="Google Shape;225;p25"/>
          <p:cNvSpPr/>
          <p:nvPr/>
        </p:nvSpPr>
        <p:spPr>
          <a:xfrm>
            <a:off x="4088921"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26" name="Google Shape;226;p25"/>
          <p:cNvGrpSpPr/>
          <p:nvPr/>
        </p:nvGrpSpPr>
        <p:grpSpPr>
          <a:xfrm>
            <a:off x="713223" y="1173920"/>
            <a:ext cx="1955800" cy="3486980"/>
            <a:chOff x="713223" y="1173920"/>
            <a:chExt cx="1955800" cy="3486980"/>
          </a:xfrm>
        </p:grpSpPr>
        <p:sp>
          <p:nvSpPr>
            <p:cNvPr id="227" name="Google Shape;227;p25"/>
            <p:cNvSpPr/>
            <p:nvPr/>
          </p:nvSpPr>
          <p:spPr>
            <a:xfrm>
              <a:off x="713223" y="1173920"/>
              <a:ext cx="1955800" cy="3486980"/>
            </a:xfrm>
            <a:prstGeom prst="roundRect">
              <a:avLst>
                <a:gd fmla="val 16667" name="adj"/>
              </a:avLst>
            </a:prstGeom>
            <a:solidFill>
              <a:srgbClr val="DAE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28" name="Google Shape;228;p25"/>
            <p:cNvGrpSpPr/>
            <p:nvPr/>
          </p:nvGrpSpPr>
          <p:grpSpPr>
            <a:xfrm>
              <a:off x="950761" y="2002188"/>
              <a:ext cx="1480724" cy="1830443"/>
              <a:chOff x="1818780" y="1764470"/>
              <a:chExt cx="1480724" cy="1830443"/>
            </a:xfrm>
          </p:grpSpPr>
          <p:sp>
            <p:nvSpPr>
              <p:cNvPr id="229" name="Google Shape;229;p25"/>
              <p:cNvSpPr/>
              <p:nvPr/>
            </p:nvSpPr>
            <p:spPr>
              <a:xfrm>
                <a:off x="2076063"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0" name="Google Shape;230;p25"/>
              <p:cNvSpPr txBox="1"/>
              <p:nvPr/>
            </p:nvSpPr>
            <p:spPr>
              <a:xfrm>
                <a:off x="2339168" y="1855237"/>
                <a:ext cx="43994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31" name="Google Shape;231;p25"/>
              <p:cNvSpPr txBox="1"/>
              <p:nvPr/>
            </p:nvSpPr>
            <p:spPr>
              <a:xfrm>
                <a:off x="1818780" y="3071693"/>
                <a:ext cx="148072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Pre-consultation contact</a:t>
                </a:r>
                <a:endParaRPr b="0" i="0" sz="1400" u="none" cap="none" strike="noStrike">
                  <a:solidFill>
                    <a:srgbClr val="000000"/>
                  </a:solidFill>
                  <a:latin typeface="Arial"/>
                  <a:ea typeface="Arial"/>
                  <a:cs typeface="Arial"/>
                  <a:sym typeface="Arial"/>
                </a:endParaRPr>
              </a:p>
            </p:txBody>
          </p:sp>
        </p:grpSp>
      </p:grpSp>
      <p:sp>
        <p:nvSpPr>
          <p:cNvPr id="232" name="Google Shape;232;p25"/>
          <p:cNvSpPr txBox="1"/>
          <p:nvPr>
            <p:ph idx="1" type="body"/>
          </p:nvPr>
        </p:nvSpPr>
        <p:spPr>
          <a:xfrm>
            <a:off x="2817661" y="1173920"/>
            <a:ext cx="5751415" cy="34164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400"/>
              <a:buNone/>
            </a:pPr>
            <a:r>
              <a:rPr lang="en-US" sz="1400">
                <a:solidFill>
                  <a:schemeClr val="accent6"/>
                </a:solidFill>
                <a:latin typeface="Arial"/>
                <a:ea typeface="Arial"/>
                <a:cs typeface="Arial"/>
                <a:sym typeface="Arial"/>
              </a:rPr>
              <a:t>The genetic counselor should contact the clients before the  appointment in order to:</a:t>
            </a:r>
            <a:endParaRPr>
              <a:solidFill>
                <a:schemeClr val="accent6"/>
              </a:solidFill>
            </a:endParaRPr>
          </a:p>
          <a:p>
            <a:pPr indent="0" lvl="0" marL="0" rtl="0" algn="just">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a:solidFill>
                  <a:schemeClr val="accent6"/>
                </a:solidFill>
                <a:latin typeface="Arial"/>
                <a:ea typeface="Arial"/>
                <a:cs typeface="Arial"/>
                <a:sym typeface="Arial"/>
              </a:rPr>
              <a:t>Confirm consultation details (location, time, etc.).</a:t>
            </a:r>
            <a:endParaRPr>
              <a:solidFill>
                <a:schemeClr val="accent6"/>
              </a:solidFill>
            </a:endParaRPr>
          </a:p>
          <a:p>
            <a:pPr indent="-285750" lvl="0" marL="285750" rtl="0" algn="just">
              <a:lnSpc>
                <a:spcPct val="100000"/>
              </a:lnSpc>
              <a:spcBef>
                <a:spcPts val="0"/>
              </a:spcBef>
              <a:spcAft>
                <a:spcPts val="0"/>
              </a:spcAft>
              <a:buSzPts val="1400"/>
              <a:buFont typeface="Arial"/>
              <a:buChar char="•"/>
            </a:pPr>
            <a:r>
              <a:rPr lang="en-US" sz="1400">
                <a:solidFill>
                  <a:schemeClr val="accent6"/>
                </a:solidFill>
                <a:latin typeface="Arial"/>
                <a:ea typeface="Arial"/>
                <a:cs typeface="Arial"/>
                <a:sym typeface="Arial"/>
              </a:rPr>
              <a:t>Explain the purpose, process, and aims of said appointment.</a:t>
            </a:r>
            <a:endParaRPr>
              <a:solidFill>
                <a:schemeClr val="accent6"/>
              </a:solidFill>
            </a:endParaRPr>
          </a:p>
          <a:p>
            <a:pPr indent="-285750" lvl="0" marL="285750" rtl="0" algn="just">
              <a:lnSpc>
                <a:spcPct val="100000"/>
              </a:lnSpc>
              <a:spcBef>
                <a:spcPts val="0"/>
              </a:spcBef>
              <a:spcAft>
                <a:spcPts val="0"/>
              </a:spcAft>
              <a:buSzPts val="1400"/>
              <a:buFont typeface="Arial"/>
              <a:buChar char="•"/>
            </a:pPr>
            <a:r>
              <a:rPr lang="en-US" sz="1400">
                <a:solidFill>
                  <a:schemeClr val="accent6"/>
                </a:solidFill>
                <a:latin typeface="Arial"/>
                <a:ea typeface="Arial"/>
                <a:cs typeface="Arial"/>
                <a:sym typeface="Arial"/>
              </a:rPr>
              <a:t>Address unrealistic expectations.</a:t>
            </a:r>
            <a:endParaRPr>
              <a:solidFill>
                <a:schemeClr val="accent6"/>
              </a:solidFill>
            </a:endParaRPr>
          </a:p>
          <a:p>
            <a:pPr indent="-285750" lvl="0" marL="285750" rtl="0" algn="just">
              <a:lnSpc>
                <a:spcPct val="100000"/>
              </a:lnSpc>
              <a:spcBef>
                <a:spcPts val="0"/>
              </a:spcBef>
              <a:spcAft>
                <a:spcPts val="0"/>
              </a:spcAft>
              <a:buSzPts val="1400"/>
              <a:buFont typeface="Arial"/>
              <a:buChar char="•"/>
            </a:pPr>
            <a:r>
              <a:rPr lang="en-US" sz="1400">
                <a:solidFill>
                  <a:schemeClr val="accent6"/>
                </a:solidFill>
                <a:latin typeface="Arial"/>
                <a:ea typeface="Arial"/>
                <a:cs typeface="Arial"/>
                <a:sym typeface="Arial"/>
              </a:rPr>
              <a:t>Assess client/family needs and expectations, including special requirements.</a:t>
            </a:r>
            <a:endParaRPr>
              <a:solidFill>
                <a:schemeClr val="accent6"/>
              </a:solidFill>
            </a:endParaRPr>
          </a:p>
          <a:p>
            <a:pPr indent="-285750" lvl="0" marL="285750" rtl="0" algn="just">
              <a:lnSpc>
                <a:spcPct val="100000"/>
              </a:lnSpc>
              <a:spcBef>
                <a:spcPts val="0"/>
              </a:spcBef>
              <a:spcAft>
                <a:spcPts val="0"/>
              </a:spcAft>
              <a:buSzPts val="1400"/>
              <a:buFont typeface="Arial"/>
              <a:buChar char="•"/>
            </a:pPr>
            <a:r>
              <a:rPr lang="en-US" sz="1400">
                <a:solidFill>
                  <a:schemeClr val="accent6"/>
                </a:solidFill>
                <a:latin typeface="Arial"/>
                <a:ea typeface="Arial"/>
                <a:cs typeface="Arial"/>
                <a:sym typeface="Arial"/>
              </a:rPr>
              <a:t>Gather necessary documentation.</a:t>
            </a:r>
            <a:endParaRPr>
              <a:solidFill>
                <a:schemeClr val="accent6"/>
              </a:solidFill>
            </a:endParaRPr>
          </a:p>
          <a:p>
            <a:pPr indent="-285750" lvl="0" marL="285750" rtl="0" algn="just">
              <a:lnSpc>
                <a:spcPct val="100000"/>
              </a:lnSpc>
              <a:spcBef>
                <a:spcPts val="0"/>
              </a:spcBef>
              <a:spcAft>
                <a:spcPts val="0"/>
              </a:spcAft>
              <a:buSzPts val="1400"/>
              <a:buFont typeface="Arial"/>
              <a:buChar char="•"/>
            </a:pPr>
            <a:r>
              <a:rPr lang="en-US" sz="1400">
                <a:solidFill>
                  <a:schemeClr val="accent6"/>
                </a:solidFill>
                <a:latin typeface="Arial"/>
                <a:ea typeface="Arial"/>
                <a:cs typeface="Arial"/>
                <a:sym typeface="Arial"/>
              </a:rPr>
              <a:t>Provide emotional support to reduce pre-clinic anxiety.</a:t>
            </a:r>
            <a:endParaRPr>
              <a:solidFill>
                <a:schemeClr val="accent6"/>
              </a:solidFill>
            </a:endParaRPr>
          </a:p>
          <a:p>
            <a:pPr indent="0" lvl="0" marL="0" rtl="0" algn="just">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a:p>
            <a:pPr indent="0" lvl="0" marL="0" rtl="0" algn="just">
              <a:lnSpc>
                <a:spcPct val="100000"/>
              </a:lnSpc>
              <a:spcBef>
                <a:spcPts val="0"/>
              </a:spcBef>
              <a:spcAft>
                <a:spcPts val="0"/>
              </a:spcAft>
              <a:buSzPts val="1400"/>
              <a:buNone/>
            </a:pPr>
            <a:r>
              <a:rPr b="1" lang="en-US" sz="1400">
                <a:solidFill>
                  <a:schemeClr val="accent6"/>
                </a:solidFill>
                <a:latin typeface="Arial"/>
                <a:ea typeface="Arial"/>
                <a:cs typeface="Arial"/>
                <a:sym typeface="Arial"/>
              </a:rPr>
              <a:t>Self-directed learning materials </a:t>
            </a:r>
            <a:r>
              <a:rPr lang="en-US" sz="1400">
                <a:solidFill>
                  <a:schemeClr val="accent6"/>
                </a:solidFill>
                <a:latin typeface="Arial"/>
                <a:ea typeface="Arial"/>
                <a:cs typeface="Arial"/>
                <a:sym typeface="Arial"/>
              </a:rPr>
              <a:t>may be given or sent, covering consultation content, genetic conditions, risk genes, and implications for participants and family members.</a:t>
            </a:r>
            <a:endParaRPr sz="1400">
              <a:solidFill>
                <a:schemeClr val="accent6"/>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chemeClr val="accent6"/>
              </a:solidFill>
              <a:latin typeface="Arial"/>
              <a:ea typeface="Arial"/>
              <a:cs typeface="Arial"/>
              <a:sym typeface="Arial"/>
            </a:endParaRPr>
          </a:p>
        </p:txBody>
      </p:sp>
      <p:pic>
        <p:nvPicPr>
          <p:cNvPr descr="Εικόνα που περιέχει λογότυπο&#10;&#10;Περιγραφή που δημιουργήθηκε αυτόματα" id="233" name="Google Shape;233;p25"/>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713223" y="35150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400">
                <a:solidFill>
                  <a:schemeClr val="accent1"/>
                </a:solidFill>
                <a:latin typeface="Arial"/>
                <a:ea typeface="Arial"/>
                <a:cs typeface="Arial"/>
                <a:sym typeface="Arial"/>
              </a:rPr>
              <a:t>GECONEU+ Suggested S</a:t>
            </a:r>
            <a:r>
              <a:rPr lang="en-US" sz="2400">
                <a:latin typeface="Arial"/>
                <a:ea typeface="Arial"/>
                <a:cs typeface="Arial"/>
                <a:sym typeface="Arial"/>
              </a:rPr>
              <a:t>teps for GC in ND</a:t>
            </a:r>
            <a:endParaRPr>
              <a:latin typeface="Arial"/>
              <a:ea typeface="Arial"/>
              <a:cs typeface="Arial"/>
              <a:sym typeface="Arial"/>
            </a:endParaRPr>
          </a:p>
        </p:txBody>
      </p:sp>
      <p:sp>
        <p:nvSpPr>
          <p:cNvPr id="239" name="Google Shape;239;p26"/>
          <p:cNvSpPr/>
          <p:nvPr/>
        </p:nvSpPr>
        <p:spPr>
          <a:xfrm>
            <a:off x="4088921"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40" name="Google Shape;240;p26"/>
          <p:cNvGrpSpPr/>
          <p:nvPr/>
        </p:nvGrpSpPr>
        <p:grpSpPr>
          <a:xfrm>
            <a:off x="713223" y="1173098"/>
            <a:ext cx="1955800" cy="3486980"/>
            <a:chOff x="713223" y="1173920"/>
            <a:chExt cx="1955800" cy="3486980"/>
          </a:xfrm>
        </p:grpSpPr>
        <p:sp>
          <p:nvSpPr>
            <p:cNvPr id="241" name="Google Shape;241;p26"/>
            <p:cNvSpPr/>
            <p:nvPr/>
          </p:nvSpPr>
          <p:spPr>
            <a:xfrm>
              <a:off x="713223" y="1173920"/>
              <a:ext cx="1955800" cy="3486980"/>
            </a:xfrm>
            <a:prstGeom prst="roundRect">
              <a:avLst>
                <a:gd fmla="val 16667" name="adj"/>
              </a:avLst>
            </a:prstGeom>
            <a:solidFill>
              <a:srgbClr val="92B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42" name="Google Shape;242;p26"/>
            <p:cNvGrpSpPr/>
            <p:nvPr/>
          </p:nvGrpSpPr>
          <p:grpSpPr>
            <a:xfrm>
              <a:off x="950761" y="2002188"/>
              <a:ext cx="1480724" cy="1830443"/>
              <a:chOff x="1818780" y="1764470"/>
              <a:chExt cx="1480724" cy="1830443"/>
            </a:xfrm>
          </p:grpSpPr>
          <p:sp>
            <p:nvSpPr>
              <p:cNvPr id="243" name="Google Shape;243;p26"/>
              <p:cNvSpPr/>
              <p:nvPr/>
            </p:nvSpPr>
            <p:spPr>
              <a:xfrm>
                <a:off x="2076063"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4" name="Google Shape;244;p26"/>
              <p:cNvSpPr txBox="1"/>
              <p:nvPr/>
            </p:nvSpPr>
            <p:spPr>
              <a:xfrm>
                <a:off x="2339168" y="1855237"/>
                <a:ext cx="43994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45" name="Google Shape;245;p26"/>
              <p:cNvSpPr txBox="1"/>
              <p:nvPr/>
            </p:nvSpPr>
            <p:spPr>
              <a:xfrm>
                <a:off x="1818780" y="3071693"/>
                <a:ext cx="148072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Preparation for consultation</a:t>
                </a:r>
                <a:endParaRPr b="0" i="0" sz="1400" u="none" cap="none" strike="noStrike">
                  <a:solidFill>
                    <a:srgbClr val="000000"/>
                  </a:solidFill>
                  <a:latin typeface="Arial"/>
                  <a:ea typeface="Arial"/>
                  <a:cs typeface="Arial"/>
                  <a:sym typeface="Arial"/>
                </a:endParaRPr>
              </a:p>
            </p:txBody>
          </p:sp>
        </p:grpSp>
      </p:grpSp>
      <p:sp>
        <p:nvSpPr>
          <p:cNvPr id="246" name="Google Shape;246;p26"/>
          <p:cNvSpPr txBox="1"/>
          <p:nvPr/>
        </p:nvSpPr>
        <p:spPr>
          <a:xfrm>
            <a:off x="2694590" y="1091819"/>
            <a:ext cx="5751415" cy="3416400"/>
          </a:xfrm>
          <a:prstGeom prst="rect">
            <a:avLst/>
          </a:prstGeom>
          <a:noFill/>
          <a:ln>
            <a:noFill/>
          </a:ln>
        </p:spPr>
        <p:txBody>
          <a:bodyPr anchorCtr="0" anchor="ctr" bIns="91425" lIns="91425" spcFirstLastPara="1" rIns="91425" wrap="square" tIns="91425">
            <a:noAutofit/>
          </a:bodyPr>
          <a:lstStyle/>
          <a:p>
            <a:pPr indent="-317500" lvl="0" marL="457200" marR="0" rtl="0" algn="just">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Verify that all necessary information has been obtained.</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Review previous health and clinical genetics records.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Consult relevant medical literature.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Seek supervisor or colleague input if needed.</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Set an agenda based on client/family needs and expectations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Include educational information on disease and genetic tests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Prepare for possible personal questions/concerns.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2"/>
              </a:buClr>
              <a:buSzPts val="1400"/>
              <a:buFont typeface="Barlow"/>
              <a:buNone/>
            </a:pPr>
            <a:r>
              <a:t/>
            </a:r>
            <a:endParaRPr b="0" i="0" sz="1400" u="none" cap="none" strike="noStrike">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247" name="Google Shape;247;p26"/>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7"/>
          <p:cNvSpPr txBox="1"/>
          <p:nvPr>
            <p:ph type="title"/>
          </p:nvPr>
        </p:nvSpPr>
        <p:spPr>
          <a:xfrm>
            <a:off x="713223" y="35150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400">
                <a:solidFill>
                  <a:schemeClr val="accent1"/>
                </a:solidFill>
                <a:latin typeface="Arial"/>
                <a:ea typeface="Arial"/>
                <a:cs typeface="Arial"/>
                <a:sym typeface="Arial"/>
              </a:rPr>
              <a:t>GECONEU+ Suggested S</a:t>
            </a:r>
            <a:r>
              <a:rPr lang="en-US" sz="2400">
                <a:latin typeface="Arial"/>
                <a:ea typeface="Arial"/>
                <a:cs typeface="Arial"/>
                <a:sym typeface="Arial"/>
              </a:rPr>
              <a:t>teps for GC in ND</a:t>
            </a:r>
            <a:endParaRPr>
              <a:latin typeface="Arial"/>
              <a:ea typeface="Arial"/>
              <a:cs typeface="Arial"/>
              <a:sym typeface="Arial"/>
            </a:endParaRPr>
          </a:p>
        </p:txBody>
      </p:sp>
      <p:sp>
        <p:nvSpPr>
          <p:cNvPr id="253" name="Google Shape;253;p27"/>
          <p:cNvSpPr/>
          <p:nvPr/>
        </p:nvSpPr>
        <p:spPr>
          <a:xfrm>
            <a:off x="4088921"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54" name="Google Shape;254;p27"/>
          <p:cNvGrpSpPr/>
          <p:nvPr/>
        </p:nvGrpSpPr>
        <p:grpSpPr>
          <a:xfrm>
            <a:off x="713223" y="1173098"/>
            <a:ext cx="1955800" cy="3486980"/>
            <a:chOff x="713223" y="1173920"/>
            <a:chExt cx="1955800" cy="3486980"/>
          </a:xfrm>
        </p:grpSpPr>
        <p:sp>
          <p:nvSpPr>
            <p:cNvPr id="255" name="Google Shape;255;p27"/>
            <p:cNvSpPr/>
            <p:nvPr/>
          </p:nvSpPr>
          <p:spPr>
            <a:xfrm>
              <a:off x="713223" y="1173920"/>
              <a:ext cx="1955800" cy="3486980"/>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56" name="Google Shape;256;p27"/>
            <p:cNvGrpSpPr/>
            <p:nvPr/>
          </p:nvGrpSpPr>
          <p:grpSpPr>
            <a:xfrm>
              <a:off x="950761" y="2002188"/>
              <a:ext cx="1480724" cy="1830443"/>
              <a:chOff x="1818780" y="1764470"/>
              <a:chExt cx="1480724" cy="1830443"/>
            </a:xfrm>
          </p:grpSpPr>
          <p:sp>
            <p:nvSpPr>
              <p:cNvPr id="257" name="Google Shape;257;p27"/>
              <p:cNvSpPr/>
              <p:nvPr/>
            </p:nvSpPr>
            <p:spPr>
              <a:xfrm>
                <a:off x="2076063"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8" name="Google Shape;258;p27"/>
              <p:cNvSpPr txBox="1"/>
              <p:nvPr/>
            </p:nvSpPr>
            <p:spPr>
              <a:xfrm>
                <a:off x="2339168" y="1855237"/>
                <a:ext cx="43994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59" name="Google Shape;259;p27"/>
              <p:cNvSpPr txBox="1"/>
              <p:nvPr/>
            </p:nvSpPr>
            <p:spPr>
              <a:xfrm>
                <a:off x="1818780" y="3071693"/>
                <a:ext cx="148072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consultation</a:t>
                </a:r>
                <a:endParaRPr b="0" i="0" sz="1400" u="none" cap="none" strike="noStrike">
                  <a:solidFill>
                    <a:srgbClr val="000000"/>
                  </a:solidFill>
                  <a:latin typeface="Arial"/>
                  <a:ea typeface="Arial"/>
                  <a:cs typeface="Arial"/>
                  <a:sym typeface="Arial"/>
                </a:endParaRPr>
              </a:p>
            </p:txBody>
          </p:sp>
        </p:grpSp>
      </p:grpSp>
      <p:sp>
        <p:nvSpPr>
          <p:cNvPr id="260" name="Google Shape;260;p27"/>
          <p:cNvSpPr txBox="1"/>
          <p:nvPr/>
        </p:nvSpPr>
        <p:spPr>
          <a:xfrm>
            <a:off x="2707123" y="1173098"/>
            <a:ext cx="5880270" cy="3416400"/>
          </a:xfrm>
          <a:prstGeom prst="rect">
            <a:avLst/>
          </a:prstGeom>
          <a:noFill/>
          <a:ln>
            <a:noFill/>
          </a:ln>
        </p:spPr>
        <p:txBody>
          <a:bodyPr anchorCtr="0" anchor="ctr" bIns="91425" lIns="91425" spcFirstLastPara="1" rIns="91425" wrap="square" tIns="91425">
            <a:noAutofit/>
          </a:bodyPr>
          <a:lstStyle/>
          <a:p>
            <a:pPr indent="0" lvl="0" marL="139700" marR="0" rtl="0" algn="just">
              <a:lnSpc>
                <a:spcPct val="100000"/>
              </a:lnSpc>
              <a:spcBef>
                <a:spcPts val="0"/>
              </a:spcBef>
              <a:spcAft>
                <a:spcPts val="0"/>
              </a:spcAft>
              <a:buClr>
                <a:schemeClr val="dk2"/>
              </a:buClr>
              <a:buSzPts val="1400"/>
              <a:buFont typeface="Barlow"/>
              <a:buNone/>
            </a:pPr>
            <a:r>
              <a:rPr b="0" i="0" lang="en-US" sz="1400" u="none" cap="none" strike="noStrike">
                <a:solidFill>
                  <a:srgbClr val="374151"/>
                </a:solidFill>
                <a:latin typeface="Arial"/>
                <a:ea typeface="Arial"/>
                <a:cs typeface="Arial"/>
                <a:sym typeface="Arial"/>
              </a:rPr>
              <a:t>Pre-testing consultation:</a:t>
            </a:r>
            <a:endParaRPr b="0" i="0" sz="14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AutoNum type="arabicPeriod"/>
            </a:pPr>
            <a:r>
              <a:rPr b="0" i="0" lang="en-US" sz="1400" u="none" cap="none" strike="noStrike">
                <a:solidFill>
                  <a:srgbClr val="374151"/>
                </a:solidFill>
                <a:latin typeface="Arial"/>
                <a:ea typeface="Arial"/>
                <a:cs typeface="Arial"/>
                <a:sym typeface="Arial"/>
              </a:rPr>
              <a:t>Before conducting any sessions or tests, make sure to obtain signed consent forms from the client or other relatives. </a:t>
            </a:r>
            <a:endParaRPr b="0" i="0" sz="14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AutoNum type="arabicPeriod"/>
            </a:pPr>
            <a:r>
              <a:rPr b="0" i="0" lang="en-US" sz="1400" u="none" cap="none" strike="noStrike">
                <a:solidFill>
                  <a:srgbClr val="374151"/>
                </a:solidFill>
                <a:latin typeface="Arial"/>
                <a:ea typeface="Arial"/>
                <a:cs typeface="Arial"/>
                <a:sym typeface="Arial"/>
              </a:rPr>
              <a:t>Psychological and cognitive readiness assessment</a:t>
            </a:r>
            <a:endParaRPr b="0" i="0" sz="14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AutoNum type="arabicPeriod"/>
            </a:pPr>
            <a:r>
              <a:rPr b="0" i="0" lang="en-US" sz="1400" u="none" cap="none" strike="noStrike">
                <a:solidFill>
                  <a:srgbClr val="374151"/>
                </a:solidFill>
                <a:latin typeface="Arial"/>
                <a:ea typeface="Arial"/>
                <a:cs typeface="Arial"/>
                <a:sym typeface="Arial"/>
              </a:rPr>
              <a:t>Review of the personal and familial medical history</a:t>
            </a:r>
            <a:endParaRPr b="0" i="0" sz="14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AutoNum type="arabicPeriod"/>
            </a:pPr>
            <a:r>
              <a:rPr b="0" i="0" lang="en-US" sz="1400" u="none" cap="none" strike="noStrike">
                <a:solidFill>
                  <a:srgbClr val="374151"/>
                </a:solidFill>
                <a:latin typeface="Arial"/>
                <a:ea typeface="Arial"/>
                <a:cs typeface="Arial"/>
                <a:sym typeface="Arial"/>
              </a:rPr>
              <a:t>Providing information about the testing</a:t>
            </a:r>
            <a:endParaRPr b="0" i="0" sz="1400" u="none" cap="none" strike="noStrike">
              <a:solidFill>
                <a:srgbClr val="000000"/>
              </a:solidFill>
              <a:latin typeface="Arial"/>
              <a:ea typeface="Arial"/>
              <a:cs typeface="Arial"/>
              <a:sym typeface="Arial"/>
            </a:endParaRPr>
          </a:p>
          <a:p>
            <a:pPr indent="0" lvl="0" marL="139700" marR="0" rtl="0" algn="just">
              <a:lnSpc>
                <a:spcPct val="100000"/>
              </a:lnSpc>
              <a:spcBef>
                <a:spcPts val="0"/>
              </a:spcBef>
              <a:spcAft>
                <a:spcPts val="0"/>
              </a:spcAft>
              <a:buClr>
                <a:schemeClr val="dk2"/>
              </a:buClr>
              <a:buSzPts val="1400"/>
              <a:buFont typeface="Barlow"/>
              <a:buNone/>
            </a:pPr>
            <a:r>
              <a:t/>
            </a:r>
            <a:endParaRPr b="0" i="0" sz="1400" u="none" cap="none" strike="noStrike">
              <a:solidFill>
                <a:srgbClr val="374151"/>
              </a:solidFill>
              <a:latin typeface="Arial"/>
              <a:ea typeface="Arial"/>
              <a:cs typeface="Arial"/>
              <a:sym typeface="Arial"/>
            </a:endParaRPr>
          </a:p>
          <a:p>
            <a:pPr indent="0" lvl="0" marL="139700" marR="0" rtl="0" algn="just">
              <a:lnSpc>
                <a:spcPct val="100000"/>
              </a:lnSpc>
              <a:spcBef>
                <a:spcPts val="0"/>
              </a:spcBef>
              <a:spcAft>
                <a:spcPts val="0"/>
              </a:spcAft>
              <a:buClr>
                <a:schemeClr val="dk2"/>
              </a:buClr>
              <a:buSzPts val="1400"/>
              <a:buFont typeface="Barlow"/>
              <a:buNone/>
            </a:pPr>
            <a:r>
              <a:rPr b="0" i="0" lang="en-US" sz="1400" u="none" cap="none" strike="noStrike">
                <a:solidFill>
                  <a:srgbClr val="374151"/>
                </a:solidFill>
                <a:latin typeface="Arial"/>
                <a:ea typeface="Arial"/>
                <a:cs typeface="Arial"/>
                <a:sym typeface="Arial"/>
              </a:rPr>
              <a:t>Disclosure consultation:</a:t>
            </a:r>
            <a:endParaRPr b="0" i="0" sz="14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AutoNum type="arabicPeriod"/>
            </a:pPr>
            <a:r>
              <a:rPr b="0" i="0" lang="en-US" sz="1400" u="none" cap="none" strike="noStrike">
                <a:solidFill>
                  <a:srgbClr val="374151"/>
                </a:solidFill>
                <a:latin typeface="Arial"/>
                <a:ea typeface="Arial"/>
                <a:cs typeface="Arial"/>
                <a:sym typeface="Arial"/>
              </a:rPr>
              <a:t>Providing information about the results</a:t>
            </a:r>
            <a:endParaRPr b="0" i="0" sz="14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AutoNum type="arabicPeriod"/>
            </a:pPr>
            <a:r>
              <a:rPr b="0" i="0" lang="en-US" sz="1400" u="none" cap="none" strike="noStrike">
                <a:solidFill>
                  <a:srgbClr val="374151"/>
                </a:solidFill>
                <a:latin typeface="Arial"/>
                <a:ea typeface="Arial"/>
                <a:cs typeface="Arial"/>
                <a:sym typeface="Arial"/>
              </a:rPr>
              <a:t>Estimation of the risk</a:t>
            </a:r>
            <a:endParaRPr b="0" i="0" sz="1400" u="none" cap="none" strike="noStrike">
              <a:solidFill>
                <a:srgbClr val="000000"/>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AutoNum type="arabicPeriod"/>
            </a:pPr>
            <a:r>
              <a:rPr b="0" i="0" lang="en-US" sz="1400" u="none" cap="none" strike="noStrike">
                <a:solidFill>
                  <a:srgbClr val="374151"/>
                </a:solidFill>
                <a:latin typeface="Arial"/>
                <a:ea typeface="Arial"/>
                <a:cs typeface="Arial"/>
                <a:sym typeface="Arial"/>
              </a:rPr>
              <a:t>Establishing follow-up sessions.</a:t>
            </a:r>
            <a:endParaRPr b="0" i="0" sz="1400" u="none" cap="none" strike="noStrike">
              <a:solidFill>
                <a:srgbClr val="000000"/>
              </a:solidFill>
              <a:latin typeface="Arial"/>
              <a:ea typeface="Arial"/>
              <a:cs typeface="Arial"/>
              <a:sym typeface="Arial"/>
            </a:endParaRPr>
          </a:p>
          <a:p>
            <a:pPr indent="0" lvl="0" marL="139700" marR="0" rtl="0" algn="just">
              <a:lnSpc>
                <a:spcPct val="100000"/>
              </a:lnSpc>
              <a:spcBef>
                <a:spcPts val="0"/>
              </a:spcBef>
              <a:spcAft>
                <a:spcPts val="0"/>
              </a:spcAft>
              <a:buClr>
                <a:schemeClr val="dk2"/>
              </a:buClr>
              <a:buSzPts val="1400"/>
              <a:buFont typeface="Barlow"/>
              <a:buNone/>
            </a:pPr>
            <a:r>
              <a:t/>
            </a:r>
            <a:endParaRPr b="0" i="0" sz="1400" u="none" cap="none" strike="noStrike">
              <a:solidFill>
                <a:srgbClr val="374151"/>
              </a:solidFill>
              <a:latin typeface="Arial"/>
              <a:ea typeface="Arial"/>
              <a:cs typeface="Arial"/>
              <a:sym typeface="Arial"/>
            </a:endParaRPr>
          </a:p>
        </p:txBody>
      </p:sp>
      <p:pic>
        <p:nvPicPr>
          <p:cNvPr descr="Εικόνα που περιέχει λογότυπο&#10;&#10;Περιγραφή που δημιουργήθηκε αυτόματα" id="261" name="Google Shape;261;p27"/>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713223" y="35150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400">
                <a:solidFill>
                  <a:schemeClr val="accent1"/>
                </a:solidFill>
                <a:latin typeface="Arial"/>
                <a:ea typeface="Arial"/>
                <a:cs typeface="Arial"/>
                <a:sym typeface="Arial"/>
              </a:rPr>
              <a:t>GECONEU+ Suggested S</a:t>
            </a:r>
            <a:r>
              <a:rPr lang="en-US" sz="2400">
                <a:latin typeface="Arial"/>
                <a:ea typeface="Arial"/>
                <a:cs typeface="Arial"/>
                <a:sym typeface="Arial"/>
              </a:rPr>
              <a:t>teps for GC in ND</a:t>
            </a:r>
            <a:endParaRPr>
              <a:latin typeface="Arial"/>
              <a:ea typeface="Arial"/>
              <a:cs typeface="Arial"/>
              <a:sym typeface="Arial"/>
            </a:endParaRPr>
          </a:p>
        </p:txBody>
      </p:sp>
      <p:sp>
        <p:nvSpPr>
          <p:cNvPr id="267" name="Google Shape;267;p28"/>
          <p:cNvSpPr/>
          <p:nvPr/>
        </p:nvSpPr>
        <p:spPr>
          <a:xfrm>
            <a:off x="4088921" y="1764470"/>
            <a:ext cx="966158" cy="914400"/>
          </a:xfrm>
          <a:prstGeom prst="flowChartConnector">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8" name="Google Shape;268;p28"/>
          <p:cNvSpPr txBox="1"/>
          <p:nvPr/>
        </p:nvSpPr>
        <p:spPr>
          <a:xfrm>
            <a:off x="431800" y="1173098"/>
            <a:ext cx="8226177" cy="3416400"/>
          </a:xfrm>
          <a:prstGeom prst="rect">
            <a:avLst/>
          </a:prstGeom>
          <a:noFill/>
          <a:ln>
            <a:noFill/>
          </a:ln>
        </p:spPr>
        <p:txBody>
          <a:bodyPr anchorCtr="0" anchor="t" bIns="91425" lIns="91425" spcFirstLastPara="1" rIns="91425" wrap="square" tIns="91425">
            <a:noAutofit/>
          </a:bodyPr>
          <a:lstStyle/>
          <a:p>
            <a:pPr indent="0" lvl="0" marL="139700" marR="0" rtl="0" algn="ctr">
              <a:lnSpc>
                <a:spcPct val="100000"/>
              </a:lnSpc>
              <a:spcBef>
                <a:spcPts val="0"/>
              </a:spcBef>
              <a:spcAft>
                <a:spcPts val="0"/>
              </a:spcAft>
              <a:buClr>
                <a:schemeClr val="dk2"/>
              </a:buClr>
              <a:buSzPts val="1400"/>
              <a:buFont typeface="Barlow"/>
              <a:buNone/>
            </a:pPr>
            <a:r>
              <a:rPr b="1" i="0" lang="en-US" sz="1800" u="none" cap="none" strike="noStrike">
                <a:solidFill>
                  <a:schemeClr val="accent1"/>
                </a:solidFill>
                <a:latin typeface="Arial"/>
                <a:ea typeface="Arial"/>
                <a:cs typeface="Arial"/>
                <a:sym typeface="Arial"/>
              </a:rPr>
              <a:t>Consent form</a:t>
            </a:r>
            <a:endParaRPr b="0" i="0" sz="1400" u="none" cap="none" strike="noStrike">
              <a:solidFill>
                <a:srgbClr val="000000"/>
              </a:solidFill>
              <a:latin typeface="Arial"/>
              <a:ea typeface="Arial"/>
              <a:cs typeface="Arial"/>
              <a:sym typeface="Arial"/>
            </a:endParaRPr>
          </a:p>
          <a:p>
            <a:pPr indent="0" lvl="0" marL="139700" marR="0" rtl="0" algn="ctr">
              <a:lnSpc>
                <a:spcPct val="100000"/>
              </a:lnSpc>
              <a:spcBef>
                <a:spcPts val="0"/>
              </a:spcBef>
              <a:spcAft>
                <a:spcPts val="0"/>
              </a:spcAft>
              <a:buClr>
                <a:schemeClr val="dk2"/>
              </a:buClr>
              <a:buSzPts val="1400"/>
              <a:buFont typeface="Barlow"/>
              <a:buNone/>
            </a:pPr>
            <a:r>
              <a:t/>
            </a:r>
            <a:endParaRPr b="0" i="0" sz="1400" u="none" cap="none" strike="noStrike">
              <a:solidFill>
                <a:srgbClr val="374151"/>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Before conducting any sessions or tests, make sure to obtain signed consent forms from the client or other relatives. </a:t>
            </a:r>
            <a:endParaRPr b="0" i="0" sz="1400" u="none" cap="none" strike="noStrike">
              <a:solidFill>
                <a:srgbClr val="374151"/>
              </a:solidFill>
              <a:latin typeface="Arial"/>
              <a:ea typeface="Arial"/>
              <a:cs typeface="Arial"/>
              <a:sym typeface="Arial"/>
            </a:endParaRPr>
          </a:p>
          <a:p>
            <a:pPr indent="-139700" lvl="0" marL="457200" marR="0" rtl="0" algn="just">
              <a:lnSpc>
                <a:spcPct val="100000"/>
              </a:lnSpc>
              <a:spcBef>
                <a:spcPts val="0"/>
              </a:spcBef>
              <a:spcAft>
                <a:spcPts val="0"/>
              </a:spcAft>
              <a:buClr>
                <a:schemeClr val="dk2"/>
              </a:buClr>
              <a:buSzPts val="1400"/>
              <a:buFont typeface="Arial"/>
              <a:buNone/>
            </a:pPr>
            <a:r>
              <a:t/>
            </a:r>
            <a:endParaRPr b="0" i="0" sz="500" u="none" cap="none" strike="noStrike">
              <a:solidFill>
                <a:srgbClr val="374151"/>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Inform clients about the purpose, benefits, risks, and limitations of counseling and genetic testing to allow a voluntary decision-making.</a:t>
            </a:r>
            <a:endParaRPr b="0" i="0" sz="1400" u="none" cap="none" strike="noStrike">
              <a:solidFill>
                <a:srgbClr val="374151"/>
              </a:solidFill>
              <a:latin typeface="Arial"/>
              <a:ea typeface="Arial"/>
              <a:cs typeface="Arial"/>
              <a:sym typeface="Arial"/>
            </a:endParaRPr>
          </a:p>
          <a:p>
            <a:pPr indent="-139700" lvl="0" marL="457200" marR="0" rtl="0" algn="just">
              <a:lnSpc>
                <a:spcPct val="100000"/>
              </a:lnSpc>
              <a:spcBef>
                <a:spcPts val="0"/>
              </a:spcBef>
              <a:spcAft>
                <a:spcPts val="0"/>
              </a:spcAft>
              <a:buClr>
                <a:schemeClr val="dk2"/>
              </a:buClr>
              <a:buSzPts val="1400"/>
              <a:buFont typeface="Arial"/>
              <a:buNone/>
            </a:pPr>
            <a:r>
              <a:t/>
            </a:r>
            <a:endParaRPr b="0" i="0" sz="500" u="none" cap="none" strike="noStrike">
              <a:solidFill>
                <a:srgbClr val="374151"/>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Clients have the right to access their information and it may only be shared with other medical practitioners with explicit consent.</a:t>
            </a:r>
            <a:endParaRPr b="0" i="0" sz="1400" u="none" cap="none" strike="noStrike">
              <a:solidFill>
                <a:srgbClr val="000000"/>
              </a:solidFill>
              <a:latin typeface="Arial"/>
              <a:ea typeface="Arial"/>
              <a:cs typeface="Arial"/>
              <a:sym typeface="Arial"/>
            </a:endParaRPr>
          </a:p>
          <a:p>
            <a:pPr indent="-139700" lvl="0" marL="457200" marR="0" rtl="0" algn="just">
              <a:lnSpc>
                <a:spcPct val="100000"/>
              </a:lnSpc>
              <a:spcBef>
                <a:spcPts val="0"/>
              </a:spcBef>
              <a:spcAft>
                <a:spcPts val="0"/>
              </a:spcAft>
              <a:buClr>
                <a:schemeClr val="dk2"/>
              </a:buClr>
              <a:buSzPts val="1400"/>
              <a:buFont typeface="Arial"/>
              <a:buNone/>
            </a:pPr>
            <a:r>
              <a:t/>
            </a:r>
            <a:endParaRPr b="0" i="0" sz="500" u="none" cap="none" strike="noStrike">
              <a:solidFill>
                <a:srgbClr val="374151"/>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Client and family history information may be stored in a password-protected state-wide database.</a:t>
            </a:r>
            <a:endParaRPr b="0" i="0" sz="1400" u="none" cap="none" strike="noStrike">
              <a:solidFill>
                <a:srgbClr val="000000"/>
              </a:solidFill>
              <a:latin typeface="Arial"/>
              <a:ea typeface="Arial"/>
              <a:cs typeface="Arial"/>
              <a:sym typeface="Arial"/>
            </a:endParaRPr>
          </a:p>
          <a:p>
            <a:pPr indent="-139700" lvl="0" marL="457200" marR="0" rtl="0" algn="just">
              <a:lnSpc>
                <a:spcPct val="100000"/>
              </a:lnSpc>
              <a:spcBef>
                <a:spcPts val="0"/>
              </a:spcBef>
              <a:spcAft>
                <a:spcPts val="0"/>
              </a:spcAft>
              <a:buClr>
                <a:schemeClr val="dk2"/>
              </a:buClr>
              <a:buSzPts val="1400"/>
              <a:buFont typeface="Arial"/>
              <a:buNone/>
            </a:pPr>
            <a:r>
              <a:t/>
            </a:r>
            <a:endParaRPr b="0" i="0" sz="500" u="none" cap="none" strike="noStrike">
              <a:solidFill>
                <a:srgbClr val="374151"/>
              </a:solidFill>
              <a:latin typeface="Arial"/>
              <a:ea typeface="Arial"/>
              <a:cs typeface="Arial"/>
              <a:sym typeface="Arial"/>
            </a:endParaRPr>
          </a:p>
          <a:p>
            <a:pPr indent="-317500" lvl="0" marL="457200" marR="0" rtl="0" algn="just">
              <a:lnSpc>
                <a:spcPct val="100000"/>
              </a:lnSpc>
              <a:spcBef>
                <a:spcPts val="0"/>
              </a:spcBef>
              <a:spcAft>
                <a:spcPts val="0"/>
              </a:spcAft>
              <a:buClr>
                <a:schemeClr val="dk2"/>
              </a:buClr>
              <a:buSzPts val="1400"/>
              <a:buFont typeface="Arial"/>
              <a:buChar char="•"/>
            </a:pPr>
            <a:r>
              <a:rPr b="0" i="0" lang="en-US" sz="1400" u="none" cap="none" strike="noStrike">
                <a:solidFill>
                  <a:srgbClr val="374151"/>
                </a:solidFill>
                <a:latin typeface="Arial"/>
                <a:ea typeface="Arial"/>
                <a:cs typeface="Arial"/>
                <a:sym typeface="Arial"/>
              </a:rPr>
              <a:t>Parents or legal representatives must provide authorization for testing in the best interest of children or individuals unable to provide consent.</a:t>
            </a:r>
            <a:endParaRPr b="0" i="0" sz="1400" u="none" cap="none" strike="noStrike">
              <a:solidFill>
                <a:srgbClr val="000043"/>
              </a:solidFill>
              <a:latin typeface="Arial"/>
              <a:ea typeface="Arial"/>
              <a:cs typeface="Arial"/>
              <a:sym typeface="Arial"/>
            </a:endParaRPr>
          </a:p>
        </p:txBody>
      </p:sp>
      <p:pic>
        <p:nvPicPr>
          <p:cNvPr descr="Εικόνα που περιέχει λογότυπο&#10;&#10;Περιγραφή που δημιουργήθηκε αυτόματα" id="269" name="Google Shape;269;p28"/>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4"/>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Assessment of the patient’s and family’s psychological state </a:t>
            </a:r>
            <a:endParaRPr/>
          </a:p>
        </p:txBody>
      </p:sp>
      <p:pic>
        <p:nvPicPr>
          <p:cNvPr descr="Εικόνα που περιέχει λογότυπο&#10;&#10;Περιγραφή που δημιουργήθηκε αυτόματα" id="275" name="Google Shape;275;p1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276" name="Google Shape;276;p14"/>
          <p:cNvGrpSpPr/>
          <p:nvPr/>
        </p:nvGrpSpPr>
        <p:grpSpPr>
          <a:xfrm>
            <a:off x="-4113526" y="349445"/>
            <a:ext cx="5054356" cy="4851272"/>
            <a:chOff x="-2757941" y="-624865"/>
            <a:chExt cx="5054356" cy="4851272"/>
          </a:xfrm>
        </p:grpSpPr>
        <p:sp>
          <p:nvSpPr>
            <p:cNvPr id="277" name="Google Shape;277;p14"/>
            <p:cNvSpPr/>
            <p:nvPr/>
          </p:nvSpPr>
          <p:spPr>
            <a:xfrm>
              <a:off x="-2757941"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979951" y="179867"/>
              <a:ext cx="47432" cy="379170"/>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txBox="1"/>
            <p:nvPr/>
          </p:nvSpPr>
          <p:spPr>
            <a:xfrm>
              <a:off x="979951" y="179867"/>
              <a:ext cx="47432"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80" name="Google Shape;280;p14"/>
            <p:cNvSpPr/>
            <p:nvPr/>
          </p:nvSpPr>
          <p:spPr>
            <a:xfrm>
              <a:off x="1367939" y="142260"/>
              <a:ext cx="473962" cy="473962"/>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p:nvPr/>
          </p:nvSpPr>
          <p:spPr>
            <a:xfrm flipH="1">
              <a:off x="1013874" y="802396"/>
              <a:ext cx="47094" cy="379170"/>
            </a:xfrm>
            <a:prstGeom prst="rect">
              <a:avLst/>
            </a:prstGeom>
            <a:solidFill>
              <a:srgbClr val="5186E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txBox="1"/>
            <p:nvPr/>
          </p:nvSpPr>
          <p:spPr>
            <a:xfrm>
              <a:off x="1013874" y="802396"/>
              <a:ext cx="47094"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83" name="Google Shape;283;p14"/>
            <p:cNvSpPr/>
            <p:nvPr/>
          </p:nvSpPr>
          <p:spPr>
            <a:xfrm>
              <a:off x="1679832" y="710944"/>
              <a:ext cx="473962" cy="473962"/>
            </a:xfrm>
            <a:prstGeom prst="ellipse">
              <a:avLst/>
            </a:prstGeom>
            <a:solidFill>
              <a:srgbClr val="5087ED"/>
            </a:solidFill>
            <a:ln cap="flat" cmpd="sng" w="25400">
              <a:solidFill>
                <a:srgbClr val="5186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p:nvPr/>
          </p:nvSpPr>
          <p:spPr>
            <a:xfrm>
              <a:off x="974913" y="1344803"/>
              <a:ext cx="49148" cy="379170"/>
            </a:xfrm>
            <a:prstGeom prst="rect">
              <a:avLst/>
            </a:prstGeom>
            <a:solidFill>
              <a:srgbClr val="6291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txBox="1"/>
            <p:nvPr/>
          </p:nvSpPr>
          <p:spPr>
            <a:xfrm>
              <a:off x="974913" y="1344803"/>
              <a:ext cx="49148"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86" name="Google Shape;286;p14"/>
            <p:cNvSpPr/>
            <p:nvPr/>
          </p:nvSpPr>
          <p:spPr>
            <a:xfrm>
              <a:off x="1822453" y="1279627"/>
              <a:ext cx="473962" cy="473962"/>
            </a:xfrm>
            <a:prstGeom prst="ellipse">
              <a:avLst/>
            </a:prstGeom>
            <a:solidFill>
              <a:srgbClr val="5E8FF2"/>
            </a:solidFill>
            <a:ln cap="flat" cmpd="sng" w="25400">
              <a:solidFill>
                <a:srgbClr val="6291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p:nvPr/>
          </p:nvSpPr>
          <p:spPr>
            <a:xfrm>
              <a:off x="918342" y="1891756"/>
              <a:ext cx="45861" cy="379170"/>
            </a:xfrm>
            <a:prstGeom prst="rect">
              <a:avLst/>
            </a:prstGeom>
            <a:solidFill>
              <a:srgbClr val="749DF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4"/>
            <p:cNvSpPr txBox="1"/>
            <p:nvPr/>
          </p:nvSpPr>
          <p:spPr>
            <a:xfrm>
              <a:off x="918342" y="1891756"/>
              <a:ext cx="45861"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89" name="Google Shape;289;p14"/>
            <p:cNvSpPr/>
            <p:nvPr/>
          </p:nvSpPr>
          <p:spPr>
            <a:xfrm>
              <a:off x="1822453" y="1847951"/>
              <a:ext cx="473962" cy="473962"/>
            </a:xfrm>
            <a:prstGeom prst="ellipse">
              <a:avLst/>
            </a:prstGeom>
            <a:solidFill>
              <a:schemeClr val="lt1"/>
            </a:solidFill>
            <a:ln cap="flat" cmpd="sng" w="25400">
              <a:solidFill>
                <a:srgbClr val="749D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p:nvPr/>
          </p:nvSpPr>
          <p:spPr>
            <a:xfrm>
              <a:off x="814497" y="2446077"/>
              <a:ext cx="46659" cy="379170"/>
            </a:xfrm>
            <a:prstGeom prst="rect">
              <a:avLst/>
            </a:prstGeom>
            <a:solidFill>
              <a:srgbClr val="87A9F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
            <p:cNvSpPr txBox="1"/>
            <p:nvPr/>
          </p:nvSpPr>
          <p:spPr>
            <a:xfrm>
              <a:off x="814497" y="2446077"/>
              <a:ext cx="46659"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92" name="Google Shape;292;p14"/>
            <p:cNvSpPr/>
            <p:nvPr/>
          </p:nvSpPr>
          <p:spPr>
            <a:xfrm>
              <a:off x="1679832" y="2416634"/>
              <a:ext cx="473962" cy="473962"/>
            </a:xfrm>
            <a:prstGeom prst="ellipse">
              <a:avLst/>
            </a:prstGeom>
            <a:solidFill>
              <a:schemeClr val="lt1"/>
            </a:solidFill>
            <a:ln cap="flat" cmpd="sng" w="25400">
              <a:solidFill>
                <a:srgbClr val="87A9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p:nvPr/>
          </p:nvSpPr>
          <p:spPr>
            <a:xfrm>
              <a:off x="643289" y="2989625"/>
              <a:ext cx="47835" cy="379170"/>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
            <p:cNvSpPr txBox="1"/>
            <p:nvPr/>
          </p:nvSpPr>
          <p:spPr>
            <a:xfrm>
              <a:off x="643289" y="2989625"/>
              <a:ext cx="47835"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95" name="Google Shape;295;p14"/>
            <p:cNvSpPr/>
            <p:nvPr/>
          </p:nvSpPr>
          <p:spPr>
            <a:xfrm>
              <a:off x="1367939" y="2985318"/>
              <a:ext cx="473962" cy="473962"/>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 name="Google Shape;296;p14"/>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3</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
          <p:cNvSpPr txBox="1"/>
          <p:nvPr>
            <p:ph type="title"/>
          </p:nvPr>
        </p:nvSpPr>
        <p:spPr>
          <a:xfrm>
            <a:off x="393700" y="356034"/>
            <a:ext cx="82677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300">
                <a:latin typeface="Arial"/>
                <a:ea typeface="Arial"/>
                <a:cs typeface="Arial"/>
                <a:sym typeface="Arial"/>
              </a:rPr>
              <a:t>Psychological and Cognitive Readiness Assessment</a:t>
            </a:r>
            <a:endParaRPr sz="2300">
              <a:latin typeface="Arial"/>
              <a:ea typeface="Arial"/>
              <a:cs typeface="Arial"/>
              <a:sym typeface="Arial"/>
            </a:endParaRPr>
          </a:p>
        </p:txBody>
      </p:sp>
      <p:sp>
        <p:nvSpPr>
          <p:cNvPr id="302" name="Google Shape;302;p2"/>
          <p:cNvSpPr txBox="1"/>
          <p:nvPr>
            <p:ph idx="1" type="body"/>
          </p:nvPr>
        </p:nvSpPr>
        <p:spPr>
          <a:xfrm>
            <a:off x="4100120" y="1871888"/>
            <a:ext cx="4087375" cy="1267855"/>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Genetic information often has a profound impact on an individual and their family. To reduce the risk of negative psychological reactions to disclosure of genetic results, measures to assess psychological readiness to receive results need to be administered. </a:t>
            </a:r>
            <a:endParaRPr sz="1100">
              <a:solidFill>
                <a:srgbClr val="000043"/>
              </a:solidFill>
              <a:latin typeface="Arial"/>
              <a:ea typeface="Arial"/>
              <a:cs typeface="Arial"/>
              <a:sym typeface="Arial"/>
            </a:endParaRPr>
          </a:p>
        </p:txBody>
      </p:sp>
      <p:pic>
        <p:nvPicPr>
          <p:cNvPr descr="A picture containing drawing, child art, clothing, illustration&#10;&#10;Description automatically generated" id="303" name="Google Shape;303;p2"/>
          <p:cNvPicPr preferRelativeResize="0"/>
          <p:nvPr/>
        </p:nvPicPr>
        <p:blipFill rotWithShape="1">
          <a:blip r:embed="rId3">
            <a:alphaModFix/>
          </a:blip>
          <a:srcRect b="0" l="0" r="0" t="0"/>
          <a:stretch/>
        </p:blipFill>
        <p:spPr>
          <a:xfrm>
            <a:off x="713225" y="1065765"/>
            <a:ext cx="3219449" cy="3219449"/>
          </a:xfrm>
          <a:prstGeom prst="rect">
            <a:avLst/>
          </a:prstGeom>
          <a:noFill/>
          <a:ln>
            <a:noFill/>
          </a:ln>
        </p:spPr>
      </p:pic>
      <p:pic>
        <p:nvPicPr>
          <p:cNvPr descr="Εικόνα που περιέχει λογότυπο&#10;&#10;Περιγραφή που δημιουργήθηκε αυτόματα" id="304" name="Google Shape;304;p2"/>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g21991a18671_0_0"/>
          <p:cNvSpPr txBox="1"/>
          <p:nvPr>
            <p:ph idx="1" type="body"/>
          </p:nvPr>
        </p:nvSpPr>
        <p:spPr>
          <a:xfrm>
            <a:off x="802100" y="1294752"/>
            <a:ext cx="77175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objective of lesson 4.2 is to present the transnational guidelines aimed at professionals performing genetic counselling (GC) and created by the GECONEU project.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500">
              <a:latin typeface="Arial"/>
              <a:ea typeface="Arial"/>
              <a:cs typeface="Arial"/>
              <a:sym typeface="Arial"/>
            </a:endParaRPr>
          </a:p>
        </p:txBody>
      </p:sp>
      <p:sp>
        <p:nvSpPr>
          <p:cNvPr id="48" name="Google Shape;48;g21991a18671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49" name="Google Shape;49;g21991a18671_0_0"/>
          <p:cNvPicPr preferRelativeResize="0"/>
          <p:nvPr/>
        </p:nvPicPr>
        <p:blipFill rotWithShape="1">
          <a:blip r:embed="rId3">
            <a:alphaModFix/>
          </a:blip>
          <a:srcRect b="0" l="0" r="0" t="0"/>
          <a:stretch/>
        </p:blipFill>
        <p:spPr>
          <a:xfrm>
            <a:off x="6224607" y="4216399"/>
            <a:ext cx="2779692" cy="693475"/>
          </a:xfrm>
          <a:prstGeom prst="rect">
            <a:avLst/>
          </a:prstGeom>
          <a:noFill/>
          <a:ln>
            <a:noFill/>
          </a:ln>
        </p:spPr>
      </p:pic>
      <p:sp>
        <p:nvSpPr>
          <p:cNvPr id="50" name="Google Shape;50;g21991a18671_0_0"/>
          <p:cNvSpPr txBox="1"/>
          <p:nvPr/>
        </p:nvSpPr>
        <p:spPr>
          <a:xfrm>
            <a:off x="825800" y="1767443"/>
            <a:ext cx="7670100" cy="1169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At the end of this module, the users will acquire a set of basic notions on the proposed protocols to conduct GC, the common tools to assess a patient’s psychological state regarding the process of genetic testing, how to produce the patient’s pedigree and family tree, the basics of risk calculation and the steps of result disclosure and follow-up sessions. </a:t>
            </a:r>
            <a:endParaRPr b="0" i="0" sz="1400" u="none" cap="none" strike="noStrike">
              <a:solidFill>
                <a:srgbClr val="000000"/>
              </a:solidFill>
              <a:latin typeface="Arial"/>
              <a:ea typeface="Arial"/>
              <a:cs typeface="Arial"/>
              <a:sym typeface="Arial"/>
            </a:endParaRPr>
          </a:p>
        </p:txBody>
      </p:sp>
      <p:pic>
        <p:nvPicPr>
          <p:cNvPr descr="Picture 4" id="51" name="Google Shape;51;g21991a18671_0_0"/>
          <p:cNvPicPr preferRelativeResize="0"/>
          <p:nvPr/>
        </p:nvPicPr>
        <p:blipFill rotWithShape="1">
          <a:blip r:embed="rId4">
            <a:alphaModFix/>
          </a:blip>
          <a:srcRect b="4368" l="25718" r="26226" t="2085"/>
          <a:stretch/>
        </p:blipFill>
        <p:spPr>
          <a:xfrm>
            <a:off x="7036174" y="2752851"/>
            <a:ext cx="1607450" cy="1524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Εικόνα που περιέχει λογότυπο&#10;&#10;Περιγραφή που δημιουργήθηκε αυτόματα" id="309" name="Google Shape;309;p30"/>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310" name="Google Shape;310;p30"/>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400">
                <a:latin typeface="Arial"/>
                <a:ea typeface="Arial"/>
                <a:cs typeface="Arial"/>
                <a:sym typeface="Arial"/>
              </a:rPr>
              <a:t>The most common assessment tools</a:t>
            </a:r>
            <a:endParaRPr sz="2400">
              <a:latin typeface="Arial"/>
              <a:ea typeface="Arial"/>
              <a:cs typeface="Arial"/>
              <a:sym typeface="Arial"/>
            </a:endParaRPr>
          </a:p>
        </p:txBody>
      </p:sp>
      <p:sp>
        <p:nvSpPr>
          <p:cNvPr id="311" name="Google Shape;311;p30"/>
          <p:cNvSpPr txBox="1"/>
          <p:nvPr>
            <p:ph idx="1" type="body"/>
          </p:nvPr>
        </p:nvSpPr>
        <p:spPr>
          <a:xfrm>
            <a:off x="586225" y="968922"/>
            <a:ext cx="3985775" cy="3929462"/>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b="1" lang="en-US" sz="1400">
                <a:solidFill>
                  <a:schemeClr val="accent5"/>
                </a:solidFill>
                <a:latin typeface="Arial"/>
                <a:ea typeface="Arial"/>
                <a:cs typeface="Arial"/>
                <a:sym typeface="Arial"/>
              </a:rPr>
              <a:t>Psychological scales</a:t>
            </a:r>
            <a:endParaRPr/>
          </a:p>
          <a:p>
            <a:pPr indent="0" lvl="0" marL="0" rtl="0" algn="just">
              <a:lnSpc>
                <a:spcPct val="100000"/>
              </a:lnSpc>
              <a:spcBef>
                <a:spcPts val="0"/>
              </a:spcBef>
              <a:spcAft>
                <a:spcPts val="0"/>
              </a:spcAft>
              <a:buSzPts val="1400"/>
              <a:buNone/>
            </a:pPr>
            <a:r>
              <a:rPr b="1" lang="en-US" sz="1400" u="sng">
                <a:solidFill>
                  <a:srgbClr val="000000"/>
                </a:solidFill>
                <a:latin typeface="Arial"/>
                <a:ea typeface="Arial"/>
                <a:cs typeface="Arial"/>
                <a:sym typeface="Arial"/>
              </a:rPr>
              <a:t>Depression</a:t>
            </a:r>
            <a:endParaRPr/>
          </a:p>
          <a:p>
            <a:pPr indent="-285750" lvl="0" marL="285750" rtl="0" algn="just">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4">
                  <a:extLst>
                    <a:ext uri="{A12FA001-AC4F-418D-AE19-62706E023703}">
                      <ahyp:hlinkClr val="tx"/>
                    </a:ext>
                  </a:extLst>
                </a:hlinkClick>
              </a:rPr>
              <a:t>15-Item geriatric depression Scale (GDS)</a:t>
            </a:r>
            <a:endParaRPr sz="14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5">
                  <a:extLst>
                    <a:ext uri="{A12FA001-AC4F-418D-AE19-62706E023703}">
                      <ahyp:hlinkClr val="tx"/>
                    </a:ext>
                  </a:extLst>
                </a:hlinkClick>
              </a:rPr>
              <a:t>21-Item Beck Depression Inventory (BDI)</a:t>
            </a:r>
            <a:endParaRPr sz="14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6">
                  <a:extLst>
                    <a:ext uri="{A12FA001-AC4F-418D-AE19-62706E023703}">
                      <ahyp:hlinkClr val="tx"/>
                    </a:ext>
                  </a:extLst>
                </a:hlinkClick>
              </a:rPr>
              <a:t>Hamilton  Depression Rating Scale (HAM-D)</a:t>
            </a:r>
            <a:endParaRPr sz="14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7">
                  <a:extLst>
                    <a:ext uri="{A12FA001-AC4F-418D-AE19-62706E023703}">
                      <ahyp:hlinkClr val="tx"/>
                    </a:ext>
                  </a:extLst>
                </a:hlinkClick>
              </a:rPr>
              <a:t>20-ITEM Center for Epidemiological Studies-Depression Scale (CES-D)</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b="1" lang="en-US" sz="1400" u="sng">
                <a:solidFill>
                  <a:srgbClr val="000000"/>
                </a:solidFill>
                <a:latin typeface="Arial"/>
                <a:ea typeface="Arial"/>
                <a:cs typeface="Arial"/>
                <a:sym typeface="Arial"/>
              </a:rPr>
              <a:t>Anxiety</a:t>
            </a:r>
            <a:endParaRPr/>
          </a:p>
          <a:p>
            <a:pPr indent="-285750" lvl="0" marL="285750" rtl="0" algn="just">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8">
                  <a:extLst>
                    <a:ext uri="{A12FA001-AC4F-418D-AE19-62706E023703}">
                      <ahyp:hlinkClr val="tx"/>
                    </a:ext>
                  </a:extLst>
                </a:hlinkClick>
              </a:rPr>
              <a:t>21-item Beck Anxiety Inventory (BAI)</a:t>
            </a:r>
            <a:endParaRPr sz="14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9">
                  <a:extLst>
                    <a:ext uri="{A12FA001-AC4F-418D-AE19-62706E023703}">
                      <ahyp:hlinkClr val="tx"/>
                    </a:ext>
                  </a:extLst>
                </a:hlinkClick>
              </a:rPr>
              <a:t>Hamilton Anxiety Rating Scale (HAM-A)</a:t>
            </a:r>
            <a:endParaRPr sz="14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10">
                  <a:extLst>
                    <a:ext uri="{A12FA001-AC4F-418D-AE19-62706E023703}">
                      <ahyp:hlinkClr val="tx"/>
                    </a:ext>
                  </a:extLst>
                </a:hlinkClick>
              </a:rPr>
              <a:t>Six-Item Subset of the State-Trait Anxiety Inventory for Adults (STAI-AD)</a:t>
            </a:r>
            <a:endParaRPr sz="1400">
              <a:solidFill>
                <a:srgbClr val="000000"/>
              </a:solidFill>
              <a:latin typeface="Arial"/>
              <a:ea typeface="Arial"/>
              <a:cs typeface="Arial"/>
              <a:sym typeface="Arial"/>
            </a:endParaRPr>
          </a:p>
          <a:p>
            <a:pPr indent="-196850" lvl="0" marL="285750" rtl="0" algn="just">
              <a:lnSpc>
                <a:spcPct val="100000"/>
              </a:lnSpc>
              <a:spcBef>
                <a:spcPts val="0"/>
              </a:spcBef>
              <a:spcAft>
                <a:spcPts val="0"/>
              </a:spcAft>
              <a:buSzPts val="1400"/>
              <a:buFont typeface="Arial"/>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b="1" lang="en-US" sz="1400" u="sng">
                <a:solidFill>
                  <a:srgbClr val="000000"/>
                </a:solidFill>
                <a:latin typeface="Arial"/>
                <a:ea typeface="Arial"/>
                <a:cs typeface="Arial"/>
                <a:sym typeface="Arial"/>
              </a:rPr>
              <a:t>Suicidal ideation and behaviors</a:t>
            </a:r>
            <a:r>
              <a:rPr lang="en-US" sz="1400">
                <a:solidFill>
                  <a:srgbClr val="000000"/>
                </a:solidFill>
                <a:latin typeface="Arial"/>
                <a:ea typeface="Arial"/>
                <a:cs typeface="Arial"/>
                <a:sym typeface="Arial"/>
              </a:rPr>
              <a:t>	</a:t>
            </a:r>
            <a:endParaRPr/>
          </a:p>
          <a:p>
            <a:pPr indent="-285750" lvl="0" marL="285750" rtl="0" algn="just">
              <a:lnSpc>
                <a:spcPct val="100000"/>
              </a:lnSpc>
              <a:spcBef>
                <a:spcPts val="0"/>
              </a:spcBef>
              <a:spcAft>
                <a:spcPts val="0"/>
              </a:spcAft>
              <a:buSzPts val="1400"/>
              <a:buFont typeface="Arial"/>
              <a:buChar char="•"/>
            </a:pPr>
            <a:r>
              <a:rPr lang="en-US" sz="1400" u="sng">
                <a:solidFill>
                  <a:srgbClr val="000000"/>
                </a:solidFill>
                <a:latin typeface="Arial"/>
                <a:ea typeface="Arial"/>
                <a:cs typeface="Arial"/>
                <a:sym typeface="Arial"/>
                <a:hlinkClick r:id="rId11">
                  <a:extLst>
                    <a:ext uri="{A12FA001-AC4F-418D-AE19-62706E023703}">
                      <ahyp:hlinkClr val="tx"/>
                    </a:ext>
                  </a:extLst>
                </a:hlinkClick>
              </a:rPr>
              <a:t>Columbia Suicide Severity Rating Scale (C-SSRS)</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312" name="Google Shape;312;p30"/>
          <p:cNvSpPr txBox="1"/>
          <p:nvPr/>
        </p:nvSpPr>
        <p:spPr>
          <a:xfrm>
            <a:off x="4903076" y="1013510"/>
            <a:ext cx="3847224" cy="882261"/>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2"/>
              </a:buClr>
              <a:buSzPts val="1400"/>
              <a:buFont typeface="Barlow"/>
              <a:buNone/>
            </a:pPr>
            <a:r>
              <a:rPr b="1" i="0" lang="en-US" sz="1400" u="none" cap="none" strike="noStrike">
                <a:solidFill>
                  <a:schemeClr val="accent5"/>
                </a:solidFill>
                <a:latin typeface="Arial"/>
                <a:ea typeface="Arial"/>
                <a:cs typeface="Arial"/>
                <a:sym typeface="Arial"/>
              </a:rPr>
              <a:t>Cognitive scales</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2"/>
              </a:buClr>
              <a:buSzPts val="1400"/>
              <a:buFont typeface="Arial"/>
              <a:buChar char="•"/>
            </a:pPr>
            <a:r>
              <a:rPr b="0" i="0" lang="en-US" sz="1400" u="sng" cap="none" strike="noStrike">
                <a:solidFill>
                  <a:srgbClr val="000000"/>
                </a:solidFill>
                <a:latin typeface="Arial"/>
                <a:ea typeface="Arial"/>
                <a:cs typeface="Arial"/>
                <a:sym typeface="Arial"/>
                <a:hlinkClick r:id="rId12">
                  <a:extLst>
                    <a:ext uri="{A12FA001-AC4F-418D-AE19-62706E023703}">
                      <ahyp:hlinkClr val="tx"/>
                    </a:ext>
                  </a:extLst>
                </a:hlinkClick>
              </a:rPr>
              <a:t>Montreal Cognitive Assessment (MoCa)</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2"/>
              </a:buClr>
              <a:buSzPts val="1400"/>
              <a:buFont typeface="Arial"/>
              <a:buChar char="•"/>
            </a:pPr>
            <a:r>
              <a:rPr b="0" i="0" lang="en-US" sz="1400" u="sng" cap="none" strike="noStrike">
                <a:solidFill>
                  <a:srgbClr val="000000"/>
                </a:solidFill>
                <a:latin typeface="Arial"/>
                <a:ea typeface="Arial"/>
                <a:cs typeface="Arial"/>
                <a:sym typeface="Arial"/>
                <a:hlinkClick r:id="rId13">
                  <a:extLst>
                    <a:ext uri="{A12FA001-AC4F-418D-AE19-62706E023703}">
                      <ahyp:hlinkClr val="tx"/>
                    </a:ext>
                  </a:extLst>
                </a:hlinkClick>
              </a:rPr>
              <a:t>Mini-Mental State (MMS)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2"/>
              </a:buClr>
              <a:buSzPts val="1400"/>
              <a:buFont typeface="Barlow"/>
              <a:buNone/>
            </a:pPr>
            <a:r>
              <a:t/>
            </a:r>
            <a:endParaRPr b="0" i="0" sz="1400" u="none" cap="none" strike="noStrike">
              <a:solidFill>
                <a:srgbClr val="000000"/>
              </a:solidFill>
              <a:latin typeface="Arial"/>
              <a:ea typeface="Arial"/>
              <a:cs typeface="Arial"/>
              <a:sym typeface="Arial"/>
            </a:endParaRPr>
          </a:p>
        </p:txBody>
      </p:sp>
      <p:pic>
        <p:nvPicPr>
          <p:cNvPr descr="A person sitting on the floor with her hands on her head&#10;&#10;Description automatically generated with medium confidence" id="313" name="Google Shape;313;p30"/>
          <p:cNvPicPr preferRelativeResize="0"/>
          <p:nvPr/>
        </p:nvPicPr>
        <p:blipFill rotWithShape="1">
          <a:blip r:embed="rId14">
            <a:alphaModFix/>
          </a:blip>
          <a:srcRect b="11358" l="11728" r="14606" t="11298"/>
          <a:stretch/>
        </p:blipFill>
        <p:spPr>
          <a:xfrm flipH="1">
            <a:off x="5778500" y="1970690"/>
            <a:ext cx="3304300" cy="31728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63"/>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Recording the patient and family history </a:t>
            </a:r>
            <a:endParaRPr/>
          </a:p>
        </p:txBody>
      </p:sp>
      <p:pic>
        <p:nvPicPr>
          <p:cNvPr descr="Εικόνα που περιέχει λογότυπο&#10;&#10;Περιγραφή που δημιουργήθηκε αυτόματα" id="319" name="Google Shape;319;p63"/>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320" name="Google Shape;320;p63"/>
          <p:cNvGrpSpPr/>
          <p:nvPr/>
        </p:nvGrpSpPr>
        <p:grpSpPr>
          <a:xfrm>
            <a:off x="-4113526" y="349445"/>
            <a:ext cx="5054356" cy="4851272"/>
            <a:chOff x="-2757941" y="-624865"/>
            <a:chExt cx="5054356" cy="4851272"/>
          </a:xfrm>
        </p:grpSpPr>
        <p:sp>
          <p:nvSpPr>
            <p:cNvPr id="321" name="Google Shape;321;p63"/>
            <p:cNvSpPr/>
            <p:nvPr/>
          </p:nvSpPr>
          <p:spPr>
            <a:xfrm>
              <a:off x="-2757941"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3"/>
            <p:cNvSpPr/>
            <p:nvPr/>
          </p:nvSpPr>
          <p:spPr>
            <a:xfrm>
              <a:off x="979951" y="179867"/>
              <a:ext cx="47432" cy="379170"/>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3"/>
            <p:cNvSpPr txBox="1"/>
            <p:nvPr/>
          </p:nvSpPr>
          <p:spPr>
            <a:xfrm>
              <a:off x="979951" y="179867"/>
              <a:ext cx="47432"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24" name="Google Shape;324;p63"/>
            <p:cNvSpPr/>
            <p:nvPr/>
          </p:nvSpPr>
          <p:spPr>
            <a:xfrm>
              <a:off x="1367939" y="142260"/>
              <a:ext cx="473962" cy="473962"/>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3"/>
            <p:cNvSpPr/>
            <p:nvPr/>
          </p:nvSpPr>
          <p:spPr>
            <a:xfrm flipH="1">
              <a:off x="1013874" y="802396"/>
              <a:ext cx="47094" cy="379170"/>
            </a:xfrm>
            <a:prstGeom prst="rect">
              <a:avLst/>
            </a:prstGeom>
            <a:solidFill>
              <a:srgbClr val="5186E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3"/>
            <p:cNvSpPr txBox="1"/>
            <p:nvPr/>
          </p:nvSpPr>
          <p:spPr>
            <a:xfrm>
              <a:off x="1013874" y="802396"/>
              <a:ext cx="47094"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27" name="Google Shape;327;p63"/>
            <p:cNvSpPr/>
            <p:nvPr/>
          </p:nvSpPr>
          <p:spPr>
            <a:xfrm>
              <a:off x="1679832" y="710944"/>
              <a:ext cx="473962" cy="473962"/>
            </a:xfrm>
            <a:prstGeom prst="ellipse">
              <a:avLst/>
            </a:prstGeom>
            <a:solidFill>
              <a:srgbClr val="5087ED"/>
            </a:solidFill>
            <a:ln cap="flat" cmpd="sng" w="25400">
              <a:solidFill>
                <a:srgbClr val="5186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3"/>
            <p:cNvSpPr/>
            <p:nvPr/>
          </p:nvSpPr>
          <p:spPr>
            <a:xfrm>
              <a:off x="974913" y="1344803"/>
              <a:ext cx="49148" cy="379170"/>
            </a:xfrm>
            <a:prstGeom prst="rect">
              <a:avLst/>
            </a:prstGeom>
            <a:solidFill>
              <a:srgbClr val="6291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3"/>
            <p:cNvSpPr txBox="1"/>
            <p:nvPr/>
          </p:nvSpPr>
          <p:spPr>
            <a:xfrm>
              <a:off x="974913" y="1344803"/>
              <a:ext cx="49148"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30" name="Google Shape;330;p63"/>
            <p:cNvSpPr/>
            <p:nvPr/>
          </p:nvSpPr>
          <p:spPr>
            <a:xfrm>
              <a:off x="1822453" y="1279627"/>
              <a:ext cx="473962" cy="473962"/>
            </a:xfrm>
            <a:prstGeom prst="ellipse">
              <a:avLst/>
            </a:prstGeom>
            <a:solidFill>
              <a:srgbClr val="5E8FF2"/>
            </a:solidFill>
            <a:ln cap="flat" cmpd="sng" w="25400">
              <a:solidFill>
                <a:srgbClr val="6291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3"/>
            <p:cNvSpPr/>
            <p:nvPr/>
          </p:nvSpPr>
          <p:spPr>
            <a:xfrm>
              <a:off x="918342" y="1891756"/>
              <a:ext cx="45861" cy="379170"/>
            </a:xfrm>
            <a:prstGeom prst="rect">
              <a:avLst/>
            </a:prstGeom>
            <a:solidFill>
              <a:srgbClr val="749DF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3"/>
            <p:cNvSpPr txBox="1"/>
            <p:nvPr/>
          </p:nvSpPr>
          <p:spPr>
            <a:xfrm>
              <a:off x="918342" y="1891756"/>
              <a:ext cx="45861"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33" name="Google Shape;333;p63"/>
            <p:cNvSpPr/>
            <p:nvPr/>
          </p:nvSpPr>
          <p:spPr>
            <a:xfrm>
              <a:off x="1822453" y="1847951"/>
              <a:ext cx="473962" cy="473962"/>
            </a:xfrm>
            <a:prstGeom prst="ellipse">
              <a:avLst/>
            </a:prstGeom>
            <a:solidFill>
              <a:srgbClr val="6D99F6"/>
            </a:solidFill>
            <a:ln cap="flat" cmpd="sng" w="25400">
              <a:solidFill>
                <a:srgbClr val="749D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3"/>
            <p:cNvSpPr/>
            <p:nvPr/>
          </p:nvSpPr>
          <p:spPr>
            <a:xfrm>
              <a:off x="814497" y="2446077"/>
              <a:ext cx="46659" cy="379170"/>
            </a:xfrm>
            <a:prstGeom prst="rect">
              <a:avLst/>
            </a:prstGeom>
            <a:solidFill>
              <a:srgbClr val="87A9F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3"/>
            <p:cNvSpPr txBox="1"/>
            <p:nvPr/>
          </p:nvSpPr>
          <p:spPr>
            <a:xfrm>
              <a:off x="814497" y="2446077"/>
              <a:ext cx="46659"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36" name="Google Shape;336;p63"/>
            <p:cNvSpPr/>
            <p:nvPr/>
          </p:nvSpPr>
          <p:spPr>
            <a:xfrm>
              <a:off x="1679832" y="2416634"/>
              <a:ext cx="473962" cy="473962"/>
            </a:xfrm>
            <a:prstGeom prst="ellipse">
              <a:avLst/>
            </a:prstGeom>
            <a:solidFill>
              <a:schemeClr val="lt1"/>
            </a:solidFill>
            <a:ln cap="flat" cmpd="sng" w="25400">
              <a:solidFill>
                <a:srgbClr val="87A9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3"/>
            <p:cNvSpPr/>
            <p:nvPr/>
          </p:nvSpPr>
          <p:spPr>
            <a:xfrm>
              <a:off x="643289" y="2989625"/>
              <a:ext cx="47835" cy="379170"/>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3"/>
            <p:cNvSpPr txBox="1"/>
            <p:nvPr/>
          </p:nvSpPr>
          <p:spPr>
            <a:xfrm>
              <a:off x="643289" y="2989625"/>
              <a:ext cx="47835"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39" name="Google Shape;339;p63"/>
            <p:cNvSpPr/>
            <p:nvPr/>
          </p:nvSpPr>
          <p:spPr>
            <a:xfrm>
              <a:off x="1367939" y="2985318"/>
              <a:ext cx="473962" cy="473962"/>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63"/>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4</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32"/>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346" name="Google Shape;346;p32"/>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sp>
        <p:nvSpPr>
          <p:cNvPr id="347" name="Google Shape;347;p32"/>
          <p:cNvSpPr txBox="1"/>
          <p:nvPr>
            <p:ph idx="1" type="body"/>
          </p:nvPr>
        </p:nvSpPr>
        <p:spPr>
          <a:xfrm>
            <a:off x="393700" y="1158155"/>
            <a:ext cx="8305800" cy="3860800"/>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0"/>
              </a:spcBef>
              <a:spcAft>
                <a:spcPts val="0"/>
              </a:spcAft>
              <a:buSzPts val="1400"/>
              <a:buAutoNum type="arabicPeriod"/>
            </a:pPr>
            <a:r>
              <a:rPr b="1" lang="en-US" sz="1400">
                <a:solidFill>
                  <a:srgbClr val="000000"/>
                </a:solidFill>
                <a:latin typeface="Arial"/>
                <a:ea typeface="Arial"/>
                <a:cs typeface="Arial"/>
                <a:sym typeface="Arial"/>
              </a:rPr>
              <a:t>Review personal and family history:</a:t>
            </a:r>
            <a:endParaRPr/>
          </a:p>
          <a:p>
            <a:pPr indent="0" lvl="0" marL="0" rtl="0" algn="just">
              <a:lnSpc>
                <a:spcPct val="100000"/>
              </a:lnSpc>
              <a:spcBef>
                <a:spcPts val="0"/>
              </a:spcBef>
              <a:spcAft>
                <a:spcPts val="0"/>
              </a:spcAft>
              <a:buSzPts val="1400"/>
              <a:buNone/>
            </a:pPr>
            <a:r>
              <a:t/>
            </a:r>
            <a:endParaRPr b="1" sz="500">
              <a:solidFill>
                <a:srgbClr val="000000"/>
              </a:solidFill>
              <a:latin typeface="Arial"/>
              <a:ea typeface="Arial"/>
              <a:cs typeface="Arial"/>
              <a:sym typeface="Arial"/>
            </a:endParaRPr>
          </a:p>
          <a:p>
            <a:pPr indent="-196850" lvl="0" marL="285750" rtl="0" algn="just">
              <a:lnSpc>
                <a:spcPct val="100000"/>
              </a:lnSpc>
              <a:spcBef>
                <a:spcPts val="0"/>
              </a:spcBef>
              <a:spcAft>
                <a:spcPts val="0"/>
              </a:spcAft>
              <a:buSzPts val="1400"/>
              <a:buFont typeface="Arial"/>
              <a:buNone/>
            </a:pPr>
            <a:r>
              <a:t/>
            </a:r>
            <a:endParaRPr sz="14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Access the existing medical history (medical records, previous tests) with the proper consent from the patient. </a:t>
            </a:r>
            <a:endParaRPr/>
          </a:p>
          <a:p>
            <a:pPr indent="0" lvl="0" marL="0" rtl="0" algn="just">
              <a:lnSpc>
                <a:spcPct val="100000"/>
              </a:lnSpc>
              <a:spcBef>
                <a:spcPts val="0"/>
              </a:spcBef>
              <a:spcAft>
                <a:spcPts val="0"/>
              </a:spcAft>
              <a:buSzPts val="1400"/>
              <a:buNone/>
            </a:pPr>
            <a:r>
              <a:t/>
            </a:r>
            <a:endParaRPr sz="9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Ask for new information: </a:t>
            </a:r>
            <a:endParaRPr/>
          </a:p>
          <a:p>
            <a:pPr indent="-285750" lvl="0" marL="630238"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Express the importance of this task and how this information is going to be used and stored. </a:t>
            </a:r>
            <a:endParaRPr/>
          </a:p>
          <a:p>
            <a:pPr indent="0" lvl="0" marL="344488" rtl="0" algn="just">
              <a:lnSpc>
                <a:spcPct val="100000"/>
              </a:lnSpc>
              <a:spcBef>
                <a:spcPts val="0"/>
              </a:spcBef>
              <a:spcAft>
                <a:spcPts val="0"/>
              </a:spcAft>
              <a:buSzPts val="1400"/>
              <a:buNone/>
            </a:pPr>
            <a:r>
              <a:t/>
            </a:r>
            <a:endParaRPr sz="600">
              <a:solidFill>
                <a:srgbClr val="000000"/>
              </a:solidFill>
              <a:latin typeface="Arial"/>
              <a:ea typeface="Arial"/>
              <a:cs typeface="Arial"/>
              <a:sym typeface="Arial"/>
            </a:endParaRPr>
          </a:p>
          <a:p>
            <a:pPr indent="-285750" lvl="0" marL="630238"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A family tree of at least 3 generations should be obtained. </a:t>
            </a:r>
            <a:endParaRPr/>
          </a:p>
          <a:p>
            <a:pPr indent="0" lvl="0" marL="344488" rtl="0" algn="just">
              <a:lnSpc>
                <a:spcPct val="100000"/>
              </a:lnSpc>
              <a:spcBef>
                <a:spcPts val="0"/>
              </a:spcBef>
              <a:spcAft>
                <a:spcPts val="0"/>
              </a:spcAft>
              <a:buSzPts val="1400"/>
              <a:buNone/>
            </a:pPr>
            <a:r>
              <a:t/>
            </a:r>
            <a:endParaRPr sz="600">
              <a:solidFill>
                <a:srgbClr val="000000"/>
              </a:solidFill>
              <a:latin typeface="Arial"/>
              <a:ea typeface="Arial"/>
              <a:cs typeface="Arial"/>
              <a:sym typeface="Arial"/>
            </a:endParaRPr>
          </a:p>
          <a:p>
            <a:pPr indent="-285750" lvl="0" marL="630238"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Collect in detail all the people’s name, age, physical and mental conditions. In case of death, it is important to record the cause and age of death. Specially in cases of unaffected relatives. </a:t>
            </a:r>
            <a:endParaRPr/>
          </a:p>
          <a:p>
            <a:pPr indent="0" lvl="0" marL="344488" rtl="0" algn="just">
              <a:lnSpc>
                <a:spcPct val="100000"/>
              </a:lnSpc>
              <a:spcBef>
                <a:spcPts val="0"/>
              </a:spcBef>
              <a:spcAft>
                <a:spcPts val="0"/>
              </a:spcAft>
              <a:buSzPts val="1400"/>
              <a:buNone/>
            </a:pPr>
            <a:r>
              <a:t/>
            </a:r>
            <a:endParaRPr sz="600">
              <a:solidFill>
                <a:srgbClr val="000000"/>
              </a:solidFill>
              <a:latin typeface="Arial"/>
              <a:ea typeface="Arial"/>
              <a:cs typeface="Arial"/>
              <a:sym typeface="Arial"/>
            </a:endParaRPr>
          </a:p>
          <a:p>
            <a:pPr indent="-285750" lvl="0" marL="630238"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Record any health problems, such as the ND, age of symptoms onset, pathological conditions and any medical findings.</a:t>
            </a:r>
            <a:endParaRPr/>
          </a:p>
          <a:p>
            <a:pPr indent="0" lvl="0" marL="344488" rtl="0" algn="just">
              <a:lnSpc>
                <a:spcPct val="100000"/>
              </a:lnSpc>
              <a:spcBef>
                <a:spcPts val="0"/>
              </a:spcBef>
              <a:spcAft>
                <a:spcPts val="0"/>
              </a:spcAft>
              <a:buSzPts val="1400"/>
              <a:buNone/>
            </a:pPr>
            <a:r>
              <a:t/>
            </a:r>
            <a:endParaRPr sz="600">
              <a:solidFill>
                <a:srgbClr val="000000"/>
              </a:solidFill>
              <a:latin typeface="Arial"/>
              <a:ea typeface="Arial"/>
              <a:cs typeface="Arial"/>
              <a:sym typeface="Arial"/>
            </a:endParaRPr>
          </a:p>
          <a:p>
            <a:pPr indent="-285750" lvl="0" marL="630238"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It is important to establish if all children/siblings share the same biological progenitors. </a:t>
            </a:r>
            <a:endParaRPr/>
          </a:p>
          <a:p>
            <a:pPr indent="0" lvl="0" marL="0" rtl="0" algn="just">
              <a:lnSpc>
                <a:spcPct val="100000"/>
              </a:lnSpc>
              <a:spcBef>
                <a:spcPts val="0"/>
              </a:spcBef>
              <a:spcAft>
                <a:spcPts val="0"/>
              </a:spcAft>
              <a:buSzPts val="1400"/>
              <a:buNone/>
            </a:pPr>
            <a:r>
              <a:t/>
            </a:r>
            <a:endParaRPr b="1" sz="500">
              <a:solidFill>
                <a:srgbClr val="000000"/>
              </a:solidFill>
              <a:latin typeface="Arial"/>
              <a:ea typeface="Arial"/>
              <a:cs typeface="Arial"/>
              <a:sym typeface="Arial"/>
            </a:endParaRPr>
          </a:p>
        </p:txBody>
      </p:sp>
      <p:sp>
        <p:nvSpPr>
          <p:cNvPr id="348" name="Google Shape;348;p32"/>
          <p:cNvSpPr txBox="1"/>
          <p:nvPr/>
        </p:nvSpPr>
        <p:spPr>
          <a:xfrm>
            <a:off x="16379" y="4880455"/>
            <a:ext cx="8529902"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London Health Sciences Center. n.d.</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349" name="Google Shape;349;p32"/>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3"/>
          <p:cNvSpPr txBox="1"/>
          <p:nvPr>
            <p:ph idx="1" type="body"/>
          </p:nvPr>
        </p:nvSpPr>
        <p:spPr>
          <a:xfrm>
            <a:off x="393700" y="1158155"/>
            <a:ext cx="8369300" cy="821042"/>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0"/>
              </a:spcBef>
              <a:spcAft>
                <a:spcPts val="0"/>
              </a:spcAft>
              <a:buSzPts val="1400"/>
              <a:buFont typeface="Arial"/>
              <a:buAutoNum type="arabicPeriod" startAt="2"/>
            </a:pPr>
            <a:r>
              <a:rPr b="1" lang="en-US" sz="1400">
                <a:solidFill>
                  <a:srgbClr val="000000"/>
                </a:solidFill>
                <a:latin typeface="Arial"/>
                <a:ea typeface="Arial"/>
                <a:cs typeface="Arial"/>
                <a:sym typeface="Arial"/>
              </a:rPr>
              <a:t>Drawing the family pedigree</a:t>
            </a:r>
            <a:endParaRPr/>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There are internationally accepted rules to create a pedigree. </a:t>
            </a:r>
            <a:endParaRPr/>
          </a:p>
        </p:txBody>
      </p:sp>
      <p:pic>
        <p:nvPicPr>
          <p:cNvPr id="355" name="Google Shape;355;p33"/>
          <p:cNvPicPr preferRelativeResize="0"/>
          <p:nvPr/>
        </p:nvPicPr>
        <p:blipFill rotWithShape="1">
          <a:blip r:embed="rId3">
            <a:alphaModFix/>
          </a:blip>
          <a:srcRect b="0" l="0" r="0" t="0"/>
          <a:stretch/>
        </p:blipFill>
        <p:spPr>
          <a:xfrm>
            <a:off x="1104610" y="2084740"/>
            <a:ext cx="3053378" cy="2360908"/>
          </a:xfrm>
          <a:prstGeom prst="rect">
            <a:avLst/>
          </a:prstGeom>
          <a:noFill/>
          <a:ln>
            <a:noFill/>
          </a:ln>
        </p:spPr>
      </p:pic>
      <p:pic>
        <p:nvPicPr>
          <p:cNvPr id="356" name="Google Shape;356;p33"/>
          <p:cNvPicPr preferRelativeResize="0"/>
          <p:nvPr/>
        </p:nvPicPr>
        <p:blipFill rotWithShape="1">
          <a:blip r:embed="rId4">
            <a:alphaModFix/>
          </a:blip>
          <a:srcRect b="0" l="0" r="0" t="0"/>
          <a:stretch/>
        </p:blipFill>
        <p:spPr>
          <a:xfrm>
            <a:off x="4649637" y="1979197"/>
            <a:ext cx="3324534" cy="2453054"/>
          </a:xfrm>
          <a:prstGeom prst="rect">
            <a:avLst/>
          </a:prstGeom>
          <a:noFill/>
          <a:ln>
            <a:noFill/>
          </a:ln>
        </p:spPr>
      </p:pic>
      <p:sp>
        <p:nvSpPr>
          <p:cNvPr id="357" name="Google Shape;357;p33"/>
          <p:cNvSpPr txBox="1"/>
          <p:nvPr/>
        </p:nvSpPr>
        <p:spPr>
          <a:xfrm>
            <a:off x="1104611" y="4438225"/>
            <a:ext cx="6869560" cy="240515"/>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Fig. 3. Symbols for Pedigree drawing. </a:t>
            </a:r>
            <a:endParaRPr b="0" i="0" sz="900" u="none" cap="none" strike="noStrike">
              <a:solidFill>
                <a:schemeClr val="dk1"/>
              </a:solidFill>
              <a:latin typeface="Arial"/>
              <a:ea typeface="Arial"/>
              <a:cs typeface="Arial"/>
              <a:sym typeface="Arial"/>
            </a:endParaRPr>
          </a:p>
        </p:txBody>
      </p:sp>
      <p:pic>
        <p:nvPicPr>
          <p:cNvPr id="358" name="Google Shape;358;p33"/>
          <p:cNvPicPr preferRelativeResize="0"/>
          <p:nvPr/>
        </p:nvPicPr>
        <p:blipFill rotWithShape="1">
          <a:blip r:embed="rId5">
            <a:alphaModFix/>
          </a:blip>
          <a:srcRect b="0" l="0" r="0" t="0"/>
          <a:stretch/>
        </p:blipFill>
        <p:spPr>
          <a:xfrm>
            <a:off x="0" y="4856327"/>
            <a:ext cx="9144000" cy="306970"/>
          </a:xfrm>
          <a:prstGeom prst="rect">
            <a:avLst/>
          </a:prstGeom>
          <a:noFill/>
          <a:ln>
            <a:noFill/>
          </a:ln>
        </p:spPr>
      </p:pic>
      <p:sp>
        <p:nvSpPr>
          <p:cNvPr id="359" name="Google Shape;359;p33"/>
          <p:cNvSpPr txBox="1"/>
          <p:nvPr/>
        </p:nvSpPr>
        <p:spPr>
          <a:xfrm>
            <a:off x="16379" y="4880455"/>
            <a:ext cx="8529902"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London Health Sciences Center. n.d.</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360" name="Google Shape;360;p33"/>
          <p:cNvPicPr preferRelativeResize="0"/>
          <p:nvPr/>
        </p:nvPicPr>
        <p:blipFill rotWithShape="1">
          <a:blip r:embed="rId6">
            <a:alphaModFix/>
          </a:blip>
          <a:srcRect b="0" l="0" r="0" t="0"/>
          <a:stretch/>
        </p:blipFill>
        <p:spPr>
          <a:xfrm>
            <a:off x="6475413" y="4430535"/>
            <a:ext cx="2601408" cy="649180"/>
          </a:xfrm>
          <a:prstGeom prst="rect">
            <a:avLst/>
          </a:prstGeom>
          <a:noFill/>
          <a:ln>
            <a:noFill/>
          </a:ln>
        </p:spPr>
      </p:pic>
      <p:sp>
        <p:nvSpPr>
          <p:cNvPr id="361" name="Google Shape;361;p33"/>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Εικόνα που περιέχει λογότυπο&#10;&#10;Περιγραφή που δημιουργήθηκε αυτόματα" id="366" name="Google Shape;366;p34"/>
          <p:cNvPicPr preferRelativeResize="0"/>
          <p:nvPr/>
        </p:nvPicPr>
        <p:blipFill rotWithShape="1">
          <a:blip r:embed="rId3">
            <a:alphaModFix/>
          </a:blip>
          <a:srcRect b="0" l="0" r="0" t="0"/>
          <a:stretch/>
        </p:blipFill>
        <p:spPr>
          <a:xfrm>
            <a:off x="6349463" y="4392210"/>
            <a:ext cx="2601407" cy="649180"/>
          </a:xfrm>
          <a:prstGeom prst="rect">
            <a:avLst/>
          </a:prstGeom>
          <a:noFill/>
          <a:ln>
            <a:noFill/>
          </a:ln>
        </p:spPr>
      </p:pic>
      <p:sp>
        <p:nvSpPr>
          <p:cNvPr id="367" name="Google Shape;367;p34"/>
          <p:cNvSpPr txBox="1"/>
          <p:nvPr>
            <p:ph idx="1" type="body"/>
          </p:nvPr>
        </p:nvSpPr>
        <p:spPr>
          <a:xfrm>
            <a:off x="393700" y="743218"/>
            <a:ext cx="8140800" cy="3648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In order to create the pedigree, the counselor should follow this steps (I):</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300">
              <a:solidFill>
                <a:srgbClr val="000000"/>
              </a:solidFill>
              <a:latin typeface="Arial"/>
              <a:ea typeface="Arial"/>
              <a:cs typeface="Arial"/>
              <a:sym typeface="Arial"/>
            </a:endParaRPr>
          </a:p>
          <a:p>
            <a:pPr indent="-317500" lvl="0" marL="457200" rtl="0" algn="just">
              <a:lnSpc>
                <a:spcPct val="150000"/>
              </a:lnSpc>
              <a:spcBef>
                <a:spcPts val="0"/>
              </a:spcBef>
              <a:spcAft>
                <a:spcPts val="0"/>
              </a:spcAft>
              <a:buSzPts val="1200"/>
              <a:buFont typeface="Arial"/>
              <a:buAutoNum type="arabicPeriod"/>
            </a:pPr>
            <a:r>
              <a:rPr b="0" i="0" lang="en-US">
                <a:solidFill>
                  <a:schemeClr val="dk1"/>
                </a:solidFill>
                <a:latin typeface="Arial"/>
                <a:ea typeface="Arial"/>
                <a:cs typeface="Arial"/>
                <a:sym typeface="Arial"/>
              </a:rPr>
              <a:t>Start by drawing the person seeking advice and indicate their name and age below their symbol. </a:t>
            </a:r>
            <a:endParaRPr/>
          </a:p>
          <a:p>
            <a:pPr indent="-317500" lvl="0" marL="457200" rtl="0" algn="just">
              <a:lnSpc>
                <a:spcPct val="150000"/>
              </a:lnSpc>
              <a:spcBef>
                <a:spcPts val="0"/>
              </a:spcBef>
              <a:spcAft>
                <a:spcPts val="0"/>
              </a:spcAft>
              <a:buSzPts val="1200"/>
              <a:buFont typeface="Arial"/>
              <a:buAutoNum type="arabicPeriod"/>
            </a:pPr>
            <a:r>
              <a:rPr b="0" i="0" lang="en-US">
                <a:solidFill>
                  <a:schemeClr val="dk1"/>
                </a:solidFill>
                <a:latin typeface="Arial"/>
                <a:ea typeface="Arial"/>
                <a:cs typeface="Arial"/>
                <a:sym typeface="Arial"/>
              </a:rPr>
              <a:t>Include c</a:t>
            </a:r>
            <a:r>
              <a:rPr lang="en-US">
                <a:solidFill>
                  <a:schemeClr val="dk1"/>
                </a:solidFill>
                <a:latin typeface="Arial"/>
                <a:ea typeface="Arial"/>
                <a:cs typeface="Arial"/>
                <a:sym typeface="Arial"/>
              </a:rPr>
              <a:t>lient</a:t>
            </a:r>
            <a:r>
              <a:rPr b="0" i="0" lang="en-US">
                <a:solidFill>
                  <a:schemeClr val="dk1"/>
                </a:solidFill>
                <a:latin typeface="Arial"/>
                <a:ea typeface="Arial"/>
                <a:cs typeface="Arial"/>
                <a:sym typeface="Arial"/>
              </a:rPr>
              <a:t>'s parents, siblings (</a:t>
            </a:r>
            <a:r>
              <a:rPr lang="en-US">
                <a:solidFill>
                  <a:schemeClr val="dk1"/>
                </a:solidFill>
                <a:latin typeface="Arial"/>
                <a:ea typeface="Arial"/>
                <a:cs typeface="Arial"/>
                <a:sym typeface="Arial"/>
              </a:rPr>
              <a:t>from left –oldest– to right –youngest–</a:t>
            </a:r>
            <a:r>
              <a:rPr b="0" i="0" lang="en-US">
                <a:solidFill>
                  <a:schemeClr val="dk1"/>
                </a:solidFill>
                <a:latin typeface="Arial"/>
                <a:ea typeface="Arial"/>
                <a:cs typeface="Arial"/>
                <a:sym typeface="Arial"/>
              </a:rPr>
              <a:t>), spouse, and offspring, always in this order and indicating their ages. </a:t>
            </a:r>
            <a:r>
              <a:rPr lang="en-US">
                <a:solidFill>
                  <a:schemeClr val="dk1"/>
                </a:solidFill>
                <a:latin typeface="Arial"/>
                <a:ea typeface="Arial"/>
                <a:cs typeface="Arial"/>
                <a:sym typeface="Arial"/>
              </a:rPr>
              <a:t>Indicate each generation with a number (I, II, II, etc.).</a:t>
            </a:r>
            <a:endParaRPr b="0" i="0">
              <a:solidFill>
                <a:schemeClr val="dk1"/>
              </a:solidFill>
              <a:latin typeface="Arial"/>
              <a:ea typeface="Arial"/>
              <a:cs typeface="Arial"/>
              <a:sym typeface="Arial"/>
            </a:endParaRPr>
          </a:p>
          <a:p>
            <a:pPr indent="0" lvl="0" marL="139700" rtl="0" algn="just">
              <a:lnSpc>
                <a:spcPct val="150000"/>
              </a:lnSpc>
              <a:spcBef>
                <a:spcPts val="0"/>
              </a:spcBef>
              <a:spcAft>
                <a:spcPts val="0"/>
              </a:spcAft>
              <a:buSzPts val="1100"/>
              <a:buNone/>
            </a:pPr>
            <a:r>
              <a:t/>
            </a:r>
            <a:endParaRPr b="0" i="0" sz="1100">
              <a:solidFill>
                <a:srgbClr val="374151"/>
              </a:solidFill>
              <a:latin typeface="Arial"/>
              <a:ea typeface="Arial"/>
              <a:cs typeface="Arial"/>
              <a:sym typeface="Arial"/>
            </a:endParaRPr>
          </a:p>
        </p:txBody>
      </p:sp>
      <p:pic>
        <p:nvPicPr>
          <p:cNvPr descr="A group of people standing next to a clipboard&#10;&#10;Description automatically generated" id="368" name="Google Shape;368;p34"/>
          <p:cNvPicPr preferRelativeResize="0"/>
          <p:nvPr/>
        </p:nvPicPr>
        <p:blipFill rotWithShape="1">
          <a:blip r:embed="rId4">
            <a:alphaModFix/>
          </a:blip>
          <a:srcRect b="0" l="2529" r="2569" t="6398"/>
          <a:stretch/>
        </p:blipFill>
        <p:spPr>
          <a:xfrm>
            <a:off x="5499696" y="2417651"/>
            <a:ext cx="3034712" cy="2064266"/>
          </a:xfrm>
          <a:prstGeom prst="rect">
            <a:avLst/>
          </a:prstGeom>
          <a:noFill/>
          <a:ln>
            <a:noFill/>
          </a:ln>
        </p:spPr>
      </p:pic>
      <p:sp>
        <p:nvSpPr>
          <p:cNvPr id="369" name="Google Shape;369;p34"/>
          <p:cNvSpPr txBox="1"/>
          <p:nvPr/>
        </p:nvSpPr>
        <p:spPr>
          <a:xfrm>
            <a:off x="393700" y="3249959"/>
            <a:ext cx="5136600" cy="1416000"/>
          </a:xfrm>
          <a:prstGeom prst="rect">
            <a:avLst/>
          </a:prstGeom>
          <a:noFill/>
          <a:ln>
            <a:noFill/>
          </a:ln>
        </p:spPr>
        <p:txBody>
          <a:bodyPr anchorCtr="0" anchor="t" bIns="45700" lIns="91425" spcFirstLastPara="1" rIns="91425" wrap="square" tIns="45700">
            <a:spAutoFit/>
          </a:bodyPr>
          <a:lstStyle/>
          <a:p>
            <a:pPr indent="-317500" lvl="0" marL="457200" marR="0" rtl="0" algn="just">
              <a:lnSpc>
                <a:spcPct val="150000"/>
              </a:lnSpc>
              <a:spcBef>
                <a:spcPts val="0"/>
              </a:spcBef>
              <a:spcAft>
                <a:spcPts val="0"/>
              </a:spcAft>
              <a:buClr>
                <a:schemeClr val="dk2"/>
              </a:buClr>
              <a:buSzPts val="1200"/>
              <a:buFont typeface="Arial"/>
              <a:buAutoNum type="arabicPeriod" startAt="4"/>
            </a:pPr>
            <a:r>
              <a:rPr b="0" i="0" lang="en-US" sz="1200" u="none" cap="none" strike="noStrike">
                <a:solidFill>
                  <a:schemeClr val="dk1"/>
                </a:solidFill>
                <a:latin typeface="Arial"/>
                <a:ea typeface="Arial"/>
                <a:cs typeface="Arial"/>
                <a:sym typeface="Arial"/>
              </a:rPr>
              <a:t>Spouse of a sibling may not need to be drawn if there is no pertinent information.</a:t>
            </a:r>
            <a:endParaRPr b="0" i="0" sz="1400" u="none" cap="none" strike="noStrike">
              <a:solidFill>
                <a:srgbClr val="000000"/>
              </a:solidFill>
              <a:latin typeface="Arial"/>
              <a:ea typeface="Arial"/>
              <a:cs typeface="Arial"/>
              <a:sym typeface="Arial"/>
            </a:endParaRPr>
          </a:p>
          <a:p>
            <a:pPr indent="-317500" lvl="0" marL="457200" marR="0" rtl="0" algn="just">
              <a:lnSpc>
                <a:spcPct val="150000"/>
              </a:lnSpc>
              <a:spcBef>
                <a:spcPts val="0"/>
              </a:spcBef>
              <a:spcAft>
                <a:spcPts val="0"/>
              </a:spcAft>
              <a:buClr>
                <a:schemeClr val="dk2"/>
              </a:buClr>
              <a:buSzPts val="1200"/>
              <a:buFont typeface="Arial"/>
              <a:buAutoNum type="arabicPeriod" startAt="4"/>
            </a:pPr>
            <a:r>
              <a:rPr b="0" i="0" lang="en-US" sz="1200" u="none" cap="none" strike="noStrike">
                <a:solidFill>
                  <a:schemeClr val="dk1"/>
                </a:solidFill>
                <a:latin typeface="Arial"/>
                <a:ea typeface="Arial"/>
                <a:cs typeface="Arial"/>
                <a:sym typeface="Arial"/>
              </a:rPr>
              <a:t>Expand to at least 3 generations. If any deaths occurred, inquire about the cause and indicate the age at the time of death.</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4"/>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sp>
        <p:nvSpPr>
          <p:cNvPr id="371" name="Google Shape;371;p34"/>
          <p:cNvSpPr txBox="1"/>
          <p:nvPr/>
        </p:nvSpPr>
        <p:spPr>
          <a:xfrm>
            <a:off x="393700" y="2392625"/>
            <a:ext cx="5136600" cy="350100"/>
          </a:xfrm>
          <a:prstGeom prst="rect">
            <a:avLst/>
          </a:prstGeom>
          <a:noFill/>
          <a:ln>
            <a:noFill/>
          </a:ln>
        </p:spPr>
        <p:txBody>
          <a:bodyPr anchorCtr="0" anchor="t" bIns="91425" lIns="91425" spcFirstLastPara="1" rIns="91425" wrap="square" tIns="91425">
            <a:noAutofit/>
          </a:bodyPr>
          <a:lstStyle/>
          <a:p>
            <a:pPr indent="-361950" lvl="0" marL="457200" rtl="0" algn="just">
              <a:lnSpc>
                <a:spcPct val="150000"/>
              </a:lnSpc>
              <a:spcBef>
                <a:spcPts val="0"/>
              </a:spcBef>
              <a:spcAft>
                <a:spcPts val="0"/>
              </a:spcAft>
              <a:buClr>
                <a:schemeClr val="dk2"/>
              </a:buClr>
              <a:buSzPts val="1200"/>
              <a:buFont typeface="Arial"/>
              <a:buChar char="3"/>
            </a:pPr>
            <a:r>
              <a:rPr lang="en-US" sz="1200">
                <a:solidFill>
                  <a:schemeClr val="dk1"/>
                </a:solidFill>
              </a:rPr>
              <a:t>All affected individuals should be included and as many unaffected individuals as possible. When depicting couples, draw the male on the left side and the female on the right to facilitate interpretation</a:t>
            </a:r>
            <a:r>
              <a:rPr lang="en-US" sz="1100">
                <a:solidFill>
                  <a:schemeClr val="dk1"/>
                </a:solidFill>
              </a:rPr>
              <a:t>.</a:t>
            </a:r>
            <a:endParaRPr sz="1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Εικόνα που περιέχει λογότυπο&#10;&#10;Περιγραφή που δημιουργήθηκε αυτόματα" id="376" name="Google Shape;376;p35"/>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377" name="Google Shape;377;p35"/>
          <p:cNvSpPr txBox="1"/>
          <p:nvPr>
            <p:ph idx="1" type="body"/>
          </p:nvPr>
        </p:nvSpPr>
        <p:spPr>
          <a:xfrm>
            <a:off x="393700" y="743218"/>
            <a:ext cx="5963136" cy="364897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In order to create the pedigree, the counselor should follow this steps (II):</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300">
              <a:solidFill>
                <a:srgbClr val="000000"/>
              </a:solidFill>
              <a:latin typeface="Arial"/>
              <a:ea typeface="Arial"/>
              <a:cs typeface="Arial"/>
              <a:sym typeface="Arial"/>
            </a:endParaRPr>
          </a:p>
          <a:p>
            <a:pPr indent="-317500" lvl="0" marL="457200" rtl="0" algn="just">
              <a:lnSpc>
                <a:spcPct val="150000"/>
              </a:lnSpc>
              <a:spcBef>
                <a:spcPts val="0"/>
              </a:spcBef>
              <a:spcAft>
                <a:spcPts val="0"/>
              </a:spcAft>
              <a:buSzPts val="1200"/>
              <a:buFont typeface="Arial"/>
              <a:buAutoNum type="arabicPeriod" startAt="6"/>
            </a:pPr>
            <a:r>
              <a:rPr lang="en-US">
                <a:solidFill>
                  <a:schemeClr val="dk1"/>
                </a:solidFill>
                <a:latin typeface="Arial"/>
                <a:ea typeface="Arial"/>
                <a:cs typeface="Arial"/>
                <a:sym typeface="Arial"/>
              </a:rPr>
              <a:t>Indicate the </a:t>
            </a:r>
            <a:r>
              <a:rPr b="0" i="1" lang="en-US">
                <a:solidFill>
                  <a:schemeClr val="dk1"/>
                </a:solidFill>
                <a:latin typeface="Arial"/>
                <a:ea typeface="Arial"/>
                <a:cs typeface="Arial"/>
                <a:sym typeface="Arial"/>
              </a:rPr>
              <a:t>proband</a:t>
            </a:r>
            <a:r>
              <a:rPr b="0" lang="en-US">
                <a:solidFill>
                  <a:schemeClr val="dk1"/>
                </a:solidFill>
                <a:latin typeface="Arial"/>
                <a:ea typeface="Arial"/>
                <a:cs typeface="Arial"/>
                <a:sym typeface="Arial"/>
              </a:rPr>
              <a:t> or </a:t>
            </a:r>
            <a:r>
              <a:rPr b="0" i="1" lang="en-US">
                <a:solidFill>
                  <a:schemeClr val="dk1"/>
                </a:solidFill>
                <a:latin typeface="Arial"/>
                <a:ea typeface="Arial"/>
                <a:cs typeface="Arial"/>
                <a:sym typeface="Arial"/>
              </a:rPr>
              <a:t>index case</a:t>
            </a:r>
            <a:r>
              <a:rPr b="0" lang="en-US">
                <a:solidFill>
                  <a:schemeClr val="dk1"/>
                </a:solidFill>
                <a:latin typeface="Arial"/>
                <a:ea typeface="Arial"/>
                <a:cs typeface="Arial"/>
                <a:sym typeface="Arial"/>
              </a:rPr>
              <a:t> with an arrow. This is the family member with the genetic disorder that induced the seeking of GC.</a:t>
            </a:r>
            <a:r>
              <a:rPr lang="en-US">
                <a:solidFill>
                  <a:schemeClr val="dk1"/>
                </a:solidFill>
                <a:latin typeface="Arial"/>
                <a:ea typeface="Arial"/>
                <a:cs typeface="Arial"/>
                <a:sym typeface="Arial"/>
              </a:rPr>
              <a:t> It is important to indicate the age of onset of symptoms, if any, or age of diagnosis</a:t>
            </a:r>
            <a:endParaRPr b="0" i="0">
              <a:solidFill>
                <a:schemeClr val="dk1"/>
              </a:solidFill>
              <a:latin typeface="Arial"/>
              <a:ea typeface="Arial"/>
              <a:cs typeface="Arial"/>
              <a:sym typeface="Arial"/>
            </a:endParaRPr>
          </a:p>
          <a:p>
            <a:pPr indent="-317500" lvl="0" marL="457200" rtl="0" algn="just">
              <a:lnSpc>
                <a:spcPct val="150000"/>
              </a:lnSpc>
              <a:spcBef>
                <a:spcPts val="0"/>
              </a:spcBef>
              <a:spcAft>
                <a:spcPts val="0"/>
              </a:spcAft>
              <a:buSzPts val="1200"/>
              <a:buFont typeface="Arial"/>
              <a:buAutoNum type="arabicPeriod" startAt="6"/>
            </a:pPr>
            <a:r>
              <a:rPr b="0" i="0" lang="en-US">
                <a:solidFill>
                  <a:schemeClr val="dk1"/>
                </a:solidFill>
                <a:latin typeface="Arial"/>
                <a:ea typeface="Arial"/>
                <a:cs typeface="Arial"/>
                <a:sym typeface="Arial"/>
              </a:rPr>
              <a:t>Indicate the ethnic origin on top of the first-generation individuals.</a:t>
            </a:r>
            <a:endParaRPr/>
          </a:p>
          <a:p>
            <a:pPr indent="-317500" lvl="0" marL="457200" rtl="0" algn="just">
              <a:lnSpc>
                <a:spcPct val="150000"/>
              </a:lnSpc>
              <a:spcBef>
                <a:spcPts val="0"/>
              </a:spcBef>
              <a:spcAft>
                <a:spcPts val="0"/>
              </a:spcAft>
              <a:buSzPts val="1200"/>
              <a:buFont typeface="Arial"/>
              <a:buAutoNum type="arabicPeriod" startAt="6"/>
            </a:pPr>
            <a:r>
              <a:rPr b="0" i="0" lang="en-US">
                <a:solidFill>
                  <a:schemeClr val="dk1"/>
                </a:solidFill>
                <a:latin typeface="Arial"/>
                <a:ea typeface="Arial"/>
                <a:cs typeface="Arial"/>
                <a:sym typeface="Arial"/>
              </a:rPr>
              <a:t>Inquire about consanguinity (blood relationship) or common relatives.</a:t>
            </a:r>
            <a:endParaRPr/>
          </a:p>
          <a:p>
            <a:pPr indent="-317500" lvl="0" marL="457200" rtl="0" algn="just">
              <a:lnSpc>
                <a:spcPct val="150000"/>
              </a:lnSpc>
              <a:spcBef>
                <a:spcPts val="0"/>
              </a:spcBef>
              <a:spcAft>
                <a:spcPts val="0"/>
              </a:spcAft>
              <a:buSzPts val="1200"/>
              <a:buFont typeface="Arial"/>
              <a:buAutoNum type="arabicPeriod" startAt="6"/>
            </a:pPr>
            <a:r>
              <a:rPr b="0" i="0" lang="en-US">
                <a:solidFill>
                  <a:schemeClr val="dk1"/>
                </a:solidFill>
                <a:latin typeface="Arial"/>
                <a:ea typeface="Arial"/>
                <a:cs typeface="Arial"/>
                <a:sym typeface="Arial"/>
              </a:rPr>
              <a:t>Create a key to denote features of interest in affected individuals.</a:t>
            </a:r>
            <a:endParaRPr/>
          </a:p>
          <a:p>
            <a:pPr indent="-317500" lvl="0" marL="457200" rtl="0" algn="just">
              <a:lnSpc>
                <a:spcPct val="150000"/>
              </a:lnSpc>
              <a:spcBef>
                <a:spcPts val="0"/>
              </a:spcBef>
              <a:spcAft>
                <a:spcPts val="0"/>
              </a:spcAft>
              <a:buSzPts val="1200"/>
              <a:buFont typeface="Arial"/>
              <a:buAutoNum type="arabicPeriod" startAt="6"/>
            </a:pPr>
            <a:r>
              <a:rPr b="0" i="0" lang="en-US">
                <a:solidFill>
                  <a:schemeClr val="dk1"/>
                </a:solidFill>
                <a:latin typeface="Arial"/>
                <a:ea typeface="Arial"/>
                <a:cs typeface="Arial"/>
                <a:sym typeface="Arial"/>
              </a:rPr>
              <a:t>Identify any relatives with identical or similar features to the index case. </a:t>
            </a:r>
            <a:endParaRPr/>
          </a:p>
          <a:p>
            <a:pPr indent="0" lvl="0" marL="449263" rtl="0" algn="just">
              <a:lnSpc>
                <a:spcPct val="100000"/>
              </a:lnSpc>
              <a:spcBef>
                <a:spcPts val="0"/>
              </a:spcBef>
              <a:spcAft>
                <a:spcPts val="0"/>
              </a:spcAft>
              <a:buSzPts val="1200"/>
              <a:buNone/>
            </a:pPr>
            <a:r>
              <a:rPr b="0" i="0" lang="en-US">
                <a:solidFill>
                  <a:schemeClr val="dk1"/>
                </a:solidFill>
                <a:latin typeface="Arial"/>
                <a:ea typeface="Arial"/>
                <a:cs typeface="Arial"/>
                <a:sym typeface="Arial"/>
              </a:rPr>
              <a:t>Note any other health concerns.</a:t>
            </a:r>
            <a:endParaRPr/>
          </a:p>
          <a:p>
            <a:pPr indent="-228600" lvl="0" marL="368300" rtl="0" algn="just">
              <a:lnSpc>
                <a:spcPct val="150000"/>
              </a:lnSpc>
              <a:spcBef>
                <a:spcPts val="0"/>
              </a:spcBef>
              <a:spcAft>
                <a:spcPts val="0"/>
              </a:spcAft>
              <a:buSzPts val="1200"/>
              <a:buFont typeface="Arial"/>
              <a:buAutoNum type="arabicPeriod" startAt="11"/>
            </a:pPr>
            <a:r>
              <a:rPr b="0" i="0" lang="en-US">
                <a:solidFill>
                  <a:schemeClr val="dk1"/>
                </a:solidFill>
                <a:latin typeface="Arial"/>
                <a:ea typeface="Arial"/>
                <a:cs typeface="Arial"/>
                <a:sym typeface="Arial"/>
              </a:rPr>
              <a:t>  Inquire about any disorders that "run in the family.“</a:t>
            </a:r>
            <a:endParaRPr/>
          </a:p>
          <a:p>
            <a:pPr indent="-228600" lvl="0" marL="368300" rtl="0" algn="just">
              <a:lnSpc>
                <a:spcPct val="150000"/>
              </a:lnSpc>
              <a:spcBef>
                <a:spcPts val="0"/>
              </a:spcBef>
              <a:spcAft>
                <a:spcPts val="0"/>
              </a:spcAft>
              <a:buSzPts val="1200"/>
              <a:buFont typeface="Arial"/>
              <a:buAutoNum type="arabicPeriod" startAt="11"/>
            </a:pPr>
            <a:r>
              <a:rPr b="0" i="0" lang="en-US">
                <a:solidFill>
                  <a:schemeClr val="dk1"/>
                </a:solidFill>
                <a:latin typeface="Arial"/>
                <a:ea typeface="Arial"/>
                <a:cs typeface="Arial"/>
                <a:sym typeface="Arial"/>
              </a:rPr>
              <a:t>  Ask about any history of miscarriages, stillbirths, or infant deaths in the family</a:t>
            </a:r>
            <a:endParaRPr/>
          </a:p>
          <a:p>
            <a:pPr indent="-309563" lvl="0" marL="449263" rtl="0" algn="just">
              <a:lnSpc>
                <a:spcPct val="150000"/>
              </a:lnSpc>
              <a:spcBef>
                <a:spcPts val="0"/>
              </a:spcBef>
              <a:spcAft>
                <a:spcPts val="0"/>
              </a:spcAft>
              <a:buSzPts val="1200"/>
              <a:buFont typeface="Arial"/>
              <a:buAutoNum type="arabicPeriod" startAt="11"/>
            </a:pPr>
            <a:r>
              <a:rPr b="0" i="0" lang="en-US">
                <a:solidFill>
                  <a:schemeClr val="dk1"/>
                </a:solidFill>
                <a:latin typeface="Arial"/>
                <a:ea typeface="Arial"/>
                <a:cs typeface="Arial"/>
                <a:sym typeface="Arial"/>
              </a:rPr>
              <a:t>Identify relatives with developmental delay, learning problems, birth defects.</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100">
              <a:solidFill>
                <a:srgbClr val="000000"/>
              </a:solidFill>
              <a:latin typeface="Arial"/>
              <a:ea typeface="Arial"/>
              <a:cs typeface="Arial"/>
              <a:sym typeface="Arial"/>
            </a:endParaRPr>
          </a:p>
          <a:p>
            <a:pPr indent="0" lvl="0" marL="139700" rtl="0" algn="just">
              <a:lnSpc>
                <a:spcPct val="150000"/>
              </a:lnSpc>
              <a:spcBef>
                <a:spcPts val="0"/>
              </a:spcBef>
              <a:spcAft>
                <a:spcPts val="0"/>
              </a:spcAft>
              <a:buSzPts val="1100"/>
              <a:buNone/>
            </a:pPr>
            <a:r>
              <a:t/>
            </a:r>
            <a:endParaRPr b="0" i="0" sz="1100">
              <a:solidFill>
                <a:srgbClr val="374151"/>
              </a:solidFill>
              <a:latin typeface="Arial"/>
              <a:ea typeface="Arial"/>
              <a:cs typeface="Arial"/>
              <a:sym typeface="Arial"/>
            </a:endParaRPr>
          </a:p>
        </p:txBody>
      </p:sp>
      <p:grpSp>
        <p:nvGrpSpPr>
          <p:cNvPr id="378" name="Google Shape;378;p35"/>
          <p:cNvGrpSpPr/>
          <p:nvPr/>
        </p:nvGrpSpPr>
        <p:grpSpPr>
          <a:xfrm>
            <a:off x="6871050" y="1028163"/>
            <a:ext cx="1810133" cy="2650466"/>
            <a:chOff x="6763109" y="2085689"/>
            <a:chExt cx="2070752" cy="2971866"/>
          </a:xfrm>
        </p:grpSpPr>
        <p:pic>
          <p:nvPicPr>
            <p:cNvPr id="379" name="Google Shape;379;p35"/>
            <p:cNvPicPr preferRelativeResize="0"/>
            <p:nvPr/>
          </p:nvPicPr>
          <p:blipFill rotWithShape="1">
            <a:blip r:embed="rId4">
              <a:alphaModFix/>
            </a:blip>
            <a:srcRect b="9772" l="6833" r="0" t="0"/>
            <a:stretch/>
          </p:blipFill>
          <p:spPr>
            <a:xfrm>
              <a:off x="6763109" y="2278616"/>
              <a:ext cx="2070752" cy="2778939"/>
            </a:xfrm>
            <a:prstGeom prst="rect">
              <a:avLst/>
            </a:prstGeom>
            <a:noFill/>
            <a:ln>
              <a:noFill/>
            </a:ln>
          </p:spPr>
        </p:pic>
        <p:sp>
          <p:nvSpPr>
            <p:cNvPr id="380" name="Google Shape;380;p35"/>
            <p:cNvSpPr txBox="1"/>
            <p:nvPr/>
          </p:nvSpPr>
          <p:spPr>
            <a:xfrm>
              <a:off x="6763109" y="2085689"/>
              <a:ext cx="1999891" cy="2415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South Asian            Caucasian</a:t>
              </a:r>
              <a:endParaRPr b="0" i="0" sz="1050" u="none" cap="none" strike="noStrike">
                <a:solidFill>
                  <a:srgbClr val="000000"/>
                </a:solidFill>
                <a:latin typeface="Arial"/>
                <a:ea typeface="Arial"/>
                <a:cs typeface="Arial"/>
                <a:sym typeface="Arial"/>
              </a:endParaRPr>
            </a:p>
          </p:txBody>
        </p:sp>
      </p:grpSp>
      <p:sp>
        <p:nvSpPr>
          <p:cNvPr id="381" name="Google Shape;381;p35"/>
          <p:cNvSpPr txBox="1"/>
          <p:nvPr/>
        </p:nvSpPr>
        <p:spPr>
          <a:xfrm>
            <a:off x="6769093" y="3925444"/>
            <a:ext cx="2014046" cy="240515"/>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Fig. 4. Example Pedigree drawing.</a:t>
            </a:r>
            <a:endParaRPr b="0" i="0" sz="900" u="none" cap="none" strike="noStrike">
              <a:solidFill>
                <a:schemeClr val="dk1"/>
              </a:solidFill>
              <a:latin typeface="Arial"/>
              <a:ea typeface="Arial"/>
              <a:cs typeface="Arial"/>
              <a:sym typeface="Arial"/>
            </a:endParaRPr>
          </a:p>
        </p:txBody>
      </p:sp>
      <p:sp>
        <p:nvSpPr>
          <p:cNvPr id="382" name="Google Shape;382;p35"/>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descr="Εικόνα που περιέχει λογότυπο&#10;&#10;Περιγραφή που δημιουργήθηκε αυτόματα" id="387" name="Google Shape;387;p36"/>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388" name="Google Shape;388;p36"/>
          <p:cNvSpPr txBox="1"/>
          <p:nvPr>
            <p:ph idx="1" type="body"/>
          </p:nvPr>
        </p:nvSpPr>
        <p:spPr>
          <a:xfrm>
            <a:off x="393700" y="1158155"/>
            <a:ext cx="8369300" cy="3344834"/>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0"/>
              </a:spcBef>
              <a:spcAft>
                <a:spcPts val="0"/>
              </a:spcAft>
              <a:buSzPts val="1400"/>
              <a:buFont typeface="Arial"/>
              <a:buAutoNum type="arabicPeriod" startAt="2"/>
            </a:pPr>
            <a:r>
              <a:rPr b="1" lang="en-US" sz="1400">
                <a:solidFill>
                  <a:srgbClr val="000000"/>
                </a:solidFill>
                <a:latin typeface="Arial"/>
                <a:ea typeface="Arial"/>
                <a:cs typeface="Arial"/>
                <a:sym typeface="Arial"/>
              </a:rPr>
              <a:t>Drawing the family pedigree – Practical exercise</a:t>
            </a:r>
            <a:endParaRPr/>
          </a:p>
          <a:p>
            <a:pPr indent="0" lvl="0" marL="0" rtl="0" algn="just">
              <a:lnSpc>
                <a:spcPct val="100000"/>
              </a:lnSpc>
              <a:spcBef>
                <a:spcPts val="0"/>
              </a:spcBef>
              <a:spcAft>
                <a:spcPts val="0"/>
              </a:spcAft>
              <a:buSzPts val="1400"/>
              <a:buNone/>
            </a:pPr>
            <a:r>
              <a:t/>
            </a:r>
            <a:endParaRPr b="1"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i="1" lang="en-US">
                <a:solidFill>
                  <a:srgbClr val="000000"/>
                </a:solidFill>
                <a:latin typeface="Arial"/>
                <a:ea typeface="Arial"/>
                <a:cs typeface="Arial"/>
                <a:sym typeface="Arial"/>
              </a:rPr>
              <a:t>Your patient, Albert, is a 34 y/o Spanish man that comes to the consult after his father (who is 59 y/o) has been diagnosed with early onset Alzheimer (EOAD), caused by a mutation in the presenilin 1 protein gene (PSEN1). In this case, the EOAD has an autosomal dominant inheritance pattern. </a:t>
            </a:r>
            <a:endParaRPr/>
          </a:p>
          <a:p>
            <a:pPr indent="0" lvl="0" marL="0" rtl="0" algn="just">
              <a:lnSpc>
                <a:spcPct val="100000"/>
              </a:lnSpc>
              <a:spcBef>
                <a:spcPts val="0"/>
              </a:spcBef>
              <a:spcAft>
                <a:spcPts val="0"/>
              </a:spcAft>
              <a:buSzPts val="1400"/>
              <a:buNone/>
            </a:pPr>
            <a:r>
              <a:t/>
            </a:r>
            <a:endParaRPr i="1">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i="1" lang="en-US">
                <a:solidFill>
                  <a:srgbClr val="000000"/>
                </a:solidFill>
                <a:latin typeface="Arial"/>
                <a:ea typeface="Arial"/>
                <a:cs typeface="Arial"/>
                <a:sym typeface="Arial"/>
              </a:rPr>
              <a:t>Albert’s mother (57 y/o) is healthy. Moreover, Albert has an older sister (37 y/o) who is married and has identical twin girls (10 y/o). Albert’s grandmother (82 y/o) is still alive, and lives with his parents. She has no signs of dementia and no memory problems. Albert’s grandfather died at age 67 from lung cancer. </a:t>
            </a:r>
            <a:endParaRPr/>
          </a:p>
          <a:p>
            <a:pPr indent="0" lvl="0" marL="0" rtl="0" algn="just">
              <a:lnSpc>
                <a:spcPct val="100000"/>
              </a:lnSpc>
              <a:spcBef>
                <a:spcPts val="0"/>
              </a:spcBef>
              <a:spcAft>
                <a:spcPts val="0"/>
              </a:spcAft>
              <a:buSzPts val="1400"/>
              <a:buNone/>
            </a:pPr>
            <a:r>
              <a:t/>
            </a:r>
            <a:endParaRPr i="1">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i="1" lang="en-US">
                <a:solidFill>
                  <a:srgbClr val="000000"/>
                </a:solidFill>
                <a:latin typeface="Arial"/>
                <a:ea typeface="Arial"/>
                <a:cs typeface="Arial"/>
                <a:sym typeface="Arial"/>
              </a:rPr>
              <a:t>Albert has a child who is 6 y/o with Marie, a healthy 35 y/o French woman who is an only child. Marie’s father is 60 y/o and healthy. However, Marie’s mother died at age 50 from a heart-attack.</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Draw the family pedigree using all the information provided. </a:t>
            </a:r>
            <a:endParaRPr/>
          </a:p>
          <a:p>
            <a:pPr indent="-285750" lvl="0" marL="2857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Indicate all the information that is missing and that should be asked to our patient during the pre-test consultation. </a:t>
            </a:r>
            <a:endParaRPr sz="1400">
              <a:solidFill>
                <a:srgbClr val="000000"/>
              </a:solidFill>
              <a:latin typeface="Arial"/>
              <a:ea typeface="Arial"/>
              <a:cs typeface="Arial"/>
              <a:sym typeface="Arial"/>
            </a:endParaRPr>
          </a:p>
          <a:p>
            <a:pPr indent="0" lvl="0" marL="0" rtl="0" algn="ctr">
              <a:lnSpc>
                <a:spcPct val="100000"/>
              </a:lnSpc>
              <a:spcBef>
                <a:spcPts val="0"/>
              </a:spcBef>
              <a:spcAft>
                <a:spcPts val="0"/>
              </a:spcAft>
              <a:buSzPts val="1400"/>
              <a:buNone/>
            </a:pPr>
            <a:r>
              <a:rPr lang="en-US" sz="1400">
                <a:solidFill>
                  <a:srgbClr val="2D79FF"/>
                </a:solidFill>
                <a:latin typeface="Arial"/>
                <a:ea typeface="Arial"/>
                <a:cs typeface="Arial"/>
                <a:sym typeface="Arial"/>
              </a:rPr>
              <a:t>You will find the answer to this exercise at the end of this presentation</a:t>
            </a:r>
            <a:endParaRPr/>
          </a:p>
        </p:txBody>
      </p:sp>
      <p:sp>
        <p:nvSpPr>
          <p:cNvPr id="389" name="Google Shape;389;p36"/>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37"/>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395" name="Google Shape;395;p37"/>
          <p:cNvSpPr txBox="1"/>
          <p:nvPr>
            <p:ph idx="1" type="body"/>
          </p:nvPr>
        </p:nvSpPr>
        <p:spPr>
          <a:xfrm>
            <a:off x="393700" y="1158155"/>
            <a:ext cx="8369300" cy="821042"/>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0"/>
              </a:spcBef>
              <a:spcAft>
                <a:spcPts val="0"/>
              </a:spcAft>
              <a:buSzPts val="1400"/>
              <a:buFont typeface="Arial"/>
              <a:buAutoNum type="arabicPeriod" startAt="2"/>
            </a:pPr>
            <a:r>
              <a:rPr b="1" lang="en-US" sz="1400">
                <a:solidFill>
                  <a:srgbClr val="000000"/>
                </a:solidFill>
                <a:latin typeface="Arial"/>
                <a:ea typeface="Arial"/>
                <a:cs typeface="Arial"/>
                <a:sym typeface="Arial"/>
              </a:rPr>
              <a:t>Drawing the family pedigree</a:t>
            </a:r>
            <a:endParaRPr/>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In the annex of this presentation, you will find literature with more information about the methods of designing pedigrees as well as practical exercises from different websites. </a:t>
            </a:r>
            <a:endParaRPr/>
          </a:p>
        </p:txBody>
      </p:sp>
      <p:pic>
        <p:nvPicPr>
          <p:cNvPr descr="Εικόνα που περιέχει διάγραμμα&#10;&#10;Περιγραφή που δημιουργήθηκε αυτόματα" id="396" name="Google Shape;396;p37"/>
          <p:cNvPicPr preferRelativeResize="0"/>
          <p:nvPr/>
        </p:nvPicPr>
        <p:blipFill rotWithShape="1">
          <a:blip r:embed="rId4">
            <a:alphaModFix/>
          </a:blip>
          <a:srcRect b="18702" l="0" r="0" t="0"/>
          <a:stretch/>
        </p:blipFill>
        <p:spPr>
          <a:xfrm>
            <a:off x="1845113" y="2198761"/>
            <a:ext cx="5466473" cy="2499792"/>
          </a:xfrm>
          <a:prstGeom prst="rect">
            <a:avLst/>
          </a:prstGeom>
          <a:noFill/>
          <a:ln>
            <a:noFill/>
          </a:ln>
        </p:spPr>
      </p:pic>
      <p:sp>
        <p:nvSpPr>
          <p:cNvPr id="397" name="Google Shape;397;p37"/>
          <p:cNvSpPr txBox="1"/>
          <p:nvPr/>
        </p:nvSpPr>
        <p:spPr>
          <a:xfrm>
            <a:off x="6590581" y="2156251"/>
            <a:ext cx="2172419" cy="830997"/>
          </a:xfrm>
          <a:prstGeom prst="rect">
            <a:avLst/>
          </a:prstGeom>
          <a:solidFill>
            <a:schemeClr val="lt1"/>
          </a:solidFill>
          <a:ln cap="flat" cmpd="sng" w="25400">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70C0"/>
                </a:solidFill>
                <a:latin typeface="Arial"/>
                <a:ea typeface="Arial"/>
                <a:cs typeface="Arial"/>
                <a:sym typeface="Arial"/>
              </a:rPr>
              <a:t>The family pedigree should be designed simultaneously while  taking the family history.</a:t>
            </a:r>
            <a:endParaRPr b="0" i="0" sz="1400" u="none" cap="none" strike="noStrike">
              <a:solidFill>
                <a:srgbClr val="000000"/>
              </a:solidFill>
              <a:latin typeface="Arial"/>
              <a:ea typeface="Arial"/>
              <a:cs typeface="Arial"/>
              <a:sym typeface="Arial"/>
            </a:endParaRPr>
          </a:p>
        </p:txBody>
      </p:sp>
      <p:sp>
        <p:nvSpPr>
          <p:cNvPr id="398" name="Google Shape;398;p37"/>
          <p:cNvSpPr txBox="1"/>
          <p:nvPr/>
        </p:nvSpPr>
        <p:spPr>
          <a:xfrm>
            <a:off x="2391894" y="4468810"/>
            <a:ext cx="4372909" cy="229743"/>
          </a:xfrm>
          <a:prstGeom prst="rect">
            <a:avLst/>
          </a:prstGeom>
          <a:noFill/>
          <a:ln>
            <a:noFill/>
          </a:ln>
        </p:spPr>
        <p:txBody>
          <a:bodyPr anchorCtr="0" anchor="t" bIns="45700" lIns="91425" spcFirstLastPara="1" rIns="91425" wrap="square" tIns="45700">
            <a:spAutoFit/>
          </a:bodyPr>
          <a:lstStyle/>
          <a:p>
            <a:pPr indent="0" lvl="0" marL="270510" marR="0" rtl="0" algn="just">
              <a:lnSpc>
                <a:spcPct val="107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Fig. 5. An example of a pedigree with Alzheimer disease history</a:t>
            </a:r>
            <a:endParaRPr b="0" i="0" sz="9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99" name="Google Shape;399;p37"/>
          <p:cNvPicPr preferRelativeResize="0"/>
          <p:nvPr/>
        </p:nvPicPr>
        <p:blipFill rotWithShape="1">
          <a:blip r:embed="rId5">
            <a:alphaModFix/>
          </a:blip>
          <a:srcRect b="0" l="0" r="0" t="0"/>
          <a:stretch/>
        </p:blipFill>
        <p:spPr>
          <a:xfrm>
            <a:off x="6475413" y="4430535"/>
            <a:ext cx="2601408" cy="649180"/>
          </a:xfrm>
          <a:prstGeom prst="rect">
            <a:avLst/>
          </a:prstGeom>
          <a:noFill/>
          <a:ln>
            <a:noFill/>
          </a:ln>
        </p:spPr>
      </p:pic>
      <p:sp>
        <p:nvSpPr>
          <p:cNvPr id="400" name="Google Shape;400;p37"/>
          <p:cNvSpPr txBox="1"/>
          <p:nvPr/>
        </p:nvSpPr>
        <p:spPr>
          <a:xfrm>
            <a:off x="16379" y="4880455"/>
            <a:ext cx="8529902"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REFERENCE?</a:t>
            </a:r>
            <a:endParaRPr b="0" i="0" sz="900" u="none" cap="none" strike="noStrike">
              <a:solidFill>
                <a:schemeClr val="lt1"/>
              </a:solidFill>
              <a:latin typeface="Arial"/>
              <a:ea typeface="Arial"/>
              <a:cs typeface="Arial"/>
              <a:sym typeface="Arial"/>
            </a:endParaRPr>
          </a:p>
        </p:txBody>
      </p:sp>
      <p:sp>
        <p:nvSpPr>
          <p:cNvPr id="401" name="Google Shape;401;p37"/>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Εικόνα που περιέχει λογότυπο&#10;&#10;Περιγραφή που δημιουργήθηκε αυτόματα" id="406" name="Google Shape;406;p38"/>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407" name="Google Shape;407;p38"/>
          <p:cNvSpPr txBox="1"/>
          <p:nvPr>
            <p:ph idx="1" type="body"/>
          </p:nvPr>
        </p:nvSpPr>
        <p:spPr>
          <a:xfrm>
            <a:off x="393700" y="938591"/>
            <a:ext cx="8318500" cy="3860800"/>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0"/>
              </a:spcBef>
              <a:spcAft>
                <a:spcPts val="0"/>
              </a:spcAft>
              <a:buSzPts val="1400"/>
              <a:buFont typeface="Arial"/>
              <a:buAutoNum type="arabicPeriod" startAt="3"/>
            </a:pPr>
            <a:r>
              <a:rPr b="1" lang="en-US" sz="1400">
                <a:solidFill>
                  <a:srgbClr val="000000"/>
                </a:solidFill>
                <a:latin typeface="Arial"/>
                <a:ea typeface="Arial"/>
                <a:cs typeface="Arial"/>
                <a:sym typeface="Arial"/>
              </a:rPr>
              <a:t>Educational discussion</a:t>
            </a:r>
            <a:r>
              <a:rPr lang="en-US" sz="1400">
                <a:solidFill>
                  <a:srgbClr val="000000"/>
                </a:solidFill>
                <a:latin typeface="Arial"/>
                <a:ea typeface="Arial"/>
                <a:cs typeface="Arial"/>
                <a:sym typeface="Arial"/>
              </a:rPr>
              <a:t>:</a:t>
            </a:r>
            <a:endParaRPr/>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The counselor must inform the patient about the genetic conditions in a non-biased way, using understandable language and concepts. The counselor can produce materials (videos or some slides) that can be sent to the patient before the main counseling session.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The patient and/or their companions should receive: </a:t>
            </a:r>
            <a:endParaRPr/>
          </a:p>
          <a:p>
            <a:pPr indent="0" lvl="0" marL="0" rtl="0" algn="just">
              <a:lnSpc>
                <a:spcPct val="100000"/>
              </a:lnSpc>
              <a:spcBef>
                <a:spcPts val="0"/>
              </a:spcBef>
              <a:spcAft>
                <a:spcPts val="0"/>
              </a:spcAft>
              <a:buSzPts val="1400"/>
              <a:buNone/>
            </a:pPr>
            <a:r>
              <a:t/>
            </a:r>
            <a:endParaRPr sz="600">
              <a:solidFill>
                <a:srgbClr val="000000"/>
              </a:solidFill>
              <a:latin typeface="Arial"/>
              <a:ea typeface="Arial"/>
              <a:cs typeface="Arial"/>
              <a:sym typeface="Arial"/>
            </a:endParaRPr>
          </a:p>
          <a:p>
            <a:pPr indent="-180975" lvl="0" marL="3619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Theoretical background of the disease; genetic mechanisms, limitations of the current knowledge about the condition, as well as possibilities of treatment and status of research and DNA banking.</a:t>
            </a:r>
            <a:endParaRPr/>
          </a:p>
          <a:p>
            <a:pPr indent="-180975" lvl="0" marL="36195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180975" lvl="0" marL="3619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Risk factors and their prevalence in the general population. </a:t>
            </a:r>
            <a:endParaRPr/>
          </a:p>
          <a:p>
            <a:pPr indent="-180975" lvl="0" marL="36195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180975" lvl="0" marL="3619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The process of genetic testing and possible outcomes of the study.</a:t>
            </a:r>
            <a:endParaRPr/>
          </a:p>
          <a:p>
            <a:pPr indent="-180975" lvl="0" marL="36195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180975" lvl="0" marL="3619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Assist with informed decision making and result sharing, emphasizing the importance of discretion in genetic testing discussions.</a:t>
            </a:r>
            <a:endParaRPr/>
          </a:p>
          <a:p>
            <a:pPr indent="-180975" lvl="0" marL="36195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180975" lvl="0" marL="3619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Discuss impact of test results on insurance and genetic discrimination legislation.</a:t>
            </a:r>
            <a:endParaRPr/>
          </a:p>
          <a:p>
            <a:pPr indent="-180975" lvl="0" marL="36195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180975" lvl="0" marL="361950" rtl="0" algn="just">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Offer a follow-up plan to check in and determine the need for additional counseling.</a:t>
            </a:r>
            <a:endParaRPr/>
          </a:p>
        </p:txBody>
      </p:sp>
      <p:sp>
        <p:nvSpPr>
          <p:cNvPr id="408" name="Google Shape;408;p38"/>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9"/>
          <p:cNvSpPr txBox="1"/>
          <p:nvPr>
            <p:ph idx="1" type="body"/>
          </p:nvPr>
        </p:nvSpPr>
        <p:spPr>
          <a:xfrm>
            <a:off x="400050" y="1158155"/>
            <a:ext cx="8343900" cy="3526142"/>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0"/>
              </a:spcBef>
              <a:spcAft>
                <a:spcPts val="0"/>
              </a:spcAft>
              <a:buSzPts val="1400"/>
              <a:buFont typeface="Arial"/>
              <a:buAutoNum type="arabicPeriod" startAt="4"/>
            </a:pPr>
            <a:r>
              <a:rPr b="1" lang="en-US" sz="1400">
                <a:solidFill>
                  <a:srgbClr val="000000"/>
                </a:solidFill>
                <a:latin typeface="Arial"/>
                <a:ea typeface="Arial"/>
                <a:cs typeface="Arial"/>
                <a:sym typeface="Arial"/>
              </a:rPr>
              <a:t>Motives and considerations</a:t>
            </a:r>
            <a:endParaRPr/>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The counselor should assess patient's understanding, beliefs, and needs and explore family dynamics and fears about the disease in order to address their concerns.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Consider patient's motivations and support system for testing by asking the following questions:</a:t>
            </a:r>
            <a:endParaRPr/>
          </a:p>
          <a:p>
            <a:pPr indent="-107950" lvl="0" marL="285750" rtl="0" algn="just">
              <a:lnSpc>
                <a:spcPct val="100000"/>
              </a:lnSpc>
              <a:spcBef>
                <a:spcPts val="0"/>
              </a:spcBef>
              <a:spcAft>
                <a:spcPts val="0"/>
              </a:spcAft>
              <a:buSzPts val="1400"/>
              <a:buFont typeface="Arial"/>
              <a:buChar char="•"/>
            </a:pPr>
            <a:r>
              <a:rPr i="1" lang="en-US">
                <a:solidFill>
                  <a:srgbClr val="000000"/>
                </a:solidFill>
                <a:latin typeface="Arial"/>
                <a:ea typeface="Arial"/>
                <a:cs typeface="Arial"/>
                <a:sym typeface="Arial"/>
              </a:rPr>
              <a:t>What do you anticipate your immediate reaction to a positive and a negative test result may be?</a:t>
            </a:r>
            <a:endParaRPr/>
          </a:p>
          <a:p>
            <a:pPr indent="-107950" lvl="0" marL="285750" rtl="0" algn="just">
              <a:lnSpc>
                <a:spcPct val="100000"/>
              </a:lnSpc>
              <a:spcBef>
                <a:spcPts val="0"/>
              </a:spcBef>
              <a:spcAft>
                <a:spcPts val="0"/>
              </a:spcAft>
              <a:buSzPts val="1400"/>
              <a:buFont typeface="Arial"/>
              <a:buChar char="•"/>
            </a:pPr>
            <a:r>
              <a:rPr i="1" lang="en-US">
                <a:solidFill>
                  <a:srgbClr val="000000"/>
                </a:solidFill>
                <a:latin typeface="Arial"/>
                <a:ea typeface="Arial"/>
                <a:cs typeface="Arial"/>
                <a:sym typeface="Arial"/>
              </a:rPr>
              <a:t>Over the long term, talk me through how you imagine you will manage living with knowing your risk status and coping with the stress.</a:t>
            </a:r>
            <a:endParaRPr/>
          </a:p>
          <a:p>
            <a:pPr indent="-107950" lvl="0" marL="285750" rtl="0" algn="just">
              <a:lnSpc>
                <a:spcPct val="100000"/>
              </a:lnSpc>
              <a:spcBef>
                <a:spcPts val="0"/>
              </a:spcBef>
              <a:spcAft>
                <a:spcPts val="0"/>
              </a:spcAft>
              <a:buSzPts val="1400"/>
              <a:buFont typeface="Arial"/>
              <a:buChar char="•"/>
            </a:pPr>
            <a:r>
              <a:rPr i="1" lang="en-US">
                <a:solidFill>
                  <a:srgbClr val="000000"/>
                </a:solidFill>
                <a:latin typeface="Arial"/>
                <a:ea typeface="Arial"/>
                <a:cs typeface="Arial"/>
                <a:sym typeface="Arial"/>
              </a:rPr>
              <a:t>What, if anything, about your future life plans may change?</a:t>
            </a:r>
            <a:endParaRPr/>
          </a:p>
          <a:p>
            <a:pPr indent="-107950" lvl="0" marL="285750" rtl="0" algn="just">
              <a:lnSpc>
                <a:spcPct val="100000"/>
              </a:lnSpc>
              <a:spcBef>
                <a:spcPts val="0"/>
              </a:spcBef>
              <a:spcAft>
                <a:spcPts val="0"/>
              </a:spcAft>
              <a:buSzPts val="1400"/>
              <a:buFont typeface="Arial"/>
              <a:buChar char="•"/>
            </a:pPr>
            <a:r>
              <a:rPr i="1" lang="en-US">
                <a:solidFill>
                  <a:srgbClr val="000000"/>
                </a:solidFill>
                <a:latin typeface="Arial"/>
                <a:ea typeface="Arial"/>
                <a:cs typeface="Arial"/>
                <a:sym typeface="Arial"/>
              </a:rPr>
              <a:t>With whom will you share your results? Have you discussed your testing decision with these people?</a:t>
            </a:r>
            <a:endParaRPr/>
          </a:p>
          <a:p>
            <a:pPr indent="-107950" lvl="0" marL="285750" rtl="0" algn="just">
              <a:lnSpc>
                <a:spcPct val="100000"/>
              </a:lnSpc>
              <a:spcBef>
                <a:spcPts val="0"/>
              </a:spcBef>
              <a:spcAft>
                <a:spcPts val="0"/>
              </a:spcAft>
              <a:buSzPts val="1400"/>
              <a:buFont typeface="Arial"/>
              <a:buChar char="•"/>
            </a:pPr>
            <a:r>
              <a:rPr i="1" lang="en-US">
                <a:solidFill>
                  <a:srgbClr val="000000"/>
                </a:solidFill>
                <a:latin typeface="Arial"/>
                <a:ea typeface="Arial"/>
                <a:cs typeface="Arial"/>
                <a:sym typeface="Arial"/>
              </a:rPr>
              <a:t>How are these results likely to affect these people?</a:t>
            </a:r>
            <a:endParaRPr/>
          </a:p>
          <a:p>
            <a:pPr indent="-107950" lvl="0" marL="285750" rtl="0" algn="just">
              <a:lnSpc>
                <a:spcPct val="100000"/>
              </a:lnSpc>
              <a:spcBef>
                <a:spcPts val="0"/>
              </a:spcBef>
              <a:spcAft>
                <a:spcPts val="0"/>
              </a:spcAft>
              <a:buSzPts val="1400"/>
              <a:buFont typeface="Arial"/>
              <a:buChar char="•"/>
            </a:pPr>
            <a:r>
              <a:rPr i="1" lang="en-US">
                <a:solidFill>
                  <a:srgbClr val="000000"/>
                </a:solidFill>
                <a:latin typeface="Arial"/>
                <a:ea typeface="Arial"/>
                <a:cs typeface="Arial"/>
                <a:sym typeface="Arial"/>
              </a:rPr>
              <a:t>What are your resources and who makes up your primary support system?</a:t>
            </a:r>
            <a:endParaRPr/>
          </a:p>
          <a:p>
            <a:pPr indent="-107950" lvl="0" marL="285750" rtl="0" algn="just">
              <a:lnSpc>
                <a:spcPct val="100000"/>
              </a:lnSpc>
              <a:spcBef>
                <a:spcPts val="0"/>
              </a:spcBef>
              <a:spcAft>
                <a:spcPts val="0"/>
              </a:spcAft>
              <a:buSzPts val="1400"/>
              <a:buFont typeface="Arial"/>
              <a:buChar char="•"/>
            </a:pPr>
            <a:r>
              <a:rPr i="1" lang="en-US">
                <a:solidFill>
                  <a:srgbClr val="000000"/>
                </a:solidFill>
                <a:latin typeface="Arial"/>
                <a:ea typeface="Arial"/>
                <a:cs typeface="Arial"/>
                <a:sym typeface="Arial"/>
              </a:rPr>
              <a:t>If your siblings are testing, how do you anticipate feeling if their results differ from yours?</a:t>
            </a:r>
            <a:endParaRPr/>
          </a:p>
          <a:p>
            <a:pPr indent="-19050" lvl="0" marL="285750" rtl="0" algn="just">
              <a:lnSpc>
                <a:spcPct val="100000"/>
              </a:lnSpc>
              <a:spcBef>
                <a:spcPts val="0"/>
              </a:spcBef>
              <a:spcAft>
                <a:spcPts val="0"/>
              </a:spcAft>
              <a:buSzPts val="1400"/>
              <a:buFont typeface="Arial"/>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The genetic counselor may make the recommendation to delay testing until unresolved issues between a couple are addressed and/or may refer them for longer-term counseling.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414" name="Google Shape;414;p39"/>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pic>
        <p:nvPicPr>
          <p:cNvPr descr="Εικόνα που περιέχει λογότυπο&#10;&#10;Περιγραφή που δημιουργήθηκε αυτόματα" id="415" name="Google Shape;415;p39"/>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Table of contents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57" name="Google Shape;57;p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58" name="Google Shape;58;p4"/>
          <p:cNvGrpSpPr/>
          <p:nvPr/>
        </p:nvGrpSpPr>
        <p:grpSpPr>
          <a:xfrm>
            <a:off x="-2547119" y="377342"/>
            <a:ext cx="10540946" cy="4851272"/>
            <a:chOff x="-4071119" y="-624865"/>
            <a:chExt cx="10540946" cy="4851272"/>
          </a:xfrm>
        </p:grpSpPr>
        <p:sp>
          <p:nvSpPr>
            <p:cNvPr id="59" name="Google Shape;59;p4"/>
            <p:cNvSpPr/>
            <p:nvPr/>
          </p:nvSpPr>
          <p:spPr>
            <a:xfrm>
              <a:off x="-4071119"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291742" y="189657"/>
              <a:ext cx="6178084" cy="379170"/>
            </a:xfrm>
            <a:prstGeom prst="rect">
              <a:avLst/>
            </a:prstGeom>
            <a:solidFill>
              <a:srgbClr val="427E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nvSpPr>
          <p:spPr>
            <a:xfrm>
              <a:off x="291742" y="189657"/>
              <a:ext cx="6178084" cy="379170"/>
            </a:xfrm>
            <a:prstGeom prst="rect">
              <a:avLst/>
            </a:prstGeom>
            <a:noFill/>
            <a:ln>
              <a:noFill/>
            </a:ln>
          </p:spPr>
          <p:txBody>
            <a:bodyPr anchorCtr="0" anchor="ctr" bIns="35550" lIns="3009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1: </a:t>
              </a:r>
              <a:r>
                <a:rPr b="0" i="1" lang="en-US" sz="1400" u="none" cap="none" strike="noStrike">
                  <a:solidFill>
                    <a:srgbClr val="FFFFFF"/>
                  </a:solidFill>
                  <a:latin typeface="Arial"/>
                  <a:ea typeface="Arial"/>
                  <a:cs typeface="Arial"/>
                  <a:sym typeface="Arial"/>
                </a:rPr>
                <a:t>Genetic Counseling: Pre-existing Protocols </a:t>
              </a:r>
              <a:endParaRPr b="0" i="1" sz="1400" u="none" cap="none" strike="noStrike">
                <a:solidFill>
                  <a:srgbClr val="FFFFFF"/>
                </a:solidFill>
                <a:latin typeface="Arial"/>
                <a:ea typeface="Arial"/>
                <a:cs typeface="Arial"/>
                <a:sym typeface="Arial"/>
              </a:endParaRPr>
            </a:p>
          </p:txBody>
        </p:sp>
        <p:sp>
          <p:nvSpPr>
            <p:cNvPr id="62" name="Google Shape;62;p4"/>
            <p:cNvSpPr/>
            <p:nvPr/>
          </p:nvSpPr>
          <p:spPr>
            <a:xfrm>
              <a:off x="54761" y="142260"/>
              <a:ext cx="473962" cy="473962"/>
            </a:xfrm>
            <a:prstGeom prst="ellipse">
              <a:avLst/>
            </a:prstGeom>
            <a:solidFill>
              <a:schemeClr val="lt1"/>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603636" y="758340"/>
              <a:ext cx="5866191" cy="379170"/>
            </a:xfrm>
            <a:prstGeom prst="rect">
              <a:avLst/>
            </a:prstGeom>
            <a:solidFill>
              <a:srgbClr val="5087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txBox="1"/>
            <p:nvPr/>
          </p:nvSpPr>
          <p:spPr>
            <a:xfrm>
              <a:off x="603636" y="758340"/>
              <a:ext cx="5866191" cy="379170"/>
            </a:xfrm>
            <a:prstGeom prst="rect">
              <a:avLst/>
            </a:prstGeom>
            <a:noFill/>
            <a:ln>
              <a:noFill/>
            </a:ln>
          </p:spPr>
          <p:txBody>
            <a:bodyPr anchorCtr="0" anchor="ctr" bIns="35550" lIns="3009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2: </a:t>
              </a:r>
              <a:r>
                <a:rPr b="0" i="1" lang="en-US" sz="1400" u="none" cap="none" strike="noStrike">
                  <a:solidFill>
                    <a:srgbClr val="FFFFFF"/>
                  </a:solidFill>
                  <a:latin typeface="Arial"/>
                  <a:ea typeface="Arial"/>
                  <a:cs typeface="Arial"/>
                  <a:sym typeface="Arial"/>
                </a:rPr>
                <a:t>GECONEU+ Transnational Implementation Guidelines</a:t>
              </a:r>
              <a:endParaRPr b="0" i="1" sz="1400" u="none" cap="none" strike="noStrike">
                <a:solidFill>
                  <a:srgbClr val="FFFFFF"/>
                </a:solidFill>
                <a:latin typeface="Arial"/>
                <a:ea typeface="Arial"/>
                <a:cs typeface="Arial"/>
                <a:sym typeface="Arial"/>
              </a:endParaRPr>
            </a:p>
          </p:txBody>
        </p:sp>
        <p:sp>
          <p:nvSpPr>
            <p:cNvPr id="65" name="Google Shape;65;p4"/>
            <p:cNvSpPr/>
            <p:nvPr/>
          </p:nvSpPr>
          <p:spPr>
            <a:xfrm>
              <a:off x="366654" y="710944"/>
              <a:ext cx="473962" cy="473962"/>
            </a:xfrm>
            <a:prstGeom prst="ellipse">
              <a:avLst/>
            </a:prstGeom>
            <a:solidFill>
              <a:schemeClr val="lt1"/>
            </a:solidFill>
            <a:ln cap="flat" cmpd="sng" w="25400">
              <a:solidFill>
                <a:srgbClr val="5186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746257" y="1327024"/>
              <a:ext cx="5723569" cy="379170"/>
            </a:xfrm>
            <a:prstGeom prst="rect">
              <a:avLst/>
            </a:prstGeom>
            <a:solidFill>
              <a:srgbClr val="5E8F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txBox="1"/>
            <p:nvPr/>
          </p:nvSpPr>
          <p:spPr>
            <a:xfrm>
              <a:off x="746257" y="1327024"/>
              <a:ext cx="5723569" cy="379170"/>
            </a:xfrm>
            <a:prstGeom prst="rect">
              <a:avLst/>
            </a:prstGeom>
            <a:noFill/>
            <a:ln>
              <a:noFill/>
            </a:ln>
          </p:spPr>
          <p:txBody>
            <a:bodyPr anchorCtr="0" anchor="ctr" bIns="35550" lIns="3009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3: </a:t>
              </a:r>
              <a:r>
                <a:rPr b="0" i="1" lang="en-US" sz="1400" u="none" cap="none" strike="noStrike">
                  <a:solidFill>
                    <a:srgbClr val="FFFFFF"/>
                  </a:solidFill>
                  <a:latin typeface="Arial"/>
                  <a:ea typeface="Arial"/>
                  <a:cs typeface="Arial"/>
                  <a:sym typeface="Arial"/>
                </a:rPr>
                <a:t>Assessment of the patient’s/family’s psychological state</a:t>
              </a:r>
              <a:endParaRPr b="0" i="1" sz="1400" u="none" cap="none" strike="noStrike">
                <a:solidFill>
                  <a:srgbClr val="FFFFFF"/>
                </a:solidFill>
                <a:latin typeface="Arial"/>
                <a:ea typeface="Arial"/>
                <a:cs typeface="Arial"/>
                <a:sym typeface="Arial"/>
              </a:endParaRPr>
            </a:p>
          </p:txBody>
        </p:sp>
        <p:sp>
          <p:nvSpPr>
            <p:cNvPr id="68" name="Google Shape;68;p4"/>
            <p:cNvSpPr/>
            <p:nvPr/>
          </p:nvSpPr>
          <p:spPr>
            <a:xfrm>
              <a:off x="509276" y="1279627"/>
              <a:ext cx="473962" cy="473962"/>
            </a:xfrm>
            <a:prstGeom prst="ellipse">
              <a:avLst/>
            </a:prstGeom>
            <a:solidFill>
              <a:schemeClr val="lt1"/>
            </a:solidFill>
            <a:ln cap="flat" cmpd="sng" w="25400">
              <a:solidFill>
                <a:srgbClr val="6291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746257" y="1895347"/>
              <a:ext cx="5723569" cy="379170"/>
            </a:xfrm>
            <a:prstGeom prst="rect">
              <a:avLst/>
            </a:prstGeom>
            <a:solidFill>
              <a:srgbClr val="6D99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txBox="1"/>
            <p:nvPr/>
          </p:nvSpPr>
          <p:spPr>
            <a:xfrm>
              <a:off x="746257" y="1895347"/>
              <a:ext cx="5723569" cy="379170"/>
            </a:xfrm>
            <a:prstGeom prst="rect">
              <a:avLst/>
            </a:prstGeom>
            <a:noFill/>
            <a:ln>
              <a:noFill/>
            </a:ln>
          </p:spPr>
          <p:txBody>
            <a:bodyPr anchorCtr="0" anchor="ctr" bIns="35550" lIns="3009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4: </a:t>
              </a:r>
              <a:r>
                <a:rPr b="0" i="1" lang="en-US" sz="1400" u="none" cap="none" strike="noStrike">
                  <a:solidFill>
                    <a:srgbClr val="FFFFFF"/>
                  </a:solidFill>
                  <a:latin typeface="Arial"/>
                  <a:ea typeface="Arial"/>
                  <a:cs typeface="Arial"/>
                  <a:sym typeface="Arial"/>
                </a:rPr>
                <a:t>Creating families’ pedigree</a:t>
              </a:r>
              <a:r>
                <a:rPr b="0" i="0" lang="en-US" sz="1400" u="none" cap="none" strike="noStrike">
                  <a:solidFill>
                    <a:schemeClr val="dk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
          <p:nvSpPr>
            <p:cNvPr id="71" name="Google Shape;71;p4"/>
            <p:cNvSpPr/>
            <p:nvPr/>
          </p:nvSpPr>
          <p:spPr>
            <a:xfrm>
              <a:off x="509276" y="1847951"/>
              <a:ext cx="473962" cy="473962"/>
            </a:xfrm>
            <a:prstGeom prst="ellipse">
              <a:avLst/>
            </a:prstGeom>
            <a:solidFill>
              <a:schemeClr val="lt1"/>
            </a:solidFill>
            <a:ln cap="flat" cmpd="sng" w="25400">
              <a:solidFill>
                <a:srgbClr val="749D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603636" y="2464030"/>
              <a:ext cx="5866191" cy="379170"/>
            </a:xfrm>
            <a:prstGeom prst="rect">
              <a:avLst/>
            </a:prstGeom>
            <a:solidFill>
              <a:srgbClr val="7DA3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txBox="1"/>
            <p:nvPr/>
          </p:nvSpPr>
          <p:spPr>
            <a:xfrm>
              <a:off x="603636" y="2464030"/>
              <a:ext cx="5866191" cy="379170"/>
            </a:xfrm>
            <a:prstGeom prst="rect">
              <a:avLst/>
            </a:prstGeom>
            <a:noFill/>
            <a:ln>
              <a:noFill/>
            </a:ln>
          </p:spPr>
          <p:txBody>
            <a:bodyPr anchorCtr="0" anchor="ctr" bIns="35550" lIns="3009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5: </a:t>
              </a:r>
              <a:r>
                <a:rPr b="0" i="1" lang="en-US" sz="1400" u="none" cap="none" strike="noStrike">
                  <a:solidFill>
                    <a:srgbClr val="FFFFFF"/>
                  </a:solidFill>
                  <a:latin typeface="Arial"/>
                  <a:ea typeface="Arial"/>
                  <a:cs typeface="Arial"/>
                  <a:sym typeface="Arial"/>
                </a:rPr>
                <a:t>Risk Determination: Population Genetics</a:t>
              </a:r>
              <a:endParaRPr b="0" i="1" sz="1400" u="none" cap="none" strike="noStrike">
                <a:solidFill>
                  <a:srgbClr val="FFFFFF"/>
                </a:solidFill>
                <a:latin typeface="Arial"/>
                <a:ea typeface="Arial"/>
                <a:cs typeface="Arial"/>
                <a:sym typeface="Arial"/>
              </a:endParaRPr>
            </a:p>
          </p:txBody>
        </p:sp>
        <p:sp>
          <p:nvSpPr>
            <p:cNvPr id="74" name="Google Shape;74;p4"/>
            <p:cNvSpPr/>
            <p:nvPr/>
          </p:nvSpPr>
          <p:spPr>
            <a:xfrm>
              <a:off x="366654" y="2416634"/>
              <a:ext cx="473962" cy="473962"/>
            </a:xfrm>
            <a:prstGeom prst="ellipse">
              <a:avLst/>
            </a:prstGeom>
            <a:solidFill>
              <a:schemeClr val="lt1"/>
            </a:solidFill>
            <a:ln cap="flat" cmpd="sng" w="25400">
              <a:solidFill>
                <a:srgbClr val="87A9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291742" y="3032714"/>
              <a:ext cx="6178084" cy="379170"/>
            </a:xfrm>
            <a:prstGeom prst="rect">
              <a:avLst/>
            </a:prstGeom>
            <a:solidFill>
              <a:srgbClr val="8EADF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txBox="1"/>
            <p:nvPr/>
          </p:nvSpPr>
          <p:spPr>
            <a:xfrm>
              <a:off x="291742" y="3032714"/>
              <a:ext cx="6178084" cy="379170"/>
            </a:xfrm>
            <a:prstGeom prst="rect">
              <a:avLst/>
            </a:prstGeom>
            <a:noFill/>
            <a:ln>
              <a:noFill/>
            </a:ln>
          </p:spPr>
          <p:txBody>
            <a:bodyPr anchorCtr="0" anchor="ctr" bIns="35550" lIns="3009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Chapter 6: </a:t>
              </a:r>
              <a:r>
                <a:rPr b="0" i="1" lang="en-US" sz="1400" u="none" cap="none" strike="noStrike">
                  <a:solidFill>
                    <a:srgbClr val="FFFFFF"/>
                  </a:solidFill>
                  <a:latin typeface="Arial"/>
                  <a:ea typeface="Arial"/>
                  <a:cs typeface="Arial"/>
                  <a:sym typeface="Arial"/>
                </a:rPr>
                <a:t>Communicating risk and how to facilitate decision-making</a:t>
              </a:r>
              <a:endParaRPr b="0" i="1" sz="1400" u="none" cap="none" strike="noStrike">
                <a:solidFill>
                  <a:srgbClr val="FFFFFF"/>
                </a:solidFill>
                <a:latin typeface="Arial"/>
                <a:ea typeface="Arial"/>
                <a:cs typeface="Arial"/>
                <a:sym typeface="Arial"/>
              </a:endParaRPr>
            </a:p>
          </p:txBody>
        </p:sp>
        <p:sp>
          <p:nvSpPr>
            <p:cNvPr id="77" name="Google Shape;77;p4"/>
            <p:cNvSpPr/>
            <p:nvPr/>
          </p:nvSpPr>
          <p:spPr>
            <a:xfrm>
              <a:off x="54761" y="2985318"/>
              <a:ext cx="473962" cy="473962"/>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descr="Εικόνα που περιέχει λογότυπο&#10;&#10;Περιγραφή που δημιουργήθηκε αυτόματα" id="420" name="Google Shape;420;p40"/>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421" name="Google Shape;421;p40"/>
          <p:cNvSpPr txBox="1"/>
          <p:nvPr>
            <p:ph idx="1" type="body"/>
          </p:nvPr>
        </p:nvSpPr>
        <p:spPr>
          <a:xfrm>
            <a:off x="393700" y="1158155"/>
            <a:ext cx="8293100" cy="3526142"/>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0"/>
              </a:spcBef>
              <a:spcAft>
                <a:spcPts val="0"/>
              </a:spcAft>
              <a:buSzPts val="1400"/>
              <a:buFont typeface="Arial"/>
              <a:buAutoNum type="arabicPeriod" startAt="5"/>
            </a:pPr>
            <a:r>
              <a:rPr b="1" lang="en-US" sz="1400">
                <a:solidFill>
                  <a:srgbClr val="000000"/>
                </a:solidFill>
                <a:latin typeface="Arial"/>
                <a:ea typeface="Arial"/>
                <a:cs typeface="Arial"/>
                <a:sym typeface="Arial"/>
              </a:rPr>
              <a:t>Special considerations for symptomatic patients</a:t>
            </a:r>
            <a:endParaRPr/>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285750" lvl="0" marL="533400" rtl="0" algn="just">
              <a:lnSpc>
                <a:spcPct val="100000"/>
              </a:lnSpc>
              <a:spcBef>
                <a:spcPts val="0"/>
              </a:spcBef>
              <a:spcAft>
                <a:spcPts val="0"/>
              </a:spcAft>
              <a:buSzPts val="1400"/>
              <a:buFont typeface="Noto Sans Symbols"/>
              <a:buChar char="⮚"/>
            </a:pPr>
            <a:r>
              <a:rPr lang="en-US" sz="1400">
                <a:solidFill>
                  <a:srgbClr val="000000"/>
                </a:solidFill>
                <a:latin typeface="Arial"/>
                <a:ea typeface="Arial"/>
                <a:cs typeface="Arial"/>
                <a:sym typeface="Arial"/>
              </a:rPr>
              <a:t>Consider potential conflicts of interest when is a relative who requests genetic testing for a symptomatic patient, such as disinterest from said patient or other at-risk relatives. </a:t>
            </a:r>
            <a:endParaRPr/>
          </a:p>
          <a:p>
            <a:pPr indent="0" lvl="0" marL="24765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p:txBody>
      </p:sp>
      <p:pic>
        <p:nvPicPr>
          <p:cNvPr descr="A group of people sitting on a couch&#10;&#10;Description automatically generated with medium confidence" id="422" name="Google Shape;422;p40"/>
          <p:cNvPicPr preferRelativeResize="0"/>
          <p:nvPr/>
        </p:nvPicPr>
        <p:blipFill rotWithShape="1">
          <a:blip r:embed="rId4">
            <a:alphaModFix/>
          </a:blip>
          <a:srcRect b="0" l="0" r="0" t="0"/>
          <a:stretch/>
        </p:blipFill>
        <p:spPr>
          <a:xfrm>
            <a:off x="6211477" y="2098424"/>
            <a:ext cx="2375712" cy="2332111"/>
          </a:xfrm>
          <a:prstGeom prst="rect">
            <a:avLst/>
          </a:prstGeom>
          <a:noFill/>
          <a:ln>
            <a:noFill/>
          </a:ln>
        </p:spPr>
      </p:pic>
      <p:sp>
        <p:nvSpPr>
          <p:cNvPr id="423" name="Google Shape;423;p40"/>
          <p:cNvSpPr txBox="1"/>
          <p:nvPr/>
        </p:nvSpPr>
        <p:spPr>
          <a:xfrm>
            <a:off x="393700" y="2012756"/>
            <a:ext cx="5817777" cy="2554505"/>
          </a:xfrm>
          <a:prstGeom prst="rect">
            <a:avLst/>
          </a:prstGeom>
          <a:noFill/>
          <a:ln>
            <a:noFill/>
          </a:ln>
        </p:spPr>
        <p:txBody>
          <a:bodyPr anchorCtr="0" anchor="t" bIns="45700" lIns="91425" spcFirstLastPara="1" rIns="91425" wrap="square" tIns="45700">
            <a:spAutoFit/>
          </a:bodyPr>
          <a:lstStyle/>
          <a:p>
            <a:pPr indent="-285750" lvl="0" marL="533400" marR="0" rtl="0" algn="just">
              <a:lnSpc>
                <a:spcPct val="100000"/>
              </a:lnSpc>
              <a:spcBef>
                <a:spcPts val="0"/>
              </a:spcBef>
              <a:spcAft>
                <a:spcPts val="0"/>
              </a:spcAft>
              <a:buClr>
                <a:srgbClr val="2D79FF"/>
              </a:buClr>
              <a:buSzPts val="1400"/>
              <a:buFont typeface="Noto Sans Symbols"/>
              <a:buChar char="⮚"/>
            </a:pPr>
            <a:r>
              <a:rPr b="0" i="0" lang="en-US" sz="1400" u="none" cap="none" strike="noStrike">
                <a:solidFill>
                  <a:srgbClr val="000000"/>
                </a:solidFill>
                <a:latin typeface="Arial"/>
                <a:ea typeface="Arial"/>
                <a:cs typeface="Arial"/>
                <a:sym typeface="Arial"/>
              </a:rPr>
              <a:t>Explore alternatives like DNA banking if the patient is averse to testing.</a:t>
            </a:r>
            <a:endParaRPr b="0" i="0" sz="1400" u="none" cap="none" strike="noStrike">
              <a:solidFill>
                <a:srgbClr val="000000"/>
              </a:solidFill>
              <a:latin typeface="Arial"/>
              <a:ea typeface="Arial"/>
              <a:cs typeface="Arial"/>
              <a:sym typeface="Arial"/>
            </a:endParaRPr>
          </a:p>
          <a:p>
            <a:pPr indent="-139700" lvl="0" marL="419100" marR="0" rtl="0" algn="just">
              <a:lnSpc>
                <a:spcPct val="100000"/>
              </a:lnSpc>
              <a:spcBef>
                <a:spcPts val="0"/>
              </a:spcBef>
              <a:spcAft>
                <a:spcPts val="0"/>
              </a:spcAft>
              <a:buClr>
                <a:srgbClr val="2D79FF"/>
              </a:buClr>
              <a:buSzPts val="500"/>
              <a:buFont typeface="Noto Sans Symbols"/>
              <a:buNone/>
            </a:pPr>
            <a:r>
              <a:t/>
            </a:r>
            <a:endParaRPr b="0" i="0" sz="500" u="none" cap="none" strike="noStrike">
              <a:solidFill>
                <a:srgbClr val="000000"/>
              </a:solidFill>
              <a:latin typeface="Arial"/>
              <a:ea typeface="Arial"/>
              <a:cs typeface="Arial"/>
              <a:sym typeface="Arial"/>
            </a:endParaRPr>
          </a:p>
          <a:p>
            <a:pPr indent="-285750" lvl="0" marL="533400" marR="0" rtl="0" algn="just">
              <a:lnSpc>
                <a:spcPct val="100000"/>
              </a:lnSpc>
              <a:spcBef>
                <a:spcPts val="0"/>
              </a:spcBef>
              <a:spcAft>
                <a:spcPts val="0"/>
              </a:spcAft>
              <a:buClr>
                <a:srgbClr val="2D79FF"/>
              </a:buClr>
              <a:buSzPts val="1400"/>
              <a:buFont typeface="Noto Sans Symbols"/>
              <a:buChar char="⮚"/>
            </a:pPr>
            <a:r>
              <a:rPr b="0" i="0" lang="en-US" sz="1400" u="none" cap="none" strike="noStrike">
                <a:solidFill>
                  <a:srgbClr val="000000"/>
                </a:solidFill>
                <a:latin typeface="Arial"/>
                <a:ea typeface="Arial"/>
                <a:cs typeface="Arial"/>
                <a:sym typeface="Arial"/>
              </a:rPr>
              <a:t>Encourage a family meeting to address disagreements and respect individual preferences.</a:t>
            </a:r>
            <a:endParaRPr b="0" i="0" sz="1400" u="none" cap="none" strike="noStrike">
              <a:solidFill>
                <a:srgbClr val="000000"/>
              </a:solidFill>
              <a:latin typeface="Arial"/>
              <a:ea typeface="Arial"/>
              <a:cs typeface="Arial"/>
              <a:sym typeface="Arial"/>
            </a:endParaRPr>
          </a:p>
          <a:p>
            <a:pPr indent="-139700" lvl="0" marL="419100" marR="0" rtl="0" algn="just">
              <a:lnSpc>
                <a:spcPct val="100000"/>
              </a:lnSpc>
              <a:spcBef>
                <a:spcPts val="0"/>
              </a:spcBef>
              <a:spcAft>
                <a:spcPts val="0"/>
              </a:spcAft>
              <a:buClr>
                <a:srgbClr val="2D79FF"/>
              </a:buClr>
              <a:buSzPts val="500"/>
              <a:buFont typeface="Noto Sans Symbols"/>
              <a:buNone/>
            </a:pPr>
            <a:r>
              <a:t/>
            </a:r>
            <a:endParaRPr b="0" i="0" sz="500" u="none" cap="none" strike="noStrike">
              <a:solidFill>
                <a:srgbClr val="000000"/>
              </a:solidFill>
              <a:latin typeface="Arial"/>
              <a:ea typeface="Arial"/>
              <a:cs typeface="Arial"/>
              <a:sym typeface="Arial"/>
            </a:endParaRPr>
          </a:p>
          <a:p>
            <a:pPr indent="-285750" lvl="0" marL="533400" marR="0" rtl="0" algn="just">
              <a:lnSpc>
                <a:spcPct val="100000"/>
              </a:lnSpc>
              <a:spcBef>
                <a:spcPts val="0"/>
              </a:spcBef>
              <a:spcAft>
                <a:spcPts val="0"/>
              </a:spcAft>
              <a:buClr>
                <a:srgbClr val="2D79FF"/>
              </a:buClr>
              <a:buSzPts val="1400"/>
              <a:buFont typeface="Noto Sans Symbols"/>
              <a:buChar char="⮚"/>
            </a:pPr>
            <a:r>
              <a:rPr b="0" i="0" lang="en-US" sz="1400" u="none" cap="none" strike="noStrike">
                <a:solidFill>
                  <a:srgbClr val="000000"/>
                </a:solidFill>
                <a:latin typeface="Arial"/>
                <a:ea typeface="Arial"/>
                <a:cs typeface="Arial"/>
                <a:sym typeface="Arial"/>
              </a:rPr>
              <a:t>Ensure client's understanding and autonomy in decision-making throughout the consultation.</a:t>
            </a:r>
            <a:endParaRPr b="0" i="0" sz="1400" u="none" cap="none" strike="noStrike">
              <a:solidFill>
                <a:srgbClr val="000000"/>
              </a:solidFill>
              <a:latin typeface="Arial"/>
              <a:ea typeface="Arial"/>
              <a:cs typeface="Arial"/>
              <a:sym typeface="Arial"/>
            </a:endParaRPr>
          </a:p>
          <a:p>
            <a:pPr indent="-139700" lvl="0" marL="419100" marR="0" rtl="0" algn="just">
              <a:lnSpc>
                <a:spcPct val="100000"/>
              </a:lnSpc>
              <a:spcBef>
                <a:spcPts val="0"/>
              </a:spcBef>
              <a:spcAft>
                <a:spcPts val="0"/>
              </a:spcAft>
              <a:buClr>
                <a:srgbClr val="2D79FF"/>
              </a:buClr>
              <a:buSzPts val="500"/>
              <a:buFont typeface="Noto Sans Symbols"/>
              <a:buNone/>
            </a:pPr>
            <a:r>
              <a:t/>
            </a:r>
            <a:endParaRPr b="0" i="0" sz="500" u="none" cap="none" strike="noStrike">
              <a:solidFill>
                <a:srgbClr val="000000"/>
              </a:solidFill>
              <a:latin typeface="Arial"/>
              <a:ea typeface="Arial"/>
              <a:cs typeface="Arial"/>
              <a:sym typeface="Arial"/>
            </a:endParaRPr>
          </a:p>
          <a:p>
            <a:pPr indent="-285750" lvl="0" marL="533400" marR="0" rtl="0" algn="just">
              <a:lnSpc>
                <a:spcPct val="100000"/>
              </a:lnSpc>
              <a:spcBef>
                <a:spcPts val="0"/>
              </a:spcBef>
              <a:spcAft>
                <a:spcPts val="0"/>
              </a:spcAft>
              <a:buClr>
                <a:srgbClr val="2D79FF"/>
              </a:buClr>
              <a:buSzPts val="1400"/>
              <a:buFont typeface="Noto Sans Symbols"/>
              <a:buChar char="⮚"/>
            </a:pPr>
            <a:r>
              <a:rPr b="0" i="0" lang="en-US" sz="1400" u="none" cap="none" strike="noStrike">
                <a:solidFill>
                  <a:srgbClr val="000000"/>
                </a:solidFill>
                <a:latin typeface="Arial"/>
                <a:ea typeface="Arial"/>
                <a:cs typeface="Arial"/>
                <a:sym typeface="Arial"/>
              </a:rPr>
              <a:t>Present options without bias and discuss advantages, disadvantages, and values.</a:t>
            </a:r>
            <a:endParaRPr b="0" i="0" sz="1400" u="none" cap="none" strike="noStrike">
              <a:solidFill>
                <a:srgbClr val="000000"/>
              </a:solidFill>
              <a:latin typeface="Arial"/>
              <a:ea typeface="Arial"/>
              <a:cs typeface="Arial"/>
              <a:sym typeface="Arial"/>
            </a:endParaRPr>
          </a:p>
          <a:p>
            <a:pPr indent="-139700" lvl="0" marL="419100" marR="0" rtl="0" algn="just">
              <a:lnSpc>
                <a:spcPct val="100000"/>
              </a:lnSpc>
              <a:spcBef>
                <a:spcPts val="0"/>
              </a:spcBef>
              <a:spcAft>
                <a:spcPts val="0"/>
              </a:spcAft>
              <a:buClr>
                <a:srgbClr val="2D79FF"/>
              </a:buClr>
              <a:buSzPts val="500"/>
              <a:buFont typeface="Noto Sans Symbols"/>
              <a:buNone/>
            </a:pPr>
            <a:r>
              <a:t/>
            </a:r>
            <a:endParaRPr b="0" i="0" sz="500" u="none" cap="none" strike="noStrike">
              <a:solidFill>
                <a:srgbClr val="000000"/>
              </a:solidFill>
              <a:latin typeface="Arial"/>
              <a:ea typeface="Arial"/>
              <a:cs typeface="Arial"/>
              <a:sym typeface="Arial"/>
            </a:endParaRPr>
          </a:p>
          <a:p>
            <a:pPr indent="-285750" lvl="0" marL="533400" marR="0" rtl="0" algn="just">
              <a:lnSpc>
                <a:spcPct val="100000"/>
              </a:lnSpc>
              <a:spcBef>
                <a:spcPts val="0"/>
              </a:spcBef>
              <a:spcAft>
                <a:spcPts val="0"/>
              </a:spcAft>
              <a:buClr>
                <a:srgbClr val="2D79FF"/>
              </a:buClr>
              <a:buSzPts val="1400"/>
              <a:buFont typeface="Noto Sans Symbols"/>
              <a:buChar char="⮚"/>
            </a:pPr>
            <a:r>
              <a:rPr b="0" i="0" lang="en-US" sz="1400" u="none" cap="none" strike="noStrike">
                <a:solidFill>
                  <a:srgbClr val="000000"/>
                </a:solidFill>
                <a:latin typeface="Arial"/>
                <a:ea typeface="Arial"/>
                <a:cs typeface="Arial"/>
                <a:sym typeface="Arial"/>
              </a:rPr>
              <a:t>Allow sufficient time for deliberation and seeking additional input.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0"/>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4"/>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Risk determination and population genetics</a:t>
            </a:r>
            <a:endParaRPr/>
          </a:p>
        </p:txBody>
      </p:sp>
      <p:pic>
        <p:nvPicPr>
          <p:cNvPr descr="Εικόνα που περιέχει λογότυπο&#10;&#10;Περιγραφή που δημιουργήθηκε αυτόματα" id="430" name="Google Shape;430;p6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431" name="Google Shape;431;p64"/>
          <p:cNvGrpSpPr/>
          <p:nvPr/>
        </p:nvGrpSpPr>
        <p:grpSpPr>
          <a:xfrm>
            <a:off x="-4113526" y="349445"/>
            <a:ext cx="5054356" cy="4851272"/>
            <a:chOff x="-2757941" y="-624865"/>
            <a:chExt cx="5054356" cy="4851272"/>
          </a:xfrm>
        </p:grpSpPr>
        <p:sp>
          <p:nvSpPr>
            <p:cNvPr id="432" name="Google Shape;432;p64"/>
            <p:cNvSpPr/>
            <p:nvPr/>
          </p:nvSpPr>
          <p:spPr>
            <a:xfrm>
              <a:off x="-2757941"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4"/>
            <p:cNvSpPr/>
            <p:nvPr/>
          </p:nvSpPr>
          <p:spPr>
            <a:xfrm>
              <a:off x="979951" y="179867"/>
              <a:ext cx="47432" cy="379170"/>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4"/>
            <p:cNvSpPr txBox="1"/>
            <p:nvPr/>
          </p:nvSpPr>
          <p:spPr>
            <a:xfrm>
              <a:off x="979951" y="179867"/>
              <a:ext cx="47432"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35" name="Google Shape;435;p64"/>
            <p:cNvSpPr/>
            <p:nvPr/>
          </p:nvSpPr>
          <p:spPr>
            <a:xfrm>
              <a:off x="1367939" y="142260"/>
              <a:ext cx="473962" cy="473962"/>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4"/>
            <p:cNvSpPr/>
            <p:nvPr/>
          </p:nvSpPr>
          <p:spPr>
            <a:xfrm flipH="1">
              <a:off x="1013874" y="802396"/>
              <a:ext cx="47094" cy="379170"/>
            </a:xfrm>
            <a:prstGeom prst="rect">
              <a:avLst/>
            </a:prstGeom>
            <a:solidFill>
              <a:srgbClr val="5186E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4"/>
            <p:cNvSpPr txBox="1"/>
            <p:nvPr/>
          </p:nvSpPr>
          <p:spPr>
            <a:xfrm>
              <a:off x="1013874" y="802396"/>
              <a:ext cx="47094"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38" name="Google Shape;438;p64"/>
            <p:cNvSpPr/>
            <p:nvPr/>
          </p:nvSpPr>
          <p:spPr>
            <a:xfrm>
              <a:off x="1679832" y="710944"/>
              <a:ext cx="473962" cy="473962"/>
            </a:xfrm>
            <a:prstGeom prst="ellipse">
              <a:avLst/>
            </a:prstGeom>
            <a:solidFill>
              <a:srgbClr val="5087ED"/>
            </a:solidFill>
            <a:ln cap="flat" cmpd="sng" w="25400">
              <a:solidFill>
                <a:srgbClr val="5186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4"/>
            <p:cNvSpPr/>
            <p:nvPr/>
          </p:nvSpPr>
          <p:spPr>
            <a:xfrm>
              <a:off x="974913" y="1344803"/>
              <a:ext cx="49148" cy="379170"/>
            </a:xfrm>
            <a:prstGeom prst="rect">
              <a:avLst/>
            </a:prstGeom>
            <a:solidFill>
              <a:srgbClr val="6291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4"/>
            <p:cNvSpPr txBox="1"/>
            <p:nvPr/>
          </p:nvSpPr>
          <p:spPr>
            <a:xfrm>
              <a:off x="974913" y="1344803"/>
              <a:ext cx="49148"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41" name="Google Shape;441;p64"/>
            <p:cNvSpPr/>
            <p:nvPr/>
          </p:nvSpPr>
          <p:spPr>
            <a:xfrm>
              <a:off x="1822453" y="1279627"/>
              <a:ext cx="473962" cy="473962"/>
            </a:xfrm>
            <a:prstGeom prst="ellipse">
              <a:avLst/>
            </a:prstGeom>
            <a:solidFill>
              <a:srgbClr val="5E8FF2"/>
            </a:solidFill>
            <a:ln cap="flat" cmpd="sng" w="25400">
              <a:solidFill>
                <a:srgbClr val="6291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4"/>
            <p:cNvSpPr/>
            <p:nvPr/>
          </p:nvSpPr>
          <p:spPr>
            <a:xfrm>
              <a:off x="918342" y="1891756"/>
              <a:ext cx="45861" cy="379170"/>
            </a:xfrm>
            <a:prstGeom prst="rect">
              <a:avLst/>
            </a:prstGeom>
            <a:solidFill>
              <a:srgbClr val="749DF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4"/>
            <p:cNvSpPr txBox="1"/>
            <p:nvPr/>
          </p:nvSpPr>
          <p:spPr>
            <a:xfrm>
              <a:off x="918342" y="1891756"/>
              <a:ext cx="45861"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44" name="Google Shape;444;p64"/>
            <p:cNvSpPr/>
            <p:nvPr/>
          </p:nvSpPr>
          <p:spPr>
            <a:xfrm>
              <a:off x="1822453" y="1847951"/>
              <a:ext cx="473962" cy="473962"/>
            </a:xfrm>
            <a:prstGeom prst="ellipse">
              <a:avLst/>
            </a:prstGeom>
            <a:solidFill>
              <a:srgbClr val="6D99F6"/>
            </a:solidFill>
            <a:ln cap="flat" cmpd="sng" w="25400">
              <a:solidFill>
                <a:srgbClr val="749D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4"/>
            <p:cNvSpPr/>
            <p:nvPr/>
          </p:nvSpPr>
          <p:spPr>
            <a:xfrm>
              <a:off x="814497" y="2446077"/>
              <a:ext cx="46659" cy="379170"/>
            </a:xfrm>
            <a:prstGeom prst="rect">
              <a:avLst/>
            </a:prstGeom>
            <a:solidFill>
              <a:srgbClr val="87A9F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4"/>
            <p:cNvSpPr txBox="1"/>
            <p:nvPr/>
          </p:nvSpPr>
          <p:spPr>
            <a:xfrm>
              <a:off x="814497" y="2446077"/>
              <a:ext cx="46659"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47" name="Google Shape;447;p64"/>
            <p:cNvSpPr/>
            <p:nvPr/>
          </p:nvSpPr>
          <p:spPr>
            <a:xfrm>
              <a:off x="1679832" y="2416634"/>
              <a:ext cx="473962" cy="473962"/>
            </a:xfrm>
            <a:prstGeom prst="ellipse">
              <a:avLst/>
            </a:prstGeom>
            <a:solidFill>
              <a:srgbClr val="7DA3FA"/>
            </a:solidFill>
            <a:ln cap="flat" cmpd="sng" w="25400">
              <a:solidFill>
                <a:srgbClr val="87A9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4"/>
            <p:cNvSpPr/>
            <p:nvPr/>
          </p:nvSpPr>
          <p:spPr>
            <a:xfrm>
              <a:off x="643289" y="2989625"/>
              <a:ext cx="47835" cy="379170"/>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4"/>
            <p:cNvSpPr txBox="1"/>
            <p:nvPr/>
          </p:nvSpPr>
          <p:spPr>
            <a:xfrm>
              <a:off x="643289" y="2989625"/>
              <a:ext cx="47835"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50" name="Google Shape;450;p64"/>
            <p:cNvSpPr/>
            <p:nvPr/>
          </p:nvSpPr>
          <p:spPr>
            <a:xfrm>
              <a:off x="1367939" y="2985318"/>
              <a:ext cx="473962" cy="473962"/>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64"/>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5</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2"/>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Risk determination</a:t>
            </a:r>
            <a:endParaRPr>
              <a:latin typeface="Arial"/>
              <a:ea typeface="Arial"/>
              <a:cs typeface="Arial"/>
              <a:sym typeface="Arial"/>
            </a:endParaRPr>
          </a:p>
        </p:txBody>
      </p:sp>
      <p:sp>
        <p:nvSpPr>
          <p:cNvPr id="457" name="Google Shape;457;p42"/>
          <p:cNvSpPr txBox="1"/>
          <p:nvPr>
            <p:ph idx="1" type="body"/>
          </p:nvPr>
        </p:nvSpPr>
        <p:spPr>
          <a:xfrm>
            <a:off x="393700" y="1017445"/>
            <a:ext cx="8293100" cy="3805988"/>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Individual risk estimation involves using empirical data, inheritance patterns, pedigree information, clinical expertise, and genetic test results.</a:t>
            </a:r>
            <a:r>
              <a:rPr b="1" lang="en-US" sz="1400">
                <a:solidFill>
                  <a:srgbClr val="000000"/>
                </a:solidFill>
                <a:latin typeface="Arial"/>
                <a:ea typeface="Arial"/>
                <a:cs typeface="Arial"/>
                <a:sym typeface="Arial"/>
              </a:rPr>
              <a:t> </a:t>
            </a:r>
            <a:r>
              <a:rPr b="1" lang="en-US" sz="1400" u="sng">
                <a:solidFill>
                  <a:srgbClr val="000000"/>
                </a:solidFill>
                <a:latin typeface="Arial"/>
                <a:ea typeface="Arial"/>
                <a:cs typeface="Arial"/>
                <a:sym typeface="Arial"/>
              </a:rPr>
              <a:t>Only accredited and formed professionals should calculate and deliver risk calculations to patients. </a:t>
            </a:r>
            <a:endParaRPr/>
          </a:p>
          <a:p>
            <a:pPr indent="0" lvl="0" marL="0" rtl="0" algn="just">
              <a:lnSpc>
                <a:spcPct val="100000"/>
              </a:lnSpc>
              <a:spcBef>
                <a:spcPts val="0"/>
              </a:spcBef>
              <a:spcAft>
                <a:spcPts val="0"/>
              </a:spcAft>
              <a:buSzPts val="1400"/>
              <a:buNone/>
            </a:pPr>
            <a:r>
              <a:t/>
            </a:r>
            <a:endParaRPr sz="11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It is essential to prepare the session before meeting with the patient, in order to use appropriate and specific methods tailored to each case. </a:t>
            </a:r>
            <a:endParaRPr/>
          </a:p>
          <a:p>
            <a:pPr indent="0" lvl="0" marL="0" rtl="0" algn="just">
              <a:lnSpc>
                <a:spcPct val="100000"/>
              </a:lnSpc>
              <a:spcBef>
                <a:spcPts val="0"/>
              </a:spcBef>
              <a:spcAft>
                <a:spcPts val="0"/>
              </a:spcAft>
              <a:buSzPts val="1400"/>
              <a:buNone/>
            </a:pPr>
            <a:r>
              <a:t/>
            </a:r>
            <a:endParaRPr sz="11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The Bayesian analysis integrates pedigree data and genetic testing results to produce personalized risk assessment. In order to use the Bayes theorem, the counselor needs to be aware of the initial risk and conditional modifying factors:</a:t>
            </a:r>
            <a:endParaRPr/>
          </a:p>
          <a:p>
            <a:pPr indent="0" lvl="0" marL="0" rtl="0" algn="just">
              <a:lnSpc>
                <a:spcPct val="100000"/>
              </a:lnSpc>
              <a:spcBef>
                <a:spcPts val="0"/>
              </a:spcBef>
              <a:spcAft>
                <a:spcPts val="0"/>
              </a:spcAft>
              <a:buSzPts val="1400"/>
              <a:buNone/>
            </a:pPr>
            <a:r>
              <a:t/>
            </a:r>
            <a:endParaRPr sz="11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Char char="●"/>
            </a:pPr>
            <a:r>
              <a:rPr lang="en-US" sz="1400">
                <a:solidFill>
                  <a:srgbClr val="000000"/>
                </a:solidFill>
                <a:latin typeface="Arial"/>
                <a:ea typeface="Arial"/>
                <a:cs typeface="Arial"/>
                <a:sym typeface="Arial"/>
              </a:rPr>
              <a:t>Sensitivity and specificity of the test used</a:t>
            </a:r>
            <a:endParaRPr/>
          </a:p>
          <a:p>
            <a:pPr indent="-285750" lvl="0" marL="285750" rtl="0" algn="just">
              <a:lnSpc>
                <a:spcPct val="100000"/>
              </a:lnSpc>
              <a:spcBef>
                <a:spcPts val="0"/>
              </a:spcBef>
              <a:spcAft>
                <a:spcPts val="0"/>
              </a:spcAft>
              <a:buSzPts val="1400"/>
              <a:buChar char="●"/>
            </a:pPr>
            <a:r>
              <a:rPr lang="en-US" sz="1400">
                <a:solidFill>
                  <a:srgbClr val="000000"/>
                </a:solidFill>
                <a:latin typeface="Arial"/>
                <a:ea typeface="Arial"/>
                <a:cs typeface="Arial"/>
                <a:sym typeface="Arial"/>
              </a:rPr>
              <a:t>Presence of other unaffected individuals in a family</a:t>
            </a:r>
            <a:endParaRPr/>
          </a:p>
          <a:p>
            <a:pPr indent="-285750" lvl="0" marL="285750" rtl="0" algn="just">
              <a:lnSpc>
                <a:spcPct val="100000"/>
              </a:lnSpc>
              <a:spcBef>
                <a:spcPts val="0"/>
              </a:spcBef>
              <a:spcAft>
                <a:spcPts val="0"/>
              </a:spcAft>
              <a:buSzPts val="1400"/>
              <a:buChar char="●"/>
            </a:pPr>
            <a:r>
              <a:rPr lang="en-US" sz="1400">
                <a:solidFill>
                  <a:srgbClr val="000000"/>
                </a:solidFill>
                <a:latin typeface="Arial"/>
                <a:ea typeface="Arial"/>
                <a:cs typeface="Arial"/>
                <a:sym typeface="Arial"/>
              </a:rPr>
              <a:t>Likelihood of onset age of the disease </a:t>
            </a:r>
            <a:endParaRPr/>
          </a:p>
          <a:p>
            <a:pPr indent="-196850" lvl="0" marL="28575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458" name="Google Shape;458;p42"/>
          <p:cNvSpPr txBox="1"/>
          <p:nvPr/>
        </p:nvSpPr>
        <p:spPr>
          <a:xfrm>
            <a:off x="6081385" y="3906100"/>
            <a:ext cx="15408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Fig. 6. Bayes theorem</a:t>
            </a:r>
            <a:endParaRPr b="0" i="0" sz="900" u="none" cap="none" strike="noStrike">
              <a:solidFill>
                <a:schemeClr val="dk1"/>
              </a:solidFill>
              <a:latin typeface="Arial"/>
              <a:ea typeface="Arial"/>
              <a:cs typeface="Arial"/>
              <a:sym typeface="Arial"/>
            </a:endParaRPr>
          </a:p>
        </p:txBody>
      </p:sp>
      <p:pic>
        <p:nvPicPr>
          <p:cNvPr id="459" name="Google Shape;459;p42"/>
          <p:cNvPicPr preferRelativeResize="0"/>
          <p:nvPr/>
        </p:nvPicPr>
        <p:blipFill rotWithShape="1">
          <a:blip r:embed="rId3">
            <a:alphaModFix/>
          </a:blip>
          <a:srcRect b="0" l="0" r="0" t="0"/>
          <a:stretch/>
        </p:blipFill>
        <p:spPr>
          <a:xfrm>
            <a:off x="5806581" y="3165300"/>
            <a:ext cx="2090425" cy="765750"/>
          </a:xfrm>
          <a:prstGeom prst="rect">
            <a:avLst/>
          </a:prstGeom>
          <a:noFill/>
          <a:ln>
            <a:noFill/>
          </a:ln>
        </p:spPr>
      </p:pic>
      <p:pic>
        <p:nvPicPr>
          <p:cNvPr id="460" name="Google Shape;460;p42"/>
          <p:cNvPicPr preferRelativeResize="0"/>
          <p:nvPr/>
        </p:nvPicPr>
        <p:blipFill rotWithShape="1">
          <a:blip r:embed="rId4">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461" name="Google Shape;461;p42"/>
          <p:cNvPicPr preferRelativeResize="0"/>
          <p:nvPr/>
        </p:nvPicPr>
        <p:blipFill rotWithShape="1">
          <a:blip r:embed="rId5">
            <a:alphaModFix/>
          </a:blip>
          <a:srcRect b="0" l="0" r="0" t="0"/>
          <a:stretch/>
        </p:blipFill>
        <p:spPr>
          <a:xfrm>
            <a:off x="6475413" y="4430535"/>
            <a:ext cx="2601408" cy="649180"/>
          </a:xfrm>
          <a:prstGeom prst="rect">
            <a:avLst/>
          </a:prstGeom>
          <a:noFill/>
          <a:ln>
            <a:noFill/>
          </a:ln>
        </p:spPr>
      </p:pic>
      <p:sp>
        <p:nvSpPr>
          <p:cNvPr id="462" name="Google Shape;462;p42"/>
          <p:cNvSpPr txBox="1"/>
          <p:nvPr/>
        </p:nvSpPr>
        <p:spPr>
          <a:xfrm>
            <a:off x="67179" y="4886082"/>
            <a:ext cx="583090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Ogino et al., 2004</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3"/>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Risk determination</a:t>
            </a:r>
            <a:endParaRPr>
              <a:latin typeface="Arial"/>
              <a:ea typeface="Arial"/>
              <a:cs typeface="Arial"/>
              <a:sym typeface="Arial"/>
            </a:endParaRPr>
          </a:p>
        </p:txBody>
      </p:sp>
      <p:sp>
        <p:nvSpPr>
          <p:cNvPr id="468" name="Google Shape;468;p43"/>
          <p:cNvSpPr txBox="1"/>
          <p:nvPr>
            <p:ph idx="1" type="body"/>
          </p:nvPr>
        </p:nvSpPr>
        <p:spPr>
          <a:xfrm>
            <a:off x="393700" y="1210817"/>
            <a:ext cx="8293100" cy="536778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b="1" lang="en-US" sz="1400">
                <a:solidFill>
                  <a:srgbClr val="000000"/>
                </a:solidFill>
                <a:latin typeface="Arial"/>
                <a:ea typeface="Arial"/>
                <a:cs typeface="Arial"/>
                <a:sym typeface="Arial"/>
              </a:rPr>
              <a:t>Mendelian conditions</a:t>
            </a:r>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b="1"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b="1" lang="en-US" sz="1400">
                <a:solidFill>
                  <a:srgbClr val="000000"/>
                </a:solidFill>
                <a:latin typeface="Arial"/>
                <a:ea typeface="Arial"/>
                <a:cs typeface="Arial"/>
                <a:sym typeface="Arial"/>
              </a:rPr>
              <a:t>Multifactorial traits and polygenic inheritance</a:t>
            </a:r>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In diseases influenced by multiple genetic and environmental factors, determining the exact level of risk becomes more complex. Genetic counselors need to provide accurate risk estimates combining population-level studies and targeted genetic tests. It is essential to determine the relevance of every genetic alteration to comprehensively assess each patient's profile.</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pic>
        <p:nvPicPr>
          <p:cNvPr id="469" name="Google Shape;469;p43"/>
          <p:cNvPicPr preferRelativeResize="0"/>
          <p:nvPr/>
        </p:nvPicPr>
        <p:blipFill rotWithShape="1">
          <a:blip r:embed="rId3">
            <a:alphaModFix/>
          </a:blip>
          <a:srcRect b="0" l="0" r="0" t="0"/>
          <a:stretch/>
        </p:blipFill>
        <p:spPr>
          <a:xfrm>
            <a:off x="5232400" y="1231193"/>
            <a:ext cx="3631275" cy="1458900"/>
          </a:xfrm>
          <a:prstGeom prst="rect">
            <a:avLst/>
          </a:prstGeom>
          <a:noFill/>
          <a:ln>
            <a:noFill/>
          </a:ln>
        </p:spPr>
      </p:pic>
      <p:sp>
        <p:nvSpPr>
          <p:cNvPr id="470" name="Google Shape;470;p43"/>
          <p:cNvSpPr txBox="1"/>
          <p:nvPr/>
        </p:nvSpPr>
        <p:spPr>
          <a:xfrm>
            <a:off x="393700" y="1483589"/>
            <a:ext cx="4838700" cy="127727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Single-gene alterations usually present a more predictable inheritance patterns.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use of a Punnett square, shown in the picture, can be a useful visual aid for understanding inheritance probabilities.</a:t>
            </a:r>
            <a:endParaRPr b="0" i="0" sz="1400" u="none" cap="none" strike="noStrike">
              <a:solidFill>
                <a:srgbClr val="000000"/>
              </a:solidFill>
              <a:latin typeface="Arial"/>
              <a:ea typeface="Arial"/>
              <a:cs typeface="Arial"/>
              <a:sym typeface="Arial"/>
            </a:endParaRPr>
          </a:p>
        </p:txBody>
      </p:sp>
      <p:sp>
        <p:nvSpPr>
          <p:cNvPr id="471" name="Google Shape;471;p43"/>
          <p:cNvSpPr txBox="1"/>
          <p:nvPr/>
        </p:nvSpPr>
        <p:spPr>
          <a:xfrm>
            <a:off x="3825777" y="2390132"/>
            <a:ext cx="6869560" cy="22974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Fig. 7. Punnet square</a:t>
            </a:r>
            <a:endParaRPr b="0" i="0" sz="900" u="none" cap="none" strike="noStrike">
              <a:solidFill>
                <a:schemeClr val="dk1"/>
              </a:solidFill>
              <a:latin typeface="Arial"/>
              <a:ea typeface="Arial"/>
              <a:cs typeface="Arial"/>
              <a:sym typeface="Arial"/>
            </a:endParaRPr>
          </a:p>
        </p:txBody>
      </p:sp>
      <p:pic>
        <p:nvPicPr>
          <p:cNvPr id="472" name="Google Shape;472;p43"/>
          <p:cNvPicPr preferRelativeResize="0"/>
          <p:nvPr/>
        </p:nvPicPr>
        <p:blipFill rotWithShape="1">
          <a:blip r:embed="rId4">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473" name="Google Shape;473;p43"/>
          <p:cNvPicPr preferRelativeResize="0"/>
          <p:nvPr/>
        </p:nvPicPr>
        <p:blipFill rotWithShape="1">
          <a:blip r:embed="rId5">
            <a:alphaModFix/>
          </a:blip>
          <a:srcRect b="0" l="0" r="0" t="0"/>
          <a:stretch/>
        </p:blipFill>
        <p:spPr>
          <a:xfrm>
            <a:off x="6475413" y="4430535"/>
            <a:ext cx="2601408" cy="649180"/>
          </a:xfrm>
          <a:prstGeom prst="rect">
            <a:avLst/>
          </a:prstGeom>
          <a:noFill/>
          <a:ln>
            <a:noFill/>
          </a:ln>
        </p:spPr>
      </p:pic>
      <p:sp>
        <p:nvSpPr>
          <p:cNvPr id="474" name="Google Shape;474;p43"/>
          <p:cNvSpPr txBox="1"/>
          <p:nvPr/>
        </p:nvSpPr>
        <p:spPr>
          <a:xfrm>
            <a:off x="67179" y="4889824"/>
            <a:ext cx="5830907" cy="2404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Dixon et al., 2020</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4"/>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Risk determination</a:t>
            </a:r>
            <a:endParaRPr>
              <a:latin typeface="Arial"/>
              <a:ea typeface="Arial"/>
              <a:cs typeface="Arial"/>
              <a:sym typeface="Arial"/>
            </a:endParaRPr>
          </a:p>
        </p:txBody>
      </p:sp>
      <p:sp>
        <p:nvSpPr>
          <p:cNvPr id="480" name="Google Shape;480;p44"/>
          <p:cNvSpPr txBox="1"/>
          <p:nvPr>
            <p:ph idx="1" type="body"/>
          </p:nvPr>
        </p:nvSpPr>
        <p:spPr>
          <a:xfrm>
            <a:off x="3594100" y="938591"/>
            <a:ext cx="5092700" cy="536778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b="1" lang="en-US" sz="1400">
                <a:solidFill>
                  <a:srgbClr val="000000"/>
                </a:solidFill>
                <a:latin typeface="Arial"/>
                <a:ea typeface="Arial"/>
                <a:cs typeface="Arial"/>
                <a:sym typeface="Arial"/>
              </a:rPr>
              <a:t>Factors Impacting Bayesian Risk Interpretation</a:t>
            </a:r>
            <a:endParaRPr/>
          </a:p>
          <a:p>
            <a:pPr indent="0" lvl="0" marL="0" rtl="0" algn="just">
              <a:lnSpc>
                <a:spcPct val="100000"/>
              </a:lnSpc>
              <a:spcBef>
                <a:spcPts val="0"/>
              </a:spcBef>
              <a:spcAft>
                <a:spcPts val="0"/>
              </a:spcAft>
              <a:buSzPts val="1400"/>
              <a:buNone/>
            </a:pPr>
            <a:r>
              <a:t/>
            </a:r>
            <a:endParaRPr b="1" sz="9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Char char="●"/>
            </a:pPr>
            <a:r>
              <a:rPr lang="en-US" sz="1400">
                <a:solidFill>
                  <a:srgbClr val="000000"/>
                </a:solidFill>
                <a:latin typeface="Arial"/>
                <a:ea typeface="Arial"/>
                <a:cs typeface="Arial"/>
                <a:sym typeface="Arial"/>
              </a:rPr>
              <a:t>Conservatism: The patient does not consider new evidence about their situation (for example the results of a genetic test) and therefore only take into consideration their base rate risk. </a:t>
            </a:r>
            <a:endParaRPr/>
          </a:p>
          <a:p>
            <a:pPr indent="0" lvl="0" marL="0" rtl="0" algn="just">
              <a:lnSpc>
                <a:spcPct val="100000"/>
              </a:lnSpc>
              <a:spcBef>
                <a:spcPts val="0"/>
              </a:spcBef>
              <a:spcAft>
                <a:spcPts val="0"/>
              </a:spcAft>
              <a:buSzPts val="1400"/>
              <a:buNone/>
            </a:pPr>
            <a:r>
              <a:t/>
            </a:r>
            <a:endParaRPr sz="9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Char char="●"/>
            </a:pPr>
            <a:r>
              <a:rPr lang="en-US" sz="1400">
                <a:solidFill>
                  <a:srgbClr val="000000"/>
                </a:solidFill>
                <a:latin typeface="Arial"/>
                <a:ea typeface="Arial"/>
                <a:cs typeface="Arial"/>
                <a:sym typeface="Arial"/>
              </a:rPr>
              <a:t>Base Rate Neglect: The patient only focuses on new evidence (like the results of a genetic test) without taking into account the base rate risk. </a:t>
            </a:r>
            <a:endParaRPr/>
          </a:p>
          <a:p>
            <a:pPr indent="0" lvl="0" marL="0" rtl="0" algn="just">
              <a:lnSpc>
                <a:spcPct val="100000"/>
              </a:lnSpc>
              <a:spcBef>
                <a:spcPts val="0"/>
              </a:spcBef>
              <a:spcAft>
                <a:spcPts val="0"/>
              </a:spcAft>
              <a:buSzPts val="1400"/>
              <a:buNone/>
            </a:pPr>
            <a:r>
              <a:t/>
            </a:r>
            <a:endParaRPr sz="900">
              <a:solidFill>
                <a:srgbClr val="000000"/>
              </a:solidFill>
              <a:latin typeface="Arial"/>
              <a:ea typeface="Arial"/>
              <a:cs typeface="Arial"/>
              <a:sym typeface="Arial"/>
            </a:endParaRPr>
          </a:p>
          <a:p>
            <a:pPr indent="-285750" lvl="0" marL="285750" rtl="0" algn="just">
              <a:lnSpc>
                <a:spcPct val="100000"/>
              </a:lnSpc>
              <a:spcBef>
                <a:spcPts val="0"/>
              </a:spcBef>
              <a:spcAft>
                <a:spcPts val="0"/>
              </a:spcAft>
              <a:buSzPts val="1400"/>
              <a:buChar char="●"/>
            </a:pPr>
            <a:r>
              <a:rPr lang="en-US" sz="1400">
                <a:solidFill>
                  <a:srgbClr val="000000"/>
                </a:solidFill>
                <a:latin typeface="Arial"/>
                <a:ea typeface="Arial"/>
                <a:cs typeface="Arial"/>
                <a:sym typeface="Arial"/>
              </a:rPr>
              <a:t>Inverse Fallacy: The patient mistakes the sensibility of a genetic/biochemical test with the probability of having the disease that they were tested for in case of receiving a positive result.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b="1"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pic>
        <p:nvPicPr>
          <p:cNvPr descr="A cartoon of a person with many questions&#10;&#10;Description automatically generated" id="481" name="Google Shape;481;p44"/>
          <p:cNvPicPr preferRelativeResize="0"/>
          <p:nvPr/>
        </p:nvPicPr>
        <p:blipFill rotWithShape="1">
          <a:blip r:embed="rId3">
            <a:alphaModFix/>
          </a:blip>
          <a:srcRect b="0" l="0" r="0" t="0"/>
          <a:stretch/>
        </p:blipFill>
        <p:spPr>
          <a:xfrm>
            <a:off x="457200" y="1060449"/>
            <a:ext cx="3003551" cy="3003551"/>
          </a:xfrm>
          <a:prstGeom prst="rect">
            <a:avLst/>
          </a:prstGeom>
          <a:noFill/>
          <a:ln>
            <a:noFill/>
          </a:ln>
        </p:spPr>
      </p:pic>
      <p:pic>
        <p:nvPicPr>
          <p:cNvPr id="482" name="Google Shape;482;p44"/>
          <p:cNvPicPr preferRelativeResize="0"/>
          <p:nvPr/>
        </p:nvPicPr>
        <p:blipFill rotWithShape="1">
          <a:blip r:embed="rId4">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483" name="Google Shape;483;p44"/>
          <p:cNvPicPr preferRelativeResize="0"/>
          <p:nvPr/>
        </p:nvPicPr>
        <p:blipFill rotWithShape="1">
          <a:blip r:embed="rId5">
            <a:alphaModFix/>
          </a:blip>
          <a:srcRect b="0" l="0" r="0" t="0"/>
          <a:stretch/>
        </p:blipFill>
        <p:spPr>
          <a:xfrm>
            <a:off x="6475413" y="4430535"/>
            <a:ext cx="2601408" cy="649180"/>
          </a:xfrm>
          <a:prstGeom prst="rect">
            <a:avLst/>
          </a:prstGeom>
          <a:noFill/>
          <a:ln>
            <a:noFill/>
          </a:ln>
        </p:spPr>
      </p:pic>
      <p:sp>
        <p:nvSpPr>
          <p:cNvPr id="484" name="Google Shape;484;p44"/>
          <p:cNvSpPr txBox="1"/>
          <p:nvPr/>
        </p:nvSpPr>
        <p:spPr>
          <a:xfrm>
            <a:off x="67179" y="4889824"/>
            <a:ext cx="5830907" cy="2404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Dixon et al., 2020</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id="489" name="Google Shape;489;p45"/>
          <p:cNvPicPr preferRelativeResize="0"/>
          <p:nvPr/>
        </p:nvPicPr>
        <p:blipFill rotWithShape="1">
          <a:blip r:embed="rId3">
            <a:alphaModFix/>
          </a:blip>
          <a:srcRect b="0" l="0" r="0" t="0"/>
          <a:stretch/>
        </p:blipFill>
        <p:spPr>
          <a:xfrm>
            <a:off x="4862426" y="1973728"/>
            <a:ext cx="3568299" cy="2386371"/>
          </a:xfrm>
          <a:prstGeom prst="rect">
            <a:avLst/>
          </a:prstGeom>
          <a:noFill/>
          <a:ln>
            <a:noFill/>
          </a:ln>
        </p:spPr>
      </p:pic>
      <p:sp>
        <p:nvSpPr>
          <p:cNvPr id="490" name="Google Shape;490;p45"/>
          <p:cNvSpPr txBox="1"/>
          <p:nvPr/>
        </p:nvSpPr>
        <p:spPr>
          <a:xfrm>
            <a:off x="393700" y="1340643"/>
            <a:ext cx="8037023"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counselor should discuss with the patient the limitations of risk calculation and interpretation, emphasizing the variability of risk rates presented between studies.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45"/>
          <p:cNvSpPr txBox="1"/>
          <p:nvPr/>
        </p:nvSpPr>
        <p:spPr>
          <a:xfrm>
            <a:off x="383652" y="1711598"/>
            <a:ext cx="4178302" cy="32316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Studies show that patients may have a preference for receiving the risk information in a numerical form. However, a lot of patients can show difficulty in understanding numbers, especially probabilities. Presentation methods, such as frequencies, percentages, odds ratios, and population comparisons, alongside visual aids, impact patient understanding and might be crucial when delivering such sensitive information.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Arial"/>
                <a:ea typeface="Arial"/>
                <a:cs typeface="Arial"/>
                <a:sym typeface="Arial"/>
              </a:rPr>
              <a:t>Further information about how to estimate risks can be found in the book “Introduction to Risk Calculation in Genetic Counseling” developed by Ian D. Young (2007).</a:t>
            </a:r>
            <a:endParaRPr b="0" i="0" sz="12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45"/>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Risk determination</a:t>
            </a:r>
            <a:endParaRPr>
              <a:latin typeface="Arial"/>
              <a:ea typeface="Arial"/>
              <a:cs typeface="Arial"/>
              <a:sym typeface="Arial"/>
            </a:endParaRPr>
          </a:p>
        </p:txBody>
      </p:sp>
      <p:sp>
        <p:nvSpPr>
          <p:cNvPr id="493" name="Google Shape;493;p45"/>
          <p:cNvSpPr txBox="1"/>
          <p:nvPr/>
        </p:nvSpPr>
        <p:spPr>
          <a:xfrm>
            <a:off x="5145215" y="4360099"/>
            <a:ext cx="3002719"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Fig. 8. </a:t>
            </a:r>
            <a:endParaRPr b="0" i="0" sz="8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494" name="Google Shape;494;p45"/>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5"/>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Communicating risk and how to facilitate decision-making. </a:t>
            </a:r>
            <a:endParaRPr/>
          </a:p>
        </p:txBody>
      </p:sp>
      <p:pic>
        <p:nvPicPr>
          <p:cNvPr descr="Εικόνα που περιέχει λογότυπο&#10;&#10;Περιγραφή που δημιουργήθηκε αυτόματα" id="500" name="Google Shape;500;p6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501" name="Google Shape;501;p65"/>
          <p:cNvGrpSpPr/>
          <p:nvPr/>
        </p:nvGrpSpPr>
        <p:grpSpPr>
          <a:xfrm>
            <a:off x="-4113526" y="349445"/>
            <a:ext cx="5054356" cy="4851272"/>
            <a:chOff x="-2757941" y="-624865"/>
            <a:chExt cx="5054356" cy="4851272"/>
          </a:xfrm>
        </p:grpSpPr>
        <p:sp>
          <p:nvSpPr>
            <p:cNvPr id="502" name="Google Shape;502;p65"/>
            <p:cNvSpPr/>
            <p:nvPr/>
          </p:nvSpPr>
          <p:spPr>
            <a:xfrm>
              <a:off x="-2757941"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5"/>
            <p:cNvSpPr/>
            <p:nvPr/>
          </p:nvSpPr>
          <p:spPr>
            <a:xfrm>
              <a:off x="979951" y="179867"/>
              <a:ext cx="47432" cy="379170"/>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5"/>
            <p:cNvSpPr txBox="1"/>
            <p:nvPr/>
          </p:nvSpPr>
          <p:spPr>
            <a:xfrm>
              <a:off x="979951" y="179867"/>
              <a:ext cx="47432"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505" name="Google Shape;505;p65"/>
            <p:cNvSpPr/>
            <p:nvPr/>
          </p:nvSpPr>
          <p:spPr>
            <a:xfrm>
              <a:off x="1367939" y="142260"/>
              <a:ext cx="473962" cy="473962"/>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5"/>
            <p:cNvSpPr/>
            <p:nvPr/>
          </p:nvSpPr>
          <p:spPr>
            <a:xfrm flipH="1">
              <a:off x="1013874" y="802396"/>
              <a:ext cx="47094" cy="379170"/>
            </a:xfrm>
            <a:prstGeom prst="rect">
              <a:avLst/>
            </a:prstGeom>
            <a:solidFill>
              <a:srgbClr val="5186E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5"/>
            <p:cNvSpPr txBox="1"/>
            <p:nvPr/>
          </p:nvSpPr>
          <p:spPr>
            <a:xfrm>
              <a:off x="1013874" y="802396"/>
              <a:ext cx="47094"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508" name="Google Shape;508;p65"/>
            <p:cNvSpPr/>
            <p:nvPr/>
          </p:nvSpPr>
          <p:spPr>
            <a:xfrm>
              <a:off x="1679832" y="710944"/>
              <a:ext cx="473962" cy="473962"/>
            </a:xfrm>
            <a:prstGeom prst="ellipse">
              <a:avLst/>
            </a:prstGeom>
            <a:solidFill>
              <a:srgbClr val="5087ED"/>
            </a:solidFill>
            <a:ln cap="flat" cmpd="sng" w="25400">
              <a:solidFill>
                <a:srgbClr val="5186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5"/>
            <p:cNvSpPr/>
            <p:nvPr/>
          </p:nvSpPr>
          <p:spPr>
            <a:xfrm>
              <a:off x="974913" y="1344803"/>
              <a:ext cx="49148" cy="379170"/>
            </a:xfrm>
            <a:prstGeom prst="rect">
              <a:avLst/>
            </a:prstGeom>
            <a:solidFill>
              <a:srgbClr val="6291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5"/>
            <p:cNvSpPr txBox="1"/>
            <p:nvPr/>
          </p:nvSpPr>
          <p:spPr>
            <a:xfrm>
              <a:off x="974913" y="1344803"/>
              <a:ext cx="49148"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511" name="Google Shape;511;p65"/>
            <p:cNvSpPr/>
            <p:nvPr/>
          </p:nvSpPr>
          <p:spPr>
            <a:xfrm>
              <a:off x="1822453" y="1279627"/>
              <a:ext cx="473962" cy="473962"/>
            </a:xfrm>
            <a:prstGeom prst="ellipse">
              <a:avLst/>
            </a:prstGeom>
            <a:solidFill>
              <a:srgbClr val="5E8FF2"/>
            </a:solidFill>
            <a:ln cap="flat" cmpd="sng" w="25400">
              <a:solidFill>
                <a:srgbClr val="6291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5"/>
            <p:cNvSpPr/>
            <p:nvPr/>
          </p:nvSpPr>
          <p:spPr>
            <a:xfrm>
              <a:off x="918342" y="1891756"/>
              <a:ext cx="45861" cy="379170"/>
            </a:xfrm>
            <a:prstGeom prst="rect">
              <a:avLst/>
            </a:prstGeom>
            <a:solidFill>
              <a:srgbClr val="749DF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5"/>
            <p:cNvSpPr txBox="1"/>
            <p:nvPr/>
          </p:nvSpPr>
          <p:spPr>
            <a:xfrm>
              <a:off x="918342" y="1891756"/>
              <a:ext cx="45861"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514" name="Google Shape;514;p65"/>
            <p:cNvSpPr/>
            <p:nvPr/>
          </p:nvSpPr>
          <p:spPr>
            <a:xfrm>
              <a:off x="1822453" y="1847951"/>
              <a:ext cx="473962" cy="473962"/>
            </a:xfrm>
            <a:prstGeom prst="ellipse">
              <a:avLst/>
            </a:prstGeom>
            <a:solidFill>
              <a:srgbClr val="6D99F6"/>
            </a:solidFill>
            <a:ln cap="flat" cmpd="sng" w="25400">
              <a:solidFill>
                <a:srgbClr val="749D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5"/>
            <p:cNvSpPr/>
            <p:nvPr/>
          </p:nvSpPr>
          <p:spPr>
            <a:xfrm>
              <a:off x="814497" y="2446077"/>
              <a:ext cx="46659" cy="379170"/>
            </a:xfrm>
            <a:prstGeom prst="rect">
              <a:avLst/>
            </a:prstGeom>
            <a:solidFill>
              <a:srgbClr val="87A9F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5"/>
            <p:cNvSpPr txBox="1"/>
            <p:nvPr/>
          </p:nvSpPr>
          <p:spPr>
            <a:xfrm>
              <a:off x="814497" y="2446077"/>
              <a:ext cx="46659"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517" name="Google Shape;517;p65"/>
            <p:cNvSpPr/>
            <p:nvPr/>
          </p:nvSpPr>
          <p:spPr>
            <a:xfrm>
              <a:off x="1679832" y="2416634"/>
              <a:ext cx="473962" cy="473962"/>
            </a:xfrm>
            <a:prstGeom prst="ellipse">
              <a:avLst/>
            </a:prstGeom>
            <a:solidFill>
              <a:srgbClr val="7DA3FA"/>
            </a:solidFill>
            <a:ln cap="flat" cmpd="sng" w="25400">
              <a:solidFill>
                <a:srgbClr val="87A9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5"/>
            <p:cNvSpPr/>
            <p:nvPr/>
          </p:nvSpPr>
          <p:spPr>
            <a:xfrm>
              <a:off x="643289" y="2989625"/>
              <a:ext cx="47835" cy="379170"/>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5"/>
            <p:cNvSpPr txBox="1"/>
            <p:nvPr/>
          </p:nvSpPr>
          <p:spPr>
            <a:xfrm>
              <a:off x="643289" y="2989625"/>
              <a:ext cx="47835"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520" name="Google Shape;520;p65"/>
            <p:cNvSpPr/>
            <p:nvPr/>
          </p:nvSpPr>
          <p:spPr>
            <a:xfrm>
              <a:off x="1367939" y="2985318"/>
              <a:ext cx="473962" cy="473962"/>
            </a:xfrm>
            <a:prstGeom prst="ellipse">
              <a:avLst/>
            </a:prstGeom>
            <a:solidFill>
              <a:srgbClr val="8EADFD"/>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1" name="Google Shape;521;p65"/>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6</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7"/>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 risks: </a:t>
            </a:r>
            <a:r>
              <a:rPr lang="en-US" sz="2000">
                <a:latin typeface="Arial"/>
                <a:ea typeface="Arial"/>
                <a:cs typeface="Arial"/>
                <a:sym typeface="Arial"/>
              </a:rPr>
              <a:t>Disclosure session</a:t>
            </a:r>
            <a:endParaRPr>
              <a:latin typeface="Arial"/>
              <a:ea typeface="Arial"/>
              <a:cs typeface="Arial"/>
              <a:sym typeface="Arial"/>
            </a:endParaRPr>
          </a:p>
        </p:txBody>
      </p:sp>
      <p:sp>
        <p:nvSpPr>
          <p:cNvPr id="527" name="Google Shape;527;p47"/>
          <p:cNvSpPr txBox="1"/>
          <p:nvPr>
            <p:ph idx="1" type="body"/>
          </p:nvPr>
        </p:nvSpPr>
        <p:spPr>
          <a:xfrm>
            <a:off x="763510" y="1465534"/>
            <a:ext cx="4633425" cy="263218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528" name="Google Shape;528;p47"/>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
        <p:nvSpPr>
          <p:cNvPr id="529" name="Google Shape;529;p47"/>
          <p:cNvSpPr txBox="1"/>
          <p:nvPr/>
        </p:nvSpPr>
        <p:spPr>
          <a:xfrm>
            <a:off x="476250" y="1052981"/>
            <a:ext cx="8191500" cy="17875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Ideally, only healthcare professionals </a:t>
            </a:r>
            <a:r>
              <a:rPr b="1" i="0" lang="en-US" sz="1400" u="none" cap="none" strike="noStrike">
                <a:solidFill>
                  <a:srgbClr val="000000"/>
                </a:solidFill>
                <a:latin typeface="Arial"/>
                <a:ea typeface="Arial"/>
                <a:cs typeface="Arial"/>
                <a:sym typeface="Arial"/>
              </a:rPr>
              <a:t>experienced</a:t>
            </a:r>
            <a:r>
              <a:rPr b="0" i="0" lang="en-US" sz="1400" u="none" cap="none" strike="noStrike">
                <a:solidFill>
                  <a:srgbClr val="000000"/>
                </a:solidFill>
                <a:latin typeface="Arial"/>
                <a:ea typeface="Arial"/>
                <a:cs typeface="Arial"/>
                <a:sym typeface="Arial"/>
              </a:rPr>
              <a:t> in communicating sensitive health risk information should divulge results, with telephone and videoconferencing as acceptable alternatives to in-person disclosure.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counselor will have to adapt the information to each individual. Thus, communication and counseling skills are some of the critical skills that a counselor must cultivate to effectively influence change in a patient. Some of the communication skills presented by Fagerlin et. al (2011) are:</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30" name="Google Shape;530;p47"/>
          <p:cNvSpPr txBox="1"/>
          <p:nvPr/>
        </p:nvSpPr>
        <p:spPr>
          <a:xfrm>
            <a:off x="476250" y="2667000"/>
            <a:ext cx="8191500" cy="220380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7000"/>
              </a:lnSpc>
              <a:spcBef>
                <a:spcPts val="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Use plain language instead of medical jargon.</a:t>
            </a:r>
            <a:endParaRPr b="0" i="0" sz="14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Present numerical and other complex information as simple as possible.</a:t>
            </a:r>
            <a:endParaRPr b="0" i="0" sz="14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Use pictographs.</a:t>
            </a:r>
            <a:endParaRPr b="0" i="0" sz="14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Be aware that the order in which information is presented can change the perception of the patient, specially regarding risks and benefits. </a:t>
            </a:r>
            <a:endParaRPr b="0" i="0" sz="14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chemeClr val="dk2"/>
              </a:buClr>
              <a:buSzPts val="1400"/>
              <a:buFont typeface="Arial"/>
              <a:buChar char="•"/>
            </a:pPr>
            <a:r>
              <a:rPr b="0" i="0" lang="en-US" sz="1400" u="none" cap="none" strike="noStrike">
                <a:solidFill>
                  <a:srgbClr val="000000"/>
                </a:solidFill>
                <a:latin typeface="Arial"/>
                <a:ea typeface="Arial"/>
                <a:cs typeface="Arial"/>
                <a:sym typeface="Arial"/>
              </a:rPr>
              <a:t>Include summaries and conclusions about the content.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8"/>
          <p:cNvSpPr txBox="1"/>
          <p:nvPr>
            <p:ph idx="1" type="body"/>
          </p:nvPr>
        </p:nvSpPr>
        <p:spPr>
          <a:xfrm>
            <a:off x="763510" y="1465534"/>
            <a:ext cx="4633425" cy="263218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536" name="Google Shape;536;p48"/>
          <p:cNvSpPr txBox="1"/>
          <p:nvPr/>
        </p:nvSpPr>
        <p:spPr>
          <a:xfrm>
            <a:off x="476250" y="1001685"/>
            <a:ext cx="8191500" cy="355988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Before disclosure of any results, the counselor must confirm the participant’s desire to learn about their genetic results. Only after that the following points are discussed:</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0070C0"/>
              </a:buClr>
              <a:buSzPts val="1400"/>
              <a:buFont typeface="Arial"/>
              <a:buChar char="•"/>
            </a:pPr>
            <a:r>
              <a:rPr b="0" i="0" lang="en-US" sz="1400" u="none" cap="none" strike="noStrike">
                <a:solidFill>
                  <a:srgbClr val="000000"/>
                </a:solidFill>
                <a:latin typeface="Arial"/>
                <a:ea typeface="Arial"/>
                <a:cs typeface="Arial"/>
                <a:sym typeface="Arial"/>
              </a:rPr>
              <a:t>Disclose results and discuss inheritance implications, risk comparisons and potential risk modifiers such as lifestyle changes. </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0070C0"/>
              </a:buClr>
              <a:buSzPts val="1400"/>
              <a:buFont typeface="Arial"/>
              <a:buChar char="•"/>
            </a:pPr>
            <a:r>
              <a:rPr b="0" i="0" lang="en-US" sz="1400" u="none" cap="none" strike="noStrike">
                <a:solidFill>
                  <a:srgbClr val="000000"/>
                </a:solidFill>
                <a:latin typeface="Arial"/>
                <a:ea typeface="Arial"/>
                <a:cs typeface="Arial"/>
                <a:sym typeface="Arial"/>
              </a:rPr>
              <a:t>Provide a Risk Estimate Summary Sheet to the participant with their genetic results. </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0070C0"/>
              </a:buClr>
              <a:buSzPts val="1400"/>
              <a:buFont typeface="Arial"/>
              <a:buChar char="•"/>
            </a:pPr>
            <a:r>
              <a:rPr b="0" i="0" lang="en-US" sz="1400" u="none" cap="none" strike="noStrike">
                <a:solidFill>
                  <a:srgbClr val="000000"/>
                </a:solidFill>
                <a:latin typeface="Arial"/>
                <a:ea typeface="Arial"/>
                <a:cs typeface="Arial"/>
                <a:sym typeface="Arial"/>
              </a:rPr>
              <a:t>Revisit plans for sharing results with relatives. </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0070C0"/>
              </a:buClr>
              <a:buSzPts val="1400"/>
              <a:buFont typeface="Arial"/>
              <a:buChar char="•"/>
            </a:pPr>
            <a:r>
              <a:rPr b="0" i="0" lang="en-US" sz="1400" u="none" cap="none" strike="noStrike">
                <a:solidFill>
                  <a:srgbClr val="000000"/>
                </a:solidFill>
                <a:latin typeface="Arial"/>
                <a:ea typeface="Arial"/>
                <a:cs typeface="Arial"/>
                <a:sym typeface="Arial"/>
              </a:rPr>
              <a:t>Discuss treatment options, disease research, and DNA banking, even though the most appropriate option is to  refer the patient to a treating professional if necessary.</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0070C0"/>
              </a:buClr>
              <a:buSzPts val="1400"/>
              <a:buFont typeface="Arial"/>
              <a:buChar char="•"/>
            </a:pPr>
            <a:r>
              <a:rPr b="0" i="0" lang="en-US" sz="1400" u="none" cap="none" strike="noStrike">
                <a:solidFill>
                  <a:srgbClr val="000000"/>
                </a:solidFill>
                <a:latin typeface="Arial"/>
                <a:ea typeface="Arial"/>
                <a:cs typeface="Arial"/>
                <a:sym typeface="Arial"/>
              </a:rPr>
              <a:t>Provide resources for more information and assist with informed decision making.</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0070C0"/>
              </a:buClr>
              <a:buSzPts val="1400"/>
              <a:buFont typeface="Arial"/>
              <a:buChar char="•"/>
            </a:pPr>
            <a:r>
              <a:rPr b="0" i="0" lang="en-US" sz="1400" u="none" cap="none" strike="noStrike">
                <a:solidFill>
                  <a:srgbClr val="000000"/>
                </a:solidFill>
                <a:latin typeface="Arial"/>
                <a:ea typeface="Arial"/>
                <a:cs typeface="Arial"/>
                <a:sym typeface="Arial"/>
              </a:rPr>
              <a:t>Offer brochure with prevention strategies, emphasizing the need to consult a healthcare professional before making major lifestyle changes.</a:t>
            </a:r>
            <a:endParaRPr b="0" i="0" sz="1800" u="none" cap="none" strike="noStrike">
              <a:solidFill>
                <a:srgbClr val="000000"/>
              </a:solidFill>
              <a:latin typeface="Arial"/>
              <a:ea typeface="Arial"/>
              <a:cs typeface="Arial"/>
              <a:sym typeface="Arial"/>
            </a:endParaRPr>
          </a:p>
        </p:txBody>
      </p:sp>
      <p:sp>
        <p:nvSpPr>
          <p:cNvPr id="537" name="Google Shape;537;p48"/>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a:t>
            </a:r>
            <a:r>
              <a:rPr lang="en-US" sz="2400">
                <a:latin typeface="Montserrat"/>
                <a:ea typeface="Montserrat"/>
                <a:cs typeface="Montserrat"/>
                <a:sym typeface="Montserrat"/>
              </a:rPr>
              <a:t> risks: </a:t>
            </a:r>
            <a:r>
              <a:rPr lang="en-US" sz="2000">
                <a:latin typeface="Montserrat"/>
                <a:ea typeface="Montserrat"/>
                <a:cs typeface="Montserrat"/>
                <a:sym typeface="Montserrat"/>
              </a:rPr>
              <a:t>Disclosure session</a:t>
            </a:r>
            <a:endParaRPr/>
          </a:p>
        </p:txBody>
      </p:sp>
      <p:pic>
        <p:nvPicPr>
          <p:cNvPr descr="Εικόνα που περιέχει λογότυπο&#10;&#10;Περιγραφή που δημιουργήθηκε αυτόματα" id="538" name="Google Shape;538;p48"/>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544" name="Google Shape;544;p49"/>
          <p:cNvSpPr txBox="1"/>
          <p:nvPr/>
        </p:nvSpPr>
        <p:spPr>
          <a:xfrm>
            <a:off x="393700" y="875548"/>
            <a:ext cx="8274025" cy="348518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Talking points with individuals receiving first-time disclosure of their APOE results</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2D79FF"/>
              </a:buClr>
              <a:buSzPts val="1400"/>
              <a:buFont typeface="Arial"/>
              <a:buAutoNum type="arabicPeriod"/>
            </a:pPr>
            <a:r>
              <a:rPr b="0" i="0" lang="en-US" sz="1400" u="none" cap="none" strike="noStrike">
                <a:solidFill>
                  <a:srgbClr val="000000"/>
                </a:solidFill>
                <a:latin typeface="Arial"/>
                <a:ea typeface="Arial"/>
                <a:cs typeface="Arial"/>
                <a:sym typeface="Arial"/>
              </a:rPr>
              <a:t>Introduction to session </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2D79FF"/>
              </a:buClr>
              <a:buSzPts val="1400"/>
              <a:buFont typeface="Arial"/>
              <a:buAutoNum type="arabicPeriod"/>
            </a:pPr>
            <a:r>
              <a:rPr b="0" i="0" lang="en-US" sz="1400" u="none" cap="none" strike="noStrike">
                <a:solidFill>
                  <a:srgbClr val="000000"/>
                </a:solidFill>
                <a:latin typeface="Arial"/>
                <a:ea typeface="Arial"/>
                <a:cs typeface="Arial"/>
                <a:sym typeface="Arial"/>
              </a:rPr>
              <a:t>Review the purpose of the session and confirm the individual’s interest in participation </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2D79FF"/>
              </a:buClr>
              <a:buSzPts val="1400"/>
              <a:buFont typeface="Arial"/>
              <a:buAutoNum type="arabicPeriod"/>
            </a:pPr>
            <a:r>
              <a:rPr b="0" i="0" lang="en-US" sz="1400" u="none" cap="none" strike="noStrike">
                <a:solidFill>
                  <a:srgbClr val="000000"/>
                </a:solidFill>
                <a:latin typeface="Arial"/>
                <a:ea typeface="Arial"/>
                <a:cs typeface="Arial"/>
                <a:sym typeface="Arial"/>
              </a:rPr>
              <a:t>Review family history, with a focus on AD/dementia </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2D79FF"/>
              </a:buClr>
              <a:buSzPts val="1400"/>
              <a:buFont typeface="Arial"/>
              <a:buAutoNum type="arabicPeriod"/>
            </a:pPr>
            <a:r>
              <a:rPr b="0" i="0" lang="en-US" sz="1400" u="none" cap="none" strike="noStrike">
                <a:solidFill>
                  <a:srgbClr val="000000"/>
                </a:solidFill>
                <a:latin typeface="Arial"/>
                <a:ea typeface="Arial"/>
                <a:cs typeface="Arial"/>
                <a:sym typeface="Arial"/>
              </a:rPr>
              <a:t>Basic clinical description of AD, MCI, and dementia </a:t>
            </a:r>
            <a:endParaRPr b="0" i="0" sz="1400" u="none" cap="none" strike="noStrike">
              <a:solidFill>
                <a:srgbClr val="000000"/>
              </a:solidFill>
              <a:latin typeface="Arial"/>
              <a:ea typeface="Arial"/>
              <a:cs typeface="Arial"/>
              <a:sym typeface="Arial"/>
            </a:endParaRPr>
          </a:p>
          <a:p>
            <a:pPr indent="-342900" lvl="0" marL="533400" marR="0" rtl="0" algn="just">
              <a:lnSpc>
                <a:spcPct val="107000"/>
              </a:lnSpc>
              <a:spcBef>
                <a:spcPts val="800"/>
              </a:spcBef>
              <a:spcAft>
                <a:spcPts val="0"/>
              </a:spcAft>
              <a:buClr>
                <a:srgbClr val="2D79FF"/>
              </a:buClr>
              <a:buSzPts val="1400"/>
              <a:buFont typeface="Arial"/>
              <a:buAutoNum type="arabicPeriod"/>
            </a:pPr>
            <a:r>
              <a:rPr b="0" i="0" lang="en-US" sz="1400" u="none" cap="none" strike="noStrike">
                <a:solidFill>
                  <a:srgbClr val="000000"/>
                </a:solidFill>
                <a:latin typeface="Arial"/>
                <a:ea typeface="Arial"/>
                <a:cs typeface="Arial"/>
                <a:sym typeface="Arial"/>
              </a:rPr>
              <a:t>Impact of APOE on AD risk </a:t>
            </a:r>
            <a:endParaRPr b="0" i="0" sz="1400" u="none" cap="none" strike="noStrike">
              <a:solidFill>
                <a:srgbClr val="000000"/>
              </a:solidFill>
              <a:latin typeface="Arial"/>
              <a:ea typeface="Arial"/>
              <a:cs typeface="Arial"/>
              <a:sym typeface="Arial"/>
            </a:endParaRPr>
          </a:p>
          <a:p>
            <a:pPr indent="-342900" lvl="3" marL="901700" marR="0" rtl="0" algn="just">
              <a:lnSpc>
                <a:spcPct val="107000"/>
              </a:lnSpc>
              <a:spcBef>
                <a:spcPts val="800"/>
              </a:spcBef>
              <a:spcAft>
                <a:spcPts val="0"/>
              </a:spcAft>
              <a:buClr>
                <a:srgbClr val="74A5FF"/>
              </a:buClr>
              <a:buSzPts val="1400"/>
              <a:buFont typeface="Arial"/>
              <a:buAutoNum type="alphaLcPeriod"/>
            </a:pPr>
            <a:r>
              <a:rPr b="0" i="0" lang="en-US" sz="1400" u="none" cap="none" strike="noStrike">
                <a:solidFill>
                  <a:srgbClr val="000000"/>
                </a:solidFill>
                <a:latin typeface="Arial"/>
                <a:ea typeface="Arial"/>
                <a:cs typeface="Arial"/>
                <a:sym typeface="Arial"/>
              </a:rPr>
              <a:t>Cannot definitively predict or rule out the development of AD </a:t>
            </a:r>
            <a:endParaRPr b="0" i="0" sz="1400" u="none" cap="none" strike="noStrike">
              <a:solidFill>
                <a:srgbClr val="000000"/>
              </a:solidFill>
              <a:latin typeface="Arial"/>
              <a:ea typeface="Arial"/>
              <a:cs typeface="Arial"/>
              <a:sym typeface="Arial"/>
            </a:endParaRPr>
          </a:p>
          <a:p>
            <a:pPr indent="-342900" lvl="3" marL="901700" marR="0" rtl="0" algn="just">
              <a:lnSpc>
                <a:spcPct val="107000"/>
              </a:lnSpc>
              <a:spcBef>
                <a:spcPts val="800"/>
              </a:spcBef>
              <a:spcAft>
                <a:spcPts val="0"/>
              </a:spcAft>
              <a:buClr>
                <a:srgbClr val="74A5FF"/>
              </a:buClr>
              <a:buSzPts val="1400"/>
              <a:buFont typeface="Arial"/>
              <a:buAutoNum type="alphaLcPeriod"/>
            </a:pPr>
            <a:r>
              <a:rPr b="0" i="0" lang="en-US" sz="1400" u="none" cap="none" strike="noStrike">
                <a:solidFill>
                  <a:srgbClr val="000000"/>
                </a:solidFill>
                <a:latin typeface="Arial"/>
                <a:ea typeface="Arial"/>
                <a:cs typeface="Arial"/>
                <a:sym typeface="Arial"/>
              </a:rPr>
              <a:t>No medical management currently available based on APOE status </a:t>
            </a:r>
            <a:endParaRPr b="0" i="0" sz="1400" u="none" cap="none" strike="noStrike">
              <a:solidFill>
                <a:srgbClr val="000000"/>
              </a:solidFill>
              <a:latin typeface="Arial"/>
              <a:ea typeface="Arial"/>
              <a:cs typeface="Arial"/>
              <a:sym typeface="Arial"/>
            </a:endParaRPr>
          </a:p>
          <a:p>
            <a:pPr indent="-342900" lvl="3" marL="901700" marR="0" rtl="0" algn="just">
              <a:lnSpc>
                <a:spcPct val="107000"/>
              </a:lnSpc>
              <a:spcBef>
                <a:spcPts val="800"/>
              </a:spcBef>
              <a:spcAft>
                <a:spcPts val="0"/>
              </a:spcAft>
              <a:buClr>
                <a:srgbClr val="74A5FF"/>
              </a:buClr>
              <a:buSzPts val="1400"/>
              <a:buFont typeface="Arial"/>
              <a:buAutoNum type="alphaLcPeriod"/>
            </a:pPr>
            <a:r>
              <a:rPr b="0" i="0" lang="en-US" sz="1400" u="none" cap="none" strike="noStrike">
                <a:solidFill>
                  <a:srgbClr val="000000"/>
                </a:solidFill>
                <a:latin typeface="Arial"/>
                <a:ea typeface="Arial"/>
                <a:cs typeface="Arial"/>
                <a:sym typeface="Arial"/>
              </a:rPr>
              <a:t>Review three possible results and associated AD/MCI risk [Zero copies (ε3/ε3, ε2/ε3, ε2/ε2); one copy (ε3/ε4, ε2/ε4); two copies (ε4/ε4)]</a:t>
            </a:r>
            <a:endParaRPr b="0" i="0" sz="1400" u="none" cap="none" strike="noStrike">
              <a:solidFill>
                <a:srgbClr val="000000"/>
              </a:solidFill>
              <a:latin typeface="Arial"/>
              <a:ea typeface="Arial"/>
              <a:cs typeface="Arial"/>
              <a:sym typeface="Arial"/>
            </a:endParaRPr>
          </a:p>
        </p:txBody>
      </p:sp>
      <p:sp>
        <p:nvSpPr>
          <p:cNvPr id="545" name="Google Shape;545;p49"/>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a:t>
            </a:r>
            <a:r>
              <a:rPr lang="en-US" sz="2400">
                <a:latin typeface="Montserrat"/>
                <a:ea typeface="Montserrat"/>
                <a:cs typeface="Montserrat"/>
                <a:sym typeface="Montserrat"/>
              </a:rPr>
              <a:t> risks: </a:t>
            </a:r>
            <a:r>
              <a:rPr lang="en-US" sz="2000">
                <a:latin typeface="Montserrat"/>
                <a:ea typeface="Montserrat"/>
                <a:cs typeface="Montserrat"/>
                <a:sym typeface="Montserrat"/>
              </a:rPr>
              <a:t>Disclosure session</a:t>
            </a:r>
            <a:endParaRPr sz="2400">
              <a:latin typeface="Montserrat"/>
              <a:ea typeface="Montserrat"/>
              <a:cs typeface="Montserrat"/>
              <a:sym typeface="Montserrat"/>
            </a:endParaRPr>
          </a:p>
        </p:txBody>
      </p:sp>
      <p:pic>
        <p:nvPicPr>
          <p:cNvPr descr="Εικόνα που περιέχει λογότυπο&#10;&#10;Περιγραφή που δημιουργήθηκε αυτόματα" id="546" name="Google Shape;546;p49"/>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Genetic Counseling: Pre-existing Protocols </a:t>
            </a:r>
            <a:endParaRPr/>
          </a:p>
        </p:txBody>
      </p:sp>
      <p:pic>
        <p:nvPicPr>
          <p:cNvPr descr="Εικόνα που περιέχει λογότυπο&#10;&#10;Περιγραφή που δημιουργήθηκε αυτόματα" id="83" name="Google Shape;83;p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84" name="Google Shape;84;p5"/>
          <p:cNvGrpSpPr/>
          <p:nvPr/>
        </p:nvGrpSpPr>
        <p:grpSpPr>
          <a:xfrm>
            <a:off x="-4113526" y="349445"/>
            <a:ext cx="5054356" cy="4851272"/>
            <a:chOff x="-2757941" y="-624865"/>
            <a:chExt cx="5054356" cy="4851272"/>
          </a:xfrm>
        </p:grpSpPr>
        <p:sp>
          <p:nvSpPr>
            <p:cNvPr id="85" name="Google Shape;85;p5"/>
            <p:cNvSpPr/>
            <p:nvPr/>
          </p:nvSpPr>
          <p:spPr>
            <a:xfrm>
              <a:off x="-2757941"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979951" y="179867"/>
              <a:ext cx="47432" cy="379170"/>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txBox="1"/>
            <p:nvPr/>
          </p:nvSpPr>
          <p:spPr>
            <a:xfrm>
              <a:off x="979951" y="179867"/>
              <a:ext cx="47432"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88" name="Google Shape;88;p5"/>
            <p:cNvSpPr/>
            <p:nvPr/>
          </p:nvSpPr>
          <p:spPr>
            <a:xfrm>
              <a:off x="1367939" y="142260"/>
              <a:ext cx="473962" cy="473962"/>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flipH="1">
              <a:off x="1013874" y="802396"/>
              <a:ext cx="47094" cy="379170"/>
            </a:xfrm>
            <a:prstGeom prst="rect">
              <a:avLst/>
            </a:prstGeom>
            <a:solidFill>
              <a:srgbClr val="5186E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txBox="1"/>
            <p:nvPr/>
          </p:nvSpPr>
          <p:spPr>
            <a:xfrm>
              <a:off x="1013874" y="802396"/>
              <a:ext cx="47094"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91" name="Google Shape;91;p5"/>
            <p:cNvSpPr/>
            <p:nvPr/>
          </p:nvSpPr>
          <p:spPr>
            <a:xfrm>
              <a:off x="1679832" y="710944"/>
              <a:ext cx="473962" cy="473962"/>
            </a:xfrm>
            <a:prstGeom prst="ellipse">
              <a:avLst/>
            </a:prstGeom>
            <a:solidFill>
              <a:schemeClr val="lt1"/>
            </a:solidFill>
            <a:ln cap="flat" cmpd="sng" w="25400">
              <a:solidFill>
                <a:srgbClr val="5186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974913" y="1344803"/>
              <a:ext cx="49148" cy="379170"/>
            </a:xfrm>
            <a:prstGeom prst="rect">
              <a:avLst/>
            </a:prstGeom>
            <a:solidFill>
              <a:srgbClr val="6291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txBox="1"/>
            <p:nvPr/>
          </p:nvSpPr>
          <p:spPr>
            <a:xfrm>
              <a:off x="974913" y="1344803"/>
              <a:ext cx="49148"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94" name="Google Shape;94;p5"/>
            <p:cNvSpPr/>
            <p:nvPr/>
          </p:nvSpPr>
          <p:spPr>
            <a:xfrm>
              <a:off x="1822453" y="1279627"/>
              <a:ext cx="473962" cy="473962"/>
            </a:xfrm>
            <a:prstGeom prst="ellipse">
              <a:avLst/>
            </a:prstGeom>
            <a:solidFill>
              <a:schemeClr val="lt1"/>
            </a:solidFill>
            <a:ln cap="flat" cmpd="sng" w="25400">
              <a:solidFill>
                <a:srgbClr val="6291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918342" y="1891756"/>
              <a:ext cx="45861" cy="379170"/>
            </a:xfrm>
            <a:prstGeom prst="rect">
              <a:avLst/>
            </a:prstGeom>
            <a:solidFill>
              <a:srgbClr val="749DF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txBox="1"/>
            <p:nvPr/>
          </p:nvSpPr>
          <p:spPr>
            <a:xfrm>
              <a:off x="918342" y="1891756"/>
              <a:ext cx="45861"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97" name="Google Shape;97;p5"/>
            <p:cNvSpPr/>
            <p:nvPr/>
          </p:nvSpPr>
          <p:spPr>
            <a:xfrm>
              <a:off x="1822453" y="1847951"/>
              <a:ext cx="473962" cy="473962"/>
            </a:xfrm>
            <a:prstGeom prst="ellipse">
              <a:avLst/>
            </a:prstGeom>
            <a:solidFill>
              <a:schemeClr val="lt1"/>
            </a:solidFill>
            <a:ln cap="flat" cmpd="sng" w="25400">
              <a:solidFill>
                <a:srgbClr val="749D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814497" y="2446077"/>
              <a:ext cx="46659" cy="379170"/>
            </a:xfrm>
            <a:prstGeom prst="rect">
              <a:avLst/>
            </a:prstGeom>
            <a:solidFill>
              <a:srgbClr val="87A9F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txBox="1"/>
            <p:nvPr/>
          </p:nvSpPr>
          <p:spPr>
            <a:xfrm>
              <a:off x="814497" y="2446077"/>
              <a:ext cx="46659"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00" name="Google Shape;100;p5"/>
            <p:cNvSpPr/>
            <p:nvPr/>
          </p:nvSpPr>
          <p:spPr>
            <a:xfrm>
              <a:off x="1679832" y="2416634"/>
              <a:ext cx="473962" cy="473962"/>
            </a:xfrm>
            <a:prstGeom prst="ellipse">
              <a:avLst/>
            </a:prstGeom>
            <a:solidFill>
              <a:schemeClr val="lt1"/>
            </a:solidFill>
            <a:ln cap="flat" cmpd="sng" w="25400">
              <a:solidFill>
                <a:srgbClr val="87A9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643289" y="2989625"/>
              <a:ext cx="47835" cy="379170"/>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txBox="1"/>
            <p:nvPr/>
          </p:nvSpPr>
          <p:spPr>
            <a:xfrm>
              <a:off x="643289" y="2989625"/>
              <a:ext cx="47835" cy="379170"/>
            </a:xfrm>
            <a:prstGeom prst="rect">
              <a:avLst/>
            </a:prstGeom>
            <a:noFill/>
            <a:ln>
              <a:noFill/>
            </a:ln>
          </p:spPr>
          <p:txBody>
            <a:bodyPr anchorCtr="0" anchor="ctr" bIns="50800" lIns="300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03" name="Google Shape;103;p5"/>
            <p:cNvSpPr/>
            <p:nvPr/>
          </p:nvSpPr>
          <p:spPr>
            <a:xfrm>
              <a:off x="1367939" y="2985318"/>
              <a:ext cx="473962" cy="473962"/>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5"/>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1</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0"/>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552" name="Google Shape;552;p50"/>
          <p:cNvSpPr txBox="1"/>
          <p:nvPr/>
        </p:nvSpPr>
        <p:spPr>
          <a:xfrm>
            <a:off x="476225" y="1311244"/>
            <a:ext cx="8191500" cy="3098862"/>
          </a:xfrm>
          <a:prstGeom prst="rect">
            <a:avLst/>
          </a:prstGeom>
          <a:noFill/>
          <a:ln>
            <a:noFill/>
          </a:ln>
        </p:spPr>
        <p:txBody>
          <a:bodyPr anchorCtr="0" anchor="t" bIns="45700" lIns="91425" spcFirstLastPara="1" rIns="91425" wrap="square" tIns="45700">
            <a:spAutoFit/>
          </a:bodyPr>
          <a:lstStyle/>
          <a:p>
            <a:pPr indent="-355600" lvl="0" marL="444500" marR="0" rtl="0" algn="just">
              <a:lnSpc>
                <a:spcPct val="107000"/>
              </a:lnSpc>
              <a:spcBef>
                <a:spcPts val="0"/>
              </a:spcBef>
              <a:spcAft>
                <a:spcPts val="0"/>
              </a:spcAft>
              <a:buClr>
                <a:srgbClr val="2D79FF"/>
              </a:buClr>
              <a:buSzPts val="1400"/>
              <a:buFont typeface="Arial"/>
              <a:buAutoNum type="arabicPeriod" startAt="6"/>
            </a:pPr>
            <a:r>
              <a:rPr b="0" i="0" lang="en-US" sz="1400" u="none" cap="none" strike="noStrike">
                <a:solidFill>
                  <a:srgbClr val="000000"/>
                </a:solidFill>
                <a:latin typeface="Arial"/>
                <a:ea typeface="Arial"/>
                <a:cs typeface="Arial"/>
                <a:sym typeface="Arial"/>
              </a:rPr>
              <a:t>Inheritance of APOE gene; address possible implications for children and siblings </a:t>
            </a:r>
            <a:endParaRPr b="0" i="0" sz="1400" u="none" cap="none" strike="noStrike">
              <a:solidFill>
                <a:srgbClr val="000000"/>
              </a:solidFill>
              <a:latin typeface="Arial"/>
              <a:ea typeface="Arial"/>
              <a:cs typeface="Arial"/>
              <a:sym typeface="Arial"/>
            </a:endParaRPr>
          </a:p>
          <a:p>
            <a:pPr indent="-355600" lvl="0" marL="444500" marR="0" rtl="0" algn="just">
              <a:lnSpc>
                <a:spcPct val="107000"/>
              </a:lnSpc>
              <a:spcBef>
                <a:spcPts val="800"/>
              </a:spcBef>
              <a:spcAft>
                <a:spcPts val="0"/>
              </a:spcAft>
              <a:buClr>
                <a:srgbClr val="2D79FF"/>
              </a:buClr>
              <a:buSzPts val="1400"/>
              <a:buFont typeface="Arial"/>
              <a:buAutoNum type="arabicPeriod" startAt="6"/>
            </a:pPr>
            <a:r>
              <a:rPr b="0" i="0" lang="en-US" sz="1400" u="none" cap="none" strike="noStrike">
                <a:solidFill>
                  <a:srgbClr val="000000"/>
                </a:solidFill>
                <a:latin typeface="Arial"/>
                <a:ea typeface="Arial"/>
                <a:cs typeface="Arial"/>
                <a:sym typeface="Arial"/>
              </a:rPr>
              <a:t>Considerations for learning APOE results </a:t>
            </a:r>
            <a:endParaRPr b="0" i="0" sz="1400" u="none" cap="none" strike="noStrike">
              <a:solidFill>
                <a:srgbClr val="000000"/>
              </a:solidFill>
              <a:latin typeface="Arial"/>
              <a:ea typeface="Arial"/>
              <a:cs typeface="Arial"/>
              <a:sym typeface="Arial"/>
            </a:endParaRPr>
          </a:p>
          <a:p>
            <a:pPr indent="-355600" lvl="0" marL="812800" marR="0" rtl="0" algn="just">
              <a:lnSpc>
                <a:spcPct val="107000"/>
              </a:lnSpc>
              <a:spcBef>
                <a:spcPts val="800"/>
              </a:spcBef>
              <a:spcAft>
                <a:spcPts val="0"/>
              </a:spcAft>
              <a:buClr>
                <a:srgbClr val="74A5FF"/>
              </a:buClr>
              <a:buSzPts val="1400"/>
              <a:buFont typeface="Arial"/>
              <a:buAutoNum type="alphaLcPeriod"/>
            </a:pPr>
            <a:r>
              <a:rPr b="0" i="0" lang="en-US" sz="1400" u="none" cap="none" strike="noStrike">
                <a:solidFill>
                  <a:srgbClr val="000000"/>
                </a:solidFill>
                <a:latin typeface="Arial"/>
                <a:ea typeface="Arial"/>
                <a:cs typeface="Arial"/>
                <a:sym typeface="Arial"/>
              </a:rPr>
              <a:t>Psychological impact </a:t>
            </a:r>
            <a:endParaRPr b="0" i="0" sz="1400" u="none" cap="none" strike="noStrike">
              <a:solidFill>
                <a:srgbClr val="000000"/>
              </a:solidFill>
              <a:latin typeface="Arial"/>
              <a:ea typeface="Arial"/>
              <a:cs typeface="Arial"/>
              <a:sym typeface="Arial"/>
            </a:endParaRPr>
          </a:p>
          <a:p>
            <a:pPr indent="-355600" lvl="0" marL="812800" marR="0" rtl="0" algn="just">
              <a:lnSpc>
                <a:spcPct val="107000"/>
              </a:lnSpc>
              <a:spcBef>
                <a:spcPts val="800"/>
              </a:spcBef>
              <a:spcAft>
                <a:spcPts val="0"/>
              </a:spcAft>
              <a:buClr>
                <a:srgbClr val="74A5FF"/>
              </a:buClr>
              <a:buSzPts val="1400"/>
              <a:buFont typeface="Arial"/>
              <a:buAutoNum type="alphaLcPeriod"/>
            </a:pPr>
            <a:r>
              <a:rPr b="0" i="0" lang="en-US" sz="1400" u="none" cap="none" strike="noStrike">
                <a:solidFill>
                  <a:srgbClr val="000000"/>
                </a:solidFill>
                <a:latin typeface="Arial"/>
                <a:ea typeface="Arial"/>
                <a:cs typeface="Arial"/>
                <a:sym typeface="Arial"/>
              </a:rPr>
              <a:t>Familial impact </a:t>
            </a:r>
            <a:endParaRPr b="0" i="0" sz="1400" u="none" cap="none" strike="noStrike">
              <a:solidFill>
                <a:srgbClr val="000000"/>
              </a:solidFill>
              <a:latin typeface="Arial"/>
              <a:ea typeface="Arial"/>
              <a:cs typeface="Arial"/>
              <a:sym typeface="Arial"/>
            </a:endParaRPr>
          </a:p>
          <a:p>
            <a:pPr indent="-355600" lvl="0" marL="812800" marR="0" rtl="0" algn="just">
              <a:lnSpc>
                <a:spcPct val="107000"/>
              </a:lnSpc>
              <a:spcBef>
                <a:spcPts val="800"/>
              </a:spcBef>
              <a:spcAft>
                <a:spcPts val="0"/>
              </a:spcAft>
              <a:buClr>
                <a:srgbClr val="74A5FF"/>
              </a:buClr>
              <a:buSzPts val="1400"/>
              <a:buFont typeface="Arial"/>
              <a:buAutoNum type="alphaLcPeriod"/>
            </a:pPr>
            <a:r>
              <a:rPr b="0" i="0" lang="en-US" sz="1400" u="none" cap="none" strike="noStrike">
                <a:solidFill>
                  <a:srgbClr val="000000"/>
                </a:solidFill>
                <a:latin typeface="Arial"/>
                <a:ea typeface="Arial"/>
                <a:cs typeface="Arial"/>
                <a:sym typeface="Arial"/>
              </a:rPr>
              <a:t>Clinical research impact </a:t>
            </a:r>
            <a:endParaRPr b="0" i="0" sz="1400" u="none" cap="none" strike="noStrike">
              <a:solidFill>
                <a:srgbClr val="000000"/>
              </a:solidFill>
              <a:latin typeface="Arial"/>
              <a:ea typeface="Arial"/>
              <a:cs typeface="Arial"/>
              <a:sym typeface="Arial"/>
            </a:endParaRPr>
          </a:p>
          <a:p>
            <a:pPr indent="-355600" lvl="0" marL="444500" marR="0" rtl="0" algn="just">
              <a:lnSpc>
                <a:spcPct val="107000"/>
              </a:lnSpc>
              <a:spcBef>
                <a:spcPts val="800"/>
              </a:spcBef>
              <a:spcAft>
                <a:spcPts val="0"/>
              </a:spcAft>
              <a:buClr>
                <a:srgbClr val="2D79FF"/>
              </a:buClr>
              <a:buSzPts val="1400"/>
              <a:buFont typeface="Arial"/>
              <a:buAutoNum type="arabicPeriod" startAt="8"/>
            </a:pPr>
            <a:r>
              <a:rPr b="0" i="0" lang="en-US" sz="1400" u="none" cap="none" strike="noStrike">
                <a:solidFill>
                  <a:srgbClr val="000000"/>
                </a:solidFill>
                <a:latin typeface="Arial"/>
                <a:ea typeface="Arial"/>
                <a:cs typeface="Arial"/>
                <a:sym typeface="Arial"/>
              </a:rPr>
              <a:t>Review potential Genetic Information Nondiscrimination Acts (different in each country, this pertains to the United States only)</a:t>
            </a:r>
            <a:endParaRPr b="0" i="0" sz="1400" u="none" cap="none" strike="noStrike">
              <a:solidFill>
                <a:srgbClr val="000000"/>
              </a:solidFill>
              <a:latin typeface="Arial"/>
              <a:ea typeface="Arial"/>
              <a:cs typeface="Arial"/>
              <a:sym typeface="Arial"/>
            </a:endParaRPr>
          </a:p>
          <a:p>
            <a:pPr indent="-355600" lvl="0" marL="444500" marR="0" rtl="0" algn="just">
              <a:lnSpc>
                <a:spcPct val="107000"/>
              </a:lnSpc>
              <a:spcBef>
                <a:spcPts val="800"/>
              </a:spcBef>
              <a:spcAft>
                <a:spcPts val="0"/>
              </a:spcAft>
              <a:buClr>
                <a:srgbClr val="2D79FF"/>
              </a:buClr>
              <a:buSzPts val="1400"/>
              <a:buFont typeface="Arial"/>
              <a:buAutoNum type="arabicPeriod" startAt="8"/>
            </a:pPr>
            <a:r>
              <a:rPr b="0" i="0" lang="en-US" sz="1400" u="none" cap="none" strike="noStrike">
                <a:solidFill>
                  <a:srgbClr val="000000"/>
                </a:solidFill>
                <a:latin typeface="Arial"/>
                <a:ea typeface="Arial"/>
                <a:cs typeface="Arial"/>
                <a:sym typeface="Arial"/>
              </a:rPr>
              <a:t>Address specific concerns or considerations about learning APOE result </a:t>
            </a:r>
            <a:endParaRPr b="0" i="0" sz="1400" u="none" cap="none" strike="noStrike">
              <a:solidFill>
                <a:srgbClr val="000000"/>
              </a:solidFill>
              <a:latin typeface="Arial"/>
              <a:ea typeface="Arial"/>
              <a:cs typeface="Arial"/>
              <a:sym typeface="Arial"/>
            </a:endParaRPr>
          </a:p>
          <a:p>
            <a:pPr indent="-355600" lvl="0" marL="444500" marR="0" rtl="0" algn="just">
              <a:lnSpc>
                <a:spcPct val="107000"/>
              </a:lnSpc>
              <a:spcBef>
                <a:spcPts val="800"/>
              </a:spcBef>
              <a:spcAft>
                <a:spcPts val="0"/>
              </a:spcAft>
              <a:buClr>
                <a:srgbClr val="2D79FF"/>
              </a:buClr>
              <a:buSzPts val="1400"/>
              <a:buFont typeface="Arial"/>
              <a:buAutoNum type="arabicPeriod" startAt="8"/>
            </a:pPr>
            <a:r>
              <a:rPr b="0" i="0" lang="en-US" sz="1400" u="none" cap="none" strike="noStrike">
                <a:solidFill>
                  <a:srgbClr val="000000"/>
                </a:solidFill>
                <a:latin typeface="Arial"/>
                <a:ea typeface="Arial"/>
                <a:cs typeface="Arial"/>
                <a:sym typeface="Arial"/>
              </a:rPr>
              <a:t>State option to either proceed with disclosure of APOE genetic testing results, postpone disclosure to a later date, or decline disclosure of APOE results </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553" name="Google Shape;553;p50"/>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
        <p:nvSpPr>
          <p:cNvPr id="554" name="Google Shape;554;p50"/>
          <p:cNvSpPr txBox="1"/>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400" u="none" cap="none" strike="noStrike">
                <a:solidFill>
                  <a:schemeClr val="accent1"/>
                </a:solidFill>
                <a:latin typeface="Arial"/>
                <a:ea typeface="Arial"/>
                <a:cs typeface="Arial"/>
                <a:sym typeface="Arial"/>
              </a:rPr>
              <a:t>Communicating</a:t>
            </a:r>
            <a:r>
              <a:rPr b="1" i="0" lang="en-US" sz="2400" u="none" cap="none" strike="noStrike">
                <a:solidFill>
                  <a:schemeClr val="accent1"/>
                </a:solidFill>
                <a:latin typeface="Montserrat"/>
                <a:ea typeface="Montserrat"/>
                <a:cs typeface="Montserrat"/>
                <a:sym typeface="Montserrat"/>
              </a:rPr>
              <a:t> risks: </a:t>
            </a:r>
            <a:r>
              <a:rPr b="1" i="0" lang="en-US" sz="2000" u="none" cap="none" strike="noStrike">
                <a:solidFill>
                  <a:schemeClr val="accent1"/>
                </a:solidFill>
                <a:latin typeface="Montserrat"/>
                <a:ea typeface="Montserrat"/>
                <a:cs typeface="Montserrat"/>
                <a:sym typeface="Montserrat"/>
              </a:rPr>
              <a:t>Disclosure session</a:t>
            </a:r>
            <a:endParaRPr b="1" i="0" sz="24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560" name="Google Shape;560;p51"/>
          <p:cNvSpPr txBox="1"/>
          <p:nvPr/>
        </p:nvSpPr>
        <p:spPr>
          <a:xfrm>
            <a:off x="476225" y="1152475"/>
            <a:ext cx="8191500" cy="355988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7000"/>
              </a:lnSpc>
              <a:spcBef>
                <a:spcPts val="0"/>
              </a:spcBef>
              <a:spcAft>
                <a:spcPts val="0"/>
              </a:spcAft>
              <a:buClr>
                <a:srgbClr val="2D79FF"/>
              </a:buClr>
              <a:buSzPts val="1400"/>
              <a:buFont typeface="Noto Sans Symbols"/>
              <a:buChar char="⮚"/>
            </a:pPr>
            <a:r>
              <a:rPr b="0" i="0" lang="en-US" sz="1400" u="none" cap="none" strike="noStrike">
                <a:solidFill>
                  <a:srgbClr val="000000"/>
                </a:solidFill>
                <a:latin typeface="Arial"/>
                <a:ea typeface="Arial"/>
                <a:cs typeface="Arial"/>
                <a:sym typeface="Arial"/>
              </a:rPr>
              <a:t>If proceeding with disclosure, talking points 11–15 would follow </a:t>
            </a:r>
            <a:endParaRPr b="0" i="0" sz="1400" u="none" cap="none" strike="noStrike">
              <a:solidFill>
                <a:srgbClr val="000000"/>
              </a:solidFill>
              <a:latin typeface="Arial"/>
              <a:ea typeface="Arial"/>
              <a:cs typeface="Arial"/>
              <a:sym typeface="Arial"/>
            </a:endParaRPr>
          </a:p>
          <a:p>
            <a:pPr indent="-342900" lvl="0" marL="801688" marR="0" rtl="0" algn="just">
              <a:lnSpc>
                <a:spcPct val="107000"/>
              </a:lnSpc>
              <a:spcBef>
                <a:spcPts val="800"/>
              </a:spcBef>
              <a:spcAft>
                <a:spcPts val="0"/>
              </a:spcAft>
              <a:buClr>
                <a:srgbClr val="2D79FF"/>
              </a:buClr>
              <a:buSzPts val="1400"/>
              <a:buFont typeface="Arial"/>
              <a:buAutoNum type="arabicPeriod" startAt="11"/>
            </a:pPr>
            <a:r>
              <a:rPr b="0" i="0" lang="en-US" sz="1400" u="none" cap="none" strike="noStrike">
                <a:solidFill>
                  <a:srgbClr val="000000"/>
                </a:solidFill>
                <a:latin typeface="Arial"/>
                <a:ea typeface="Arial"/>
                <a:cs typeface="Arial"/>
                <a:sym typeface="Arial"/>
              </a:rPr>
              <a:t>Disclosure of APOE results </a:t>
            </a:r>
            <a:endParaRPr b="0" i="0" sz="1400" u="none" cap="none" strike="noStrike">
              <a:solidFill>
                <a:srgbClr val="000000"/>
              </a:solidFill>
              <a:latin typeface="Arial"/>
              <a:ea typeface="Arial"/>
              <a:cs typeface="Arial"/>
              <a:sym typeface="Arial"/>
            </a:endParaRPr>
          </a:p>
          <a:p>
            <a:pPr indent="-342900" lvl="0" marL="801688" marR="0" rtl="0" algn="just">
              <a:lnSpc>
                <a:spcPct val="107000"/>
              </a:lnSpc>
              <a:spcBef>
                <a:spcPts val="800"/>
              </a:spcBef>
              <a:spcAft>
                <a:spcPts val="0"/>
              </a:spcAft>
              <a:buClr>
                <a:srgbClr val="2D79FF"/>
              </a:buClr>
              <a:buSzPts val="1400"/>
              <a:buFont typeface="Arial"/>
              <a:buAutoNum type="arabicPeriod" startAt="11"/>
            </a:pPr>
            <a:r>
              <a:rPr b="0" i="0" lang="en-US" sz="1400" u="none" cap="none" strike="noStrike">
                <a:solidFill>
                  <a:srgbClr val="000000"/>
                </a:solidFill>
                <a:latin typeface="Arial"/>
                <a:ea typeface="Arial"/>
                <a:cs typeface="Arial"/>
                <a:sym typeface="Arial"/>
              </a:rPr>
              <a:t>Disclosure of AD risk information. Provide comparison for other APOE genotypes to provide context </a:t>
            </a:r>
            <a:endParaRPr b="0" i="0" sz="1400" u="none" cap="none" strike="noStrike">
              <a:solidFill>
                <a:srgbClr val="000000"/>
              </a:solidFill>
              <a:latin typeface="Arial"/>
              <a:ea typeface="Arial"/>
              <a:cs typeface="Arial"/>
              <a:sym typeface="Arial"/>
            </a:endParaRPr>
          </a:p>
          <a:p>
            <a:pPr indent="-342900" lvl="0" marL="801688" marR="0" rtl="0" algn="just">
              <a:lnSpc>
                <a:spcPct val="107000"/>
              </a:lnSpc>
              <a:spcBef>
                <a:spcPts val="800"/>
              </a:spcBef>
              <a:spcAft>
                <a:spcPts val="0"/>
              </a:spcAft>
              <a:buClr>
                <a:srgbClr val="2D79FF"/>
              </a:buClr>
              <a:buSzPts val="1400"/>
              <a:buFont typeface="Arial"/>
              <a:buAutoNum type="arabicPeriod" startAt="11"/>
            </a:pPr>
            <a:r>
              <a:rPr b="0" i="0" lang="en-US" sz="1400" u="none" cap="none" strike="noStrike">
                <a:solidFill>
                  <a:srgbClr val="000000"/>
                </a:solidFill>
                <a:latin typeface="Arial"/>
                <a:ea typeface="Arial"/>
                <a:cs typeface="Arial"/>
                <a:sym typeface="Arial"/>
              </a:rPr>
              <a:t>Allow participants to ask questions and/or discuss issues of concern or interest that are of most importance to them after learning the result </a:t>
            </a:r>
            <a:endParaRPr b="0" i="0" sz="1400" u="none" cap="none" strike="noStrike">
              <a:solidFill>
                <a:srgbClr val="000000"/>
              </a:solidFill>
              <a:latin typeface="Arial"/>
              <a:ea typeface="Arial"/>
              <a:cs typeface="Arial"/>
              <a:sym typeface="Arial"/>
            </a:endParaRPr>
          </a:p>
          <a:p>
            <a:pPr indent="-342900" lvl="0" marL="801688" marR="0" rtl="0" algn="just">
              <a:lnSpc>
                <a:spcPct val="107000"/>
              </a:lnSpc>
              <a:spcBef>
                <a:spcPts val="800"/>
              </a:spcBef>
              <a:spcAft>
                <a:spcPts val="0"/>
              </a:spcAft>
              <a:buClr>
                <a:srgbClr val="2D79FF"/>
              </a:buClr>
              <a:buSzPts val="1400"/>
              <a:buFont typeface="Arial"/>
              <a:buAutoNum type="arabicPeriod" startAt="11"/>
            </a:pPr>
            <a:r>
              <a:rPr b="0" i="0" lang="en-US" sz="1400" u="none" cap="none" strike="noStrike">
                <a:solidFill>
                  <a:srgbClr val="000000"/>
                </a:solidFill>
                <a:latin typeface="Arial"/>
                <a:ea typeface="Arial"/>
                <a:cs typeface="Arial"/>
                <a:sym typeface="Arial"/>
              </a:rPr>
              <a:t>Address the participant’s emotional response to the result (if any) </a:t>
            </a:r>
            <a:endParaRPr b="0" i="0" sz="1400" u="none" cap="none" strike="noStrike">
              <a:solidFill>
                <a:srgbClr val="000000"/>
              </a:solidFill>
              <a:latin typeface="Arial"/>
              <a:ea typeface="Arial"/>
              <a:cs typeface="Arial"/>
              <a:sym typeface="Arial"/>
            </a:endParaRPr>
          </a:p>
          <a:p>
            <a:pPr indent="-342900" lvl="0" marL="801688" marR="0" rtl="0" algn="just">
              <a:lnSpc>
                <a:spcPct val="107000"/>
              </a:lnSpc>
              <a:spcBef>
                <a:spcPts val="800"/>
              </a:spcBef>
              <a:spcAft>
                <a:spcPts val="0"/>
              </a:spcAft>
              <a:buClr>
                <a:srgbClr val="2D79FF"/>
              </a:buClr>
              <a:buSzPts val="1400"/>
              <a:buFont typeface="Arial"/>
              <a:buAutoNum type="arabicPeriod" startAt="11"/>
            </a:pPr>
            <a:r>
              <a:rPr b="0" i="0" lang="en-US" sz="1400" u="none" cap="none" strike="noStrike">
                <a:solidFill>
                  <a:srgbClr val="000000"/>
                </a:solidFill>
                <a:latin typeface="Arial"/>
                <a:ea typeface="Arial"/>
                <a:cs typeface="Arial"/>
                <a:sym typeface="Arial"/>
              </a:rPr>
              <a:t>Review the plan for follow-up phone calls by the counselor </a:t>
            </a:r>
            <a:endParaRPr b="0" i="0" sz="1400" u="none" cap="none" strike="noStrike">
              <a:solidFill>
                <a:srgbClr val="000000"/>
              </a:solidFill>
              <a:latin typeface="Arial"/>
              <a:ea typeface="Arial"/>
              <a:cs typeface="Arial"/>
              <a:sym typeface="Arial"/>
            </a:endParaRPr>
          </a:p>
          <a:p>
            <a:pPr indent="-285750" lvl="0" marL="285750" marR="0" rtl="0" algn="just">
              <a:lnSpc>
                <a:spcPct val="107000"/>
              </a:lnSpc>
              <a:spcBef>
                <a:spcPts val="800"/>
              </a:spcBef>
              <a:spcAft>
                <a:spcPts val="0"/>
              </a:spcAft>
              <a:buClr>
                <a:srgbClr val="2D79FF"/>
              </a:buClr>
              <a:buSzPts val="1400"/>
              <a:buFont typeface="Noto Sans Symbols"/>
              <a:buChar char="⮚"/>
            </a:pPr>
            <a:r>
              <a:rPr b="0" i="0" lang="en-US" sz="1400" u="none" cap="none" strike="noStrike">
                <a:solidFill>
                  <a:srgbClr val="000000"/>
                </a:solidFill>
                <a:latin typeface="Arial"/>
                <a:ea typeface="Arial"/>
                <a:cs typeface="Arial"/>
                <a:sym typeface="Arial"/>
              </a:rPr>
              <a:t>If postponing disclosure, address remaining questions and concerns before ending the session and review plans for recontact when ready for disclosure. </a:t>
            </a:r>
            <a:endParaRPr b="0" i="0" sz="1400" u="none" cap="none" strike="noStrike">
              <a:solidFill>
                <a:srgbClr val="000000"/>
              </a:solidFill>
              <a:latin typeface="Arial"/>
              <a:ea typeface="Arial"/>
              <a:cs typeface="Arial"/>
              <a:sym typeface="Arial"/>
            </a:endParaRPr>
          </a:p>
          <a:p>
            <a:pPr indent="-285750" lvl="0" marL="285750" marR="0" rtl="0" algn="just">
              <a:lnSpc>
                <a:spcPct val="107000"/>
              </a:lnSpc>
              <a:spcBef>
                <a:spcPts val="800"/>
              </a:spcBef>
              <a:spcAft>
                <a:spcPts val="0"/>
              </a:spcAft>
              <a:buClr>
                <a:srgbClr val="2D79FF"/>
              </a:buClr>
              <a:buSzPts val="1400"/>
              <a:buFont typeface="Noto Sans Symbols"/>
              <a:buChar char="⮚"/>
            </a:pPr>
            <a:r>
              <a:rPr b="0" i="0" lang="en-US" sz="1400" u="none" cap="none" strike="noStrike">
                <a:solidFill>
                  <a:srgbClr val="000000"/>
                </a:solidFill>
                <a:latin typeface="Arial"/>
                <a:ea typeface="Arial"/>
                <a:cs typeface="Arial"/>
                <a:sym typeface="Arial"/>
              </a:rPr>
              <a:t>If declining disclosure, participants would be given time to address their questions or concerns before ending the session.</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561" name="Google Shape;561;p51"/>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
        <p:nvSpPr>
          <p:cNvPr id="562" name="Google Shape;562;p51"/>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a:t>
            </a:r>
            <a:r>
              <a:rPr lang="en-US" sz="2400">
                <a:latin typeface="Montserrat"/>
                <a:ea typeface="Montserrat"/>
                <a:cs typeface="Montserrat"/>
                <a:sym typeface="Montserrat"/>
              </a:rPr>
              <a:t> risks: </a:t>
            </a:r>
            <a:r>
              <a:rPr lang="en-US" sz="2000">
                <a:latin typeface="Montserrat"/>
                <a:ea typeface="Montserrat"/>
                <a:cs typeface="Montserrat"/>
                <a:sym typeface="Montserrat"/>
              </a:rPr>
              <a:t>Disclosure session</a:t>
            </a:r>
            <a:endParaRPr sz="2400">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2"/>
          <p:cNvSpPr txBox="1"/>
          <p:nvPr/>
        </p:nvSpPr>
        <p:spPr>
          <a:xfrm>
            <a:off x="5960125" y="4752604"/>
            <a:ext cx="3002719"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Fig. 9. (The Alzheimer's Prevention Initiative 2017)</a:t>
            </a:r>
            <a:endParaRPr b="0" i="0" sz="800" u="none" cap="none" strike="noStrike">
              <a:solidFill>
                <a:srgbClr val="000000"/>
              </a:solidFill>
              <a:latin typeface="Arial"/>
              <a:ea typeface="Arial"/>
              <a:cs typeface="Arial"/>
              <a:sym typeface="Arial"/>
            </a:endParaRPr>
          </a:p>
        </p:txBody>
      </p:sp>
      <p:pic>
        <p:nvPicPr>
          <p:cNvPr descr="A screen shot of a document&#10;&#10;Description automatically generated with low confidence" id="568" name="Google Shape;568;p52"/>
          <p:cNvPicPr preferRelativeResize="0"/>
          <p:nvPr/>
        </p:nvPicPr>
        <p:blipFill rotWithShape="1">
          <a:blip r:embed="rId3">
            <a:alphaModFix/>
          </a:blip>
          <a:srcRect b="0" l="28606" r="28429" t="3055"/>
          <a:stretch/>
        </p:blipFill>
        <p:spPr>
          <a:xfrm>
            <a:off x="5485801" y="134732"/>
            <a:ext cx="3658199" cy="4642877"/>
          </a:xfrm>
          <a:prstGeom prst="rect">
            <a:avLst/>
          </a:prstGeom>
          <a:noFill/>
          <a:ln>
            <a:noFill/>
          </a:ln>
        </p:spPr>
      </p:pic>
      <p:sp>
        <p:nvSpPr>
          <p:cNvPr id="569" name="Google Shape;569;p52"/>
          <p:cNvSpPr txBox="1"/>
          <p:nvPr>
            <p:ph type="title"/>
          </p:nvPr>
        </p:nvSpPr>
        <p:spPr>
          <a:xfrm>
            <a:off x="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a:t>
            </a:r>
            <a:r>
              <a:rPr lang="en-US" sz="2400">
                <a:latin typeface="Montserrat"/>
                <a:ea typeface="Montserrat"/>
                <a:cs typeface="Montserrat"/>
                <a:sym typeface="Montserrat"/>
              </a:rPr>
              <a:t> risks: </a:t>
            </a:r>
            <a:br>
              <a:rPr lang="en-US" sz="2400">
                <a:latin typeface="Montserrat"/>
                <a:ea typeface="Montserrat"/>
                <a:cs typeface="Montserrat"/>
                <a:sym typeface="Montserrat"/>
              </a:rPr>
            </a:br>
            <a:r>
              <a:rPr lang="en-US" sz="2000">
                <a:latin typeface="Montserrat"/>
                <a:ea typeface="Montserrat"/>
                <a:cs typeface="Montserrat"/>
                <a:sym typeface="Montserrat"/>
              </a:rPr>
              <a:t>Disclosure session</a:t>
            </a:r>
            <a:endParaRPr sz="2400">
              <a:latin typeface="Montserrat"/>
              <a:ea typeface="Montserrat"/>
              <a:cs typeface="Montserrat"/>
              <a:sym typeface="Montserrat"/>
            </a:endParaRPr>
          </a:p>
        </p:txBody>
      </p:sp>
      <p:sp>
        <p:nvSpPr>
          <p:cNvPr id="570" name="Google Shape;570;p52"/>
          <p:cNvSpPr txBox="1"/>
          <p:nvPr>
            <p:ph idx="1" type="body"/>
          </p:nvPr>
        </p:nvSpPr>
        <p:spPr>
          <a:xfrm>
            <a:off x="393700" y="1381053"/>
            <a:ext cx="5092101" cy="299282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It is recommended to use learning material to facilitate the understanding of the disclosure session contents.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342900" lvl="0" marL="342900" rtl="0" algn="just">
              <a:lnSpc>
                <a:spcPct val="100000"/>
              </a:lnSpc>
              <a:spcBef>
                <a:spcPts val="0"/>
              </a:spcBef>
              <a:spcAft>
                <a:spcPts val="0"/>
              </a:spcAft>
              <a:buSzPts val="1400"/>
              <a:buAutoNum type="arabicParenR"/>
            </a:pPr>
            <a:r>
              <a:rPr lang="en-US" sz="1400">
                <a:solidFill>
                  <a:srgbClr val="000000"/>
                </a:solidFill>
                <a:latin typeface="Arial"/>
                <a:ea typeface="Arial"/>
                <a:cs typeface="Arial"/>
                <a:sym typeface="Arial"/>
              </a:rPr>
              <a:t>Pre-disclosure genetic education material</a:t>
            </a:r>
            <a:endParaRPr/>
          </a:p>
          <a:p>
            <a:pPr indent="0" lvl="0" marL="35560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It is advisable to prepare some materials like pre-disclosure videos or informational brochures providing a summary of the specific gene and disease, as well as the implications for the patients and their relatives. </a:t>
            </a:r>
            <a:endParaRPr/>
          </a:p>
          <a:p>
            <a:pPr indent="0" lvl="0" marL="35560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342900" lvl="0" marL="342900" rtl="0" algn="just">
              <a:lnSpc>
                <a:spcPct val="100000"/>
              </a:lnSpc>
              <a:spcBef>
                <a:spcPts val="0"/>
              </a:spcBef>
              <a:spcAft>
                <a:spcPts val="0"/>
              </a:spcAft>
              <a:buSzPts val="1400"/>
              <a:buFont typeface="Arial"/>
              <a:buAutoNum type="arabicParenR" startAt="2"/>
            </a:pPr>
            <a:r>
              <a:rPr lang="en-US" sz="1400">
                <a:solidFill>
                  <a:srgbClr val="000000"/>
                </a:solidFill>
                <a:latin typeface="Arial"/>
                <a:ea typeface="Arial"/>
                <a:cs typeface="Arial"/>
                <a:sym typeface="Arial"/>
              </a:rPr>
              <a:t>Genetic counseling and disclosure session materials</a:t>
            </a:r>
            <a:endParaRPr/>
          </a:p>
          <a:p>
            <a:pPr indent="0" lvl="0" marL="35560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The counselor uses the Handout as a visual aid during the sessions and participants are provided with a copy for note taking and to keep.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53"/>
          <p:cNvSpPr txBox="1"/>
          <p:nvPr>
            <p:ph idx="1" type="body"/>
          </p:nvPr>
        </p:nvSpPr>
        <p:spPr>
          <a:xfrm>
            <a:off x="393700" y="1090881"/>
            <a:ext cx="8369300" cy="313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Genetic disclosure should be accompanied by recommendations for reducing disease risk.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sz="1400">
                <a:solidFill>
                  <a:srgbClr val="000000"/>
                </a:solidFill>
                <a:latin typeface="Arial"/>
                <a:ea typeface="Arial"/>
                <a:cs typeface="Arial"/>
                <a:sym typeface="Arial"/>
              </a:rPr>
              <a:t>The World Health Organization (WHO) presented some approaches in its recently issued guidelines for risk reduction, which include health behaviors and interventions that show promise in lowering the risk of the disease; regular physical activity and management of hypertension. </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576" name="Google Shape;576;p53"/>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
        <p:nvSpPr>
          <p:cNvPr id="577" name="Google Shape;577;p53"/>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a:t>
            </a:r>
            <a:r>
              <a:rPr lang="en-US" sz="2400">
                <a:latin typeface="Montserrat"/>
                <a:ea typeface="Montserrat"/>
                <a:cs typeface="Montserrat"/>
                <a:sym typeface="Montserrat"/>
              </a:rPr>
              <a:t> risks: </a:t>
            </a:r>
            <a:r>
              <a:rPr lang="en-US" sz="2000">
                <a:latin typeface="Montserrat"/>
                <a:ea typeface="Montserrat"/>
                <a:cs typeface="Montserrat"/>
                <a:sym typeface="Montserrat"/>
              </a:rPr>
              <a:t>Disclosure session</a:t>
            </a:r>
            <a:endParaRPr sz="2400">
              <a:latin typeface="Montserrat"/>
              <a:ea typeface="Montserrat"/>
              <a:cs typeface="Montserrat"/>
              <a:sym typeface="Montserrat"/>
            </a:endParaRPr>
          </a:p>
        </p:txBody>
      </p:sp>
      <p:pic>
        <p:nvPicPr>
          <p:cNvPr descr="A picture containing footwear, clothing, person, cartoon&#10;&#10;Description automatically generated" id="578" name="Google Shape;578;p53"/>
          <p:cNvPicPr preferRelativeResize="0"/>
          <p:nvPr/>
        </p:nvPicPr>
        <p:blipFill rotWithShape="1">
          <a:blip r:embed="rId4">
            <a:alphaModFix/>
          </a:blip>
          <a:srcRect b="8973" l="7500" r="9687" t="10398"/>
          <a:stretch/>
        </p:blipFill>
        <p:spPr>
          <a:xfrm>
            <a:off x="524653" y="2363637"/>
            <a:ext cx="2570672" cy="2502767"/>
          </a:xfrm>
          <a:prstGeom prst="rect">
            <a:avLst/>
          </a:prstGeom>
          <a:noFill/>
          <a:ln>
            <a:noFill/>
          </a:ln>
        </p:spPr>
      </p:pic>
      <p:sp>
        <p:nvSpPr>
          <p:cNvPr id="579" name="Google Shape;579;p53"/>
          <p:cNvSpPr txBox="1"/>
          <p:nvPr/>
        </p:nvSpPr>
        <p:spPr>
          <a:xfrm>
            <a:off x="3226278" y="2188691"/>
            <a:ext cx="5536722" cy="20390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Individuals should also be made aware of substantive education resources such as the </a:t>
            </a:r>
            <a:r>
              <a:rPr b="1" i="0" lang="en-US" sz="1400" u="none" cap="none" strike="noStrike">
                <a:solidFill>
                  <a:srgbClr val="000000"/>
                </a:solidFill>
                <a:latin typeface="Arial"/>
                <a:ea typeface="Arial"/>
                <a:cs typeface="Arial"/>
                <a:sym typeface="Arial"/>
              </a:rPr>
              <a:t>Alzheimer’s Association and the US National Institute on Aging</a:t>
            </a:r>
            <a:r>
              <a:rPr b="0" i="0" lang="en-US" sz="1400" u="none" cap="none" strike="noStrike">
                <a:solidFill>
                  <a:srgbClr val="000000"/>
                </a:solidFill>
                <a:latin typeface="Arial"/>
                <a:ea typeface="Arial"/>
                <a:cs typeface="Arial"/>
                <a:sym typeface="Arial"/>
              </a:rPr>
              <a:t>. In addition, encouragement to participate in clinical research may be appropriate in some cases.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All key information disclosed to individuals should be concisely summarized in a take-home document for future reference.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4"/>
          <p:cNvSpPr txBox="1"/>
          <p:nvPr>
            <p:ph idx="1" type="body"/>
          </p:nvPr>
        </p:nvSpPr>
        <p:spPr>
          <a:xfrm>
            <a:off x="763510" y="1465534"/>
            <a:ext cx="4633425" cy="263218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585" name="Google Shape;585;p54"/>
          <p:cNvSpPr txBox="1"/>
          <p:nvPr/>
        </p:nvSpPr>
        <p:spPr>
          <a:xfrm>
            <a:off x="393700" y="1119634"/>
            <a:ext cx="8274050" cy="33239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accent6"/>
                </a:solidFill>
                <a:latin typeface="Arial"/>
                <a:ea typeface="Arial"/>
                <a:cs typeface="Arial"/>
                <a:sym typeface="Arial"/>
              </a:rPr>
              <a:t>It is the responsibility of the health professional to offer re-contact from the client after a clinic appointment </a:t>
            </a:r>
            <a:endParaRPr b="0" i="0" sz="1400" u="none" cap="none" strike="noStrike">
              <a:solidFill>
                <a:schemeClr val="accent6"/>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a:p>
            <a:pPr indent="-88900" lvl="0" marL="0" marR="0" rtl="0" algn="just">
              <a:lnSpc>
                <a:spcPct val="100000"/>
              </a:lnSpc>
              <a:spcBef>
                <a:spcPts val="0"/>
              </a:spcBef>
              <a:spcAft>
                <a:spcPts val="0"/>
              </a:spcAft>
              <a:buClr>
                <a:srgbClr val="2D79FF"/>
              </a:buClr>
              <a:buSzPts val="1400"/>
              <a:buFont typeface="Arial"/>
              <a:buAutoNum type="arabicPeriod"/>
            </a:pPr>
            <a:r>
              <a:rPr b="0" i="0" lang="en-US" sz="1400" u="none" cap="none" strike="noStrike">
                <a:solidFill>
                  <a:schemeClr val="accent6"/>
                </a:solidFill>
                <a:latin typeface="Arial"/>
                <a:ea typeface="Arial"/>
                <a:cs typeface="Arial"/>
                <a:sym typeface="Arial"/>
              </a:rPr>
              <a:t> Importance of Follow-up:</a:t>
            </a:r>
            <a:endParaRPr b="0" i="0" sz="1400" u="none" cap="none" strike="noStrike">
              <a:solidFill>
                <a:schemeClr val="accent6"/>
              </a:solidFill>
              <a:latin typeface="Arial"/>
              <a:ea typeface="Arial"/>
              <a:cs typeface="Arial"/>
              <a:sym typeface="Arial"/>
            </a:endParaRPr>
          </a:p>
          <a:p>
            <a:pPr indent="-285750" lvl="0" marL="622300" marR="0" rtl="0" algn="just">
              <a:lnSpc>
                <a:spcPct val="100000"/>
              </a:lnSpc>
              <a:spcBef>
                <a:spcPts val="0"/>
              </a:spcBef>
              <a:spcAft>
                <a:spcPts val="0"/>
              </a:spcAft>
              <a:buClr>
                <a:srgbClr val="2D79FF"/>
              </a:buClr>
              <a:buSzPts val="1400"/>
              <a:buFont typeface="Arial"/>
              <a:buChar char="•"/>
            </a:pPr>
            <a:r>
              <a:rPr b="0" i="0" lang="en-US" sz="1400" u="none" cap="none" strike="noStrike">
                <a:solidFill>
                  <a:schemeClr val="accent6"/>
                </a:solidFill>
                <a:latin typeface="Arial"/>
                <a:ea typeface="Arial"/>
                <a:cs typeface="Arial"/>
                <a:sym typeface="Arial"/>
              </a:rPr>
              <a:t>To assess the impact of genetic results on the participants.</a:t>
            </a:r>
            <a:endParaRPr b="0" i="0" sz="1400" u="none" cap="none" strike="noStrike">
              <a:solidFill>
                <a:schemeClr val="accent6"/>
              </a:solidFill>
              <a:latin typeface="Arial"/>
              <a:ea typeface="Arial"/>
              <a:cs typeface="Arial"/>
              <a:sym typeface="Arial"/>
            </a:endParaRPr>
          </a:p>
          <a:p>
            <a:pPr indent="-285750" lvl="0" marL="622300" marR="0" rtl="0" algn="just">
              <a:lnSpc>
                <a:spcPct val="100000"/>
              </a:lnSpc>
              <a:spcBef>
                <a:spcPts val="0"/>
              </a:spcBef>
              <a:spcAft>
                <a:spcPts val="0"/>
              </a:spcAft>
              <a:buClr>
                <a:srgbClr val="2D79FF"/>
              </a:buClr>
              <a:buSzPts val="1400"/>
              <a:buFont typeface="Arial"/>
              <a:buChar char="•"/>
            </a:pPr>
            <a:r>
              <a:rPr b="0" i="0" lang="en-US" sz="1400" u="none" cap="none" strike="noStrike">
                <a:solidFill>
                  <a:schemeClr val="accent6"/>
                </a:solidFill>
                <a:latin typeface="Arial"/>
                <a:ea typeface="Arial"/>
                <a:cs typeface="Arial"/>
                <a:sym typeface="Arial"/>
              </a:rPr>
              <a:t>Ensures client understanding and allows to address further questions.</a:t>
            </a:r>
            <a:endParaRPr b="0" i="0" sz="1400" u="none" cap="none" strike="noStrike">
              <a:solidFill>
                <a:schemeClr val="accent6"/>
              </a:solidFill>
              <a:latin typeface="Arial"/>
              <a:ea typeface="Arial"/>
              <a:cs typeface="Arial"/>
              <a:sym typeface="Arial"/>
            </a:endParaRPr>
          </a:p>
          <a:p>
            <a:pPr indent="-285750" lvl="0" marL="622300" marR="0" rtl="0" algn="just">
              <a:lnSpc>
                <a:spcPct val="100000"/>
              </a:lnSpc>
              <a:spcBef>
                <a:spcPts val="0"/>
              </a:spcBef>
              <a:spcAft>
                <a:spcPts val="0"/>
              </a:spcAft>
              <a:buClr>
                <a:srgbClr val="2D79FF"/>
              </a:buClr>
              <a:buSzPts val="1400"/>
              <a:buFont typeface="Arial"/>
              <a:buChar char="•"/>
            </a:pPr>
            <a:r>
              <a:rPr b="0" i="0" lang="en-US" sz="1400" u="none" cap="none" strike="noStrike">
                <a:solidFill>
                  <a:schemeClr val="accent6"/>
                </a:solidFill>
                <a:latin typeface="Arial"/>
                <a:ea typeface="Arial"/>
                <a:cs typeface="Arial"/>
                <a:sym typeface="Arial"/>
              </a:rPr>
              <a:t>Provides ongoing support and guidance.</a:t>
            </a:r>
            <a:endParaRPr b="0" i="0" sz="1400" u="none" cap="none" strike="noStrike">
              <a:solidFill>
                <a:schemeClr val="accent6"/>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a:p>
            <a:pPr indent="-88900" lvl="0" marL="0" marR="0" rtl="0" algn="just">
              <a:lnSpc>
                <a:spcPct val="100000"/>
              </a:lnSpc>
              <a:spcBef>
                <a:spcPts val="0"/>
              </a:spcBef>
              <a:spcAft>
                <a:spcPts val="0"/>
              </a:spcAft>
              <a:buClr>
                <a:srgbClr val="2D79FF"/>
              </a:buClr>
              <a:buSzPts val="1400"/>
              <a:buFont typeface="Arial"/>
              <a:buAutoNum type="arabicPeriod" startAt="2"/>
            </a:pPr>
            <a:r>
              <a:rPr b="0" i="0" lang="en-US" sz="1400" u="none" cap="none" strike="noStrike">
                <a:solidFill>
                  <a:schemeClr val="accent6"/>
                </a:solidFill>
                <a:latin typeface="Arial"/>
                <a:ea typeface="Arial"/>
                <a:cs typeface="Arial"/>
                <a:sym typeface="Arial"/>
              </a:rPr>
              <a:t> Methods of Follow-up:</a:t>
            </a:r>
            <a:endParaRPr b="0" i="0" sz="1400" u="none" cap="none" strike="noStrike">
              <a:solidFill>
                <a:schemeClr val="accent6"/>
              </a:solidFill>
              <a:latin typeface="Arial"/>
              <a:ea typeface="Arial"/>
              <a:cs typeface="Arial"/>
              <a:sym typeface="Arial"/>
            </a:endParaRPr>
          </a:p>
          <a:p>
            <a:pPr indent="-285750" lvl="0" marL="622300" marR="0" rtl="0" algn="just">
              <a:lnSpc>
                <a:spcPct val="100000"/>
              </a:lnSpc>
              <a:spcBef>
                <a:spcPts val="0"/>
              </a:spcBef>
              <a:spcAft>
                <a:spcPts val="0"/>
              </a:spcAft>
              <a:buClr>
                <a:srgbClr val="2D79FF"/>
              </a:buClr>
              <a:buSzPts val="1400"/>
              <a:buFont typeface="Arial"/>
              <a:buChar char="•"/>
            </a:pPr>
            <a:r>
              <a:rPr b="0" i="0" lang="en-US" sz="1400" u="none" cap="none" strike="noStrike">
                <a:solidFill>
                  <a:schemeClr val="accent6"/>
                </a:solidFill>
                <a:latin typeface="Arial"/>
                <a:ea typeface="Arial"/>
                <a:cs typeface="Arial"/>
                <a:sym typeface="Arial"/>
              </a:rPr>
              <a:t>Telephone or in-person follow-up sessions. </a:t>
            </a:r>
            <a:endParaRPr b="0" i="0" sz="1400" u="none" cap="none" strike="noStrike">
              <a:solidFill>
                <a:schemeClr val="accent6"/>
              </a:solidFill>
              <a:latin typeface="Arial"/>
              <a:ea typeface="Arial"/>
              <a:cs typeface="Arial"/>
              <a:sym typeface="Arial"/>
            </a:endParaRPr>
          </a:p>
          <a:p>
            <a:pPr indent="-285750" lvl="0" marL="622300" marR="0" rtl="0" algn="just">
              <a:lnSpc>
                <a:spcPct val="100000"/>
              </a:lnSpc>
              <a:spcBef>
                <a:spcPts val="0"/>
              </a:spcBef>
              <a:spcAft>
                <a:spcPts val="0"/>
              </a:spcAft>
              <a:buClr>
                <a:srgbClr val="2D79FF"/>
              </a:buClr>
              <a:buSzPts val="1400"/>
              <a:buFont typeface="Arial"/>
              <a:buChar char="•"/>
            </a:pPr>
            <a:r>
              <a:rPr b="0" i="0" lang="en-US" sz="1400" u="none" cap="none" strike="noStrike">
                <a:solidFill>
                  <a:schemeClr val="accent6"/>
                </a:solidFill>
                <a:latin typeface="Arial"/>
                <a:ea typeface="Arial"/>
                <a:cs typeface="Arial"/>
                <a:sym typeface="Arial"/>
              </a:rPr>
              <a:t>Specific assessment batteries:</a:t>
            </a:r>
            <a:endParaRPr b="0" i="0" sz="1400" u="none" cap="none" strike="noStrike">
              <a:solidFill>
                <a:schemeClr val="accent6"/>
              </a:solidFill>
              <a:latin typeface="Arial"/>
              <a:ea typeface="Arial"/>
              <a:cs typeface="Arial"/>
              <a:sym typeface="Arial"/>
            </a:endParaRPr>
          </a:p>
          <a:p>
            <a:pPr indent="-285750" lvl="1" marL="990600" marR="0" rtl="0" algn="just">
              <a:lnSpc>
                <a:spcPct val="100000"/>
              </a:lnSpc>
              <a:spcBef>
                <a:spcPts val="0"/>
              </a:spcBef>
              <a:spcAft>
                <a:spcPts val="0"/>
              </a:spcAft>
              <a:buClr>
                <a:srgbClr val="2D79FF"/>
              </a:buClr>
              <a:buSzPts val="1400"/>
              <a:buFont typeface="Arial"/>
              <a:buChar char="•"/>
            </a:pPr>
            <a:r>
              <a:rPr b="0" i="0" lang="en-US" sz="1400" u="none" cap="none" strike="noStrike">
                <a:solidFill>
                  <a:schemeClr val="accent6"/>
                </a:solidFill>
                <a:latin typeface="Arial"/>
                <a:ea typeface="Arial"/>
                <a:cs typeface="Arial"/>
                <a:sym typeface="Arial"/>
              </a:rPr>
              <a:t>At various time points: 2-7 days, 6 weeks, 6 months, and 12 months post-disclosure.</a:t>
            </a:r>
            <a:endParaRPr b="0" i="0" sz="1400" u="none" cap="none" strike="noStrike">
              <a:solidFill>
                <a:schemeClr val="accent6"/>
              </a:solidFill>
              <a:latin typeface="Arial"/>
              <a:ea typeface="Arial"/>
              <a:cs typeface="Arial"/>
              <a:sym typeface="Arial"/>
            </a:endParaRPr>
          </a:p>
          <a:p>
            <a:pPr indent="-285750" lvl="1" marL="990600" marR="0" rtl="0" algn="just">
              <a:lnSpc>
                <a:spcPct val="100000"/>
              </a:lnSpc>
              <a:spcBef>
                <a:spcPts val="0"/>
              </a:spcBef>
              <a:spcAft>
                <a:spcPts val="0"/>
              </a:spcAft>
              <a:buClr>
                <a:srgbClr val="2D79FF"/>
              </a:buClr>
              <a:buSzPts val="1400"/>
              <a:buFont typeface="Arial"/>
              <a:buChar char="•"/>
            </a:pPr>
            <a:r>
              <a:rPr b="0" i="0" lang="en-US" sz="1400" u="none" cap="none" strike="noStrike">
                <a:solidFill>
                  <a:schemeClr val="accent6"/>
                </a:solidFill>
                <a:latin typeface="Arial"/>
                <a:ea typeface="Arial"/>
                <a:cs typeface="Arial"/>
                <a:sym typeface="Arial"/>
              </a:rPr>
              <a:t>With different objectives: to measure psychological well-being, understanding, and retention of information.</a:t>
            </a:r>
            <a:endParaRPr b="0" i="0" sz="1400" u="none" cap="none" strike="noStrike">
              <a:solidFill>
                <a:schemeClr val="accent6"/>
              </a:solidFill>
              <a:latin typeface="Arial"/>
              <a:ea typeface="Arial"/>
              <a:cs typeface="Arial"/>
              <a:sym typeface="Arial"/>
            </a:endParaRPr>
          </a:p>
          <a:p>
            <a:pPr indent="-285750" lvl="1" marL="990600" marR="0" rtl="0" algn="just">
              <a:lnSpc>
                <a:spcPct val="100000"/>
              </a:lnSpc>
              <a:spcBef>
                <a:spcPts val="0"/>
              </a:spcBef>
              <a:spcAft>
                <a:spcPts val="0"/>
              </a:spcAft>
              <a:buClr>
                <a:srgbClr val="2D79FF"/>
              </a:buClr>
              <a:buSzPts val="1400"/>
              <a:buFont typeface="Arial"/>
              <a:buChar char="•"/>
            </a:pPr>
            <a:r>
              <a:rPr b="0" i="0" lang="en-US" sz="1400" u="none" cap="none" strike="noStrike">
                <a:solidFill>
                  <a:schemeClr val="accent6"/>
                </a:solidFill>
                <a:latin typeface="Arial"/>
                <a:ea typeface="Arial"/>
                <a:cs typeface="Arial"/>
                <a:sym typeface="Arial"/>
              </a:rPr>
              <a:t>And to assess perceived risk, general impact of testing, and satisfaction with service.</a:t>
            </a:r>
            <a:endParaRPr b="0" i="0" sz="1800" u="none" cap="none" strike="noStrike">
              <a:solidFill>
                <a:schemeClr val="accent6"/>
              </a:solidFill>
              <a:latin typeface="Arial"/>
              <a:ea typeface="Arial"/>
              <a:cs typeface="Arial"/>
              <a:sym typeface="Arial"/>
            </a:endParaRPr>
          </a:p>
        </p:txBody>
      </p:sp>
      <p:sp>
        <p:nvSpPr>
          <p:cNvPr id="586" name="Google Shape;586;p54"/>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a:t>
            </a:r>
            <a:r>
              <a:rPr lang="en-US" sz="2400">
                <a:latin typeface="Montserrat"/>
                <a:ea typeface="Montserrat"/>
                <a:cs typeface="Montserrat"/>
                <a:sym typeface="Montserrat"/>
              </a:rPr>
              <a:t> risks: </a:t>
            </a:r>
            <a:r>
              <a:rPr lang="en-US" sz="2000">
                <a:latin typeface="Montserrat"/>
                <a:ea typeface="Montserrat"/>
                <a:cs typeface="Montserrat"/>
                <a:sym typeface="Montserrat"/>
              </a:rPr>
              <a:t>Follow-up session</a:t>
            </a:r>
            <a:endParaRPr sz="2400">
              <a:latin typeface="Montserrat"/>
              <a:ea typeface="Montserrat"/>
              <a:cs typeface="Montserrat"/>
              <a:sym typeface="Montserrat"/>
            </a:endParaRPr>
          </a:p>
        </p:txBody>
      </p:sp>
      <p:pic>
        <p:nvPicPr>
          <p:cNvPr descr="Εικόνα που περιέχει λογότυπο&#10;&#10;Περιγραφή που δημιουργήθηκε αυτόματα" id="587" name="Google Shape;587;p54"/>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descr="A group of people working in a lab&#10;&#10;Description automatically generated with low confidence" id="592" name="Google Shape;592;p55"/>
          <p:cNvPicPr preferRelativeResize="0"/>
          <p:nvPr/>
        </p:nvPicPr>
        <p:blipFill rotWithShape="1">
          <a:blip r:embed="rId3">
            <a:alphaModFix/>
          </a:blip>
          <a:srcRect b="0" l="0" r="0" t="0"/>
          <a:stretch/>
        </p:blipFill>
        <p:spPr>
          <a:xfrm>
            <a:off x="5223353" y="1775876"/>
            <a:ext cx="3806930" cy="2632189"/>
          </a:xfrm>
          <a:prstGeom prst="rect">
            <a:avLst/>
          </a:prstGeom>
          <a:noFill/>
          <a:ln>
            <a:noFill/>
          </a:ln>
        </p:spPr>
      </p:pic>
      <p:sp>
        <p:nvSpPr>
          <p:cNvPr id="593" name="Google Shape;593;p55"/>
          <p:cNvSpPr txBox="1"/>
          <p:nvPr>
            <p:ph idx="1" type="body"/>
          </p:nvPr>
        </p:nvSpPr>
        <p:spPr>
          <a:xfrm>
            <a:off x="763510" y="1465534"/>
            <a:ext cx="4633425" cy="263218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594" name="Google Shape;594;p55"/>
          <p:cNvSpPr txBox="1"/>
          <p:nvPr/>
        </p:nvSpPr>
        <p:spPr>
          <a:xfrm>
            <a:off x="419101" y="1084471"/>
            <a:ext cx="6019277" cy="2543092"/>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74151"/>
              </a:solidFill>
              <a:latin typeface="Arial"/>
              <a:ea typeface="Arial"/>
              <a:cs typeface="Arial"/>
              <a:sym typeface="Arial"/>
            </a:endParaRPr>
          </a:p>
          <a:p>
            <a:pPr indent="-88900" lvl="0" marL="0" marR="0" rtl="0" algn="l">
              <a:lnSpc>
                <a:spcPct val="100000"/>
              </a:lnSpc>
              <a:spcBef>
                <a:spcPts val="0"/>
              </a:spcBef>
              <a:spcAft>
                <a:spcPts val="0"/>
              </a:spcAft>
              <a:buClr>
                <a:srgbClr val="2D79FF"/>
              </a:buClr>
              <a:buSzPts val="1400"/>
              <a:buFont typeface="Arial"/>
              <a:buAutoNum type="arabicPeriod" startAt="3"/>
            </a:pPr>
            <a:r>
              <a:rPr b="0" i="0" lang="en-US" sz="1400" u="none" cap="none" strike="noStrike">
                <a:solidFill>
                  <a:srgbClr val="374151"/>
                </a:solidFill>
                <a:latin typeface="Arial"/>
                <a:ea typeface="Arial"/>
                <a:cs typeface="Arial"/>
                <a:sym typeface="Arial"/>
              </a:rPr>
              <a:t> Additional Evaluation Measures:</a:t>
            </a:r>
            <a:endParaRPr b="0" i="0" sz="1400" u="none" cap="none" strike="noStrike">
              <a:solidFill>
                <a:srgbClr val="000000"/>
              </a:solidFill>
              <a:latin typeface="Arial"/>
              <a:ea typeface="Arial"/>
              <a:cs typeface="Arial"/>
              <a:sym typeface="Arial"/>
            </a:endParaRPr>
          </a:p>
          <a:p>
            <a:pPr indent="-285750" lvl="0" marL="622300" marR="0" rtl="0" algn="l">
              <a:lnSpc>
                <a:spcPct val="100000"/>
              </a:lnSpc>
              <a:spcBef>
                <a:spcPts val="0"/>
              </a:spcBef>
              <a:spcAft>
                <a:spcPts val="0"/>
              </a:spcAft>
              <a:buClr>
                <a:srgbClr val="2D79FF"/>
              </a:buClr>
              <a:buSzPts val="1400"/>
              <a:buFont typeface="Arial"/>
              <a:buChar char="•"/>
            </a:pPr>
            <a:r>
              <a:rPr b="0" i="0" lang="en-US" sz="1400" u="none" cap="none" strike="noStrike">
                <a:solidFill>
                  <a:srgbClr val="374151"/>
                </a:solidFill>
                <a:latin typeface="Arial"/>
                <a:ea typeface="Arial"/>
                <a:cs typeface="Arial"/>
                <a:sym typeface="Arial"/>
              </a:rPr>
              <a:t>Impact of Event Scale (IES)</a:t>
            </a:r>
            <a:endParaRPr b="0" i="0" sz="1400" u="none" cap="none" strike="noStrike">
              <a:solidFill>
                <a:srgbClr val="000000"/>
              </a:solidFill>
              <a:latin typeface="Arial"/>
              <a:ea typeface="Arial"/>
              <a:cs typeface="Arial"/>
              <a:sym typeface="Arial"/>
            </a:endParaRPr>
          </a:p>
          <a:p>
            <a:pPr indent="-285750" lvl="0" marL="622300" marR="0" rtl="0" algn="l">
              <a:lnSpc>
                <a:spcPct val="100000"/>
              </a:lnSpc>
              <a:spcBef>
                <a:spcPts val="0"/>
              </a:spcBef>
              <a:spcAft>
                <a:spcPts val="0"/>
              </a:spcAft>
              <a:buClr>
                <a:srgbClr val="2D79FF"/>
              </a:buClr>
              <a:buSzPts val="1400"/>
              <a:buFont typeface="Arial"/>
              <a:buChar char="•"/>
            </a:pPr>
            <a:r>
              <a:rPr b="0" i="0" lang="en-US" sz="1400" u="none" cap="none" strike="noStrike">
                <a:solidFill>
                  <a:srgbClr val="374151"/>
                </a:solidFill>
                <a:latin typeface="Arial"/>
                <a:ea typeface="Arial"/>
                <a:cs typeface="Arial"/>
                <a:sym typeface="Arial"/>
              </a:rPr>
              <a:t>Impact of Genetic Testing for Alzheimer's disease instrument (IGT-AD distress)</a:t>
            </a:r>
            <a:endParaRPr b="0" i="0" sz="1400" u="none" cap="none" strike="noStrike">
              <a:solidFill>
                <a:srgbClr val="000000"/>
              </a:solidFill>
              <a:latin typeface="Arial"/>
              <a:ea typeface="Arial"/>
              <a:cs typeface="Arial"/>
              <a:sym typeface="Arial"/>
            </a:endParaRPr>
          </a:p>
          <a:p>
            <a:pPr indent="-285750" lvl="0" marL="622300" marR="0" rtl="0" algn="l">
              <a:lnSpc>
                <a:spcPct val="100000"/>
              </a:lnSpc>
              <a:spcBef>
                <a:spcPts val="0"/>
              </a:spcBef>
              <a:spcAft>
                <a:spcPts val="0"/>
              </a:spcAft>
              <a:buClr>
                <a:srgbClr val="2D79FF"/>
              </a:buClr>
              <a:buSzPts val="1400"/>
              <a:buFont typeface="Arial"/>
              <a:buChar char="•"/>
            </a:pPr>
            <a:r>
              <a:rPr b="0" i="0" lang="en-US" sz="1400" u="none" cap="none" strike="noStrike">
                <a:solidFill>
                  <a:srgbClr val="374151"/>
                </a:solidFill>
                <a:latin typeface="Arial"/>
                <a:ea typeface="Arial"/>
                <a:cs typeface="Arial"/>
                <a:sym typeface="Arial"/>
              </a:rPr>
              <a:t>Genetic Counseling Outcome Scale (GCOS-24)</a:t>
            </a:r>
            <a:endParaRPr b="0" i="0" sz="1400" u="none" cap="none" strike="noStrike">
              <a:solidFill>
                <a:srgbClr val="000000"/>
              </a:solidFill>
              <a:latin typeface="Arial"/>
              <a:ea typeface="Arial"/>
              <a:cs typeface="Arial"/>
              <a:sym typeface="Arial"/>
            </a:endParaRPr>
          </a:p>
          <a:p>
            <a:pPr indent="-285750" lvl="0" marL="622300" marR="0" rtl="0" algn="l">
              <a:lnSpc>
                <a:spcPct val="100000"/>
              </a:lnSpc>
              <a:spcBef>
                <a:spcPts val="0"/>
              </a:spcBef>
              <a:spcAft>
                <a:spcPts val="0"/>
              </a:spcAft>
              <a:buClr>
                <a:srgbClr val="2D79FF"/>
              </a:buClr>
              <a:buSzPts val="1400"/>
              <a:buFont typeface="Arial"/>
              <a:buChar char="•"/>
            </a:pPr>
            <a:r>
              <a:rPr b="0" i="0" lang="en-US" sz="1400" u="none" cap="none" strike="noStrike">
                <a:solidFill>
                  <a:srgbClr val="374151"/>
                </a:solidFill>
                <a:latin typeface="Arial"/>
                <a:ea typeface="Arial"/>
                <a:cs typeface="Arial"/>
                <a:sym typeface="Arial"/>
              </a:rPr>
              <a:t>Self-reported questionnaires for behavioral changes (diet, exercise, medications)</a:t>
            </a:r>
            <a:endParaRPr b="0" i="0" sz="1400" u="none" cap="none" strike="noStrike">
              <a:solidFill>
                <a:srgbClr val="000000"/>
              </a:solidFill>
              <a:latin typeface="Arial"/>
              <a:ea typeface="Arial"/>
              <a:cs typeface="Arial"/>
              <a:sym typeface="Arial"/>
            </a:endParaRPr>
          </a:p>
          <a:p>
            <a:pPr indent="-285750" lvl="0" marL="622300" marR="0" rtl="0" algn="l">
              <a:lnSpc>
                <a:spcPct val="100000"/>
              </a:lnSpc>
              <a:spcBef>
                <a:spcPts val="0"/>
              </a:spcBef>
              <a:spcAft>
                <a:spcPts val="0"/>
              </a:spcAft>
              <a:buClr>
                <a:srgbClr val="2D79FF"/>
              </a:buClr>
              <a:buSzPts val="1400"/>
              <a:buFont typeface="Arial"/>
              <a:buChar char="•"/>
            </a:pPr>
            <a:r>
              <a:rPr b="0" i="0" lang="en-US" sz="1400" u="none" cap="none" strike="noStrike">
                <a:solidFill>
                  <a:srgbClr val="374151"/>
                </a:solidFill>
                <a:latin typeface="Arial"/>
                <a:ea typeface="Arial"/>
                <a:cs typeface="Arial"/>
                <a:sym typeface="Arial"/>
              </a:rPr>
              <a:t>Open-ended risk recall for lifetime risk estimates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74151"/>
              </a:solidFill>
              <a:latin typeface="Arial"/>
              <a:ea typeface="Arial"/>
              <a:cs typeface="Arial"/>
              <a:sym typeface="Arial"/>
            </a:endParaRPr>
          </a:p>
          <a:p>
            <a:pPr indent="0" lvl="0" marL="0" marR="0" rtl="0" algn="just">
              <a:lnSpc>
                <a:spcPct val="107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5" name="Google Shape;595;p55"/>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 risks: </a:t>
            </a:r>
            <a:r>
              <a:rPr lang="en-US" sz="2000">
                <a:latin typeface="Arial"/>
                <a:ea typeface="Arial"/>
                <a:cs typeface="Arial"/>
                <a:sym typeface="Arial"/>
              </a:rPr>
              <a:t>Follow-up session</a:t>
            </a:r>
            <a:endParaRPr sz="2400">
              <a:latin typeface="Arial"/>
              <a:ea typeface="Arial"/>
              <a:cs typeface="Arial"/>
              <a:sym typeface="Arial"/>
            </a:endParaRPr>
          </a:p>
        </p:txBody>
      </p:sp>
      <p:sp>
        <p:nvSpPr>
          <p:cNvPr id="596" name="Google Shape;596;p55"/>
          <p:cNvSpPr txBox="1"/>
          <p:nvPr/>
        </p:nvSpPr>
        <p:spPr>
          <a:xfrm>
            <a:off x="1289543" y="3580165"/>
            <a:ext cx="2527941" cy="646331"/>
          </a:xfrm>
          <a:prstGeom prst="rect">
            <a:avLst/>
          </a:prstGeom>
          <a:solidFill>
            <a:schemeClr val="lt1"/>
          </a:solidFill>
          <a:ln cap="flat" cmpd="sng" w="25400">
            <a:solidFill>
              <a:schemeClr val="accent2"/>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70C0"/>
                </a:solidFill>
                <a:latin typeface="Arial"/>
                <a:ea typeface="Arial"/>
                <a:cs typeface="Arial"/>
                <a:sym typeface="Arial"/>
              </a:rPr>
              <a:t>Further scales for psychological impact assessment appear in Chapter 3 of this Unit.</a:t>
            </a:r>
            <a:endParaRPr b="0" i="0" sz="1200" u="none" cap="none" strike="noStrike">
              <a:solidFill>
                <a:srgbClr val="0070C0"/>
              </a:solidFill>
              <a:latin typeface="Arial"/>
              <a:ea typeface="Arial"/>
              <a:cs typeface="Arial"/>
              <a:sym typeface="Arial"/>
            </a:endParaRPr>
          </a:p>
        </p:txBody>
      </p:sp>
      <p:pic>
        <p:nvPicPr>
          <p:cNvPr descr="Εικόνα που περιέχει λογότυπο&#10;&#10;Περιγραφή που δημιουργήθηκε αυτόματα" id="597" name="Google Shape;597;p55"/>
          <p:cNvPicPr preferRelativeResize="0"/>
          <p:nvPr/>
        </p:nvPicPr>
        <p:blipFill rotWithShape="1">
          <a:blip r:embed="rId4">
            <a:alphaModFix/>
          </a:blip>
          <a:srcRect b="0" l="0" r="0" t="0"/>
          <a:stretch/>
        </p:blipFill>
        <p:spPr>
          <a:xfrm>
            <a:off x="6250591" y="4380071"/>
            <a:ext cx="2779692" cy="6934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descr="Εικόνα που περιέχει λογότυπο&#10;&#10;Περιγραφή που δημιουργήθηκε αυτόματα" id="602" name="Google Shape;602;p56"/>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
        <p:nvSpPr>
          <p:cNvPr id="603" name="Google Shape;603;p56"/>
          <p:cNvSpPr txBox="1"/>
          <p:nvPr>
            <p:ph idx="1" type="body"/>
          </p:nvPr>
        </p:nvSpPr>
        <p:spPr>
          <a:xfrm>
            <a:off x="419101" y="2422291"/>
            <a:ext cx="4860266" cy="153093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361950" lvl="0" marL="361950" rtl="0" algn="just">
              <a:lnSpc>
                <a:spcPct val="100000"/>
              </a:lnSpc>
              <a:spcBef>
                <a:spcPts val="0"/>
              </a:spcBef>
              <a:spcAft>
                <a:spcPts val="0"/>
              </a:spcAft>
              <a:buClr>
                <a:schemeClr val="dk1"/>
              </a:buClr>
              <a:buSzPts val="1400"/>
              <a:buFont typeface="Arial"/>
              <a:buChar char="•"/>
            </a:pPr>
            <a:r>
              <a:rPr b="1" lang="en-US">
                <a:solidFill>
                  <a:srgbClr val="000000"/>
                </a:solidFill>
                <a:latin typeface="Arial"/>
                <a:ea typeface="Arial"/>
                <a:cs typeface="Arial"/>
                <a:sym typeface="Arial"/>
              </a:rPr>
              <a:t>Common information.</a:t>
            </a:r>
            <a:r>
              <a:rPr lang="en-US">
                <a:solidFill>
                  <a:srgbClr val="000000"/>
                </a:solidFill>
                <a:latin typeface="Arial"/>
                <a:ea typeface="Arial"/>
                <a:cs typeface="Arial"/>
                <a:sym typeface="Arial"/>
              </a:rPr>
              <a:t> Genetic information is common to the whole family, which can cause conflicts. The counselor should address how the different at-risk family members are contacted and offer counseling for those interested. Disclosure should be agreed between the client and the physician.</a:t>
            </a:r>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604" name="Google Shape;604;p56"/>
          <p:cNvSpPr txBox="1"/>
          <p:nvPr/>
        </p:nvSpPr>
        <p:spPr>
          <a:xfrm>
            <a:off x="419100" y="1084471"/>
            <a:ext cx="8248500" cy="17712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Some important aspects about GC that should be taken into account, apart form the ethical issues and recommendations that are revised in other Units of this course, are:</a:t>
            </a:r>
            <a:endParaRPr b="0" i="0" sz="14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The patient’s right not-to-know </a:t>
            </a:r>
            <a:r>
              <a:rPr b="0" i="0" lang="en-US" sz="1200" u="none" cap="none" strike="noStrike">
                <a:solidFill>
                  <a:srgbClr val="000000"/>
                </a:solidFill>
                <a:latin typeface="Arial"/>
                <a:ea typeface="Arial"/>
                <a:cs typeface="Arial"/>
                <a:sym typeface="Arial"/>
              </a:rPr>
              <a:t>about the genetic results, even after the test has been performed.</a:t>
            </a:r>
            <a:endParaRPr b="0" i="0" sz="1400" u="none" cap="none" strike="noStrike">
              <a:solidFill>
                <a:srgbClr val="000000"/>
              </a:solidFill>
              <a:latin typeface="Arial"/>
              <a:ea typeface="Arial"/>
              <a:cs typeface="Arial"/>
              <a:sym typeface="Arial"/>
            </a:endParaRPr>
          </a:p>
          <a:p>
            <a:pPr indent="-95250" lvl="0" marL="171450" marR="0" rtl="0" algn="just">
              <a:lnSpc>
                <a:spcPct val="107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146050" lvl="0" marL="171450" marR="0" rtl="0" algn="just">
              <a:lnSpc>
                <a:spcPct val="107000"/>
              </a:lnSpc>
              <a:spcBef>
                <a:spcPts val="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a:p>
            <a:pPr indent="-342900" lvl="0" marL="342900" marR="0" rtl="0" algn="just">
              <a:lnSpc>
                <a:spcPct val="107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Discrimination. </a:t>
            </a:r>
            <a:r>
              <a:rPr b="0" i="0" lang="en-US" sz="1200" u="none" cap="none" strike="noStrike">
                <a:solidFill>
                  <a:srgbClr val="000000"/>
                </a:solidFill>
                <a:latin typeface="Arial"/>
                <a:ea typeface="Arial"/>
                <a:cs typeface="Arial"/>
                <a:sym typeface="Arial"/>
              </a:rPr>
              <a:t>Genetic information has the potential to result in discrimination and stigmatization if given to external parties. The participants should be are aware of the implications. </a:t>
            </a:r>
            <a:endParaRPr b="0" i="0" sz="1400" u="none" cap="none" strike="noStrike">
              <a:solidFill>
                <a:srgbClr val="000000"/>
              </a:solidFill>
              <a:latin typeface="Arial"/>
              <a:ea typeface="Arial"/>
              <a:cs typeface="Arial"/>
              <a:sym typeface="Arial"/>
            </a:endParaRPr>
          </a:p>
          <a:p>
            <a:pPr indent="-266700" lvl="0" marL="342900" marR="0" rtl="0" algn="just">
              <a:lnSpc>
                <a:spcPct val="107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7000"/>
              </a:lnSpc>
              <a:spcBef>
                <a:spcPts val="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a:p>
            <a:pPr indent="0" lvl="0" marL="0" marR="0" rtl="0" algn="just">
              <a:lnSpc>
                <a:spcPct val="107000"/>
              </a:lnSpc>
              <a:spcBef>
                <a:spcPts val="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p:txBody>
      </p:sp>
      <p:sp>
        <p:nvSpPr>
          <p:cNvPr id="605" name="Google Shape;605;p56"/>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 risks: </a:t>
            </a:r>
            <a:r>
              <a:rPr lang="en-US" sz="2000">
                <a:latin typeface="Arial"/>
                <a:ea typeface="Arial"/>
                <a:cs typeface="Arial"/>
                <a:sym typeface="Arial"/>
              </a:rPr>
              <a:t>Important issues</a:t>
            </a:r>
            <a:endParaRPr sz="2400">
              <a:latin typeface="Arial"/>
              <a:ea typeface="Arial"/>
              <a:cs typeface="Arial"/>
              <a:sym typeface="Arial"/>
            </a:endParaRPr>
          </a:p>
        </p:txBody>
      </p:sp>
      <p:pic>
        <p:nvPicPr>
          <p:cNvPr descr="A group of people standing together&#10;&#10;Description automatically generated" id="606" name="Google Shape;606;p56"/>
          <p:cNvPicPr preferRelativeResize="0"/>
          <p:nvPr/>
        </p:nvPicPr>
        <p:blipFill rotWithShape="1">
          <a:blip r:embed="rId4">
            <a:alphaModFix/>
          </a:blip>
          <a:srcRect b="0" l="0" r="0" t="0"/>
          <a:stretch/>
        </p:blipFill>
        <p:spPr>
          <a:xfrm>
            <a:off x="5422575" y="2483019"/>
            <a:ext cx="3245150" cy="216343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7"/>
          <p:cNvSpPr txBox="1"/>
          <p:nvPr>
            <p:ph idx="1" type="body"/>
          </p:nvPr>
        </p:nvSpPr>
        <p:spPr>
          <a:xfrm>
            <a:off x="763510" y="1465534"/>
            <a:ext cx="4633425" cy="263218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solidFill>
                <a:srgbClr val="000000"/>
              </a:solidFill>
              <a:latin typeface="Arial"/>
              <a:ea typeface="Arial"/>
              <a:cs typeface="Arial"/>
              <a:sym typeface="Arial"/>
            </a:endParaRPr>
          </a:p>
        </p:txBody>
      </p:sp>
      <p:sp>
        <p:nvSpPr>
          <p:cNvPr id="612" name="Google Shape;612;p57"/>
          <p:cNvSpPr txBox="1"/>
          <p:nvPr/>
        </p:nvSpPr>
        <p:spPr>
          <a:xfrm>
            <a:off x="3629744" y="1084471"/>
            <a:ext cx="5037981" cy="216636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Some important aspects about GC that should be taken into account, apart form the ethical issues and recommendations that are revised in other Units of this course, are:</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a:p>
            <a:pPr indent="-342900" lvl="0" marL="342900" marR="0" rtl="0" algn="just">
              <a:lnSpc>
                <a:spcPct val="107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Cultural issues. </a:t>
            </a:r>
            <a:r>
              <a:rPr b="0" i="0" lang="en-US" sz="1200" u="none" cap="none" strike="noStrike">
                <a:solidFill>
                  <a:srgbClr val="000000"/>
                </a:solidFill>
                <a:latin typeface="Arial"/>
                <a:ea typeface="Arial"/>
                <a:cs typeface="Arial"/>
                <a:sym typeface="Arial"/>
              </a:rPr>
              <a:t>Family’s cultural and ethnic background should be considered.</a:t>
            </a:r>
            <a:endParaRPr b="0" i="0" sz="1400" u="none" cap="none" strike="noStrike">
              <a:solidFill>
                <a:srgbClr val="000000"/>
              </a:solidFill>
              <a:latin typeface="Arial"/>
              <a:ea typeface="Arial"/>
              <a:cs typeface="Arial"/>
              <a:sym typeface="Arial"/>
            </a:endParaRPr>
          </a:p>
          <a:p>
            <a:pPr indent="-95250" lvl="0" marL="171450" marR="0" rtl="0" algn="just">
              <a:lnSpc>
                <a:spcPct val="107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146050" lvl="0" marL="171450" marR="0" rtl="0" algn="just">
              <a:lnSpc>
                <a:spcPct val="107000"/>
              </a:lnSpc>
              <a:spcBef>
                <a:spcPts val="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a:p>
            <a:pPr indent="-342900" lvl="0" marL="342900" marR="0" rtl="0" algn="just">
              <a:lnSpc>
                <a:spcPct val="107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Referrals</a:t>
            </a:r>
            <a:r>
              <a:rPr b="0" i="0" lang="en-US" sz="1200" u="none" cap="none" strike="noStrike">
                <a:solidFill>
                  <a:srgbClr val="000000"/>
                </a:solidFill>
                <a:latin typeface="Arial"/>
                <a:ea typeface="Arial"/>
                <a:cs typeface="Arial"/>
                <a:sym typeface="Arial"/>
              </a:rPr>
              <a:t>. The counselor can refer the participant to other professionals when necessary.</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p:txBody>
      </p:sp>
      <p:sp>
        <p:nvSpPr>
          <p:cNvPr id="613" name="Google Shape;613;p57"/>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 risks: </a:t>
            </a:r>
            <a:r>
              <a:rPr lang="en-US" sz="2000">
                <a:latin typeface="Arial"/>
                <a:ea typeface="Arial"/>
                <a:cs typeface="Arial"/>
                <a:sym typeface="Arial"/>
              </a:rPr>
              <a:t>Important issues</a:t>
            </a:r>
            <a:endParaRPr sz="2400">
              <a:latin typeface="Arial"/>
              <a:ea typeface="Arial"/>
              <a:cs typeface="Arial"/>
              <a:sym typeface="Arial"/>
            </a:endParaRPr>
          </a:p>
        </p:txBody>
      </p:sp>
      <p:pic>
        <p:nvPicPr>
          <p:cNvPr descr="A person standing in front of a globe pointing at arrows&#10;&#10;Description automatically generated" id="614" name="Google Shape;614;p57"/>
          <p:cNvPicPr preferRelativeResize="0"/>
          <p:nvPr/>
        </p:nvPicPr>
        <p:blipFill rotWithShape="1">
          <a:blip r:embed="rId3">
            <a:alphaModFix/>
          </a:blip>
          <a:srcRect b="0" l="0" r="0" t="0"/>
          <a:stretch/>
        </p:blipFill>
        <p:spPr>
          <a:xfrm>
            <a:off x="419100" y="955144"/>
            <a:ext cx="3210644" cy="2140429"/>
          </a:xfrm>
          <a:prstGeom prst="rect">
            <a:avLst/>
          </a:prstGeom>
          <a:noFill/>
          <a:ln>
            <a:noFill/>
          </a:ln>
        </p:spPr>
      </p:pic>
      <p:sp>
        <p:nvSpPr>
          <p:cNvPr id="615" name="Google Shape;615;p57"/>
          <p:cNvSpPr txBox="1"/>
          <p:nvPr/>
        </p:nvSpPr>
        <p:spPr>
          <a:xfrm>
            <a:off x="393700" y="3308722"/>
            <a:ext cx="8274025" cy="117006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7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Periods</a:t>
            </a:r>
            <a:r>
              <a:rPr b="0" i="0" lang="en-US" sz="1200" u="none" cap="none" strike="noStrike">
                <a:solidFill>
                  <a:srgbClr val="000000"/>
                </a:solidFill>
                <a:latin typeface="Arial"/>
                <a:ea typeface="Arial"/>
                <a:cs typeface="Arial"/>
                <a:sym typeface="Arial"/>
              </a:rPr>
              <a:t>. Test results should be disclosed as soon as possible. However, there should be enough time between counseling and disclosure to allow the patient to make unrushed decisions.  </a:t>
            </a:r>
            <a:endParaRPr b="0" i="0" sz="1400" u="none" cap="none" strike="noStrike">
              <a:solidFill>
                <a:srgbClr val="000000"/>
              </a:solidFill>
              <a:latin typeface="Arial"/>
              <a:ea typeface="Arial"/>
              <a:cs typeface="Arial"/>
              <a:sym typeface="Arial"/>
            </a:endParaRPr>
          </a:p>
          <a:p>
            <a:pPr indent="-95250" lvl="0" marL="171450" marR="0" rtl="0" algn="just">
              <a:lnSpc>
                <a:spcPct val="107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42900" lvl="0" marL="342900" marR="0" rtl="0" algn="just">
              <a:lnSpc>
                <a:spcPct val="107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The chosen venue</a:t>
            </a:r>
            <a:r>
              <a:rPr b="0" i="0" lang="en-US" sz="1200" u="none" cap="none" strike="noStrike">
                <a:solidFill>
                  <a:srgbClr val="000000"/>
                </a:solidFill>
                <a:latin typeface="Arial"/>
                <a:ea typeface="Arial"/>
                <a:cs typeface="Arial"/>
                <a:sym typeface="Arial"/>
              </a:rPr>
              <a:t> needs to ensure privacy, absence of distractions, and to be quiet and comfortable. </a:t>
            </a:r>
            <a:endParaRPr b="0" i="0" sz="1400" u="none" cap="none" strike="noStrike">
              <a:solidFill>
                <a:srgbClr val="000000"/>
              </a:solidFill>
              <a:latin typeface="Arial"/>
              <a:ea typeface="Arial"/>
              <a:cs typeface="Arial"/>
              <a:sym typeface="Arial"/>
            </a:endParaRPr>
          </a:p>
          <a:p>
            <a:pPr indent="-95250" lvl="0" marL="171450" marR="0" rtl="0" algn="l">
              <a:lnSpc>
                <a:spcPct val="100000"/>
              </a:lnSpc>
              <a:spcBef>
                <a:spcPts val="80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616" name="Google Shape;616;p57"/>
          <p:cNvPicPr preferRelativeResize="0"/>
          <p:nvPr/>
        </p:nvPicPr>
        <p:blipFill rotWithShape="1">
          <a:blip r:embed="rId4">
            <a:alphaModFix/>
          </a:blip>
          <a:srcRect b="0" l="0" r="0" t="0"/>
          <a:stretch/>
        </p:blipFill>
        <p:spPr>
          <a:xfrm>
            <a:off x="6250591" y="4380071"/>
            <a:ext cx="2779692" cy="693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descr="Εικόνα που περιέχει λογότυπο&#10;&#10;Περιγραφή που δημιουργήθηκε αυτόματα" id="621" name="Google Shape;621;p58"/>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
        <p:nvSpPr>
          <p:cNvPr id="622" name="Google Shape;622;p58"/>
          <p:cNvSpPr txBox="1"/>
          <p:nvPr>
            <p:ph idx="1" type="body"/>
          </p:nvPr>
        </p:nvSpPr>
        <p:spPr>
          <a:xfrm>
            <a:off x="3746942" y="1557882"/>
            <a:ext cx="4920600" cy="2515800"/>
          </a:xfrm>
          <a:prstGeom prst="rect">
            <a:avLst/>
          </a:prstGeom>
          <a:noFill/>
          <a:ln>
            <a:noFill/>
          </a:ln>
        </p:spPr>
        <p:txBody>
          <a:bodyPr anchorCtr="0" anchor="t" bIns="91425" lIns="91425" spcFirstLastPara="1" rIns="91425" wrap="square" tIns="91425">
            <a:noAutofit/>
          </a:bodyPr>
          <a:lstStyle/>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Does this disease run in my family?</a:t>
            </a:r>
            <a:endParaRPr sz="1100"/>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If my family member has this disease, might I get it? If yes, should I get tested?</a:t>
            </a:r>
            <a:endParaRPr sz="1100"/>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If I have this disease, are my family members at risk of getting it?</a:t>
            </a:r>
            <a:endParaRPr sz="1100"/>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Is GT available for this disease? If yes, what are the benefits and limitations of testing? How will I pay for it?</a:t>
            </a:r>
            <a:endParaRPr sz="1100"/>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What kind of information could GT for this disease give me?</a:t>
            </a:r>
            <a:endParaRPr sz="1100"/>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What does the GT process involve?</a:t>
            </a:r>
            <a:endParaRPr sz="1100"/>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How could knowing more about genetic risk help me?</a:t>
            </a:r>
            <a:endParaRPr sz="1100"/>
          </a:p>
          <a:p>
            <a:pPr indent="0" lvl="0" marL="0" rtl="0" algn="just">
              <a:lnSpc>
                <a:spcPct val="100000"/>
              </a:lnSpc>
              <a:spcBef>
                <a:spcPts val="0"/>
              </a:spcBef>
              <a:spcAft>
                <a:spcPts val="0"/>
              </a:spcAft>
              <a:buSzPts val="1400"/>
              <a:buNone/>
            </a:pPr>
            <a:r>
              <a:t/>
            </a:r>
            <a:endParaRPr sz="400">
              <a:solidFill>
                <a:srgbClr val="000000"/>
              </a:solidFill>
              <a:latin typeface="Arial"/>
              <a:ea typeface="Arial"/>
              <a:cs typeface="Arial"/>
              <a:sym typeface="Arial"/>
            </a:endParaRPr>
          </a:p>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Could I be exposing myself or my family to discrimination based on genetic information?</a:t>
            </a:r>
            <a:endParaRPr sz="1100"/>
          </a:p>
          <a:p>
            <a:pPr indent="0" lvl="0" marL="0" rtl="0" algn="just">
              <a:lnSpc>
                <a:spcPct val="100000"/>
              </a:lnSpc>
              <a:spcBef>
                <a:spcPts val="0"/>
              </a:spcBef>
              <a:spcAft>
                <a:spcPts val="0"/>
              </a:spcAft>
              <a:buSzPts val="1400"/>
              <a:buNone/>
            </a:pPr>
            <a:r>
              <a:t/>
            </a:r>
            <a:endParaRPr sz="500">
              <a:solidFill>
                <a:srgbClr val="000000"/>
              </a:solidFill>
              <a:latin typeface="Arial"/>
              <a:ea typeface="Arial"/>
              <a:cs typeface="Arial"/>
              <a:sym typeface="Arial"/>
            </a:endParaRPr>
          </a:p>
          <a:p>
            <a:pPr indent="-323850" lvl="0" marL="342900" rtl="0" algn="just">
              <a:lnSpc>
                <a:spcPct val="100000"/>
              </a:lnSpc>
              <a:spcBef>
                <a:spcPts val="0"/>
              </a:spcBef>
              <a:spcAft>
                <a:spcPts val="0"/>
              </a:spcAft>
              <a:buSzPts val="1100"/>
              <a:buFont typeface="Noto Sans Symbols"/>
              <a:buChar char="∙"/>
            </a:pPr>
            <a:r>
              <a:rPr lang="en-US" sz="1100">
                <a:solidFill>
                  <a:srgbClr val="000000"/>
                </a:solidFill>
                <a:latin typeface="Arial"/>
                <a:ea typeface="Arial"/>
                <a:cs typeface="Arial"/>
                <a:sym typeface="Arial"/>
              </a:rPr>
              <a:t>Could GT results affect my health care coverage?</a:t>
            </a:r>
            <a:endParaRPr sz="1100"/>
          </a:p>
        </p:txBody>
      </p:sp>
      <p:sp>
        <p:nvSpPr>
          <p:cNvPr id="623" name="Google Shape;623;p58"/>
          <p:cNvSpPr txBox="1"/>
          <p:nvPr/>
        </p:nvSpPr>
        <p:spPr>
          <a:xfrm>
            <a:off x="419100" y="1084471"/>
            <a:ext cx="8248500" cy="4734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Finally, some of the most common questions that could be asked to a genetic counselor, and therefore questions which should be prepared beforehand,</a:t>
            </a:r>
            <a:r>
              <a:rPr b="1" i="0" lang="en-US" sz="1200" u="none" cap="none" strike="noStrike">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are the following:</a:t>
            </a:r>
            <a:endParaRPr b="0" i="0" sz="1400" u="none" cap="none" strike="noStrike">
              <a:solidFill>
                <a:srgbClr val="000000"/>
              </a:solidFill>
              <a:latin typeface="Arial"/>
              <a:ea typeface="Arial"/>
              <a:cs typeface="Arial"/>
              <a:sym typeface="Arial"/>
            </a:endParaRPr>
          </a:p>
        </p:txBody>
      </p:sp>
      <p:sp>
        <p:nvSpPr>
          <p:cNvPr id="624" name="Google Shape;624;p58"/>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400">
                <a:latin typeface="Arial"/>
                <a:ea typeface="Arial"/>
                <a:cs typeface="Arial"/>
                <a:sym typeface="Arial"/>
              </a:rPr>
              <a:t>Communicating</a:t>
            </a:r>
            <a:r>
              <a:rPr lang="en-US" sz="2400">
                <a:latin typeface="Montserrat"/>
                <a:ea typeface="Montserrat"/>
                <a:cs typeface="Montserrat"/>
                <a:sym typeface="Montserrat"/>
              </a:rPr>
              <a:t> risks: </a:t>
            </a:r>
            <a:r>
              <a:rPr lang="en-US" sz="2000">
                <a:latin typeface="Montserrat"/>
                <a:ea typeface="Montserrat"/>
                <a:cs typeface="Montserrat"/>
                <a:sym typeface="Montserrat"/>
              </a:rPr>
              <a:t>Important issues</a:t>
            </a:r>
            <a:endParaRPr sz="2400">
              <a:latin typeface="Montserrat"/>
              <a:ea typeface="Montserrat"/>
              <a:cs typeface="Montserrat"/>
              <a:sym typeface="Montserrat"/>
            </a:endParaRPr>
          </a:p>
        </p:txBody>
      </p:sp>
      <p:pic>
        <p:nvPicPr>
          <p:cNvPr descr="A person and person holding a question mark&#10;&#10;Description automatically generated" id="625" name="Google Shape;625;p58"/>
          <p:cNvPicPr preferRelativeResize="0"/>
          <p:nvPr/>
        </p:nvPicPr>
        <p:blipFill rotWithShape="1">
          <a:blip r:embed="rId4">
            <a:alphaModFix/>
          </a:blip>
          <a:srcRect b="0" l="0" r="0" t="7115"/>
          <a:stretch/>
        </p:blipFill>
        <p:spPr>
          <a:xfrm>
            <a:off x="703871" y="1657314"/>
            <a:ext cx="2709773" cy="251698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66"/>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Check your understanding!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idx="1" type="body"/>
          </p:nvPr>
        </p:nvSpPr>
        <p:spPr>
          <a:xfrm>
            <a:off x="367287" y="1095680"/>
            <a:ext cx="7948125" cy="3802704"/>
          </a:xfrm>
          <a:prstGeom prst="rect">
            <a:avLst/>
          </a:prstGeom>
          <a:noFill/>
          <a:ln>
            <a:noFill/>
          </a:ln>
        </p:spPr>
        <p:txBody>
          <a:bodyPr anchorCtr="0" anchor="t" bIns="91425" lIns="91425" spcFirstLastPara="1" rIns="91425" wrap="square" tIns="91425">
            <a:noAutofit/>
          </a:bodyPr>
          <a:lstStyle/>
          <a:p>
            <a:pPr indent="0" lvl="0" marL="139700" rtl="0" algn="just">
              <a:lnSpc>
                <a:spcPct val="100000"/>
              </a:lnSpc>
              <a:spcBef>
                <a:spcPts val="0"/>
              </a:spcBef>
              <a:spcAft>
                <a:spcPts val="0"/>
              </a:spcAft>
              <a:buSzPts val="1400"/>
              <a:buNone/>
            </a:pPr>
            <a:r>
              <a:rPr lang="en-US" sz="1400">
                <a:solidFill>
                  <a:schemeClr val="dk1"/>
                </a:solidFill>
                <a:latin typeface="Arial"/>
                <a:ea typeface="Arial"/>
                <a:cs typeface="Arial"/>
                <a:sym typeface="Arial"/>
              </a:rPr>
              <a:t>Due to the lack of standardization in the counseling practice across countries, including the counceling practice directed to ND, we find a variety of protocols: </a:t>
            </a:r>
            <a:endParaRPr/>
          </a:p>
          <a:p>
            <a:pPr indent="-228600" lvl="0" marL="457200" rtl="0" algn="just">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Guideline of the Genetic Diagnostics Commission (GEKO) – </a:t>
            </a:r>
            <a:r>
              <a:rPr lang="en-US" sz="1400">
                <a:solidFill>
                  <a:srgbClr val="0070C0"/>
                </a:solidFill>
                <a:latin typeface="Arial"/>
                <a:ea typeface="Arial"/>
                <a:cs typeface="Arial"/>
                <a:sym typeface="Arial"/>
              </a:rPr>
              <a:t>Germany</a:t>
            </a:r>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PICOGEN program – a GC intervention for dementia in </a:t>
            </a:r>
            <a:r>
              <a:rPr lang="en-US" sz="1400">
                <a:solidFill>
                  <a:srgbClr val="0070C0"/>
                </a:solidFill>
                <a:latin typeface="Arial"/>
                <a:ea typeface="Arial"/>
                <a:cs typeface="Arial"/>
                <a:sym typeface="Arial"/>
              </a:rPr>
              <a:t>Spain</a:t>
            </a:r>
            <a:r>
              <a:rPr lang="en-US" sz="1400">
                <a:solidFill>
                  <a:schemeClr val="dk1"/>
                </a:solidFill>
                <a:latin typeface="Arial"/>
                <a:ea typeface="Arial"/>
                <a:cs typeface="Arial"/>
                <a:sym typeface="Arial"/>
              </a:rPr>
              <a:t>.</a:t>
            </a:r>
            <a:endParaRPr/>
          </a:p>
          <a:p>
            <a:pPr indent="-317500" lvl="0" marL="457200" rtl="0" algn="just">
              <a:lnSpc>
                <a:spcPct val="100000"/>
              </a:lnSpc>
              <a:spcBef>
                <a:spcPts val="0"/>
              </a:spcBef>
              <a:spcAft>
                <a:spcPts val="0"/>
              </a:spcAft>
              <a:buSzPts val="1400"/>
              <a:buChar char="●"/>
            </a:pPr>
            <a:r>
              <a:rPr lang="en-US" sz="1400">
                <a:solidFill>
                  <a:srgbClr val="0070C0"/>
                </a:solidFill>
                <a:latin typeface="Arial"/>
                <a:ea typeface="Arial"/>
                <a:cs typeface="Arial"/>
                <a:sym typeface="Arial"/>
              </a:rPr>
              <a:t>Italian</a:t>
            </a:r>
            <a:r>
              <a:rPr lang="en-US" sz="1400">
                <a:solidFill>
                  <a:schemeClr val="dk1"/>
                </a:solidFill>
                <a:latin typeface="Arial"/>
                <a:ea typeface="Arial"/>
                <a:cs typeface="Arial"/>
                <a:sym typeface="Arial"/>
              </a:rPr>
              <a:t> Dominantly Inherited Alzheimer’s and Frontotemporal Network IT-DIAfN</a:t>
            </a:r>
            <a:endParaRPr sz="1400">
              <a:solidFill>
                <a:schemeClr val="dk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Joint practice guidelines of </a:t>
            </a:r>
            <a:r>
              <a:rPr lang="en-US" sz="1400">
                <a:solidFill>
                  <a:srgbClr val="0070C0"/>
                </a:solidFill>
                <a:latin typeface="Arial"/>
                <a:ea typeface="Arial"/>
                <a:cs typeface="Arial"/>
                <a:sym typeface="Arial"/>
              </a:rPr>
              <a:t>American</a:t>
            </a:r>
            <a:r>
              <a:rPr lang="en-US" sz="1400">
                <a:solidFill>
                  <a:schemeClr val="dk1"/>
                </a:solidFill>
                <a:latin typeface="Arial"/>
                <a:ea typeface="Arial"/>
                <a:cs typeface="Arial"/>
                <a:sym typeface="Arial"/>
              </a:rPr>
              <a:t> College of Medical Genetics and the National Society of genetic counselors.</a:t>
            </a:r>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Gold standard for genetic testing for adult-onset conditions by the Huntington Disease Society of </a:t>
            </a:r>
            <a:r>
              <a:rPr lang="en-US" sz="1400">
                <a:solidFill>
                  <a:srgbClr val="0070C0"/>
                </a:solidFill>
                <a:latin typeface="Arial"/>
                <a:ea typeface="Arial"/>
                <a:cs typeface="Arial"/>
                <a:sym typeface="Arial"/>
              </a:rPr>
              <a:t>America</a:t>
            </a:r>
            <a:r>
              <a:rPr lang="en-US" sz="1400">
                <a:solidFill>
                  <a:schemeClr val="dk1"/>
                </a:solidFill>
                <a:latin typeface="Arial"/>
                <a:ea typeface="Arial"/>
                <a:cs typeface="Arial"/>
                <a:sym typeface="Arial"/>
              </a:rPr>
              <a:t>.</a:t>
            </a:r>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Alzheimer's Prevention Initiative Generation Program: Development of an APOE genetic counseling and disclosure process in the context of clinical trials.</a:t>
            </a:r>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The NSW Genetic Counselling Workforce produced by the Sax Institute for the NSW Ministry of Health of </a:t>
            </a:r>
            <a:r>
              <a:rPr lang="en-US" sz="1400">
                <a:solidFill>
                  <a:srgbClr val="0070C0"/>
                </a:solidFill>
                <a:latin typeface="Arial"/>
                <a:ea typeface="Arial"/>
                <a:cs typeface="Arial"/>
                <a:sym typeface="Arial"/>
              </a:rPr>
              <a:t>Australasia</a:t>
            </a:r>
            <a:r>
              <a:rPr lang="en-US" sz="1400">
                <a:latin typeface="Arial"/>
                <a:ea typeface="Arial"/>
                <a:cs typeface="Arial"/>
                <a:sym typeface="Arial"/>
              </a:rPr>
              <a:t>.</a:t>
            </a:r>
            <a:endParaRPr sz="1050">
              <a:latin typeface="Arial"/>
              <a:ea typeface="Arial"/>
              <a:cs typeface="Arial"/>
              <a:sym typeface="Arial"/>
            </a:endParaRPr>
          </a:p>
        </p:txBody>
      </p:sp>
      <p:sp>
        <p:nvSpPr>
          <p:cNvPr id="110" name="Google Shape;110;p19"/>
          <p:cNvSpPr txBox="1"/>
          <p:nvPr>
            <p:ph type="title"/>
          </p:nvPr>
        </p:nvSpPr>
        <p:spPr>
          <a:xfrm>
            <a:off x="482600" y="3459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600">
                <a:latin typeface="Arial"/>
                <a:ea typeface="Arial"/>
                <a:cs typeface="Arial"/>
                <a:sym typeface="Arial"/>
              </a:rPr>
              <a:t>Existing Protocols for Genetic Counseling:</a:t>
            </a:r>
            <a:br>
              <a:rPr lang="en-US" sz="2600">
                <a:latin typeface="Arial"/>
                <a:ea typeface="Arial"/>
                <a:cs typeface="Arial"/>
                <a:sym typeface="Arial"/>
              </a:rPr>
            </a:br>
            <a:endParaRPr sz="2600">
              <a:latin typeface="Arial"/>
              <a:ea typeface="Arial"/>
              <a:cs typeface="Arial"/>
              <a:sym typeface="Arial"/>
            </a:endParaRPr>
          </a:p>
        </p:txBody>
      </p:sp>
      <p:pic>
        <p:nvPicPr>
          <p:cNvPr descr="Εικόνα που περιέχει λογότυπο&#10;&#10;Περιγραφή που δημιουργήθηκε αυτόματα" id="111" name="Google Shape;111;p19"/>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21a482fdae0_0_6"/>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Check your understanding!</a:t>
            </a:r>
            <a:endParaRPr>
              <a:latin typeface="Arial"/>
              <a:ea typeface="Arial"/>
              <a:cs typeface="Arial"/>
              <a:sym typeface="Arial"/>
            </a:endParaRPr>
          </a:p>
        </p:txBody>
      </p:sp>
      <p:sp>
        <p:nvSpPr>
          <p:cNvPr id="636" name="Google Shape;636;g21a482fdae0_0_6"/>
          <p:cNvSpPr txBox="1"/>
          <p:nvPr>
            <p:ph idx="1" type="subTitle"/>
          </p:nvPr>
        </p:nvSpPr>
        <p:spPr>
          <a:xfrm>
            <a:off x="717799" y="1255775"/>
            <a:ext cx="7098441" cy="3398100"/>
          </a:xfrm>
          <a:prstGeom prst="rect">
            <a:avLst/>
          </a:prstGeom>
          <a:noFill/>
          <a:ln>
            <a:noFill/>
          </a:ln>
        </p:spPr>
        <p:txBody>
          <a:bodyPr anchorCtr="0" anchor="t" bIns="91425" lIns="91425" spcFirstLastPara="1" rIns="91425" wrap="square" tIns="91425">
            <a:noAutofit/>
          </a:bodyPr>
          <a:lstStyle/>
          <a:p>
            <a:pPr indent="-342900" lvl="0" marL="342900" rtl="0" algn="just">
              <a:lnSpc>
                <a:spcPct val="107000"/>
              </a:lnSpc>
              <a:spcBef>
                <a:spcPts val="0"/>
              </a:spcBef>
              <a:spcAft>
                <a:spcPts val="0"/>
              </a:spcAft>
              <a:buSzPts val="1400"/>
              <a:buFont typeface="Arial"/>
              <a:buAutoNum type="arabicPeriod"/>
            </a:pPr>
            <a:r>
              <a:rPr lang="en-US" sz="1200">
                <a:solidFill>
                  <a:schemeClr val="dk1"/>
                </a:solidFill>
                <a:latin typeface="Arial"/>
                <a:ea typeface="Arial"/>
                <a:cs typeface="Arial"/>
                <a:sym typeface="Arial"/>
              </a:rPr>
              <a:t>During the Pre-consultation contact of genetic counselling, and following the GECONEU+ guidelines, the counsellor should: </a:t>
            </a:r>
            <a:endParaRPr sz="1200">
              <a:solidFill>
                <a:schemeClr val="dk1"/>
              </a:solidFill>
              <a:latin typeface="Arial"/>
              <a:ea typeface="Arial"/>
              <a:cs typeface="Arial"/>
              <a:sym typeface="Arial"/>
            </a:endParaRPr>
          </a:p>
          <a:p>
            <a:pPr indent="-342900" lvl="0" marL="723900" rtl="0" algn="just">
              <a:lnSpc>
                <a:spcPct val="107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Address the patient’s agenda and address unrealistic expectations</a:t>
            </a:r>
            <a:endParaRPr sz="1200"/>
          </a:p>
          <a:p>
            <a:pPr indent="-342900" lvl="0" marL="723900" rtl="0" algn="just">
              <a:lnSpc>
                <a:spcPct val="107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Provide emotional support to reduce pre-clinic anxiety</a:t>
            </a:r>
            <a:endParaRPr sz="1200"/>
          </a:p>
          <a:p>
            <a:pPr indent="-342900" lvl="0" marL="723900" rtl="0" algn="just">
              <a:lnSpc>
                <a:spcPct val="107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Provide self-directed learning materials</a:t>
            </a:r>
            <a:endParaRPr sz="1200"/>
          </a:p>
          <a:p>
            <a:pPr indent="-342900" lvl="0" marL="723900" rtl="0" algn="just">
              <a:lnSpc>
                <a:spcPct val="107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All of the above</a:t>
            </a:r>
            <a:endParaRPr/>
          </a:p>
          <a:p>
            <a:pPr indent="-266700" lvl="0" marL="723900" rtl="0" algn="just">
              <a:lnSpc>
                <a:spcPct val="107000"/>
              </a:lnSpc>
              <a:spcBef>
                <a:spcPts val="0"/>
              </a:spcBef>
              <a:spcAft>
                <a:spcPts val="0"/>
              </a:spcAft>
              <a:buClr>
                <a:schemeClr val="dk1"/>
              </a:buClr>
              <a:buSzPts val="1200"/>
              <a:buFont typeface="Arial"/>
              <a:buNone/>
            </a:pPr>
            <a:r>
              <a:t/>
            </a:r>
            <a:endParaRPr sz="1200"/>
          </a:p>
          <a:p>
            <a:pPr indent="0" lvl="0" marL="342900" rtl="0" algn="just">
              <a:lnSpc>
                <a:spcPct val="107000"/>
              </a:lnSpc>
              <a:spcBef>
                <a:spcPts val="0"/>
              </a:spcBef>
              <a:spcAft>
                <a:spcPts val="0"/>
              </a:spcAft>
              <a:buSzPts val="1400"/>
              <a:buNone/>
            </a:pPr>
            <a:r>
              <a:t/>
            </a:r>
            <a:endParaRPr sz="1200">
              <a:solidFill>
                <a:schemeClr val="dk1"/>
              </a:solidFill>
              <a:latin typeface="Arial"/>
              <a:ea typeface="Arial"/>
              <a:cs typeface="Arial"/>
              <a:sym typeface="Arial"/>
            </a:endParaRPr>
          </a:p>
          <a:p>
            <a:pPr indent="-317500" lvl="0" marL="342900" rtl="0" algn="just">
              <a:lnSpc>
                <a:spcPct val="107000"/>
              </a:lnSpc>
              <a:spcBef>
                <a:spcPts val="0"/>
              </a:spcBef>
              <a:spcAft>
                <a:spcPts val="0"/>
              </a:spcAft>
              <a:buSzPts val="1400"/>
              <a:buFont typeface="Arial"/>
              <a:buAutoNum type="arabicPeriod" startAt="2"/>
            </a:pPr>
            <a:r>
              <a:rPr lang="en-US" sz="1200">
                <a:solidFill>
                  <a:schemeClr val="dk1"/>
                </a:solidFill>
                <a:latin typeface="Arial"/>
                <a:ea typeface="Arial"/>
                <a:cs typeface="Arial"/>
                <a:sym typeface="Arial"/>
              </a:rPr>
              <a:t>The proband in a family pedigree is the member that:</a:t>
            </a:r>
            <a:endParaRPr sz="1200">
              <a:solidFill>
                <a:schemeClr val="dk1"/>
              </a:solidFill>
              <a:latin typeface="Arial"/>
              <a:ea typeface="Arial"/>
              <a:cs typeface="Arial"/>
              <a:sym typeface="Arial"/>
            </a:endParaRPr>
          </a:p>
          <a:p>
            <a:pPr indent="-342900" lvl="0" marL="723900" rtl="0" algn="just">
              <a:lnSpc>
                <a:spcPct val="107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Accompanies the patient</a:t>
            </a:r>
            <a:endParaRPr sz="1200"/>
          </a:p>
          <a:p>
            <a:pPr indent="-342900" lvl="0" marL="723900" rtl="0" algn="just">
              <a:lnSpc>
                <a:spcPct val="107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The youngest person of the whole family</a:t>
            </a:r>
            <a:endParaRPr sz="1200"/>
          </a:p>
          <a:p>
            <a:pPr indent="-342900" lvl="0" marL="723900" rtl="0" algn="just">
              <a:lnSpc>
                <a:spcPct val="107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The person who seeks genetic counselling</a:t>
            </a:r>
            <a:endParaRPr sz="1200"/>
          </a:p>
          <a:p>
            <a:pPr indent="-342900" lvl="0" marL="723900" rtl="0" algn="just">
              <a:lnSpc>
                <a:spcPct val="107000"/>
              </a:lnSpc>
              <a:spcBef>
                <a:spcPts val="0"/>
              </a:spcBef>
              <a:spcAft>
                <a:spcPts val="0"/>
              </a:spcAft>
              <a:buClr>
                <a:schemeClr val="dk1"/>
              </a:buClr>
              <a:buSzPts val="1200"/>
              <a:buFont typeface="Arial"/>
              <a:buAutoNum type="alphaUcPeriod"/>
            </a:pPr>
            <a:r>
              <a:rPr lang="en-US" sz="1200">
                <a:solidFill>
                  <a:schemeClr val="dk1"/>
                </a:solidFill>
                <a:latin typeface="Arial"/>
                <a:ea typeface="Arial"/>
                <a:cs typeface="Arial"/>
                <a:sym typeface="Arial"/>
              </a:rPr>
              <a:t>The person whose diagnostic induced the counselling seeking. </a:t>
            </a:r>
            <a:endParaRPr sz="1200"/>
          </a:p>
          <a:p>
            <a:pPr indent="-254000" lvl="0" marL="342900" rtl="0" algn="just">
              <a:lnSpc>
                <a:spcPct val="107000"/>
              </a:lnSpc>
              <a:spcBef>
                <a:spcPts val="0"/>
              </a:spcBef>
              <a:spcAft>
                <a:spcPts val="0"/>
              </a:spcAft>
              <a:buSzPts val="1400"/>
              <a:buFont typeface="Arial"/>
              <a:buNone/>
            </a:pPr>
            <a:r>
              <a:t/>
            </a:r>
            <a:endParaRPr sz="1100">
              <a:solidFill>
                <a:schemeClr val="dk1"/>
              </a:solidFill>
              <a:latin typeface="Arial"/>
              <a:ea typeface="Arial"/>
              <a:cs typeface="Arial"/>
              <a:sym typeface="Arial"/>
            </a:endParaRPr>
          </a:p>
          <a:p>
            <a:pPr indent="0" lvl="0" marL="0" rtl="0" algn="just">
              <a:lnSpc>
                <a:spcPct val="107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342900" rtl="0" algn="just">
              <a:lnSpc>
                <a:spcPct val="107000"/>
              </a:lnSpc>
              <a:spcBef>
                <a:spcPts val="0"/>
              </a:spcBef>
              <a:spcAft>
                <a:spcPts val="0"/>
              </a:spcAft>
              <a:buSzPts val="1400"/>
              <a:buNone/>
            </a:pPr>
            <a:r>
              <a:rPr lang="en-US" sz="1200">
                <a:solidFill>
                  <a:schemeClr val="dk1"/>
                </a:solidFill>
                <a:latin typeface="Arial"/>
                <a:ea typeface="Arial"/>
                <a:cs typeface="Arial"/>
                <a:sym typeface="Arial"/>
              </a:rPr>
              <a:t> </a:t>
            </a:r>
            <a:endParaRPr/>
          </a:p>
        </p:txBody>
      </p:sp>
      <p:pic>
        <p:nvPicPr>
          <p:cNvPr descr="Εικόνα που περιέχει λογότυπο&#10;&#10;Περιγραφή που δημιουργήθηκε αυτόματα" id="637" name="Google Shape;637;g21a482fdae0_0_6"/>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Check your understanding!</a:t>
            </a:r>
            <a:endParaRPr>
              <a:latin typeface="Arial"/>
              <a:ea typeface="Arial"/>
              <a:cs typeface="Arial"/>
              <a:sym typeface="Arial"/>
            </a:endParaRPr>
          </a:p>
        </p:txBody>
      </p:sp>
      <p:sp>
        <p:nvSpPr>
          <p:cNvPr id="643" name="Google Shape;643;p67"/>
          <p:cNvSpPr txBox="1"/>
          <p:nvPr>
            <p:ph idx="1" type="subTitle"/>
          </p:nvPr>
        </p:nvSpPr>
        <p:spPr>
          <a:xfrm>
            <a:off x="717800" y="1302872"/>
            <a:ext cx="7211175" cy="3398100"/>
          </a:xfrm>
          <a:prstGeom prst="rect">
            <a:avLst/>
          </a:prstGeom>
          <a:noFill/>
          <a:ln>
            <a:noFill/>
          </a:ln>
        </p:spPr>
        <p:txBody>
          <a:bodyPr anchorCtr="0" anchor="t" bIns="91425" lIns="91425" spcFirstLastPara="1" rIns="91425" wrap="square" tIns="91425">
            <a:noAutofit/>
          </a:bodyPr>
          <a:lstStyle/>
          <a:p>
            <a:pPr indent="-342900" lvl="0" marL="342900" marR="0" rtl="0" algn="just">
              <a:lnSpc>
                <a:spcPct val="107000"/>
              </a:lnSpc>
              <a:spcBef>
                <a:spcPts val="0"/>
              </a:spcBef>
              <a:spcAft>
                <a:spcPts val="0"/>
              </a:spcAft>
              <a:buClr>
                <a:schemeClr val="dk2"/>
              </a:buClr>
              <a:buSzPts val="1400"/>
              <a:buFont typeface="Arial"/>
              <a:buAutoNum type="arabicPeriod" startAt="3"/>
            </a:pPr>
            <a:r>
              <a:rPr i="0" lang="en-US" sz="1200" u="none" cap="none" strike="noStrike">
                <a:solidFill>
                  <a:schemeClr val="dk1"/>
                </a:solidFill>
                <a:latin typeface="Arial"/>
                <a:ea typeface="Arial"/>
                <a:cs typeface="Arial"/>
                <a:sym typeface="Arial"/>
              </a:rPr>
              <a:t>Three of the possible factor affecting Bayesian risk interpretation from Dixon et al. criteria are:</a:t>
            </a:r>
            <a:endParaRPr/>
          </a:p>
          <a:p>
            <a:pPr indent="-342900" lvl="0" marL="723900" marR="0" rtl="0" algn="just">
              <a:lnSpc>
                <a:spcPct val="107000"/>
              </a:lnSpc>
              <a:spcBef>
                <a:spcPts val="0"/>
              </a:spcBef>
              <a:spcAft>
                <a:spcPts val="0"/>
              </a:spcAft>
              <a:buClr>
                <a:schemeClr val="dk1"/>
              </a:buClr>
              <a:buSzPts val="1200"/>
              <a:buFont typeface="Arial"/>
              <a:buAutoNum type="alphaUcPeriod"/>
            </a:pPr>
            <a:r>
              <a:rPr b="0" i="0" lang="en-US" sz="1200" u="none" cap="none" strike="noStrike">
                <a:solidFill>
                  <a:schemeClr val="dk1"/>
                </a:solidFill>
                <a:latin typeface="Arial"/>
                <a:ea typeface="Arial"/>
                <a:cs typeface="Arial"/>
                <a:sym typeface="Arial"/>
              </a:rPr>
              <a:t>Confirmation bias, Base rate Neglect and Inverse Fallacy</a:t>
            </a:r>
            <a:endParaRPr b="0" i="0" sz="1200" u="none" cap="none" strike="noStrike">
              <a:solidFill>
                <a:srgbClr val="000000"/>
              </a:solidFill>
              <a:latin typeface="Arial"/>
              <a:ea typeface="Arial"/>
              <a:cs typeface="Arial"/>
              <a:sym typeface="Arial"/>
            </a:endParaRPr>
          </a:p>
          <a:p>
            <a:pPr indent="-342900" lvl="0" marL="723900" marR="0" rtl="0" algn="just">
              <a:lnSpc>
                <a:spcPct val="107000"/>
              </a:lnSpc>
              <a:spcBef>
                <a:spcPts val="0"/>
              </a:spcBef>
              <a:spcAft>
                <a:spcPts val="0"/>
              </a:spcAft>
              <a:buClr>
                <a:schemeClr val="dk1"/>
              </a:buClr>
              <a:buSzPts val="1200"/>
              <a:buFont typeface="Arial"/>
              <a:buAutoNum type="alphaUcPeriod"/>
            </a:pPr>
            <a:r>
              <a:rPr b="0" i="0" lang="en-US" sz="1200" u="none" cap="none" strike="noStrike">
                <a:solidFill>
                  <a:schemeClr val="dk1"/>
                </a:solidFill>
                <a:latin typeface="Arial"/>
                <a:ea typeface="Arial"/>
                <a:cs typeface="Arial"/>
                <a:sym typeface="Arial"/>
              </a:rPr>
              <a:t>Conservatism, Base rate Neglect and Inverse Fallacy</a:t>
            </a:r>
            <a:endParaRPr b="0" i="0" sz="1200" u="none" cap="none" strike="noStrike">
              <a:solidFill>
                <a:srgbClr val="000000"/>
              </a:solidFill>
              <a:latin typeface="Arial"/>
              <a:ea typeface="Arial"/>
              <a:cs typeface="Arial"/>
              <a:sym typeface="Arial"/>
            </a:endParaRPr>
          </a:p>
          <a:p>
            <a:pPr indent="-342900" lvl="0" marL="723900" marR="0" rtl="0" algn="just">
              <a:lnSpc>
                <a:spcPct val="107000"/>
              </a:lnSpc>
              <a:spcBef>
                <a:spcPts val="0"/>
              </a:spcBef>
              <a:spcAft>
                <a:spcPts val="0"/>
              </a:spcAft>
              <a:buClr>
                <a:schemeClr val="dk1"/>
              </a:buClr>
              <a:buSzPts val="1200"/>
              <a:buFont typeface="Arial"/>
              <a:buAutoNum type="alphaUcPeriod"/>
            </a:pPr>
            <a:r>
              <a:rPr b="0" i="0" lang="en-US" sz="1200" u="none" cap="none" strike="noStrike">
                <a:solidFill>
                  <a:schemeClr val="dk1"/>
                </a:solidFill>
                <a:latin typeface="Arial"/>
                <a:ea typeface="Arial"/>
                <a:cs typeface="Arial"/>
                <a:sym typeface="Arial"/>
              </a:rPr>
              <a:t>Confirmation bias, Base rate Neglect and Overconfidence</a:t>
            </a:r>
            <a:endParaRPr b="0" i="0" sz="1200" u="none" cap="none" strike="noStrike">
              <a:solidFill>
                <a:srgbClr val="000000"/>
              </a:solidFill>
              <a:latin typeface="Arial"/>
              <a:ea typeface="Arial"/>
              <a:cs typeface="Arial"/>
              <a:sym typeface="Arial"/>
            </a:endParaRPr>
          </a:p>
          <a:p>
            <a:pPr indent="-342900" lvl="0" marL="723900" marR="0" rtl="0" algn="just">
              <a:lnSpc>
                <a:spcPct val="107000"/>
              </a:lnSpc>
              <a:spcBef>
                <a:spcPts val="0"/>
              </a:spcBef>
              <a:spcAft>
                <a:spcPts val="0"/>
              </a:spcAft>
              <a:buClr>
                <a:schemeClr val="dk1"/>
              </a:buClr>
              <a:buSzPts val="1200"/>
              <a:buFont typeface="Arial"/>
              <a:buAutoNum type="alphaUcPeriod"/>
            </a:pPr>
            <a:r>
              <a:rPr b="0" i="0" lang="en-US" sz="1200" u="none" cap="none" strike="noStrike">
                <a:solidFill>
                  <a:schemeClr val="dk1"/>
                </a:solidFill>
                <a:latin typeface="Arial"/>
                <a:ea typeface="Arial"/>
                <a:cs typeface="Arial"/>
                <a:sym typeface="Arial"/>
              </a:rPr>
              <a:t>Conservatism, Survivor bias and Inverse Fallacy</a:t>
            </a:r>
            <a:endParaRPr/>
          </a:p>
          <a:p>
            <a:pPr indent="0" lvl="0" marL="381000" marR="0" rtl="0" algn="just">
              <a:lnSpc>
                <a:spcPct val="107000"/>
              </a:lnSpc>
              <a:spcBef>
                <a:spcPts val="0"/>
              </a:spcBef>
              <a:spcAft>
                <a:spcPts val="0"/>
              </a:spcAft>
              <a:buClr>
                <a:schemeClr val="dk1"/>
              </a:buClr>
              <a:buSzPts val="1200"/>
              <a:buNone/>
            </a:pPr>
            <a:r>
              <a:t/>
            </a:r>
            <a:endParaRPr b="0" i="0" sz="1200" u="none" cap="none" strike="noStrike">
              <a:solidFill>
                <a:srgbClr val="000000"/>
              </a:solidFill>
              <a:latin typeface="Arial"/>
              <a:ea typeface="Arial"/>
              <a:cs typeface="Arial"/>
              <a:sym typeface="Arial"/>
            </a:endParaRPr>
          </a:p>
          <a:p>
            <a:pPr indent="-152400" lvl="0" marL="596900" marR="0" rtl="0" algn="just">
              <a:lnSpc>
                <a:spcPct val="107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342900" lvl="0" marL="342900" marR="0" rtl="0" algn="just">
              <a:lnSpc>
                <a:spcPct val="107000"/>
              </a:lnSpc>
              <a:spcBef>
                <a:spcPts val="0"/>
              </a:spcBef>
              <a:spcAft>
                <a:spcPts val="0"/>
              </a:spcAft>
              <a:buClr>
                <a:schemeClr val="dk2"/>
              </a:buClr>
              <a:buSzPts val="1400"/>
              <a:buFont typeface="Arial"/>
              <a:buAutoNum type="arabicPeriod" startAt="4"/>
            </a:pPr>
            <a:r>
              <a:rPr i="0" lang="en-US" sz="1200" u="none" cap="none" strike="noStrike">
                <a:solidFill>
                  <a:schemeClr val="dk1"/>
                </a:solidFill>
                <a:latin typeface="Arial"/>
                <a:ea typeface="Arial"/>
                <a:cs typeface="Arial"/>
                <a:sym typeface="Arial"/>
              </a:rPr>
              <a:t>Identify the false statement about follow-up sessions: </a:t>
            </a:r>
            <a:endParaRPr/>
          </a:p>
          <a:p>
            <a:pPr indent="-342900" lvl="0" marL="723900" marR="0" rtl="0" algn="just">
              <a:lnSpc>
                <a:spcPct val="107000"/>
              </a:lnSpc>
              <a:spcBef>
                <a:spcPts val="0"/>
              </a:spcBef>
              <a:spcAft>
                <a:spcPts val="0"/>
              </a:spcAft>
              <a:buClr>
                <a:schemeClr val="dk1"/>
              </a:buClr>
              <a:buSzPts val="1200"/>
              <a:buFont typeface="Arial"/>
              <a:buAutoNum type="alphaUcPeriod"/>
            </a:pPr>
            <a:r>
              <a:rPr b="0" i="0" lang="en-US" sz="1200" u="none" cap="none" strike="noStrike">
                <a:solidFill>
                  <a:schemeClr val="dk1"/>
                </a:solidFill>
                <a:latin typeface="Arial"/>
                <a:ea typeface="Arial"/>
                <a:cs typeface="Arial"/>
                <a:sym typeface="Arial"/>
              </a:rPr>
              <a:t>Telephone or videoconference are a valid methods to conduct follow-up sessions</a:t>
            </a:r>
            <a:endParaRPr b="0" i="0" sz="1200" u="none" cap="none" strike="noStrike">
              <a:solidFill>
                <a:srgbClr val="000000"/>
              </a:solidFill>
              <a:latin typeface="Arial"/>
              <a:ea typeface="Arial"/>
              <a:cs typeface="Arial"/>
              <a:sym typeface="Arial"/>
            </a:endParaRPr>
          </a:p>
          <a:p>
            <a:pPr indent="-342900" lvl="0" marL="723900" marR="0" rtl="0" algn="just">
              <a:lnSpc>
                <a:spcPct val="107000"/>
              </a:lnSpc>
              <a:spcBef>
                <a:spcPts val="0"/>
              </a:spcBef>
              <a:spcAft>
                <a:spcPts val="0"/>
              </a:spcAft>
              <a:buClr>
                <a:schemeClr val="dk1"/>
              </a:buClr>
              <a:buSzPts val="1200"/>
              <a:buFont typeface="Arial"/>
              <a:buAutoNum type="alphaUcPeriod"/>
            </a:pPr>
            <a:r>
              <a:rPr b="0" i="0" lang="en-US" sz="1200" u="none" cap="none" strike="noStrike">
                <a:solidFill>
                  <a:schemeClr val="dk1"/>
                </a:solidFill>
                <a:latin typeface="Arial"/>
                <a:ea typeface="Arial"/>
                <a:cs typeface="Arial"/>
                <a:sym typeface="Arial"/>
              </a:rPr>
              <a:t>They are only performed if the patient specifically asks for them. </a:t>
            </a:r>
            <a:endParaRPr b="0" i="0" sz="1200" u="none" cap="none" strike="noStrike">
              <a:solidFill>
                <a:srgbClr val="000000"/>
              </a:solidFill>
              <a:latin typeface="Arial"/>
              <a:ea typeface="Arial"/>
              <a:cs typeface="Arial"/>
              <a:sym typeface="Arial"/>
            </a:endParaRPr>
          </a:p>
          <a:p>
            <a:pPr indent="-342900" lvl="0" marL="723900" marR="0" rtl="0" algn="just">
              <a:lnSpc>
                <a:spcPct val="107000"/>
              </a:lnSpc>
              <a:spcBef>
                <a:spcPts val="0"/>
              </a:spcBef>
              <a:spcAft>
                <a:spcPts val="0"/>
              </a:spcAft>
              <a:buClr>
                <a:schemeClr val="dk1"/>
              </a:buClr>
              <a:buSzPts val="1200"/>
              <a:buFont typeface="Arial"/>
              <a:buAutoNum type="alphaUcPeriod"/>
            </a:pPr>
            <a:r>
              <a:rPr b="0" i="0" lang="en-US" sz="1200" u="none" cap="none" strike="noStrike">
                <a:solidFill>
                  <a:schemeClr val="dk1"/>
                </a:solidFill>
                <a:latin typeface="Arial"/>
                <a:ea typeface="Arial"/>
                <a:cs typeface="Arial"/>
                <a:sym typeface="Arial"/>
              </a:rPr>
              <a:t>They are a way to provide ongoing support to the patient </a:t>
            </a:r>
            <a:endParaRPr b="0" i="0" sz="1200" u="none" cap="none" strike="noStrike">
              <a:solidFill>
                <a:srgbClr val="000000"/>
              </a:solidFill>
              <a:latin typeface="Arial"/>
              <a:ea typeface="Arial"/>
              <a:cs typeface="Arial"/>
              <a:sym typeface="Arial"/>
            </a:endParaRPr>
          </a:p>
          <a:p>
            <a:pPr indent="-342900" lvl="0" marL="723900" marR="0" rtl="0" algn="just">
              <a:lnSpc>
                <a:spcPct val="107000"/>
              </a:lnSpc>
              <a:spcBef>
                <a:spcPts val="0"/>
              </a:spcBef>
              <a:spcAft>
                <a:spcPts val="0"/>
              </a:spcAft>
              <a:buClr>
                <a:schemeClr val="dk1"/>
              </a:buClr>
              <a:buSzPts val="1200"/>
              <a:buFont typeface="Arial"/>
              <a:buAutoNum type="alphaUcPeriod"/>
            </a:pPr>
            <a:r>
              <a:rPr b="0" i="0" lang="en-US" sz="1200" u="none" cap="none" strike="noStrike">
                <a:solidFill>
                  <a:schemeClr val="dk1"/>
                </a:solidFill>
                <a:latin typeface="Arial"/>
                <a:ea typeface="Arial"/>
                <a:cs typeface="Arial"/>
                <a:sym typeface="Arial"/>
              </a:rPr>
              <a:t>They can be performed at various points such as 7 days, 6 weeks, 6 months or even 12 month after the disclosure session. </a:t>
            </a:r>
            <a:endParaRPr b="0" i="0" sz="1200" u="none" cap="none" strike="noStrike">
              <a:solidFill>
                <a:srgbClr val="000000"/>
              </a:solidFill>
              <a:latin typeface="Arial"/>
              <a:ea typeface="Arial"/>
              <a:cs typeface="Arial"/>
              <a:sym typeface="Arial"/>
            </a:endParaRPr>
          </a:p>
          <a:p>
            <a:pPr indent="0" lvl="0" marL="342900" marR="0" rtl="0" algn="just">
              <a:lnSpc>
                <a:spcPct val="107000"/>
              </a:lnSpc>
              <a:spcBef>
                <a:spcPts val="800"/>
              </a:spcBef>
              <a:spcAft>
                <a:spcPts val="0"/>
              </a:spcAft>
              <a:buClr>
                <a:schemeClr val="dk2"/>
              </a:buClr>
              <a:buSzPts val="1400"/>
              <a:buFont typeface="Barlow"/>
              <a:buNone/>
            </a:pPr>
            <a:r>
              <a:rPr b="0" i="0" lang="en-US" sz="1200" u="none" cap="none" strike="noStrike">
                <a:solidFill>
                  <a:schemeClr val="dk1"/>
                </a:solidFill>
                <a:latin typeface="Arial"/>
                <a:ea typeface="Arial"/>
                <a:cs typeface="Arial"/>
                <a:sym typeface="Arial"/>
              </a:rPr>
              <a:t> </a:t>
            </a:r>
            <a:endParaRPr sz="1200"/>
          </a:p>
        </p:txBody>
      </p:sp>
      <p:pic>
        <p:nvPicPr>
          <p:cNvPr descr="Εικόνα που περιέχει λογότυπο&#10;&#10;Περιγραφή που δημιουργήθηκε αυτόματα" id="644" name="Google Shape;644;p67"/>
          <p:cNvPicPr preferRelativeResize="0"/>
          <p:nvPr/>
        </p:nvPicPr>
        <p:blipFill rotWithShape="1">
          <a:blip r:embed="rId3">
            <a:alphaModFix/>
          </a:blip>
          <a:srcRect b="0" l="0" r="0" t="0"/>
          <a:stretch/>
        </p:blipFill>
        <p:spPr>
          <a:xfrm>
            <a:off x="6250591" y="4380071"/>
            <a:ext cx="2779692" cy="6934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8"/>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Lesson overview</a:t>
            </a:r>
            <a:br>
              <a:rPr b="1" lang="en-US" sz="4000">
                <a:solidFill>
                  <a:schemeClr val="accent1"/>
                </a:solidFill>
                <a:latin typeface="Arial"/>
                <a:ea typeface="Arial"/>
                <a:cs typeface="Arial"/>
                <a:sym typeface="Arial"/>
              </a:rPr>
            </a:br>
            <a:r>
              <a:rPr b="1" lang="en-US" sz="4000">
                <a:solidFill>
                  <a:schemeClr val="accent1"/>
                </a:solidFill>
                <a:latin typeface="Arial"/>
                <a:ea typeface="Arial"/>
                <a:cs typeface="Arial"/>
                <a:sym typeface="Arial"/>
              </a:rPr>
              <a:t>What’s next?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21a482fdae0_0_16"/>
          <p:cNvSpPr txBox="1"/>
          <p:nvPr>
            <p:ph type="title"/>
          </p:nvPr>
        </p:nvSpPr>
        <p:spPr>
          <a:xfrm>
            <a:off x="408425" y="384048"/>
            <a:ext cx="7717500" cy="572700"/>
          </a:xfrm>
          <a:prstGeom prst="rect">
            <a:avLst/>
          </a:prstGeom>
          <a:noFill/>
          <a:ln>
            <a:noFill/>
          </a:ln>
        </p:spPr>
        <p:txBody>
          <a:bodyPr anchorCtr="0" anchor="t" bIns="91425" lIns="91425" spcFirstLastPara="1" rIns="91425" wrap="square" tIns="91425">
            <a:noAutofit/>
          </a:bodyPr>
          <a:lstStyle/>
          <a:p>
            <a:pPr indent="0" lvl="0" marL="228600" rtl="0" algn="l">
              <a:lnSpc>
                <a:spcPct val="115000"/>
              </a:lnSpc>
              <a:spcBef>
                <a:spcPts val="0"/>
              </a:spcBef>
              <a:spcAft>
                <a:spcPts val="0"/>
              </a:spcAft>
              <a:buClr>
                <a:schemeClr val="dk1"/>
              </a:buClr>
              <a:buSzPts val="1100"/>
              <a:buFont typeface="Arial"/>
              <a:buNone/>
            </a:pPr>
            <a:r>
              <a:rPr lang="en-US" sz="3000">
                <a:latin typeface="Arial"/>
                <a:ea typeface="Arial"/>
                <a:cs typeface="Arial"/>
                <a:sym typeface="Arial"/>
              </a:rPr>
              <a:t>Lesson Overview - What is next?</a:t>
            </a:r>
            <a:endParaRPr sz="3000">
              <a:latin typeface="Arial"/>
              <a:ea typeface="Arial"/>
              <a:cs typeface="Arial"/>
              <a:sym typeface="Arial"/>
            </a:endParaRPr>
          </a:p>
          <a:p>
            <a:pPr indent="0" lvl="0" marL="0" rtl="0" algn="l">
              <a:lnSpc>
                <a:spcPct val="100000"/>
              </a:lnSpc>
              <a:spcBef>
                <a:spcPts val="0"/>
              </a:spcBef>
              <a:spcAft>
                <a:spcPts val="0"/>
              </a:spcAft>
              <a:buSzPts val="2800"/>
              <a:buNone/>
            </a:pPr>
            <a:r>
              <a:t/>
            </a:r>
            <a:endParaRPr sz="3000">
              <a:latin typeface="Arial"/>
              <a:ea typeface="Arial"/>
              <a:cs typeface="Arial"/>
              <a:sym typeface="Arial"/>
            </a:endParaRPr>
          </a:p>
        </p:txBody>
      </p:sp>
      <p:pic>
        <p:nvPicPr>
          <p:cNvPr id="655" name="Google Shape;655;g21a482fdae0_0_16"/>
          <p:cNvPicPr preferRelativeResize="0"/>
          <p:nvPr/>
        </p:nvPicPr>
        <p:blipFill rotWithShape="1">
          <a:blip r:embed="rId3">
            <a:alphaModFix/>
          </a:blip>
          <a:srcRect b="0" l="0" r="0" t="0"/>
          <a:stretch/>
        </p:blipFill>
        <p:spPr>
          <a:xfrm>
            <a:off x="6134550" y="1455896"/>
            <a:ext cx="2457449" cy="2231708"/>
          </a:xfrm>
          <a:prstGeom prst="rect">
            <a:avLst/>
          </a:prstGeom>
          <a:noFill/>
          <a:ln>
            <a:noFill/>
          </a:ln>
          <a:effectLst>
            <a:outerShdw blurRad="557213" rotWithShape="0" algn="bl" dir="12840000" dist="19050">
              <a:srgbClr val="000000">
                <a:alpha val="47843"/>
              </a:srgbClr>
            </a:outerShdw>
          </a:effectLst>
        </p:spPr>
      </p:pic>
      <p:sp>
        <p:nvSpPr>
          <p:cNvPr id="656" name="Google Shape;656;g21a482fdae0_0_16"/>
          <p:cNvSpPr txBox="1"/>
          <p:nvPr>
            <p:ph idx="1" type="body"/>
          </p:nvPr>
        </p:nvSpPr>
        <p:spPr>
          <a:xfrm>
            <a:off x="713225" y="1076275"/>
            <a:ext cx="4722375" cy="34164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400"/>
              <a:buNone/>
            </a:pPr>
            <a:r>
              <a:rPr lang="en-US" sz="1400">
                <a:solidFill>
                  <a:schemeClr val="accent6"/>
                </a:solidFill>
                <a:latin typeface="Arial"/>
                <a:ea typeface="Arial"/>
                <a:cs typeface="Arial"/>
                <a:sym typeface="Arial"/>
              </a:rPr>
              <a:t>After going through the contents of this lesson regarding the process of genetic counseling and disclosure of results, about the importance of recording the family history and pedigree of the patient and the ways of assessing their psychological state regarding this whole process, in the next lesson you will learn about the concept of </a:t>
            </a:r>
            <a:r>
              <a:rPr b="1" lang="en-US" sz="1600">
                <a:solidFill>
                  <a:schemeClr val="accent6"/>
                </a:solidFill>
                <a:latin typeface="Arial"/>
                <a:ea typeface="Arial"/>
                <a:cs typeface="Arial"/>
                <a:sym typeface="Arial"/>
              </a:rPr>
              <a:t>Telegenetics</a:t>
            </a:r>
            <a:r>
              <a:rPr lang="en-US" sz="1400">
                <a:solidFill>
                  <a:schemeClr val="accent6"/>
                </a:solidFill>
                <a:latin typeface="Arial"/>
                <a:ea typeface="Arial"/>
                <a:cs typeface="Arial"/>
                <a:sym typeface="Arial"/>
              </a:rPr>
              <a:t> and its many uses and applications. </a:t>
            </a:r>
            <a:endParaRPr>
              <a:solidFill>
                <a:schemeClr val="accent6"/>
              </a:solidFill>
            </a:endParaRPr>
          </a:p>
        </p:txBody>
      </p:sp>
      <p:pic>
        <p:nvPicPr>
          <p:cNvPr descr="Εικόνα που περιέχει λογότυπο&#10;&#10;Περιγραφή που δημιουργήθηκε αυτόματα" id="657" name="Google Shape;657;g21a482fdae0_0_16"/>
          <p:cNvPicPr preferRelativeResize="0"/>
          <p:nvPr/>
        </p:nvPicPr>
        <p:blipFill rotWithShape="1">
          <a:blip r:embed="rId4">
            <a:alphaModFix/>
          </a:blip>
          <a:srcRect b="0" l="0" r="0" t="0"/>
          <a:stretch/>
        </p:blipFill>
        <p:spPr>
          <a:xfrm>
            <a:off x="6224607" y="4216399"/>
            <a:ext cx="2779692" cy="6934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9"/>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References</a:t>
            </a:r>
            <a:endParaRPr/>
          </a:p>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Additional resources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pic>
        <p:nvPicPr>
          <p:cNvPr descr="Εικόνα που περιέχει λογότυπο&#10;&#10;Περιγραφή που δημιουργήθηκε αυτόματα" id="667" name="Google Shape;667;p8"/>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668" name="Google Shape;668;p8"/>
          <p:cNvSpPr txBox="1"/>
          <p:nvPr>
            <p:ph type="title"/>
          </p:nvPr>
        </p:nvSpPr>
        <p:spPr>
          <a:xfrm>
            <a:off x="717800" y="352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References</a:t>
            </a:r>
            <a:endParaRPr sz="3000">
              <a:latin typeface="Arial"/>
              <a:ea typeface="Arial"/>
              <a:cs typeface="Arial"/>
              <a:sym typeface="Arial"/>
            </a:endParaRPr>
          </a:p>
        </p:txBody>
      </p:sp>
      <p:sp>
        <p:nvSpPr>
          <p:cNvPr id="669" name="Google Shape;669;p8"/>
          <p:cNvSpPr txBox="1"/>
          <p:nvPr>
            <p:ph idx="1" type="subTitle"/>
          </p:nvPr>
        </p:nvSpPr>
        <p:spPr>
          <a:xfrm>
            <a:off x="338075" y="1045650"/>
            <a:ext cx="7529100" cy="3698700"/>
          </a:xfrm>
          <a:prstGeom prst="rect">
            <a:avLst/>
          </a:prstGeom>
          <a:noFill/>
          <a:ln>
            <a:noFill/>
          </a:ln>
        </p:spPr>
        <p:txBody>
          <a:bodyPr anchorCtr="0" anchor="t" bIns="91425" lIns="91425" spcFirstLastPara="1" rIns="91425" wrap="square" tIns="91425">
            <a:noAutofit/>
          </a:bodyPr>
          <a:lstStyle/>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Code of professional practice for genetic counsellors in Europe, European Board of Medical Genetics. (2013). https://www.ebmg.eu/897.0.html</a:t>
            </a:r>
            <a:endParaRPr sz="1100">
              <a:solidFill>
                <a:schemeClr val="accent6"/>
              </a:solidFill>
              <a:latin typeface="Arial"/>
              <a:ea typeface="Arial"/>
              <a:cs typeface="Arial"/>
              <a:sym typeface="Arial"/>
            </a:endParaRPr>
          </a:p>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Dixon, S. D., Campion, M. A. W., &amp; Singletary, C. N. (2020). Risk Assessment and Communication. In Genetic Counseling Practice: Advanced Concepts and Skills (pp. 53–78).</a:t>
            </a:r>
            <a:endParaRPr sz="1100">
              <a:solidFill>
                <a:schemeClr val="accent6"/>
              </a:solidFill>
              <a:latin typeface="Arial"/>
              <a:ea typeface="Arial"/>
              <a:cs typeface="Arial"/>
              <a:sym typeface="Arial"/>
            </a:endParaRPr>
          </a:p>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Hamilton, M. (1960). A rating scale for depression. Journal of neurology, neurosurgery, and psychiatry, 23(1), 56–62. https://doi.org/10.1136/jnnp.23.1.56</a:t>
            </a:r>
            <a:endParaRPr sz="1100">
              <a:solidFill>
                <a:schemeClr val="accent6"/>
              </a:solidFill>
              <a:latin typeface="Arial"/>
              <a:ea typeface="Arial"/>
              <a:cs typeface="Arial"/>
              <a:sym typeface="Arial"/>
            </a:endParaRPr>
          </a:p>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Huntington's Disease Society of America. (2016). Genetic Testing Protocol for Huntington's Disease. Retrieved from http://hdsa.org/wp-content/uploads/2015/02/HDSA-Gen-Testing-Protocol-for-HD.pdf</a:t>
            </a:r>
            <a:endParaRPr sz="1100">
              <a:solidFill>
                <a:schemeClr val="accent6"/>
              </a:solidFill>
              <a:latin typeface="Arial"/>
              <a:ea typeface="Arial"/>
              <a:cs typeface="Arial"/>
              <a:sym typeface="Arial"/>
            </a:endParaRPr>
          </a:p>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Jerome A. Yesavage MD &amp; Javaid I. Sheikh MD (1986). Geriatric Depression Scale (GDS). Clinical Gerontologist, 5(1-2), 165-173. DOI: 10.1300/J018v05n01_09</a:t>
            </a:r>
            <a:endParaRPr sz="1100">
              <a:solidFill>
                <a:schemeClr val="accent6"/>
              </a:solidFill>
              <a:latin typeface="Arial"/>
              <a:ea typeface="Arial"/>
              <a:cs typeface="Arial"/>
              <a:sym typeface="Arial"/>
            </a:endParaRPr>
          </a:p>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London Health Sciences Center. (n.d.). Drawing a Family Pedigree: Independent Learning Module. Retrieved from </a:t>
            </a:r>
            <a:r>
              <a:rPr lang="en-US" sz="1100" u="sng">
                <a:solidFill>
                  <a:schemeClr val="accent6"/>
                </a:solidFill>
                <a:latin typeface="Arial"/>
                <a:ea typeface="Arial"/>
                <a:cs typeface="Arial"/>
                <a:sym typeface="Arial"/>
                <a:hlinkClick r:id="rId4">
                  <a:extLst>
                    <a:ext uri="{A12FA001-AC4F-418D-AE19-62706E023703}">
                      <ahyp:hlinkClr val="tx"/>
                    </a:ext>
                  </a:extLst>
                </a:hlinkClick>
              </a:rPr>
              <a:t>https://www.lhsc.on.ca/media/2449</a:t>
            </a:r>
            <a:endParaRPr sz="1100">
              <a:solidFill>
                <a:schemeClr val="accent6"/>
              </a:solidFill>
              <a:latin typeface="Arial"/>
              <a:ea typeface="Arial"/>
              <a:cs typeface="Arial"/>
              <a:sym typeface="Arial"/>
            </a:endParaRPr>
          </a:p>
          <a:p>
            <a:pPr indent="0" lvl="0" marL="0" rtl="0" algn="just">
              <a:lnSpc>
                <a:spcPct val="107000"/>
              </a:lnSpc>
              <a:spcBef>
                <a:spcPts val="800"/>
              </a:spcBef>
              <a:spcAft>
                <a:spcPts val="800"/>
              </a:spcAft>
              <a:buSzPts val="1400"/>
              <a:buNone/>
            </a:pPr>
            <a:r>
              <a:t/>
            </a:r>
            <a:endParaRPr sz="1100">
              <a:latin typeface="Arial"/>
              <a:ea typeface="Arial"/>
              <a:cs typeface="Arial"/>
              <a:sym typeface="Arial"/>
            </a:endParaRPr>
          </a:p>
        </p:txBody>
      </p:sp>
      <p:pic>
        <p:nvPicPr>
          <p:cNvPr descr="Εικόνα που περιέχει λογότυπο&#10;&#10;Περιγραφή που δημιουργήθηκε αυτόματα" id="670" name="Google Shape;670;p8"/>
          <p:cNvPicPr preferRelativeResize="0"/>
          <p:nvPr/>
        </p:nvPicPr>
        <p:blipFill rotWithShape="1">
          <a:blip r:embed="rId3">
            <a:alphaModFix/>
          </a:blip>
          <a:srcRect b="0" l="0" r="0" t="0"/>
          <a:stretch/>
        </p:blipFill>
        <p:spPr>
          <a:xfrm>
            <a:off x="6098191" y="146327"/>
            <a:ext cx="2779692" cy="6934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62"/>
          <p:cNvSpPr txBox="1"/>
          <p:nvPr>
            <p:ph type="title"/>
          </p:nvPr>
        </p:nvSpPr>
        <p:spPr>
          <a:xfrm>
            <a:off x="717800" y="352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References</a:t>
            </a:r>
            <a:endParaRPr sz="3000">
              <a:latin typeface="Arial"/>
              <a:ea typeface="Arial"/>
              <a:cs typeface="Arial"/>
              <a:sym typeface="Arial"/>
            </a:endParaRPr>
          </a:p>
        </p:txBody>
      </p:sp>
      <p:sp>
        <p:nvSpPr>
          <p:cNvPr id="676" name="Google Shape;676;p62"/>
          <p:cNvSpPr txBox="1"/>
          <p:nvPr>
            <p:ph idx="1" type="subTitle"/>
          </p:nvPr>
        </p:nvSpPr>
        <p:spPr>
          <a:xfrm>
            <a:off x="374299" y="1092575"/>
            <a:ext cx="7467900" cy="3698700"/>
          </a:xfrm>
          <a:prstGeom prst="rect">
            <a:avLst/>
          </a:prstGeom>
          <a:noFill/>
          <a:ln>
            <a:noFill/>
          </a:ln>
        </p:spPr>
        <p:txBody>
          <a:bodyPr anchorCtr="0" anchor="t" bIns="91425" lIns="91425" spcFirstLastPara="1" rIns="91425" wrap="square" tIns="91425">
            <a:noAutofit/>
          </a:bodyPr>
          <a:lstStyle/>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Mega, A., Galluzzi, S., Bonvicini, C., Fostinelli, S., Gennarelli, M., Geroldi, C., Zanetti, O., Benussi, L., Di Maria, E., &amp; Frisoni, G. B. (2020). Genetic counselling and testing for inherited dementia: single-centre evaluation of the consensus Italian DIAfN protocol. Alzheimer’s Research &amp; Therapy, 12(1).</a:t>
            </a:r>
            <a:endParaRPr sz="1100">
              <a:solidFill>
                <a:schemeClr val="accent6"/>
              </a:solidFill>
              <a:latin typeface="Arial"/>
              <a:ea typeface="Arial"/>
              <a:cs typeface="Arial"/>
              <a:sym typeface="Arial"/>
            </a:endParaRPr>
          </a:p>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Ogino, S., &amp; Wilson, R. B. (2004). Bayesian analysis and risk assessment in genetic counseling and testing. The Journal of Molecular Diagnostics.</a:t>
            </a:r>
            <a:endParaRPr sz="1100">
              <a:solidFill>
                <a:schemeClr val="accent6"/>
              </a:solidFill>
              <a:latin typeface="Arial"/>
              <a:ea typeface="Arial"/>
              <a:cs typeface="Arial"/>
              <a:sym typeface="Arial"/>
            </a:endParaRPr>
          </a:p>
          <a:p>
            <a:pPr indent="-285750" lvl="0" marL="285750" rtl="0" algn="just">
              <a:lnSpc>
                <a:spcPct val="150000"/>
              </a:lnSpc>
              <a:spcBef>
                <a:spcPts val="0"/>
              </a:spcBef>
              <a:spcAft>
                <a:spcPts val="0"/>
              </a:spcAft>
              <a:buClr>
                <a:schemeClr val="dk2"/>
              </a:buClr>
              <a:buSzPts val="1400"/>
              <a:buFont typeface="Arial"/>
              <a:buChar char="•"/>
            </a:pPr>
            <a:r>
              <a:rPr lang="en-US" sz="1100">
                <a:solidFill>
                  <a:schemeClr val="accent6"/>
                </a:solidFill>
                <a:latin typeface="Arial"/>
                <a:ea typeface="Arial"/>
                <a:cs typeface="Arial"/>
                <a:sym typeface="Arial"/>
              </a:rPr>
              <a:t>The Alzheimer's Prevention Initiative. (2017). APOE Gene Test Results &amp; Risk Information [Handout Sheet]. Retrieved from </a:t>
            </a:r>
            <a:r>
              <a:rPr lang="en-US" sz="1100" u="sng">
                <a:solidFill>
                  <a:schemeClr val="hlink"/>
                </a:solidFill>
                <a:latin typeface="Arial"/>
                <a:ea typeface="Arial"/>
                <a:cs typeface="Arial"/>
                <a:sym typeface="Arial"/>
                <a:hlinkClick r:id="rId3"/>
              </a:rPr>
              <a:t>https://alzheimerspreventioninitiative.com</a:t>
            </a:r>
            <a:r>
              <a:rPr lang="en-US" sz="1100">
                <a:solidFill>
                  <a:schemeClr val="accent6"/>
                </a:solidFill>
                <a:latin typeface="Arial"/>
                <a:ea typeface="Arial"/>
                <a:cs typeface="Arial"/>
                <a:sym typeface="Arial"/>
              </a:rPr>
              <a:t>.</a:t>
            </a:r>
            <a:endParaRPr sz="1100">
              <a:solidFill>
                <a:schemeClr val="accent6"/>
              </a:solidFill>
              <a:latin typeface="Arial"/>
              <a:ea typeface="Arial"/>
              <a:cs typeface="Arial"/>
              <a:sym typeface="Arial"/>
            </a:endParaRPr>
          </a:p>
          <a:p>
            <a:pPr indent="0" lvl="0" marL="457200" rtl="0" algn="just">
              <a:lnSpc>
                <a:spcPct val="150000"/>
              </a:lnSpc>
              <a:spcBef>
                <a:spcPts val="0"/>
              </a:spcBef>
              <a:spcAft>
                <a:spcPts val="0"/>
              </a:spcAft>
              <a:buNone/>
            </a:pPr>
            <a:r>
              <a:t/>
            </a:r>
            <a:endParaRPr sz="1100">
              <a:solidFill>
                <a:schemeClr val="accent6"/>
              </a:solidFill>
              <a:latin typeface="Arial"/>
              <a:ea typeface="Arial"/>
              <a:cs typeface="Arial"/>
              <a:sym typeface="Arial"/>
            </a:endParaRPr>
          </a:p>
        </p:txBody>
      </p:sp>
      <p:pic>
        <p:nvPicPr>
          <p:cNvPr descr="Εικόνα που περιέχει λογότυπο&#10;&#10;Περιγραφή που δημιουργήθηκε αυτόματα" id="677" name="Google Shape;677;p62"/>
          <p:cNvPicPr preferRelativeResize="0"/>
          <p:nvPr/>
        </p:nvPicPr>
        <p:blipFill rotWithShape="1">
          <a:blip r:embed="rId4">
            <a:alphaModFix/>
          </a:blip>
          <a:srcRect b="0" l="0" r="0" t="0"/>
          <a:stretch/>
        </p:blipFill>
        <p:spPr>
          <a:xfrm>
            <a:off x="6098191" y="146327"/>
            <a:ext cx="2779692" cy="693475"/>
          </a:xfrm>
          <a:prstGeom prst="rect">
            <a:avLst/>
          </a:prstGeom>
          <a:noFill/>
          <a:ln>
            <a:noFill/>
          </a:ln>
        </p:spPr>
      </p:pic>
      <p:pic>
        <p:nvPicPr>
          <p:cNvPr descr="Εικόνα που περιέχει λογότυπο&#10;&#10;Περιγραφή που δημιουργήθηκε αυτόματα" id="678" name="Google Shape;678;p62"/>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60"/>
          <p:cNvSpPr txBox="1"/>
          <p:nvPr>
            <p:ph idx="1" type="body"/>
          </p:nvPr>
        </p:nvSpPr>
        <p:spPr>
          <a:xfrm>
            <a:off x="393700" y="1158155"/>
            <a:ext cx="8369300" cy="3344834"/>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0"/>
              </a:spcBef>
              <a:spcAft>
                <a:spcPts val="0"/>
              </a:spcAft>
              <a:buSzPts val="1400"/>
              <a:buFont typeface="Arial"/>
              <a:buAutoNum type="arabicPeriod" startAt="2"/>
            </a:pPr>
            <a:r>
              <a:rPr b="1" lang="en-US" sz="1400">
                <a:solidFill>
                  <a:srgbClr val="000000"/>
                </a:solidFill>
                <a:latin typeface="Arial"/>
                <a:ea typeface="Arial"/>
                <a:cs typeface="Arial"/>
                <a:sym typeface="Arial"/>
              </a:rPr>
              <a:t>Drawing the family pedigree – Practical exercise</a:t>
            </a:r>
            <a:endParaRPr/>
          </a:p>
          <a:p>
            <a:pPr indent="0" lvl="0" marL="0" rtl="0" algn="just">
              <a:lnSpc>
                <a:spcPct val="100000"/>
              </a:lnSpc>
              <a:spcBef>
                <a:spcPts val="0"/>
              </a:spcBef>
              <a:spcAft>
                <a:spcPts val="0"/>
              </a:spcAft>
              <a:buSzPts val="1400"/>
              <a:buNone/>
            </a:pPr>
            <a:r>
              <a:t/>
            </a:r>
            <a:endParaRPr b="1" sz="1400">
              <a:solidFill>
                <a:srgbClr val="000000"/>
              </a:solidFill>
              <a:latin typeface="Arial"/>
              <a:ea typeface="Arial"/>
              <a:cs typeface="Arial"/>
              <a:sym typeface="Arial"/>
            </a:endParaRPr>
          </a:p>
        </p:txBody>
      </p:sp>
      <p:sp>
        <p:nvSpPr>
          <p:cNvPr id="684" name="Google Shape;684;p60"/>
          <p:cNvSpPr txBox="1"/>
          <p:nvPr>
            <p:ph type="title"/>
          </p:nvPr>
        </p:nvSpPr>
        <p:spPr>
          <a:xfrm>
            <a:off x="393700" y="365891"/>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latin typeface="Arial"/>
                <a:ea typeface="Arial"/>
                <a:cs typeface="Arial"/>
                <a:sym typeface="Arial"/>
              </a:rPr>
              <a:t>Creating families’ pedigree</a:t>
            </a:r>
            <a:endParaRPr>
              <a:latin typeface="Arial"/>
              <a:ea typeface="Arial"/>
              <a:cs typeface="Arial"/>
              <a:sym typeface="Arial"/>
            </a:endParaRPr>
          </a:p>
        </p:txBody>
      </p:sp>
      <p:grpSp>
        <p:nvGrpSpPr>
          <p:cNvPr id="685" name="Google Shape;685;p60"/>
          <p:cNvGrpSpPr/>
          <p:nvPr/>
        </p:nvGrpSpPr>
        <p:grpSpPr>
          <a:xfrm>
            <a:off x="5245326" y="365891"/>
            <a:ext cx="3967131" cy="4562189"/>
            <a:chOff x="5427035" y="1059366"/>
            <a:chExt cx="3281112" cy="3868714"/>
          </a:xfrm>
        </p:grpSpPr>
        <p:grpSp>
          <p:nvGrpSpPr>
            <p:cNvPr id="686" name="Google Shape;686;p60"/>
            <p:cNvGrpSpPr/>
            <p:nvPr/>
          </p:nvGrpSpPr>
          <p:grpSpPr>
            <a:xfrm>
              <a:off x="5427035" y="1256944"/>
              <a:ext cx="2994738" cy="3671136"/>
              <a:chOff x="5427035" y="1256944"/>
              <a:chExt cx="2994738" cy="3671136"/>
            </a:xfrm>
          </p:grpSpPr>
          <p:pic>
            <p:nvPicPr>
              <p:cNvPr id="687" name="Google Shape;687;p60"/>
              <p:cNvPicPr preferRelativeResize="0"/>
              <p:nvPr/>
            </p:nvPicPr>
            <p:blipFill rotWithShape="1">
              <a:blip r:embed="rId3">
                <a:alphaModFix/>
              </a:blip>
              <a:srcRect b="0" l="0" r="0" t="0"/>
              <a:stretch/>
            </p:blipFill>
            <p:spPr>
              <a:xfrm>
                <a:off x="5427035" y="1256944"/>
                <a:ext cx="2994738" cy="3671136"/>
              </a:xfrm>
              <a:prstGeom prst="rect">
                <a:avLst/>
              </a:prstGeom>
              <a:noFill/>
              <a:ln>
                <a:noFill/>
              </a:ln>
            </p:spPr>
          </p:pic>
          <p:sp>
            <p:nvSpPr>
              <p:cNvPr id="688" name="Google Shape;688;p60"/>
              <p:cNvSpPr/>
              <p:nvPr/>
            </p:nvSpPr>
            <p:spPr>
              <a:xfrm>
                <a:off x="6073773" y="2398711"/>
                <a:ext cx="236537" cy="23018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89" name="Google Shape;689;p60"/>
            <p:cNvSpPr txBox="1"/>
            <p:nvPr/>
          </p:nvSpPr>
          <p:spPr>
            <a:xfrm>
              <a:off x="5594180" y="1059366"/>
              <a:ext cx="83434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Spanish</a:t>
              </a:r>
              <a:endParaRPr b="0" i="0" sz="1400" u="none" cap="none" strike="noStrike">
                <a:solidFill>
                  <a:srgbClr val="000000"/>
                </a:solidFill>
                <a:latin typeface="Arial"/>
                <a:ea typeface="Arial"/>
                <a:cs typeface="Arial"/>
                <a:sym typeface="Arial"/>
              </a:endParaRPr>
            </a:p>
          </p:txBody>
        </p:sp>
        <p:sp>
          <p:nvSpPr>
            <p:cNvPr id="690" name="Google Shape;690;p60"/>
            <p:cNvSpPr txBox="1"/>
            <p:nvPr/>
          </p:nvSpPr>
          <p:spPr>
            <a:xfrm>
              <a:off x="6192041" y="1059366"/>
              <a:ext cx="83434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Spanish</a:t>
              </a:r>
              <a:endParaRPr b="0" i="0" sz="1400" u="none" cap="none" strike="noStrike">
                <a:solidFill>
                  <a:srgbClr val="000000"/>
                </a:solidFill>
                <a:latin typeface="Arial"/>
                <a:ea typeface="Arial"/>
                <a:cs typeface="Arial"/>
                <a:sym typeface="Arial"/>
              </a:endParaRPr>
            </a:p>
          </p:txBody>
        </p:sp>
        <p:sp>
          <p:nvSpPr>
            <p:cNvPr id="691" name="Google Shape;691;p60"/>
            <p:cNvSpPr txBox="1"/>
            <p:nvPr/>
          </p:nvSpPr>
          <p:spPr>
            <a:xfrm>
              <a:off x="7248561" y="2125587"/>
              <a:ext cx="83434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French</a:t>
              </a:r>
              <a:endParaRPr b="0" i="0" sz="1400" u="none" cap="none" strike="noStrike">
                <a:solidFill>
                  <a:srgbClr val="000000"/>
                </a:solidFill>
                <a:latin typeface="Arial"/>
                <a:ea typeface="Arial"/>
                <a:cs typeface="Arial"/>
                <a:sym typeface="Arial"/>
              </a:endParaRPr>
            </a:p>
          </p:txBody>
        </p:sp>
        <p:sp>
          <p:nvSpPr>
            <p:cNvPr id="692" name="Google Shape;692;p60"/>
            <p:cNvSpPr txBox="1"/>
            <p:nvPr/>
          </p:nvSpPr>
          <p:spPr>
            <a:xfrm>
              <a:off x="7873806" y="2125587"/>
              <a:ext cx="83434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French</a:t>
              </a:r>
              <a:endParaRPr b="0" i="0" sz="1400" u="none" cap="none" strike="noStrike">
                <a:solidFill>
                  <a:srgbClr val="000000"/>
                </a:solidFill>
                <a:latin typeface="Arial"/>
                <a:ea typeface="Arial"/>
                <a:cs typeface="Arial"/>
                <a:sym typeface="Arial"/>
              </a:endParaRPr>
            </a:p>
          </p:txBody>
        </p:sp>
      </p:grpSp>
      <p:sp>
        <p:nvSpPr>
          <p:cNvPr id="693" name="Google Shape;693;p60"/>
          <p:cNvSpPr txBox="1"/>
          <p:nvPr/>
        </p:nvSpPr>
        <p:spPr>
          <a:xfrm flipH="1">
            <a:off x="1174441" y="2571750"/>
            <a:ext cx="26802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Your pedigree should look like this</a:t>
            </a:r>
            <a:endParaRPr b="0" i="0" sz="1400" u="none" cap="none" strike="noStrike">
              <a:solidFill>
                <a:srgbClr val="000000"/>
              </a:solidFill>
              <a:latin typeface="Arial"/>
              <a:ea typeface="Arial"/>
              <a:cs typeface="Arial"/>
              <a:sym typeface="Arial"/>
            </a:endParaRPr>
          </a:p>
        </p:txBody>
      </p:sp>
      <p:cxnSp>
        <p:nvCxnSpPr>
          <p:cNvPr id="694" name="Google Shape;694;p60"/>
          <p:cNvCxnSpPr/>
          <p:nvPr/>
        </p:nvCxnSpPr>
        <p:spPr>
          <a:xfrm>
            <a:off x="4103897" y="2728976"/>
            <a:ext cx="948905" cy="0"/>
          </a:xfrm>
          <a:prstGeom prst="straightConnector1">
            <a:avLst/>
          </a:prstGeom>
          <a:noFill/>
          <a:ln cap="flat" cmpd="sng" w="9525">
            <a:solidFill>
              <a:srgbClr val="0037A2"/>
            </a:solidFill>
            <a:prstDash val="solid"/>
            <a:round/>
            <a:headEnd len="sm" w="sm" type="none"/>
            <a:tailEnd len="med" w="med" type="triangle"/>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descr="Εικόνα που περιέχει λογότυπο&#10;&#10;Περιγραφή που δημιουργήθηκε αυτόματα" id="699" name="Google Shape;699;g21a482fdae0_0_0"/>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
        <p:nvSpPr>
          <p:cNvPr id="700" name="Google Shape;700;g21a482fdae0_0_0"/>
          <p:cNvSpPr txBox="1"/>
          <p:nvPr>
            <p:ph type="title"/>
          </p:nvPr>
        </p:nvSpPr>
        <p:spPr>
          <a:xfrm>
            <a:off x="489200" y="383175"/>
            <a:ext cx="7708200" cy="740400"/>
          </a:xfrm>
          <a:prstGeom prst="rect">
            <a:avLst/>
          </a:prstGeom>
          <a:noFill/>
          <a:ln>
            <a:noFill/>
          </a:ln>
        </p:spPr>
        <p:txBody>
          <a:bodyPr anchorCtr="0" anchor="t" bIns="91425" lIns="91425" spcFirstLastPara="1" rIns="91425" wrap="square" tIns="91425">
            <a:noAutofit/>
          </a:bodyPr>
          <a:lstStyle/>
          <a:p>
            <a:pPr indent="-228600" lvl="0" marL="444500" rtl="0" algn="l">
              <a:lnSpc>
                <a:spcPct val="115000"/>
              </a:lnSpc>
              <a:spcBef>
                <a:spcPts val="0"/>
              </a:spcBef>
              <a:spcAft>
                <a:spcPts val="0"/>
              </a:spcAft>
              <a:buSzPts val="2800"/>
              <a:buNone/>
            </a:pPr>
            <a:r>
              <a:rPr lang="en-US" sz="3000">
                <a:latin typeface="Arial"/>
                <a:ea typeface="Arial"/>
                <a:cs typeface="Arial"/>
                <a:sym typeface="Arial"/>
              </a:rPr>
              <a:t>Additional Resources</a:t>
            </a:r>
            <a:endParaRPr sz="3000">
              <a:latin typeface="Arial"/>
              <a:ea typeface="Arial"/>
              <a:cs typeface="Arial"/>
              <a:sym typeface="Arial"/>
            </a:endParaRPr>
          </a:p>
        </p:txBody>
      </p:sp>
      <p:sp>
        <p:nvSpPr>
          <p:cNvPr id="701" name="Google Shape;701;g21a482fdae0_0_0"/>
          <p:cNvSpPr txBox="1"/>
          <p:nvPr>
            <p:ph idx="1" type="subTitle"/>
          </p:nvPr>
        </p:nvSpPr>
        <p:spPr>
          <a:xfrm>
            <a:off x="489200" y="1103375"/>
            <a:ext cx="5510767" cy="339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400">
                <a:solidFill>
                  <a:schemeClr val="accent6"/>
                </a:solidFill>
                <a:latin typeface="Arial"/>
                <a:ea typeface="Arial"/>
                <a:cs typeface="Arial"/>
                <a:sym typeface="Arial"/>
              </a:rPr>
              <a:t>Books and papers:</a:t>
            </a:r>
            <a:endParaRPr/>
          </a:p>
          <a:p>
            <a:pPr indent="-171450" lvl="0" marL="171450" rtl="0" algn="l">
              <a:lnSpc>
                <a:spcPct val="100000"/>
              </a:lnSpc>
              <a:spcBef>
                <a:spcPts val="0"/>
              </a:spcBef>
              <a:spcAft>
                <a:spcPts val="0"/>
              </a:spcAft>
              <a:buSzPts val="1400"/>
              <a:buFont typeface="Arial"/>
              <a:buChar char="•"/>
            </a:pPr>
            <a:r>
              <a:rPr b="1" lang="en-US" sz="1400">
                <a:solidFill>
                  <a:srgbClr val="FF0000"/>
                </a:solidFill>
                <a:latin typeface="Arial"/>
                <a:ea typeface="Arial"/>
                <a:cs typeface="Arial"/>
                <a:sym typeface="Arial"/>
              </a:rPr>
              <a:t>Final version of the guidelines</a:t>
            </a:r>
            <a:endParaRPr/>
          </a:p>
          <a:p>
            <a:pPr indent="-82550" lvl="0" marL="171450" rtl="0" algn="l">
              <a:lnSpc>
                <a:spcPct val="100000"/>
              </a:lnSpc>
              <a:spcBef>
                <a:spcPts val="0"/>
              </a:spcBef>
              <a:spcAft>
                <a:spcPts val="0"/>
              </a:spcAft>
              <a:buSzPts val="1400"/>
              <a:buFont typeface="Arial"/>
              <a:buNone/>
            </a:pPr>
            <a:r>
              <a:t/>
            </a:r>
            <a:endParaRPr b="1" sz="1400">
              <a:solidFill>
                <a:srgbClr val="FF0000"/>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4"/>
              </a:rPr>
              <a:t>Iowa Institute of Human Genetics: How to Draw a Pedigree</a:t>
            </a:r>
            <a:endParaRPr sz="1400" u="sng">
              <a:solidFill>
                <a:schemeClr val="hlink"/>
              </a:solidFill>
              <a:latin typeface="Arial"/>
              <a:ea typeface="Arial"/>
              <a:cs typeface="Arial"/>
              <a:sym typeface="Arial"/>
              <a:hlinkClick r:id="rId5"/>
            </a:endParaRPr>
          </a:p>
          <a:p>
            <a:pPr indent="-82550" lvl="0" marL="171450" rtl="0" algn="l">
              <a:lnSpc>
                <a:spcPct val="100000"/>
              </a:lnSpc>
              <a:spcBef>
                <a:spcPts val="0"/>
              </a:spcBef>
              <a:spcAft>
                <a:spcPts val="0"/>
              </a:spcAft>
              <a:buSzPts val="1400"/>
              <a:buFont typeface="Arial"/>
              <a:buNone/>
            </a:pPr>
            <a:r>
              <a:t/>
            </a:r>
            <a:endParaRPr b="1" sz="1400">
              <a:solidFill>
                <a:srgbClr val="FF0000"/>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6"/>
              </a:rPr>
              <a:t>Drawing A Family Pedigree: Independent Learning module</a:t>
            </a:r>
            <a:endParaRPr sz="1400">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b="1"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1"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rPr b="1" lang="en-US" sz="1400">
                <a:solidFill>
                  <a:schemeClr val="accent6"/>
                </a:solidFill>
                <a:latin typeface="Arial"/>
                <a:ea typeface="Arial"/>
                <a:cs typeface="Arial"/>
                <a:sym typeface="Arial"/>
              </a:rPr>
              <a:t>Websites: </a:t>
            </a:r>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7"/>
              </a:rPr>
              <a:t>Huntington's Disease Society of America.</a:t>
            </a:r>
            <a:endParaRPr sz="1400" u="sng">
              <a:solidFill>
                <a:schemeClr val="hlink"/>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sz="1400" u="sng">
              <a:solidFill>
                <a:schemeClr val="hlink"/>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8"/>
              </a:rPr>
              <a:t>Alzheimer’s prevention initiative</a:t>
            </a:r>
            <a:endParaRPr sz="1400" u="sng">
              <a:solidFill>
                <a:schemeClr val="hlink"/>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u="sng">
              <a:solidFill>
                <a:schemeClr val="hlink"/>
              </a:solidFill>
              <a:latin typeface="Arial"/>
              <a:ea typeface="Arial"/>
              <a:cs typeface="Arial"/>
              <a:sym typeface="Arial"/>
              <a:hlinkClick r:id="rId9"/>
            </a:endParaRPr>
          </a:p>
          <a:p>
            <a:pPr indent="-171450" lvl="0" marL="171450" rtl="0" algn="l">
              <a:lnSpc>
                <a:spcPct val="100000"/>
              </a:lnSpc>
              <a:spcBef>
                <a:spcPts val="0"/>
              </a:spcBef>
              <a:spcAft>
                <a:spcPts val="0"/>
              </a:spcAft>
              <a:buSzPts val="1400"/>
              <a:buFont typeface="Arial"/>
              <a:buChar char="•"/>
            </a:pPr>
            <a:r>
              <a:rPr lang="en-US" sz="1400" u="sng">
                <a:solidFill>
                  <a:schemeClr val="hlink"/>
                </a:solidFill>
                <a:latin typeface="Arial"/>
                <a:ea typeface="Arial"/>
                <a:cs typeface="Arial"/>
                <a:sym typeface="Arial"/>
                <a:hlinkClick r:id="rId10"/>
              </a:rPr>
              <a:t>National Society of Genetic Counselors.</a:t>
            </a:r>
            <a:endParaRPr sz="1400" u="sng">
              <a:solidFill>
                <a:schemeClr val="hlink"/>
              </a:solidFill>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u="sng">
              <a:solidFill>
                <a:schemeClr val="hlink"/>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b="0" i="0" lang="en-US" sz="1400" u="sng">
                <a:solidFill>
                  <a:srgbClr val="000000"/>
                </a:solidFill>
                <a:latin typeface="Arial"/>
                <a:ea typeface="Arial"/>
                <a:cs typeface="Arial"/>
                <a:sym typeface="Arial"/>
                <a:hlinkClick r:id="rId11">
                  <a:extLst>
                    <a:ext uri="{A12FA001-AC4F-418D-AE19-62706E023703}">
                      <ahyp:hlinkClr val="tx"/>
                    </a:ext>
                  </a:extLst>
                </a:hlinkClick>
              </a:rPr>
              <a:t>Oxford University Press, Online resource centres: Constructing a Family Tree</a:t>
            </a:r>
            <a:r>
              <a:rPr b="0" i="0" lang="en-US" sz="1400" u="sng">
                <a:solidFill>
                  <a:srgbClr val="000000"/>
                </a:solidFill>
                <a:latin typeface="Arial"/>
                <a:ea typeface="Arial"/>
                <a:cs typeface="Arial"/>
                <a:sym typeface="Arial"/>
              </a:rPr>
              <a:t> </a:t>
            </a:r>
            <a:endParaRPr b="1" sz="500" u="sng">
              <a:solidFill>
                <a:srgbClr val="FF0000"/>
              </a:solidFill>
              <a:latin typeface="Arial"/>
              <a:ea typeface="Arial"/>
              <a:cs typeface="Arial"/>
              <a:sym typeface="Arial"/>
              <a:hlinkClick r:id="rId12">
                <a:extLst>
                  <a:ext uri="{A12FA001-AC4F-418D-AE19-62706E023703}">
                    <ahyp:hlinkClr val="tx"/>
                  </a:ext>
                </a:extLst>
              </a:hlinkClick>
            </a:endParaRPr>
          </a:p>
        </p:txBody>
      </p:sp>
      <p:pic>
        <p:nvPicPr>
          <p:cNvPr descr="Εικόνα που περιέχει λογότυπο&#10;&#10;Περιγραφή που δημιουργήθηκε αυτόματα" id="702" name="Google Shape;702;g21a482fdae0_0_0"/>
          <p:cNvPicPr preferRelativeResize="0"/>
          <p:nvPr/>
        </p:nvPicPr>
        <p:blipFill rotWithShape="1">
          <a:blip r:embed="rId3">
            <a:alphaModFix/>
          </a:blip>
          <a:srcRect b="0" l="0" r="0" t="0"/>
          <a:stretch/>
        </p:blipFill>
        <p:spPr>
          <a:xfrm>
            <a:off x="6098191" y="146327"/>
            <a:ext cx="2779692" cy="6934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61"/>
          <p:cNvSpPr txBox="1"/>
          <p:nvPr/>
        </p:nvSpPr>
        <p:spPr>
          <a:xfrm>
            <a:off x="728434" y="1212381"/>
            <a:ext cx="7708200" cy="269266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Here you will find some videos that might help amplify the materials presented on this lesson:</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285750" lvl="0" marL="2687638" marR="0" rtl="0" algn="just">
              <a:lnSpc>
                <a:spcPct val="107000"/>
              </a:lnSpc>
              <a:spcBef>
                <a:spcPts val="800"/>
              </a:spcBef>
              <a:spcAft>
                <a:spcPts val="0"/>
              </a:spcAft>
              <a:buClr>
                <a:srgbClr val="0070C0"/>
              </a:buClr>
              <a:buSzPts val="1400"/>
              <a:buFont typeface="Arial"/>
              <a:buChar char="•"/>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GeneDx</a:t>
            </a:r>
            <a:r>
              <a:rPr b="0" i="0" lang="en-US" sz="1400" u="none" cap="none" strike="noStrike">
                <a:solidFill>
                  <a:srgbClr val="000000"/>
                </a:solidFill>
                <a:latin typeface="Arial"/>
                <a:ea typeface="Arial"/>
                <a:cs typeface="Arial"/>
                <a:sym typeface="Arial"/>
              </a:rPr>
              <a:t> provides a series of videos to explain to clients some of the basic concepts of genetic testing and genetic counseling: </a:t>
            </a:r>
            <a:endParaRPr b="0" i="0" sz="1400" u="none" cap="none" strike="noStrike">
              <a:solidFill>
                <a:srgbClr val="000000"/>
              </a:solidFill>
              <a:latin typeface="Arial"/>
              <a:ea typeface="Arial"/>
              <a:cs typeface="Arial"/>
              <a:sym typeface="Arial"/>
            </a:endParaRPr>
          </a:p>
          <a:p>
            <a:pPr indent="-196850" lvl="0" marL="2687638" marR="0" rtl="0" algn="just">
              <a:lnSpc>
                <a:spcPct val="107000"/>
              </a:lnSpc>
              <a:spcBef>
                <a:spcPts val="0"/>
              </a:spcBef>
              <a:spcAft>
                <a:spcPts val="0"/>
              </a:spcAft>
              <a:buClr>
                <a:srgbClr val="0070C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687638" marR="0" rtl="0" algn="just">
              <a:lnSpc>
                <a:spcPct val="107000"/>
              </a:lnSpc>
              <a:spcBef>
                <a:spcPts val="0"/>
              </a:spcBef>
              <a:spcAft>
                <a:spcPts val="0"/>
              </a:spcAft>
              <a:buClr>
                <a:srgbClr val="0070C0"/>
              </a:buClr>
              <a:buSzPts val="1400"/>
              <a:buFont typeface="Arial"/>
              <a:buChar char="•"/>
            </a:pPr>
            <a:r>
              <a:rPr b="0" i="0" lang="en-US" sz="1400" u="none" cap="none" strike="noStrike">
                <a:solidFill>
                  <a:srgbClr val="000000"/>
                </a:solidFill>
                <a:latin typeface="Arial"/>
                <a:ea typeface="Arial"/>
                <a:cs typeface="Arial"/>
                <a:sym typeface="Arial"/>
              </a:rPr>
              <a:t>There are some interesting videos on the Internet that can help you practice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drawing family pedigrees</a:t>
            </a:r>
            <a:r>
              <a:rPr b="0" i="0" lang="en-US" sz="1400" u="none" cap="none" strike="noStrike">
                <a:solidFill>
                  <a:srgbClr val="000000"/>
                </a:solidFill>
                <a:latin typeface="Arial"/>
                <a:ea typeface="Arial"/>
                <a:cs typeface="Arial"/>
                <a:sym typeface="Arial"/>
              </a:rPr>
              <a:t> or to learn more about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risk calculation</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A picture containing clipart, graphics, electric blue, cartoon&#10;&#10;Description automatically generated" id="708" name="Google Shape;708;p61"/>
          <p:cNvPicPr preferRelativeResize="0"/>
          <p:nvPr/>
        </p:nvPicPr>
        <p:blipFill rotWithShape="1">
          <a:blip r:embed="rId6">
            <a:alphaModFix/>
          </a:blip>
          <a:srcRect b="0" l="0" r="0" t="9276"/>
          <a:stretch/>
        </p:blipFill>
        <p:spPr>
          <a:xfrm>
            <a:off x="728434" y="1969219"/>
            <a:ext cx="2400300" cy="2177655"/>
          </a:xfrm>
          <a:prstGeom prst="rect">
            <a:avLst/>
          </a:prstGeom>
          <a:noFill/>
          <a:ln>
            <a:noFill/>
          </a:ln>
        </p:spPr>
      </p:pic>
      <p:pic>
        <p:nvPicPr>
          <p:cNvPr descr="Εικόνα που περιέχει λογότυπο&#10;&#10;Περιγραφή που δημιουργήθηκε αυτόματα" id="709" name="Google Shape;709;p61"/>
          <p:cNvPicPr preferRelativeResize="0"/>
          <p:nvPr/>
        </p:nvPicPr>
        <p:blipFill rotWithShape="1">
          <a:blip r:embed="rId7">
            <a:alphaModFix/>
          </a:blip>
          <a:srcRect b="0" l="0" r="0" t="0"/>
          <a:stretch/>
        </p:blipFill>
        <p:spPr>
          <a:xfrm>
            <a:off x="6250591" y="4380071"/>
            <a:ext cx="2779692" cy="693475"/>
          </a:xfrm>
          <a:prstGeom prst="rect">
            <a:avLst/>
          </a:prstGeom>
          <a:noFill/>
          <a:ln>
            <a:noFill/>
          </a:ln>
        </p:spPr>
      </p:pic>
      <p:sp>
        <p:nvSpPr>
          <p:cNvPr id="710" name="Google Shape;710;p61"/>
          <p:cNvSpPr txBox="1"/>
          <p:nvPr/>
        </p:nvSpPr>
        <p:spPr>
          <a:xfrm>
            <a:off x="489200" y="383175"/>
            <a:ext cx="7708200" cy="740400"/>
          </a:xfrm>
          <a:prstGeom prst="rect">
            <a:avLst/>
          </a:prstGeom>
          <a:noFill/>
          <a:ln>
            <a:noFill/>
          </a:ln>
        </p:spPr>
        <p:txBody>
          <a:bodyPr anchorCtr="0" anchor="t" bIns="91425" lIns="91425" spcFirstLastPara="1" rIns="91425" wrap="square" tIns="91425">
            <a:noAutofit/>
          </a:bodyPr>
          <a:lstStyle/>
          <a:p>
            <a:pPr indent="-228600" lvl="0" marL="444500" marR="0" rtl="0" algn="l">
              <a:lnSpc>
                <a:spcPct val="115000"/>
              </a:lnSpc>
              <a:spcBef>
                <a:spcPts val="0"/>
              </a:spcBef>
              <a:spcAft>
                <a:spcPts val="0"/>
              </a:spcAft>
              <a:buClr>
                <a:schemeClr val="dk1"/>
              </a:buClr>
              <a:buSzPts val="2800"/>
              <a:buFont typeface="Montserrat"/>
              <a:buNone/>
            </a:pPr>
            <a:r>
              <a:rPr b="1" i="0" lang="en-US" sz="3000" u="none" cap="none" strike="noStrike">
                <a:solidFill>
                  <a:schemeClr val="accent1"/>
                </a:solidFill>
                <a:latin typeface="Arial"/>
                <a:ea typeface="Arial"/>
                <a:cs typeface="Arial"/>
                <a:sym typeface="Arial"/>
              </a:rPr>
              <a:t>Videos for self-learning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0"/>
          <p:cNvPicPr preferRelativeResize="0"/>
          <p:nvPr/>
        </p:nvPicPr>
        <p:blipFill rotWithShape="1">
          <a:blip r:embed="rId3">
            <a:alphaModFix/>
          </a:blip>
          <a:srcRect b="0" l="0" r="0" t="0"/>
          <a:stretch/>
        </p:blipFill>
        <p:spPr>
          <a:xfrm>
            <a:off x="0" y="4856327"/>
            <a:ext cx="9144000" cy="306970"/>
          </a:xfrm>
          <a:prstGeom prst="rect">
            <a:avLst/>
          </a:prstGeom>
          <a:noFill/>
          <a:ln>
            <a:noFill/>
          </a:ln>
        </p:spPr>
      </p:pic>
      <p:sp>
        <p:nvSpPr>
          <p:cNvPr id="117" name="Google Shape;117;p20"/>
          <p:cNvSpPr txBox="1"/>
          <p:nvPr>
            <p:ph idx="1" type="body"/>
          </p:nvPr>
        </p:nvSpPr>
        <p:spPr>
          <a:xfrm>
            <a:off x="426460" y="918648"/>
            <a:ext cx="8291075" cy="3718638"/>
          </a:xfrm>
          <a:prstGeom prst="rect">
            <a:avLst/>
          </a:prstGeom>
          <a:noFill/>
          <a:ln>
            <a:noFill/>
          </a:ln>
        </p:spPr>
        <p:txBody>
          <a:bodyPr anchorCtr="0" anchor="t" bIns="91425" lIns="91425" spcFirstLastPara="1" rIns="91425" wrap="square" tIns="91425">
            <a:noAutofit/>
          </a:bodyPr>
          <a:lstStyle/>
          <a:p>
            <a:pPr indent="0" lvl="0" marL="139700" rtl="0" algn="just">
              <a:lnSpc>
                <a:spcPct val="100000"/>
              </a:lnSpc>
              <a:spcBef>
                <a:spcPts val="0"/>
              </a:spcBef>
              <a:spcAft>
                <a:spcPts val="0"/>
              </a:spcAft>
              <a:buSzPts val="1400"/>
              <a:buNone/>
            </a:pPr>
            <a:r>
              <a:t/>
            </a:r>
            <a:endParaRPr sz="9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9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9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9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rPr lang="en-US" sz="1400">
                <a:solidFill>
                  <a:schemeClr val="dk1"/>
                </a:solidFill>
                <a:latin typeface="Arial"/>
                <a:ea typeface="Arial"/>
                <a:cs typeface="Arial"/>
                <a:sym typeface="Arial"/>
              </a:rPr>
              <a:t>Designed to guide affected individuals and healthy at-risk relatives, the protocol involved a multidisciplinary team, comprising a geneticist, a specialized neurologist or geriatrician, and a psychologist or psychiatrist experienced in counseling. Steps:</a:t>
            </a:r>
            <a:endParaRPr/>
          </a:p>
          <a:p>
            <a:pPr indent="0" lvl="0" marL="139700" rtl="0" algn="just">
              <a:lnSpc>
                <a:spcPct val="100000"/>
              </a:lnSpc>
              <a:spcBef>
                <a:spcPts val="0"/>
              </a:spcBef>
              <a:spcAft>
                <a:spcPts val="0"/>
              </a:spcAft>
              <a:buSzPts val="1400"/>
              <a:buNone/>
            </a:pPr>
            <a:r>
              <a:t/>
            </a:r>
            <a:endParaRPr sz="6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700">
              <a:solidFill>
                <a:schemeClr val="dk1"/>
              </a:solidFill>
              <a:latin typeface="Arial"/>
              <a:ea typeface="Arial"/>
              <a:cs typeface="Arial"/>
              <a:sym typeface="Arial"/>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Pretest Consultations</a:t>
            </a:r>
            <a:r>
              <a:rPr lang="en-US">
                <a:solidFill>
                  <a:schemeClr val="dk1"/>
                </a:solidFill>
                <a:latin typeface="Arial"/>
                <a:ea typeface="Arial"/>
                <a:cs typeface="Arial"/>
                <a:sym typeface="Arial"/>
              </a:rPr>
              <a:t>: the team explores the individual's motivations and expectations regarding genetic testing, discusses the potential benefits and risks, and addresses any concerns or questions they may have.</a:t>
            </a:r>
            <a:endParaRPr/>
          </a:p>
          <a:p>
            <a:pPr indent="-228597" lvl="0" marL="534988" rtl="0" algn="just">
              <a:lnSpc>
                <a:spcPct val="100000"/>
              </a:lnSpc>
              <a:spcBef>
                <a:spcPts val="0"/>
              </a:spcBef>
              <a:spcAft>
                <a:spcPts val="0"/>
              </a:spcAft>
              <a:buSzPts val="1400"/>
              <a:buFont typeface="Courier New"/>
              <a:buNone/>
            </a:pPr>
            <a:r>
              <a:t/>
            </a:r>
            <a:endParaRPr sz="500">
              <a:solidFill>
                <a:schemeClr val="dk1"/>
              </a:solidFill>
              <a:latin typeface="Arial"/>
              <a:ea typeface="Arial"/>
              <a:cs typeface="Arial"/>
              <a:sym typeface="Arial"/>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Psychological Assessment</a:t>
            </a:r>
            <a:r>
              <a:rPr lang="en-US">
                <a:solidFill>
                  <a:schemeClr val="dk1"/>
                </a:solidFill>
                <a:latin typeface="Arial"/>
                <a:ea typeface="Arial"/>
                <a:cs typeface="Arial"/>
                <a:sym typeface="Arial"/>
              </a:rPr>
              <a:t>: to evaluate personality traits, anxious and depressive symptoms, quality of life, coping strategies, resilience, and health-related beliefs. </a:t>
            </a:r>
            <a:endParaRPr/>
          </a:p>
          <a:p>
            <a:pPr indent="-228597" lvl="0" marL="534988" rtl="0" algn="just">
              <a:lnSpc>
                <a:spcPct val="100000"/>
              </a:lnSpc>
              <a:spcBef>
                <a:spcPts val="0"/>
              </a:spcBef>
              <a:spcAft>
                <a:spcPts val="0"/>
              </a:spcAft>
              <a:buSzPts val="1400"/>
              <a:buFont typeface="Courier New"/>
              <a:buNone/>
            </a:pPr>
            <a:r>
              <a:t/>
            </a:r>
            <a:endParaRPr sz="500">
              <a:solidFill>
                <a:schemeClr val="dk1"/>
              </a:solidFill>
              <a:latin typeface="Arial"/>
              <a:ea typeface="Arial"/>
              <a:cs typeface="Arial"/>
              <a:sym typeface="Arial"/>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Blood Sampling</a:t>
            </a:r>
            <a:r>
              <a:rPr lang="en-US">
                <a:solidFill>
                  <a:schemeClr val="dk1"/>
                </a:solidFill>
                <a:latin typeface="Arial"/>
                <a:ea typeface="Arial"/>
                <a:cs typeface="Arial"/>
                <a:sym typeface="Arial"/>
              </a:rPr>
              <a:t>: to identify the presence of pathogenic mutations in genes associated with AD (PSEN1, PSEN2, and APP) or FTD (MAPT, GRN, and C9orf72). </a:t>
            </a:r>
            <a:endParaRPr/>
          </a:p>
          <a:p>
            <a:pPr indent="-228597" lvl="0" marL="534988" rtl="0" algn="just">
              <a:lnSpc>
                <a:spcPct val="100000"/>
              </a:lnSpc>
              <a:spcBef>
                <a:spcPts val="0"/>
              </a:spcBef>
              <a:spcAft>
                <a:spcPts val="0"/>
              </a:spcAft>
              <a:buSzPts val="1400"/>
              <a:buFont typeface="Courier New"/>
              <a:buNone/>
            </a:pPr>
            <a:r>
              <a:t/>
            </a:r>
            <a:endParaRPr sz="500">
              <a:solidFill>
                <a:schemeClr val="dk1"/>
              </a:solidFill>
              <a:latin typeface="Arial"/>
              <a:ea typeface="Arial"/>
              <a:cs typeface="Arial"/>
              <a:sym typeface="Arial"/>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Genetic Test Result Disclosure</a:t>
            </a:r>
            <a:r>
              <a:rPr lang="en-US">
                <a:solidFill>
                  <a:schemeClr val="dk1"/>
                </a:solidFill>
                <a:latin typeface="Arial"/>
                <a:ea typeface="Arial"/>
                <a:cs typeface="Arial"/>
                <a:sym typeface="Arial"/>
              </a:rPr>
              <a:t>: to ensure the patient fully understands the results and their implications.</a:t>
            </a:r>
            <a:endParaRPr/>
          </a:p>
          <a:p>
            <a:pPr indent="-228597" lvl="0" marL="534988" rtl="0" algn="just">
              <a:lnSpc>
                <a:spcPct val="100000"/>
              </a:lnSpc>
              <a:spcBef>
                <a:spcPts val="0"/>
              </a:spcBef>
              <a:spcAft>
                <a:spcPts val="0"/>
              </a:spcAft>
              <a:buSzPts val="1400"/>
              <a:buFont typeface="Courier New"/>
              <a:buNone/>
            </a:pPr>
            <a:r>
              <a:t/>
            </a:r>
            <a:endParaRPr sz="500">
              <a:solidFill>
                <a:schemeClr val="dk1"/>
              </a:solidFill>
              <a:latin typeface="Arial"/>
              <a:ea typeface="Arial"/>
              <a:cs typeface="Arial"/>
              <a:sym typeface="Arial"/>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Follow-up Visits</a:t>
            </a:r>
            <a:r>
              <a:rPr lang="en-US">
                <a:solidFill>
                  <a:schemeClr val="dk1"/>
                </a:solidFill>
                <a:latin typeface="Arial"/>
                <a:ea typeface="Arial"/>
                <a:cs typeface="Arial"/>
                <a:sym typeface="Arial"/>
              </a:rPr>
              <a:t>: visits at 1, 6, and 12 months after the disclosure aimed at monitoring the psychological well-being of the at-risk relatives.</a:t>
            </a:r>
            <a:endParaRPr/>
          </a:p>
        </p:txBody>
      </p:sp>
      <p:sp>
        <p:nvSpPr>
          <p:cNvPr id="118" name="Google Shape;118;p20"/>
          <p:cNvSpPr txBox="1"/>
          <p:nvPr/>
        </p:nvSpPr>
        <p:spPr>
          <a:xfrm>
            <a:off x="482600" y="345948"/>
            <a:ext cx="81407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600" u="none" cap="none" strike="noStrike">
                <a:solidFill>
                  <a:schemeClr val="accent1"/>
                </a:solidFill>
                <a:latin typeface="Arial"/>
                <a:ea typeface="Arial"/>
                <a:cs typeface="Arial"/>
                <a:sym typeface="Arial"/>
              </a:rPr>
              <a:t>Existing Protocols for Genetic Counseling: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Montserrat"/>
              <a:buNone/>
            </a:pPr>
            <a:r>
              <a:rPr b="1" i="0" lang="en-US" sz="1800" u="none" cap="none" strike="noStrike">
                <a:solidFill>
                  <a:schemeClr val="accent1"/>
                </a:solidFill>
                <a:latin typeface="Arial"/>
                <a:ea typeface="Arial"/>
                <a:cs typeface="Arial"/>
                <a:sym typeface="Arial"/>
              </a:rPr>
              <a:t>An example protocol by the Italian Dominantly Inherited Alzheimer’s Frontotemporal Network</a:t>
            </a:r>
            <a:endParaRPr b="1" i="0" sz="2600" u="none" cap="none" strike="noStrike">
              <a:solidFill>
                <a:schemeClr val="accent1"/>
              </a:solidFill>
              <a:latin typeface="Arial"/>
              <a:ea typeface="Arial"/>
              <a:cs typeface="Arial"/>
              <a:sym typeface="Arial"/>
            </a:endParaRPr>
          </a:p>
        </p:txBody>
      </p:sp>
      <p:sp>
        <p:nvSpPr>
          <p:cNvPr id="119" name="Google Shape;119;p20"/>
          <p:cNvSpPr txBox="1"/>
          <p:nvPr/>
        </p:nvSpPr>
        <p:spPr>
          <a:xfrm>
            <a:off x="112734" y="4894416"/>
            <a:ext cx="2179529" cy="2307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Mega et al., 2020</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120" name="Google Shape;120;p20"/>
          <p:cNvPicPr preferRelativeResize="0"/>
          <p:nvPr/>
        </p:nvPicPr>
        <p:blipFill rotWithShape="1">
          <a:blip r:embed="rId4">
            <a:alphaModFix/>
          </a:blip>
          <a:srcRect b="0" l="0" r="0" t="0"/>
          <a:stretch/>
        </p:blipFill>
        <p:spPr>
          <a:xfrm>
            <a:off x="6475413" y="4430535"/>
            <a:ext cx="2601407" cy="64918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
          <p:cNvSpPr txBox="1"/>
          <p:nvPr>
            <p:ph type="title"/>
          </p:nvPr>
        </p:nvSpPr>
        <p:spPr>
          <a:xfrm>
            <a:off x="723425" y="485850"/>
            <a:ext cx="5554800" cy="13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716" name="Google Shape;716;p7"/>
          <p:cNvSpPr txBox="1"/>
          <p:nvPr/>
        </p:nvSpPr>
        <p:spPr>
          <a:xfrm>
            <a:off x="855838" y="1916154"/>
            <a:ext cx="3841200" cy="129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Visit our website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http://www.genecounsel.eu/</a:t>
            </a:r>
            <a:endParaRPr b="0" i="0" sz="1400" u="none" cap="none" strike="noStrike">
              <a:solidFill>
                <a:schemeClr val="accent2"/>
              </a:solidFill>
              <a:latin typeface="Arial"/>
              <a:ea typeface="Arial"/>
              <a:cs typeface="Arial"/>
              <a:sym typeface="Arial"/>
            </a:endParaRPr>
          </a:p>
        </p:txBody>
      </p:sp>
      <p:sp>
        <p:nvSpPr>
          <p:cNvPr id="717" name="Google Shape;717;p7"/>
          <p:cNvSpPr/>
          <p:nvPr/>
        </p:nvSpPr>
        <p:spPr>
          <a:xfrm>
            <a:off x="0" y="4803407"/>
            <a:ext cx="6644081" cy="34009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00"/>
              <a:buFont typeface="Arial"/>
              <a:buNone/>
            </a:pPr>
            <a:r>
              <a:rPr b="0" i="1" lang="en-US" sz="700" u="none" cap="none" strike="noStrik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b="0" i="0" sz="7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idx="1" type="body"/>
          </p:nvPr>
        </p:nvSpPr>
        <p:spPr>
          <a:xfrm>
            <a:off x="379562" y="1057936"/>
            <a:ext cx="8281838" cy="3739616"/>
          </a:xfrm>
          <a:prstGeom prst="rect">
            <a:avLst/>
          </a:prstGeom>
          <a:noFill/>
          <a:ln>
            <a:noFill/>
          </a:ln>
        </p:spPr>
        <p:txBody>
          <a:bodyPr anchorCtr="0" anchor="t" bIns="91425" lIns="91425" spcFirstLastPara="1" rIns="91425" wrap="square" tIns="91425">
            <a:noAutofit/>
          </a:bodyPr>
          <a:lstStyle/>
          <a:p>
            <a:pPr indent="-228600" lvl="0" marL="457200" rtl="0" algn="just">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228600" lvl="0" marL="457200" rtl="0" algn="just">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6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6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rPr lang="en-US" sz="1400">
                <a:solidFill>
                  <a:schemeClr val="dk1"/>
                </a:solidFill>
                <a:latin typeface="Arial"/>
                <a:ea typeface="Arial"/>
                <a:cs typeface="Arial"/>
                <a:sym typeface="Arial"/>
              </a:rPr>
              <a:t>Recommended Components of HD Predictive Testing Process: </a:t>
            </a:r>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Telephone Contact </a:t>
            </a:r>
            <a:r>
              <a:rPr lang="en-US">
                <a:solidFill>
                  <a:schemeClr val="dk1"/>
                </a:solidFill>
                <a:latin typeface="Arial"/>
                <a:ea typeface="Arial"/>
                <a:cs typeface="Arial"/>
                <a:sym typeface="Arial"/>
              </a:rPr>
              <a:t>(to help the Individual at risk understand the genetic testing process)</a:t>
            </a:r>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Visit 1</a:t>
            </a:r>
            <a:r>
              <a:rPr lang="en-US">
                <a:solidFill>
                  <a:schemeClr val="dk1"/>
                </a:solidFill>
                <a:latin typeface="Arial"/>
                <a:ea typeface="Arial"/>
                <a:cs typeface="Arial"/>
                <a:sym typeface="Arial"/>
              </a:rPr>
              <a:t> </a:t>
            </a:r>
            <a:endParaRPr/>
          </a:p>
          <a:p>
            <a:pPr indent="-342900" lvl="0" marL="982663" rtl="0" algn="just">
              <a:lnSpc>
                <a:spcPct val="100000"/>
              </a:lnSpc>
              <a:spcBef>
                <a:spcPts val="0"/>
              </a:spcBef>
              <a:spcAft>
                <a:spcPts val="0"/>
              </a:spcAft>
              <a:buSzPts val="1400"/>
              <a:buFont typeface="Arial"/>
              <a:buAutoNum type="alphaLcPeriod"/>
            </a:pPr>
            <a:r>
              <a:rPr lang="en-US" u="sng">
                <a:solidFill>
                  <a:schemeClr val="dk1"/>
                </a:solidFill>
                <a:latin typeface="Arial"/>
                <a:ea typeface="Arial"/>
                <a:cs typeface="Arial"/>
                <a:sym typeface="Arial"/>
              </a:rPr>
              <a:t>Genetic Counseling</a:t>
            </a:r>
            <a:r>
              <a:rPr lang="en-US">
                <a:solidFill>
                  <a:schemeClr val="dk1"/>
                </a:solidFill>
                <a:latin typeface="Arial"/>
                <a:ea typeface="Arial"/>
                <a:cs typeface="Arial"/>
                <a:sym typeface="Arial"/>
              </a:rPr>
              <a:t>: The genetic counselor reviews the family history, explains the risks, benefits, and limitations of the test and the potential impact of test results on the individual and their family.</a:t>
            </a:r>
            <a:endParaRPr/>
          </a:p>
          <a:p>
            <a:pPr indent="-342900" lvl="0" marL="982663" rtl="0" algn="just">
              <a:lnSpc>
                <a:spcPct val="100000"/>
              </a:lnSpc>
              <a:spcBef>
                <a:spcPts val="0"/>
              </a:spcBef>
              <a:spcAft>
                <a:spcPts val="0"/>
              </a:spcAft>
              <a:buSzPts val="1400"/>
              <a:buFont typeface="Arial"/>
              <a:buAutoNum type="alphaLcPeriod"/>
            </a:pPr>
            <a:r>
              <a:rPr lang="en-US" u="sng">
                <a:solidFill>
                  <a:schemeClr val="dk1"/>
                </a:solidFill>
                <a:latin typeface="Arial"/>
                <a:ea typeface="Arial"/>
                <a:cs typeface="Arial"/>
                <a:sym typeface="Arial"/>
              </a:rPr>
              <a:t>Sign Informed Consent Document </a:t>
            </a:r>
            <a:endParaRPr/>
          </a:p>
          <a:p>
            <a:pPr indent="-342900" lvl="0" marL="982663" rtl="0" algn="just">
              <a:lnSpc>
                <a:spcPct val="100000"/>
              </a:lnSpc>
              <a:spcBef>
                <a:spcPts val="0"/>
              </a:spcBef>
              <a:spcAft>
                <a:spcPts val="0"/>
              </a:spcAft>
              <a:buSzPts val="1400"/>
              <a:buFont typeface="Arial"/>
              <a:buAutoNum type="alphaLcPeriod"/>
            </a:pPr>
            <a:r>
              <a:rPr lang="en-US" u="sng">
                <a:solidFill>
                  <a:schemeClr val="dk1"/>
                </a:solidFill>
                <a:latin typeface="Arial"/>
                <a:ea typeface="Arial"/>
                <a:cs typeface="Arial"/>
                <a:sym typeface="Arial"/>
              </a:rPr>
              <a:t>Mental Health Assessmen</a:t>
            </a:r>
            <a:r>
              <a:rPr lang="en-US">
                <a:solidFill>
                  <a:schemeClr val="dk1"/>
                </a:solidFill>
                <a:latin typeface="Arial"/>
                <a:ea typeface="Arial"/>
                <a:cs typeface="Arial"/>
                <a:sym typeface="Arial"/>
              </a:rPr>
              <a:t>t of the individual's emotional state and support system helps identify psychological issues, life stressors, and the need for emotional support. Counseling may extend to companions and family members affected by the test results.</a:t>
            </a:r>
            <a:endParaRPr/>
          </a:p>
          <a:p>
            <a:pPr indent="-342900" lvl="0" marL="982663" rtl="0" algn="just">
              <a:lnSpc>
                <a:spcPct val="100000"/>
              </a:lnSpc>
              <a:spcBef>
                <a:spcPts val="0"/>
              </a:spcBef>
              <a:spcAft>
                <a:spcPts val="0"/>
              </a:spcAft>
              <a:buSzPts val="1400"/>
              <a:buFont typeface="Arial"/>
              <a:buAutoNum type="alphaLcPeriod"/>
            </a:pPr>
            <a:r>
              <a:rPr lang="en-US" u="sng">
                <a:solidFill>
                  <a:schemeClr val="dk1"/>
                </a:solidFill>
                <a:latin typeface="Arial"/>
                <a:ea typeface="Arial"/>
                <a:cs typeface="Arial"/>
                <a:sym typeface="Arial"/>
              </a:rPr>
              <a:t>Neurological Exam </a:t>
            </a:r>
            <a:endParaRPr/>
          </a:p>
          <a:p>
            <a:pPr indent="-342900" lvl="0" marL="982663" rtl="0" algn="just">
              <a:lnSpc>
                <a:spcPct val="100000"/>
              </a:lnSpc>
              <a:spcBef>
                <a:spcPts val="0"/>
              </a:spcBef>
              <a:spcAft>
                <a:spcPts val="0"/>
              </a:spcAft>
              <a:buSzPts val="1400"/>
              <a:buFont typeface="Arial"/>
              <a:buAutoNum type="alphaLcPeriod"/>
            </a:pPr>
            <a:r>
              <a:rPr lang="en-US" u="sng">
                <a:solidFill>
                  <a:schemeClr val="dk1"/>
                </a:solidFill>
                <a:latin typeface="Arial"/>
                <a:ea typeface="Arial"/>
                <a:cs typeface="Arial"/>
                <a:sym typeface="Arial"/>
              </a:rPr>
              <a:t>Draw Blood</a:t>
            </a:r>
            <a:endParaRPr/>
          </a:p>
          <a:p>
            <a:pPr indent="0" lvl="0" marL="639763" rtl="0" algn="just">
              <a:lnSpc>
                <a:spcPct val="100000"/>
              </a:lnSpc>
              <a:spcBef>
                <a:spcPts val="0"/>
              </a:spcBef>
              <a:spcAft>
                <a:spcPts val="0"/>
              </a:spcAft>
              <a:buSzPts val="1400"/>
              <a:buNone/>
            </a:pPr>
            <a:r>
              <a:t/>
            </a:r>
            <a:endParaRPr sz="700" u="sng">
              <a:solidFill>
                <a:schemeClr val="dk1"/>
              </a:solidFill>
              <a:latin typeface="Arial"/>
              <a:ea typeface="Arial"/>
              <a:cs typeface="Arial"/>
              <a:sym typeface="Arial"/>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Visit 2:</a:t>
            </a:r>
            <a:r>
              <a:rPr lang="en-US">
                <a:solidFill>
                  <a:schemeClr val="dk1"/>
                </a:solidFill>
                <a:latin typeface="Arial"/>
                <a:ea typeface="Arial"/>
                <a:cs typeface="Arial"/>
                <a:sym typeface="Arial"/>
              </a:rPr>
              <a:t> Disclosure of results in person and arrangement of a post-result follow-up.</a:t>
            </a:r>
            <a:endParaRPr/>
          </a:p>
          <a:p>
            <a:pPr indent="-317498" lvl="0" marL="534988" rtl="0" algn="just">
              <a:lnSpc>
                <a:spcPct val="100000"/>
              </a:lnSpc>
              <a:spcBef>
                <a:spcPts val="0"/>
              </a:spcBef>
              <a:spcAft>
                <a:spcPts val="0"/>
              </a:spcAft>
              <a:buSzPts val="1400"/>
              <a:buFont typeface="Courier New"/>
              <a:buChar char="o"/>
            </a:pPr>
            <a:r>
              <a:rPr b="1" lang="en-US">
                <a:solidFill>
                  <a:schemeClr val="dk1"/>
                </a:solidFill>
                <a:latin typeface="Arial"/>
                <a:ea typeface="Arial"/>
                <a:cs typeface="Arial"/>
                <a:sym typeface="Arial"/>
              </a:rPr>
              <a:t>Follow-Up</a:t>
            </a:r>
            <a:r>
              <a:rPr lang="en-US">
                <a:solidFill>
                  <a:schemeClr val="dk1"/>
                </a:solidFill>
                <a:latin typeface="Arial"/>
                <a:ea typeface="Arial"/>
                <a:cs typeface="Arial"/>
                <a:sym typeface="Arial"/>
              </a:rPr>
              <a:t> </a:t>
            </a:r>
            <a:endParaRPr/>
          </a:p>
        </p:txBody>
      </p:sp>
      <p:sp>
        <p:nvSpPr>
          <p:cNvPr id="126" name="Google Shape;126;p21"/>
          <p:cNvSpPr txBox="1"/>
          <p:nvPr/>
        </p:nvSpPr>
        <p:spPr>
          <a:xfrm>
            <a:off x="482600" y="345948"/>
            <a:ext cx="81788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600" u="none" cap="none" strike="noStrike">
                <a:solidFill>
                  <a:schemeClr val="accent1"/>
                </a:solidFill>
                <a:latin typeface="Arial"/>
                <a:ea typeface="Arial"/>
                <a:cs typeface="Arial"/>
                <a:sym typeface="Arial"/>
              </a:rPr>
              <a:t>Existing Protocols for Genetic Counseling: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Montserrat"/>
              <a:buNone/>
            </a:pPr>
            <a:r>
              <a:rPr b="1" i="0" lang="en-US" sz="1800" u="none" cap="none" strike="noStrike">
                <a:solidFill>
                  <a:schemeClr val="accent1"/>
                </a:solidFill>
                <a:latin typeface="Arial"/>
                <a:ea typeface="Arial"/>
                <a:cs typeface="Arial"/>
                <a:sym typeface="Arial"/>
              </a:rPr>
              <a:t>An example protocol by the Huntington Disease Society of America</a:t>
            </a:r>
            <a:endParaRPr b="0" i="0" sz="1400" u="none" cap="none" strike="noStrike">
              <a:solidFill>
                <a:srgbClr val="000000"/>
              </a:solidFill>
              <a:latin typeface="Arial"/>
              <a:ea typeface="Arial"/>
              <a:cs typeface="Arial"/>
              <a:sym typeface="Arial"/>
            </a:endParaRPr>
          </a:p>
        </p:txBody>
      </p:sp>
      <p:pic>
        <p:nvPicPr>
          <p:cNvPr id="127" name="Google Shape;127;p21"/>
          <p:cNvPicPr preferRelativeResize="0"/>
          <p:nvPr/>
        </p:nvPicPr>
        <p:blipFill rotWithShape="1">
          <a:blip r:embed="rId3">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128" name="Google Shape;128;p21"/>
          <p:cNvPicPr preferRelativeResize="0"/>
          <p:nvPr/>
        </p:nvPicPr>
        <p:blipFill rotWithShape="1">
          <a:blip r:embed="rId4">
            <a:alphaModFix/>
          </a:blip>
          <a:srcRect b="0" l="0" r="0" t="0"/>
          <a:stretch/>
        </p:blipFill>
        <p:spPr>
          <a:xfrm>
            <a:off x="6475413" y="4430535"/>
            <a:ext cx="2601408" cy="649180"/>
          </a:xfrm>
          <a:prstGeom prst="rect">
            <a:avLst/>
          </a:prstGeom>
          <a:noFill/>
          <a:ln>
            <a:noFill/>
          </a:ln>
        </p:spPr>
      </p:pic>
      <p:sp>
        <p:nvSpPr>
          <p:cNvPr id="129" name="Google Shape;129;p21"/>
          <p:cNvSpPr txBox="1"/>
          <p:nvPr/>
        </p:nvSpPr>
        <p:spPr>
          <a:xfrm>
            <a:off x="67179" y="4875560"/>
            <a:ext cx="3541085"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Huntington's Disease Society of America, 2016</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idx="1" type="body"/>
          </p:nvPr>
        </p:nvSpPr>
        <p:spPr>
          <a:xfrm>
            <a:off x="379562" y="1333040"/>
            <a:ext cx="8281838" cy="3464511"/>
          </a:xfrm>
          <a:prstGeom prst="rect">
            <a:avLst/>
          </a:prstGeom>
          <a:noFill/>
          <a:ln>
            <a:noFill/>
          </a:ln>
        </p:spPr>
        <p:txBody>
          <a:bodyPr anchorCtr="0" anchor="t" bIns="91425" lIns="91425" spcFirstLastPara="1" rIns="91425" wrap="square" tIns="91425">
            <a:noAutofit/>
          </a:bodyPr>
          <a:lstStyle/>
          <a:p>
            <a:pPr indent="0" lvl="0" marL="139700" rtl="0" algn="just">
              <a:lnSpc>
                <a:spcPct val="100000"/>
              </a:lnSpc>
              <a:spcBef>
                <a:spcPts val="0"/>
              </a:spcBef>
              <a:spcAft>
                <a:spcPts val="0"/>
              </a:spcAft>
              <a:buSzPts val="1400"/>
              <a:buNone/>
            </a:pPr>
            <a:r>
              <a:rPr lang="en-US" sz="1400">
                <a:solidFill>
                  <a:schemeClr val="dk1"/>
                </a:solidFill>
                <a:latin typeface="Arial"/>
                <a:ea typeface="Arial"/>
                <a:cs typeface="Arial"/>
                <a:sym typeface="Arial"/>
              </a:rPr>
              <a:t>The European Board of Medical Genetics (EBMG) is a legal entity that ensures the good standards of practice in medical genetics in Europe. </a:t>
            </a:r>
            <a:endParaRPr sz="14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rPr lang="en-US" sz="1400">
                <a:solidFill>
                  <a:schemeClr val="dk1"/>
                </a:solidFill>
                <a:latin typeface="Arial"/>
                <a:ea typeface="Arial"/>
                <a:cs typeface="Arial"/>
                <a:sym typeface="Arial"/>
              </a:rPr>
              <a:t>Its subdivision, the Genetic Counsellors and Genetic Nurses branch board (GCGN board) is in charge of  three main activities: </a:t>
            </a:r>
            <a:endParaRPr/>
          </a:p>
          <a:p>
            <a:pPr indent="0" lvl="0" marL="139700" rtl="0" algn="just">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Assessment of MSc in Genetic Counselling curricula;</a:t>
            </a:r>
            <a:endParaRPr sz="1400">
              <a:solidFill>
                <a:schemeClr val="dk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Registration of genetic counsellors via an assessment of a body of work (portfolio)</a:t>
            </a:r>
            <a:endParaRPr sz="1400">
              <a:solidFill>
                <a:schemeClr val="dk1"/>
              </a:solidFill>
              <a:latin typeface="Arial"/>
              <a:ea typeface="Arial"/>
              <a:cs typeface="Arial"/>
              <a:sym typeface="Arial"/>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5-yearly assessment of renewal of registration via CPD log for registered genetic counsellors</a:t>
            </a:r>
            <a:endParaRPr sz="1400">
              <a:solidFill>
                <a:schemeClr val="dk1"/>
              </a:solidFill>
              <a:latin typeface="Arial"/>
              <a:ea typeface="Arial"/>
              <a:cs typeface="Arial"/>
              <a:sym typeface="Arial"/>
            </a:endParaRPr>
          </a:p>
          <a:p>
            <a:pPr indent="0" lvl="0" marL="139700" rtl="0" algn="just">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sz="1400">
              <a:solidFill>
                <a:schemeClr val="dk1"/>
              </a:solidFill>
            </a:endParaRPr>
          </a:p>
          <a:p>
            <a:pPr indent="0" lvl="0" marL="139700" rtl="0" algn="just">
              <a:lnSpc>
                <a:spcPct val="100000"/>
              </a:lnSpc>
              <a:spcBef>
                <a:spcPts val="0"/>
              </a:spcBef>
              <a:spcAft>
                <a:spcPts val="0"/>
              </a:spcAft>
              <a:buSzPts val="1400"/>
              <a:buNone/>
            </a:pPr>
            <a:r>
              <a:t/>
            </a:r>
            <a:endParaRPr sz="1400">
              <a:solidFill>
                <a:schemeClr val="dk1"/>
              </a:solidFill>
              <a:latin typeface="Arial"/>
              <a:ea typeface="Arial"/>
              <a:cs typeface="Arial"/>
              <a:sym typeface="Arial"/>
            </a:endParaRPr>
          </a:p>
        </p:txBody>
      </p:sp>
      <p:sp>
        <p:nvSpPr>
          <p:cNvPr id="135" name="Google Shape;135;p22"/>
          <p:cNvSpPr txBox="1"/>
          <p:nvPr/>
        </p:nvSpPr>
        <p:spPr>
          <a:xfrm>
            <a:off x="482600" y="345948"/>
            <a:ext cx="81788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600" u="none" cap="none" strike="noStrike">
                <a:solidFill>
                  <a:schemeClr val="accent1"/>
                </a:solidFill>
                <a:latin typeface="Arial"/>
                <a:ea typeface="Arial"/>
                <a:cs typeface="Arial"/>
                <a:sym typeface="Arial"/>
              </a:rPr>
              <a:t>Recommendations at international level: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Montserrat"/>
              <a:buNone/>
            </a:pPr>
            <a:r>
              <a:rPr b="1" i="0" lang="en-US" sz="1800" u="none" cap="none" strike="noStrike">
                <a:solidFill>
                  <a:schemeClr val="accent1"/>
                </a:solidFill>
                <a:latin typeface="Arial"/>
                <a:ea typeface="Arial"/>
                <a:cs typeface="Arial"/>
                <a:sym typeface="Arial"/>
              </a:rPr>
              <a:t>The European Board of Medical Genetics’ Code</a:t>
            </a:r>
            <a:endParaRPr b="1" i="0" sz="1800" u="none" cap="none" strike="noStrike">
              <a:solidFill>
                <a:schemeClr val="accent1"/>
              </a:solidFill>
              <a:latin typeface="Arial"/>
              <a:ea typeface="Arial"/>
              <a:cs typeface="Arial"/>
              <a:sym typeface="Arial"/>
            </a:endParaRPr>
          </a:p>
        </p:txBody>
      </p:sp>
      <p:pic>
        <p:nvPicPr>
          <p:cNvPr id="136" name="Google Shape;136;p22"/>
          <p:cNvPicPr preferRelativeResize="0"/>
          <p:nvPr/>
        </p:nvPicPr>
        <p:blipFill rotWithShape="1">
          <a:blip r:embed="rId3">
            <a:alphaModFix/>
          </a:blip>
          <a:srcRect b="0" l="0" r="0" t="0"/>
          <a:stretch/>
        </p:blipFill>
        <p:spPr>
          <a:xfrm>
            <a:off x="2623797" y="3224994"/>
            <a:ext cx="3793368" cy="1737811"/>
          </a:xfrm>
          <a:prstGeom prst="rect">
            <a:avLst/>
          </a:prstGeom>
          <a:noFill/>
          <a:ln>
            <a:noFill/>
          </a:ln>
        </p:spPr>
      </p:pic>
      <p:sp>
        <p:nvSpPr>
          <p:cNvPr id="137" name="Google Shape;137;p22"/>
          <p:cNvSpPr txBox="1"/>
          <p:nvPr/>
        </p:nvSpPr>
        <p:spPr>
          <a:xfrm>
            <a:off x="4400616" y="4855083"/>
            <a:ext cx="3002719"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Fig. 1. EBMG website.</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b="0" l="0" r="0" t="1071"/>
          <a:stretch/>
        </p:blipFill>
        <p:spPr>
          <a:xfrm>
            <a:off x="67179" y="879774"/>
            <a:ext cx="2852517" cy="3911506"/>
          </a:xfrm>
          <a:prstGeom prst="rect">
            <a:avLst/>
          </a:prstGeom>
          <a:noFill/>
          <a:ln>
            <a:noFill/>
          </a:ln>
        </p:spPr>
      </p:pic>
      <p:pic>
        <p:nvPicPr>
          <p:cNvPr id="143" name="Google Shape;143;p23"/>
          <p:cNvPicPr preferRelativeResize="0"/>
          <p:nvPr/>
        </p:nvPicPr>
        <p:blipFill rotWithShape="1">
          <a:blip r:embed="rId4">
            <a:alphaModFix/>
          </a:blip>
          <a:srcRect b="0" l="0" r="0" t="0"/>
          <a:stretch/>
        </p:blipFill>
        <p:spPr>
          <a:xfrm>
            <a:off x="0" y="4856327"/>
            <a:ext cx="9144000" cy="306970"/>
          </a:xfrm>
          <a:prstGeom prst="rect">
            <a:avLst/>
          </a:prstGeom>
          <a:noFill/>
          <a:ln>
            <a:noFill/>
          </a:ln>
        </p:spPr>
      </p:pic>
      <p:pic>
        <p:nvPicPr>
          <p:cNvPr descr="Εικόνα που περιέχει λογότυπο&#10;&#10;Περιγραφή που δημιουργήθηκε αυτόματα" id="144" name="Google Shape;144;p23"/>
          <p:cNvPicPr preferRelativeResize="0"/>
          <p:nvPr/>
        </p:nvPicPr>
        <p:blipFill rotWithShape="1">
          <a:blip r:embed="rId5">
            <a:alphaModFix/>
          </a:blip>
          <a:srcRect b="0" l="0" r="0" t="0"/>
          <a:stretch/>
        </p:blipFill>
        <p:spPr>
          <a:xfrm>
            <a:off x="6475413" y="4430535"/>
            <a:ext cx="2601408" cy="649180"/>
          </a:xfrm>
          <a:prstGeom prst="rect">
            <a:avLst/>
          </a:prstGeom>
          <a:noFill/>
          <a:ln>
            <a:noFill/>
          </a:ln>
        </p:spPr>
      </p:pic>
      <p:sp>
        <p:nvSpPr>
          <p:cNvPr id="145" name="Google Shape;145;p23"/>
          <p:cNvSpPr txBox="1"/>
          <p:nvPr>
            <p:ph idx="1" type="body"/>
          </p:nvPr>
        </p:nvSpPr>
        <p:spPr>
          <a:xfrm>
            <a:off x="3727550" y="2373212"/>
            <a:ext cx="4993512" cy="870332"/>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US" sz="1400">
                <a:solidFill>
                  <a:schemeClr val="dk1"/>
                </a:solidFill>
                <a:latin typeface="Arial"/>
                <a:ea typeface="Arial"/>
                <a:cs typeface="Arial"/>
                <a:sym typeface="Arial"/>
              </a:rPr>
              <a:t>The board has produced, among other documents, </a:t>
            </a:r>
            <a:r>
              <a:rPr b="1" lang="en-US" sz="1400">
                <a:solidFill>
                  <a:schemeClr val="dk1"/>
                </a:solidFill>
                <a:latin typeface="Arial"/>
                <a:ea typeface="Arial"/>
                <a:cs typeface="Arial"/>
                <a:sym typeface="Arial"/>
              </a:rPr>
              <a:t>the Code of professional practice </a:t>
            </a:r>
            <a:r>
              <a:rPr lang="en-US" sz="1400">
                <a:solidFill>
                  <a:schemeClr val="dk1"/>
                </a:solidFill>
                <a:latin typeface="Arial"/>
                <a:ea typeface="Arial"/>
                <a:cs typeface="Arial"/>
                <a:sym typeface="Arial"/>
              </a:rPr>
              <a:t>for genetic counselors in Europe , which summarizes the main considerations to apply on a daily practice. </a:t>
            </a:r>
            <a:endParaRPr sz="1400">
              <a:latin typeface="Arial"/>
              <a:ea typeface="Arial"/>
              <a:cs typeface="Arial"/>
              <a:sym typeface="Arial"/>
            </a:endParaRPr>
          </a:p>
        </p:txBody>
      </p:sp>
      <p:sp>
        <p:nvSpPr>
          <p:cNvPr id="146" name="Google Shape;146;p23"/>
          <p:cNvSpPr txBox="1"/>
          <p:nvPr/>
        </p:nvSpPr>
        <p:spPr>
          <a:xfrm>
            <a:off x="482600" y="345948"/>
            <a:ext cx="81788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Montserrat"/>
              <a:buNone/>
            </a:pPr>
            <a:r>
              <a:rPr b="1" i="0" lang="en-US" sz="2600" u="none" cap="none" strike="noStrike">
                <a:solidFill>
                  <a:schemeClr val="accent1"/>
                </a:solidFill>
                <a:latin typeface="Arial"/>
                <a:ea typeface="Arial"/>
                <a:cs typeface="Arial"/>
                <a:sym typeface="Arial"/>
              </a:rPr>
              <a:t>Recommendations at international level:</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Montserrat"/>
              <a:buNone/>
            </a:pPr>
            <a:r>
              <a:rPr b="1" i="0" lang="en-US" sz="1800" u="none" cap="none" strike="noStrike">
                <a:solidFill>
                  <a:schemeClr val="accent1"/>
                </a:solidFill>
                <a:latin typeface="Arial"/>
                <a:ea typeface="Arial"/>
                <a:cs typeface="Arial"/>
                <a:sym typeface="Arial"/>
              </a:rPr>
              <a:t>The European Board of Medical Genetics’ Code</a:t>
            </a:r>
            <a:endParaRPr b="1" i="0" sz="1800" u="none" cap="none" strike="noStrike">
              <a:solidFill>
                <a:schemeClr val="accent1"/>
              </a:solidFill>
              <a:latin typeface="Arial"/>
              <a:ea typeface="Arial"/>
              <a:cs typeface="Arial"/>
              <a:sym typeface="Arial"/>
            </a:endParaRPr>
          </a:p>
        </p:txBody>
      </p:sp>
      <p:sp>
        <p:nvSpPr>
          <p:cNvPr id="147" name="Google Shape;147;p23"/>
          <p:cNvSpPr txBox="1"/>
          <p:nvPr/>
        </p:nvSpPr>
        <p:spPr>
          <a:xfrm>
            <a:off x="67179" y="4867458"/>
            <a:ext cx="8652295"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European Board of Medical Genetics. 2013</a:t>
            </a:r>
            <a:endParaRPr b="0" i="0" sz="900" u="none" cap="none" strike="noStrike">
              <a:solidFill>
                <a:schemeClr val="lt1"/>
              </a:solidFill>
              <a:latin typeface="Arial"/>
              <a:ea typeface="Arial"/>
              <a:cs typeface="Arial"/>
              <a:sym typeface="Arial"/>
            </a:endParaRPr>
          </a:p>
        </p:txBody>
      </p:sp>
      <p:sp>
        <p:nvSpPr>
          <p:cNvPr id="148" name="Google Shape;148;p23"/>
          <p:cNvSpPr txBox="1"/>
          <p:nvPr/>
        </p:nvSpPr>
        <p:spPr>
          <a:xfrm>
            <a:off x="2668588" y="4517627"/>
            <a:ext cx="30027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Fig. 2. EBMG Code of professional practice for genetic counsellors in Europe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MyPc</dc:creator>
</cp:coreProperties>
</file>