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1"/>
  </p:sldMasterIdLst>
  <p:notesMasterIdLst>
    <p:notesMasterId r:id="rId33"/>
  </p:notesMasterIdLst>
  <p:sldIdLst>
    <p:sldId id="256" r:id="rId2"/>
    <p:sldId id="257" r:id="rId3"/>
    <p:sldId id="258" r:id="rId4"/>
    <p:sldId id="283" r:id="rId5"/>
    <p:sldId id="259" r:id="rId6"/>
    <p:sldId id="260" r:id="rId7"/>
    <p:sldId id="284" r:id="rId8"/>
    <p:sldId id="261" r:id="rId9"/>
    <p:sldId id="262" r:id="rId10"/>
    <p:sldId id="285" r:id="rId11"/>
    <p:sldId id="290" r:id="rId12"/>
    <p:sldId id="263" r:id="rId13"/>
    <p:sldId id="264" r:id="rId14"/>
    <p:sldId id="265" r:id="rId15"/>
    <p:sldId id="266" r:id="rId16"/>
    <p:sldId id="267" r:id="rId17"/>
    <p:sldId id="268" r:id="rId18"/>
    <p:sldId id="269" r:id="rId19"/>
    <p:sldId id="270" r:id="rId20"/>
    <p:sldId id="294" r:id="rId21"/>
    <p:sldId id="295" r:id="rId22"/>
    <p:sldId id="296" r:id="rId23"/>
    <p:sldId id="297" r:id="rId24"/>
    <p:sldId id="287" r:id="rId25"/>
    <p:sldId id="286" r:id="rId26"/>
    <p:sldId id="274" r:id="rId27"/>
    <p:sldId id="275" r:id="rId28"/>
    <p:sldId id="281" r:id="rId29"/>
    <p:sldId id="276" r:id="rId30"/>
    <p:sldId id="277" r:id="rId31"/>
    <p:sldId id="29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50754" autoAdjust="0"/>
  </p:normalViewPr>
  <p:slideViewPr>
    <p:cSldViewPr snapToGrid="0" snapToObjects="1">
      <p:cViewPr varScale="1">
        <p:scale>
          <a:sx n="43" d="100"/>
          <a:sy n="43" d="100"/>
        </p:scale>
        <p:origin x="2563" y="53"/>
      </p:cViewPr>
      <p:guideLst>
        <p:guide orient="horz" pos="1620"/>
        <p:guide pos="2880"/>
        <p:guide orient="horz" pos="216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ileios Christogiorgos" userId="7cc49fec-6c20-4243-b9f4-5e7575afca73" providerId="ADAL" clId="{3AC93BE5-58D4-44AE-BF96-D0A51B5445EB}"/>
    <pc:docChg chg="delSld modSld">
      <pc:chgData name="Vasileios Christogiorgos" userId="7cc49fec-6c20-4243-b9f4-5e7575afca73" providerId="ADAL" clId="{3AC93BE5-58D4-44AE-BF96-D0A51B5445EB}" dt="2022-03-28T15:21:31.153" v="9" actId="20577"/>
      <pc:docMkLst>
        <pc:docMk/>
      </pc:docMkLst>
      <pc:sldChg chg="modSp mod">
        <pc:chgData name="Vasileios Christogiorgos" userId="7cc49fec-6c20-4243-b9f4-5e7575afca73" providerId="ADAL" clId="{3AC93BE5-58D4-44AE-BF96-D0A51B5445EB}" dt="2022-03-17T13:32:15.828" v="0" actId="20577"/>
        <pc:sldMkLst>
          <pc:docMk/>
          <pc:sldMk cId="1707076088" sldId="257"/>
        </pc:sldMkLst>
        <pc:spChg chg="mod">
          <ac:chgData name="Vasileios Christogiorgos" userId="7cc49fec-6c20-4243-b9f4-5e7575afca73" providerId="ADAL" clId="{3AC93BE5-58D4-44AE-BF96-D0A51B5445EB}" dt="2022-03-17T13:32:15.828" v="0" actId="20577"/>
          <ac:spMkLst>
            <pc:docMk/>
            <pc:sldMk cId="1707076088" sldId="257"/>
            <ac:spMk id="3" creationId="{67459A1A-7191-4A2B-96E1-CEDFBCDF1C48}"/>
          </ac:spMkLst>
        </pc:spChg>
      </pc:sldChg>
      <pc:sldChg chg="modNotesTx">
        <pc:chgData name="Vasileios Christogiorgos" userId="7cc49fec-6c20-4243-b9f4-5e7575afca73" providerId="ADAL" clId="{3AC93BE5-58D4-44AE-BF96-D0A51B5445EB}" dt="2022-03-17T13:32:34.985" v="1" actId="20577"/>
        <pc:sldMkLst>
          <pc:docMk/>
          <pc:sldMk cId="1202529241" sldId="261"/>
        </pc:sldMkLst>
      </pc:sldChg>
      <pc:sldChg chg="del">
        <pc:chgData name="Vasileios Christogiorgos" userId="7cc49fec-6c20-4243-b9f4-5e7575afca73" providerId="ADAL" clId="{3AC93BE5-58D4-44AE-BF96-D0A51B5445EB}" dt="2022-03-17T13:33:02.028" v="5" actId="47"/>
        <pc:sldMkLst>
          <pc:docMk/>
          <pc:sldMk cId="2474241470" sldId="271"/>
        </pc:sldMkLst>
      </pc:sldChg>
      <pc:sldChg chg="del">
        <pc:chgData name="Vasileios Christogiorgos" userId="7cc49fec-6c20-4243-b9f4-5e7575afca73" providerId="ADAL" clId="{3AC93BE5-58D4-44AE-BF96-D0A51B5445EB}" dt="2022-03-17T13:32:55.911" v="2" actId="47"/>
        <pc:sldMkLst>
          <pc:docMk/>
          <pc:sldMk cId="2057345266" sldId="272"/>
        </pc:sldMkLst>
      </pc:sldChg>
      <pc:sldChg chg="del">
        <pc:chgData name="Vasileios Christogiorgos" userId="7cc49fec-6c20-4243-b9f4-5e7575afca73" providerId="ADAL" clId="{3AC93BE5-58D4-44AE-BF96-D0A51B5445EB}" dt="2022-03-17T13:32:56.872" v="3" actId="47"/>
        <pc:sldMkLst>
          <pc:docMk/>
          <pc:sldMk cId="4285999626" sldId="273"/>
        </pc:sldMkLst>
      </pc:sldChg>
      <pc:sldChg chg="modNotesTx">
        <pc:chgData name="Vasileios Christogiorgos" userId="7cc49fec-6c20-4243-b9f4-5e7575afca73" providerId="ADAL" clId="{3AC93BE5-58D4-44AE-BF96-D0A51B5445EB}" dt="2022-03-28T15:21:31.153" v="9" actId="20577"/>
        <pc:sldMkLst>
          <pc:docMk/>
          <pc:sldMk cId="1472181457" sldId="274"/>
        </pc:sldMkLst>
      </pc:sldChg>
      <pc:sldChg chg="del">
        <pc:chgData name="Vasileios Christogiorgos" userId="7cc49fec-6c20-4243-b9f4-5e7575afca73" providerId="ADAL" clId="{3AC93BE5-58D4-44AE-BF96-D0A51B5445EB}" dt="2022-03-17T13:33:00.922" v="4" actId="47"/>
        <pc:sldMkLst>
          <pc:docMk/>
          <pc:sldMk cId="3385637797" sldId="291"/>
        </pc:sldMkLst>
      </pc:sldChg>
      <pc:sldChg chg="del">
        <pc:chgData name="Vasileios Christogiorgos" userId="7cc49fec-6c20-4243-b9f4-5e7575afca73" providerId="ADAL" clId="{3AC93BE5-58D4-44AE-BF96-D0A51B5445EB}" dt="2022-03-17T13:33:07.411" v="7" actId="47"/>
        <pc:sldMkLst>
          <pc:docMk/>
          <pc:sldMk cId="2968815179" sldId="292"/>
        </pc:sldMkLst>
      </pc:sldChg>
      <pc:sldChg chg="del">
        <pc:chgData name="Vasileios Christogiorgos" userId="7cc49fec-6c20-4243-b9f4-5e7575afca73" providerId="ADAL" clId="{3AC93BE5-58D4-44AE-BF96-D0A51B5445EB}" dt="2022-03-17T13:33:05.834" v="6" actId="47"/>
        <pc:sldMkLst>
          <pc:docMk/>
          <pc:sldMk cId="406340255" sldId="293"/>
        </pc:sldMkLst>
      </pc:sldChg>
      <pc:sldChg chg="modSp mod">
        <pc:chgData name="Vasileios Christogiorgos" userId="7cc49fec-6c20-4243-b9f4-5e7575afca73" providerId="ADAL" clId="{3AC93BE5-58D4-44AE-BF96-D0A51B5445EB}" dt="2022-03-17T13:33:35.890" v="8"/>
        <pc:sldMkLst>
          <pc:docMk/>
          <pc:sldMk cId="3253583100" sldId="298"/>
        </pc:sldMkLst>
        <pc:spChg chg="mod">
          <ac:chgData name="Vasileios Christogiorgos" userId="7cc49fec-6c20-4243-b9f4-5e7575afca73" providerId="ADAL" clId="{3AC93BE5-58D4-44AE-BF96-D0A51B5445EB}" dt="2022-03-17T13:33:35.890" v="8"/>
          <ac:spMkLst>
            <pc:docMk/>
            <pc:sldMk cId="3253583100" sldId="298"/>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Sheet1!$D$1</c:f>
              <c:strCache>
                <c:ptCount val="1"/>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Sheet1!$D$2:$D$9</c:f>
              <c:numCache>
                <c:formatCode>General</c:formatCode>
                <c:ptCount val="8"/>
                <c:pt idx="0">
                  <c:v>41266</c:v>
                </c:pt>
                <c:pt idx="1">
                  <c:v>861630</c:v>
                </c:pt>
                <c:pt idx="2">
                  <c:v>21129</c:v>
                </c:pt>
                <c:pt idx="3">
                  <c:v>36310</c:v>
                </c:pt>
                <c:pt idx="4">
                  <c:v>50508</c:v>
                </c:pt>
                <c:pt idx="5">
                  <c:v>74613</c:v>
                </c:pt>
                <c:pt idx="6">
                  <c:v>15696</c:v>
                </c:pt>
                <c:pt idx="7">
                  <c:v>8145</c:v>
                </c:pt>
              </c:numCache>
            </c:numRef>
          </c:val>
          <c:extLst>
            <c:ext xmlns:c16="http://schemas.microsoft.com/office/drawing/2014/chart" uri="{C3380CC4-5D6E-409C-BE32-E72D297353CC}">
              <c16:uniqueId val="{00000000-A79F-4DD0-96C3-DC63B0118BB5}"/>
            </c:ext>
          </c:extLst>
        </c:ser>
        <c:dLbls>
          <c:dLblPos val="outEnd"/>
          <c:showLegendKey val="0"/>
          <c:showVal val="1"/>
          <c:showCatName val="0"/>
          <c:showSerName val="0"/>
          <c:showPercent val="0"/>
          <c:showBubbleSize val="0"/>
        </c:dLbls>
        <c:gapWidth val="100"/>
        <c:overlap val="-24"/>
        <c:axId val="418252112"/>
        <c:axId val="4182524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Sea arrivals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Sheet1!$A$2:$A$9</c15:sqref>
                        </c15:formulaRef>
                      </c:ext>
                    </c:extLst>
                    <c:numCache>
                      <c:formatCode>General</c:formatCode>
                      <c:ptCount val="8"/>
                      <c:pt idx="0">
                        <c:v>2014</c:v>
                      </c:pt>
                      <c:pt idx="1">
                        <c:v>2015</c:v>
                      </c:pt>
                      <c:pt idx="2">
                        <c:v>2016</c:v>
                      </c:pt>
                      <c:pt idx="3">
                        <c:v>2017</c:v>
                      </c:pt>
                      <c:pt idx="4">
                        <c:v>2018</c:v>
                      </c:pt>
                      <c:pt idx="5">
                        <c:v>2019</c:v>
                      </c:pt>
                      <c:pt idx="6">
                        <c:v>2020</c:v>
                      </c:pt>
                      <c:pt idx="7">
                        <c:v>2021</c:v>
                      </c:pt>
                    </c:numCache>
                  </c:numRef>
                </c:cat>
                <c:val>
                  <c:numRef>
                    <c:extLst>
                      <c:ext uri="{02D57815-91ED-43cb-92C2-25804820EDAC}">
                        <c15:formulaRef>
                          <c15:sqref>Sheet1!$B$2:$B$9</c15:sqref>
                        </c15:formulaRef>
                      </c:ext>
                    </c:extLst>
                    <c:numCache>
                      <c:formatCode>General</c:formatCode>
                      <c:ptCount val="8"/>
                      <c:pt idx="0">
                        <c:v>41038</c:v>
                      </c:pt>
                      <c:pt idx="1">
                        <c:v>856723</c:v>
                      </c:pt>
                      <c:pt idx="2">
                        <c:v>17345</c:v>
                      </c:pt>
                      <c:pt idx="3">
                        <c:v>29718</c:v>
                      </c:pt>
                      <c:pt idx="4">
                        <c:v>32494</c:v>
                      </c:pt>
                      <c:pt idx="5">
                        <c:v>59726</c:v>
                      </c:pt>
                      <c:pt idx="6">
                        <c:v>9714</c:v>
                      </c:pt>
                    </c:numCache>
                  </c:numRef>
                </c:val>
                <c:extLst>
                  <c:ext xmlns:c16="http://schemas.microsoft.com/office/drawing/2014/chart" uri="{C3380CC4-5D6E-409C-BE32-E72D297353CC}">
                    <c16:uniqueId val="{00000001-A79F-4DD0-96C3-DC63B0118BB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Land arrivals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Sheet1!$A$2:$A$9</c15:sqref>
                        </c15:formulaRef>
                      </c:ext>
                    </c:extLst>
                    <c:numCache>
                      <c:formatCode>General</c:formatCode>
                      <c:ptCount val="8"/>
                      <c:pt idx="0">
                        <c:v>2014</c:v>
                      </c:pt>
                      <c:pt idx="1">
                        <c:v>2015</c:v>
                      </c:pt>
                      <c:pt idx="2">
                        <c:v>2016</c:v>
                      </c:pt>
                      <c:pt idx="3">
                        <c:v>2017</c:v>
                      </c:pt>
                      <c:pt idx="4">
                        <c:v>2018</c:v>
                      </c:pt>
                      <c:pt idx="5">
                        <c:v>2019</c:v>
                      </c:pt>
                      <c:pt idx="6">
                        <c:v>2020</c:v>
                      </c:pt>
                      <c:pt idx="7">
                        <c:v>2021</c:v>
                      </c:pt>
                    </c:numCache>
                  </c:numRef>
                </c:cat>
                <c:val>
                  <c:numRef>
                    <c:extLst xmlns:c15="http://schemas.microsoft.com/office/drawing/2012/chart">
                      <c:ext xmlns:c15="http://schemas.microsoft.com/office/drawing/2012/chart" uri="{02D57815-91ED-43cb-92C2-25804820EDAC}">
                        <c15:formulaRef>
                          <c15:sqref>Sheet1!$C$2:$C$9</c15:sqref>
                        </c15:formulaRef>
                      </c:ext>
                    </c:extLst>
                    <c:numCache>
                      <c:formatCode>General</c:formatCode>
                      <c:ptCount val="8"/>
                      <c:pt idx="0">
                        <c:v>228</c:v>
                      </c:pt>
                      <c:pt idx="1">
                        <c:v>4907</c:v>
                      </c:pt>
                      <c:pt idx="2">
                        <c:v>3784</c:v>
                      </c:pt>
                      <c:pt idx="3">
                        <c:v>6592</c:v>
                      </c:pt>
                      <c:pt idx="4">
                        <c:v>18014</c:v>
                      </c:pt>
                      <c:pt idx="5">
                        <c:v>14887</c:v>
                      </c:pt>
                      <c:pt idx="6">
                        <c:v>5982</c:v>
                      </c:pt>
                    </c:numCache>
                  </c:numRef>
                </c:val>
                <c:extLst xmlns:c15="http://schemas.microsoft.com/office/drawing/2012/chart">
                  <c:ext xmlns:c16="http://schemas.microsoft.com/office/drawing/2014/chart" uri="{C3380CC4-5D6E-409C-BE32-E72D297353CC}">
                    <c16:uniqueId val="{00000002-A79F-4DD0-96C3-DC63B0118BB5}"/>
                  </c:ext>
                </c:extLst>
              </c15:ser>
            </c15:filteredBarSeries>
          </c:ext>
        </c:extLst>
      </c:barChart>
      <c:catAx>
        <c:axId val="418252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252440"/>
        <c:crosses val="autoZero"/>
        <c:auto val="1"/>
        <c:lblAlgn val="ctr"/>
        <c:lblOffset val="100"/>
        <c:noMultiLvlLbl val="0"/>
      </c:catAx>
      <c:valAx>
        <c:axId val="418252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25211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2D646-C2E4-4B5D-A6AE-7E1FA028A733}" type="datetimeFigureOut">
              <a:rPr lang="en-US" smtClean="0"/>
              <a:t>3/28/2022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CD623-A406-4465-926B-8EBA0AF9C5C0}" type="slidenum">
              <a:rPr lang="en-US" smtClean="0"/>
              <a:t>‹#›</a:t>
            </a:fld>
            <a:endParaRPr lang="en-US"/>
          </a:p>
        </p:txBody>
      </p:sp>
    </p:spTree>
    <p:extLst>
      <p:ext uri="{BB962C8B-B14F-4D97-AF65-F5344CB8AC3E}">
        <p14:creationId xmlns:p14="http://schemas.microsoft.com/office/powerpoint/2010/main" val="59641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7CD623-A406-4465-926B-8EBA0AF9C5C0}" type="slidenum">
              <a:rPr lang="en-US" smtClean="0"/>
              <a:t>1</a:t>
            </a:fld>
            <a:endParaRPr lang="en-US"/>
          </a:p>
        </p:txBody>
      </p:sp>
    </p:spTree>
    <p:extLst>
      <p:ext uri="{BB962C8B-B14F-4D97-AF65-F5344CB8AC3E}">
        <p14:creationId xmlns:p14="http://schemas.microsoft.com/office/powerpoint/2010/main" val="272723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CD623-A406-4465-926B-8EBA0AF9C5C0}" type="slidenum">
              <a:rPr lang="en-US" smtClean="0"/>
              <a:t>8</a:t>
            </a:fld>
            <a:endParaRPr lang="en-US"/>
          </a:p>
        </p:txBody>
      </p:sp>
    </p:spTree>
    <p:extLst>
      <p:ext uri="{BB962C8B-B14F-4D97-AF65-F5344CB8AC3E}">
        <p14:creationId xmlns:p14="http://schemas.microsoft.com/office/powerpoint/2010/main" val="276348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7CD623-A406-4465-926B-8EBA0AF9C5C0}" type="slidenum">
              <a:rPr lang="en-US" smtClean="0"/>
              <a:t>26</a:t>
            </a:fld>
            <a:endParaRPr lang="en-US"/>
          </a:p>
        </p:txBody>
      </p:sp>
    </p:spTree>
    <p:extLst>
      <p:ext uri="{BB962C8B-B14F-4D97-AF65-F5344CB8AC3E}">
        <p14:creationId xmlns:p14="http://schemas.microsoft.com/office/powerpoint/2010/main" val="220847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7CD623-A406-4465-926B-8EBA0AF9C5C0}" type="slidenum">
              <a:rPr lang="en-US" smtClean="0"/>
              <a:t>31</a:t>
            </a:fld>
            <a:endParaRPr lang="en-US"/>
          </a:p>
        </p:txBody>
      </p:sp>
    </p:spTree>
    <p:extLst>
      <p:ext uri="{BB962C8B-B14F-4D97-AF65-F5344CB8AC3E}">
        <p14:creationId xmlns:p14="http://schemas.microsoft.com/office/powerpoint/2010/main" val="1507624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80" y="360052"/>
            <a:ext cx="8810063" cy="3036056"/>
          </a:xfrm>
        </p:spPr>
        <p:txBody>
          <a:bodyPr tIns="0" bIns="0" anchor="b" anchorCtr="0">
            <a:noAutofit/>
          </a:bodyPr>
          <a:lstStyle>
            <a:lvl1pPr algn="ctr">
              <a:defRPr sz="4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82480" y="3545574"/>
            <a:ext cx="8810063" cy="1927860"/>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Dark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9732"/>
            <a:ext cx="9143999" cy="6004984"/>
          </a:xfrm>
          <a:solidFill>
            <a:schemeClr val="tx1"/>
          </a:solidFill>
        </p:spPr>
        <p:txBody>
          <a:bodyPr anchor="ctr" anchorCtr="0">
            <a:normAutofit/>
          </a:bodyPr>
          <a:lstStyle>
            <a:lvl1pPr marL="0" indent="0" algn="r">
              <a:buFontTx/>
              <a:buNone/>
              <a:defRPr sz="2000" baseline="0">
                <a:solidFill>
                  <a:schemeClr val="bg1"/>
                </a:solidFill>
              </a:defRPr>
            </a:lvl1pPr>
          </a:lstStyle>
          <a:p>
            <a:r>
              <a:rPr lang="en-US" dirty="0"/>
              <a:t>Drag picture to placeholder </a:t>
            </a:r>
            <a:br>
              <a:rPr lang="en-US" dirty="0"/>
            </a:br>
            <a:r>
              <a:rPr lang="en-US" dirty="0"/>
              <a:t>or click icon to add</a:t>
            </a:r>
          </a:p>
        </p:txBody>
      </p:sp>
      <p:sp>
        <p:nvSpPr>
          <p:cNvPr id="2" name="Title 1"/>
          <p:cNvSpPr>
            <a:spLocks noGrp="1"/>
          </p:cNvSpPr>
          <p:nvPr>
            <p:ph type="title"/>
          </p:nvPr>
        </p:nvSpPr>
        <p:spPr>
          <a:xfrm>
            <a:off x="209035" y="272465"/>
            <a:ext cx="4112058" cy="1291135"/>
          </a:xfrm>
        </p:spPr>
        <p:txBody>
          <a:bodyPr/>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209034" y="1732800"/>
            <a:ext cx="4112058" cy="4038411"/>
          </a:xfrm>
        </p:spPr>
        <p:txBody>
          <a:bodyPr/>
          <a:lstStyle>
            <a:lvl1pPr>
              <a:buClr>
                <a:schemeClr val="accent3"/>
              </a:buClr>
              <a:defRPr sz="2400">
                <a:solidFill>
                  <a:schemeClr val="bg1"/>
                </a:solidFill>
              </a:defRPr>
            </a:lvl1pPr>
            <a:lvl2pPr>
              <a:buClr>
                <a:schemeClr val="accent3"/>
              </a:buClr>
              <a:defRPr sz="2000">
                <a:solidFill>
                  <a:schemeClr val="bg1"/>
                </a:solidFill>
              </a:defRPr>
            </a:lvl2pPr>
            <a:lvl3pPr>
              <a:buClr>
                <a:schemeClr val="accent3"/>
              </a:buClr>
              <a:defRPr sz="1800">
                <a:solidFill>
                  <a:schemeClr val="bg1"/>
                </a:solidFill>
              </a:defRPr>
            </a:lvl3pPr>
            <a:lvl4pPr>
              <a:buClr>
                <a:schemeClr val="accent3"/>
              </a:buClr>
              <a:defRPr sz="1600">
                <a:solidFill>
                  <a:schemeClr val="bg1"/>
                </a:solidFill>
              </a:defRPr>
            </a:lvl4pPr>
            <a:lvl5pPr>
              <a:buClr>
                <a:schemeClr val="accent3"/>
              </a:buCl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66538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9732"/>
            <a:ext cx="9143999" cy="6004984"/>
          </a:xfrm>
          <a:solidFill>
            <a:schemeClr val="bg1">
              <a:lumMod val="85000"/>
            </a:schemeClr>
          </a:solidFill>
        </p:spPr>
        <p:txBody>
          <a:bodyPr anchor="ctr" anchorCtr="0">
            <a:normAutofit/>
          </a:bodyPr>
          <a:lstStyle>
            <a:lvl1pPr marL="0" indent="0" algn="r">
              <a:buFontTx/>
              <a:buNone/>
              <a:defRPr sz="2000" baseline="0"/>
            </a:lvl1pPr>
          </a:lstStyle>
          <a:p>
            <a:r>
              <a:rPr lang="en-US" dirty="0"/>
              <a:t>Drag picture to placeholder </a:t>
            </a:r>
            <a:br>
              <a:rPr lang="en-US" dirty="0"/>
            </a:br>
            <a:r>
              <a:rPr lang="en-US" dirty="0"/>
              <a:t>or click icon to add</a:t>
            </a:r>
          </a:p>
        </p:txBody>
      </p:sp>
      <p:sp>
        <p:nvSpPr>
          <p:cNvPr id="10" name="Rectangle 9"/>
          <p:cNvSpPr/>
          <p:nvPr userDrawn="1"/>
        </p:nvSpPr>
        <p:spPr>
          <a:xfrm>
            <a:off x="1" y="-1"/>
            <a:ext cx="4379485" cy="6014717"/>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9034" y="272465"/>
            <a:ext cx="5206929" cy="1291135"/>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09035" y="1732800"/>
            <a:ext cx="4155853" cy="40384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7157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9034" y="272465"/>
            <a:ext cx="8754312" cy="593635"/>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2560D-EC28-3B41-86E8-18F1CE0113B4}"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90" y="273049"/>
            <a:ext cx="3180413" cy="116205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373698" cy="55558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6390" y="1732801"/>
            <a:ext cx="3180413" cy="40961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0138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9" name="Text Placeholder 3"/>
          <p:cNvSpPr>
            <a:spLocks noGrp="1"/>
          </p:cNvSpPr>
          <p:nvPr>
            <p:ph type="body" sz="half" idx="2"/>
          </p:nvPr>
        </p:nvSpPr>
        <p:spPr>
          <a:xfrm>
            <a:off x="0" y="4116260"/>
            <a:ext cx="9144000" cy="1897568"/>
          </a:xfrm>
          <a:gradFill>
            <a:gsLst>
              <a:gs pos="0">
                <a:schemeClr val="bg1"/>
              </a:gs>
              <a:gs pos="89000">
                <a:schemeClr val="tx1"/>
              </a:gs>
            </a:gsLst>
            <a:lin ang="5400000" scaled="1"/>
          </a:gradFill>
        </p:spPr>
        <p:txBody>
          <a:bodyPr lIns="180000" tIns="0" rIns="180000" bIns="180000" anchor="b" anchorCtr="0"/>
          <a:lstStyle>
            <a:lvl1pPr marL="0" indent="0">
              <a:buNone/>
              <a:defRPr sz="14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9034" y="272465"/>
            <a:ext cx="8754312" cy="62028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09034" y="936624"/>
            <a:ext cx="8754312" cy="48241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4780" y="274639"/>
            <a:ext cx="987490" cy="55640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9034" y="274639"/>
            <a:ext cx="7700776" cy="55640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pic>
        <p:nvPicPr>
          <p:cNvPr id="9" name="Picture 8"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5647"/>
            <a:ext cx="9144000" cy="741654"/>
          </a:xfrm>
          <a:prstGeom prst="rect">
            <a:avLst/>
          </a:prstGeom>
        </p:spPr>
      </p:pic>
      <p:sp>
        <p:nvSpPr>
          <p:cNvPr id="2" name="Title 1"/>
          <p:cNvSpPr>
            <a:spLocks noGrp="1"/>
          </p:cNvSpPr>
          <p:nvPr>
            <p:ph type="ctrTitle"/>
          </p:nvPr>
        </p:nvSpPr>
        <p:spPr>
          <a:xfrm>
            <a:off x="182480" y="360052"/>
            <a:ext cx="8810063" cy="3036056"/>
          </a:xfrm>
        </p:spPr>
        <p:txBody>
          <a:bodyPr tIns="0" bIns="0" anchor="b" anchorCtr="0">
            <a:noAutofit/>
          </a:bodyPr>
          <a:lstStyle>
            <a:lvl1pPr algn="ctr">
              <a:defRPr sz="4400" b="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82480" y="3545574"/>
            <a:ext cx="8810063" cy="1927860"/>
          </a:xfrm>
        </p:spPr>
        <p:txBody>
          <a:bodyPr tIns="0" bIns="0">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67564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034" y="272466"/>
            <a:ext cx="8754312" cy="613621"/>
          </a:xfrm>
        </p:spPr>
        <p:txBody>
          <a:bodyPr/>
          <a:lstStyle/>
          <a:p>
            <a:r>
              <a:rPr lang="en-US"/>
              <a:t>Click to edit Master title style</a:t>
            </a:r>
            <a:endParaRPr lang="en-US" dirty="0"/>
          </a:p>
        </p:txBody>
      </p:sp>
      <p:sp>
        <p:nvSpPr>
          <p:cNvPr id="3" name="Content Placeholder 2"/>
          <p:cNvSpPr>
            <a:spLocks noGrp="1"/>
          </p:cNvSpPr>
          <p:nvPr>
            <p:ph idx="1"/>
          </p:nvPr>
        </p:nvSpPr>
        <p:spPr>
          <a:xfrm>
            <a:off x="209034" y="886087"/>
            <a:ext cx="8754312" cy="487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5647"/>
            <a:ext cx="9144000" cy="732354"/>
          </a:xfrm>
          <a:prstGeom prst="rect">
            <a:avLst/>
          </a:prstGeom>
        </p:spPr>
      </p:pic>
      <p:sp>
        <p:nvSpPr>
          <p:cNvPr id="2" name="Title 1"/>
          <p:cNvSpPr>
            <a:spLocks noGrp="1"/>
          </p:cNvSpPr>
          <p:nvPr>
            <p:ph type="title"/>
          </p:nvPr>
        </p:nvSpPr>
        <p:spPr>
          <a:xfrm>
            <a:off x="209034" y="272465"/>
            <a:ext cx="8754312" cy="620284"/>
          </a:xfrm>
        </p:spPr>
        <p:txBody>
          <a:bodyPr/>
          <a:lstStyle/>
          <a:p>
            <a:r>
              <a:rPr lang="en-US"/>
              <a:t>Click to edit Master title style</a:t>
            </a:r>
          </a:p>
        </p:txBody>
      </p:sp>
      <p:sp>
        <p:nvSpPr>
          <p:cNvPr id="3" name="Content Placeholder 2"/>
          <p:cNvSpPr>
            <a:spLocks noGrp="1"/>
          </p:cNvSpPr>
          <p:nvPr>
            <p:ph idx="1"/>
          </p:nvPr>
        </p:nvSpPr>
        <p:spPr>
          <a:xfrm>
            <a:off x="209034" y="892749"/>
            <a:ext cx="8754312" cy="4868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99341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034" y="272465"/>
            <a:ext cx="8754312" cy="606959"/>
          </a:xfrm>
        </p:spPr>
        <p:txBody>
          <a:bodyPr/>
          <a:lstStyle/>
          <a:p>
            <a:r>
              <a:rPr lang="en-US"/>
              <a:t>Click to edit Master title style</a:t>
            </a:r>
            <a:endParaRPr lang="en-US" dirty="0"/>
          </a:p>
        </p:txBody>
      </p:sp>
      <p:sp>
        <p:nvSpPr>
          <p:cNvPr id="3" name="Content Placeholder 2"/>
          <p:cNvSpPr>
            <a:spLocks noGrp="1"/>
          </p:cNvSpPr>
          <p:nvPr>
            <p:ph idx="1"/>
          </p:nvPr>
        </p:nvSpPr>
        <p:spPr>
          <a:xfrm>
            <a:off x="209034" y="879423"/>
            <a:ext cx="8754312" cy="4881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88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9144000" cy="6220690"/>
          </a:xfrm>
          <a:solidFill>
            <a:schemeClr val="bg1">
              <a:lumMod val="50000"/>
            </a:schemeClr>
          </a:solidFill>
        </p:spPr>
        <p:txBody>
          <a:bodyPr>
            <a:normAutofit/>
          </a:bodyPr>
          <a:lstStyle>
            <a:lvl1pPr marL="0" indent="0" algn="ctr">
              <a:buFontTx/>
              <a:buNone/>
              <a:defRPr sz="2000" baseline="0">
                <a:solidFill>
                  <a:schemeClr val="tx2"/>
                </a:solidFill>
              </a:defRPr>
            </a:lvl1pPr>
          </a:lstStyle>
          <a:p>
            <a:r>
              <a:rPr lang="en-US" dirty="0"/>
              <a:t>Drag background image here</a:t>
            </a:r>
          </a:p>
        </p:txBody>
      </p:sp>
      <p:sp>
        <p:nvSpPr>
          <p:cNvPr id="2" name="Title 1"/>
          <p:cNvSpPr>
            <a:spLocks noGrp="1"/>
          </p:cNvSpPr>
          <p:nvPr>
            <p:ph type="ctrTitle"/>
          </p:nvPr>
        </p:nvSpPr>
        <p:spPr>
          <a:xfrm>
            <a:off x="182480" y="651983"/>
            <a:ext cx="8810063" cy="2744124"/>
          </a:xfrm>
        </p:spPr>
        <p:txBody>
          <a:bodyPr tIns="0" bIns="0" anchor="b" anchorCtr="0">
            <a:noAutofit/>
          </a:bodyPr>
          <a:lstStyle>
            <a:lvl1pPr algn="ctr">
              <a:defRPr sz="4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82480" y="3545574"/>
            <a:ext cx="8810063" cy="1927860"/>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9429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35" y="2840483"/>
            <a:ext cx="8695919"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09035" y="1233253"/>
            <a:ext cx="8695919" cy="1500187"/>
          </a:xfrm>
        </p:spPr>
        <p:txBody>
          <a:bodyPr lIns="0" tIns="0" rIns="0" bIns="0" anchor="b">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9034" y="1732801"/>
            <a:ext cx="4286766" cy="4116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32801"/>
            <a:ext cx="4315146" cy="4116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9" y="9732"/>
            <a:ext cx="4545541" cy="6004984"/>
          </a:xfrm>
          <a:solidFill>
            <a:schemeClr val="bg1">
              <a:lumMod val="85000"/>
            </a:schemeClr>
          </a:solidFill>
        </p:spPr>
        <p:txBody>
          <a:bodyPr anchor="ctr" anchorCtr="0">
            <a:normAutofit/>
          </a:bodyPr>
          <a:lstStyle>
            <a:lvl1pPr marL="0" indent="0" algn="ctr">
              <a:buFontTx/>
              <a:buNone/>
              <a:defRPr sz="2000"/>
            </a:lvl1pPr>
          </a:lstStyle>
          <a:p>
            <a:r>
              <a:rPr lang="en-US" dirty="0"/>
              <a:t>Click icon to add Image</a:t>
            </a:r>
          </a:p>
        </p:txBody>
      </p:sp>
      <p:sp>
        <p:nvSpPr>
          <p:cNvPr id="2" name="Title 1"/>
          <p:cNvSpPr>
            <a:spLocks noGrp="1"/>
          </p:cNvSpPr>
          <p:nvPr>
            <p:ph type="title"/>
          </p:nvPr>
        </p:nvSpPr>
        <p:spPr>
          <a:xfrm>
            <a:off x="209034" y="272465"/>
            <a:ext cx="4221550" cy="1291135"/>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09034" y="1732800"/>
            <a:ext cx="4221550" cy="40384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72465"/>
            <a:ext cx="8754312" cy="626945"/>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09034" y="943285"/>
            <a:ext cx="8754312" cy="5052780"/>
          </a:xfrm>
          <a:prstGeom prst="rect">
            <a:avLst/>
          </a:prstGeom>
        </p:spPr>
        <p:txBody>
          <a:bodyPr vert="horz" lIns="91440" tIns="4572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9034" y="6590878"/>
            <a:ext cx="652270" cy="207888"/>
          </a:xfrm>
          <a:prstGeom prst="rect">
            <a:avLst/>
          </a:prstGeom>
        </p:spPr>
        <p:txBody>
          <a:bodyPr vert="horz" lIns="0" tIns="0" rIns="0" bIns="0" rtlCol="0" anchor="t" anchorCtr="0"/>
          <a:lstStyle>
            <a:lvl1pPr algn="l">
              <a:defRPr sz="900">
                <a:solidFill>
                  <a:schemeClr val="bg1">
                    <a:lumMod val="50000"/>
                  </a:schemeClr>
                </a:solidFill>
              </a:defRPr>
            </a:lvl1pPr>
          </a:lstStyle>
          <a:p>
            <a:fld id="{68C2560D-EC28-3B41-86E8-18F1CE0113B4}" type="datetimeFigureOut">
              <a:rPr lang="en-US" smtClean="0"/>
              <a:pPr/>
              <a:t>3/28/2022</a:t>
            </a:fld>
            <a:endParaRPr lang="en-US" dirty="0"/>
          </a:p>
        </p:txBody>
      </p:sp>
      <p:sp>
        <p:nvSpPr>
          <p:cNvPr id="5" name="Footer Placeholder 4"/>
          <p:cNvSpPr>
            <a:spLocks noGrp="1"/>
          </p:cNvSpPr>
          <p:nvPr>
            <p:ph type="ftr" sz="quarter" idx="3"/>
          </p:nvPr>
        </p:nvSpPr>
        <p:spPr>
          <a:xfrm>
            <a:off x="209034" y="6284968"/>
            <a:ext cx="4221550" cy="303596"/>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61304" y="6597805"/>
            <a:ext cx="455188" cy="207888"/>
          </a:xfrm>
          <a:prstGeom prst="rect">
            <a:avLst/>
          </a:prstGeom>
        </p:spPr>
        <p:txBody>
          <a:bodyPr vert="horz" lIns="0" tIns="0" rIns="91440" bIns="0" rtlCol="0" anchor="t" anchorCtr="0"/>
          <a:lstStyle>
            <a:lvl1pPr algn="l">
              <a:defRPr sz="900">
                <a:solidFill>
                  <a:schemeClr val="bg1">
                    <a:lumMod val="50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0" r:id="rId2"/>
    <p:sldLayoutId id="2147493457" r:id="rId3"/>
    <p:sldLayoutId id="2147493472" r:id="rId4"/>
    <p:sldLayoutId id="2147493471" r:id="rId5"/>
    <p:sldLayoutId id="2147493467" r:id="rId6"/>
    <p:sldLayoutId id="2147493458" r:id="rId7"/>
    <p:sldLayoutId id="2147493459" r:id="rId8"/>
    <p:sldLayoutId id="2147493460" r:id="rId9"/>
    <p:sldLayoutId id="2147493468" r:id="rId10"/>
    <p:sldLayoutId id="2147493469" r:id="rId11"/>
    <p:sldLayoutId id="2147493461" r:id="rId12"/>
    <p:sldLayoutId id="2147493462" r:id="rId13"/>
    <p:sldLayoutId id="2147493463" r:id="rId14"/>
    <p:sldLayoutId id="2147493464" r:id="rId15"/>
    <p:sldLayoutId id="2147493465" r:id="rId16"/>
    <p:sldLayoutId id="2147493466" r:id="rId17"/>
  </p:sldLayoutIdLst>
  <p:txStyles>
    <p:title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p:titleStyle>
    <p:bodyStyle>
      <a:lvl1pPr marL="342900" indent="-342900" algn="l" defTabSz="457200" rtl="0" eaLnBrk="1" latinLnBrk="0" hangingPunct="1">
        <a:spcBef>
          <a:spcPct val="20000"/>
        </a:spcBef>
        <a:buClr>
          <a:schemeClr val="tx2"/>
        </a:buClr>
        <a:buFont typeface="Arial"/>
        <a:buChar char="•"/>
        <a:defRPr sz="280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Clr>
          <a:schemeClr val="tx2"/>
        </a:buClr>
        <a:buFont typeface="Arial"/>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walking down a street&#10;&#10;Description automatically generated with low confidence">
            <a:extLst>
              <a:ext uri="{FF2B5EF4-FFF2-40B4-BE49-F238E27FC236}">
                <a16:creationId xmlns:a16="http://schemas.microsoft.com/office/drawing/2014/main" id="{77307891-69C2-4D31-81F0-48D045C6588A}"/>
              </a:ext>
            </a:extLst>
          </p:cNvPr>
          <p:cNvPicPr>
            <a:picLocks noGrp="1" noChangeAspect="1"/>
          </p:cNvPicPr>
          <p:nvPr>
            <p:ph type="pic" sz="quarter" idx="13"/>
          </p:nvPr>
        </p:nvPicPr>
        <p:blipFill>
          <a:blip r:embed="rId3"/>
          <a:srcRect l="13795" r="13795"/>
          <a:stretch>
            <a:fillRect/>
          </a:stretch>
        </p:blipFill>
        <p:spPr>
          <a:xfrm>
            <a:off x="0" y="7257"/>
            <a:ext cx="9144000" cy="6221413"/>
          </a:xfrm>
        </p:spPr>
      </p:pic>
      <p:sp>
        <p:nvSpPr>
          <p:cNvPr id="2" name="Title 1"/>
          <p:cNvSpPr>
            <a:spLocks noGrp="1"/>
          </p:cNvSpPr>
          <p:nvPr>
            <p:ph type="ctrTitle"/>
          </p:nvPr>
        </p:nvSpPr>
        <p:spPr>
          <a:xfrm>
            <a:off x="117446" y="4194495"/>
            <a:ext cx="6912529" cy="1665752"/>
          </a:xfrm>
        </p:spPr>
        <p:txBody>
          <a:bodyPr anchor="b">
            <a:normAutofit/>
          </a:bodyPr>
          <a:lstStyle/>
          <a:p>
            <a:r>
              <a:rPr kumimoji="0" lang="el-GR" i="0" u="none" strike="noStrike" kern="0" cap="none" spc="0" normalizeH="0" baseline="0" noProof="0" dirty="0">
                <a:ln>
                  <a:noFill/>
                </a:ln>
                <a:solidFill>
                  <a:schemeClr val="bg1"/>
                </a:solidFill>
                <a:effectLst/>
                <a:uLnTx/>
                <a:uFillTx/>
              </a:rPr>
              <a:t>Βασικές αρχές Διεθνούς Προστασίας Προσφύγων </a:t>
            </a:r>
            <a:endParaRPr lang="en-GB" dirty="0">
              <a:solidFill>
                <a:schemeClr val="bg1"/>
              </a:solidFill>
            </a:endParaRPr>
          </a:p>
        </p:txBody>
      </p:sp>
      <p:sp>
        <p:nvSpPr>
          <p:cNvPr id="3" name="Subtitle 2"/>
          <p:cNvSpPr>
            <a:spLocks noGrp="1"/>
          </p:cNvSpPr>
          <p:nvPr>
            <p:ph type="subTitle" idx="1"/>
          </p:nvPr>
        </p:nvSpPr>
        <p:spPr>
          <a:xfrm>
            <a:off x="182479" y="6374167"/>
            <a:ext cx="7114966" cy="476576"/>
          </a:xfrm>
        </p:spPr>
        <p:txBody>
          <a:bodyPr>
            <a:normAutofit/>
          </a:bodyPr>
          <a:lstStyle/>
          <a:p>
            <a:pPr algn="l">
              <a:lnSpc>
                <a:spcPct val="90000"/>
              </a:lnSpc>
            </a:pPr>
            <a:r>
              <a:rPr lang="el-GR" sz="1400" dirty="0">
                <a:solidFill>
                  <a:schemeClr val="bg1"/>
                </a:solidFill>
              </a:rPr>
              <a:t>Σεμινάρια Προσφυγικού Δικαίου, Παρασκευή 18.03.2022 </a:t>
            </a:r>
          </a:p>
          <a:p>
            <a:pPr algn="l">
              <a:lnSpc>
                <a:spcPct val="90000"/>
              </a:lnSpc>
            </a:pPr>
            <a:r>
              <a:rPr lang="el-GR" sz="1400" dirty="0">
                <a:solidFill>
                  <a:schemeClr val="bg1"/>
                </a:solidFill>
              </a:rPr>
              <a:t>Νομική Σχολή ΑΠΘ – Ύπατη Αρμοστεία του Ο.Η.Ε. για τους Πρόσφυγες</a:t>
            </a:r>
          </a:p>
          <a:p>
            <a:pPr algn="l">
              <a:lnSpc>
                <a:spcPct val="90000"/>
              </a:lnSpc>
            </a:pPr>
            <a:endParaRPr lang="el-GR" sz="1400" dirty="0">
              <a:solidFill>
                <a:schemeClr val="bg1"/>
              </a:solidFill>
            </a:endParaRPr>
          </a:p>
        </p:txBody>
      </p:sp>
    </p:spTree>
    <p:extLst>
      <p:ext uri="{BB962C8B-B14F-4D97-AF65-F5344CB8AC3E}">
        <p14:creationId xmlns:p14="http://schemas.microsoft.com/office/powerpoint/2010/main" val="53230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7307891-69C2-4D31-81F0-48D045C6588A}"/>
              </a:ext>
            </a:extLst>
          </p:cNvPr>
          <p:cNvPicPr>
            <a:picLocks noGrp="1" noChangeAspect="1"/>
          </p:cNvPicPr>
          <p:nvPr>
            <p:ph type="pic" sz="quarter" idx="13"/>
          </p:nvPr>
        </p:nvPicPr>
        <p:blipFill>
          <a:blip r:embed="rId2"/>
          <a:srcRect l="1008" r="1008"/>
          <a:stretch/>
        </p:blipFill>
        <p:spPr>
          <a:xfrm>
            <a:off x="0" y="0"/>
            <a:ext cx="9144000" cy="6221413"/>
          </a:xfrm>
        </p:spPr>
      </p:pic>
      <p:sp>
        <p:nvSpPr>
          <p:cNvPr id="2" name="Title 1"/>
          <p:cNvSpPr>
            <a:spLocks noGrp="1"/>
          </p:cNvSpPr>
          <p:nvPr>
            <p:ph type="ctrTitle"/>
          </p:nvPr>
        </p:nvSpPr>
        <p:spPr>
          <a:xfrm>
            <a:off x="184558" y="5821959"/>
            <a:ext cx="6627304" cy="926984"/>
          </a:xfrm>
        </p:spPr>
        <p:txBody>
          <a:bodyPr anchor="b">
            <a:normAutofit/>
          </a:bodyPr>
          <a:lstStyle/>
          <a:p>
            <a:pPr algn="l"/>
            <a:r>
              <a:rPr kumimoji="0" lang="el-GR" sz="2400" i="0" u="none" strike="noStrike" kern="0" cap="none" spc="0" normalizeH="0" baseline="0" noProof="0" dirty="0">
                <a:ln>
                  <a:noFill/>
                </a:ln>
                <a:solidFill>
                  <a:schemeClr val="bg1"/>
                </a:solidFill>
                <a:effectLst/>
                <a:uLnTx/>
                <a:uFillTx/>
              </a:rPr>
              <a:t>Ορισμός του πρόσφυγα </a:t>
            </a:r>
          </a:p>
        </p:txBody>
      </p:sp>
    </p:spTree>
    <p:extLst>
      <p:ext uri="{BB962C8B-B14F-4D97-AF65-F5344CB8AC3E}">
        <p14:creationId xmlns:p14="http://schemas.microsoft.com/office/powerpoint/2010/main" val="285889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DD99-D17E-4582-8E7B-5DCAE72B10E0}"/>
              </a:ext>
            </a:extLst>
          </p:cNvPr>
          <p:cNvSpPr>
            <a:spLocks noGrp="1"/>
          </p:cNvSpPr>
          <p:nvPr>
            <p:ph type="title"/>
          </p:nvPr>
        </p:nvSpPr>
        <p:spPr/>
        <p:txBody>
          <a:bodyPr>
            <a:normAutofit fontScale="90000"/>
          </a:bodyPr>
          <a:lstStyle/>
          <a:p>
            <a:pPr algn="ctr"/>
            <a:br>
              <a:rPr lang="el-GR" dirty="0"/>
            </a:br>
            <a:r>
              <a:rPr lang="el-GR" dirty="0"/>
              <a:t>Διάκριση πρόσφυγα - μετανάστη</a:t>
            </a:r>
            <a:endParaRPr lang="en-GB" dirty="0"/>
          </a:p>
        </p:txBody>
      </p:sp>
      <p:graphicFrame>
        <p:nvGraphicFramePr>
          <p:cNvPr id="5" name="Table 5">
            <a:extLst>
              <a:ext uri="{FF2B5EF4-FFF2-40B4-BE49-F238E27FC236}">
                <a16:creationId xmlns:a16="http://schemas.microsoft.com/office/drawing/2014/main" id="{7FE782AB-EAEF-4F29-A64C-C51577ED1892}"/>
              </a:ext>
            </a:extLst>
          </p:cNvPr>
          <p:cNvGraphicFramePr>
            <a:graphicFrameLocks noGrp="1"/>
          </p:cNvGraphicFramePr>
          <p:nvPr>
            <p:ph idx="1"/>
            <p:extLst>
              <p:ext uri="{D42A27DB-BD31-4B8C-83A1-F6EECF244321}">
                <p14:modId xmlns:p14="http://schemas.microsoft.com/office/powerpoint/2010/main" val="663408443"/>
              </p:ext>
            </p:extLst>
          </p:nvPr>
        </p:nvGraphicFramePr>
        <p:xfrm>
          <a:off x="191187" y="1877430"/>
          <a:ext cx="8753474" cy="2651760"/>
        </p:xfrm>
        <a:graphic>
          <a:graphicData uri="http://schemas.openxmlformats.org/drawingml/2006/table">
            <a:tbl>
              <a:tblPr firstRow="1" bandRow="1">
                <a:tableStyleId>{2D5ABB26-0587-4C30-8999-92F81FD0307C}</a:tableStyleId>
              </a:tblPr>
              <a:tblGrid>
                <a:gridCol w="4376737">
                  <a:extLst>
                    <a:ext uri="{9D8B030D-6E8A-4147-A177-3AD203B41FA5}">
                      <a16:colId xmlns:a16="http://schemas.microsoft.com/office/drawing/2014/main" val="1955658502"/>
                    </a:ext>
                  </a:extLst>
                </a:gridCol>
                <a:gridCol w="4376737">
                  <a:extLst>
                    <a:ext uri="{9D8B030D-6E8A-4147-A177-3AD203B41FA5}">
                      <a16:colId xmlns:a16="http://schemas.microsoft.com/office/drawing/2014/main" val="1978621924"/>
                    </a:ext>
                  </a:extLst>
                </a:gridCol>
              </a:tblGrid>
              <a:tr h="370840">
                <a:tc>
                  <a:txBody>
                    <a:bodyPr/>
                    <a:lstStyle/>
                    <a:p>
                      <a:pPr algn="ctr"/>
                      <a:r>
                        <a:rPr lang="el-GR" b="1" dirty="0"/>
                        <a:t>Πρόσφυγας </a:t>
                      </a:r>
                    </a:p>
                    <a:p>
                      <a:pPr algn="ctr"/>
                      <a:endParaRPr lang="en-GB" dirty="0"/>
                    </a:p>
                  </a:txBody>
                  <a:tcPr/>
                </a:tc>
                <a:tc>
                  <a:txBody>
                    <a:bodyPr/>
                    <a:lstStyle/>
                    <a:p>
                      <a:pPr algn="ctr"/>
                      <a:r>
                        <a:rPr lang="el-GR" b="1" dirty="0"/>
                        <a:t>Μετανάστης </a:t>
                      </a:r>
                      <a:endParaRPr lang="en-GB" b="1" dirty="0"/>
                    </a:p>
                  </a:txBody>
                  <a:tcPr/>
                </a:tc>
                <a:extLst>
                  <a:ext uri="{0D108BD9-81ED-4DB2-BD59-A6C34878D82A}">
                    <a16:rowId xmlns:a16="http://schemas.microsoft.com/office/drawing/2014/main" val="927555256"/>
                  </a:ext>
                </a:extLst>
              </a:tr>
              <a:tr h="370840">
                <a:tc>
                  <a:txBody>
                    <a:bodyPr/>
                    <a:lstStyle/>
                    <a:p>
                      <a:r>
                        <a:rPr lang="el-GR" sz="1800" b="0" i="0" u="none" strike="noStrike" kern="1200" baseline="0" dirty="0">
                          <a:solidFill>
                            <a:schemeClr val="tx1"/>
                          </a:solidFill>
                          <a:latin typeface="+mn-lt"/>
                          <a:ea typeface="+mn-ea"/>
                          <a:cs typeface="+mn-cs"/>
                        </a:rPr>
                        <a:t>αναγκάζεται να φύγει επειδή απειλείται η ζωή ή ελευθερία του και η χώρα του αρνείται ή αδυνατεί να τον προστατέψει </a:t>
                      </a:r>
                      <a:endParaRPr lang="en-GB" dirty="0"/>
                    </a:p>
                  </a:txBody>
                  <a:tcPr/>
                </a:tc>
                <a:tc>
                  <a:txBody>
                    <a:bodyPr/>
                    <a:lstStyle/>
                    <a:p>
                      <a:r>
                        <a:rPr lang="el-GR" sz="1800" b="0" i="0" u="none" strike="noStrike" kern="1200" baseline="0" dirty="0">
                          <a:solidFill>
                            <a:schemeClr val="tx1"/>
                          </a:solidFill>
                          <a:latin typeface="+mn-lt"/>
                          <a:ea typeface="+mn-ea"/>
                          <a:cs typeface="+mn-cs"/>
                        </a:rPr>
                        <a:t>μπορεί να μετακινηθεί για πληθώρα λόγων μη σχετιζόμενων με κάποια απειλή, όπως η αναζήτηση καλύτερων συνθηκών ζωής, οικονομικής ανέλιξης, εργασίας, εκπαίδευσης και/ή επανένωσης με συγγενικά/προσφιλή πρόσωπα στην αλλοδαπή.</a:t>
                      </a:r>
                      <a:endParaRPr lang="en-GB" dirty="0"/>
                    </a:p>
                  </a:txBody>
                  <a:tcPr/>
                </a:tc>
                <a:extLst>
                  <a:ext uri="{0D108BD9-81ED-4DB2-BD59-A6C34878D82A}">
                    <a16:rowId xmlns:a16="http://schemas.microsoft.com/office/drawing/2014/main" val="4135389311"/>
                  </a:ext>
                </a:extLst>
              </a:tr>
            </a:tbl>
          </a:graphicData>
        </a:graphic>
      </p:graphicFrame>
    </p:spTree>
    <p:extLst>
      <p:ext uri="{BB962C8B-B14F-4D97-AF65-F5344CB8AC3E}">
        <p14:creationId xmlns:p14="http://schemas.microsoft.com/office/powerpoint/2010/main" val="2530137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9D84-4CA8-48E1-A1DD-F57FA5848DF0}"/>
              </a:ext>
            </a:extLst>
          </p:cNvPr>
          <p:cNvSpPr>
            <a:spLocks noGrp="1"/>
          </p:cNvSpPr>
          <p:nvPr>
            <p:ph type="title"/>
          </p:nvPr>
        </p:nvSpPr>
        <p:spPr>
          <a:xfrm>
            <a:off x="209034" y="276837"/>
            <a:ext cx="8616184" cy="494951"/>
          </a:xfrm>
        </p:spPr>
        <p:txBody>
          <a:bodyPr anchor="ctr">
            <a:noAutofit/>
          </a:bodyPr>
          <a:lstStyle/>
          <a:p>
            <a:pPr algn="ctr"/>
            <a:br>
              <a:rPr lang="el-GR" dirty="0"/>
            </a:br>
            <a:r>
              <a:rPr lang="el-GR" dirty="0"/>
              <a:t>Ορισμός του πρόσφυγα άρθ. 1 (Α) (2):</a:t>
            </a:r>
            <a:endParaRPr lang="en-US" dirty="0"/>
          </a:p>
        </p:txBody>
      </p:sp>
      <p:sp>
        <p:nvSpPr>
          <p:cNvPr id="3" name="Content Placeholder 2">
            <a:extLst>
              <a:ext uri="{FF2B5EF4-FFF2-40B4-BE49-F238E27FC236}">
                <a16:creationId xmlns:a16="http://schemas.microsoft.com/office/drawing/2014/main" id="{5B90EFB9-D014-4B3A-9144-6A29E663B59F}"/>
              </a:ext>
            </a:extLst>
          </p:cNvPr>
          <p:cNvSpPr>
            <a:spLocks noGrp="1"/>
          </p:cNvSpPr>
          <p:nvPr>
            <p:ph idx="1"/>
          </p:nvPr>
        </p:nvSpPr>
        <p:spPr>
          <a:xfrm>
            <a:off x="209034" y="1342239"/>
            <a:ext cx="8754312" cy="4418581"/>
          </a:xfrm>
        </p:spPr>
        <p:txBody>
          <a:bodyPr>
            <a:normAutofit fontScale="77500" lnSpcReduction="20000"/>
          </a:bodyPr>
          <a:lstStyle/>
          <a:p>
            <a:endParaRPr lang="en-US" dirty="0"/>
          </a:p>
          <a:p>
            <a:pPr marL="0" indent="0">
              <a:buNone/>
            </a:pPr>
            <a:r>
              <a:rPr lang="el-GR" dirty="0"/>
              <a:t>Ορισμός του πρόσφυγα άρθ. 1 (Α) (2):</a:t>
            </a:r>
            <a:endParaRPr lang="en-US" dirty="0"/>
          </a:p>
          <a:p>
            <a:pPr marL="0" indent="0">
              <a:buNone/>
            </a:pPr>
            <a:endParaRPr lang="el-GR" dirty="0"/>
          </a:p>
          <a:p>
            <a:pPr algn="just">
              <a:buFont typeface="Wingdings" panose="05000000000000000000" pitchFamily="2" charset="2"/>
              <a:buChar char="§"/>
            </a:pPr>
            <a:r>
              <a:rPr lang="el-GR" dirty="0">
                <a:latin typeface="Arial" charset="0"/>
                <a:ea typeface="Arial" charset="0"/>
                <a:cs typeface="Arial" charset="0"/>
              </a:rPr>
              <a:t>πρόσωπο τα οποίο </a:t>
            </a:r>
            <a:r>
              <a:rPr lang="el-GR" i="1" dirty="0">
                <a:latin typeface="Arial" charset="0"/>
                <a:ea typeface="Arial" charset="0"/>
                <a:cs typeface="Arial" charset="0"/>
              </a:rPr>
              <a:t>«συνεπεία [...] </a:t>
            </a:r>
            <a:r>
              <a:rPr lang="el-GR" b="1" i="1" dirty="0" err="1">
                <a:latin typeface="Arial" charset="0"/>
                <a:ea typeface="Arial" charset="0"/>
                <a:cs typeface="Arial" charset="0"/>
              </a:rPr>
              <a:t>δεδικαιολογημένου</a:t>
            </a:r>
            <a:r>
              <a:rPr lang="el-GR" b="1" i="1" dirty="0">
                <a:latin typeface="Arial" charset="0"/>
                <a:ea typeface="Arial" charset="0"/>
                <a:cs typeface="Arial" charset="0"/>
              </a:rPr>
              <a:t> </a:t>
            </a:r>
            <a:r>
              <a:rPr lang="el-GR" b="1" i="1" dirty="0" err="1">
                <a:latin typeface="Arial" charset="0"/>
                <a:ea typeface="Arial" charset="0"/>
                <a:cs typeface="Arial" charset="0"/>
              </a:rPr>
              <a:t>φόβου</a:t>
            </a:r>
            <a:r>
              <a:rPr lang="el-GR" i="1" dirty="0">
                <a:latin typeface="Arial" charset="0"/>
                <a:ea typeface="Arial" charset="0"/>
                <a:cs typeface="Arial" charset="0"/>
              </a:rPr>
              <a:t> </a:t>
            </a:r>
            <a:r>
              <a:rPr lang="el-GR" b="1" i="1" dirty="0" err="1">
                <a:latin typeface="Arial" charset="0"/>
                <a:ea typeface="Arial" charset="0"/>
                <a:cs typeface="Arial" charset="0"/>
              </a:rPr>
              <a:t>διώξεως</a:t>
            </a:r>
            <a:r>
              <a:rPr lang="el-GR" b="1" i="1" dirty="0">
                <a:latin typeface="Arial" charset="0"/>
                <a:ea typeface="Arial" charset="0"/>
                <a:cs typeface="Arial" charset="0"/>
              </a:rPr>
              <a:t> </a:t>
            </a:r>
            <a:r>
              <a:rPr lang="el-GR" b="1" i="1" dirty="0" err="1">
                <a:latin typeface="Arial" charset="0"/>
                <a:ea typeface="Arial" charset="0"/>
                <a:cs typeface="Arial" charset="0"/>
              </a:rPr>
              <a:t>λόγω</a:t>
            </a:r>
            <a:r>
              <a:rPr lang="el-GR" b="1" i="1" dirty="0">
                <a:latin typeface="Arial" charset="0"/>
                <a:ea typeface="Arial" charset="0"/>
                <a:cs typeface="Arial" charset="0"/>
              </a:rPr>
              <a:t> </a:t>
            </a:r>
            <a:r>
              <a:rPr lang="el-GR" b="1" i="1" dirty="0" err="1">
                <a:latin typeface="Arial" charset="0"/>
                <a:ea typeface="Arial" charset="0"/>
                <a:cs typeface="Arial" charset="0"/>
              </a:rPr>
              <a:t>φυλής</a:t>
            </a:r>
            <a:r>
              <a:rPr lang="el-GR" b="1" i="1" dirty="0">
                <a:latin typeface="Arial" charset="0"/>
                <a:ea typeface="Arial" charset="0"/>
                <a:cs typeface="Arial" charset="0"/>
              </a:rPr>
              <a:t>, </a:t>
            </a:r>
            <a:r>
              <a:rPr lang="el-GR" b="1" i="1" dirty="0" err="1">
                <a:latin typeface="Arial" charset="0"/>
                <a:ea typeface="Arial" charset="0"/>
                <a:cs typeface="Arial" charset="0"/>
              </a:rPr>
              <a:t>θρησκείας</a:t>
            </a:r>
            <a:r>
              <a:rPr lang="el-GR" b="1" i="1" dirty="0">
                <a:latin typeface="Arial" charset="0"/>
                <a:ea typeface="Arial" charset="0"/>
                <a:cs typeface="Arial" charset="0"/>
              </a:rPr>
              <a:t>, </a:t>
            </a:r>
            <a:r>
              <a:rPr lang="el-GR" b="1" i="1" dirty="0" err="1">
                <a:latin typeface="Arial" charset="0"/>
                <a:ea typeface="Arial" charset="0"/>
                <a:cs typeface="Arial" charset="0"/>
              </a:rPr>
              <a:t>εθνικότητος</a:t>
            </a:r>
            <a:r>
              <a:rPr lang="el-GR" b="1" i="1" dirty="0">
                <a:latin typeface="Arial" charset="0"/>
                <a:ea typeface="Arial" charset="0"/>
                <a:cs typeface="Arial" charset="0"/>
              </a:rPr>
              <a:t>, </a:t>
            </a:r>
            <a:r>
              <a:rPr lang="el-GR" b="1" i="1" dirty="0" err="1">
                <a:latin typeface="Arial" charset="0"/>
                <a:ea typeface="Arial" charset="0"/>
                <a:cs typeface="Arial" charset="0"/>
              </a:rPr>
              <a:t>κοινωνικής</a:t>
            </a:r>
            <a:r>
              <a:rPr lang="el-GR" b="1" i="1" dirty="0">
                <a:latin typeface="Arial" charset="0"/>
                <a:ea typeface="Arial" charset="0"/>
                <a:cs typeface="Arial" charset="0"/>
              </a:rPr>
              <a:t> </a:t>
            </a:r>
            <a:r>
              <a:rPr lang="el-GR" b="1" i="1" dirty="0" err="1">
                <a:latin typeface="Arial" charset="0"/>
                <a:ea typeface="Arial" charset="0"/>
                <a:cs typeface="Arial" charset="0"/>
              </a:rPr>
              <a:t>τάξεως</a:t>
            </a:r>
            <a:r>
              <a:rPr lang="el-GR" b="1" i="1" dirty="0">
                <a:latin typeface="Arial" charset="0"/>
                <a:ea typeface="Arial" charset="0"/>
                <a:cs typeface="Arial" charset="0"/>
              </a:rPr>
              <a:t> ή </a:t>
            </a:r>
            <a:r>
              <a:rPr lang="el-GR" b="1" i="1" dirty="0" err="1">
                <a:latin typeface="Arial" charset="0"/>
                <a:ea typeface="Arial" charset="0"/>
                <a:cs typeface="Arial" charset="0"/>
              </a:rPr>
              <a:t>πολιτικών</a:t>
            </a:r>
            <a:r>
              <a:rPr lang="el-GR" b="1" i="1" dirty="0">
                <a:latin typeface="Arial" charset="0"/>
                <a:ea typeface="Arial" charset="0"/>
                <a:cs typeface="Arial" charset="0"/>
              </a:rPr>
              <a:t> </a:t>
            </a:r>
            <a:r>
              <a:rPr lang="el-GR" b="1" i="1" dirty="0" err="1">
                <a:latin typeface="Arial" charset="0"/>
                <a:ea typeface="Arial" charset="0"/>
                <a:cs typeface="Arial" charset="0"/>
              </a:rPr>
              <a:t>πεποιθήσεων</a:t>
            </a:r>
            <a:r>
              <a:rPr lang="el-GR" i="1" dirty="0">
                <a:latin typeface="Arial" charset="0"/>
                <a:ea typeface="Arial" charset="0"/>
                <a:cs typeface="Arial" charset="0"/>
              </a:rPr>
              <a:t> </a:t>
            </a:r>
            <a:r>
              <a:rPr lang="el-GR" i="1" dirty="0" err="1">
                <a:latin typeface="Arial" charset="0"/>
                <a:ea typeface="Arial" charset="0"/>
                <a:cs typeface="Arial" charset="0"/>
              </a:rPr>
              <a:t>ευρίσκεται</a:t>
            </a:r>
            <a:r>
              <a:rPr lang="el-GR" i="1" dirty="0">
                <a:latin typeface="Arial" charset="0"/>
                <a:ea typeface="Arial" charset="0"/>
                <a:cs typeface="Arial" charset="0"/>
              </a:rPr>
              <a:t> </a:t>
            </a:r>
            <a:r>
              <a:rPr lang="el-GR" b="1" i="1" dirty="0">
                <a:latin typeface="Arial" charset="0"/>
                <a:ea typeface="Arial" charset="0"/>
                <a:cs typeface="Arial" charset="0"/>
              </a:rPr>
              <a:t>εκτός της </a:t>
            </a:r>
            <a:r>
              <a:rPr lang="el-GR" b="1" i="1" dirty="0" err="1">
                <a:latin typeface="Arial" charset="0"/>
                <a:ea typeface="Arial" charset="0"/>
                <a:cs typeface="Arial" charset="0"/>
              </a:rPr>
              <a:t>χώρας</a:t>
            </a:r>
            <a:r>
              <a:rPr lang="el-GR" b="1" i="1" dirty="0">
                <a:latin typeface="Arial" charset="0"/>
                <a:ea typeface="Arial" charset="0"/>
                <a:cs typeface="Arial" charset="0"/>
              </a:rPr>
              <a:t> της </a:t>
            </a:r>
            <a:r>
              <a:rPr lang="el-GR" b="1" i="1" dirty="0" err="1">
                <a:latin typeface="Arial" charset="0"/>
                <a:ea typeface="Arial" charset="0"/>
                <a:cs typeface="Arial" charset="0"/>
              </a:rPr>
              <a:t>οποίας</a:t>
            </a:r>
            <a:r>
              <a:rPr lang="el-GR" b="1" i="1" dirty="0">
                <a:latin typeface="Arial" charset="0"/>
                <a:ea typeface="Arial" charset="0"/>
                <a:cs typeface="Arial" charset="0"/>
              </a:rPr>
              <a:t> </a:t>
            </a:r>
            <a:r>
              <a:rPr lang="el-GR" b="1" i="1" dirty="0" err="1">
                <a:latin typeface="Arial" charset="0"/>
                <a:ea typeface="Arial" charset="0"/>
                <a:cs typeface="Arial" charset="0"/>
              </a:rPr>
              <a:t>έχει</a:t>
            </a:r>
            <a:r>
              <a:rPr lang="el-GR" b="1" i="1" dirty="0">
                <a:latin typeface="Arial" charset="0"/>
                <a:ea typeface="Arial" charset="0"/>
                <a:cs typeface="Arial" charset="0"/>
              </a:rPr>
              <a:t> την </a:t>
            </a:r>
            <a:r>
              <a:rPr lang="el-GR" b="1" i="1" dirty="0" err="1">
                <a:latin typeface="Arial" charset="0"/>
                <a:ea typeface="Arial" charset="0"/>
                <a:cs typeface="Arial" charset="0"/>
              </a:rPr>
              <a:t>υπηκοότητα</a:t>
            </a:r>
            <a:r>
              <a:rPr lang="el-GR" b="1" i="1" dirty="0">
                <a:latin typeface="Arial" charset="0"/>
                <a:ea typeface="Arial" charset="0"/>
                <a:cs typeface="Arial" charset="0"/>
              </a:rPr>
              <a:t> </a:t>
            </a:r>
            <a:r>
              <a:rPr lang="el-GR" i="1" dirty="0">
                <a:latin typeface="Arial" charset="0"/>
                <a:ea typeface="Arial" charset="0"/>
                <a:cs typeface="Arial" charset="0"/>
              </a:rPr>
              <a:t>και </a:t>
            </a:r>
            <a:r>
              <a:rPr lang="el-GR" b="1" i="1" dirty="0">
                <a:latin typeface="Arial" charset="0"/>
                <a:ea typeface="Arial" charset="0"/>
                <a:cs typeface="Arial" charset="0"/>
              </a:rPr>
              <a:t>δεν </a:t>
            </a:r>
            <a:r>
              <a:rPr lang="el-GR" b="1" i="1" dirty="0" err="1">
                <a:latin typeface="Arial" charset="0"/>
                <a:ea typeface="Arial" charset="0"/>
                <a:cs typeface="Arial" charset="0"/>
              </a:rPr>
              <a:t>δύναται</a:t>
            </a:r>
            <a:r>
              <a:rPr lang="el-GR" b="1" i="1" dirty="0">
                <a:latin typeface="Arial" charset="0"/>
                <a:ea typeface="Arial" charset="0"/>
                <a:cs typeface="Arial" charset="0"/>
              </a:rPr>
              <a:t> ή , </a:t>
            </a:r>
            <a:r>
              <a:rPr lang="el-GR" b="1" i="1" dirty="0" err="1">
                <a:latin typeface="Arial" charset="0"/>
                <a:ea typeface="Arial" charset="0"/>
                <a:cs typeface="Arial" charset="0"/>
              </a:rPr>
              <a:t>λόγω</a:t>
            </a:r>
            <a:r>
              <a:rPr lang="el-GR" b="1" i="1" dirty="0">
                <a:latin typeface="Arial" charset="0"/>
                <a:ea typeface="Arial" charset="0"/>
                <a:cs typeface="Arial" charset="0"/>
              </a:rPr>
              <a:t> του </a:t>
            </a:r>
            <a:r>
              <a:rPr lang="el-GR" b="1" i="1" dirty="0" err="1">
                <a:latin typeface="Arial" charset="0"/>
                <a:ea typeface="Arial" charset="0"/>
                <a:cs typeface="Arial" charset="0"/>
              </a:rPr>
              <a:t>φόβου</a:t>
            </a:r>
            <a:r>
              <a:rPr lang="el-GR" b="1" i="1" dirty="0">
                <a:latin typeface="Arial" charset="0"/>
                <a:ea typeface="Arial" charset="0"/>
                <a:cs typeface="Arial" charset="0"/>
              </a:rPr>
              <a:t> </a:t>
            </a:r>
            <a:r>
              <a:rPr lang="el-GR" b="1" i="1" dirty="0" err="1">
                <a:latin typeface="Arial" charset="0"/>
                <a:ea typeface="Arial" charset="0"/>
                <a:cs typeface="Arial" charset="0"/>
              </a:rPr>
              <a:t>τούτου</a:t>
            </a:r>
            <a:r>
              <a:rPr lang="el-GR" b="1" i="1" dirty="0">
                <a:latin typeface="Arial" charset="0"/>
                <a:ea typeface="Arial" charset="0"/>
                <a:cs typeface="Arial" charset="0"/>
              </a:rPr>
              <a:t>, δεν </a:t>
            </a:r>
            <a:r>
              <a:rPr lang="el-GR" b="1" i="1" dirty="0" err="1">
                <a:latin typeface="Arial" charset="0"/>
                <a:ea typeface="Arial" charset="0"/>
                <a:cs typeface="Arial" charset="0"/>
              </a:rPr>
              <a:t>επιθυμει</a:t>
            </a:r>
            <a:r>
              <a:rPr lang="el-GR" b="1" i="1" dirty="0">
                <a:latin typeface="Arial" charset="0"/>
                <a:ea typeface="Arial" charset="0"/>
                <a:cs typeface="Arial" charset="0"/>
              </a:rPr>
              <a:t>́ να </a:t>
            </a:r>
            <a:r>
              <a:rPr lang="el-GR" b="1" i="1" dirty="0" err="1">
                <a:latin typeface="Arial" charset="0"/>
                <a:ea typeface="Arial" charset="0"/>
                <a:cs typeface="Arial" charset="0"/>
              </a:rPr>
              <a:t>απολαύη</a:t>
            </a:r>
            <a:r>
              <a:rPr lang="el-GR" b="1" i="1" dirty="0">
                <a:latin typeface="Arial" charset="0"/>
                <a:ea typeface="Arial" charset="0"/>
                <a:cs typeface="Arial" charset="0"/>
              </a:rPr>
              <a:t> της </a:t>
            </a:r>
            <a:r>
              <a:rPr lang="el-GR" b="1" i="1" dirty="0" err="1">
                <a:latin typeface="Arial" charset="0"/>
                <a:ea typeface="Arial" charset="0"/>
                <a:cs typeface="Arial" charset="0"/>
              </a:rPr>
              <a:t>προστασίας</a:t>
            </a:r>
            <a:r>
              <a:rPr lang="el-GR" b="1" i="1" dirty="0">
                <a:latin typeface="Arial" charset="0"/>
                <a:ea typeface="Arial" charset="0"/>
                <a:cs typeface="Arial" charset="0"/>
              </a:rPr>
              <a:t> της </a:t>
            </a:r>
            <a:r>
              <a:rPr lang="el-GR" b="1" i="1" dirty="0" err="1">
                <a:latin typeface="Arial" charset="0"/>
                <a:ea typeface="Arial" charset="0"/>
                <a:cs typeface="Arial" charset="0"/>
              </a:rPr>
              <a:t>χώρας</a:t>
            </a:r>
            <a:r>
              <a:rPr lang="el-GR" b="1" i="1" dirty="0">
                <a:latin typeface="Arial" charset="0"/>
                <a:ea typeface="Arial" charset="0"/>
                <a:cs typeface="Arial" charset="0"/>
              </a:rPr>
              <a:t> </a:t>
            </a:r>
            <a:r>
              <a:rPr lang="el-GR" b="1" i="1" dirty="0" err="1">
                <a:latin typeface="Arial" charset="0"/>
                <a:ea typeface="Arial" charset="0"/>
                <a:cs typeface="Arial" charset="0"/>
              </a:rPr>
              <a:t>ταύτης</a:t>
            </a:r>
            <a:r>
              <a:rPr lang="el-GR" i="1" dirty="0">
                <a:latin typeface="Arial" charset="0"/>
                <a:ea typeface="Arial" charset="0"/>
                <a:cs typeface="Arial" charset="0"/>
              </a:rPr>
              <a:t>»</a:t>
            </a:r>
            <a:endParaRPr lang="en-US" i="1" dirty="0">
              <a:latin typeface="Arial" charset="0"/>
              <a:ea typeface="Arial" charset="0"/>
              <a:cs typeface="Arial" charset="0"/>
            </a:endParaRPr>
          </a:p>
          <a:p>
            <a:pPr algn="just">
              <a:buFont typeface="Wingdings" panose="05000000000000000000" pitchFamily="2" charset="2"/>
              <a:buChar char="§"/>
            </a:pPr>
            <a:endParaRPr lang="el-GR" i="1" dirty="0">
              <a:latin typeface="Arial" charset="0"/>
              <a:ea typeface="Arial" charset="0"/>
              <a:cs typeface="Arial" charset="0"/>
            </a:endParaRPr>
          </a:p>
          <a:p>
            <a:pPr algn="just">
              <a:buFont typeface="Wingdings" panose="05000000000000000000" pitchFamily="2" charset="2"/>
              <a:buChar char="§"/>
            </a:pPr>
            <a:r>
              <a:rPr lang="el-GR" i="1" dirty="0">
                <a:latin typeface="Arial" charset="0"/>
                <a:ea typeface="Arial" charset="0"/>
                <a:cs typeface="Arial" charset="0"/>
              </a:rPr>
              <a:t>«ή </a:t>
            </a:r>
            <a:r>
              <a:rPr lang="el-GR" i="1" dirty="0" err="1">
                <a:latin typeface="Arial" charset="0"/>
                <a:ea typeface="Arial" charset="0"/>
                <a:cs typeface="Arial" charset="0"/>
              </a:rPr>
              <a:t>εάν</a:t>
            </a:r>
            <a:r>
              <a:rPr lang="el-GR" i="1" dirty="0">
                <a:latin typeface="Arial" charset="0"/>
                <a:ea typeface="Arial" charset="0"/>
                <a:cs typeface="Arial" charset="0"/>
              </a:rPr>
              <a:t> </a:t>
            </a:r>
            <a:r>
              <a:rPr lang="el-GR" b="1" i="1" dirty="0">
                <a:latin typeface="Arial" charset="0"/>
                <a:ea typeface="Arial" charset="0"/>
                <a:cs typeface="Arial" charset="0"/>
              </a:rPr>
              <a:t>μη </a:t>
            </a:r>
            <a:r>
              <a:rPr lang="el-GR" b="1" i="1" dirty="0" err="1">
                <a:latin typeface="Arial" charset="0"/>
                <a:ea typeface="Arial" charset="0"/>
                <a:cs typeface="Arial" charset="0"/>
              </a:rPr>
              <a:t>έχον</a:t>
            </a:r>
            <a:r>
              <a:rPr lang="el-GR" b="1" i="1" dirty="0">
                <a:latin typeface="Arial" charset="0"/>
                <a:ea typeface="Arial" charset="0"/>
                <a:cs typeface="Arial" charset="0"/>
              </a:rPr>
              <a:t> </a:t>
            </a:r>
            <a:r>
              <a:rPr lang="el-GR" b="1" i="1" dirty="0" err="1">
                <a:latin typeface="Arial" charset="0"/>
                <a:ea typeface="Arial" charset="0"/>
                <a:cs typeface="Arial" charset="0"/>
              </a:rPr>
              <a:t>υπηκοότητα</a:t>
            </a:r>
            <a:r>
              <a:rPr lang="el-GR" b="1" i="1" dirty="0">
                <a:latin typeface="Arial" charset="0"/>
                <a:ea typeface="Arial" charset="0"/>
                <a:cs typeface="Arial" charset="0"/>
              </a:rPr>
              <a:t> </a:t>
            </a:r>
            <a:r>
              <a:rPr lang="el-GR" b="1" i="1" dirty="0" err="1">
                <a:latin typeface="Arial" charset="0"/>
                <a:ea typeface="Arial" charset="0"/>
                <a:cs typeface="Arial" charset="0"/>
              </a:rPr>
              <a:t>τινα</a:t>
            </a:r>
            <a:r>
              <a:rPr lang="el-GR" i="1" dirty="0">
                <a:latin typeface="Arial" charset="0"/>
                <a:ea typeface="Arial" charset="0"/>
                <a:cs typeface="Arial" charset="0"/>
              </a:rPr>
              <a:t>́ και </a:t>
            </a:r>
            <a:r>
              <a:rPr lang="el-GR" i="1" dirty="0" err="1">
                <a:latin typeface="Arial" charset="0"/>
                <a:ea typeface="Arial" charset="0"/>
                <a:cs typeface="Arial" charset="0"/>
              </a:rPr>
              <a:t>ευρισκόμενον</a:t>
            </a:r>
            <a:r>
              <a:rPr lang="el-GR" i="1" dirty="0">
                <a:latin typeface="Arial" charset="0"/>
                <a:ea typeface="Arial" charset="0"/>
                <a:cs typeface="Arial" charset="0"/>
              </a:rPr>
              <a:t> </a:t>
            </a:r>
            <a:r>
              <a:rPr lang="el-GR" i="1" dirty="0" err="1">
                <a:latin typeface="Arial" charset="0"/>
                <a:ea typeface="Arial" charset="0"/>
                <a:cs typeface="Arial" charset="0"/>
              </a:rPr>
              <a:t>συνεπεία</a:t>
            </a:r>
            <a:r>
              <a:rPr lang="el-GR" i="1" dirty="0">
                <a:latin typeface="Arial" charset="0"/>
                <a:ea typeface="Arial" charset="0"/>
                <a:cs typeface="Arial" charset="0"/>
              </a:rPr>
              <a:t> </a:t>
            </a:r>
            <a:r>
              <a:rPr lang="el-GR" i="1" dirty="0" err="1">
                <a:latin typeface="Arial" charset="0"/>
                <a:ea typeface="Arial" charset="0"/>
                <a:cs typeface="Arial" charset="0"/>
              </a:rPr>
              <a:t>τοιούτων</a:t>
            </a:r>
            <a:r>
              <a:rPr lang="el-GR" i="1" dirty="0">
                <a:latin typeface="Arial" charset="0"/>
                <a:ea typeface="Arial" charset="0"/>
                <a:cs typeface="Arial" charset="0"/>
              </a:rPr>
              <a:t> </a:t>
            </a:r>
            <a:r>
              <a:rPr lang="el-GR" i="1" dirty="0" err="1">
                <a:latin typeface="Arial" charset="0"/>
                <a:ea typeface="Arial" charset="0"/>
                <a:cs typeface="Arial" charset="0"/>
              </a:rPr>
              <a:t>γεγονότων</a:t>
            </a:r>
            <a:r>
              <a:rPr lang="el-GR" i="1" dirty="0">
                <a:latin typeface="Arial" charset="0"/>
                <a:ea typeface="Arial" charset="0"/>
                <a:cs typeface="Arial" charset="0"/>
              </a:rPr>
              <a:t> εκτός της </a:t>
            </a:r>
            <a:r>
              <a:rPr lang="el-GR" i="1" dirty="0" err="1">
                <a:latin typeface="Arial" charset="0"/>
                <a:ea typeface="Arial" charset="0"/>
                <a:cs typeface="Arial" charset="0"/>
              </a:rPr>
              <a:t>χώρας</a:t>
            </a:r>
            <a:r>
              <a:rPr lang="el-GR" i="1" dirty="0">
                <a:latin typeface="Arial" charset="0"/>
                <a:ea typeface="Arial" charset="0"/>
                <a:cs typeface="Arial" charset="0"/>
              </a:rPr>
              <a:t> της </a:t>
            </a:r>
            <a:r>
              <a:rPr lang="el-GR" i="1" dirty="0" err="1">
                <a:latin typeface="Arial" charset="0"/>
                <a:ea typeface="Arial" charset="0"/>
                <a:cs typeface="Arial" charset="0"/>
              </a:rPr>
              <a:t>προηγούμενης</a:t>
            </a:r>
            <a:r>
              <a:rPr lang="el-GR" i="1" dirty="0">
                <a:latin typeface="Arial" charset="0"/>
                <a:ea typeface="Arial" charset="0"/>
                <a:cs typeface="Arial" charset="0"/>
              </a:rPr>
              <a:t> </a:t>
            </a:r>
            <a:r>
              <a:rPr lang="el-GR" i="1" dirty="0" err="1">
                <a:latin typeface="Arial" charset="0"/>
                <a:ea typeface="Arial" charset="0"/>
                <a:cs typeface="Arial" charset="0"/>
              </a:rPr>
              <a:t>συνήθους</a:t>
            </a:r>
            <a:r>
              <a:rPr lang="el-GR" i="1" dirty="0">
                <a:latin typeface="Arial" charset="0"/>
                <a:ea typeface="Arial" charset="0"/>
                <a:cs typeface="Arial" charset="0"/>
              </a:rPr>
              <a:t> </a:t>
            </a:r>
            <a:r>
              <a:rPr lang="el-GR" i="1" dirty="0" err="1">
                <a:latin typeface="Arial" charset="0"/>
                <a:ea typeface="Arial" charset="0"/>
                <a:cs typeface="Arial" charset="0"/>
              </a:rPr>
              <a:t>αυτου</a:t>
            </a:r>
            <a:r>
              <a:rPr lang="el-GR" i="1" dirty="0">
                <a:latin typeface="Arial" charset="0"/>
                <a:ea typeface="Arial" charset="0"/>
                <a:cs typeface="Arial" charset="0"/>
              </a:rPr>
              <a:t>́ </a:t>
            </a:r>
            <a:r>
              <a:rPr lang="el-GR" i="1" dirty="0" err="1">
                <a:latin typeface="Arial" charset="0"/>
                <a:ea typeface="Arial" charset="0"/>
                <a:cs typeface="Arial" charset="0"/>
              </a:rPr>
              <a:t>διαμονής</a:t>
            </a:r>
            <a:r>
              <a:rPr lang="el-GR" i="1" dirty="0">
                <a:latin typeface="Arial" charset="0"/>
                <a:ea typeface="Arial" charset="0"/>
                <a:cs typeface="Arial" charset="0"/>
              </a:rPr>
              <a:t>, δεν </a:t>
            </a:r>
            <a:r>
              <a:rPr lang="el-GR" i="1" dirty="0" err="1">
                <a:latin typeface="Arial" charset="0"/>
                <a:ea typeface="Arial" charset="0"/>
                <a:cs typeface="Arial" charset="0"/>
              </a:rPr>
              <a:t>δύναται</a:t>
            </a:r>
            <a:r>
              <a:rPr lang="el-GR" i="1" dirty="0">
                <a:latin typeface="Arial" charset="0"/>
                <a:ea typeface="Arial" charset="0"/>
                <a:cs typeface="Arial" charset="0"/>
              </a:rPr>
              <a:t> ή, </a:t>
            </a:r>
            <a:r>
              <a:rPr lang="el-GR" i="1" dirty="0" err="1">
                <a:latin typeface="Arial" charset="0"/>
                <a:ea typeface="Arial" charset="0"/>
                <a:cs typeface="Arial" charset="0"/>
              </a:rPr>
              <a:t>λόγω</a:t>
            </a:r>
            <a:r>
              <a:rPr lang="el-GR" i="1" dirty="0">
                <a:latin typeface="Arial" charset="0"/>
                <a:ea typeface="Arial" charset="0"/>
                <a:cs typeface="Arial" charset="0"/>
              </a:rPr>
              <a:t> του </a:t>
            </a:r>
            <a:r>
              <a:rPr lang="el-GR" i="1" dirty="0" err="1">
                <a:latin typeface="Arial" charset="0"/>
                <a:ea typeface="Arial" charset="0"/>
                <a:cs typeface="Arial" charset="0"/>
              </a:rPr>
              <a:t>φόβου</a:t>
            </a:r>
            <a:r>
              <a:rPr lang="el-GR" i="1" dirty="0">
                <a:latin typeface="Arial" charset="0"/>
                <a:ea typeface="Arial" charset="0"/>
                <a:cs typeface="Arial" charset="0"/>
              </a:rPr>
              <a:t> </a:t>
            </a:r>
            <a:r>
              <a:rPr lang="el-GR" i="1" dirty="0" err="1">
                <a:latin typeface="Arial" charset="0"/>
                <a:ea typeface="Arial" charset="0"/>
                <a:cs typeface="Arial" charset="0"/>
              </a:rPr>
              <a:t>τούτου</a:t>
            </a:r>
            <a:r>
              <a:rPr lang="el-GR" i="1" dirty="0">
                <a:latin typeface="Arial" charset="0"/>
                <a:ea typeface="Arial" charset="0"/>
                <a:cs typeface="Arial" charset="0"/>
              </a:rPr>
              <a:t>, δεν </a:t>
            </a:r>
            <a:r>
              <a:rPr lang="el-GR" i="1" dirty="0" err="1">
                <a:latin typeface="Arial" charset="0"/>
                <a:ea typeface="Arial" charset="0"/>
                <a:cs typeface="Arial" charset="0"/>
              </a:rPr>
              <a:t>επιθυμει</a:t>
            </a:r>
            <a:r>
              <a:rPr lang="el-GR" i="1" dirty="0">
                <a:latin typeface="Arial" charset="0"/>
                <a:ea typeface="Arial" charset="0"/>
                <a:cs typeface="Arial" charset="0"/>
              </a:rPr>
              <a:t>́ να </a:t>
            </a:r>
            <a:r>
              <a:rPr lang="el-GR" i="1" dirty="0" err="1">
                <a:latin typeface="Arial" charset="0"/>
                <a:ea typeface="Arial" charset="0"/>
                <a:cs typeface="Arial" charset="0"/>
              </a:rPr>
              <a:t>επιστρέψη</a:t>
            </a:r>
            <a:r>
              <a:rPr lang="el-GR" i="1" dirty="0">
                <a:latin typeface="Arial" charset="0"/>
                <a:ea typeface="Arial" charset="0"/>
                <a:cs typeface="Arial" charset="0"/>
              </a:rPr>
              <a:t> εις </a:t>
            </a:r>
            <a:r>
              <a:rPr lang="el-GR" i="1" dirty="0" err="1">
                <a:latin typeface="Arial" charset="0"/>
                <a:ea typeface="Arial" charset="0"/>
                <a:cs typeface="Arial" charset="0"/>
              </a:rPr>
              <a:t>ταύτην</a:t>
            </a:r>
            <a:r>
              <a:rPr lang="el-GR" i="1" dirty="0">
                <a:latin typeface="Arial" charset="0"/>
                <a:ea typeface="Arial" charset="0"/>
                <a:cs typeface="Arial" charset="0"/>
              </a:rPr>
              <a:t>.»</a:t>
            </a:r>
            <a:endParaRPr lang="el-GR" b="1" i="1" dirty="0">
              <a:latin typeface="Arial" charset="0"/>
              <a:ea typeface="Arial" charset="0"/>
              <a:cs typeface="Arial" charset="0"/>
              <a:sym typeface="Helvetica"/>
            </a:endParaRPr>
          </a:p>
          <a:p>
            <a:endParaRPr lang="en-US" dirty="0"/>
          </a:p>
        </p:txBody>
      </p:sp>
    </p:spTree>
    <p:extLst>
      <p:ext uri="{BB962C8B-B14F-4D97-AF65-F5344CB8AC3E}">
        <p14:creationId xmlns:p14="http://schemas.microsoft.com/office/powerpoint/2010/main" val="240945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991F-CD6F-4A6F-9383-81127E44BF8F}"/>
              </a:ext>
            </a:extLst>
          </p:cNvPr>
          <p:cNvSpPr>
            <a:spLocks noGrp="1"/>
          </p:cNvSpPr>
          <p:nvPr>
            <p:ph type="title"/>
          </p:nvPr>
        </p:nvSpPr>
        <p:spPr/>
        <p:txBody>
          <a:bodyPr anchor="b">
            <a:noAutofit/>
          </a:bodyPr>
          <a:lstStyle/>
          <a:p>
            <a:pPr algn="ctr"/>
            <a:br>
              <a:rPr lang="en-US" sz="3800" b="1" dirty="0">
                <a:latin typeface="Lato  "/>
                <a:ea typeface="Arial" charset="0"/>
                <a:cs typeface="Arial" charset="0"/>
              </a:rPr>
            </a:br>
            <a:r>
              <a:rPr lang="el-GR" sz="3800" b="1" dirty="0">
                <a:latin typeface="Lato  "/>
                <a:ea typeface="Arial" charset="0"/>
                <a:cs typeface="Arial" charset="0"/>
              </a:rPr>
              <a:t>Δικαιολογημένος φόβος</a:t>
            </a:r>
            <a:endParaRPr lang="en-US" sz="3800" dirty="0">
              <a:latin typeface="Lato  "/>
            </a:endParaRPr>
          </a:p>
        </p:txBody>
      </p:sp>
      <p:sp>
        <p:nvSpPr>
          <p:cNvPr id="3" name="Content Placeholder 2">
            <a:extLst>
              <a:ext uri="{FF2B5EF4-FFF2-40B4-BE49-F238E27FC236}">
                <a16:creationId xmlns:a16="http://schemas.microsoft.com/office/drawing/2014/main" id="{ACBD98FA-CC6B-48AD-84C4-FAE452054D71}"/>
              </a:ext>
            </a:extLst>
          </p:cNvPr>
          <p:cNvSpPr>
            <a:spLocks noGrp="1"/>
          </p:cNvSpPr>
          <p:nvPr>
            <p:ph idx="1"/>
          </p:nvPr>
        </p:nvSpPr>
        <p:spPr>
          <a:xfrm>
            <a:off x="209034" y="1300294"/>
            <a:ext cx="8754312" cy="4460526"/>
          </a:xfrm>
        </p:spPr>
        <p:txBody>
          <a:bodyPr>
            <a:normAutofit/>
          </a:bodyPr>
          <a:lstStyle/>
          <a:p>
            <a:pPr lvl="1">
              <a:buFont typeface="Wingdings" panose="05000000000000000000" pitchFamily="2" charset="2"/>
              <a:buChar char="§"/>
            </a:pPr>
            <a:r>
              <a:rPr lang="el-GR" sz="2400" dirty="0"/>
              <a:t>Φόβος</a:t>
            </a:r>
          </a:p>
          <a:p>
            <a:pPr lvl="2"/>
            <a:r>
              <a:rPr lang="el-GR" b="1" dirty="0"/>
              <a:t>Υποκειμενικό</a:t>
            </a:r>
            <a:r>
              <a:rPr lang="el-GR" dirty="0"/>
              <a:t> στοιχείο του ορισμού.</a:t>
            </a:r>
          </a:p>
          <a:p>
            <a:pPr lvl="2"/>
            <a:r>
              <a:rPr lang="el-GR" dirty="0"/>
              <a:t>ο φόβος είναι εσωτερική (ενδιάθετη) κατάσταση</a:t>
            </a:r>
            <a:endParaRPr lang="en-US" dirty="0"/>
          </a:p>
          <a:p>
            <a:pPr lvl="1">
              <a:buFont typeface="Wingdings" panose="05000000000000000000" pitchFamily="2" charset="2"/>
              <a:buChar char="§"/>
            </a:pPr>
            <a:r>
              <a:rPr lang="el-GR" sz="2400" dirty="0"/>
              <a:t>Δικαιολογημένος</a:t>
            </a:r>
          </a:p>
          <a:p>
            <a:pPr lvl="2"/>
            <a:r>
              <a:rPr lang="el-GR" b="1" dirty="0"/>
              <a:t>Αντικειμενικό</a:t>
            </a:r>
            <a:r>
              <a:rPr lang="el-GR" dirty="0"/>
              <a:t> στοιχείο	</a:t>
            </a:r>
          </a:p>
          <a:p>
            <a:pPr lvl="2"/>
            <a:r>
              <a:rPr lang="el-GR" dirty="0"/>
              <a:t>Αξιολόγηση </a:t>
            </a:r>
            <a:r>
              <a:rPr lang="el-GR" b="1" dirty="0"/>
              <a:t>αξιοπιστίας</a:t>
            </a:r>
            <a:r>
              <a:rPr lang="el-GR" dirty="0"/>
              <a:t> ισχυρισμών και στοιχείων</a:t>
            </a:r>
          </a:p>
          <a:p>
            <a:pPr lvl="2"/>
            <a:r>
              <a:rPr lang="el-GR" dirty="0"/>
              <a:t>Συσχετισμός με την </a:t>
            </a:r>
            <a:r>
              <a:rPr lang="el-GR" b="1" dirty="0"/>
              <a:t>κατάσταση στη χώρα καταγωγής</a:t>
            </a:r>
          </a:p>
          <a:p>
            <a:pPr lvl="2"/>
            <a:r>
              <a:rPr lang="el-GR" dirty="0"/>
              <a:t>Απαιτείται </a:t>
            </a:r>
            <a:r>
              <a:rPr lang="el-GR" b="1" dirty="0"/>
              <a:t>γνώση των συνθηκών στη χώρα καταγωγής </a:t>
            </a:r>
          </a:p>
          <a:p>
            <a:pPr lvl="2"/>
            <a:r>
              <a:rPr lang="el-GR" b="1" dirty="0"/>
              <a:t>Έγκυρες και πρόσφατες πηγές πληροφόρησης</a:t>
            </a:r>
            <a:endParaRPr lang="el-GR" dirty="0"/>
          </a:p>
          <a:p>
            <a:pPr lvl="2"/>
            <a:r>
              <a:rPr lang="el-GR" b="1" dirty="0"/>
              <a:t>Εύλογη πιθανότητα </a:t>
            </a:r>
            <a:r>
              <a:rPr lang="el-GR" dirty="0"/>
              <a:t>να πραγματωθεί ο φόβος (μέτρο απόδειξης). </a:t>
            </a:r>
          </a:p>
          <a:p>
            <a:pPr marL="914400" lvl="2" indent="0">
              <a:buNone/>
            </a:pPr>
            <a:endParaRPr lang="el-GR" dirty="0"/>
          </a:p>
        </p:txBody>
      </p:sp>
    </p:spTree>
    <p:extLst>
      <p:ext uri="{BB962C8B-B14F-4D97-AF65-F5344CB8AC3E}">
        <p14:creationId xmlns:p14="http://schemas.microsoft.com/office/powerpoint/2010/main" val="300865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7D4E-4FD4-4400-B9CE-4D2C59CAA26C}"/>
              </a:ext>
            </a:extLst>
          </p:cNvPr>
          <p:cNvSpPr>
            <a:spLocks noGrp="1"/>
          </p:cNvSpPr>
          <p:nvPr>
            <p:ph type="title"/>
          </p:nvPr>
        </p:nvSpPr>
        <p:spPr/>
        <p:txBody>
          <a:bodyPr>
            <a:normAutofit/>
          </a:bodyPr>
          <a:lstStyle/>
          <a:p>
            <a:pPr algn="ctr"/>
            <a:r>
              <a:rPr lang="el-GR" sz="4400" b="1" dirty="0"/>
              <a:t>Δίωξη</a:t>
            </a:r>
            <a:endParaRPr lang="en-US" sz="4400" dirty="0"/>
          </a:p>
        </p:txBody>
      </p:sp>
      <p:sp>
        <p:nvSpPr>
          <p:cNvPr id="3" name="Content Placeholder 2">
            <a:extLst>
              <a:ext uri="{FF2B5EF4-FFF2-40B4-BE49-F238E27FC236}">
                <a16:creationId xmlns:a16="http://schemas.microsoft.com/office/drawing/2014/main" id="{4483A275-1F30-4434-A81F-2865C914C0E4}"/>
              </a:ext>
            </a:extLst>
          </p:cNvPr>
          <p:cNvSpPr>
            <a:spLocks noGrp="1"/>
          </p:cNvSpPr>
          <p:nvPr>
            <p:ph idx="1"/>
          </p:nvPr>
        </p:nvSpPr>
        <p:spPr/>
        <p:txBody>
          <a:bodyPr>
            <a:normAutofit fontScale="70000" lnSpcReduction="20000"/>
          </a:bodyPr>
          <a:lstStyle/>
          <a:p>
            <a:endParaRPr lang="el-GR" b="1" dirty="0">
              <a:latin typeface="Arial" charset="0"/>
              <a:ea typeface="Arial" charset="0"/>
              <a:cs typeface="Arial" charset="0"/>
            </a:endParaRPr>
          </a:p>
          <a:p>
            <a:pPr>
              <a:buFont typeface="Wingdings" panose="05000000000000000000" pitchFamily="2" charset="2"/>
              <a:buChar char="§"/>
            </a:pPr>
            <a:r>
              <a:rPr lang="el-GR" dirty="0"/>
              <a:t>Στη Σύμβαση </a:t>
            </a:r>
            <a:r>
              <a:rPr lang="el-GR" b="1" dirty="0"/>
              <a:t>δεν υπάρχει ορισμός της δίωξης</a:t>
            </a:r>
          </a:p>
          <a:p>
            <a:pPr>
              <a:buFont typeface="Wingdings" panose="05000000000000000000" pitchFamily="2" charset="2"/>
              <a:buChar char="§"/>
            </a:pPr>
            <a:endParaRPr lang="el-GR" dirty="0"/>
          </a:p>
          <a:p>
            <a:pPr>
              <a:buFont typeface="Wingdings" panose="05000000000000000000" pitchFamily="2" charset="2"/>
              <a:buChar char="§"/>
            </a:pPr>
            <a:r>
              <a:rPr lang="el-GR" dirty="0"/>
              <a:t>Από το άρθ. 33 της Σύμβασης προκύπτει ότι η απειλή κατά της ζωής ή της ελευθερίας για λόγους φυλής, θρησκείας, εθνικότητας, πολιτικών πεποιθήσεων ή συμμετοχής σε ιδιαίτερη κοινωνική ομάδα πρέπει να θεωρείται πάντοτε δίωξη. </a:t>
            </a:r>
          </a:p>
          <a:p>
            <a:pPr>
              <a:buFont typeface="Wingdings" panose="05000000000000000000" pitchFamily="2" charset="2"/>
              <a:buChar char="§"/>
            </a:pPr>
            <a:endParaRPr lang="el-GR" dirty="0"/>
          </a:p>
          <a:p>
            <a:pPr>
              <a:buFont typeface="Wingdings" panose="05000000000000000000" pitchFamily="2" charset="2"/>
              <a:buChar char="§"/>
            </a:pPr>
            <a:r>
              <a:rPr lang="el-GR" dirty="0"/>
              <a:t>Άλλες σοβαρές παραβιάσεις θεμελιωδών δικαιωμάτων, αλλά και άλλων δικαιωμάτων όταν υπάρχει επανάληψη ή συστηματική προσβολή </a:t>
            </a:r>
          </a:p>
          <a:p>
            <a:pPr>
              <a:buFont typeface="Wingdings" panose="05000000000000000000" pitchFamily="2" charset="2"/>
              <a:buChar char="§"/>
            </a:pPr>
            <a:endParaRPr lang="el-GR" dirty="0"/>
          </a:p>
          <a:p>
            <a:pPr>
              <a:buFont typeface="Wingdings" panose="05000000000000000000" pitchFamily="2" charset="2"/>
              <a:buChar char="§"/>
            </a:pPr>
            <a:r>
              <a:rPr lang="el-GR" dirty="0"/>
              <a:t>Διάκριση από την επιβολή ποινής για αδίκημα (εφόσον η ποινή είναι αναλογική)</a:t>
            </a:r>
          </a:p>
          <a:p>
            <a:pPr>
              <a:buFont typeface="Wingdings" panose="05000000000000000000" pitchFamily="2" charset="2"/>
              <a:buChar char="§"/>
            </a:pPr>
            <a:endParaRPr lang="el-GR" dirty="0"/>
          </a:p>
          <a:p>
            <a:pPr>
              <a:buFont typeface="Wingdings" panose="05000000000000000000" pitchFamily="2" charset="2"/>
              <a:buChar char="§"/>
            </a:pPr>
            <a:r>
              <a:rPr lang="el-GR" dirty="0"/>
              <a:t>Σωρευτικές διακρίσεις</a:t>
            </a:r>
            <a:endParaRPr lang="en-US" dirty="0"/>
          </a:p>
        </p:txBody>
      </p:sp>
    </p:spTree>
    <p:extLst>
      <p:ext uri="{BB962C8B-B14F-4D97-AF65-F5344CB8AC3E}">
        <p14:creationId xmlns:p14="http://schemas.microsoft.com/office/powerpoint/2010/main" val="398672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F76E-4DD3-4EAC-B599-A8027E488FBC}"/>
              </a:ext>
            </a:extLst>
          </p:cNvPr>
          <p:cNvSpPr>
            <a:spLocks noGrp="1"/>
          </p:cNvSpPr>
          <p:nvPr>
            <p:ph type="title"/>
          </p:nvPr>
        </p:nvSpPr>
        <p:spPr/>
        <p:txBody>
          <a:bodyPr anchor="ctr">
            <a:noAutofit/>
          </a:bodyPr>
          <a:lstStyle/>
          <a:p>
            <a:pPr algn="ctr"/>
            <a:br>
              <a:rPr lang="el-GR" sz="4400" b="1" dirty="0"/>
            </a:br>
            <a:br>
              <a:rPr lang="el-GR" sz="4400" b="1" dirty="0"/>
            </a:br>
            <a:r>
              <a:rPr lang="el-GR" sz="4400" b="1" dirty="0"/>
              <a:t>για έναν από τους πέντε λόγους</a:t>
            </a:r>
            <a:br>
              <a:rPr lang="el-GR" sz="4400" b="1" dirty="0"/>
            </a:br>
            <a:br>
              <a:rPr lang="el-GR" sz="4400" b="1" dirty="0"/>
            </a:br>
            <a:br>
              <a:rPr lang="el-GR" sz="4400" b="1" dirty="0"/>
            </a:br>
            <a:endParaRPr lang="en-US" sz="4400" dirty="0"/>
          </a:p>
        </p:txBody>
      </p:sp>
      <p:sp>
        <p:nvSpPr>
          <p:cNvPr id="3" name="Content Placeholder 2">
            <a:extLst>
              <a:ext uri="{FF2B5EF4-FFF2-40B4-BE49-F238E27FC236}">
                <a16:creationId xmlns:a16="http://schemas.microsoft.com/office/drawing/2014/main" id="{2804EEE6-9218-438B-848C-A514D44644AD}"/>
              </a:ext>
            </a:extLst>
          </p:cNvPr>
          <p:cNvSpPr>
            <a:spLocks noGrp="1"/>
          </p:cNvSpPr>
          <p:nvPr>
            <p:ph idx="1"/>
          </p:nvPr>
        </p:nvSpPr>
        <p:spPr>
          <a:xfrm>
            <a:off x="209034" y="892749"/>
            <a:ext cx="8754312" cy="4868071"/>
          </a:xfrm>
        </p:spPr>
        <p:txBody>
          <a:bodyPr>
            <a:normAutofit fontScale="32500" lnSpcReduction="20000"/>
          </a:bodyPr>
          <a:lstStyle/>
          <a:p>
            <a:pPr>
              <a:buFont typeface="Wingdings" panose="05000000000000000000" pitchFamily="2" charset="2"/>
              <a:buChar char="§"/>
            </a:pPr>
            <a:endParaRPr lang="el-GR" dirty="0"/>
          </a:p>
          <a:p>
            <a:pPr>
              <a:buFont typeface="Wingdings" panose="05000000000000000000" pitchFamily="2" charset="2"/>
              <a:buChar char="§"/>
            </a:pPr>
            <a:r>
              <a:rPr lang="el-GR" sz="4900" b="1" dirty="0"/>
              <a:t>Φυλή: </a:t>
            </a:r>
            <a:r>
              <a:rPr lang="el-GR" sz="4900" dirty="0"/>
              <a:t>«πρέπει να γίνεται κατανοητή με την ευρύτερη δυνατή έννοια ώστε να περιλαμβάνει κάθε μορφής εθνικές ομάδες που αναφέρονται ως «φυλές» στην κοινή γλώσσα»</a:t>
            </a:r>
          </a:p>
          <a:p>
            <a:pPr>
              <a:buFont typeface="Wingdings" panose="05000000000000000000" pitchFamily="2" charset="2"/>
              <a:buChar char="§"/>
            </a:pPr>
            <a:endParaRPr lang="el-GR" sz="4900" dirty="0"/>
          </a:p>
          <a:p>
            <a:pPr>
              <a:buFont typeface="Wingdings" panose="05000000000000000000" pitchFamily="2" charset="2"/>
              <a:buChar char="§"/>
            </a:pPr>
            <a:r>
              <a:rPr lang="el-GR" sz="4900" b="1" dirty="0"/>
              <a:t>Θρησκεία: </a:t>
            </a:r>
            <a:r>
              <a:rPr lang="el-GR" sz="4900" dirty="0"/>
              <a:t>(α) θρησκευτικές πεποιθήσεις ή ανυπαρξία αυτών, (β) θρησκευτική ταυτότητα (π.χ. το </a:t>
            </a:r>
            <a:r>
              <a:rPr lang="el-GR" sz="4900" dirty="0" err="1"/>
              <a:t>ανήκειν</a:t>
            </a:r>
            <a:r>
              <a:rPr lang="el-GR" sz="4900" dirty="0"/>
              <a:t> σε θρησκευτική κοινότητα), (γ) θρησκεία ως τρόπος ζωής (π.χ. ενδυμασία κλπ.)</a:t>
            </a:r>
          </a:p>
          <a:p>
            <a:pPr>
              <a:buFont typeface="Wingdings" panose="05000000000000000000" pitchFamily="2" charset="2"/>
              <a:buChar char="§"/>
            </a:pPr>
            <a:endParaRPr lang="el-GR" sz="4900" dirty="0"/>
          </a:p>
          <a:p>
            <a:pPr>
              <a:buFont typeface="Wingdings" panose="05000000000000000000" pitchFamily="2" charset="2"/>
              <a:buChar char="§"/>
            </a:pPr>
            <a:r>
              <a:rPr lang="el-GR" sz="4900" b="1" dirty="0"/>
              <a:t>Εθνικότητα: </a:t>
            </a:r>
            <a:r>
              <a:rPr lang="el-GR" sz="4900" dirty="0"/>
              <a:t>δεν αφορά μόνο την ιθαγένεια/υπηκοότητα, αφορά ομάδες ανθρώπων που καθορίζονται με κριτήριο την πραγματική ή αποδιδόμενη </a:t>
            </a:r>
            <a:r>
              <a:rPr lang="el-GR" sz="4900" dirty="0" err="1"/>
              <a:t>εθνοτική</a:t>
            </a:r>
            <a:r>
              <a:rPr lang="el-GR" sz="4900" dirty="0"/>
              <a:t> ταυτότητα, ανεξάρτητα από την επίσημη κατηγοριοποίησή τους</a:t>
            </a:r>
          </a:p>
          <a:p>
            <a:pPr>
              <a:buFont typeface="Wingdings" panose="05000000000000000000" pitchFamily="2" charset="2"/>
              <a:buChar char="§"/>
            </a:pPr>
            <a:endParaRPr lang="el-GR" sz="4900" dirty="0"/>
          </a:p>
          <a:p>
            <a:pPr eaLnBrk="1" hangingPunct="1">
              <a:buFont typeface="Wingdings" panose="05000000000000000000" pitchFamily="2" charset="2"/>
              <a:buChar char="§"/>
              <a:defRPr/>
            </a:pPr>
            <a:r>
              <a:rPr lang="el-GR" altLang="el-GR" sz="4900" b="1" dirty="0"/>
              <a:t>Συμμετοχή σε ιδιαίτερη κοινωνική ομάδα:</a:t>
            </a:r>
            <a:r>
              <a:rPr lang="el-GR" altLang="el-GR" sz="4900" dirty="0"/>
              <a:t> Ομάδες προσώπων με όμοιο υπόβαθρο, συνήθειες ή κοινωνικό καθεστώς και με κοινά χαρακτηριστικά που είναι εγγενή, ανεπίδεκτα αλλαγών και θεμελιώδη για την ταυτότητα του προσώπου. </a:t>
            </a:r>
          </a:p>
          <a:p>
            <a:pPr eaLnBrk="1" hangingPunct="1">
              <a:buFont typeface="Wingdings" panose="05000000000000000000" pitchFamily="2" charset="2"/>
              <a:buChar char="§"/>
              <a:defRPr/>
            </a:pPr>
            <a:endParaRPr lang="el-GR" altLang="el-GR" sz="4900" dirty="0"/>
          </a:p>
          <a:p>
            <a:pPr eaLnBrk="1" hangingPunct="1">
              <a:buFont typeface="Wingdings" panose="05000000000000000000" pitchFamily="2" charset="2"/>
              <a:buChar char="§"/>
              <a:defRPr/>
            </a:pPr>
            <a:r>
              <a:rPr lang="el-GR" altLang="el-GR" sz="4900" b="1" dirty="0"/>
              <a:t>Πολιτικές πεποιθήσεις</a:t>
            </a:r>
            <a:r>
              <a:rPr lang="el-GR" altLang="el-GR" sz="4900" dirty="0"/>
              <a:t>: (α) ερμηνεία με την ευρεία έννοια, κάθε άποψη για ζητήματα της κρατικής μηχανής, της κυβέρνησης ή της κοινωνίας, (β) υπερβαίνουν την ταύτιση με πολιτικό κόμμα ή αναγνωρισμένη ιδεολογία, (γ) διερευνάται εάν το πρόσωπο έχει ή του αποδίδονται απόψεις που δεν είναι αποδεκτές από τις αρχές </a:t>
            </a:r>
            <a:endParaRPr lang="en-GB" altLang="el-GR" sz="4900" dirty="0"/>
          </a:p>
        </p:txBody>
      </p:sp>
    </p:spTree>
    <p:extLst>
      <p:ext uri="{BB962C8B-B14F-4D97-AF65-F5344CB8AC3E}">
        <p14:creationId xmlns:p14="http://schemas.microsoft.com/office/powerpoint/2010/main" val="393875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647B-F5EF-4197-A16E-8E4F911D36FB}"/>
              </a:ext>
            </a:extLst>
          </p:cNvPr>
          <p:cNvSpPr>
            <a:spLocks noGrp="1"/>
          </p:cNvSpPr>
          <p:nvPr>
            <p:ph type="title"/>
          </p:nvPr>
        </p:nvSpPr>
        <p:spPr>
          <a:xfrm>
            <a:off x="209034" y="272464"/>
            <a:ext cx="8754312" cy="943939"/>
          </a:xfrm>
        </p:spPr>
        <p:txBody>
          <a:bodyPr>
            <a:noAutofit/>
          </a:bodyPr>
          <a:lstStyle/>
          <a:p>
            <a:pPr algn="ctr"/>
            <a:r>
              <a:rPr lang="el-GR" sz="3400" b="1" dirty="0"/>
              <a:t>Βρίσκεται εκτός της </a:t>
            </a:r>
            <a:r>
              <a:rPr lang="el-GR" sz="3400" b="1" dirty="0" err="1"/>
              <a:t>χώρας</a:t>
            </a:r>
            <a:r>
              <a:rPr lang="el-GR" sz="3400" b="1" dirty="0"/>
              <a:t> της </a:t>
            </a:r>
            <a:r>
              <a:rPr lang="el-GR" sz="3400" b="1" dirty="0" err="1"/>
              <a:t>οποίας</a:t>
            </a:r>
            <a:r>
              <a:rPr lang="el-GR" sz="3400" b="1" dirty="0"/>
              <a:t> </a:t>
            </a:r>
            <a:r>
              <a:rPr lang="el-GR" sz="3400" b="1" dirty="0" err="1"/>
              <a:t>έχει</a:t>
            </a:r>
            <a:r>
              <a:rPr lang="el-GR" sz="3400" b="1" dirty="0"/>
              <a:t> την </a:t>
            </a:r>
            <a:r>
              <a:rPr lang="el-GR" sz="3400" b="1" dirty="0" err="1"/>
              <a:t>υπηκοότητα</a:t>
            </a:r>
            <a:endParaRPr lang="en-US" sz="3400" dirty="0"/>
          </a:p>
        </p:txBody>
      </p:sp>
      <p:sp>
        <p:nvSpPr>
          <p:cNvPr id="3" name="Content Placeholder 2">
            <a:extLst>
              <a:ext uri="{FF2B5EF4-FFF2-40B4-BE49-F238E27FC236}">
                <a16:creationId xmlns:a16="http://schemas.microsoft.com/office/drawing/2014/main" id="{2CE96C43-065E-45E7-A876-2665E3635393}"/>
              </a:ext>
            </a:extLst>
          </p:cNvPr>
          <p:cNvSpPr>
            <a:spLocks noGrp="1"/>
          </p:cNvSpPr>
          <p:nvPr>
            <p:ph idx="1"/>
          </p:nvPr>
        </p:nvSpPr>
        <p:spPr>
          <a:xfrm>
            <a:off x="209034" y="1627464"/>
            <a:ext cx="8154790" cy="4133356"/>
          </a:xfrm>
        </p:spPr>
        <p:txBody>
          <a:bodyPr>
            <a:normAutofit/>
          </a:bodyPr>
          <a:lstStyle/>
          <a:p>
            <a:pPr lvl="1">
              <a:buFont typeface="Wingdings" panose="05000000000000000000" pitchFamily="2" charset="2"/>
              <a:buChar char="§"/>
            </a:pPr>
            <a:r>
              <a:rPr lang="el-GR" sz="2600" dirty="0"/>
              <a:t>όχι οι </a:t>
            </a:r>
            <a:r>
              <a:rPr lang="el-GR" sz="2600" b="1" dirty="0"/>
              <a:t>εσωτερικά εκτοπισμένοι </a:t>
            </a:r>
          </a:p>
          <a:p>
            <a:pPr lvl="1">
              <a:buFont typeface="Wingdings" panose="05000000000000000000" pitchFamily="2" charset="2"/>
              <a:buChar char="§"/>
            </a:pPr>
            <a:endParaRPr lang="el-GR" sz="2600" b="1" dirty="0"/>
          </a:p>
          <a:p>
            <a:pPr lvl="1">
              <a:buFont typeface="Wingdings" panose="05000000000000000000" pitchFamily="2" charset="2"/>
              <a:buChar char="§"/>
            </a:pPr>
            <a:r>
              <a:rPr lang="el-GR" sz="2600" b="1" dirty="0"/>
              <a:t>Ανιθαγενείς</a:t>
            </a:r>
            <a:r>
              <a:rPr lang="el-GR" sz="2600" dirty="0"/>
              <a:t>: εξετάζεται ο κίνδυνος στη χώρα </a:t>
            </a:r>
            <a:r>
              <a:rPr lang="el-GR" sz="2600" b="1" dirty="0"/>
              <a:t>τελευταίας συνήθους διαμονής</a:t>
            </a:r>
          </a:p>
          <a:p>
            <a:pPr lvl="1">
              <a:buFont typeface="Wingdings" panose="05000000000000000000" pitchFamily="2" charset="2"/>
              <a:buChar char="§"/>
            </a:pPr>
            <a:endParaRPr lang="el-GR" sz="2600" b="1" dirty="0"/>
          </a:p>
          <a:p>
            <a:pPr lvl="1">
              <a:buFont typeface="Wingdings" panose="05000000000000000000" pitchFamily="2" charset="2"/>
              <a:buChar char="§"/>
            </a:pPr>
            <a:r>
              <a:rPr lang="el-GR" sz="2600" dirty="0"/>
              <a:t>σε περίπτωση </a:t>
            </a:r>
            <a:r>
              <a:rPr lang="el-GR" sz="2600" b="1" dirty="0"/>
              <a:t>διπλής (ή πολλαπλής) υπηκοότητας</a:t>
            </a:r>
            <a:r>
              <a:rPr lang="el-GR" sz="2600" dirty="0"/>
              <a:t>: ανυπαρξία προστασίας σε όλες τις χώρες</a:t>
            </a:r>
          </a:p>
          <a:p>
            <a:endParaRPr lang="en-US" dirty="0"/>
          </a:p>
        </p:txBody>
      </p:sp>
    </p:spTree>
    <p:extLst>
      <p:ext uri="{BB962C8B-B14F-4D97-AF65-F5344CB8AC3E}">
        <p14:creationId xmlns:p14="http://schemas.microsoft.com/office/powerpoint/2010/main" val="320078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CE93-AC72-4D67-BE8E-1AE098646E73}"/>
              </a:ext>
            </a:extLst>
          </p:cNvPr>
          <p:cNvSpPr>
            <a:spLocks noGrp="1"/>
          </p:cNvSpPr>
          <p:nvPr>
            <p:ph type="title"/>
          </p:nvPr>
        </p:nvSpPr>
        <p:spPr/>
        <p:txBody>
          <a:bodyPr/>
          <a:lstStyle/>
          <a:p>
            <a:pPr algn="ctr"/>
            <a:r>
              <a:rPr lang="el-GR" sz="3600" dirty="0"/>
              <a:t>Αποκλεισμός από τη διεθνή προστασία Ι</a:t>
            </a:r>
            <a:endParaRPr lang="en-US" dirty="0"/>
          </a:p>
        </p:txBody>
      </p:sp>
      <p:sp>
        <p:nvSpPr>
          <p:cNvPr id="3" name="Content Placeholder 2">
            <a:extLst>
              <a:ext uri="{FF2B5EF4-FFF2-40B4-BE49-F238E27FC236}">
                <a16:creationId xmlns:a16="http://schemas.microsoft.com/office/drawing/2014/main" id="{1FB2FD27-6F43-4733-A0B7-D6D05B27939D}"/>
              </a:ext>
            </a:extLst>
          </p:cNvPr>
          <p:cNvSpPr>
            <a:spLocks noGrp="1"/>
          </p:cNvSpPr>
          <p:nvPr>
            <p:ph idx="1"/>
          </p:nvPr>
        </p:nvSpPr>
        <p:spPr/>
        <p:txBody>
          <a:bodyPr>
            <a:normAutofit/>
          </a:bodyPr>
          <a:lstStyle/>
          <a:p>
            <a:endParaRPr lang="el-GR" dirty="0"/>
          </a:p>
          <a:p>
            <a:pPr>
              <a:buFont typeface="Wingdings" panose="05000000000000000000" pitchFamily="2" charset="2"/>
              <a:buChar char="§"/>
            </a:pPr>
            <a:r>
              <a:rPr lang="el-GR" dirty="0">
                <a:latin typeface="Lato  "/>
              </a:rPr>
              <a:t>Πρόσωπα που </a:t>
            </a:r>
            <a:r>
              <a:rPr lang="el-GR" b="1" dirty="0">
                <a:latin typeface="Lato  "/>
              </a:rPr>
              <a:t>δεν έχουν ανάγκη </a:t>
            </a:r>
            <a:r>
              <a:rPr lang="el-GR" dirty="0">
                <a:latin typeface="Lato  "/>
              </a:rPr>
              <a:t>τη διεθνή προστασία</a:t>
            </a:r>
          </a:p>
          <a:p>
            <a:pPr marL="0" indent="0">
              <a:buNone/>
            </a:pPr>
            <a:endParaRPr lang="el-GR" dirty="0">
              <a:latin typeface="Lato  "/>
            </a:endParaRPr>
          </a:p>
          <a:p>
            <a:pPr lvl="1"/>
            <a:r>
              <a:rPr lang="el-GR" dirty="0">
                <a:latin typeface="Lato  "/>
              </a:rPr>
              <a:t>άρθ. 1 (Δ) της Σύμβασης: πρόσωπα που προστατεύονται στο πλαίσιο άλλου οργάνου ή οργανισμού των Ηνωμένων Εθνών</a:t>
            </a:r>
          </a:p>
          <a:p>
            <a:pPr lvl="2"/>
            <a:r>
              <a:rPr lang="el-GR" dirty="0">
                <a:latin typeface="Lato  "/>
              </a:rPr>
              <a:t>Αν όμως για οποιοδήποτε λόγο χάσουν την προστασία αυτή, εμπίπτουν αυτόματα στην Σύμβαση της Γενεύης του 1951</a:t>
            </a:r>
          </a:p>
          <a:p>
            <a:pPr lvl="1"/>
            <a:r>
              <a:rPr lang="el-GR" dirty="0">
                <a:latin typeface="Lato  "/>
              </a:rPr>
              <a:t>Άρθ. 1 (Ε) το πρόσωπο απολαμβάνει δικαιώματα και τις υποχρεώσεις το πολίτη της χώρας υποδοχής</a:t>
            </a:r>
          </a:p>
          <a:p>
            <a:endParaRPr lang="en-US" dirty="0"/>
          </a:p>
        </p:txBody>
      </p:sp>
    </p:spTree>
    <p:extLst>
      <p:ext uri="{BB962C8B-B14F-4D97-AF65-F5344CB8AC3E}">
        <p14:creationId xmlns:p14="http://schemas.microsoft.com/office/powerpoint/2010/main" val="303626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12E9-C899-4DFF-AECB-3788985880F9}"/>
              </a:ext>
            </a:extLst>
          </p:cNvPr>
          <p:cNvSpPr>
            <a:spLocks noGrp="1"/>
          </p:cNvSpPr>
          <p:nvPr>
            <p:ph type="title"/>
          </p:nvPr>
        </p:nvSpPr>
        <p:spPr/>
        <p:txBody>
          <a:bodyPr/>
          <a:lstStyle/>
          <a:p>
            <a:r>
              <a:rPr lang="el-GR" sz="3600" dirty="0"/>
              <a:t>Αποκλεισμός από τη διεθνή προστασία ΙΙ</a:t>
            </a:r>
            <a:endParaRPr lang="en-US" dirty="0"/>
          </a:p>
        </p:txBody>
      </p:sp>
      <p:sp>
        <p:nvSpPr>
          <p:cNvPr id="3" name="Content Placeholder 2">
            <a:extLst>
              <a:ext uri="{FF2B5EF4-FFF2-40B4-BE49-F238E27FC236}">
                <a16:creationId xmlns:a16="http://schemas.microsoft.com/office/drawing/2014/main" id="{FC330CBD-81F1-4501-83A1-1EF8473FDC82}"/>
              </a:ext>
            </a:extLst>
          </p:cNvPr>
          <p:cNvSpPr>
            <a:spLocks noGrp="1"/>
          </p:cNvSpPr>
          <p:nvPr>
            <p:ph idx="1"/>
          </p:nvPr>
        </p:nvSpPr>
        <p:spPr/>
        <p:txBody>
          <a:bodyPr/>
          <a:lstStyle/>
          <a:p>
            <a:pPr>
              <a:buFont typeface="Wingdings" panose="05000000000000000000" pitchFamily="2" charset="2"/>
              <a:buChar char="§"/>
            </a:pPr>
            <a:r>
              <a:rPr lang="el-GR" dirty="0"/>
              <a:t>Πρόσωπα </a:t>
            </a:r>
            <a:r>
              <a:rPr lang="el-GR" b="1" dirty="0"/>
              <a:t>δεν είναι άξια προστασίας</a:t>
            </a:r>
            <a:endParaRPr lang="en-GB" b="1" dirty="0"/>
          </a:p>
          <a:p>
            <a:pPr lvl="1"/>
            <a:endParaRPr lang="el-GR" dirty="0"/>
          </a:p>
          <a:p>
            <a:pPr lvl="1"/>
            <a:r>
              <a:rPr lang="el-GR" dirty="0"/>
              <a:t>Λόγοι αποκλεισμού</a:t>
            </a:r>
            <a:r>
              <a:rPr lang="en-US" dirty="0"/>
              <a:t> (</a:t>
            </a:r>
            <a:r>
              <a:rPr lang="el-GR" dirty="0"/>
              <a:t>άρθ. 1 ΣΤ) Σύμβασης:</a:t>
            </a:r>
          </a:p>
          <a:p>
            <a:pPr lvl="2"/>
            <a:r>
              <a:rPr lang="el-GR" dirty="0"/>
              <a:t>Εγκλήματα κατά της ειρήνης</a:t>
            </a:r>
          </a:p>
          <a:p>
            <a:pPr lvl="2"/>
            <a:r>
              <a:rPr lang="el-GR" dirty="0"/>
              <a:t>Εγκλήματα πολέμου</a:t>
            </a:r>
          </a:p>
          <a:p>
            <a:pPr lvl="2"/>
            <a:r>
              <a:rPr lang="el-GR" dirty="0"/>
              <a:t>Εγκλήματα κατά της ανθρωπότητας </a:t>
            </a:r>
          </a:p>
          <a:p>
            <a:pPr lvl="2"/>
            <a:r>
              <a:rPr lang="el-GR" dirty="0"/>
              <a:t>Σοβαρό αδίκημα του κοινού ποινικού δικαίου εκτός της χώρας υποδοχής </a:t>
            </a:r>
          </a:p>
          <a:p>
            <a:pPr lvl="2"/>
            <a:r>
              <a:rPr lang="el-GR" dirty="0"/>
              <a:t>ένοχοι ενεργειών αντίθετων προς τους σκοπούς και τις αρχές των Ηνωμένων Εθνών. </a:t>
            </a:r>
          </a:p>
          <a:p>
            <a:pPr marL="0" indent="0">
              <a:buNone/>
            </a:pPr>
            <a:endParaRPr lang="en-US" dirty="0"/>
          </a:p>
        </p:txBody>
      </p:sp>
    </p:spTree>
    <p:extLst>
      <p:ext uri="{BB962C8B-B14F-4D97-AF65-F5344CB8AC3E}">
        <p14:creationId xmlns:p14="http://schemas.microsoft.com/office/powerpoint/2010/main" val="4030597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EB0A-6A95-4C3A-9B44-D5FAD5906972}"/>
              </a:ext>
            </a:extLst>
          </p:cNvPr>
          <p:cNvSpPr>
            <a:spLocks noGrp="1"/>
          </p:cNvSpPr>
          <p:nvPr>
            <p:ph type="title"/>
          </p:nvPr>
        </p:nvSpPr>
        <p:spPr/>
        <p:txBody>
          <a:bodyPr/>
          <a:lstStyle/>
          <a:p>
            <a:pPr algn="ctr"/>
            <a:r>
              <a:rPr lang="el-GR" dirty="0"/>
              <a:t>Παύση της προστασίας</a:t>
            </a:r>
            <a:endParaRPr lang="en-US" dirty="0"/>
          </a:p>
        </p:txBody>
      </p:sp>
      <p:sp>
        <p:nvSpPr>
          <p:cNvPr id="3" name="Content Placeholder 2">
            <a:extLst>
              <a:ext uri="{FF2B5EF4-FFF2-40B4-BE49-F238E27FC236}">
                <a16:creationId xmlns:a16="http://schemas.microsoft.com/office/drawing/2014/main" id="{4BC59C2C-324C-46B8-9D78-E23533EC9244}"/>
              </a:ext>
            </a:extLst>
          </p:cNvPr>
          <p:cNvSpPr>
            <a:spLocks noGrp="1"/>
          </p:cNvSpPr>
          <p:nvPr>
            <p:ph idx="1"/>
          </p:nvPr>
        </p:nvSpPr>
        <p:spPr>
          <a:xfrm>
            <a:off x="209034" y="1300294"/>
            <a:ext cx="8754312" cy="4460526"/>
          </a:xfrm>
        </p:spPr>
        <p:txBody>
          <a:bodyPr/>
          <a:lstStyle/>
          <a:p>
            <a:pPr>
              <a:buFont typeface="Wingdings" panose="05000000000000000000" pitchFamily="2" charset="2"/>
              <a:buChar char="§"/>
            </a:pPr>
            <a:r>
              <a:rPr lang="el-GR" dirty="0"/>
              <a:t>Σε περίπτωση που:</a:t>
            </a:r>
          </a:p>
          <a:p>
            <a:pPr lvl="1"/>
            <a:r>
              <a:rPr lang="el-GR" dirty="0"/>
              <a:t>τα πρόσωπα κάνουν χρήση της προστασίας της χώρας τους</a:t>
            </a:r>
          </a:p>
          <a:p>
            <a:pPr lvl="1"/>
            <a:r>
              <a:rPr lang="el-GR" dirty="0"/>
              <a:t>επανακτήσουν την υπηκοότητα της χώρας τους</a:t>
            </a:r>
          </a:p>
          <a:p>
            <a:pPr lvl="1"/>
            <a:r>
              <a:rPr lang="el-GR" dirty="0"/>
              <a:t>απέκτησαν νέα υπηκοότητα</a:t>
            </a:r>
          </a:p>
          <a:p>
            <a:pPr lvl="1"/>
            <a:r>
              <a:rPr lang="el-GR" dirty="0" err="1"/>
              <a:t>επανεγκατασταθούν</a:t>
            </a:r>
            <a:r>
              <a:rPr lang="el-GR" dirty="0"/>
              <a:t> στη χώρα τους </a:t>
            </a:r>
          </a:p>
          <a:p>
            <a:pPr lvl="1"/>
            <a:r>
              <a:rPr lang="el-GR" dirty="0"/>
              <a:t>έπαψαν οι προϋποθέσεις αναγνώρισης</a:t>
            </a:r>
          </a:p>
          <a:p>
            <a:pPr lvl="2" algn="just"/>
            <a:r>
              <a:rPr lang="el-GR" dirty="0"/>
              <a:t>όμως μπορεί να επικαλεστεί επιτακτικούς λόγους βασισμένους σε προηγούμενη δίωξη για τους οποίους δεν επιθυμεί να επιστρέψει στη χώρα του.</a:t>
            </a:r>
            <a:endParaRPr lang="en-US" dirty="0"/>
          </a:p>
          <a:p>
            <a:endParaRPr lang="en-US" dirty="0"/>
          </a:p>
        </p:txBody>
      </p:sp>
    </p:spTree>
    <p:extLst>
      <p:ext uri="{BB962C8B-B14F-4D97-AF65-F5344CB8AC3E}">
        <p14:creationId xmlns:p14="http://schemas.microsoft.com/office/powerpoint/2010/main" val="55229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60A8-C23B-47B2-AB7C-691D3C27B651}"/>
              </a:ext>
            </a:extLst>
          </p:cNvPr>
          <p:cNvSpPr>
            <a:spLocks noGrp="1"/>
          </p:cNvSpPr>
          <p:nvPr>
            <p:ph type="ctrTitle"/>
          </p:nvPr>
        </p:nvSpPr>
        <p:spPr>
          <a:xfrm>
            <a:off x="182480" y="360052"/>
            <a:ext cx="8810063" cy="1609425"/>
          </a:xfrm>
        </p:spPr>
        <p:txBody>
          <a:bodyPr/>
          <a:lstStyle/>
          <a:p>
            <a:r>
              <a:rPr lang="el-GR" dirty="0"/>
              <a:t>Διάγραμμα Παρουσίασης</a:t>
            </a:r>
            <a:br>
              <a:rPr lang="el-GR" dirty="0"/>
            </a:br>
            <a:endParaRPr lang="en-US" dirty="0"/>
          </a:p>
        </p:txBody>
      </p:sp>
      <p:sp>
        <p:nvSpPr>
          <p:cNvPr id="3" name="Subtitle 2">
            <a:extLst>
              <a:ext uri="{FF2B5EF4-FFF2-40B4-BE49-F238E27FC236}">
                <a16:creationId xmlns:a16="http://schemas.microsoft.com/office/drawing/2014/main" id="{67459A1A-7191-4A2B-96E1-CEDFBCDF1C48}"/>
              </a:ext>
            </a:extLst>
          </p:cNvPr>
          <p:cNvSpPr>
            <a:spLocks noGrp="1"/>
          </p:cNvSpPr>
          <p:nvPr>
            <p:ph type="subTitle" idx="1"/>
          </p:nvPr>
        </p:nvSpPr>
        <p:spPr>
          <a:xfrm>
            <a:off x="660654" y="1910754"/>
            <a:ext cx="7694782" cy="3403474"/>
          </a:xfrm>
        </p:spPr>
        <p:txBody>
          <a:bodyPr anchor="ctr"/>
          <a:lstStyle/>
          <a:p>
            <a:pPr marL="342900" indent="-342900" algn="l">
              <a:buFont typeface="Wingdings" panose="05000000000000000000" pitchFamily="2" charset="2"/>
              <a:buChar char="Ø"/>
            </a:pPr>
            <a:r>
              <a:rPr lang="el-GR" dirty="0"/>
              <a:t>Η Ύπατη Αρμοστεία του ΟΗΕ για τους Πρόσφυγες</a:t>
            </a:r>
          </a:p>
          <a:p>
            <a:pPr marL="342900" indent="-342900" algn="l">
              <a:buFont typeface="Wingdings" panose="05000000000000000000" pitchFamily="2" charset="2"/>
              <a:buChar char="Ø"/>
            </a:pPr>
            <a:r>
              <a:rPr lang="el-GR" dirty="0"/>
              <a:t>Σύμβαση της Γενεύης του 1951</a:t>
            </a:r>
          </a:p>
          <a:p>
            <a:pPr marL="342900" indent="-342900" algn="l">
              <a:buFont typeface="Wingdings" panose="05000000000000000000" pitchFamily="2" charset="2"/>
              <a:buChar char="Ø"/>
            </a:pPr>
            <a:r>
              <a:rPr lang="el-GR" dirty="0"/>
              <a:t>Ορισμός της έννοιας «πρόσφυγας»</a:t>
            </a:r>
            <a:endParaRPr lang="en-US" dirty="0"/>
          </a:p>
          <a:p>
            <a:pPr marL="342900" indent="-342900" algn="l">
              <a:buFont typeface="Wingdings" panose="05000000000000000000" pitchFamily="2" charset="2"/>
              <a:buChar char="Ø"/>
            </a:pPr>
            <a:r>
              <a:rPr lang="el-GR" dirty="0"/>
              <a:t>Διαδικασίες ασύλου στην Ελλάδα </a:t>
            </a:r>
            <a:endParaRPr lang="en-US" dirty="0"/>
          </a:p>
          <a:p>
            <a:pPr marL="342900" indent="-342900" algn="l">
              <a:buFont typeface="Wingdings" panose="05000000000000000000" pitchFamily="2" charset="2"/>
              <a:buChar char="Ø"/>
            </a:pPr>
            <a:r>
              <a:rPr lang="el-GR" dirty="0"/>
              <a:t>Στατιστικά στοιχεία</a:t>
            </a:r>
          </a:p>
          <a:p>
            <a:pPr marL="342900" indent="-342900" algn="l">
              <a:buFont typeface="Arial" panose="020B0604020202020204" pitchFamily="34" charset="0"/>
              <a:buChar char="•"/>
            </a:pPr>
            <a:endParaRPr lang="el-GR" dirty="0"/>
          </a:p>
        </p:txBody>
      </p:sp>
    </p:spTree>
    <p:extLst>
      <p:ext uri="{BB962C8B-B14F-4D97-AF65-F5344CB8AC3E}">
        <p14:creationId xmlns:p14="http://schemas.microsoft.com/office/powerpoint/2010/main" val="1707076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EB0A-6A95-4C3A-9B44-D5FAD5906972}"/>
              </a:ext>
            </a:extLst>
          </p:cNvPr>
          <p:cNvSpPr>
            <a:spLocks noGrp="1"/>
          </p:cNvSpPr>
          <p:nvPr>
            <p:ph type="title"/>
          </p:nvPr>
        </p:nvSpPr>
        <p:spPr/>
        <p:txBody>
          <a:bodyPr/>
          <a:lstStyle/>
          <a:p>
            <a:pPr algn="ctr"/>
            <a:r>
              <a:rPr lang="el-GR" dirty="0"/>
              <a:t>Παράδειγμα 1</a:t>
            </a:r>
            <a:endParaRPr lang="en-US" dirty="0"/>
          </a:p>
        </p:txBody>
      </p:sp>
      <p:sp>
        <p:nvSpPr>
          <p:cNvPr id="3" name="Content Placeholder 2">
            <a:extLst>
              <a:ext uri="{FF2B5EF4-FFF2-40B4-BE49-F238E27FC236}">
                <a16:creationId xmlns:a16="http://schemas.microsoft.com/office/drawing/2014/main" id="{4BC59C2C-324C-46B8-9D78-E23533EC9244}"/>
              </a:ext>
            </a:extLst>
          </p:cNvPr>
          <p:cNvSpPr>
            <a:spLocks noGrp="1"/>
          </p:cNvSpPr>
          <p:nvPr>
            <p:ph idx="1"/>
          </p:nvPr>
        </p:nvSpPr>
        <p:spPr>
          <a:xfrm>
            <a:off x="209034" y="1300294"/>
            <a:ext cx="8754312" cy="4460526"/>
          </a:xfrm>
        </p:spPr>
        <p:txBody>
          <a:bodyPr>
            <a:normAutofit/>
          </a:bodyPr>
          <a:lstStyle/>
          <a:p>
            <a:pPr marL="0" indent="0">
              <a:buNone/>
            </a:pPr>
            <a:r>
              <a:rPr lang="el-GR" sz="2000" dirty="0"/>
              <a:t>Ο </a:t>
            </a:r>
            <a:r>
              <a:rPr lang="el-GR" sz="2000" dirty="0" err="1"/>
              <a:t>Frank</a:t>
            </a:r>
            <a:r>
              <a:rPr lang="el-GR" sz="2000" dirty="0"/>
              <a:t> και ο </a:t>
            </a:r>
            <a:r>
              <a:rPr lang="el-GR" sz="2000" dirty="0" err="1"/>
              <a:t>Fred</a:t>
            </a:r>
            <a:r>
              <a:rPr lang="el-GR" sz="2000" dirty="0"/>
              <a:t> είναι ομοφυλόφιλοι. Εξαιτίας αυτού, οι κάτοικοι της πόλης τους καθώς και άτομα της τοπικής αστυνομίας τους ξυλοκοπούν κατά εξακολούθηση και τους απειλήσαν ότι θα τους σκοτώσουν. Αυτό συνεχιζόταν για πολλούς μήνες. Ο </a:t>
            </a:r>
            <a:r>
              <a:rPr lang="el-GR" sz="2000" dirty="0" err="1"/>
              <a:t>Frank</a:t>
            </a:r>
            <a:r>
              <a:rPr lang="el-GR" sz="2000" dirty="0"/>
              <a:t> και ο </a:t>
            </a:r>
            <a:r>
              <a:rPr lang="el-GR" sz="2000" dirty="0" err="1"/>
              <a:t>Fred</a:t>
            </a:r>
            <a:r>
              <a:rPr lang="el-GR" sz="2000" dirty="0"/>
              <a:t> κατάφεραν επιτέλους να φύγουν από τη χώρα τους με το φόβο ότι θα δεχθούν επιθέσεις οι οποίες πιθανότατα να επιφέρουν ακόμη και τον θάνατο από μέλη της κοινωνίας και της αστυνομίας σε περίπτωση που επιστρέψουν στην χώρα τους. Έχουν κάνει αίτημα ασύλου σε γειτονική χώρα.</a:t>
            </a:r>
          </a:p>
          <a:p>
            <a:pPr marL="0" indent="0">
              <a:buNone/>
            </a:pPr>
            <a:endParaRPr lang="el-GR" sz="2000" dirty="0"/>
          </a:p>
          <a:p>
            <a:pPr marL="0" indent="0">
              <a:buNone/>
            </a:pPr>
            <a:r>
              <a:rPr lang="el-GR" sz="2000" dirty="0"/>
              <a:t>Πιστεύετε ότι ο </a:t>
            </a:r>
            <a:r>
              <a:rPr lang="el-GR" sz="2000" dirty="0" err="1"/>
              <a:t>Frank</a:t>
            </a:r>
            <a:r>
              <a:rPr lang="el-GR" sz="2000" dirty="0"/>
              <a:t> και ο </a:t>
            </a:r>
            <a:r>
              <a:rPr lang="el-GR" sz="2000" dirty="0" err="1"/>
              <a:t>Fred</a:t>
            </a:r>
            <a:r>
              <a:rPr lang="el-GR" sz="2000" dirty="0"/>
              <a:t> είναι πρόσφυγες;</a:t>
            </a:r>
          </a:p>
          <a:p>
            <a:pPr marL="0" indent="0">
              <a:buNone/>
            </a:pPr>
            <a:endParaRPr lang="en-US" dirty="0"/>
          </a:p>
        </p:txBody>
      </p:sp>
    </p:spTree>
    <p:extLst>
      <p:ext uri="{BB962C8B-B14F-4D97-AF65-F5344CB8AC3E}">
        <p14:creationId xmlns:p14="http://schemas.microsoft.com/office/powerpoint/2010/main" val="2795465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EB0A-6A95-4C3A-9B44-D5FAD5906972}"/>
              </a:ext>
            </a:extLst>
          </p:cNvPr>
          <p:cNvSpPr>
            <a:spLocks noGrp="1"/>
          </p:cNvSpPr>
          <p:nvPr>
            <p:ph type="title"/>
          </p:nvPr>
        </p:nvSpPr>
        <p:spPr/>
        <p:txBody>
          <a:bodyPr/>
          <a:lstStyle/>
          <a:p>
            <a:pPr algn="ctr"/>
            <a:r>
              <a:rPr lang="el-GR" dirty="0"/>
              <a:t>Απάντηση 1</a:t>
            </a:r>
            <a:r>
              <a:rPr lang="el-GR" baseline="30000" dirty="0"/>
              <a:t>ου</a:t>
            </a:r>
            <a:r>
              <a:rPr lang="el-GR" dirty="0"/>
              <a:t> παραδείγματος</a:t>
            </a:r>
            <a:endParaRPr lang="en-US" dirty="0"/>
          </a:p>
        </p:txBody>
      </p:sp>
      <p:sp>
        <p:nvSpPr>
          <p:cNvPr id="3" name="Content Placeholder 2">
            <a:extLst>
              <a:ext uri="{FF2B5EF4-FFF2-40B4-BE49-F238E27FC236}">
                <a16:creationId xmlns:a16="http://schemas.microsoft.com/office/drawing/2014/main" id="{4BC59C2C-324C-46B8-9D78-E23533EC9244}"/>
              </a:ext>
            </a:extLst>
          </p:cNvPr>
          <p:cNvSpPr>
            <a:spLocks noGrp="1"/>
          </p:cNvSpPr>
          <p:nvPr>
            <p:ph idx="1"/>
          </p:nvPr>
        </p:nvSpPr>
        <p:spPr>
          <a:xfrm>
            <a:off x="209034" y="1300294"/>
            <a:ext cx="8754312" cy="4460526"/>
          </a:xfrm>
        </p:spPr>
        <p:txBody>
          <a:bodyPr/>
          <a:lstStyle/>
          <a:p>
            <a:pPr marL="0" indent="0">
              <a:buNone/>
            </a:pPr>
            <a:endParaRPr lang="el-GR" altLang="en-US" sz="2400" dirty="0"/>
          </a:p>
          <a:p>
            <a:pPr marL="0" indent="0">
              <a:buNone/>
            </a:pPr>
            <a:endParaRPr lang="el-GR" altLang="en-US" sz="2400" dirty="0"/>
          </a:p>
          <a:p>
            <a:pPr marL="0" indent="0">
              <a:buNone/>
            </a:pPr>
            <a:r>
              <a:rPr lang="el-GR" altLang="en-US" sz="2400" dirty="0"/>
              <a:t>Ο </a:t>
            </a:r>
            <a:r>
              <a:rPr lang="el-GR" altLang="en-US" sz="2400" dirty="0" err="1"/>
              <a:t>Frank</a:t>
            </a:r>
            <a:r>
              <a:rPr lang="el-GR" altLang="en-US" sz="2400" dirty="0"/>
              <a:t> και ο </a:t>
            </a:r>
            <a:r>
              <a:rPr lang="el-GR" altLang="en-US" sz="2400" dirty="0" err="1"/>
              <a:t>Fred</a:t>
            </a:r>
            <a:r>
              <a:rPr lang="el-GR" altLang="en-US" sz="2400" dirty="0"/>
              <a:t> είναι πρόσφυγες καθώς οι ζωές τους διατρέχουν κίνδυνο σε περίπτωση που επιστρέψουν. Έχουν δικαιολογημένο φόβο δίωξης λόγω του σεξουαλικού τους προσανατολισμού (συμμετοχή σε συγκεκριμένη κοινωνική ομάδα).</a:t>
            </a:r>
            <a:endParaRPr lang="en-GB" altLang="en-US" sz="2400" dirty="0"/>
          </a:p>
          <a:p>
            <a:pPr marL="0" indent="0">
              <a:buNone/>
            </a:pPr>
            <a:endParaRPr lang="en-US" sz="1800" dirty="0"/>
          </a:p>
        </p:txBody>
      </p:sp>
    </p:spTree>
    <p:extLst>
      <p:ext uri="{BB962C8B-B14F-4D97-AF65-F5344CB8AC3E}">
        <p14:creationId xmlns:p14="http://schemas.microsoft.com/office/powerpoint/2010/main" val="247599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EB0A-6A95-4C3A-9B44-D5FAD5906972}"/>
              </a:ext>
            </a:extLst>
          </p:cNvPr>
          <p:cNvSpPr>
            <a:spLocks noGrp="1"/>
          </p:cNvSpPr>
          <p:nvPr>
            <p:ph type="title"/>
          </p:nvPr>
        </p:nvSpPr>
        <p:spPr/>
        <p:txBody>
          <a:bodyPr/>
          <a:lstStyle/>
          <a:p>
            <a:pPr algn="ctr"/>
            <a:r>
              <a:rPr lang="el-GR" dirty="0"/>
              <a:t>Παράδειγμα 2</a:t>
            </a:r>
            <a:endParaRPr lang="en-US" dirty="0"/>
          </a:p>
        </p:txBody>
      </p:sp>
      <p:sp>
        <p:nvSpPr>
          <p:cNvPr id="3" name="Content Placeholder 2">
            <a:extLst>
              <a:ext uri="{FF2B5EF4-FFF2-40B4-BE49-F238E27FC236}">
                <a16:creationId xmlns:a16="http://schemas.microsoft.com/office/drawing/2014/main" id="{4BC59C2C-324C-46B8-9D78-E23533EC9244}"/>
              </a:ext>
            </a:extLst>
          </p:cNvPr>
          <p:cNvSpPr>
            <a:spLocks noGrp="1"/>
          </p:cNvSpPr>
          <p:nvPr>
            <p:ph idx="1"/>
          </p:nvPr>
        </p:nvSpPr>
        <p:spPr>
          <a:xfrm>
            <a:off x="209034" y="1300294"/>
            <a:ext cx="8754312" cy="4460526"/>
          </a:xfrm>
        </p:spPr>
        <p:txBody>
          <a:bodyPr>
            <a:normAutofit/>
          </a:bodyPr>
          <a:lstStyle/>
          <a:p>
            <a:pPr marL="0" indent="0">
              <a:buNone/>
            </a:pPr>
            <a:r>
              <a:rPr lang="el-GR" altLang="en-US" sz="2000" dirty="0"/>
              <a:t>Η Μόνα υπήκοος της </a:t>
            </a:r>
            <a:r>
              <a:rPr lang="en-US" altLang="en-US" sz="2000" dirty="0"/>
              <a:t>Riverland</a:t>
            </a:r>
            <a:r>
              <a:rPr lang="el-GR" altLang="en-US" sz="2000" dirty="0"/>
              <a:t>, αναχώρησε από την πατρίδα της αναζητώντας καλύτερες συνθήκες εργασίας στο εξωτερικό στην γειτονική </a:t>
            </a:r>
            <a:r>
              <a:rPr lang="en-US" altLang="en-US" sz="2000" dirty="0"/>
              <a:t>Batavia</a:t>
            </a:r>
            <a:r>
              <a:rPr lang="el-GR" altLang="en-US" sz="2000" dirty="0"/>
              <a:t>. Όσο ζούσε στην </a:t>
            </a:r>
            <a:r>
              <a:rPr lang="en-US" altLang="en-US" sz="2000" dirty="0"/>
              <a:t>Batavia</a:t>
            </a:r>
            <a:r>
              <a:rPr lang="el-GR" altLang="en-US" sz="2000" dirty="0"/>
              <a:t>, ξέσπασε πόλεμος στην πατρίδα της όταν ένοπλες δυνάμεις άλλης γειτονικής χώρας εισέβαλαν στο έδαφος της </a:t>
            </a:r>
            <a:r>
              <a:rPr lang="en-US" altLang="en-US" sz="2000" dirty="0"/>
              <a:t>Riverland </a:t>
            </a:r>
            <a:r>
              <a:rPr lang="el-GR" altLang="en-US" sz="2000" dirty="0"/>
              <a:t>επιχειρώντας να εγκαθιδρύσουν καθεστώς ελεγχόμενο από </a:t>
            </a:r>
            <a:r>
              <a:rPr lang="el-GR" altLang="en-US" sz="2000" dirty="0" err="1"/>
              <a:t>εθνοτική</a:t>
            </a:r>
            <a:r>
              <a:rPr lang="el-GR" altLang="en-US" sz="2000" dirty="0"/>
              <a:t> ομάδα στην οποία ανήκει η Μόνα.  Ως αντίποινα, οι ένοπλες δυνάμεις της </a:t>
            </a:r>
            <a:r>
              <a:rPr lang="en-US" altLang="en-US" sz="2000" dirty="0"/>
              <a:t>Riverland</a:t>
            </a:r>
            <a:r>
              <a:rPr lang="el-GR" altLang="en-US" sz="2000" dirty="0"/>
              <a:t>, που ανήκουν σε άλλη </a:t>
            </a:r>
            <a:r>
              <a:rPr lang="el-GR" altLang="en-US" sz="2000" dirty="0" err="1"/>
              <a:t>εθνοτική</a:t>
            </a:r>
            <a:r>
              <a:rPr lang="el-GR" altLang="en-US" sz="2000" dirty="0"/>
              <a:t> ομάδα, προέβησαν σε αυθαίρετες συλλήψεις, και διέταξαν την κράτηση μελών της </a:t>
            </a:r>
            <a:r>
              <a:rPr lang="el-GR" altLang="en-US" sz="2000" dirty="0" err="1"/>
              <a:t>εθνοτικής</a:t>
            </a:r>
            <a:r>
              <a:rPr lang="el-GR" altLang="en-US" sz="2000" dirty="0"/>
              <a:t> ομάδας στην οποία ανήκει η Μόνα. Σημειώθηκαν αναφορές για βασανιστήρια και δολοφονίες. Η Μόνα, η οποία ουδέποτε είχε αντιμετωπίσει ζητήματα ασφαλείας στην χώρα καταγωγής της, παρακολουθώντας την κατάσταση στην πατρίδα της, θεώρησε ότι είναι ασφαλέστερο να ζητήσει άσυλο στην </a:t>
            </a:r>
            <a:r>
              <a:rPr lang="en-US" altLang="en-US" sz="2000" dirty="0"/>
              <a:t>Batavia</a:t>
            </a:r>
            <a:r>
              <a:rPr lang="el-GR" altLang="en-US" sz="2000" dirty="0"/>
              <a:t>. </a:t>
            </a:r>
            <a:endParaRPr lang="en-GB" altLang="en-US" sz="2000" dirty="0"/>
          </a:p>
          <a:p>
            <a:pPr marL="0" indent="0">
              <a:buNone/>
            </a:pPr>
            <a:endParaRPr lang="en-US" sz="2600" dirty="0"/>
          </a:p>
        </p:txBody>
      </p:sp>
    </p:spTree>
    <p:extLst>
      <p:ext uri="{BB962C8B-B14F-4D97-AF65-F5344CB8AC3E}">
        <p14:creationId xmlns:p14="http://schemas.microsoft.com/office/powerpoint/2010/main" val="54662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EB0A-6A95-4C3A-9B44-D5FAD5906972}"/>
              </a:ext>
            </a:extLst>
          </p:cNvPr>
          <p:cNvSpPr>
            <a:spLocks noGrp="1"/>
          </p:cNvSpPr>
          <p:nvPr>
            <p:ph type="title"/>
          </p:nvPr>
        </p:nvSpPr>
        <p:spPr/>
        <p:txBody>
          <a:bodyPr/>
          <a:lstStyle/>
          <a:p>
            <a:pPr algn="ctr"/>
            <a:r>
              <a:rPr lang="el-GR" dirty="0"/>
              <a:t>Απάντηση 2</a:t>
            </a:r>
            <a:r>
              <a:rPr lang="el-GR" baseline="30000" dirty="0"/>
              <a:t>ου</a:t>
            </a:r>
            <a:r>
              <a:rPr lang="el-GR" dirty="0"/>
              <a:t> παραδείγματος</a:t>
            </a:r>
            <a:endParaRPr lang="en-US" dirty="0"/>
          </a:p>
        </p:txBody>
      </p:sp>
      <p:sp>
        <p:nvSpPr>
          <p:cNvPr id="3" name="Content Placeholder 2">
            <a:extLst>
              <a:ext uri="{FF2B5EF4-FFF2-40B4-BE49-F238E27FC236}">
                <a16:creationId xmlns:a16="http://schemas.microsoft.com/office/drawing/2014/main" id="{4BC59C2C-324C-46B8-9D78-E23533EC9244}"/>
              </a:ext>
            </a:extLst>
          </p:cNvPr>
          <p:cNvSpPr>
            <a:spLocks noGrp="1"/>
          </p:cNvSpPr>
          <p:nvPr>
            <p:ph idx="1"/>
          </p:nvPr>
        </p:nvSpPr>
        <p:spPr>
          <a:xfrm>
            <a:off x="209034" y="1300294"/>
            <a:ext cx="8754312" cy="4460526"/>
          </a:xfrm>
        </p:spPr>
        <p:txBody>
          <a:bodyPr/>
          <a:lstStyle/>
          <a:p>
            <a:pPr marL="0" indent="0">
              <a:buNone/>
            </a:pPr>
            <a:endParaRPr lang="el-GR" altLang="en-US" sz="2400" dirty="0"/>
          </a:p>
          <a:p>
            <a:pPr marL="0" indent="0">
              <a:buNone/>
            </a:pPr>
            <a:endParaRPr lang="el-GR" altLang="en-US" sz="2400" dirty="0"/>
          </a:p>
          <a:p>
            <a:pPr marL="0" indent="0">
              <a:buNone/>
            </a:pPr>
            <a:r>
              <a:rPr lang="el-GR" altLang="en-US" sz="2400" dirty="0"/>
              <a:t>Η Μόνα είναι επί τόπου πρόσφυγας (</a:t>
            </a:r>
            <a:r>
              <a:rPr lang="el-GR" altLang="en-US" sz="2400" dirty="0" err="1"/>
              <a:t>sur</a:t>
            </a:r>
            <a:r>
              <a:rPr lang="el-GR" altLang="en-US" sz="2400" dirty="0"/>
              <a:t> </a:t>
            </a:r>
            <a:r>
              <a:rPr lang="el-GR" altLang="en-US" sz="2400" dirty="0" err="1"/>
              <a:t>place</a:t>
            </a:r>
            <a:r>
              <a:rPr lang="el-GR" altLang="en-US" sz="2400" dirty="0"/>
              <a:t>), καθώς παρότι  όταν αποχώρησε δεν ήταν πρόσφυγας, πλέον υφίσταται δικαιολογημένο φόβο δίωξης που εντάσσεται στο πλαίσιο του εμφυλίου πολέμου που λαμβάνει χώρα στην πατρίδα της. Έχει δικαιολογημένο φόβο δίωξης λόγω φυλής, εθνικότητας και αποδιδόμενων πολιτικών πεποιθήσεων.  </a:t>
            </a:r>
          </a:p>
          <a:p>
            <a:pPr marL="0" indent="0">
              <a:buNone/>
            </a:pPr>
            <a:endParaRPr lang="en-US" sz="1800" dirty="0"/>
          </a:p>
        </p:txBody>
      </p:sp>
    </p:spTree>
    <p:extLst>
      <p:ext uri="{BB962C8B-B14F-4D97-AF65-F5344CB8AC3E}">
        <p14:creationId xmlns:p14="http://schemas.microsoft.com/office/powerpoint/2010/main" val="186227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8E97-7C74-41AF-BB3E-96FF0E3F1DE2}"/>
              </a:ext>
            </a:extLst>
          </p:cNvPr>
          <p:cNvSpPr>
            <a:spLocks noGrp="1"/>
          </p:cNvSpPr>
          <p:nvPr>
            <p:ph type="title"/>
          </p:nvPr>
        </p:nvSpPr>
        <p:spPr>
          <a:xfrm>
            <a:off x="209034" y="272465"/>
            <a:ext cx="8754312" cy="477112"/>
          </a:xfrm>
        </p:spPr>
        <p:txBody>
          <a:bodyPr>
            <a:noAutofit/>
          </a:bodyPr>
          <a:lstStyle/>
          <a:p>
            <a:pPr algn="ctr"/>
            <a:r>
              <a:rPr lang="el-GR" sz="2600" dirty="0"/>
              <a:t>Συνοπτική αποτύπωση ελληνικής διαδικασίας ασύλου </a:t>
            </a:r>
            <a:endParaRPr lang="en-US" sz="2600" dirty="0"/>
          </a:p>
        </p:txBody>
      </p:sp>
      <p:sp>
        <p:nvSpPr>
          <p:cNvPr id="3" name="Content Placeholder 2">
            <a:extLst>
              <a:ext uri="{FF2B5EF4-FFF2-40B4-BE49-F238E27FC236}">
                <a16:creationId xmlns:a16="http://schemas.microsoft.com/office/drawing/2014/main" id="{AC493053-978F-4B12-B6EA-EEFDD415D168}"/>
              </a:ext>
            </a:extLst>
          </p:cNvPr>
          <p:cNvSpPr>
            <a:spLocks noGrp="1"/>
          </p:cNvSpPr>
          <p:nvPr>
            <p:ph idx="1"/>
          </p:nvPr>
        </p:nvSpPr>
        <p:spPr>
          <a:xfrm>
            <a:off x="209034" y="1124125"/>
            <a:ext cx="8565850" cy="4636695"/>
          </a:xfrm>
        </p:spPr>
        <p:txBody>
          <a:bodyPr>
            <a:normAutofit/>
          </a:bodyPr>
          <a:lstStyle/>
          <a:p>
            <a:pPr marL="914400" lvl="2" indent="0">
              <a:spcBef>
                <a:spcPts val="2400"/>
              </a:spcBef>
              <a:buNone/>
            </a:pPr>
            <a:endParaRPr lang="en-GB" sz="2400" dirty="0"/>
          </a:p>
          <a:p>
            <a:endParaRPr lang="en-US" dirty="0"/>
          </a:p>
        </p:txBody>
      </p:sp>
      <p:pic>
        <p:nvPicPr>
          <p:cNvPr id="4" name="Picture 3">
            <a:extLst>
              <a:ext uri="{FF2B5EF4-FFF2-40B4-BE49-F238E27FC236}">
                <a16:creationId xmlns:a16="http://schemas.microsoft.com/office/drawing/2014/main" id="{6DEEEE8D-799A-45C0-AA4D-9196293DE894}"/>
              </a:ext>
            </a:extLst>
          </p:cNvPr>
          <p:cNvPicPr>
            <a:picLocks noChangeAspect="1"/>
          </p:cNvPicPr>
          <p:nvPr/>
        </p:nvPicPr>
        <p:blipFill>
          <a:blip r:embed="rId2"/>
          <a:stretch>
            <a:fillRect/>
          </a:stretch>
        </p:blipFill>
        <p:spPr>
          <a:xfrm>
            <a:off x="336564" y="941318"/>
            <a:ext cx="8499251" cy="5058119"/>
          </a:xfrm>
          <a:prstGeom prst="rect">
            <a:avLst/>
          </a:prstGeom>
        </p:spPr>
      </p:pic>
    </p:spTree>
    <p:extLst>
      <p:ext uri="{BB962C8B-B14F-4D97-AF65-F5344CB8AC3E}">
        <p14:creationId xmlns:p14="http://schemas.microsoft.com/office/powerpoint/2010/main" val="318539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7307891-69C2-4D31-81F0-48D045C6588A}"/>
              </a:ext>
            </a:extLst>
          </p:cNvPr>
          <p:cNvPicPr>
            <a:picLocks noGrp="1" noChangeAspect="1"/>
          </p:cNvPicPr>
          <p:nvPr>
            <p:ph type="pic" sz="quarter" idx="13"/>
          </p:nvPr>
        </p:nvPicPr>
        <p:blipFill>
          <a:blip r:embed="rId2"/>
          <a:srcRect l="1008" r="1008"/>
          <a:stretch/>
        </p:blipFill>
        <p:spPr>
          <a:xfrm>
            <a:off x="0" y="0"/>
            <a:ext cx="9144000" cy="6221413"/>
          </a:xfrm>
        </p:spPr>
      </p:pic>
      <p:sp>
        <p:nvSpPr>
          <p:cNvPr id="2" name="Title 1"/>
          <p:cNvSpPr>
            <a:spLocks noGrp="1"/>
          </p:cNvSpPr>
          <p:nvPr>
            <p:ph type="ctrTitle"/>
          </p:nvPr>
        </p:nvSpPr>
        <p:spPr>
          <a:xfrm>
            <a:off x="184558" y="5821959"/>
            <a:ext cx="6627304" cy="926984"/>
          </a:xfrm>
        </p:spPr>
        <p:txBody>
          <a:bodyPr anchor="b">
            <a:normAutofit/>
          </a:bodyPr>
          <a:lstStyle/>
          <a:p>
            <a:pPr algn="l"/>
            <a:r>
              <a:rPr lang="el-GR" sz="2400" kern="0" dirty="0">
                <a:solidFill>
                  <a:schemeClr val="bg1"/>
                </a:solidFill>
              </a:rPr>
              <a:t>Δεδομένα αναγκαστικού εκτοπισμού</a:t>
            </a:r>
            <a:endParaRPr kumimoji="0" lang="el-GR" sz="240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329408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6FE6D0E-012B-49A8-AD6F-AD0F6D0674CB}"/>
              </a:ext>
            </a:extLst>
          </p:cNvPr>
          <p:cNvPicPr>
            <a:picLocks noChangeAspect="1"/>
          </p:cNvPicPr>
          <p:nvPr/>
        </p:nvPicPr>
        <p:blipFill>
          <a:blip r:embed="rId3"/>
          <a:stretch>
            <a:fillRect/>
          </a:stretch>
        </p:blipFill>
        <p:spPr>
          <a:xfrm>
            <a:off x="439838" y="603682"/>
            <a:ext cx="8264324" cy="5481708"/>
          </a:xfrm>
          <a:prstGeom prst="rect">
            <a:avLst/>
          </a:prstGeom>
        </p:spPr>
      </p:pic>
      <p:sp>
        <p:nvSpPr>
          <p:cNvPr id="2" name="TextBox 1">
            <a:extLst>
              <a:ext uri="{FF2B5EF4-FFF2-40B4-BE49-F238E27FC236}">
                <a16:creationId xmlns:a16="http://schemas.microsoft.com/office/drawing/2014/main" id="{F940C675-C102-47DD-A06E-B67D250989EE}"/>
              </a:ext>
            </a:extLst>
          </p:cNvPr>
          <p:cNvSpPr txBox="1"/>
          <p:nvPr/>
        </p:nvSpPr>
        <p:spPr>
          <a:xfrm>
            <a:off x="1451810" y="764952"/>
            <a:ext cx="7050506" cy="369332"/>
          </a:xfrm>
          <a:prstGeom prst="rect">
            <a:avLst/>
          </a:prstGeom>
          <a:noFill/>
        </p:spPr>
        <p:txBody>
          <a:bodyPr wrap="square" rtlCol="0">
            <a:spAutoFit/>
          </a:bodyPr>
          <a:lstStyle/>
          <a:p>
            <a:r>
              <a:rPr lang="en-US" dirty="0"/>
              <a:t>Populations of concern to UNHCR, mid 2021</a:t>
            </a:r>
          </a:p>
        </p:txBody>
      </p:sp>
    </p:spTree>
    <p:extLst>
      <p:ext uri="{BB962C8B-B14F-4D97-AF65-F5344CB8AC3E}">
        <p14:creationId xmlns:p14="http://schemas.microsoft.com/office/powerpoint/2010/main" val="1472181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B3EE4B-A5A1-4AAF-88AC-8CD8F0A80809}"/>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6B338EA3-77E9-404B-AEA4-ADF1DB3AD939}"/>
              </a:ext>
            </a:extLst>
          </p:cNvPr>
          <p:cNvSpPr>
            <a:spLocks noGrp="1"/>
          </p:cNvSpPr>
          <p:nvPr>
            <p:ph type="subTitle" idx="1"/>
          </p:nvPr>
        </p:nvSpPr>
        <p:spPr/>
        <p:txBody>
          <a:bodyPr/>
          <a:lstStyle/>
          <a:p>
            <a:endParaRPr lang="en-US"/>
          </a:p>
        </p:txBody>
      </p:sp>
      <p:pic>
        <p:nvPicPr>
          <p:cNvPr id="5" name="Content Placeholder 4">
            <a:extLst>
              <a:ext uri="{FF2B5EF4-FFF2-40B4-BE49-F238E27FC236}">
                <a16:creationId xmlns:a16="http://schemas.microsoft.com/office/drawing/2014/main" id="{216BD656-A17E-4D9F-BD02-2E681102654E}"/>
              </a:ext>
            </a:extLst>
          </p:cNvPr>
          <p:cNvPicPr>
            <a:picLocks noGrp="1" noChangeAspect="1"/>
          </p:cNvPicPr>
          <p:nvPr>
            <p:ph idx="4294967295"/>
          </p:nvPr>
        </p:nvPicPr>
        <p:blipFill>
          <a:blip r:embed="rId2"/>
          <a:stretch>
            <a:fillRect/>
          </a:stretch>
        </p:blipFill>
        <p:spPr>
          <a:xfrm>
            <a:off x="390525" y="1149350"/>
            <a:ext cx="8753475" cy="4348163"/>
          </a:xfrm>
        </p:spPr>
      </p:pic>
    </p:spTree>
    <p:extLst>
      <p:ext uri="{BB962C8B-B14F-4D97-AF65-F5344CB8AC3E}">
        <p14:creationId xmlns:p14="http://schemas.microsoft.com/office/powerpoint/2010/main" val="2379728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BF75-B556-412B-AB6F-79CA312D3FDE}"/>
              </a:ext>
            </a:extLst>
          </p:cNvPr>
          <p:cNvSpPr>
            <a:spLocks noGrp="1"/>
          </p:cNvSpPr>
          <p:nvPr>
            <p:ph type="title"/>
          </p:nvPr>
        </p:nvSpPr>
        <p:spPr/>
        <p:txBody>
          <a:bodyPr/>
          <a:lstStyle/>
          <a:p>
            <a:r>
              <a:rPr lang="en-US" dirty="0"/>
              <a:t>Arrivals in Greece </a:t>
            </a:r>
          </a:p>
        </p:txBody>
      </p:sp>
      <p:graphicFrame>
        <p:nvGraphicFramePr>
          <p:cNvPr id="6" name="Content Placeholder 5">
            <a:extLst>
              <a:ext uri="{FF2B5EF4-FFF2-40B4-BE49-F238E27FC236}">
                <a16:creationId xmlns:a16="http://schemas.microsoft.com/office/drawing/2014/main" id="{1842D728-C804-4FC7-B3E1-CCD3FC2DB6FD}"/>
              </a:ext>
            </a:extLst>
          </p:cNvPr>
          <p:cNvGraphicFramePr>
            <a:graphicFrameLocks noGrp="1"/>
          </p:cNvGraphicFramePr>
          <p:nvPr>
            <p:ph idx="1"/>
          </p:nvPr>
        </p:nvGraphicFramePr>
        <p:xfrm>
          <a:off x="209550" y="892175"/>
          <a:ext cx="8753475" cy="4868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1043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bar chart&#10;&#10;Description automatically generated">
            <a:extLst>
              <a:ext uri="{FF2B5EF4-FFF2-40B4-BE49-F238E27FC236}">
                <a16:creationId xmlns:a16="http://schemas.microsoft.com/office/drawing/2014/main" id="{88F81DE0-3358-498E-939D-F1C80BB722E6}"/>
              </a:ext>
            </a:extLst>
          </p:cNvPr>
          <p:cNvPicPr>
            <a:picLocks noGrp="1" noChangeAspect="1"/>
          </p:cNvPicPr>
          <p:nvPr>
            <p:ph idx="1"/>
          </p:nvPr>
        </p:nvPicPr>
        <p:blipFill>
          <a:blip r:embed="rId2"/>
          <a:stretch>
            <a:fillRect/>
          </a:stretch>
        </p:blipFill>
        <p:spPr>
          <a:xfrm>
            <a:off x="54513" y="1166071"/>
            <a:ext cx="9089487" cy="4167030"/>
          </a:xfrm>
          <a:noFill/>
        </p:spPr>
      </p:pic>
    </p:spTree>
    <p:extLst>
      <p:ext uri="{BB962C8B-B14F-4D97-AF65-F5344CB8AC3E}">
        <p14:creationId xmlns:p14="http://schemas.microsoft.com/office/powerpoint/2010/main" val="421627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67BE-98C3-4E2C-BFEE-E0F51EFEA58D}"/>
              </a:ext>
            </a:extLst>
          </p:cNvPr>
          <p:cNvSpPr>
            <a:spLocks noGrp="1"/>
          </p:cNvSpPr>
          <p:nvPr>
            <p:ph type="title"/>
          </p:nvPr>
        </p:nvSpPr>
        <p:spPr>
          <a:xfrm>
            <a:off x="209034" y="272464"/>
            <a:ext cx="8754312" cy="1103330"/>
          </a:xfrm>
        </p:spPr>
        <p:txBody>
          <a:bodyPr anchor="ctr">
            <a:noAutofit/>
          </a:bodyPr>
          <a:lstStyle/>
          <a:p>
            <a:pPr algn="ctr"/>
            <a:r>
              <a:rPr lang="el-GR" altLang="en-US" sz="4000" b="1" dirty="0"/>
              <a:t>Ύπατη Αρμοστεία του ΟΗΕ για τους Πρόσφυγες</a:t>
            </a:r>
            <a:endParaRPr lang="en-US" altLang="en-US" sz="4000" b="1" dirty="0"/>
          </a:p>
        </p:txBody>
      </p:sp>
      <p:sp>
        <p:nvSpPr>
          <p:cNvPr id="3" name="Content Placeholder 2">
            <a:extLst>
              <a:ext uri="{FF2B5EF4-FFF2-40B4-BE49-F238E27FC236}">
                <a16:creationId xmlns:a16="http://schemas.microsoft.com/office/drawing/2014/main" id="{618A5ED8-2701-4853-ADB0-2C9ADACDAFE6}"/>
              </a:ext>
            </a:extLst>
          </p:cNvPr>
          <p:cNvSpPr>
            <a:spLocks noGrp="1"/>
          </p:cNvSpPr>
          <p:nvPr>
            <p:ph idx="1"/>
          </p:nvPr>
        </p:nvSpPr>
        <p:spPr>
          <a:xfrm>
            <a:off x="194844" y="3686284"/>
            <a:ext cx="8754312" cy="4518150"/>
          </a:xfrm>
        </p:spPr>
        <p:txBody>
          <a:bodyPr anchor="ctr"/>
          <a:lstStyle/>
          <a:p>
            <a:pPr marL="0" marR="0" lvl="0" indent="0" algn="l" defTabSz="914400" rtl="0" eaLnBrk="1" fontAlgn="auto" latinLnBrk="0" hangingPunct="1">
              <a:lnSpc>
                <a:spcPct val="90000"/>
              </a:lnSpc>
              <a:spcBef>
                <a:spcPts val="1200"/>
              </a:spcBef>
              <a:spcAft>
                <a:spcPts val="0"/>
              </a:spcAft>
              <a:buClr>
                <a:prstClr val="black"/>
              </a:buClr>
              <a:buSzPct val="95000"/>
              <a:buFontTx/>
              <a:buNone/>
              <a:tabLst/>
              <a:defRPr/>
            </a:pPr>
            <a:endParaRPr kumimoji="0" lang="el-GR" altLang="en-US"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90000"/>
              </a:lnSpc>
              <a:spcBef>
                <a:spcPts val="1200"/>
              </a:spcBef>
              <a:spcAft>
                <a:spcPts val="0"/>
              </a:spcAft>
              <a:buClr>
                <a:prstClr val="black"/>
              </a:buClr>
              <a:buSzPct val="95000"/>
              <a:buFontTx/>
              <a:buNone/>
              <a:tabLst/>
              <a:defRPr/>
            </a:pPr>
            <a:endParaRPr kumimoji="0" lang="el-GR" altLang="en-US"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90000"/>
              </a:lnSpc>
              <a:spcBef>
                <a:spcPts val="1200"/>
              </a:spcBef>
              <a:spcAft>
                <a:spcPts val="0"/>
              </a:spcAft>
              <a:buClr>
                <a:prstClr val="black"/>
              </a:buClr>
              <a:buSzPct val="95000"/>
              <a:buFontTx/>
              <a:buNone/>
              <a:tabLst/>
              <a:defRPr/>
            </a:pPr>
            <a:endParaRPr kumimoji="0" lang="el-GR" altLang="en-US" sz="1800" b="0" i="0" u="none" strike="noStrike" kern="1200" cap="none" spc="0" normalizeH="0" baseline="0" noProof="0" dirty="0">
              <a:ln>
                <a:noFill/>
              </a:ln>
              <a:solidFill>
                <a:srgbClr val="000000"/>
              </a:solidFill>
              <a:effectLst/>
              <a:uLnTx/>
              <a:uFillTx/>
              <a:latin typeface="Calibri"/>
              <a:ea typeface="+mn-ea"/>
              <a:cs typeface="+mn-cs"/>
            </a:endParaRPr>
          </a:p>
          <a:p>
            <a:pPr marL="0" indent="0">
              <a:buNone/>
            </a:pPr>
            <a:endParaRPr lang="en-US" dirty="0"/>
          </a:p>
        </p:txBody>
      </p:sp>
      <p:sp>
        <p:nvSpPr>
          <p:cNvPr id="8" name="TextBox 7">
            <a:extLst>
              <a:ext uri="{FF2B5EF4-FFF2-40B4-BE49-F238E27FC236}">
                <a16:creationId xmlns:a16="http://schemas.microsoft.com/office/drawing/2014/main" id="{4A3F8244-3FD1-42C5-BB1C-28D573F9B1BC}"/>
              </a:ext>
            </a:extLst>
          </p:cNvPr>
          <p:cNvSpPr txBox="1"/>
          <p:nvPr/>
        </p:nvSpPr>
        <p:spPr>
          <a:xfrm>
            <a:off x="689104" y="2116623"/>
            <a:ext cx="7794171" cy="3139321"/>
          </a:xfrm>
          <a:prstGeom prst="rect">
            <a:avLst/>
          </a:prstGeom>
          <a:noFill/>
        </p:spPr>
        <p:txBody>
          <a:bodyPr wrap="square">
            <a:spAutoFit/>
          </a:bodyPr>
          <a:lstStyle/>
          <a:p>
            <a:r>
              <a:rPr lang="el-GR" b="1" dirty="0"/>
              <a:t>Ιδρύθηκε:</a:t>
            </a:r>
            <a:r>
              <a:rPr lang="el-GR" dirty="0"/>
              <a:t> από τη Γενική Συνέλευση του ΟΗΕ στις 14 Δεκεμβρίου 1950 με υιοθέτηση του Καταστατικού της.</a:t>
            </a:r>
          </a:p>
          <a:p>
            <a:endParaRPr lang="el-GR" dirty="0"/>
          </a:p>
          <a:p>
            <a:r>
              <a:rPr lang="el-GR" b="1" dirty="0"/>
              <a:t>Έναρξη λειτουργίας: </a:t>
            </a:r>
            <a:r>
              <a:rPr lang="el-GR" dirty="0"/>
              <a:t>το 1951 με στόχο αρχικά την ανακούφιση των προσφύγων του Β’ Παγκοσμίου Πολέμου, με τριετή θητεία.</a:t>
            </a:r>
          </a:p>
          <a:p>
            <a:endParaRPr lang="el-GR" dirty="0"/>
          </a:p>
          <a:p>
            <a:r>
              <a:rPr lang="el-GR" b="1" dirty="0"/>
              <a:t>Αρμοδιότητες:</a:t>
            </a:r>
            <a:r>
              <a:rPr lang="el-GR" dirty="0"/>
              <a:t> σύμφωνα με το Καταστατικό και Ψηφίσματα της Γενικής Συνέλευσης. Ο Ύπατος Αρμοστής αναφέρεται ετησίως στη Γενική Συνέλευση του ΟΗΕ.</a:t>
            </a:r>
          </a:p>
          <a:p>
            <a:endParaRPr lang="el-GR" dirty="0"/>
          </a:p>
          <a:p>
            <a:endParaRPr lang="el-GR" dirty="0"/>
          </a:p>
        </p:txBody>
      </p:sp>
    </p:spTree>
    <p:extLst>
      <p:ext uri="{BB962C8B-B14F-4D97-AF65-F5344CB8AC3E}">
        <p14:creationId xmlns:p14="http://schemas.microsoft.com/office/powerpoint/2010/main" val="1561292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F2AD9C-9693-4F4D-86C6-16BE75539197}"/>
              </a:ext>
            </a:extLst>
          </p:cNvPr>
          <p:cNvPicPr>
            <a:picLocks noChangeAspect="1"/>
          </p:cNvPicPr>
          <p:nvPr/>
        </p:nvPicPr>
        <p:blipFill>
          <a:blip r:embed="rId2"/>
          <a:stretch>
            <a:fillRect/>
          </a:stretch>
        </p:blipFill>
        <p:spPr>
          <a:xfrm>
            <a:off x="301738" y="664862"/>
            <a:ext cx="8540524" cy="4011072"/>
          </a:xfrm>
          <a:prstGeom prst="rect">
            <a:avLst/>
          </a:prstGeom>
        </p:spPr>
      </p:pic>
    </p:spTree>
    <p:extLst>
      <p:ext uri="{BB962C8B-B14F-4D97-AF65-F5344CB8AC3E}">
        <p14:creationId xmlns:p14="http://schemas.microsoft.com/office/powerpoint/2010/main" val="759390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walking down a street&#10;&#10;Description automatically generated with low confidence">
            <a:extLst>
              <a:ext uri="{FF2B5EF4-FFF2-40B4-BE49-F238E27FC236}">
                <a16:creationId xmlns:a16="http://schemas.microsoft.com/office/drawing/2014/main" id="{77307891-69C2-4D31-81F0-48D045C6588A}"/>
              </a:ext>
            </a:extLst>
          </p:cNvPr>
          <p:cNvPicPr>
            <a:picLocks noGrp="1" noChangeAspect="1"/>
          </p:cNvPicPr>
          <p:nvPr>
            <p:ph type="pic" sz="quarter" idx="13"/>
          </p:nvPr>
        </p:nvPicPr>
        <p:blipFill>
          <a:blip r:embed="rId3"/>
          <a:srcRect l="13795" r="13795"/>
          <a:stretch>
            <a:fillRect/>
          </a:stretch>
        </p:blipFill>
        <p:spPr>
          <a:xfrm>
            <a:off x="0" y="7257"/>
            <a:ext cx="9144000" cy="6221413"/>
          </a:xfrm>
        </p:spPr>
      </p:pic>
      <p:sp>
        <p:nvSpPr>
          <p:cNvPr id="2" name="Title 1"/>
          <p:cNvSpPr>
            <a:spLocks noGrp="1"/>
          </p:cNvSpPr>
          <p:nvPr>
            <p:ph type="ctrTitle"/>
          </p:nvPr>
        </p:nvSpPr>
        <p:spPr>
          <a:xfrm>
            <a:off x="117446" y="4194495"/>
            <a:ext cx="6912529" cy="1665752"/>
          </a:xfrm>
        </p:spPr>
        <p:txBody>
          <a:bodyPr anchor="b">
            <a:normAutofit/>
          </a:bodyPr>
          <a:lstStyle/>
          <a:p>
            <a:r>
              <a:rPr lang="el-GR" dirty="0">
                <a:solidFill>
                  <a:schemeClr val="bg1"/>
                </a:solidFill>
              </a:rPr>
              <a:t>Ευχαριστώ για </a:t>
            </a:r>
            <a:r>
              <a:rPr lang="el-GR">
                <a:solidFill>
                  <a:schemeClr val="bg1"/>
                </a:solidFill>
              </a:rPr>
              <a:t>την προσοχή σας</a:t>
            </a:r>
            <a:endParaRPr lang="en-GB" dirty="0">
              <a:solidFill>
                <a:schemeClr val="bg1"/>
              </a:solidFill>
            </a:endParaRPr>
          </a:p>
        </p:txBody>
      </p:sp>
      <p:sp>
        <p:nvSpPr>
          <p:cNvPr id="3" name="Subtitle 2"/>
          <p:cNvSpPr>
            <a:spLocks noGrp="1"/>
          </p:cNvSpPr>
          <p:nvPr>
            <p:ph type="subTitle" idx="1"/>
          </p:nvPr>
        </p:nvSpPr>
        <p:spPr>
          <a:xfrm>
            <a:off x="182479" y="6374167"/>
            <a:ext cx="7114966" cy="476576"/>
          </a:xfrm>
        </p:spPr>
        <p:txBody>
          <a:bodyPr>
            <a:normAutofit/>
          </a:bodyPr>
          <a:lstStyle/>
          <a:p>
            <a:pPr algn="l">
              <a:lnSpc>
                <a:spcPct val="90000"/>
              </a:lnSpc>
            </a:pPr>
            <a:r>
              <a:rPr lang="el-GR" sz="1400" dirty="0">
                <a:solidFill>
                  <a:schemeClr val="bg1"/>
                </a:solidFill>
              </a:rPr>
              <a:t>Σεμινάρια Προσφυγικού Δικαίου, Παρασκευή 18.03.2022 </a:t>
            </a:r>
          </a:p>
          <a:p>
            <a:pPr algn="l">
              <a:lnSpc>
                <a:spcPct val="90000"/>
              </a:lnSpc>
            </a:pPr>
            <a:r>
              <a:rPr lang="el-GR" sz="1400" dirty="0">
                <a:solidFill>
                  <a:schemeClr val="bg1"/>
                </a:solidFill>
              </a:rPr>
              <a:t>Νομική Σχολή ΑΠΘ – Ύπατη Αρμοστεία του Ο.Η.Ε. </a:t>
            </a:r>
            <a:r>
              <a:rPr lang="el-GR" sz="1400">
                <a:solidFill>
                  <a:schemeClr val="bg1"/>
                </a:solidFill>
              </a:rPr>
              <a:t>για τους Πρόσφυγες</a:t>
            </a:r>
          </a:p>
          <a:p>
            <a:pPr algn="l">
              <a:lnSpc>
                <a:spcPct val="90000"/>
              </a:lnSpc>
            </a:pPr>
            <a:endParaRPr lang="el-GR" sz="1400" dirty="0">
              <a:solidFill>
                <a:schemeClr val="bg1"/>
              </a:solidFill>
            </a:endParaRPr>
          </a:p>
          <a:p>
            <a:pPr algn="l">
              <a:lnSpc>
                <a:spcPct val="90000"/>
              </a:lnSpc>
            </a:pPr>
            <a:endParaRPr lang="el-GR" sz="1400" dirty="0">
              <a:solidFill>
                <a:schemeClr val="bg1"/>
              </a:solidFill>
            </a:endParaRPr>
          </a:p>
        </p:txBody>
      </p:sp>
    </p:spTree>
    <p:extLst>
      <p:ext uri="{BB962C8B-B14F-4D97-AF65-F5344CB8AC3E}">
        <p14:creationId xmlns:p14="http://schemas.microsoft.com/office/powerpoint/2010/main" val="325358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7307891-69C2-4D31-81F0-48D045C6588A}"/>
              </a:ext>
            </a:extLst>
          </p:cNvPr>
          <p:cNvPicPr>
            <a:picLocks noGrp="1" noChangeAspect="1"/>
          </p:cNvPicPr>
          <p:nvPr>
            <p:ph type="pic" sz="quarter" idx="13"/>
          </p:nvPr>
        </p:nvPicPr>
        <p:blipFill>
          <a:blip r:embed="rId2"/>
          <a:srcRect l="13795" r="13795"/>
          <a:stretch/>
        </p:blipFill>
        <p:spPr>
          <a:xfrm>
            <a:off x="0" y="0"/>
            <a:ext cx="9144000" cy="6221413"/>
          </a:xfrm>
        </p:spPr>
      </p:pic>
      <p:sp>
        <p:nvSpPr>
          <p:cNvPr id="2" name="Title 1"/>
          <p:cNvSpPr>
            <a:spLocks noGrp="1"/>
          </p:cNvSpPr>
          <p:nvPr>
            <p:ph type="ctrTitle"/>
          </p:nvPr>
        </p:nvSpPr>
        <p:spPr>
          <a:xfrm>
            <a:off x="184558" y="5821959"/>
            <a:ext cx="6627304" cy="926984"/>
          </a:xfrm>
        </p:spPr>
        <p:txBody>
          <a:bodyPr anchor="b">
            <a:normAutofit/>
          </a:bodyPr>
          <a:lstStyle/>
          <a:p>
            <a:pPr algn="l"/>
            <a:r>
              <a:rPr kumimoji="0" lang="el-GR" sz="2400" i="0" u="none" strike="noStrike" kern="0" cap="none" spc="0" normalizeH="0" baseline="0" noProof="0" dirty="0">
                <a:ln>
                  <a:noFill/>
                </a:ln>
                <a:solidFill>
                  <a:schemeClr val="bg1"/>
                </a:solidFill>
                <a:effectLst/>
                <a:uLnTx/>
                <a:uFillTx/>
              </a:rPr>
              <a:t>«Εντολή» της </a:t>
            </a:r>
            <a:r>
              <a:rPr lang="el-GR" sz="2400" kern="0" dirty="0">
                <a:solidFill>
                  <a:schemeClr val="bg1"/>
                </a:solidFill>
              </a:rPr>
              <a:t>Ύπατης Αρμοστείας</a:t>
            </a:r>
            <a:endParaRPr lang="en-GB" sz="2400" dirty="0">
              <a:solidFill>
                <a:schemeClr val="bg1"/>
              </a:solidFill>
            </a:endParaRPr>
          </a:p>
        </p:txBody>
      </p:sp>
    </p:spTree>
    <p:extLst>
      <p:ext uri="{BB962C8B-B14F-4D97-AF65-F5344CB8AC3E}">
        <p14:creationId xmlns:p14="http://schemas.microsoft.com/office/powerpoint/2010/main" val="346705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764EF-4C4D-427C-8F3B-D31E8638633A}"/>
              </a:ext>
            </a:extLst>
          </p:cNvPr>
          <p:cNvSpPr>
            <a:spLocks noGrp="1"/>
          </p:cNvSpPr>
          <p:nvPr>
            <p:ph type="title"/>
          </p:nvPr>
        </p:nvSpPr>
        <p:spPr/>
        <p:txBody>
          <a:bodyPr>
            <a:normAutofit/>
          </a:bodyPr>
          <a:lstStyle/>
          <a:p>
            <a:pPr algn="ctr"/>
            <a:r>
              <a:rPr lang="el-GR" altLang="en-US" sz="3800" dirty="0"/>
              <a:t>«Εντολή» </a:t>
            </a:r>
            <a:r>
              <a:rPr lang="en-US" altLang="en-US" sz="3800" dirty="0"/>
              <a:t>(“mandate”) </a:t>
            </a:r>
            <a:r>
              <a:rPr lang="el-GR" altLang="en-US" sz="3800" dirty="0"/>
              <a:t>της ΥΑΟΗΕ</a:t>
            </a:r>
            <a:endParaRPr lang="en-US" sz="3800" dirty="0"/>
          </a:p>
        </p:txBody>
      </p:sp>
      <p:sp>
        <p:nvSpPr>
          <p:cNvPr id="3" name="Content Placeholder 2">
            <a:extLst>
              <a:ext uri="{FF2B5EF4-FFF2-40B4-BE49-F238E27FC236}">
                <a16:creationId xmlns:a16="http://schemas.microsoft.com/office/drawing/2014/main" id="{B421D594-C5D3-46D7-88E7-7CD47D4F985B}"/>
              </a:ext>
            </a:extLst>
          </p:cNvPr>
          <p:cNvSpPr>
            <a:spLocks noGrp="1"/>
          </p:cNvSpPr>
          <p:nvPr>
            <p:ph idx="1"/>
          </p:nvPr>
        </p:nvSpPr>
        <p:spPr>
          <a:xfrm>
            <a:off x="813042" y="1278644"/>
            <a:ext cx="7357836" cy="3737974"/>
          </a:xfrm>
        </p:spPr>
        <p:txBody>
          <a:bodyPr>
            <a:normAutofit fontScale="85000" lnSpcReduction="20000"/>
          </a:bodyPr>
          <a:lstStyle/>
          <a:p>
            <a:endParaRPr lang="el-GR" sz="2400" dirty="0"/>
          </a:p>
          <a:p>
            <a:pPr marL="0" indent="0">
              <a:lnSpc>
                <a:spcPct val="150000"/>
              </a:lnSpc>
              <a:buNone/>
            </a:pPr>
            <a:r>
              <a:rPr lang="el-GR" dirty="0"/>
              <a:t>Περιλαμβάνει την προστασία: </a:t>
            </a:r>
          </a:p>
          <a:p>
            <a:pPr>
              <a:lnSpc>
                <a:spcPct val="150000"/>
              </a:lnSpc>
              <a:buFont typeface="Wingdings" panose="05000000000000000000" pitchFamily="2" charset="2"/>
              <a:buChar char="q"/>
            </a:pPr>
            <a:r>
              <a:rPr lang="el-GR" dirty="0"/>
              <a:t>Αιτούντων Άσυλο (</a:t>
            </a:r>
            <a:r>
              <a:rPr lang="en-US" dirty="0"/>
              <a:t>Asylum Seekers)</a:t>
            </a:r>
          </a:p>
          <a:p>
            <a:pPr>
              <a:lnSpc>
                <a:spcPct val="150000"/>
              </a:lnSpc>
              <a:buFont typeface="Wingdings" panose="05000000000000000000" pitchFamily="2" charset="2"/>
              <a:buChar char="q"/>
            </a:pPr>
            <a:r>
              <a:rPr lang="el-GR" dirty="0"/>
              <a:t>Προσφύγων (</a:t>
            </a:r>
            <a:r>
              <a:rPr lang="en-US" dirty="0"/>
              <a:t>Refugees)</a:t>
            </a:r>
          </a:p>
          <a:p>
            <a:pPr>
              <a:lnSpc>
                <a:spcPct val="150000"/>
              </a:lnSpc>
              <a:buFont typeface="Wingdings" panose="05000000000000000000" pitchFamily="2" charset="2"/>
              <a:buChar char="q"/>
            </a:pPr>
            <a:r>
              <a:rPr lang="el-GR" dirty="0" err="1"/>
              <a:t>Ανιθαγενών</a:t>
            </a:r>
            <a:r>
              <a:rPr lang="el-GR" dirty="0"/>
              <a:t> (</a:t>
            </a:r>
            <a:r>
              <a:rPr lang="en-US" dirty="0"/>
              <a:t>Stateless Persons)</a:t>
            </a:r>
          </a:p>
          <a:p>
            <a:pPr>
              <a:lnSpc>
                <a:spcPct val="150000"/>
              </a:lnSpc>
              <a:buFont typeface="Wingdings" panose="05000000000000000000" pitchFamily="2" charset="2"/>
              <a:buChar char="q"/>
            </a:pPr>
            <a:r>
              <a:rPr lang="el-GR" dirty="0"/>
              <a:t>Εσωτερικά Εκτοπισμένων (</a:t>
            </a:r>
            <a:r>
              <a:rPr lang="en-US" dirty="0"/>
              <a:t>IDPs)</a:t>
            </a:r>
          </a:p>
          <a:p>
            <a:pPr>
              <a:lnSpc>
                <a:spcPct val="150000"/>
              </a:lnSpc>
              <a:buFont typeface="Wingdings" panose="05000000000000000000" pitchFamily="2" charset="2"/>
              <a:buChar char="q"/>
            </a:pPr>
            <a:r>
              <a:rPr lang="el-GR" dirty="0"/>
              <a:t>Επαναπατρισθέντων (</a:t>
            </a:r>
            <a:r>
              <a:rPr lang="en-US" dirty="0"/>
              <a:t>Returnees)</a:t>
            </a:r>
          </a:p>
          <a:p>
            <a:pPr marL="457200" lvl="1" indent="0">
              <a:buNone/>
            </a:pPr>
            <a:endParaRPr lang="en-US" dirty="0"/>
          </a:p>
        </p:txBody>
      </p:sp>
    </p:spTree>
    <p:extLst>
      <p:ext uri="{BB962C8B-B14F-4D97-AF65-F5344CB8AC3E}">
        <p14:creationId xmlns:p14="http://schemas.microsoft.com/office/powerpoint/2010/main" val="351549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D71-5904-42C3-9631-44BF758618AF}"/>
              </a:ext>
            </a:extLst>
          </p:cNvPr>
          <p:cNvSpPr>
            <a:spLocks noGrp="1"/>
          </p:cNvSpPr>
          <p:nvPr>
            <p:ph type="title"/>
          </p:nvPr>
        </p:nvSpPr>
        <p:spPr/>
        <p:txBody>
          <a:bodyPr>
            <a:noAutofit/>
          </a:bodyPr>
          <a:lstStyle/>
          <a:p>
            <a:pPr algn="ctr"/>
            <a:r>
              <a:rPr lang="el-GR" sz="3000" dirty="0"/>
              <a:t>Μέσα για την υλοποίηση της εντολής της ΥΑΟΗΕ </a:t>
            </a:r>
            <a:endParaRPr lang="en-US" sz="3000" dirty="0"/>
          </a:p>
        </p:txBody>
      </p:sp>
      <p:sp>
        <p:nvSpPr>
          <p:cNvPr id="3" name="Content Placeholder 2">
            <a:extLst>
              <a:ext uri="{FF2B5EF4-FFF2-40B4-BE49-F238E27FC236}">
                <a16:creationId xmlns:a16="http://schemas.microsoft.com/office/drawing/2014/main" id="{B768607C-0FAE-4CE8-9926-E416C5DF9ED2}"/>
              </a:ext>
            </a:extLst>
          </p:cNvPr>
          <p:cNvSpPr>
            <a:spLocks noGrp="1"/>
          </p:cNvSpPr>
          <p:nvPr>
            <p:ph idx="1"/>
          </p:nvPr>
        </p:nvSpPr>
        <p:spPr>
          <a:xfrm>
            <a:off x="427147" y="1207675"/>
            <a:ext cx="7928287" cy="4442649"/>
          </a:xfrm>
        </p:spPr>
        <p:txBody>
          <a:bodyPr>
            <a:normAutofit fontScale="70000" lnSpcReduction="20000"/>
          </a:bodyPr>
          <a:lstStyle/>
          <a:p>
            <a:pPr>
              <a:lnSpc>
                <a:spcPct val="120000"/>
              </a:lnSpc>
              <a:buFont typeface="Wingdings" panose="05000000000000000000" pitchFamily="2" charset="2"/>
              <a:buChar char="§"/>
            </a:pPr>
            <a:r>
              <a:rPr lang="el-GR" dirty="0"/>
              <a:t>Προαγωγή σύναψης, επικύρωσης διεθνών συμβάσεων, επίβλεψη εφαρμογής τους</a:t>
            </a:r>
          </a:p>
          <a:p>
            <a:pPr>
              <a:lnSpc>
                <a:spcPct val="120000"/>
              </a:lnSpc>
              <a:buFont typeface="Wingdings" panose="05000000000000000000" pitchFamily="2" charset="2"/>
              <a:buChar char="§"/>
            </a:pPr>
            <a:r>
              <a:rPr lang="el-GR" dirty="0"/>
              <a:t>Συμβουλευτικός ρόλος στις Κυβερνήσεις σχετικά με υιοθετούμενα μέτρα </a:t>
            </a:r>
          </a:p>
          <a:p>
            <a:pPr>
              <a:lnSpc>
                <a:spcPct val="120000"/>
              </a:lnSpc>
              <a:buFont typeface="Wingdings" panose="05000000000000000000" pitchFamily="2" charset="2"/>
              <a:buChar char="§"/>
            </a:pPr>
            <a:r>
              <a:rPr lang="el-GR" dirty="0"/>
              <a:t>Λήψη πληροφοριών από τα Κράτη σχετικά με αριθμό προσφύγων, κατάσταση, σχετικούς νόμους.</a:t>
            </a:r>
          </a:p>
          <a:p>
            <a:pPr>
              <a:lnSpc>
                <a:spcPct val="120000"/>
              </a:lnSpc>
              <a:buFont typeface="Wingdings" panose="05000000000000000000" pitchFamily="2" charset="2"/>
              <a:buChar char="§"/>
            </a:pPr>
            <a:r>
              <a:rPr lang="el-GR" dirty="0"/>
              <a:t>Υλική βοήθεια και κάλυψη βασικών αναγκών των προσφύγων σε προσφυγικές κρίσεις</a:t>
            </a:r>
          </a:p>
          <a:p>
            <a:pPr>
              <a:lnSpc>
                <a:spcPct val="120000"/>
              </a:lnSpc>
              <a:buFont typeface="Wingdings" panose="05000000000000000000" pitchFamily="2" charset="2"/>
              <a:buChar char="§"/>
            </a:pPr>
            <a:r>
              <a:rPr lang="el-GR" dirty="0"/>
              <a:t>Διενέργεια ή συμμετοχή σε διαδικασίες αναγνώρισης του καθεστώτος του πρόσφυγα</a:t>
            </a:r>
          </a:p>
          <a:p>
            <a:pPr>
              <a:lnSpc>
                <a:spcPct val="120000"/>
              </a:lnSpc>
              <a:buFont typeface="Wingdings" panose="05000000000000000000" pitchFamily="2" charset="2"/>
              <a:buChar char="§"/>
            </a:pPr>
            <a:r>
              <a:rPr lang="el-GR" dirty="0"/>
              <a:t>Επαφή και συντονισμός ιδιωτικών οργανώσεων</a:t>
            </a:r>
          </a:p>
          <a:p>
            <a:pPr>
              <a:lnSpc>
                <a:spcPct val="120000"/>
              </a:lnSpc>
              <a:buFont typeface="Wingdings" panose="05000000000000000000" pitchFamily="2" charset="2"/>
              <a:buChar char="§"/>
            </a:pPr>
            <a:r>
              <a:rPr lang="el-GR" dirty="0"/>
              <a:t>Κατανομή χρηματοδότησης σε ιδιωτικές οργανώσεις και δημόσιους φορείς</a:t>
            </a:r>
          </a:p>
        </p:txBody>
      </p:sp>
    </p:spTree>
    <p:extLst>
      <p:ext uri="{BB962C8B-B14F-4D97-AF65-F5344CB8AC3E}">
        <p14:creationId xmlns:p14="http://schemas.microsoft.com/office/powerpoint/2010/main" val="3610067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7307891-69C2-4D31-81F0-48D045C6588A}"/>
              </a:ext>
            </a:extLst>
          </p:cNvPr>
          <p:cNvPicPr>
            <a:picLocks noGrp="1" noChangeAspect="1"/>
          </p:cNvPicPr>
          <p:nvPr>
            <p:ph type="pic" sz="quarter" idx="13"/>
          </p:nvPr>
        </p:nvPicPr>
        <p:blipFill>
          <a:blip r:embed="rId2"/>
          <a:srcRect l="325" r="325"/>
          <a:stretch/>
        </p:blipFill>
        <p:spPr>
          <a:xfrm>
            <a:off x="0" y="0"/>
            <a:ext cx="9144000" cy="6221413"/>
          </a:xfrm>
        </p:spPr>
      </p:pic>
      <p:sp>
        <p:nvSpPr>
          <p:cNvPr id="2" name="Title 1"/>
          <p:cNvSpPr>
            <a:spLocks noGrp="1"/>
          </p:cNvSpPr>
          <p:nvPr>
            <p:ph type="ctrTitle"/>
          </p:nvPr>
        </p:nvSpPr>
        <p:spPr>
          <a:xfrm>
            <a:off x="184558" y="5821959"/>
            <a:ext cx="6627304" cy="926984"/>
          </a:xfrm>
        </p:spPr>
        <p:txBody>
          <a:bodyPr anchor="b">
            <a:normAutofit/>
          </a:bodyPr>
          <a:lstStyle/>
          <a:p>
            <a:pPr algn="l"/>
            <a:r>
              <a:rPr kumimoji="0" lang="el-GR" sz="2600" i="0" u="none" strike="noStrike" kern="0" cap="none" spc="0" normalizeH="0" baseline="0" noProof="0" dirty="0">
                <a:ln>
                  <a:noFill/>
                </a:ln>
                <a:solidFill>
                  <a:schemeClr val="bg1"/>
                </a:solidFill>
                <a:effectLst/>
                <a:uLnTx/>
                <a:uFillTx/>
              </a:rPr>
              <a:t>Σύμβαση της Γενεύης του 1951</a:t>
            </a:r>
          </a:p>
        </p:txBody>
      </p:sp>
    </p:spTree>
    <p:extLst>
      <p:ext uri="{BB962C8B-B14F-4D97-AF65-F5344CB8AC3E}">
        <p14:creationId xmlns:p14="http://schemas.microsoft.com/office/powerpoint/2010/main" val="326226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8890-18DC-4764-9D39-B7B896471D9E}"/>
              </a:ext>
            </a:extLst>
          </p:cNvPr>
          <p:cNvSpPr>
            <a:spLocks noGrp="1"/>
          </p:cNvSpPr>
          <p:nvPr>
            <p:ph type="title"/>
          </p:nvPr>
        </p:nvSpPr>
        <p:spPr>
          <a:xfrm>
            <a:off x="276146" y="272464"/>
            <a:ext cx="8423238" cy="952329"/>
          </a:xfrm>
        </p:spPr>
        <p:txBody>
          <a:bodyPr>
            <a:noAutofit/>
          </a:bodyPr>
          <a:lstStyle/>
          <a:p>
            <a:r>
              <a:rPr lang="el-GR" sz="2800" dirty="0"/>
              <a:t>Η Σύμβαση της Γενεύης του 1951 (</a:t>
            </a:r>
            <a:r>
              <a:rPr lang="el-GR" sz="2800" dirty="0" err="1"/>
              <a:t>ν.δ.</a:t>
            </a:r>
            <a:r>
              <a:rPr lang="el-GR" sz="2800" dirty="0"/>
              <a:t> 3989/1959) «περί της νομικής Καταστάσεως των Προσφυγών»</a:t>
            </a:r>
            <a:endParaRPr lang="en-US" sz="2800" dirty="0"/>
          </a:p>
        </p:txBody>
      </p:sp>
      <p:sp>
        <p:nvSpPr>
          <p:cNvPr id="3" name="Content Placeholder 2">
            <a:extLst>
              <a:ext uri="{FF2B5EF4-FFF2-40B4-BE49-F238E27FC236}">
                <a16:creationId xmlns:a16="http://schemas.microsoft.com/office/drawing/2014/main" id="{DFC50E3A-541D-4509-824D-1B12FF604A06}"/>
              </a:ext>
            </a:extLst>
          </p:cNvPr>
          <p:cNvSpPr>
            <a:spLocks noGrp="1"/>
          </p:cNvSpPr>
          <p:nvPr>
            <p:ph idx="1"/>
          </p:nvPr>
        </p:nvSpPr>
        <p:spPr>
          <a:xfrm>
            <a:off x="209034" y="1492560"/>
            <a:ext cx="8289014" cy="4538125"/>
          </a:xfrm>
        </p:spPr>
        <p:txBody>
          <a:bodyPr>
            <a:normAutofit fontScale="25000" lnSpcReduction="20000"/>
          </a:bodyPr>
          <a:lstStyle/>
          <a:p>
            <a:pPr defTabSz="449833">
              <a:spcBef>
                <a:spcPts val="2400"/>
              </a:spcBef>
              <a:buFont typeface="Wingdings" panose="05000000000000000000" pitchFamily="2" charset="2"/>
              <a:buChar char="§"/>
              <a:defRPr sz="2772"/>
            </a:pPr>
            <a:r>
              <a:rPr lang="el-GR" sz="8000" dirty="0">
                <a:latin typeface="Lato  "/>
                <a:cs typeface="Arial" panose="020B0604020202020204" pitchFamily="34" charset="0"/>
              </a:rPr>
              <a:t>Προστασία προσφύγων του 2</a:t>
            </a:r>
            <a:r>
              <a:rPr lang="el-GR" sz="8000" baseline="30000" dirty="0">
                <a:latin typeface="Lato  "/>
                <a:cs typeface="Arial" panose="020B0604020202020204" pitchFamily="34" charset="0"/>
              </a:rPr>
              <a:t>ου</a:t>
            </a:r>
            <a:r>
              <a:rPr lang="el-GR" sz="8000" dirty="0">
                <a:latin typeface="Lato  "/>
                <a:cs typeface="Arial" panose="020B0604020202020204" pitchFamily="34" charset="0"/>
              </a:rPr>
              <a:t> Παγκοσμίου Πολέμου</a:t>
            </a:r>
          </a:p>
          <a:p>
            <a:pPr defTabSz="449833">
              <a:spcBef>
                <a:spcPts val="2400"/>
              </a:spcBef>
              <a:buFont typeface="Wingdings" panose="05000000000000000000" pitchFamily="2" charset="2"/>
              <a:buChar char="§"/>
              <a:defRPr sz="2772"/>
            </a:pPr>
            <a:r>
              <a:rPr lang="el-GR" sz="8000" dirty="0">
                <a:latin typeface="Lato  "/>
                <a:cs typeface="Arial" panose="020B0604020202020204" pitchFamily="34" charset="0"/>
              </a:rPr>
              <a:t>Αφορούσε αρχικά σε πρόσφυγες </a:t>
            </a:r>
            <a:r>
              <a:rPr lang="el-GR" sz="8000" i="1" dirty="0">
                <a:latin typeface="Lato  "/>
                <a:cs typeface="Arial" panose="020B0604020202020204" pitchFamily="34" charset="0"/>
              </a:rPr>
              <a:t>«</a:t>
            </a:r>
            <a:r>
              <a:rPr lang="el-GR" sz="8000" i="1" dirty="0" err="1">
                <a:latin typeface="Lato  "/>
                <a:cs typeface="Arial" panose="020B0604020202020204" pitchFamily="34" charset="0"/>
              </a:rPr>
              <a:t>συνεπεία</a:t>
            </a:r>
            <a:r>
              <a:rPr lang="el-GR" sz="8000" i="1" dirty="0">
                <a:latin typeface="Lato  "/>
                <a:cs typeface="Arial" panose="020B0604020202020204" pitchFamily="34" charset="0"/>
              </a:rPr>
              <a:t> γεγονότων </a:t>
            </a:r>
            <a:r>
              <a:rPr lang="el-GR" sz="8000" i="1" dirty="0" err="1">
                <a:latin typeface="Lato  "/>
                <a:cs typeface="Arial" panose="020B0604020202020204" pitchFamily="34" charset="0"/>
              </a:rPr>
              <a:t>επελθόντων</a:t>
            </a:r>
            <a:r>
              <a:rPr lang="el-GR" sz="8000" i="1" dirty="0">
                <a:latin typeface="Lato  "/>
                <a:cs typeface="Arial" panose="020B0604020202020204" pitchFamily="34" charset="0"/>
              </a:rPr>
              <a:t> προ της 1ης Ιανουαρίου 1951»</a:t>
            </a:r>
          </a:p>
          <a:p>
            <a:pPr defTabSz="449833">
              <a:spcBef>
                <a:spcPts val="2400"/>
              </a:spcBef>
              <a:buFont typeface="Wingdings" panose="05000000000000000000" pitchFamily="2" charset="2"/>
              <a:buChar char="§"/>
              <a:defRPr sz="2772"/>
            </a:pPr>
            <a:r>
              <a:rPr lang="el-GR" sz="8000" dirty="0">
                <a:latin typeface="Lato  "/>
                <a:cs typeface="Arial" panose="020B0604020202020204" pitchFamily="34" charset="0"/>
              </a:rPr>
              <a:t>Δυνατότητα να περιοριστεί γεωγραφικά σε </a:t>
            </a:r>
            <a:r>
              <a:rPr lang="el-GR" sz="8000" i="1" dirty="0">
                <a:latin typeface="Lato  "/>
                <a:cs typeface="Arial" panose="020B0604020202020204" pitchFamily="34" charset="0"/>
              </a:rPr>
              <a:t>«γεγονότα </a:t>
            </a:r>
            <a:r>
              <a:rPr lang="el-GR" sz="8000" i="1" dirty="0" err="1">
                <a:latin typeface="Lato  "/>
                <a:cs typeface="Arial" panose="020B0604020202020204" pitchFamily="34" charset="0"/>
              </a:rPr>
              <a:t>επελθόντα</a:t>
            </a:r>
            <a:r>
              <a:rPr lang="el-GR" sz="8000" i="1" dirty="0">
                <a:latin typeface="Lato  "/>
                <a:cs typeface="Arial" panose="020B0604020202020204" pitchFamily="34" charset="0"/>
              </a:rPr>
              <a:t> προ της 1ης Ιανουαρίου 1951 </a:t>
            </a:r>
            <a:r>
              <a:rPr lang="el-GR" sz="8000" b="1" i="1" dirty="0">
                <a:latin typeface="Lato  "/>
                <a:cs typeface="Arial" panose="020B0604020202020204" pitchFamily="34" charset="0"/>
              </a:rPr>
              <a:t>εν </a:t>
            </a:r>
            <a:r>
              <a:rPr lang="el-GR" sz="8000" b="1" i="1" dirty="0" err="1">
                <a:latin typeface="Lato  "/>
                <a:cs typeface="Arial" panose="020B0604020202020204" pitchFamily="34" charset="0"/>
              </a:rPr>
              <a:t>Ευρώπη</a:t>
            </a:r>
            <a:r>
              <a:rPr lang="el-GR" sz="8000" i="1" dirty="0">
                <a:latin typeface="Lato  "/>
                <a:cs typeface="Arial" panose="020B0604020202020204" pitchFamily="34" charset="0"/>
              </a:rPr>
              <a:t>»</a:t>
            </a:r>
            <a:r>
              <a:rPr lang="el-GR" sz="8000" dirty="0">
                <a:latin typeface="Lato  "/>
                <a:cs typeface="Arial" panose="020B0604020202020204" pitchFamily="34" charset="0"/>
              </a:rPr>
              <a:t>  - άρθ. 1 Β (1)</a:t>
            </a:r>
          </a:p>
          <a:p>
            <a:pPr defTabSz="449833">
              <a:spcBef>
                <a:spcPts val="2400"/>
              </a:spcBef>
              <a:buFont typeface="Wingdings" panose="05000000000000000000" pitchFamily="2" charset="2"/>
              <a:buChar char="§"/>
              <a:defRPr sz="2772"/>
            </a:pPr>
            <a:r>
              <a:rPr lang="el-GR" sz="8000" dirty="0">
                <a:latin typeface="Lato  "/>
                <a:cs typeface="Arial" panose="020B0604020202020204" pitchFamily="34" charset="0"/>
              </a:rPr>
              <a:t>Πρωτόκολλο της Ν. Υόρκης 1967 (κυρ. με τον </a:t>
            </a:r>
            <a:r>
              <a:rPr lang="el-GR" sz="8000" dirty="0" err="1">
                <a:latin typeface="Lato  "/>
                <a:cs typeface="Arial" panose="020B0604020202020204" pitchFamily="34" charset="0"/>
              </a:rPr>
              <a:t>α.ν</a:t>
            </a:r>
            <a:r>
              <a:rPr lang="el-GR" sz="8000" dirty="0">
                <a:latin typeface="Lato  "/>
                <a:cs typeface="Arial" panose="020B0604020202020204" pitchFamily="34" charset="0"/>
              </a:rPr>
              <a:t>. 389/1968) : επεκτάθηκε και σε όσους έγιναν πρόσφυγες εξ αιτίας γεγονότων που συνέβησαν </a:t>
            </a:r>
            <a:r>
              <a:rPr lang="el-GR" sz="8000" b="1" dirty="0">
                <a:latin typeface="Lato  "/>
                <a:cs typeface="Arial" panose="020B0604020202020204" pitchFamily="34" charset="0"/>
              </a:rPr>
              <a:t>μετά την 1η Ιανουαρίου 1951.</a:t>
            </a:r>
            <a:r>
              <a:rPr lang="en-US" sz="8000" b="1" dirty="0">
                <a:latin typeface="Lato  "/>
                <a:cs typeface="Arial" panose="020B0604020202020204" pitchFamily="34" charset="0"/>
              </a:rPr>
              <a:t> </a:t>
            </a:r>
            <a:r>
              <a:rPr lang="el-GR" sz="8000" dirty="0">
                <a:latin typeface="Lato  "/>
                <a:cs typeface="Arial" panose="020B0604020202020204" pitchFamily="34" charset="0"/>
              </a:rPr>
              <a:t>Ορισμένα κράτη διατηρούν τον “Γεωγραφικό Περιορισμό”</a:t>
            </a:r>
            <a:endParaRPr lang="en-US" sz="8000" dirty="0">
              <a:latin typeface="Lato  "/>
              <a:cs typeface="Arial" panose="020B0604020202020204" pitchFamily="34" charset="0"/>
            </a:endParaRPr>
          </a:p>
          <a:p>
            <a:pPr defTabSz="449833">
              <a:spcBef>
                <a:spcPts val="2400"/>
              </a:spcBef>
              <a:buFont typeface="Wingdings" panose="05000000000000000000" pitchFamily="2" charset="2"/>
              <a:buChar char="§"/>
              <a:defRPr sz="2772"/>
            </a:pPr>
            <a:r>
              <a:rPr lang="el-GR" sz="8000" dirty="0">
                <a:latin typeface="Lato  "/>
                <a:cs typeface="Arial" panose="020B0604020202020204" pitchFamily="34" charset="0"/>
              </a:rPr>
              <a:t>Η επιτήρηση της εφαρμογής της ανατέθηκε στην ΥΑΟΗΕ για τους Πρόσφυγες</a:t>
            </a:r>
            <a:endParaRPr lang="en-US" sz="8000" dirty="0">
              <a:latin typeface="Lato  "/>
              <a:cs typeface="Arial" panose="020B0604020202020204" pitchFamily="34" charset="0"/>
            </a:endParaRPr>
          </a:p>
          <a:p>
            <a:pPr defTabSz="449833">
              <a:spcBef>
                <a:spcPts val="2400"/>
              </a:spcBef>
              <a:buFont typeface="Wingdings" panose="05000000000000000000" pitchFamily="2" charset="2"/>
              <a:buChar char="§"/>
              <a:defRPr sz="2772"/>
            </a:pPr>
            <a:r>
              <a:rPr lang="el-GR" sz="8000" dirty="0">
                <a:latin typeface="Lato  "/>
                <a:cs typeface="Arial" panose="020B0604020202020204" pitchFamily="34" charset="0"/>
              </a:rPr>
              <a:t>Συμβαλλόμενα κράτη 149</a:t>
            </a:r>
          </a:p>
          <a:p>
            <a:pPr marL="0" indent="0">
              <a:buNone/>
            </a:pPr>
            <a:endParaRPr lang="en-US" dirty="0"/>
          </a:p>
        </p:txBody>
      </p:sp>
    </p:spTree>
    <p:extLst>
      <p:ext uri="{BB962C8B-B14F-4D97-AF65-F5344CB8AC3E}">
        <p14:creationId xmlns:p14="http://schemas.microsoft.com/office/powerpoint/2010/main" val="120252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0E27-63FA-444C-937F-9E7799B26364}"/>
              </a:ext>
            </a:extLst>
          </p:cNvPr>
          <p:cNvSpPr>
            <a:spLocks noGrp="1"/>
          </p:cNvSpPr>
          <p:nvPr>
            <p:ph type="title"/>
          </p:nvPr>
        </p:nvSpPr>
        <p:spPr/>
        <p:txBody>
          <a:bodyPr/>
          <a:lstStyle/>
          <a:p>
            <a:r>
              <a:rPr lang="el-GR" sz="3600" dirty="0"/>
              <a:t>Περιεχόμενο της Σύμβασης της Γενεύης</a:t>
            </a:r>
            <a:endParaRPr lang="en-US" dirty="0"/>
          </a:p>
        </p:txBody>
      </p:sp>
      <p:sp>
        <p:nvSpPr>
          <p:cNvPr id="3" name="Content Placeholder 2">
            <a:extLst>
              <a:ext uri="{FF2B5EF4-FFF2-40B4-BE49-F238E27FC236}">
                <a16:creationId xmlns:a16="http://schemas.microsoft.com/office/drawing/2014/main" id="{9EB7997C-3A0E-45BF-A007-F784248F4634}"/>
              </a:ext>
            </a:extLst>
          </p:cNvPr>
          <p:cNvSpPr>
            <a:spLocks noGrp="1"/>
          </p:cNvSpPr>
          <p:nvPr>
            <p:ph idx="1"/>
          </p:nvPr>
        </p:nvSpPr>
        <p:spPr>
          <a:xfrm>
            <a:off x="209034" y="1502230"/>
            <a:ext cx="8754312" cy="4463142"/>
          </a:xfrm>
        </p:spPr>
        <p:txBody>
          <a:bodyPr/>
          <a:lstStyle/>
          <a:p>
            <a:pPr>
              <a:buFont typeface="Wingdings" panose="05000000000000000000" pitchFamily="2" charset="2"/>
              <a:buChar char="§"/>
            </a:pPr>
            <a:endParaRPr lang="el-GR" dirty="0"/>
          </a:p>
          <a:p>
            <a:pPr>
              <a:buFont typeface="Wingdings" panose="05000000000000000000" pitchFamily="2" charset="2"/>
              <a:buChar char="§"/>
            </a:pPr>
            <a:r>
              <a:rPr lang="el-GR" dirty="0"/>
              <a:t>Η Σύμβαση αφορά το «καθεστώς» των προσφύγων</a:t>
            </a:r>
          </a:p>
          <a:p>
            <a:pPr marL="457200" lvl="1" indent="0">
              <a:buNone/>
            </a:pPr>
            <a:r>
              <a:rPr lang="en-US" dirty="0"/>
              <a:t>- </a:t>
            </a:r>
            <a:r>
              <a:rPr lang="el-GR" dirty="0"/>
              <a:t>Δικαιώματα, εφαρμοστέο δίκαιο, υποχρεώσεις κρατών</a:t>
            </a:r>
          </a:p>
          <a:p>
            <a:pPr>
              <a:buFont typeface="Wingdings" panose="05000000000000000000" pitchFamily="2" charset="2"/>
              <a:buChar char="§"/>
            </a:pPr>
            <a:r>
              <a:rPr lang="el-GR" dirty="0"/>
              <a:t>Ορισμός του πρόσφυγα</a:t>
            </a:r>
          </a:p>
          <a:p>
            <a:pPr>
              <a:buFont typeface="Wingdings" panose="05000000000000000000" pitchFamily="2" charset="2"/>
              <a:buChar char="§"/>
            </a:pPr>
            <a:r>
              <a:rPr lang="el-GR" dirty="0"/>
              <a:t>Θεμελιώδης υποχρέωση της μη επαναπροώθησης (άρθ. 33) </a:t>
            </a:r>
          </a:p>
          <a:p>
            <a:pPr>
              <a:buFont typeface="Wingdings" panose="05000000000000000000" pitchFamily="2" charset="2"/>
              <a:buChar char="§"/>
            </a:pPr>
            <a:r>
              <a:rPr lang="el-GR" dirty="0"/>
              <a:t>Δεν προβλέπει διαδικασία εξέτασης/αναγνώρισης</a:t>
            </a:r>
          </a:p>
          <a:p>
            <a:endParaRPr lang="en-US" dirty="0"/>
          </a:p>
        </p:txBody>
      </p:sp>
    </p:spTree>
    <p:extLst>
      <p:ext uri="{BB962C8B-B14F-4D97-AF65-F5344CB8AC3E}">
        <p14:creationId xmlns:p14="http://schemas.microsoft.com/office/powerpoint/2010/main" val="3176795813"/>
      </p:ext>
    </p:extLst>
  </p:cSld>
  <p:clrMapOvr>
    <a:masterClrMapping/>
  </p:clrMapOvr>
</p:sld>
</file>

<file path=ppt/theme/theme1.xml><?xml version="1.0" encoding="utf-8"?>
<a:theme xmlns:a="http://schemas.openxmlformats.org/drawingml/2006/main" name="UNHCR2016">
  <a:themeElements>
    <a:clrScheme name="UNHCR Theme">
      <a:dk1>
        <a:sysClr val="windowText" lastClr="000000"/>
      </a:dk1>
      <a:lt1>
        <a:sysClr val="window" lastClr="FFFFFF"/>
      </a:lt1>
      <a:dk2>
        <a:srgbClr val="0072BC"/>
      </a:dk2>
      <a:lt2>
        <a:srgbClr val="E7E6E6"/>
      </a:lt2>
      <a:accent1>
        <a:srgbClr val="EF4A60"/>
      </a:accent1>
      <a:accent2>
        <a:srgbClr val="00B398"/>
      </a:accent2>
      <a:accent3>
        <a:srgbClr val="FAEB00"/>
      </a:accent3>
      <a:accent4>
        <a:srgbClr val="18375F"/>
      </a:accent4>
      <a:accent5>
        <a:srgbClr val="80B9DE"/>
      </a:accent5>
      <a:accent6>
        <a:srgbClr val="A5A5A5"/>
      </a:accent6>
      <a:hlink>
        <a:srgbClr val="0072BC"/>
      </a:hlink>
      <a:folHlink>
        <a:srgbClr val="954F72"/>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HCR 4x3.potx" id="{896DD4FD-D5B3-4E6D-9CCE-93FD6273A628}" vid="{B5D6C14D-BDDF-4492-90C6-84F6C80BF4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UNHCR 4x3</Template>
  <TotalTime>3310</TotalTime>
  <Words>1520</Words>
  <Application>Microsoft Office PowerPoint</Application>
  <PresentationFormat>On-screen Show (4:3)</PresentationFormat>
  <Paragraphs>150</Paragraphs>
  <Slides>31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Lato</vt:lpstr>
      <vt:lpstr>Lato  </vt:lpstr>
      <vt:lpstr>Lato Heavy</vt:lpstr>
      <vt:lpstr>Lato Medium</vt:lpstr>
      <vt:lpstr>Wingdings</vt:lpstr>
      <vt:lpstr>UNHCR2016</vt:lpstr>
      <vt:lpstr>Βασικές αρχές Διεθνούς Προστασίας Προσφύγων </vt:lpstr>
      <vt:lpstr>Διάγραμμα Παρουσίασης </vt:lpstr>
      <vt:lpstr>Ύπατη Αρμοστεία του ΟΗΕ για τους Πρόσφυγες</vt:lpstr>
      <vt:lpstr>«Εντολή» της Ύπατης Αρμοστείας</vt:lpstr>
      <vt:lpstr>«Εντολή» (“mandate”) της ΥΑΟΗΕ</vt:lpstr>
      <vt:lpstr>Μέσα για την υλοποίηση της εντολής της ΥΑΟΗΕ </vt:lpstr>
      <vt:lpstr>Σύμβαση της Γενεύης του 1951</vt:lpstr>
      <vt:lpstr>Η Σύμβαση της Γενεύης του 1951 (ν.δ. 3989/1959) «περί της νομικής Καταστάσεως των Προσφυγών»</vt:lpstr>
      <vt:lpstr>Περιεχόμενο της Σύμβασης της Γενεύης</vt:lpstr>
      <vt:lpstr>Ορισμός του πρόσφυγα </vt:lpstr>
      <vt:lpstr> Διάκριση πρόσφυγα - μετανάστη</vt:lpstr>
      <vt:lpstr> Ορισμός του πρόσφυγα άρθ. 1 (Α) (2):</vt:lpstr>
      <vt:lpstr> Δικαιολογημένος φόβος</vt:lpstr>
      <vt:lpstr>Δίωξη</vt:lpstr>
      <vt:lpstr>  για έναν από τους πέντε λόγους   </vt:lpstr>
      <vt:lpstr>Βρίσκεται εκτός της χώρας της οποίας έχει την υπηκοότητα</vt:lpstr>
      <vt:lpstr>Αποκλεισμός από τη διεθνή προστασία Ι</vt:lpstr>
      <vt:lpstr>Αποκλεισμός από τη διεθνή προστασία ΙΙ</vt:lpstr>
      <vt:lpstr>Παύση της προστασίας</vt:lpstr>
      <vt:lpstr>Παράδειγμα 1</vt:lpstr>
      <vt:lpstr>Απάντηση 1ου παραδείγματος</vt:lpstr>
      <vt:lpstr>Παράδειγμα 2</vt:lpstr>
      <vt:lpstr>Απάντηση 2ου παραδείγματος</vt:lpstr>
      <vt:lpstr>Συνοπτική αποτύπωση ελληνικής διαδικασίας ασύλου </vt:lpstr>
      <vt:lpstr>Δεδομένα αναγκαστικού εκτοπισμού</vt:lpstr>
      <vt:lpstr>PowerPoint Presentation</vt:lpstr>
      <vt:lpstr>PowerPoint Presentation</vt:lpstr>
      <vt:lpstr>Arrivals in Greece </vt:lpstr>
      <vt:lpstr>PowerPoint Presentation</vt:lpstr>
      <vt:lpstr>PowerPoint Presentation</vt:lpstr>
      <vt:lpstr>Ευχαριστώ για την προσοχή σας</vt:lpstr>
    </vt:vector>
  </TitlesOfParts>
  <Company>UNHCR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Vassilis Avdis</dc:creator>
  <cp:lastModifiedBy>Vasileios Christogiorgos</cp:lastModifiedBy>
  <cp:revision>14</cp:revision>
  <dcterms:created xsi:type="dcterms:W3CDTF">2021-12-07T09:52:03Z</dcterms:created>
  <dcterms:modified xsi:type="dcterms:W3CDTF">2022-03-28T15:21:40Z</dcterms:modified>
</cp:coreProperties>
</file>