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440" r:id="rId3"/>
    <p:sldId id="441" r:id="rId4"/>
    <p:sldId id="442" r:id="rId5"/>
    <p:sldId id="443" r:id="rId6"/>
    <p:sldId id="444" r:id="rId7"/>
    <p:sldId id="446" r:id="rId8"/>
    <p:sldId id="321" r:id="rId9"/>
    <p:sldId id="430" r:id="rId10"/>
    <p:sldId id="433" r:id="rId11"/>
    <p:sldId id="367" r:id="rId12"/>
    <p:sldId id="398" r:id="rId13"/>
    <p:sldId id="421" r:id="rId14"/>
    <p:sldId id="327" r:id="rId15"/>
    <p:sldId id="328" r:id="rId16"/>
    <p:sldId id="400" r:id="rId17"/>
    <p:sldId id="422" r:id="rId18"/>
    <p:sldId id="374" r:id="rId19"/>
    <p:sldId id="377" r:id="rId20"/>
    <p:sldId id="382" r:id="rId21"/>
    <p:sldId id="348" r:id="rId22"/>
    <p:sldId id="350" r:id="rId23"/>
    <p:sldId id="434" r:id="rId24"/>
    <p:sldId id="349" r:id="rId25"/>
    <p:sldId id="435" r:id="rId26"/>
    <p:sldId id="436" r:id="rId27"/>
    <p:sldId id="437" r:id="rId28"/>
    <p:sldId id="415" r:id="rId29"/>
    <p:sldId id="383" r:id="rId30"/>
    <p:sldId id="392" r:id="rId31"/>
    <p:sldId id="428" r:id="rId32"/>
    <p:sldId id="426" r:id="rId33"/>
    <p:sldId id="423" r:id="rId34"/>
    <p:sldId id="425" r:id="rId35"/>
    <p:sldId id="427" r:id="rId36"/>
    <p:sldId id="283" r:id="rId37"/>
    <p:sldId id="362" r:id="rId38"/>
    <p:sldId id="363" r:id="rId39"/>
    <p:sldId id="261" r:id="rId40"/>
    <p:sldId id="424" r:id="rId41"/>
    <p:sldId id="431" r:id="rId42"/>
    <p:sldId id="438" r:id="rId43"/>
    <p:sldId id="439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</p:sldIdLst>
  <p:sldSz cx="10287000" cy="6858000" type="35mm"/>
  <p:notesSz cx="6858000" cy="9875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ΓΙΩΡΓΟΣ" initials="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  <a:srgbClr val="CCFF33"/>
    <a:srgbClr val="00CC00"/>
    <a:srgbClr val="009900"/>
    <a:srgbClr val="33CC33"/>
    <a:srgbClr val="CC3300"/>
    <a:srgbClr val="CC0066"/>
    <a:srgbClr val="3399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64" autoAdjust="0"/>
  </p:normalViewPr>
  <p:slideViewPr>
    <p:cSldViewPr>
      <p:cViewPr varScale="1">
        <p:scale>
          <a:sx n="78" d="100"/>
          <a:sy n="78" d="100"/>
        </p:scale>
        <p:origin x="894" y="7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8.xml"/><Relationship Id="rId1" Type="http://schemas.openxmlformats.org/officeDocument/2006/relationships/slide" Target="slides/slide2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11-30T13:36:52.406" idx="1">
    <p:pos x="6035" y="3988"/>
    <p:text>νθάση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68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3975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endParaRPr lang="en-GB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0063"/>
            <a:ext cx="29368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endParaRPr lang="en-GB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3975" y="9390063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fld id="{4BA95D3A-3702-4EC8-829E-C166E9C2EC6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84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64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charset="-95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charset="-95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charset="-95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charset="-95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charset="-95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1228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907B1-DEC7-4145-911A-F319E588ED1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4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9380538"/>
            <a:ext cx="2971800" cy="4937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29E43-6EA8-48F5-A2BA-C9ED4803596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40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777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291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835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179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9951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1882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0664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7264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439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390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1478E3-9138-4552-AB5C-178C59160EFD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35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6288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193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7456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9160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4311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0495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9429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8373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5116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048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/>
          </a:p>
        </p:txBody>
      </p:sp>
      <p:sp>
        <p:nvSpPr>
          <p:cNvPr id="12493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7171A-F9B5-44CE-8214-EA169C6AB008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21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5683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375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124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03099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23"/>
            <a:ext cx="5486400" cy="444412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29E43-6EA8-48F5-A2BA-C9ED480359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99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980A41-19EE-4305-B90A-58E57B4FBDFA}" type="slidenum">
              <a:rPr lang="el-GR" altLang="el-GR">
                <a:latin typeface="Calibri" panose="020F0502020204030204" pitchFamily="34" charset="0"/>
              </a:rPr>
              <a:pPr eaLnBrk="1" hangingPunct="1"/>
              <a:t>43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5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980A41-19EE-4305-B90A-58E57B4FBDFA}" type="slidenum">
              <a:rPr lang="el-GR" altLang="el-GR">
                <a:latin typeface="Calibri" panose="020F0502020204030204" pitchFamily="34" charset="0"/>
              </a:rPr>
              <a:pPr eaLnBrk="1" hangingPunct="1"/>
              <a:t>44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5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45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46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47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595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2B448-9C14-452E-80B0-9C457E063E19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7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0688"/>
            <a:ext cx="5143500" cy="3703439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21CBA1-8CEE-47E4-B04D-4C8526D24BF9}" type="slidenum">
              <a:rPr lang="el-GR" altLang="el-GR">
                <a:latin typeface="Calibri" panose="020F0502020204030204" pitchFamily="34" charset="0"/>
              </a:rPr>
              <a:pPr eaLnBrk="1" hangingPunct="1"/>
              <a:t>48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8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0688"/>
            <a:ext cx="5143500" cy="3703439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F1FC21-51F0-4970-81AF-99DE36A257A5}" type="slidenum">
              <a:rPr lang="el-GR" altLang="el-GR">
                <a:latin typeface="Calibri" panose="020F0502020204030204" pitchFamily="34" charset="0"/>
              </a:rPr>
              <a:pPr eaLnBrk="1" hangingPunct="1"/>
              <a:t>49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9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0688"/>
            <a:ext cx="5143500" cy="3703439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460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332"/>
            <a:ext cx="2971800" cy="49379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00222A-8066-4E34-94A1-FBD24592FE89}" type="slidenum">
              <a:rPr lang="el-GR" altLang="el-GR">
                <a:latin typeface="Calibri" panose="020F0502020204030204" pitchFamily="34" charset="0"/>
              </a:rPr>
              <a:pPr eaLnBrk="1" hangingPunct="1"/>
              <a:t>50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35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0688"/>
            <a:ext cx="5143500" cy="3703439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2B55C0-497E-4146-8CEF-4928244DB956}" type="slidenum">
              <a:rPr lang="el-GR" altLang="el-GR">
                <a:latin typeface="Calibri" panose="020F0502020204030204" pitchFamily="34" charset="0"/>
              </a:rPr>
              <a:pPr eaLnBrk="1" hangingPunct="1"/>
              <a:t>51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43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0688"/>
            <a:ext cx="5143500" cy="3703439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9380332"/>
            <a:ext cx="2971800" cy="4937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A2992A-7B1C-4910-8443-82F4947C267B}" type="slidenum">
              <a:rPr lang="el-GR" altLang="el-GR">
                <a:latin typeface="Calibri" panose="020F0502020204030204" pitchFamily="34" charset="0"/>
              </a:rPr>
              <a:pPr eaLnBrk="1" hangingPunct="1"/>
              <a:t>52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4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698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921FE-18D3-4D3F-A8EB-D7D6BA7C835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5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698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921FE-18D3-4D3F-A8EB-D7D6BA7C835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02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519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9380538"/>
            <a:ext cx="2971800" cy="4937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29E43-6EA8-48F5-A2BA-C9ED480359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05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9380538"/>
            <a:ext cx="2971800" cy="4937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29E43-6EA8-48F5-A2BA-C9ED480359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0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A5AE7-BB0D-445E-9167-3BBEEF3BE6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AE850-0A06-4544-9CF9-ABEA7435C6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18B25-2426-4CBF-9548-5887D90C8A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Th Logo" descr="Αγιος Δημήτρι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207963"/>
            <a:ext cx="8763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ΑΠΘ"/>
          <p:cNvSpPr txBox="1">
            <a:spLocks noChangeArrowheads="1"/>
          </p:cNvSpPr>
          <p:nvPr/>
        </p:nvSpPr>
        <p:spPr bwMode="auto">
          <a:xfrm>
            <a:off x="1098550" y="188913"/>
            <a:ext cx="2425700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ΑΡΙΣΤΟΤΕΛΕΙΟ</a:t>
            </a:r>
          </a:p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ΠΑΝΕΠΙΣΤΗΜΙΟ</a:t>
            </a:r>
          </a:p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ΘΕΣΣΑΛΟΝΙΚΗΣ</a:t>
            </a:r>
          </a:p>
        </p:txBody>
      </p:sp>
      <p:pic>
        <p:nvPicPr>
          <p:cNvPr id="6" name="Opencourse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02" t="3781" r="16829" b="22774"/>
          <a:stretch>
            <a:fillRect/>
          </a:stretch>
        </p:blipFill>
        <p:spPr bwMode="auto">
          <a:xfrm>
            <a:off x="8666163" y="138113"/>
            <a:ext cx="158115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pencourses"/>
          <p:cNvSpPr txBox="1">
            <a:spLocks noChangeArrowheads="1"/>
          </p:cNvSpPr>
          <p:nvPr userDrawn="1"/>
        </p:nvSpPr>
        <p:spPr bwMode="auto">
          <a:xfrm>
            <a:off x="6240463" y="188913"/>
            <a:ext cx="2425700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ΑΝΟΙΚΤΑ</a:t>
            </a:r>
          </a:p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ΑΚΑΔΗΜΑΪΚΑ</a:t>
            </a:r>
          </a:p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ΜΑΘΗΜΑΤΑ</a:t>
            </a:r>
            <a:endParaRPr lang="el-G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8" name="Grey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A7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663" y="5622925"/>
            <a:ext cx="552926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ttp://www.lib.umich.edu/files/services/copyright/cc-by-sa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5922963"/>
            <a:ext cx="17827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"/>
          <p:cNvSpPr>
            <a:spLocks noGrp="1"/>
          </p:cNvSpPr>
          <p:nvPr>
            <p:ph type="ctrTitle"/>
          </p:nvPr>
        </p:nvSpPr>
        <p:spPr>
          <a:xfrm>
            <a:off x="771525" y="1844826"/>
            <a:ext cx="8743950" cy="15121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769014" y="3501008"/>
            <a:ext cx="8748972" cy="18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/>
          <a:srcRect l="10464" t="9230" r="9892" b="10805"/>
          <a:stretch>
            <a:fillRect/>
          </a:stretch>
        </p:blipFill>
        <p:spPr bwMode="auto">
          <a:xfrm>
            <a:off x="122238" y="6073775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h"/>
          <p:cNvSpPr txBox="1"/>
          <p:nvPr/>
        </p:nvSpPr>
        <p:spPr>
          <a:xfrm>
            <a:off x="12700" y="6543675"/>
            <a:ext cx="811213" cy="314325"/>
          </a:xfrm>
          <a:prstGeom prst="rect">
            <a:avLst/>
          </a:prstGeom>
        </p:spPr>
        <p:txBody>
          <a:bodyPr anchor="ctr">
            <a:normAutofit fontScale="40000" lnSpcReduction="20000"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/>
        </p:nvSpPr>
        <p:spPr bwMode="auto">
          <a:xfrm>
            <a:off x="1255713" y="6308725"/>
            <a:ext cx="77755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Βιοχημεία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Τμήμα Γεωπονίας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0" y="26082"/>
            <a:ext cx="92583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514350" y="1440000"/>
            <a:ext cx="9258300" cy="476132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7688" y="6456363"/>
            <a:ext cx="6477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C5D88F8-B973-4495-9C19-FF1981103BFC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 (Αρίθμιση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/>
          <a:srcRect l="10464" t="9230" r="9892" b="10805"/>
          <a:stretch>
            <a:fillRect/>
          </a:stretch>
        </p:blipFill>
        <p:spPr bwMode="auto">
          <a:xfrm>
            <a:off x="122238" y="6073775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h"/>
          <p:cNvSpPr txBox="1"/>
          <p:nvPr/>
        </p:nvSpPr>
        <p:spPr>
          <a:xfrm>
            <a:off x="12700" y="6543675"/>
            <a:ext cx="811213" cy="314325"/>
          </a:xfrm>
          <a:prstGeom prst="rect">
            <a:avLst/>
          </a:prstGeom>
        </p:spPr>
        <p:txBody>
          <a:bodyPr anchor="ctr">
            <a:normAutofit fontScale="40000" lnSpcReduction="20000"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 userDrawn="1"/>
        </p:nvSpPr>
        <p:spPr bwMode="auto">
          <a:xfrm>
            <a:off x="1255713" y="6308725"/>
            <a:ext cx="77755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Βιοχημεία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Τμήμα Γεωπονίας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0" y="26082"/>
            <a:ext cx="92583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ομένα"/>
          <p:cNvSpPr>
            <a:spLocks noGrp="1"/>
          </p:cNvSpPr>
          <p:nvPr>
            <p:ph idx="1"/>
          </p:nvPr>
        </p:nvSpPr>
        <p:spPr>
          <a:xfrm>
            <a:off x="514350" y="1440000"/>
            <a:ext cx="9258300" cy="4761320"/>
          </a:xfrm>
        </p:spPr>
        <p:txBody>
          <a:bodyPr>
            <a:normAutofit/>
          </a:bodyPr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/>
            </a:lvl1pPr>
            <a:lvl2pPr marL="971550" indent="-514350">
              <a:spcBef>
                <a:spcPts val="1200"/>
              </a:spcBef>
              <a:buFont typeface="+mj-lt"/>
              <a:buAutoNum type="romanLcPeriod"/>
              <a:defRPr/>
            </a:lvl2pPr>
            <a:lvl3pPr marL="1371600" indent="-457200">
              <a:spcBef>
                <a:spcPts val="1200"/>
              </a:spcBef>
              <a:buFont typeface="+mj-lt"/>
              <a:buAutoNum type="alphaLcPeriod"/>
              <a:defRPr/>
            </a:lvl3pPr>
            <a:lvl4pPr marL="1828800" indent="-457200">
              <a:spcBef>
                <a:spcPts val="1200"/>
              </a:spcBef>
              <a:buFont typeface="Arial" pitchFamily="34" charset="0"/>
              <a:buChar char="•"/>
              <a:defRPr/>
            </a:lvl4pPr>
            <a:lvl5pPr marL="2286000" indent="-457200">
              <a:spcBef>
                <a:spcPts val="1200"/>
              </a:spcBef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7688" y="6456363"/>
            <a:ext cx="6477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EBEE68B-4062-4C1A-AC60-1261B1F31876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0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84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3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644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2162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80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3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B495-9F3C-418A-8255-AE9E0E9576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29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5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42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61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05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92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9230" r="9892" b="10805"/>
          <a:stretch>
            <a:fillRect/>
          </a:stretch>
        </p:blipFill>
        <p:spPr bwMode="auto">
          <a:xfrm>
            <a:off x="121444" y="6073775"/>
            <a:ext cx="52685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h"/>
          <p:cNvSpPr txBox="1"/>
          <p:nvPr/>
        </p:nvSpPr>
        <p:spPr>
          <a:xfrm>
            <a:off x="12503" y="6543676"/>
            <a:ext cx="810816" cy="314325"/>
          </a:xfrm>
          <a:prstGeom prst="rect">
            <a:avLst/>
          </a:prstGeom>
        </p:spPr>
        <p:txBody>
          <a:bodyPr anchor="ctr">
            <a:normAutofit fontScale="32500" lnSpcReduction="20000"/>
          </a:bodyPr>
          <a:lstStyle/>
          <a:p>
            <a:pPr>
              <a:defRPr/>
            </a:pPr>
            <a:r>
              <a:rPr lang="el-GR" sz="1800" dirty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sz="1800" dirty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sz="1800" dirty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/>
        </p:nvSpPr>
        <p:spPr bwMode="auto">
          <a:xfrm>
            <a:off x="1255515" y="6308726"/>
            <a:ext cx="7775972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latin typeface="Calibri" pitchFamily="34" charset="0"/>
                <a:cs typeface="Arial" charset="0"/>
              </a:rPr>
              <a:t>Βιοχημεία</a:t>
            </a:r>
            <a:endParaRPr lang="el-GR" sz="1000" dirty="0">
              <a:latin typeface="Calibr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latin typeface="Calibri" pitchFamily="34" charset="0"/>
                <a:cs typeface="Arial" charset="0"/>
              </a:rPr>
              <a:t>Τμήμα Γεωπονίας</a:t>
            </a:r>
            <a:endParaRPr lang="el-GR" sz="1000" dirty="0">
              <a:latin typeface="Calibri" pitchFamily="34" charset="0"/>
              <a:cs typeface="Arial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0" y="26082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514350" y="1440000"/>
            <a:ext cx="9258300" cy="476132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6894" y="6456364"/>
            <a:ext cx="648296" cy="365125"/>
          </a:xfrm>
        </p:spPr>
        <p:txBody>
          <a:bodyPr/>
          <a:lstStyle>
            <a:lvl1pPr>
              <a:defRPr/>
            </a:lvl1pPr>
          </a:lstStyle>
          <a:p>
            <a:fld id="{F5E89C77-3339-4344-AB0C-9551BFAAFA5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1465899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Th Logo" descr="Αγιος Δημήτριο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4" y="207963"/>
            <a:ext cx="8768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ΑΠΘ"/>
          <p:cNvSpPr txBox="1">
            <a:spLocks noChangeArrowheads="1"/>
          </p:cNvSpPr>
          <p:nvPr/>
        </p:nvSpPr>
        <p:spPr bwMode="auto">
          <a:xfrm>
            <a:off x="1098353" y="188913"/>
            <a:ext cx="2425303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sz="1800" dirty="0">
                <a:latin typeface="Century Gothic" pitchFamily="34" charset="0"/>
                <a:cs typeface="Arial" charset="0"/>
              </a:rPr>
              <a:t>ΑΡΙΣΤΟΤΕΛΕΙΟ</a:t>
            </a:r>
          </a:p>
          <a:p>
            <a:pPr eaLnBrk="1" hangingPunct="1">
              <a:defRPr/>
            </a:pPr>
            <a:r>
              <a:rPr lang="el-GR" sz="1800" dirty="0">
                <a:latin typeface="Century Gothic" pitchFamily="34" charset="0"/>
                <a:cs typeface="Arial" charset="0"/>
              </a:rPr>
              <a:t>ΠΑΝΕΠΙΣΤΗΜΙΟ</a:t>
            </a:r>
          </a:p>
          <a:p>
            <a:pPr eaLnBrk="1" hangingPunct="1">
              <a:defRPr/>
            </a:pPr>
            <a:r>
              <a:rPr lang="el-GR" sz="1800" dirty="0">
                <a:latin typeface="Century Gothic" pitchFamily="34" charset="0"/>
                <a:cs typeface="Arial" charset="0"/>
              </a:rPr>
              <a:t>ΘΕΣΣΑΛΟΝΙΚΗΣ</a:t>
            </a:r>
          </a:p>
        </p:txBody>
      </p:sp>
      <p:pic>
        <p:nvPicPr>
          <p:cNvPr id="6" name="Opencourse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3781" r="16829" b="22774"/>
          <a:stretch>
            <a:fillRect/>
          </a:stretch>
        </p:blipFill>
        <p:spPr bwMode="auto">
          <a:xfrm>
            <a:off x="8665369" y="138113"/>
            <a:ext cx="1582341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pencourses"/>
          <p:cNvSpPr txBox="1">
            <a:spLocks noChangeArrowheads="1"/>
          </p:cNvSpPr>
          <p:nvPr userDrawn="1"/>
        </p:nvSpPr>
        <p:spPr bwMode="auto">
          <a:xfrm>
            <a:off x="6240066" y="188913"/>
            <a:ext cx="2425303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l-GR" sz="1800" dirty="0" smtClean="0">
                <a:latin typeface="Century Gothic" pitchFamily="34" charset="0"/>
                <a:cs typeface="Arial" charset="0"/>
              </a:rPr>
              <a:t>ΑΝΟΙΚΤΑ</a:t>
            </a:r>
          </a:p>
          <a:p>
            <a:pPr algn="r">
              <a:defRPr/>
            </a:pPr>
            <a:r>
              <a:rPr lang="el-GR" sz="1800" dirty="0" smtClean="0">
                <a:latin typeface="Century Gothic" pitchFamily="34" charset="0"/>
                <a:cs typeface="Arial" charset="0"/>
              </a:rPr>
              <a:t>ΑΚΑΔΗΜΑΪΚΑ</a:t>
            </a:r>
          </a:p>
          <a:p>
            <a:pPr algn="r">
              <a:defRPr/>
            </a:pPr>
            <a:r>
              <a:rPr lang="el-GR" sz="1800" dirty="0" smtClean="0">
                <a:latin typeface="Century Gothic" pitchFamily="34" charset="0"/>
                <a:cs typeface="Arial" charset="0"/>
              </a:rPr>
              <a:t>ΜΑΘΗΜΑΤΑ</a:t>
            </a:r>
            <a:endParaRPr lang="el-GR" sz="1800" dirty="0">
              <a:latin typeface="Century Gothic" pitchFamily="34" charset="0"/>
              <a:cs typeface="Arial" charset="0"/>
            </a:endParaRPr>
          </a:p>
        </p:txBody>
      </p:sp>
      <p:cxnSp>
        <p:nvCxnSpPr>
          <p:cNvPr id="8" name="Grey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A7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9" y="5622925"/>
            <a:ext cx="55292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www.lib.umich.edu/files/services/copyright/cc-by-sa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922964"/>
            <a:ext cx="1782366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"/>
          <p:cNvSpPr>
            <a:spLocks noGrp="1"/>
          </p:cNvSpPr>
          <p:nvPr>
            <p:ph type="ctrTitle"/>
          </p:nvPr>
        </p:nvSpPr>
        <p:spPr>
          <a:xfrm>
            <a:off x="771525" y="1844826"/>
            <a:ext cx="8743950" cy="15121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769014" y="3501008"/>
            <a:ext cx="8748972" cy="18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856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8E686-6C18-48F9-BCB4-002E7E6FF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C8682-2D40-45AA-9369-927B13852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56346-B0AC-4BB6-9465-A9C55A46B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30468-0173-4ED9-B4F1-76CF0C6AF8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C3A99-9AEA-420A-A407-FA9142A998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DBDF7-3EFF-4261-A011-7FDB7BAEBE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A7DAA-AA6D-4E64-9D37-747ECD3DB8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762000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762000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762000">
              <a:defRPr sz="1400">
                <a:latin typeface="+mn-lt"/>
              </a:defRPr>
            </a:lvl1pPr>
          </a:lstStyle>
          <a:p>
            <a:fld id="{0565F920-9080-4CC4-9394-DD02CE76EC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30/11/16</a:t>
            </a:fld>
            <a:endParaRPr lang="el-G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61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s.dtu.dk/courses/genomics_course/roanoke/bio101ch07.ht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slideplayer.com.br/slide/127111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ita.upv.es/varios/biologia/images/Figuras_tema1/tema1_figura50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pdb101.rcsb.org/motm/22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io.davidson.edu/courses/Bio111/Photosynth/PS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ourses.auth.gr/courses/OCRS508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hyperlink" Target="http://creativecommons.org/licenses/by-sa/4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Τίτλος"/>
          <p:cNvSpPr>
            <a:spLocks noGrp="1"/>
          </p:cNvSpPr>
          <p:nvPr>
            <p:ph type="ctrTitle"/>
          </p:nvPr>
        </p:nvSpPr>
        <p:spPr>
          <a:xfrm>
            <a:off x="1257300" y="1844675"/>
            <a:ext cx="7772400" cy="1512888"/>
          </a:xfrm>
        </p:spPr>
        <p:txBody>
          <a:bodyPr anchor="t"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Βιοχημεία</a:t>
            </a:r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1255713" y="3500438"/>
            <a:ext cx="7775575" cy="1800225"/>
          </a:xfrm>
        </p:spPr>
        <p:txBody>
          <a:bodyPr rtlCol="0">
            <a:normAutofit fontScale="700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Ενότητα 1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Ο ενεργειακός μεταβολισμός – Οι φωτοχημικές αντιδράσεις – Η φωτοσύνθεση</a:t>
            </a:r>
            <a:endParaRPr lang="en-US" sz="3100" dirty="0">
              <a:solidFill>
                <a:schemeClr val="bg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Γρηγόριος </a:t>
            </a:r>
            <a:r>
              <a:rPr lang="el-GR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, Καθηγητής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Τμήμα Γεωπονίας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4571" y="192097"/>
            <a:ext cx="2336933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3200" b="1" dirty="0" smtClean="0">
                <a:solidFill>
                  <a:schemeClr val="bg1"/>
                </a:solidFill>
                <a:latin typeface="Arial" pitchFamily="34" charset="0"/>
              </a:rPr>
              <a:t>ΧΗΜΙΚΗ ΕΝΕΡΓΕΙΑ</a:t>
            </a:r>
            <a:endParaRPr lang="el-GR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628348" y="352411"/>
            <a:ext cx="2224087" cy="1076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Arial" pitchFamily="34" charset="0"/>
              </a:rPr>
              <a:t>ΗΛΙΑΚΗ </a:t>
            </a:r>
          </a:p>
          <a:p>
            <a:pPr eaLnBrk="1" hangingPunct="1"/>
            <a:r>
              <a:rPr lang="el-GR" sz="3200" b="1">
                <a:solidFill>
                  <a:schemeClr val="bg1"/>
                </a:solidFill>
                <a:latin typeface="Arial" pitchFamily="34" charset="0"/>
              </a:rPr>
              <a:t>ΕΝΕΡΓΕΙΑ</a:t>
            </a:r>
            <a:endParaRPr lang="en-GB" sz="32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7715268" y="2857496"/>
            <a:ext cx="2327275" cy="588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Arial" pitchFamily="34" charset="0"/>
              </a:rPr>
              <a:t>ΝΑ</a:t>
            </a:r>
            <a:r>
              <a:rPr lang="en-GB" sz="3200" b="1">
                <a:solidFill>
                  <a:schemeClr val="bg1"/>
                </a:solidFill>
                <a:latin typeface="Arial" pitchFamily="34" charset="0"/>
              </a:rPr>
              <a:t>DPH+H</a:t>
            </a:r>
            <a:r>
              <a:rPr lang="en-GB" sz="3200" b="1" baseline="30000">
                <a:solidFill>
                  <a:schemeClr val="bg1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71438" y="4929198"/>
            <a:ext cx="3071798" cy="114298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ΑΝΘΡΑΚΑΣ ΤΡΟΦΩΝ 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4286244" y="5416550"/>
            <a:ext cx="34353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sz="4400" b="1" dirty="0">
                <a:solidFill>
                  <a:schemeClr val="bg1"/>
                </a:solidFill>
                <a:latin typeface="Arial" pitchFamily="34" charset="0"/>
              </a:rPr>
              <a:t>ΟΡΓΑΝΙΚΗ ΥΛΗ</a:t>
            </a:r>
            <a:endParaRPr lang="en-GB" sz="4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1561" name="Oval 9"/>
          <p:cNvSpPr>
            <a:spLocks noChangeArrowheads="1"/>
          </p:cNvSpPr>
          <p:nvPr/>
        </p:nvSpPr>
        <p:spPr bwMode="auto">
          <a:xfrm>
            <a:off x="4294880" y="5206095"/>
            <a:ext cx="3571900" cy="1643050"/>
          </a:xfrm>
          <a:prstGeom prst="ellipse">
            <a:avLst/>
          </a:prstGeom>
          <a:solidFill>
            <a:schemeClr val="accent1">
              <a:alpha val="61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1643038" y="2214554"/>
            <a:ext cx="2055813" cy="588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3200" b="1">
                <a:solidFill>
                  <a:schemeClr val="bg1"/>
                </a:solidFill>
                <a:latin typeface="Arial" pitchFamily="34" charset="0"/>
              </a:rPr>
              <a:t>NADH+H</a:t>
            </a:r>
            <a:r>
              <a:rPr lang="en-GB" sz="3200" b="1" baseline="30000">
                <a:solidFill>
                  <a:schemeClr val="bg1"/>
                </a:solidFill>
                <a:latin typeface="Arial" pitchFamily="34" charset="0"/>
              </a:rPr>
              <a:t>+</a:t>
            </a:r>
            <a:endParaRPr lang="en-GB" sz="3200" b="1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151564" name="AutoShape 12"/>
          <p:cNvCxnSpPr>
            <a:cxnSpLocks noChangeShapeType="1"/>
            <a:stCxn id="54276" idx="2"/>
            <a:endCxn id="151557" idx="0"/>
          </p:cNvCxnSpPr>
          <p:nvPr/>
        </p:nvCxnSpPr>
        <p:spPr bwMode="auto">
          <a:xfrm>
            <a:off x="8740392" y="1428736"/>
            <a:ext cx="138514" cy="1428760"/>
          </a:xfrm>
          <a:prstGeom prst="straightConnector1">
            <a:avLst/>
          </a:prstGeom>
          <a:noFill/>
          <a:ln w="1524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65" name="AutoShape 13"/>
          <p:cNvCxnSpPr>
            <a:cxnSpLocks noChangeShapeType="1"/>
            <a:stCxn id="54276" idx="2"/>
            <a:endCxn id="22" idx="6"/>
          </p:cNvCxnSpPr>
          <p:nvPr/>
        </p:nvCxnSpPr>
        <p:spPr bwMode="auto">
          <a:xfrm flipH="1">
            <a:off x="6215070" y="1428736"/>
            <a:ext cx="2525322" cy="2214578"/>
          </a:xfrm>
          <a:prstGeom prst="straightConnector1">
            <a:avLst/>
          </a:prstGeom>
          <a:noFill/>
          <a:ln w="1524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66" name="AutoShape 14"/>
          <p:cNvCxnSpPr>
            <a:cxnSpLocks noChangeShapeType="1"/>
            <a:stCxn id="151563" idx="2"/>
            <a:endCxn id="22" idx="2"/>
          </p:cNvCxnSpPr>
          <p:nvPr/>
        </p:nvCxnSpPr>
        <p:spPr bwMode="auto">
          <a:xfrm rot="16200000" flipH="1">
            <a:off x="3130134" y="2344327"/>
            <a:ext cx="839797" cy="1758175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51567" name="AutoShape 15"/>
          <p:cNvCxnSpPr>
            <a:cxnSpLocks noChangeShapeType="1"/>
            <a:stCxn id="54275" idx="2"/>
            <a:endCxn id="151563" idx="0"/>
          </p:cNvCxnSpPr>
          <p:nvPr/>
        </p:nvCxnSpPr>
        <p:spPr bwMode="auto">
          <a:xfrm>
            <a:off x="1643038" y="1269315"/>
            <a:ext cx="1027907" cy="945239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151568" name="Text Box 16"/>
          <p:cNvSpPr txBox="1">
            <a:spLocks noChangeArrowheads="1"/>
          </p:cNvSpPr>
          <p:nvPr/>
        </p:nvSpPr>
        <p:spPr bwMode="auto">
          <a:xfrm>
            <a:off x="0" y="3571876"/>
            <a:ext cx="2325687" cy="588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Arial" pitchFamily="34" charset="0"/>
              </a:rPr>
              <a:t>ΝΑ</a:t>
            </a:r>
            <a:r>
              <a:rPr lang="en-GB" sz="3200" b="1">
                <a:solidFill>
                  <a:schemeClr val="bg1"/>
                </a:solidFill>
                <a:latin typeface="Arial" pitchFamily="34" charset="0"/>
              </a:rPr>
              <a:t>DPH+H</a:t>
            </a:r>
            <a:r>
              <a:rPr lang="en-GB" sz="3200" b="1" baseline="30000">
                <a:solidFill>
                  <a:schemeClr val="bg1"/>
                </a:solidFill>
                <a:latin typeface="Arial" pitchFamily="34" charset="0"/>
              </a:rPr>
              <a:t>+</a:t>
            </a:r>
          </a:p>
        </p:txBody>
      </p:sp>
      <p:cxnSp>
        <p:nvCxnSpPr>
          <p:cNvPr id="151569" name="AutoShape 17"/>
          <p:cNvCxnSpPr>
            <a:cxnSpLocks noChangeShapeType="1"/>
            <a:stCxn id="151568" idx="3"/>
            <a:endCxn id="151561" idx="0"/>
          </p:cNvCxnSpPr>
          <p:nvPr/>
        </p:nvCxnSpPr>
        <p:spPr bwMode="auto">
          <a:xfrm>
            <a:off x="2325687" y="3866358"/>
            <a:ext cx="3755143" cy="1339737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51570" name="AutoShape 18"/>
          <p:cNvCxnSpPr>
            <a:cxnSpLocks noChangeShapeType="1"/>
            <a:endCxn id="151561" idx="0"/>
          </p:cNvCxnSpPr>
          <p:nvPr/>
        </p:nvCxnSpPr>
        <p:spPr bwMode="auto">
          <a:xfrm rot="16200000" flipH="1">
            <a:off x="5473608" y="4598872"/>
            <a:ext cx="1000131" cy="214314"/>
          </a:xfrm>
          <a:prstGeom prst="straightConnector1">
            <a:avLst/>
          </a:prstGeom>
          <a:noFill/>
          <a:ln w="254000"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  <a:headEnd/>
            <a:tailEnd type="triangle" w="med" len="med"/>
          </a:ln>
        </p:spPr>
      </p:cxnSp>
      <p:cxnSp>
        <p:nvCxnSpPr>
          <p:cNvPr id="151571" name="AutoShape 19"/>
          <p:cNvCxnSpPr>
            <a:cxnSpLocks noChangeShapeType="1"/>
            <a:stCxn id="151557" idx="2"/>
            <a:endCxn id="151561" idx="0"/>
          </p:cNvCxnSpPr>
          <p:nvPr/>
        </p:nvCxnSpPr>
        <p:spPr bwMode="auto">
          <a:xfrm flipH="1">
            <a:off x="6080830" y="3446459"/>
            <a:ext cx="2798076" cy="1759636"/>
          </a:xfrm>
          <a:prstGeom prst="straightConnector1">
            <a:avLst/>
          </a:prstGeom>
          <a:noFill/>
          <a:ln w="1524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72" name="AutoShape 20"/>
          <p:cNvCxnSpPr>
            <a:cxnSpLocks noChangeShapeType="1"/>
            <a:stCxn id="54275" idx="2"/>
            <a:endCxn id="151568" idx="0"/>
          </p:cNvCxnSpPr>
          <p:nvPr/>
        </p:nvCxnSpPr>
        <p:spPr bwMode="auto">
          <a:xfrm flipH="1">
            <a:off x="1162844" y="1269315"/>
            <a:ext cx="480194" cy="2302561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22" name="21 - Έλλειψη"/>
          <p:cNvSpPr/>
          <p:nvPr/>
        </p:nvSpPr>
        <p:spPr>
          <a:xfrm>
            <a:off x="4429120" y="3000372"/>
            <a:ext cx="1785950" cy="12858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GB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ATP</a:t>
            </a:r>
            <a:endParaRPr lang="en-GB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8929678" y="5000636"/>
            <a:ext cx="1357322" cy="78579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</a:t>
            </a:r>
            <a:r>
              <a:rPr lang="en-GB" sz="4000" b="1" baseline="-25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GB" sz="4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1" name="60 - Ευθύγραμμο βέλος σύνδεσης"/>
          <p:cNvCxnSpPr>
            <a:stCxn id="151559" idx="3"/>
            <a:endCxn id="151561" idx="2"/>
          </p:cNvCxnSpPr>
          <p:nvPr/>
        </p:nvCxnSpPr>
        <p:spPr>
          <a:xfrm>
            <a:off x="3143236" y="5500690"/>
            <a:ext cx="1151644" cy="526930"/>
          </a:xfrm>
          <a:prstGeom prst="straightConnector1">
            <a:avLst/>
          </a:prstGeom>
          <a:ln w="152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- Ευθύγραμμο βέλος σύνδεσης"/>
          <p:cNvCxnSpPr>
            <a:stCxn id="54" idx="1"/>
          </p:cNvCxnSpPr>
          <p:nvPr/>
        </p:nvCxnSpPr>
        <p:spPr>
          <a:xfrm rot="10800000" flipV="1">
            <a:off x="7715268" y="5393532"/>
            <a:ext cx="1214410" cy="678673"/>
          </a:xfrm>
          <a:prstGeom prst="straightConnector1">
            <a:avLst/>
          </a:prstGeom>
          <a:ln w="152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- Ορθογώνιο"/>
          <p:cNvSpPr/>
          <p:nvPr/>
        </p:nvSpPr>
        <p:spPr>
          <a:xfrm>
            <a:off x="2983260" y="214290"/>
            <a:ext cx="4336632" cy="1500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ΕΝΕΡΓΕΙΑ ΠΕΡΙΒΑΛΛΟΝΤΟΣ</a:t>
            </a:r>
            <a:endParaRPr lang="el-GR" sz="36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4278" y="214290"/>
            <a:ext cx="1800493" cy="107721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ΕΝΕΡΓΕΙΑ</a:t>
            </a:r>
          </a:p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ΤΡΟΦΩΝ</a:t>
            </a:r>
            <a:endParaRPr lang="en-GB" sz="3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929582" y="352411"/>
            <a:ext cx="1800493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ΗΛΙΑΚΗ </a:t>
            </a:r>
          </a:p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ΕΝΕΡΓΕΙΑ</a:t>
            </a:r>
            <a:endParaRPr lang="en-GB" sz="3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7715268" y="2857496"/>
            <a:ext cx="2040943" cy="5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ΝΑ</a:t>
            </a:r>
            <a:r>
              <a:rPr lang="en-GB" sz="3200" b="1">
                <a:solidFill>
                  <a:schemeClr val="bg1"/>
                </a:solidFill>
                <a:latin typeface="Calibri" pitchFamily="34" charset="0"/>
              </a:rPr>
              <a:t>DPH+H</a:t>
            </a:r>
            <a:r>
              <a:rPr lang="en-GB" sz="3200" b="1" baseline="30000">
                <a:solidFill>
                  <a:schemeClr val="bg1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71438" y="4929198"/>
            <a:ext cx="3071798" cy="114298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ΑΝΘΡΑΚΑΣ ΤΡΟΦΩΝ 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4286244" y="5416550"/>
            <a:ext cx="34353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sz="4400" b="1" dirty="0">
                <a:solidFill>
                  <a:schemeClr val="bg1"/>
                </a:solidFill>
                <a:latin typeface="Calibri" pitchFamily="34" charset="0"/>
              </a:rPr>
              <a:t>ΟΡΓΑΝΙΚΗ ΥΛΗ</a:t>
            </a:r>
            <a:endParaRPr lang="en-GB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1561" name="Oval 9"/>
          <p:cNvSpPr>
            <a:spLocks noChangeArrowheads="1"/>
          </p:cNvSpPr>
          <p:nvPr/>
        </p:nvSpPr>
        <p:spPr bwMode="auto">
          <a:xfrm>
            <a:off x="4000492" y="5214950"/>
            <a:ext cx="3929090" cy="1643050"/>
          </a:xfrm>
          <a:prstGeom prst="ellipse">
            <a:avLst/>
          </a:prstGeom>
          <a:solidFill>
            <a:schemeClr val="accent1">
              <a:alpha val="61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1694230" y="2071678"/>
            <a:ext cx="1822935" cy="107721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</a:rPr>
              <a:t>FADH</a:t>
            </a:r>
            <a:r>
              <a:rPr lang="en-GB" sz="3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en-GB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</a:rPr>
              <a:t>NADH+H</a:t>
            </a:r>
            <a:r>
              <a:rPr lang="en-GB" sz="3200" b="1" baseline="30000" dirty="0">
                <a:solidFill>
                  <a:schemeClr val="bg1"/>
                </a:solidFill>
                <a:latin typeface="Calibri" pitchFamily="34" charset="0"/>
              </a:rPr>
              <a:t>+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51564" name="AutoShape 12"/>
          <p:cNvCxnSpPr>
            <a:cxnSpLocks noChangeShapeType="1"/>
            <a:stCxn id="54276" idx="2"/>
            <a:endCxn id="151557" idx="0"/>
          </p:cNvCxnSpPr>
          <p:nvPr/>
        </p:nvCxnSpPr>
        <p:spPr bwMode="auto">
          <a:xfrm rot="5400000">
            <a:off x="8068852" y="2096518"/>
            <a:ext cx="1427867" cy="94089"/>
          </a:xfrm>
          <a:prstGeom prst="straightConnector1">
            <a:avLst/>
          </a:prstGeom>
          <a:noFill/>
          <a:ln w="1905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65" name="AutoShape 13"/>
          <p:cNvCxnSpPr>
            <a:cxnSpLocks noChangeShapeType="1"/>
            <a:stCxn id="54276" idx="2"/>
            <a:endCxn id="22" idx="6"/>
          </p:cNvCxnSpPr>
          <p:nvPr/>
        </p:nvCxnSpPr>
        <p:spPr bwMode="auto">
          <a:xfrm rot="5400000">
            <a:off x="6415608" y="1229092"/>
            <a:ext cx="2213685" cy="2614759"/>
          </a:xfrm>
          <a:prstGeom prst="straightConnector1">
            <a:avLst/>
          </a:prstGeom>
          <a:noFill/>
          <a:ln w="1905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66" name="AutoShape 14"/>
          <p:cNvCxnSpPr>
            <a:cxnSpLocks noChangeShapeType="1"/>
            <a:stCxn id="151563" idx="3"/>
            <a:endCxn id="22" idx="2"/>
          </p:cNvCxnSpPr>
          <p:nvPr/>
        </p:nvCxnSpPr>
        <p:spPr bwMode="auto">
          <a:xfrm>
            <a:off x="3517165" y="2610287"/>
            <a:ext cx="911955" cy="1033027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51567" name="AutoShape 15"/>
          <p:cNvCxnSpPr>
            <a:cxnSpLocks noChangeShapeType="1"/>
            <a:stCxn id="54275" idx="2"/>
            <a:endCxn id="151563" idx="0"/>
          </p:cNvCxnSpPr>
          <p:nvPr/>
        </p:nvCxnSpPr>
        <p:spPr bwMode="auto">
          <a:xfrm rot="16200000" flipH="1">
            <a:off x="1470026" y="936006"/>
            <a:ext cx="780170" cy="1491173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151568" name="Text Box 16"/>
          <p:cNvSpPr txBox="1">
            <a:spLocks noChangeArrowheads="1"/>
          </p:cNvSpPr>
          <p:nvPr/>
        </p:nvSpPr>
        <p:spPr bwMode="auto">
          <a:xfrm>
            <a:off x="0" y="3571876"/>
            <a:ext cx="2040943" cy="5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ΝΑ</a:t>
            </a:r>
            <a:r>
              <a:rPr lang="en-GB" sz="3200" b="1">
                <a:solidFill>
                  <a:schemeClr val="bg1"/>
                </a:solidFill>
                <a:latin typeface="Calibri" pitchFamily="34" charset="0"/>
              </a:rPr>
              <a:t>DPH+H</a:t>
            </a:r>
            <a:r>
              <a:rPr lang="en-GB" sz="3200" b="1" baseline="30000">
                <a:solidFill>
                  <a:schemeClr val="bg1"/>
                </a:solidFill>
                <a:latin typeface="Calibri" pitchFamily="34" charset="0"/>
              </a:rPr>
              <a:t>+</a:t>
            </a:r>
          </a:p>
        </p:txBody>
      </p:sp>
      <p:cxnSp>
        <p:nvCxnSpPr>
          <p:cNvPr id="151570" name="AutoShape 18"/>
          <p:cNvCxnSpPr>
            <a:cxnSpLocks noChangeShapeType="1"/>
            <a:stCxn id="22" idx="4"/>
            <a:endCxn id="151561" idx="0"/>
          </p:cNvCxnSpPr>
          <p:nvPr/>
        </p:nvCxnSpPr>
        <p:spPr bwMode="auto">
          <a:xfrm rot="16200000" flipH="1">
            <a:off x="5179219" y="4429132"/>
            <a:ext cx="928694" cy="642942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51571" name="AutoShape 19"/>
          <p:cNvCxnSpPr>
            <a:cxnSpLocks noChangeShapeType="1"/>
            <a:stCxn id="151557" idx="2"/>
            <a:endCxn id="151561" idx="0"/>
          </p:cNvCxnSpPr>
          <p:nvPr/>
        </p:nvCxnSpPr>
        <p:spPr bwMode="auto">
          <a:xfrm rot="5400000">
            <a:off x="6464050" y="2943259"/>
            <a:ext cx="1772679" cy="2770703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51572" name="AutoShape 20"/>
          <p:cNvCxnSpPr>
            <a:cxnSpLocks noChangeShapeType="1"/>
            <a:stCxn id="54275" idx="2"/>
            <a:endCxn id="151568" idx="0"/>
          </p:cNvCxnSpPr>
          <p:nvPr/>
        </p:nvCxnSpPr>
        <p:spPr bwMode="auto">
          <a:xfrm rot="5400000">
            <a:off x="-72685" y="2384666"/>
            <a:ext cx="2280368" cy="94053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22" name="21 - Έλλειψη"/>
          <p:cNvSpPr/>
          <p:nvPr/>
        </p:nvSpPr>
        <p:spPr>
          <a:xfrm>
            <a:off x="4429120" y="3000372"/>
            <a:ext cx="1785950" cy="12858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GB" sz="4000" b="1" dirty="0" smtClean="0">
                <a:latin typeface="Calibri" pitchFamily="34" charset="0"/>
                <a:ea typeface="Tahoma" pitchFamily="34" charset="0"/>
                <a:cs typeface="Tahoma" pitchFamily="34" charset="0"/>
              </a:rPr>
              <a:t>ATP</a:t>
            </a:r>
            <a:endParaRPr lang="en-GB" sz="4000" b="1" dirty="0"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8929678" y="5000636"/>
            <a:ext cx="1357322" cy="78579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4000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CO</a:t>
            </a:r>
            <a:r>
              <a:rPr lang="en-GB" sz="4000" b="1" baseline="-25000" dirty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2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1" name="60 - Ευθύγραμμο βέλος σύνδεσης"/>
          <p:cNvCxnSpPr>
            <a:stCxn id="151559" idx="3"/>
            <a:endCxn id="151561" idx="0"/>
          </p:cNvCxnSpPr>
          <p:nvPr/>
        </p:nvCxnSpPr>
        <p:spPr>
          <a:xfrm flipV="1">
            <a:off x="3143236" y="5214950"/>
            <a:ext cx="2821801" cy="285740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- Ευθύγραμμο βέλος σύνδεσης"/>
          <p:cNvCxnSpPr>
            <a:stCxn id="54" idx="1"/>
            <a:endCxn id="151561" idx="0"/>
          </p:cNvCxnSpPr>
          <p:nvPr/>
        </p:nvCxnSpPr>
        <p:spPr>
          <a:xfrm rot="10800000">
            <a:off x="5965038" y="5214951"/>
            <a:ext cx="2964641" cy="178583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ύγραμμο βέλος σύνδεσης"/>
          <p:cNvCxnSpPr>
            <a:stCxn id="151568" idx="3"/>
            <a:endCxn id="151561" idx="0"/>
          </p:cNvCxnSpPr>
          <p:nvPr/>
        </p:nvCxnSpPr>
        <p:spPr>
          <a:xfrm>
            <a:off x="2040943" y="3864264"/>
            <a:ext cx="3924094" cy="1350686"/>
          </a:xfrm>
          <a:prstGeom prst="straightConnector1">
            <a:avLst/>
          </a:prstGeom>
          <a:ln w="152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- TextBox"/>
          <p:cNvSpPr txBox="1"/>
          <p:nvPr/>
        </p:nvSpPr>
        <p:spPr>
          <a:xfrm>
            <a:off x="171813" y="0"/>
            <a:ext cx="2772939" cy="30469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Ως προς την ενέργεια:</a:t>
            </a:r>
          </a:p>
          <a:p>
            <a:pPr algn="ctr"/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φωτότροφοι</a:t>
            </a:r>
            <a:endParaRPr lang="en-US" sz="3600" b="1" dirty="0" smtClean="0">
              <a:solidFill>
                <a:srgbClr val="FFFF00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Ως προς το δότη ηλεκτρονίων:</a:t>
            </a:r>
          </a:p>
          <a:p>
            <a:pPr algn="ctr"/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λιθοτροφοι</a:t>
            </a: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Ως προς τον άνθρακα:</a:t>
            </a:r>
          </a:p>
          <a:p>
            <a:pPr algn="ctr"/>
            <a:r>
              <a:rPr lang="el-GR" sz="3600" b="1" dirty="0" err="1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αυτότροφοι</a:t>
            </a: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οργανισμοί</a:t>
            </a:r>
            <a:endParaRPr lang="el-GR" sz="3600" b="1" dirty="0">
              <a:solidFill>
                <a:srgbClr val="FFFF00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23 - TextBox"/>
          <p:cNvSpPr txBox="1"/>
          <p:nvPr/>
        </p:nvSpPr>
        <p:spPr>
          <a:xfrm>
            <a:off x="1183060" y="6211669"/>
            <a:ext cx="299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Φωτοσύνθεση</a:t>
            </a:r>
            <a:endParaRPr lang="el-GR" sz="36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4290646" y="295422"/>
            <a:ext cx="5908431" cy="3910818"/>
          </a:xfrm>
          <a:custGeom>
            <a:avLst/>
            <a:gdLst>
              <a:gd name="connsiteX0" fmla="*/ 618979 w 5908431"/>
              <a:gd name="connsiteY0" fmla="*/ 2082018 h 3910818"/>
              <a:gd name="connsiteX1" fmla="*/ 717452 w 5908431"/>
              <a:gd name="connsiteY1" fmla="*/ 2011680 h 3910818"/>
              <a:gd name="connsiteX2" fmla="*/ 759656 w 5908431"/>
              <a:gd name="connsiteY2" fmla="*/ 1997612 h 3910818"/>
              <a:gd name="connsiteX3" fmla="*/ 815926 w 5908431"/>
              <a:gd name="connsiteY3" fmla="*/ 1955409 h 3910818"/>
              <a:gd name="connsiteX4" fmla="*/ 1041009 w 5908431"/>
              <a:gd name="connsiteY4" fmla="*/ 1871003 h 3910818"/>
              <a:gd name="connsiteX5" fmla="*/ 1139483 w 5908431"/>
              <a:gd name="connsiteY5" fmla="*/ 1800664 h 3910818"/>
              <a:gd name="connsiteX6" fmla="*/ 1223889 w 5908431"/>
              <a:gd name="connsiteY6" fmla="*/ 1758461 h 3910818"/>
              <a:gd name="connsiteX7" fmla="*/ 1266092 w 5908431"/>
              <a:gd name="connsiteY7" fmla="*/ 1716258 h 3910818"/>
              <a:gd name="connsiteX8" fmla="*/ 1336431 w 5908431"/>
              <a:gd name="connsiteY8" fmla="*/ 1659987 h 3910818"/>
              <a:gd name="connsiteX9" fmla="*/ 1392702 w 5908431"/>
              <a:gd name="connsiteY9" fmla="*/ 1589649 h 3910818"/>
              <a:gd name="connsiteX10" fmla="*/ 1406769 w 5908431"/>
              <a:gd name="connsiteY10" fmla="*/ 1547446 h 3910818"/>
              <a:gd name="connsiteX11" fmla="*/ 1448972 w 5908431"/>
              <a:gd name="connsiteY11" fmla="*/ 1491175 h 3910818"/>
              <a:gd name="connsiteX12" fmla="*/ 1505243 w 5908431"/>
              <a:gd name="connsiteY12" fmla="*/ 1406769 h 3910818"/>
              <a:gd name="connsiteX13" fmla="*/ 1533379 w 5908431"/>
              <a:gd name="connsiteY13" fmla="*/ 1364566 h 3910818"/>
              <a:gd name="connsiteX14" fmla="*/ 1547446 w 5908431"/>
              <a:gd name="connsiteY14" fmla="*/ 1322363 h 3910818"/>
              <a:gd name="connsiteX15" fmla="*/ 1575582 w 5908431"/>
              <a:gd name="connsiteY15" fmla="*/ 1294227 h 3910818"/>
              <a:gd name="connsiteX16" fmla="*/ 1617785 w 5908431"/>
              <a:gd name="connsiteY16" fmla="*/ 1209821 h 3910818"/>
              <a:gd name="connsiteX17" fmla="*/ 1645920 w 5908431"/>
              <a:gd name="connsiteY17" fmla="*/ 1153550 h 3910818"/>
              <a:gd name="connsiteX18" fmla="*/ 1659988 w 5908431"/>
              <a:gd name="connsiteY18" fmla="*/ 1111347 h 3910818"/>
              <a:gd name="connsiteX19" fmla="*/ 1702191 w 5908431"/>
              <a:gd name="connsiteY19" fmla="*/ 1055076 h 3910818"/>
              <a:gd name="connsiteX20" fmla="*/ 1716259 w 5908431"/>
              <a:gd name="connsiteY20" fmla="*/ 998806 h 3910818"/>
              <a:gd name="connsiteX21" fmla="*/ 1730326 w 5908431"/>
              <a:gd name="connsiteY21" fmla="*/ 928467 h 3910818"/>
              <a:gd name="connsiteX22" fmla="*/ 1800665 w 5908431"/>
              <a:gd name="connsiteY22" fmla="*/ 858129 h 3910818"/>
              <a:gd name="connsiteX23" fmla="*/ 1828800 w 5908431"/>
              <a:gd name="connsiteY23" fmla="*/ 829993 h 3910818"/>
              <a:gd name="connsiteX24" fmla="*/ 1885071 w 5908431"/>
              <a:gd name="connsiteY24" fmla="*/ 759655 h 3910818"/>
              <a:gd name="connsiteX25" fmla="*/ 1941342 w 5908431"/>
              <a:gd name="connsiteY25" fmla="*/ 689316 h 3910818"/>
              <a:gd name="connsiteX26" fmla="*/ 2053883 w 5908431"/>
              <a:gd name="connsiteY26" fmla="*/ 562707 h 3910818"/>
              <a:gd name="connsiteX27" fmla="*/ 2138289 w 5908431"/>
              <a:gd name="connsiteY27" fmla="*/ 492369 h 3910818"/>
              <a:gd name="connsiteX28" fmla="*/ 2278966 w 5908431"/>
              <a:gd name="connsiteY28" fmla="*/ 393895 h 3910818"/>
              <a:gd name="connsiteX29" fmla="*/ 2321169 w 5908431"/>
              <a:gd name="connsiteY29" fmla="*/ 379827 h 3910818"/>
              <a:gd name="connsiteX30" fmla="*/ 2405576 w 5908431"/>
              <a:gd name="connsiteY30" fmla="*/ 323556 h 3910818"/>
              <a:gd name="connsiteX31" fmla="*/ 2447779 w 5908431"/>
              <a:gd name="connsiteY31" fmla="*/ 295421 h 3910818"/>
              <a:gd name="connsiteX32" fmla="*/ 2504049 w 5908431"/>
              <a:gd name="connsiteY32" fmla="*/ 253218 h 3910818"/>
              <a:gd name="connsiteX33" fmla="*/ 2574388 w 5908431"/>
              <a:gd name="connsiteY33" fmla="*/ 239150 h 3910818"/>
              <a:gd name="connsiteX34" fmla="*/ 2658794 w 5908431"/>
              <a:gd name="connsiteY34" fmla="*/ 211015 h 3910818"/>
              <a:gd name="connsiteX35" fmla="*/ 2715065 w 5908431"/>
              <a:gd name="connsiteY35" fmla="*/ 196947 h 3910818"/>
              <a:gd name="connsiteX36" fmla="*/ 2799471 w 5908431"/>
              <a:gd name="connsiteY36" fmla="*/ 168812 h 3910818"/>
              <a:gd name="connsiteX37" fmla="*/ 3024554 w 5908431"/>
              <a:gd name="connsiteY37" fmla="*/ 140676 h 3910818"/>
              <a:gd name="connsiteX38" fmla="*/ 3080825 w 5908431"/>
              <a:gd name="connsiteY38" fmla="*/ 126609 h 3910818"/>
              <a:gd name="connsiteX39" fmla="*/ 3179299 w 5908431"/>
              <a:gd name="connsiteY39" fmla="*/ 98473 h 3910818"/>
              <a:gd name="connsiteX40" fmla="*/ 3348111 w 5908431"/>
              <a:gd name="connsiteY40" fmla="*/ 70338 h 3910818"/>
              <a:gd name="connsiteX41" fmla="*/ 3502856 w 5908431"/>
              <a:gd name="connsiteY41" fmla="*/ 28135 h 3910818"/>
              <a:gd name="connsiteX42" fmla="*/ 3559126 w 5908431"/>
              <a:gd name="connsiteY42" fmla="*/ 14067 h 3910818"/>
              <a:gd name="connsiteX43" fmla="*/ 4121834 w 5908431"/>
              <a:gd name="connsiteY43" fmla="*/ 0 h 3910818"/>
              <a:gd name="connsiteX44" fmla="*/ 4473526 w 5908431"/>
              <a:gd name="connsiteY44" fmla="*/ 14067 h 3910818"/>
              <a:gd name="connsiteX45" fmla="*/ 4586068 w 5908431"/>
              <a:gd name="connsiteY45" fmla="*/ 28135 h 3910818"/>
              <a:gd name="connsiteX46" fmla="*/ 5106572 w 5908431"/>
              <a:gd name="connsiteY46" fmla="*/ 42203 h 3910818"/>
              <a:gd name="connsiteX47" fmla="*/ 5303520 w 5908431"/>
              <a:gd name="connsiteY47" fmla="*/ 70338 h 3910818"/>
              <a:gd name="connsiteX48" fmla="*/ 5444197 w 5908431"/>
              <a:gd name="connsiteY48" fmla="*/ 98473 h 3910818"/>
              <a:gd name="connsiteX49" fmla="*/ 5528603 w 5908431"/>
              <a:gd name="connsiteY49" fmla="*/ 126609 h 3910818"/>
              <a:gd name="connsiteX50" fmla="*/ 5570806 w 5908431"/>
              <a:gd name="connsiteY50" fmla="*/ 140676 h 3910818"/>
              <a:gd name="connsiteX51" fmla="*/ 5613009 w 5908431"/>
              <a:gd name="connsiteY51" fmla="*/ 196947 h 3910818"/>
              <a:gd name="connsiteX52" fmla="*/ 5683348 w 5908431"/>
              <a:gd name="connsiteY52" fmla="*/ 267286 h 3910818"/>
              <a:gd name="connsiteX53" fmla="*/ 5711483 w 5908431"/>
              <a:gd name="connsiteY53" fmla="*/ 351692 h 3910818"/>
              <a:gd name="connsiteX54" fmla="*/ 5725551 w 5908431"/>
              <a:gd name="connsiteY54" fmla="*/ 393895 h 3910818"/>
              <a:gd name="connsiteX55" fmla="*/ 5753686 w 5908431"/>
              <a:gd name="connsiteY55" fmla="*/ 436098 h 3910818"/>
              <a:gd name="connsiteX56" fmla="*/ 5781822 w 5908431"/>
              <a:gd name="connsiteY56" fmla="*/ 520504 h 3910818"/>
              <a:gd name="connsiteX57" fmla="*/ 5809957 w 5908431"/>
              <a:gd name="connsiteY57" fmla="*/ 576775 h 3910818"/>
              <a:gd name="connsiteX58" fmla="*/ 5838092 w 5908431"/>
              <a:gd name="connsiteY58" fmla="*/ 618978 h 3910818"/>
              <a:gd name="connsiteX59" fmla="*/ 5866228 w 5908431"/>
              <a:gd name="connsiteY59" fmla="*/ 717452 h 3910818"/>
              <a:gd name="connsiteX60" fmla="*/ 5880296 w 5908431"/>
              <a:gd name="connsiteY60" fmla="*/ 759655 h 3910818"/>
              <a:gd name="connsiteX61" fmla="*/ 5894363 w 5908431"/>
              <a:gd name="connsiteY61" fmla="*/ 844061 h 3910818"/>
              <a:gd name="connsiteX62" fmla="*/ 5908431 w 5908431"/>
              <a:gd name="connsiteY62" fmla="*/ 886264 h 3910818"/>
              <a:gd name="connsiteX63" fmla="*/ 5894363 w 5908431"/>
              <a:gd name="connsiteY63" fmla="*/ 1097280 h 3910818"/>
              <a:gd name="connsiteX64" fmla="*/ 5880296 w 5908431"/>
              <a:gd name="connsiteY64" fmla="*/ 1181686 h 3910818"/>
              <a:gd name="connsiteX65" fmla="*/ 5866228 w 5908431"/>
              <a:gd name="connsiteY65" fmla="*/ 1294227 h 3910818"/>
              <a:gd name="connsiteX66" fmla="*/ 5852160 w 5908431"/>
              <a:gd name="connsiteY66" fmla="*/ 1631852 h 3910818"/>
              <a:gd name="connsiteX67" fmla="*/ 5838092 w 5908431"/>
              <a:gd name="connsiteY67" fmla="*/ 1702190 h 3910818"/>
              <a:gd name="connsiteX68" fmla="*/ 5866228 w 5908431"/>
              <a:gd name="connsiteY68" fmla="*/ 1744393 h 3910818"/>
              <a:gd name="connsiteX69" fmla="*/ 5838092 w 5908431"/>
              <a:gd name="connsiteY69" fmla="*/ 1856935 h 3910818"/>
              <a:gd name="connsiteX70" fmla="*/ 5809957 w 5908431"/>
              <a:gd name="connsiteY70" fmla="*/ 2110153 h 3910818"/>
              <a:gd name="connsiteX71" fmla="*/ 5781822 w 5908431"/>
              <a:gd name="connsiteY71" fmla="*/ 2307101 h 3910818"/>
              <a:gd name="connsiteX72" fmla="*/ 5767754 w 5908431"/>
              <a:gd name="connsiteY72" fmla="*/ 2405575 h 3910818"/>
              <a:gd name="connsiteX73" fmla="*/ 5753686 w 5908431"/>
              <a:gd name="connsiteY73" fmla="*/ 2475913 h 3910818"/>
              <a:gd name="connsiteX74" fmla="*/ 5711483 w 5908431"/>
              <a:gd name="connsiteY74" fmla="*/ 2729132 h 3910818"/>
              <a:gd name="connsiteX75" fmla="*/ 5669280 w 5908431"/>
              <a:gd name="connsiteY75" fmla="*/ 2940147 h 3910818"/>
              <a:gd name="connsiteX76" fmla="*/ 5584874 w 5908431"/>
              <a:gd name="connsiteY76" fmla="*/ 3052689 h 3910818"/>
              <a:gd name="connsiteX77" fmla="*/ 5542671 w 5908431"/>
              <a:gd name="connsiteY77" fmla="*/ 3080824 h 3910818"/>
              <a:gd name="connsiteX78" fmla="*/ 5514536 w 5908431"/>
              <a:gd name="connsiteY78" fmla="*/ 3108960 h 3910818"/>
              <a:gd name="connsiteX79" fmla="*/ 5430129 w 5908431"/>
              <a:gd name="connsiteY79" fmla="*/ 3137095 h 3910818"/>
              <a:gd name="connsiteX80" fmla="*/ 5261317 w 5908431"/>
              <a:gd name="connsiteY80" fmla="*/ 3165230 h 3910818"/>
              <a:gd name="connsiteX81" fmla="*/ 4951828 w 5908431"/>
              <a:gd name="connsiteY81" fmla="*/ 3151163 h 3910818"/>
              <a:gd name="connsiteX82" fmla="*/ 4853354 w 5908431"/>
              <a:gd name="connsiteY82" fmla="*/ 3137095 h 3910818"/>
              <a:gd name="connsiteX83" fmla="*/ 3896751 w 5908431"/>
              <a:gd name="connsiteY83" fmla="*/ 3151163 h 3910818"/>
              <a:gd name="connsiteX84" fmla="*/ 3488788 w 5908431"/>
              <a:gd name="connsiteY84" fmla="*/ 3179298 h 3910818"/>
              <a:gd name="connsiteX85" fmla="*/ 3319976 w 5908431"/>
              <a:gd name="connsiteY85" fmla="*/ 3193366 h 3910818"/>
              <a:gd name="connsiteX86" fmla="*/ 3263705 w 5908431"/>
              <a:gd name="connsiteY86" fmla="*/ 3207433 h 3910818"/>
              <a:gd name="connsiteX87" fmla="*/ 3221502 w 5908431"/>
              <a:gd name="connsiteY87" fmla="*/ 3221501 h 3910818"/>
              <a:gd name="connsiteX88" fmla="*/ 3066757 w 5908431"/>
              <a:gd name="connsiteY88" fmla="*/ 3235569 h 3910818"/>
              <a:gd name="connsiteX89" fmla="*/ 2982351 w 5908431"/>
              <a:gd name="connsiteY89" fmla="*/ 3263704 h 3910818"/>
              <a:gd name="connsiteX90" fmla="*/ 2841674 w 5908431"/>
              <a:gd name="connsiteY90" fmla="*/ 3291840 h 3910818"/>
              <a:gd name="connsiteX91" fmla="*/ 2729132 w 5908431"/>
              <a:gd name="connsiteY91" fmla="*/ 3319975 h 3910818"/>
              <a:gd name="connsiteX92" fmla="*/ 2630659 w 5908431"/>
              <a:gd name="connsiteY92" fmla="*/ 3362178 h 3910818"/>
              <a:gd name="connsiteX93" fmla="*/ 2560320 w 5908431"/>
              <a:gd name="connsiteY93" fmla="*/ 3376246 h 3910818"/>
              <a:gd name="connsiteX94" fmla="*/ 2518117 w 5908431"/>
              <a:gd name="connsiteY94" fmla="*/ 3390313 h 3910818"/>
              <a:gd name="connsiteX95" fmla="*/ 2461846 w 5908431"/>
              <a:gd name="connsiteY95" fmla="*/ 3404381 h 3910818"/>
              <a:gd name="connsiteX96" fmla="*/ 2363372 w 5908431"/>
              <a:gd name="connsiteY96" fmla="*/ 3460652 h 3910818"/>
              <a:gd name="connsiteX97" fmla="*/ 2321169 w 5908431"/>
              <a:gd name="connsiteY97" fmla="*/ 3502855 h 3910818"/>
              <a:gd name="connsiteX98" fmla="*/ 2264899 w 5908431"/>
              <a:gd name="connsiteY98" fmla="*/ 3516923 h 3910818"/>
              <a:gd name="connsiteX99" fmla="*/ 2236763 w 5908431"/>
              <a:gd name="connsiteY99" fmla="*/ 3545058 h 3910818"/>
              <a:gd name="connsiteX100" fmla="*/ 2166425 w 5908431"/>
              <a:gd name="connsiteY100" fmla="*/ 3573193 h 3910818"/>
              <a:gd name="connsiteX101" fmla="*/ 2082019 w 5908431"/>
              <a:gd name="connsiteY101" fmla="*/ 3601329 h 3910818"/>
              <a:gd name="connsiteX102" fmla="*/ 2039816 w 5908431"/>
              <a:gd name="connsiteY102" fmla="*/ 3615396 h 3910818"/>
              <a:gd name="connsiteX103" fmla="*/ 1983545 w 5908431"/>
              <a:gd name="connsiteY103" fmla="*/ 3629464 h 3910818"/>
              <a:gd name="connsiteX104" fmla="*/ 1927274 w 5908431"/>
              <a:gd name="connsiteY104" fmla="*/ 3657600 h 3910818"/>
              <a:gd name="connsiteX105" fmla="*/ 1842868 w 5908431"/>
              <a:gd name="connsiteY105" fmla="*/ 3685735 h 3910818"/>
              <a:gd name="connsiteX106" fmla="*/ 1800665 w 5908431"/>
              <a:gd name="connsiteY106" fmla="*/ 3699803 h 3910818"/>
              <a:gd name="connsiteX107" fmla="*/ 1744394 w 5908431"/>
              <a:gd name="connsiteY107" fmla="*/ 3727938 h 3910818"/>
              <a:gd name="connsiteX108" fmla="*/ 1645920 w 5908431"/>
              <a:gd name="connsiteY108" fmla="*/ 3756073 h 3910818"/>
              <a:gd name="connsiteX109" fmla="*/ 1505243 w 5908431"/>
              <a:gd name="connsiteY109" fmla="*/ 3826412 h 3910818"/>
              <a:gd name="connsiteX110" fmla="*/ 1378634 w 5908431"/>
              <a:gd name="connsiteY110" fmla="*/ 3868615 h 3910818"/>
              <a:gd name="connsiteX111" fmla="*/ 1266092 w 5908431"/>
              <a:gd name="connsiteY111" fmla="*/ 3882683 h 3910818"/>
              <a:gd name="connsiteX112" fmla="*/ 1181686 w 5908431"/>
              <a:gd name="connsiteY112" fmla="*/ 3896750 h 3910818"/>
              <a:gd name="connsiteX113" fmla="*/ 984739 w 5908431"/>
              <a:gd name="connsiteY113" fmla="*/ 3910818 h 3910818"/>
              <a:gd name="connsiteX114" fmla="*/ 844062 w 5908431"/>
              <a:gd name="connsiteY114" fmla="*/ 3896750 h 3910818"/>
              <a:gd name="connsiteX115" fmla="*/ 773723 w 5908431"/>
              <a:gd name="connsiteY115" fmla="*/ 3882683 h 3910818"/>
              <a:gd name="connsiteX116" fmla="*/ 731520 w 5908431"/>
              <a:gd name="connsiteY116" fmla="*/ 3868615 h 3910818"/>
              <a:gd name="connsiteX117" fmla="*/ 464234 w 5908431"/>
              <a:gd name="connsiteY117" fmla="*/ 3854547 h 3910818"/>
              <a:gd name="connsiteX118" fmla="*/ 267286 w 5908431"/>
              <a:gd name="connsiteY118" fmla="*/ 3840480 h 3910818"/>
              <a:gd name="connsiteX119" fmla="*/ 211016 w 5908431"/>
              <a:gd name="connsiteY119" fmla="*/ 3826412 h 3910818"/>
              <a:gd name="connsiteX120" fmla="*/ 126609 w 5908431"/>
              <a:gd name="connsiteY120" fmla="*/ 3798276 h 3910818"/>
              <a:gd name="connsiteX121" fmla="*/ 98474 w 5908431"/>
              <a:gd name="connsiteY121" fmla="*/ 3756073 h 3910818"/>
              <a:gd name="connsiteX122" fmla="*/ 70339 w 5908431"/>
              <a:gd name="connsiteY122" fmla="*/ 3699803 h 3910818"/>
              <a:gd name="connsiteX123" fmla="*/ 28136 w 5908431"/>
              <a:gd name="connsiteY123" fmla="*/ 3657600 h 3910818"/>
              <a:gd name="connsiteX124" fmla="*/ 0 w 5908431"/>
              <a:gd name="connsiteY124" fmla="*/ 3474720 h 3910818"/>
              <a:gd name="connsiteX125" fmla="*/ 14068 w 5908431"/>
              <a:gd name="connsiteY125" fmla="*/ 3390313 h 3910818"/>
              <a:gd name="connsiteX126" fmla="*/ 42203 w 5908431"/>
              <a:gd name="connsiteY126" fmla="*/ 3291840 h 3910818"/>
              <a:gd name="connsiteX127" fmla="*/ 70339 w 5908431"/>
              <a:gd name="connsiteY127" fmla="*/ 3235569 h 3910818"/>
              <a:gd name="connsiteX128" fmla="*/ 126609 w 5908431"/>
              <a:gd name="connsiteY128" fmla="*/ 3151163 h 3910818"/>
              <a:gd name="connsiteX129" fmla="*/ 168812 w 5908431"/>
              <a:gd name="connsiteY129" fmla="*/ 3066756 h 3910818"/>
              <a:gd name="connsiteX130" fmla="*/ 182880 w 5908431"/>
              <a:gd name="connsiteY130" fmla="*/ 3024553 h 3910818"/>
              <a:gd name="connsiteX131" fmla="*/ 267286 w 5908431"/>
              <a:gd name="connsiteY131" fmla="*/ 2926080 h 3910818"/>
              <a:gd name="connsiteX132" fmla="*/ 309489 w 5908431"/>
              <a:gd name="connsiteY132" fmla="*/ 2841673 h 3910818"/>
              <a:gd name="connsiteX133" fmla="*/ 407963 w 5908431"/>
              <a:gd name="connsiteY133" fmla="*/ 2715064 h 3910818"/>
              <a:gd name="connsiteX134" fmla="*/ 464234 w 5908431"/>
              <a:gd name="connsiteY134" fmla="*/ 2672861 h 3910818"/>
              <a:gd name="connsiteX135" fmla="*/ 534572 w 5908431"/>
              <a:gd name="connsiteY135" fmla="*/ 2616590 h 3910818"/>
              <a:gd name="connsiteX136" fmla="*/ 562708 w 5908431"/>
              <a:gd name="connsiteY136" fmla="*/ 2560320 h 3910818"/>
              <a:gd name="connsiteX137" fmla="*/ 618979 w 5908431"/>
              <a:gd name="connsiteY137" fmla="*/ 2504049 h 3910818"/>
              <a:gd name="connsiteX138" fmla="*/ 703385 w 5908431"/>
              <a:gd name="connsiteY138" fmla="*/ 2419643 h 3910818"/>
              <a:gd name="connsiteX139" fmla="*/ 745588 w 5908431"/>
              <a:gd name="connsiteY139" fmla="*/ 2377440 h 3910818"/>
              <a:gd name="connsiteX140" fmla="*/ 759656 w 5908431"/>
              <a:gd name="connsiteY140" fmla="*/ 2321169 h 3910818"/>
              <a:gd name="connsiteX141" fmla="*/ 829994 w 5908431"/>
              <a:gd name="connsiteY141" fmla="*/ 2222695 h 3910818"/>
              <a:gd name="connsiteX142" fmla="*/ 872197 w 5908431"/>
              <a:gd name="connsiteY142" fmla="*/ 2053883 h 3910818"/>
              <a:gd name="connsiteX143" fmla="*/ 886265 w 5908431"/>
              <a:gd name="connsiteY143" fmla="*/ 1983544 h 3910818"/>
              <a:gd name="connsiteX144" fmla="*/ 928468 w 5908431"/>
              <a:gd name="connsiteY144" fmla="*/ 1941341 h 3910818"/>
              <a:gd name="connsiteX145" fmla="*/ 942536 w 5908431"/>
              <a:gd name="connsiteY145" fmla="*/ 1885070 h 3910818"/>
              <a:gd name="connsiteX146" fmla="*/ 970671 w 5908431"/>
              <a:gd name="connsiteY146" fmla="*/ 1842867 h 3910818"/>
              <a:gd name="connsiteX147" fmla="*/ 984739 w 5908431"/>
              <a:gd name="connsiteY147" fmla="*/ 1772529 h 3910818"/>
              <a:gd name="connsiteX148" fmla="*/ 1026942 w 5908431"/>
              <a:gd name="connsiteY148" fmla="*/ 1674055 h 3910818"/>
              <a:gd name="connsiteX149" fmla="*/ 1069145 w 5908431"/>
              <a:gd name="connsiteY149" fmla="*/ 1533378 h 3910818"/>
              <a:gd name="connsiteX150" fmla="*/ 1111348 w 5908431"/>
              <a:gd name="connsiteY150" fmla="*/ 1505243 h 3910818"/>
              <a:gd name="connsiteX151" fmla="*/ 1195754 w 5908431"/>
              <a:gd name="connsiteY151" fmla="*/ 1448972 h 3910818"/>
              <a:gd name="connsiteX152" fmla="*/ 1223889 w 5908431"/>
              <a:gd name="connsiteY152" fmla="*/ 1406769 h 3910818"/>
              <a:gd name="connsiteX153" fmla="*/ 1252025 w 5908431"/>
              <a:gd name="connsiteY153" fmla="*/ 1378633 h 3910818"/>
              <a:gd name="connsiteX154" fmla="*/ 1294228 w 5908431"/>
              <a:gd name="connsiteY154" fmla="*/ 1350498 h 3910818"/>
              <a:gd name="connsiteX155" fmla="*/ 1350499 w 5908431"/>
              <a:gd name="connsiteY155" fmla="*/ 1322363 h 3910818"/>
              <a:gd name="connsiteX156" fmla="*/ 1350499 w 5908431"/>
              <a:gd name="connsiteY156" fmla="*/ 1322363 h 39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908431" h="3910818">
                <a:moveTo>
                  <a:pt x="618979" y="2082018"/>
                </a:moveTo>
                <a:cubicBezTo>
                  <a:pt x="651803" y="2058572"/>
                  <a:pt x="682862" y="2032434"/>
                  <a:pt x="717452" y="2011680"/>
                </a:cubicBezTo>
                <a:cubicBezTo>
                  <a:pt x="730168" y="2004051"/>
                  <a:pt x="746781" y="2004969"/>
                  <a:pt x="759656" y="1997612"/>
                </a:cubicBezTo>
                <a:cubicBezTo>
                  <a:pt x="780013" y="1985980"/>
                  <a:pt x="794955" y="1965894"/>
                  <a:pt x="815926" y="1955409"/>
                </a:cubicBezTo>
                <a:cubicBezTo>
                  <a:pt x="883214" y="1921765"/>
                  <a:pt x="967955" y="1895354"/>
                  <a:pt x="1041009" y="1871003"/>
                </a:cubicBezTo>
                <a:cubicBezTo>
                  <a:pt x="1073834" y="1847557"/>
                  <a:pt x="1104893" y="1821418"/>
                  <a:pt x="1139483" y="1800664"/>
                </a:cubicBezTo>
                <a:cubicBezTo>
                  <a:pt x="1230120" y="1746281"/>
                  <a:pt x="1132413" y="1834691"/>
                  <a:pt x="1223889" y="1758461"/>
                </a:cubicBezTo>
                <a:cubicBezTo>
                  <a:pt x="1239173" y="1745725"/>
                  <a:pt x="1250808" y="1728994"/>
                  <a:pt x="1266092" y="1716258"/>
                </a:cubicBezTo>
                <a:cubicBezTo>
                  <a:pt x="1309968" y="1679696"/>
                  <a:pt x="1303687" y="1700918"/>
                  <a:pt x="1336431" y="1659987"/>
                </a:cubicBezTo>
                <a:cubicBezTo>
                  <a:pt x="1407405" y="1571268"/>
                  <a:pt x="1324776" y="1657573"/>
                  <a:pt x="1392702" y="1589649"/>
                </a:cubicBezTo>
                <a:cubicBezTo>
                  <a:pt x="1397391" y="1575581"/>
                  <a:pt x="1399412" y="1560321"/>
                  <a:pt x="1406769" y="1547446"/>
                </a:cubicBezTo>
                <a:cubicBezTo>
                  <a:pt x="1418401" y="1527089"/>
                  <a:pt x="1435526" y="1510383"/>
                  <a:pt x="1448972" y="1491175"/>
                </a:cubicBezTo>
                <a:cubicBezTo>
                  <a:pt x="1468363" y="1463473"/>
                  <a:pt x="1486486" y="1434904"/>
                  <a:pt x="1505243" y="1406769"/>
                </a:cubicBezTo>
                <a:lnTo>
                  <a:pt x="1533379" y="1364566"/>
                </a:lnTo>
                <a:cubicBezTo>
                  <a:pt x="1538068" y="1350498"/>
                  <a:pt x="1539817" y="1335078"/>
                  <a:pt x="1547446" y="1322363"/>
                </a:cubicBezTo>
                <a:cubicBezTo>
                  <a:pt x="1554270" y="1310990"/>
                  <a:pt x="1569650" y="1306090"/>
                  <a:pt x="1575582" y="1294227"/>
                </a:cubicBezTo>
                <a:cubicBezTo>
                  <a:pt x="1627434" y="1190521"/>
                  <a:pt x="1552264" y="1275340"/>
                  <a:pt x="1617785" y="1209821"/>
                </a:cubicBezTo>
                <a:cubicBezTo>
                  <a:pt x="1627163" y="1191064"/>
                  <a:pt x="1637659" y="1172825"/>
                  <a:pt x="1645920" y="1153550"/>
                </a:cubicBezTo>
                <a:cubicBezTo>
                  <a:pt x="1651761" y="1139920"/>
                  <a:pt x="1652631" y="1124222"/>
                  <a:pt x="1659988" y="1111347"/>
                </a:cubicBezTo>
                <a:cubicBezTo>
                  <a:pt x="1671621" y="1090990"/>
                  <a:pt x="1688123" y="1073833"/>
                  <a:pt x="1702191" y="1055076"/>
                </a:cubicBezTo>
                <a:cubicBezTo>
                  <a:pt x="1706880" y="1036319"/>
                  <a:pt x="1712065" y="1017680"/>
                  <a:pt x="1716259" y="998806"/>
                </a:cubicBezTo>
                <a:cubicBezTo>
                  <a:pt x="1721446" y="975465"/>
                  <a:pt x="1718024" y="948970"/>
                  <a:pt x="1730326" y="928467"/>
                </a:cubicBezTo>
                <a:cubicBezTo>
                  <a:pt x="1747386" y="900034"/>
                  <a:pt x="1777219" y="881575"/>
                  <a:pt x="1800665" y="858129"/>
                </a:cubicBezTo>
                <a:lnTo>
                  <a:pt x="1828800" y="829993"/>
                </a:lnTo>
                <a:cubicBezTo>
                  <a:pt x="1882817" y="775976"/>
                  <a:pt x="1831827" y="830648"/>
                  <a:pt x="1885071" y="759655"/>
                </a:cubicBezTo>
                <a:cubicBezTo>
                  <a:pt x="1903086" y="735634"/>
                  <a:pt x="1924251" y="714003"/>
                  <a:pt x="1941342" y="689316"/>
                </a:cubicBezTo>
                <a:cubicBezTo>
                  <a:pt x="2030487" y="560551"/>
                  <a:pt x="1966043" y="591988"/>
                  <a:pt x="2053883" y="562707"/>
                </a:cubicBezTo>
                <a:cubicBezTo>
                  <a:pt x="2101875" y="490721"/>
                  <a:pt x="2056697" y="543364"/>
                  <a:pt x="2138289" y="492369"/>
                </a:cubicBezTo>
                <a:cubicBezTo>
                  <a:pt x="2174975" y="469440"/>
                  <a:pt x="2242312" y="406113"/>
                  <a:pt x="2278966" y="393895"/>
                </a:cubicBezTo>
                <a:lnTo>
                  <a:pt x="2321169" y="379827"/>
                </a:lnTo>
                <a:cubicBezTo>
                  <a:pt x="2401171" y="299825"/>
                  <a:pt x="2324140" y="364274"/>
                  <a:pt x="2405576" y="323556"/>
                </a:cubicBezTo>
                <a:cubicBezTo>
                  <a:pt x="2420698" y="315995"/>
                  <a:pt x="2434021" y="305248"/>
                  <a:pt x="2447779" y="295421"/>
                </a:cubicBezTo>
                <a:cubicBezTo>
                  <a:pt x="2466858" y="281793"/>
                  <a:pt x="2482624" y="262740"/>
                  <a:pt x="2504049" y="253218"/>
                </a:cubicBezTo>
                <a:cubicBezTo>
                  <a:pt x="2525899" y="243507"/>
                  <a:pt x="2551320" y="245441"/>
                  <a:pt x="2574388" y="239150"/>
                </a:cubicBezTo>
                <a:cubicBezTo>
                  <a:pt x="2603000" y="231347"/>
                  <a:pt x="2630388" y="219537"/>
                  <a:pt x="2658794" y="211015"/>
                </a:cubicBezTo>
                <a:cubicBezTo>
                  <a:pt x="2677313" y="205459"/>
                  <a:pt x="2696546" y="202503"/>
                  <a:pt x="2715065" y="196947"/>
                </a:cubicBezTo>
                <a:cubicBezTo>
                  <a:pt x="2743471" y="188425"/>
                  <a:pt x="2770859" y="176615"/>
                  <a:pt x="2799471" y="168812"/>
                </a:cubicBezTo>
                <a:cubicBezTo>
                  <a:pt x="2872150" y="148990"/>
                  <a:pt x="2950943" y="147368"/>
                  <a:pt x="3024554" y="140676"/>
                </a:cubicBezTo>
                <a:cubicBezTo>
                  <a:pt x="3043311" y="135987"/>
                  <a:pt x="3062235" y="131920"/>
                  <a:pt x="3080825" y="126609"/>
                </a:cubicBezTo>
                <a:cubicBezTo>
                  <a:pt x="3163077" y="103109"/>
                  <a:pt x="3080340" y="120464"/>
                  <a:pt x="3179299" y="98473"/>
                </a:cubicBezTo>
                <a:cubicBezTo>
                  <a:pt x="3253343" y="82019"/>
                  <a:pt x="3265917" y="82080"/>
                  <a:pt x="3348111" y="70338"/>
                </a:cubicBezTo>
                <a:cubicBezTo>
                  <a:pt x="3479868" y="26419"/>
                  <a:pt x="3383548" y="54649"/>
                  <a:pt x="3502856" y="28135"/>
                </a:cubicBezTo>
                <a:cubicBezTo>
                  <a:pt x="3521730" y="23941"/>
                  <a:pt x="3539812" y="14945"/>
                  <a:pt x="3559126" y="14067"/>
                </a:cubicBezTo>
                <a:cubicBezTo>
                  <a:pt x="3746560" y="5547"/>
                  <a:pt x="3934265" y="4689"/>
                  <a:pt x="4121834" y="0"/>
                </a:cubicBezTo>
                <a:cubicBezTo>
                  <a:pt x="4239065" y="4689"/>
                  <a:pt x="4356416" y="6970"/>
                  <a:pt x="4473526" y="14067"/>
                </a:cubicBezTo>
                <a:cubicBezTo>
                  <a:pt x="4511263" y="16354"/>
                  <a:pt x="4548299" y="26456"/>
                  <a:pt x="4586068" y="28135"/>
                </a:cubicBezTo>
                <a:cubicBezTo>
                  <a:pt x="4759462" y="35842"/>
                  <a:pt x="4933071" y="37514"/>
                  <a:pt x="5106572" y="42203"/>
                </a:cubicBezTo>
                <a:cubicBezTo>
                  <a:pt x="5172221" y="51581"/>
                  <a:pt x="5240607" y="49367"/>
                  <a:pt x="5303520" y="70338"/>
                </a:cubicBezTo>
                <a:cubicBezTo>
                  <a:pt x="5377179" y="94892"/>
                  <a:pt x="5331043" y="82309"/>
                  <a:pt x="5444197" y="98473"/>
                </a:cubicBezTo>
                <a:lnTo>
                  <a:pt x="5528603" y="126609"/>
                </a:lnTo>
                <a:lnTo>
                  <a:pt x="5570806" y="140676"/>
                </a:lnTo>
                <a:cubicBezTo>
                  <a:pt x="5584874" y="159433"/>
                  <a:pt x="5597432" y="179423"/>
                  <a:pt x="5613009" y="196947"/>
                </a:cubicBezTo>
                <a:cubicBezTo>
                  <a:pt x="5635038" y="221730"/>
                  <a:pt x="5683348" y="267286"/>
                  <a:pt x="5683348" y="267286"/>
                </a:cubicBezTo>
                <a:lnTo>
                  <a:pt x="5711483" y="351692"/>
                </a:lnTo>
                <a:cubicBezTo>
                  <a:pt x="5716172" y="365760"/>
                  <a:pt x="5717326" y="381557"/>
                  <a:pt x="5725551" y="393895"/>
                </a:cubicBezTo>
                <a:cubicBezTo>
                  <a:pt x="5734929" y="407963"/>
                  <a:pt x="5746819" y="420648"/>
                  <a:pt x="5753686" y="436098"/>
                </a:cubicBezTo>
                <a:cubicBezTo>
                  <a:pt x="5765731" y="463199"/>
                  <a:pt x="5768559" y="493978"/>
                  <a:pt x="5781822" y="520504"/>
                </a:cubicBezTo>
                <a:cubicBezTo>
                  <a:pt x="5791200" y="539261"/>
                  <a:pt x="5799553" y="558567"/>
                  <a:pt x="5809957" y="576775"/>
                </a:cubicBezTo>
                <a:cubicBezTo>
                  <a:pt x="5818345" y="591455"/>
                  <a:pt x="5830531" y="603856"/>
                  <a:pt x="5838092" y="618978"/>
                </a:cubicBezTo>
                <a:cubicBezTo>
                  <a:pt x="5849336" y="641466"/>
                  <a:pt x="5860218" y="696416"/>
                  <a:pt x="5866228" y="717452"/>
                </a:cubicBezTo>
                <a:cubicBezTo>
                  <a:pt x="5870302" y="731710"/>
                  <a:pt x="5875607" y="745587"/>
                  <a:pt x="5880296" y="759655"/>
                </a:cubicBezTo>
                <a:cubicBezTo>
                  <a:pt x="5884985" y="787790"/>
                  <a:pt x="5888175" y="816217"/>
                  <a:pt x="5894363" y="844061"/>
                </a:cubicBezTo>
                <a:cubicBezTo>
                  <a:pt x="5897580" y="858537"/>
                  <a:pt x="5908431" y="871435"/>
                  <a:pt x="5908431" y="886264"/>
                </a:cubicBezTo>
                <a:cubicBezTo>
                  <a:pt x="5908431" y="956759"/>
                  <a:pt x="5901046" y="1027103"/>
                  <a:pt x="5894363" y="1097280"/>
                </a:cubicBezTo>
                <a:cubicBezTo>
                  <a:pt x="5891659" y="1125675"/>
                  <a:pt x="5884330" y="1153449"/>
                  <a:pt x="5880296" y="1181686"/>
                </a:cubicBezTo>
                <a:cubicBezTo>
                  <a:pt x="5874950" y="1219112"/>
                  <a:pt x="5870917" y="1256713"/>
                  <a:pt x="5866228" y="1294227"/>
                </a:cubicBezTo>
                <a:cubicBezTo>
                  <a:pt x="5861539" y="1406769"/>
                  <a:pt x="5859910" y="1519480"/>
                  <a:pt x="5852160" y="1631852"/>
                </a:cubicBezTo>
                <a:cubicBezTo>
                  <a:pt x="5850515" y="1655706"/>
                  <a:pt x="5835126" y="1678464"/>
                  <a:pt x="5838092" y="1702190"/>
                </a:cubicBezTo>
                <a:cubicBezTo>
                  <a:pt x="5840189" y="1718967"/>
                  <a:pt x="5856849" y="1730325"/>
                  <a:pt x="5866228" y="1744393"/>
                </a:cubicBezTo>
                <a:cubicBezTo>
                  <a:pt x="5856849" y="1781907"/>
                  <a:pt x="5842362" y="1818503"/>
                  <a:pt x="5838092" y="1856935"/>
                </a:cubicBezTo>
                <a:cubicBezTo>
                  <a:pt x="5828714" y="1941341"/>
                  <a:pt x="5826612" y="2026877"/>
                  <a:pt x="5809957" y="2110153"/>
                </a:cubicBezTo>
                <a:cubicBezTo>
                  <a:pt x="5784424" y="2237814"/>
                  <a:pt x="5804100" y="2128875"/>
                  <a:pt x="5781822" y="2307101"/>
                </a:cubicBezTo>
                <a:cubicBezTo>
                  <a:pt x="5777709" y="2340003"/>
                  <a:pt x="5773205" y="2372868"/>
                  <a:pt x="5767754" y="2405575"/>
                </a:cubicBezTo>
                <a:cubicBezTo>
                  <a:pt x="5763823" y="2429160"/>
                  <a:pt x="5757067" y="2452243"/>
                  <a:pt x="5753686" y="2475913"/>
                </a:cubicBezTo>
                <a:cubicBezTo>
                  <a:pt x="5719771" y="2713325"/>
                  <a:pt x="5764178" y="2492009"/>
                  <a:pt x="5711483" y="2729132"/>
                </a:cubicBezTo>
                <a:cubicBezTo>
                  <a:pt x="5706042" y="2778103"/>
                  <a:pt x="5702532" y="2890269"/>
                  <a:pt x="5669280" y="2940147"/>
                </a:cubicBezTo>
                <a:cubicBezTo>
                  <a:pt x="5643569" y="2978713"/>
                  <a:pt x="5622047" y="3022951"/>
                  <a:pt x="5584874" y="3052689"/>
                </a:cubicBezTo>
                <a:cubicBezTo>
                  <a:pt x="5571672" y="3063251"/>
                  <a:pt x="5555873" y="3070262"/>
                  <a:pt x="5542671" y="3080824"/>
                </a:cubicBezTo>
                <a:cubicBezTo>
                  <a:pt x="5532314" y="3089110"/>
                  <a:pt x="5526399" y="3103029"/>
                  <a:pt x="5514536" y="3108960"/>
                </a:cubicBezTo>
                <a:cubicBezTo>
                  <a:pt x="5488010" y="3122223"/>
                  <a:pt x="5458265" y="3127717"/>
                  <a:pt x="5430129" y="3137095"/>
                </a:cubicBezTo>
                <a:cubicBezTo>
                  <a:pt x="5347639" y="3164592"/>
                  <a:pt x="5402675" y="3149524"/>
                  <a:pt x="5261317" y="3165230"/>
                </a:cubicBezTo>
                <a:cubicBezTo>
                  <a:pt x="5158154" y="3160541"/>
                  <a:pt x="5054853" y="3158268"/>
                  <a:pt x="4951828" y="3151163"/>
                </a:cubicBezTo>
                <a:cubicBezTo>
                  <a:pt x="4918749" y="3148882"/>
                  <a:pt x="4886512" y="3137095"/>
                  <a:pt x="4853354" y="3137095"/>
                </a:cubicBezTo>
                <a:cubicBezTo>
                  <a:pt x="4534452" y="3137095"/>
                  <a:pt x="4215619" y="3146474"/>
                  <a:pt x="3896751" y="3151163"/>
                </a:cubicBezTo>
                <a:cubicBezTo>
                  <a:pt x="3639161" y="3179783"/>
                  <a:pt x="3895819" y="3153858"/>
                  <a:pt x="3488788" y="3179298"/>
                </a:cubicBezTo>
                <a:cubicBezTo>
                  <a:pt x="3432432" y="3182820"/>
                  <a:pt x="3376247" y="3188677"/>
                  <a:pt x="3319976" y="3193366"/>
                </a:cubicBezTo>
                <a:cubicBezTo>
                  <a:pt x="3301219" y="3198055"/>
                  <a:pt x="3282295" y="3202122"/>
                  <a:pt x="3263705" y="3207433"/>
                </a:cubicBezTo>
                <a:cubicBezTo>
                  <a:pt x="3249447" y="3211507"/>
                  <a:pt x="3236182" y="3219404"/>
                  <a:pt x="3221502" y="3221501"/>
                </a:cubicBezTo>
                <a:cubicBezTo>
                  <a:pt x="3170228" y="3228826"/>
                  <a:pt x="3118339" y="3230880"/>
                  <a:pt x="3066757" y="3235569"/>
                </a:cubicBezTo>
                <a:cubicBezTo>
                  <a:pt x="3038622" y="3244947"/>
                  <a:pt x="3011123" y="3256511"/>
                  <a:pt x="2982351" y="3263704"/>
                </a:cubicBezTo>
                <a:cubicBezTo>
                  <a:pt x="2935958" y="3275302"/>
                  <a:pt x="2887041" y="3276718"/>
                  <a:pt x="2841674" y="3291840"/>
                </a:cubicBezTo>
                <a:cubicBezTo>
                  <a:pt x="2776787" y="3313468"/>
                  <a:pt x="2814012" y="3302999"/>
                  <a:pt x="2729132" y="3319975"/>
                </a:cubicBezTo>
                <a:cubicBezTo>
                  <a:pt x="2688873" y="3340104"/>
                  <a:pt x="2672056" y="3351829"/>
                  <a:pt x="2630659" y="3362178"/>
                </a:cubicBezTo>
                <a:cubicBezTo>
                  <a:pt x="2607462" y="3367977"/>
                  <a:pt x="2583517" y="3370447"/>
                  <a:pt x="2560320" y="3376246"/>
                </a:cubicBezTo>
                <a:cubicBezTo>
                  <a:pt x="2545934" y="3379842"/>
                  <a:pt x="2532375" y="3386239"/>
                  <a:pt x="2518117" y="3390313"/>
                </a:cubicBezTo>
                <a:cubicBezTo>
                  <a:pt x="2499527" y="3395624"/>
                  <a:pt x="2479949" y="3397592"/>
                  <a:pt x="2461846" y="3404381"/>
                </a:cubicBezTo>
                <a:cubicBezTo>
                  <a:pt x="2436828" y="3413763"/>
                  <a:pt x="2385635" y="3442100"/>
                  <a:pt x="2363372" y="3460652"/>
                </a:cubicBezTo>
                <a:cubicBezTo>
                  <a:pt x="2348088" y="3473388"/>
                  <a:pt x="2338442" y="3492984"/>
                  <a:pt x="2321169" y="3502855"/>
                </a:cubicBezTo>
                <a:cubicBezTo>
                  <a:pt x="2304382" y="3512447"/>
                  <a:pt x="2283656" y="3512234"/>
                  <a:pt x="2264899" y="3516923"/>
                </a:cubicBezTo>
                <a:cubicBezTo>
                  <a:pt x="2255520" y="3526301"/>
                  <a:pt x="2248279" y="3538478"/>
                  <a:pt x="2236763" y="3545058"/>
                </a:cubicBezTo>
                <a:cubicBezTo>
                  <a:pt x="2214838" y="3557586"/>
                  <a:pt x="2190157" y="3564563"/>
                  <a:pt x="2166425" y="3573193"/>
                </a:cubicBezTo>
                <a:cubicBezTo>
                  <a:pt x="2138553" y="3583328"/>
                  <a:pt x="2110154" y="3591951"/>
                  <a:pt x="2082019" y="3601329"/>
                </a:cubicBezTo>
                <a:cubicBezTo>
                  <a:pt x="2067951" y="3606018"/>
                  <a:pt x="2054202" y="3611799"/>
                  <a:pt x="2039816" y="3615396"/>
                </a:cubicBezTo>
                <a:cubicBezTo>
                  <a:pt x="2021059" y="3620085"/>
                  <a:pt x="2001648" y="3622675"/>
                  <a:pt x="1983545" y="3629464"/>
                </a:cubicBezTo>
                <a:cubicBezTo>
                  <a:pt x="1963909" y="3636828"/>
                  <a:pt x="1946745" y="3649812"/>
                  <a:pt x="1927274" y="3657600"/>
                </a:cubicBezTo>
                <a:cubicBezTo>
                  <a:pt x="1899738" y="3668614"/>
                  <a:pt x="1871003" y="3676357"/>
                  <a:pt x="1842868" y="3685735"/>
                </a:cubicBezTo>
                <a:cubicBezTo>
                  <a:pt x="1828800" y="3690424"/>
                  <a:pt x="1813928" y="3693172"/>
                  <a:pt x="1800665" y="3699803"/>
                </a:cubicBezTo>
                <a:cubicBezTo>
                  <a:pt x="1781908" y="3709181"/>
                  <a:pt x="1763669" y="3719677"/>
                  <a:pt x="1744394" y="3727938"/>
                </a:cubicBezTo>
                <a:cubicBezTo>
                  <a:pt x="1716134" y="3740049"/>
                  <a:pt x="1674482" y="3748933"/>
                  <a:pt x="1645920" y="3756073"/>
                </a:cubicBezTo>
                <a:cubicBezTo>
                  <a:pt x="1572221" y="3800293"/>
                  <a:pt x="1584075" y="3798258"/>
                  <a:pt x="1505243" y="3826412"/>
                </a:cubicBezTo>
                <a:cubicBezTo>
                  <a:pt x="1463349" y="3841374"/>
                  <a:pt x="1422776" y="3863097"/>
                  <a:pt x="1378634" y="3868615"/>
                </a:cubicBezTo>
                <a:lnTo>
                  <a:pt x="1266092" y="3882683"/>
                </a:lnTo>
                <a:cubicBezTo>
                  <a:pt x="1237855" y="3886717"/>
                  <a:pt x="1210068" y="3893912"/>
                  <a:pt x="1181686" y="3896750"/>
                </a:cubicBezTo>
                <a:cubicBezTo>
                  <a:pt x="1116196" y="3903299"/>
                  <a:pt x="1050388" y="3906129"/>
                  <a:pt x="984739" y="3910818"/>
                </a:cubicBezTo>
                <a:cubicBezTo>
                  <a:pt x="937847" y="3906129"/>
                  <a:pt x="890775" y="3902978"/>
                  <a:pt x="844062" y="3896750"/>
                </a:cubicBezTo>
                <a:cubicBezTo>
                  <a:pt x="820361" y="3893590"/>
                  <a:pt x="796920" y="3888482"/>
                  <a:pt x="773723" y="3882683"/>
                </a:cubicBezTo>
                <a:cubicBezTo>
                  <a:pt x="759337" y="3879087"/>
                  <a:pt x="746288" y="3869958"/>
                  <a:pt x="731520" y="3868615"/>
                </a:cubicBezTo>
                <a:cubicBezTo>
                  <a:pt x="642668" y="3860537"/>
                  <a:pt x="553289" y="3859944"/>
                  <a:pt x="464234" y="3854547"/>
                </a:cubicBezTo>
                <a:cubicBezTo>
                  <a:pt x="398538" y="3850565"/>
                  <a:pt x="332935" y="3845169"/>
                  <a:pt x="267286" y="3840480"/>
                </a:cubicBezTo>
                <a:cubicBezTo>
                  <a:pt x="248529" y="3835791"/>
                  <a:pt x="229535" y="3831968"/>
                  <a:pt x="211016" y="3826412"/>
                </a:cubicBezTo>
                <a:cubicBezTo>
                  <a:pt x="182609" y="3817890"/>
                  <a:pt x="126609" y="3798276"/>
                  <a:pt x="126609" y="3798276"/>
                </a:cubicBezTo>
                <a:cubicBezTo>
                  <a:pt x="117231" y="3784208"/>
                  <a:pt x="106862" y="3770753"/>
                  <a:pt x="98474" y="3756073"/>
                </a:cubicBezTo>
                <a:cubicBezTo>
                  <a:pt x="88070" y="3737865"/>
                  <a:pt x="82528" y="3716867"/>
                  <a:pt x="70339" y="3699803"/>
                </a:cubicBezTo>
                <a:cubicBezTo>
                  <a:pt x="58775" y="3683614"/>
                  <a:pt x="42204" y="3671668"/>
                  <a:pt x="28136" y="3657600"/>
                </a:cubicBezTo>
                <a:cubicBezTo>
                  <a:pt x="11147" y="3589644"/>
                  <a:pt x="0" y="3555734"/>
                  <a:pt x="0" y="3474720"/>
                </a:cubicBezTo>
                <a:cubicBezTo>
                  <a:pt x="0" y="3446196"/>
                  <a:pt x="8474" y="3418283"/>
                  <a:pt x="14068" y="3390313"/>
                </a:cubicBezTo>
                <a:cubicBezTo>
                  <a:pt x="18528" y="3368013"/>
                  <a:pt x="32150" y="3315298"/>
                  <a:pt x="42203" y="3291840"/>
                </a:cubicBezTo>
                <a:cubicBezTo>
                  <a:pt x="50464" y="3272565"/>
                  <a:pt x="59550" y="3253552"/>
                  <a:pt x="70339" y="3235569"/>
                </a:cubicBezTo>
                <a:cubicBezTo>
                  <a:pt x="87736" y="3206573"/>
                  <a:pt x="115916" y="3183242"/>
                  <a:pt x="126609" y="3151163"/>
                </a:cubicBezTo>
                <a:cubicBezTo>
                  <a:pt x="161969" y="3045085"/>
                  <a:pt x="114271" y="3175839"/>
                  <a:pt x="168812" y="3066756"/>
                </a:cubicBezTo>
                <a:cubicBezTo>
                  <a:pt x="175444" y="3053493"/>
                  <a:pt x="176248" y="3037816"/>
                  <a:pt x="182880" y="3024553"/>
                </a:cubicBezTo>
                <a:cubicBezTo>
                  <a:pt x="204305" y="2981705"/>
                  <a:pt x="232675" y="2960691"/>
                  <a:pt x="267286" y="2926080"/>
                </a:cubicBezTo>
                <a:cubicBezTo>
                  <a:pt x="293078" y="2848705"/>
                  <a:pt x="265858" y="2918027"/>
                  <a:pt x="309489" y="2841673"/>
                </a:cubicBezTo>
                <a:cubicBezTo>
                  <a:pt x="349726" y="2771259"/>
                  <a:pt x="327110" y="2775704"/>
                  <a:pt x="407963" y="2715064"/>
                </a:cubicBezTo>
                <a:cubicBezTo>
                  <a:pt x="426720" y="2700996"/>
                  <a:pt x="445155" y="2686489"/>
                  <a:pt x="464234" y="2672861"/>
                </a:cubicBezTo>
                <a:cubicBezTo>
                  <a:pt x="488181" y="2655756"/>
                  <a:pt x="517460" y="2642257"/>
                  <a:pt x="534572" y="2616590"/>
                </a:cubicBezTo>
                <a:cubicBezTo>
                  <a:pt x="546205" y="2599141"/>
                  <a:pt x="550125" y="2577097"/>
                  <a:pt x="562708" y="2560320"/>
                </a:cubicBezTo>
                <a:cubicBezTo>
                  <a:pt x="578624" y="2539099"/>
                  <a:pt x="600222" y="2522806"/>
                  <a:pt x="618979" y="2504049"/>
                </a:cubicBezTo>
                <a:lnTo>
                  <a:pt x="703385" y="2419643"/>
                </a:lnTo>
                <a:lnTo>
                  <a:pt x="745588" y="2377440"/>
                </a:lnTo>
                <a:cubicBezTo>
                  <a:pt x="750277" y="2358683"/>
                  <a:pt x="752040" y="2338940"/>
                  <a:pt x="759656" y="2321169"/>
                </a:cubicBezTo>
                <a:cubicBezTo>
                  <a:pt x="766513" y="2305169"/>
                  <a:pt x="825190" y="2229101"/>
                  <a:pt x="829994" y="2222695"/>
                </a:cubicBezTo>
                <a:cubicBezTo>
                  <a:pt x="871088" y="2099411"/>
                  <a:pt x="849465" y="2178909"/>
                  <a:pt x="872197" y="2053883"/>
                </a:cubicBezTo>
                <a:cubicBezTo>
                  <a:pt x="876474" y="2030358"/>
                  <a:pt x="875572" y="2004930"/>
                  <a:pt x="886265" y="1983544"/>
                </a:cubicBezTo>
                <a:cubicBezTo>
                  <a:pt x="895162" y="1965750"/>
                  <a:pt x="914400" y="1955409"/>
                  <a:pt x="928468" y="1941341"/>
                </a:cubicBezTo>
                <a:cubicBezTo>
                  <a:pt x="933157" y="1922584"/>
                  <a:pt x="934920" y="1902841"/>
                  <a:pt x="942536" y="1885070"/>
                </a:cubicBezTo>
                <a:cubicBezTo>
                  <a:pt x="949196" y="1869530"/>
                  <a:pt x="964734" y="1858698"/>
                  <a:pt x="970671" y="1842867"/>
                </a:cubicBezTo>
                <a:cubicBezTo>
                  <a:pt x="979067" y="1820479"/>
                  <a:pt x="978940" y="1795725"/>
                  <a:pt x="984739" y="1772529"/>
                </a:cubicBezTo>
                <a:cubicBezTo>
                  <a:pt x="995090" y="1731126"/>
                  <a:pt x="1006808" y="1714321"/>
                  <a:pt x="1026942" y="1674055"/>
                </a:cubicBezTo>
                <a:cubicBezTo>
                  <a:pt x="1032573" y="1651529"/>
                  <a:pt x="1058868" y="1540229"/>
                  <a:pt x="1069145" y="1533378"/>
                </a:cubicBezTo>
                <a:lnTo>
                  <a:pt x="1111348" y="1505243"/>
                </a:lnTo>
                <a:cubicBezTo>
                  <a:pt x="1181982" y="1399290"/>
                  <a:pt x="1086745" y="1521645"/>
                  <a:pt x="1195754" y="1448972"/>
                </a:cubicBezTo>
                <a:cubicBezTo>
                  <a:pt x="1209822" y="1439594"/>
                  <a:pt x="1213327" y="1419971"/>
                  <a:pt x="1223889" y="1406769"/>
                </a:cubicBezTo>
                <a:cubicBezTo>
                  <a:pt x="1232175" y="1396412"/>
                  <a:pt x="1241668" y="1386919"/>
                  <a:pt x="1252025" y="1378633"/>
                </a:cubicBezTo>
                <a:cubicBezTo>
                  <a:pt x="1265227" y="1368071"/>
                  <a:pt x="1279106" y="1358059"/>
                  <a:pt x="1294228" y="1350498"/>
                </a:cubicBezTo>
                <a:cubicBezTo>
                  <a:pt x="1358888" y="1318168"/>
                  <a:pt x="1318716" y="1354144"/>
                  <a:pt x="1350499" y="1322363"/>
                </a:cubicBezTo>
                <a:lnTo>
                  <a:pt x="1350499" y="1322363"/>
                </a:lnTo>
              </a:path>
            </a:pathLst>
          </a:custGeom>
          <a:solidFill>
            <a:srgbClr val="FFC000">
              <a:alpha val="4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Φωτοχημικές αντιδράσεις</a:t>
            </a:r>
          </a:p>
        </p:txBody>
      </p:sp>
      <p:sp>
        <p:nvSpPr>
          <p:cNvPr id="28" name="Freeform 27"/>
          <p:cNvSpPr/>
          <p:nvPr/>
        </p:nvSpPr>
        <p:spPr bwMode="auto">
          <a:xfrm>
            <a:off x="3549748" y="2771335"/>
            <a:ext cx="6593058" cy="3980905"/>
          </a:xfrm>
          <a:custGeom>
            <a:avLst/>
            <a:gdLst>
              <a:gd name="connsiteX0" fmla="*/ 9378 w 6593058"/>
              <a:gd name="connsiteY0" fmla="*/ 1547447 h 3980905"/>
              <a:gd name="connsiteX1" fmla="*/ 23446 w 6593058"/>
              <a:gd name="connsiteY1" fmla="*/ 1491176 h 3980905"/>
              <a:gd name="connsiteX2" fmla="*/ 51581 w 6593058"/>
              <a:gd name="connsiteY2" fmla="*/ 1364567 h 3980905"/>
              <a:gd name="connsiteX3" fmla="*/ 79717 w 6593058"/>
              <a:gd name="connsiteY3" fmla="*/ 1336431 h 3980905"/>
              <a:gd name="connsiteX4" fmla="*/ 107852 w 6593058"/>
              <a:gd name="connsiteY4" fmla="*/ 1252025 h 3980905"/>
              <a:gd name="connsiteX5" fmla="*/ 135987 w 6593058"/>
              <a:gd name="connsiteY5" fmla="*/ 1209822 h 3980905"/>
              <a:gd name="connsiteX6" fmla="*/ 164123 w 6593058"/>
              <a:gd name="connsiteY6" fmla="*/ 1125416 h 3980905"/>
              <a:gd name="connsiteX7" fmla="*/ 178190 w 6593058"/>
              <a:gd name="connsiteY7" fmla="*/ 1083213 h 3980905"/>
              <a:gd name="connsiteX8" fmla="*/ 234461 w 6593058"/>
              <a:gd name="connsiteY8" fmla="*/ 1012874 h 3980905"/>
              <a:gd name="connsiteX9" fmla="*/ 290732 w 6593058"/>
              <a:gd name="connsiteY9" fmla="*/ 942536 h 3980905"/>
              <a:gd name="connsiteX10" fmla="*/ 347003 w 6593058"/>
              <a:gd name="connsiteY10" fmla="*/ 886265 h 3980905"/>
              <a:gd name="connsiteX11" fmla="*/ 389206 w 6593058"/>
              <a:gd name="connsiteY11" fmla="*/ 844062 h 3980905"/>
              <a:gd name="connsiteX12" fmla="*/ 431409 w 6593058"/>
              <a:gd name="connsiteY12" fmla="*/ 815927 h 3980905"/>
              <a:gd name="connsiteX13" fmla="*/ 459544 w 6593058"/>
              <a:gd name="connsiteY13" fmla="*/ 787791 h 3980905"/>
              <a:gd name="connsiteX14" fmla="*/ 501747 w 6593058"/>
              <a:gd name="connsiteY14" fmla="*/ 773723 h 3980905"/>
              <a:gd name="connsiteX15" fmla="*/ 586154 w 6593058"/>
              <a:gd name="connsiteY15" fmla="*/ 731520 h 3980905"/>
              <a:gd name="connsiteX16" fmla="*/ 628357 w 6593058"/>
              <a:gd name="connsiteY16" fmla="*/ 703385 h 3980905"/>
              <a:gd name="connsiteX17" fmla="*/ 670560 w 6593058"/>
              <a:gd name="connsiteY17" fmla="*/ 689317 h 3980905"/>
              <a:gd name="connsiteX18" fmla="*/ 712763 w 6593058"/>
              <a:gd name="connsiteY18" fmla="*/ 661182 h 3980905"/>
              <a:gd name="connsiteX19" fmla="*/ 797169 w 6593058"/>
              <a:gd name="connsiteY19" fmla="*/ 633047 h 3980905"/>
              <a:gd name="connsiteX20" fmla="*/ 839372 w 6593058"/>
              <a:gd name="connsiteY20" fmla="*/ 618979 h 3980905"/>
              <a:gd name="connsiteX21" fmla="*/ 965981 w 6593058"/>
              <a:gd name="connsiteY21" fmla="*/ 562708 h 3980905"/>
              <a:gd name="connsiteX22" fmla="*/ 1008184 w 6593058"/>
              <a:gd name="connsiteY22" fmla="*/ 548640 h 3980905"/>
              <a:gd name="connsiteX23" fmla="*/ 1036320 w 6593058"/>
              <a:gd name="connsiteY23" fmla="*/ 520505 h 3980905"/>
              <a:gd name="connsiteX24" fmla="*/ 1092590 w 6593058"/>
              <a:gd name="connsiteY24" fmla="*/ 506437 h 3980905"/>
              <a:gd name="connsiteX25" fmla="*/ 1134794 w 6593058"/>
              <a:gd name="connsiteY25" fmla="*/ 492370 h 3980905"/>
              <a:gd name="connsiteX26" fmla="*/ 1176997 w 6593058"/>
              <a:gd name="connsiteY26" fmla="*/ 464234 h 3980905"/>
              <a:gd name="connsiteX27" fmla="*/ 1261403 w 6593058"/>
              <a:gd name="connsiteY27" fmla="*/ 436099 h 3980905"/>
              <a:gd name="connsiteX28" fmla="*/ 1303606 w 6593058"/>
              <a:gd name="connsiteY28" fmla="*/ 422031 h 3980905"/>
              <a:gd name="connsiteX29" fmla="*/ 1388012 w 6593058"/>
              <a:gd name="connsiteY29" fmla="*/ 393896 h 3980905"/>
              <a:gd name="connsiteX30" fmla="*/ 1430215 w 6593058"/>
              <a:gd name="connsiteY30" fmla="*/ 379828 h 3980905"/>
              <a:gd name="connsiteX31" fmla="*/ 1641230 w 6593058"/>
              <a:gd name="connsiteY31" fmla="*/ 351693 h 3980905"/>
              <a:gd name="connsiteX32" fmla="*/ 2035126 w 6593058"/>
              <a:gd name="connsiteY32" fmla="*/ 379828 h 3980905"/>
              <a:gd name="connsiteX33" fmla="*/ 2077329 w 6593058"/>
              <a:gd name="connsiteY33" fmla="*/ 393896 h 3980905"/>
              <a:gd name="connsiteX34" fmla="*/ 2147667 w 6593058"/>
              <a:gd name="connsiteY34" fmla="*/ 407963 h 3980905"/>
              <a:gd name="connsiteX35" fmla="*/ 2189870 w 6593058"/>
              <a:gd name="connsiteY35" fmla="*/ 422031 h 3980905"/>
              <a:gd name="connsiteX36" fmla="*/ 2260209 w 6593058"/>
              <a:gd name="connsiteY36" fmla="*/ 436099 h 3980905"/>
              <a:gd name="connsiteX37" fmla="*/ 2358683 w 6593058"/>
              <a:gd name="connsiteY37" fmla="*/ 464234 h 3980905"/>
              <a:gd name="connsiteX38" fmla="*/ 2429021 w 6593058"/>
              <a:gd name="connsiteY38" fmla="*/ 478302 h 3980905"/>
              <a:gd name="connsiteX39" fmla="*/ 2513427 w 6593058"/>
              <a:gd name="connsiteY39" fmla="*/ 520505 h 3980905"/>
              <a:gd name="connsiteX40" fmla="*/ 2555630 w 6593058"/>
              <a:gd name="connsiteY40" fmla="*/ 548640 h 3980905"/>
              <a:gd name="connsiteX41" fmla="*/ 2640037 w 6593058"/>
              <a:gd name="connsiteY41" fmla="*/ 576776 h 3980905"/>
              <a:gd name="connsiteX42" fmla="*/ 2724443 w 6593058"/>
              <a:gd name="connsiteY42" fmla="*/ 689317 h 3980905"/>
              <a:gd name="connsiteX43" fmla="*/ 2738510 w 6593058"/>
              <a:gd name="connsiteY43" fmla="*/ 731520 h 3980905"/>
              <a:gd name="connsiteX44" fmla="*/ 2710375 w 6593058"/>
              <a:gd name="connsiteY44" fmla="*/ 844062 h 3980905"/>
              <a:gd name="connsiteX45" fmla="*/ 2682240 w 6593058"/>
              <a:gd name="connsiteY45" fmla="*/ 886265 h 3980905"/>
              <a:gd name="connsiteX46" fmla="*/ 2682240 w 6593058"/>
              <a:gd name="connsiteY46" fmla="*/ 998807 h 3980905"/>
              <a:gd name="connsiteX47" fmla="*/ 2794781 w 6593058"/>
              <a:gd name="connsiteY47" fmla="*/ 1012874 h 3980905"/>
              <a:gd name="connsiteX48" fmla="*/ 3090203 w 6593058"/>
              <a:gd name="connsiteY48" fmla="*/ 998807 h 3980905"/>
              <a:gd name="connsiteX49" fmla="*/ 3160541 w 6593058"/>
              <a:gd name="connsiteY49" fmla="*/ 956603 h 3980905"/>
              <a:gd name="connsiteX50" fmla="*/ 3202744 w 6593058"/>
              <a:gd name="connsiteY50" fmla="*/ 942536 h 3980905"/>
              <a:gd name="connsiteX51" fmla="*/ 3301218 w 6593058"/>
              <a:gd name="connsiteY51" fmla="*/ 886265 h 3980905"/>
              <a:gd name="connsiteX52" fmla="*/ 3385624 w 6593058"/>
              <a:gd name="connsiteY52" fmla="*/ 829994 h 3980905"/>
              <a:gd name="connsiteX53" fmla="*/ 3470030 w 6593058"/>
              <a:gd name="connsiteY53" fmla="*/ 801859 h 3980905"/>
              <a:gd name="connsiteX54" fmla="*/ 3512234 w 6593058"/>
              <a:gd name="connsiteY54" fmla="*/ 787791 h 3980905"/>
              <a:gd name="connsiteX55" fmla="*/ 3638843 w 6593058"/>
              <a:gd name="connsiteY55" fmla="*/ 731520 h 3980905"/>
              <a:gd name="connsiteX56" fmla="*/ 3681046 w 6593058"/>
              <a:gd name="connsiteY56" fmla="*/ 717453 h 3980905"/>
              <a:gd name="connsiteX57" fmla="*/ 3751384 w 6593058"/>
              <a:gd name="connsiteY57" fmla="*/ 675250 h 3980905"/>
              <a:gd name="connsiteX58" fmla="*/ 3779520 w 6593058"/>
              <a:gd name="connsiteY58" fmla="*/ 647114 h 3980905"/>
              <a:gd name="connsiteX59" fmla="*/ 3821723 w 6593058"/>
              <a:gd name="connsiteY59" fmla="*/ 618979 h 3980905"/>
              <a:gd name="connsiteX60" fmla="*/ 3920197 w 6593058"/>
              <a:gd name="connsiteY60" fmla="*/ 534573 h 3980905"/>
              <a:gd name="connsiteX61" fmla="*/ 3948332 w 6593058"/>
              <a:gd name="connsiteY61" fmla="*/ 492370 h 3980905"/>
              <a:gd name="connsiteX62" fmla="*/ 4032738 w 6593058"/>
              <a:gd name="connsiteY62" fmla="*/ 436099 h 3980905"/>
              <a:gd name="connsiteX63" fmla="*/ 4060874 w 6593058"/>
              <a:gd name="connsiteY63" fmla="*/ 407963 h 3980905"/>
              <a:gd name="connsiteX64" fmla="*/ 4074941 w 6593058"/>
              <a:gd name="connsiteY64" fmla="*/ 365760 h 3980905"/>
              <a:gd name="connsiteX65" fmla="*/ 4117144 w 6593058"/>
              <a:gd name="connsiteY65" fmla="*/ 337625 h 3980905"/>
              <a:gd name="connsiteX66" fmla="*/ 4173415 w 6593058"/>
              <a:gd name="connsiteY66" fmla="*/ 281354 h 3980905"/>
              <a:gd name="connsiteX67" fmla="*/ 4173415 w 6593058"/>
              <a:gd name="connsiteY67" fmla="*/ 281354 h 3980905"/>
              <a:gd name="connsiteX68" fmla="*/ 4201550 w 6593058"/>
              <a:gd name="connsiteY68" fmla="*/ 239151 h 3980905"/>
              <a:gd name="connsiteX69" fmla="*/ 4215618 w 6593058"/>
              <a:gd name="connsiteY69" fmla="*/ 196948 h 3980905"/>
              <a:gd name="connsiteX70" fmla="*/ 4257821 w 6593058"/>
              <a:gd name="connsiteY70" fmla="*/ 168813 h 3980905"/>
              <a:gd name="connsiteX71" fmla="*/ 4271889 w 6593058"/>
              <a:gd name="connsiteY71" fmla="*/ 126610 h 3980905"/>
              <a:gd name="connsiteX72" fmla="*/ 4328160 w 6593058"/>
              <a:gd name="connsiteY72" fmla="*/ 70339 h 3980905"/>
              <a:gd name="connsiteX73" fmla="*/ 4426634 w 6593058"/>
              <a:gd name="connsiteY73" fmla="*/ 14068 h 3980905"/>
              <a:gd name="connsiteX74" fmla="*/ 4511040 w 6593058"/>
              <a:gd name="connsiteY74" fmla="*/ 0 h 3980905"/>
              <a:gd name="connsiteX75" fmla="*/ 4919003 w 6593058"/>
              <a:gd name="connsiteY75" fmla="*/ 14068 h 3980905"/>
              <a:gd name="connsiteX76" fmla="*/ 5003409 w 6593058"/>
              <a:gd name="connsiteY76" fmla="*/ 28136 h 3980905"/>
              <a:gd name="connsiteX77" fmla="*/ 5144086 w 6593058"/>
              <a:gd name="connsiteY77" fmla="*/ 42203 h 3980905"/>
              <a:gd name="connsiteX78" fmla="*/ 5748997 w 6593058"/>
              <a:gd name="connsiteY78" fmla="*/ 42203 h 3980905"/>
              <a:gd name="connsiteX79" fmla="*/ 6227298 w 6593058"/>
              <a:gd name="connsiteY79" fmla="*/ 56271 h 3980905"/>
              <a:gd name="connsiteX80" fmla="*/ 6353907 w 6593058"/>
              <a:gd name="connsiteY80" fmla="*/ 70339 h 3980905"/>
              <a:gd name="connsiteX81" fmla="*/ 6410178 w 6593058"/>
              <a:gd name="connsiteY81" fmla="*/ 84407 h 3980905"/>
              <a:gd name="connsiteX82" fmla="*/ 6522720 w 6593058"/>
              <a:gd name="connsiteY82" fmla="*/ 112542 h 3980905"/>
              <a:gd name="connsiteX83" fmla="*/ 6550855 w 6593058"/>
              <a:gd name="connsiteY83" fmla="*/ 196948 h 3980905"/>
              <a:gd name="connsiteX84" fmla="*/ 6522720 w 6593058"/>
              <a:gd name="connsiteY84" fmla="*/ 393896 h 3980905"/>
              <a:gd name="connsiteX85" fmla="*/ 6508652 w 6593058"/>
              <a:gd name="connsiteY85" fmla="*/ 520505 h 3980905"/>
              <a:gd name="connsiteX86" fmla="*/ 6494584 w 6593058"/>
              <a:gd name="connsiteY86" fmla="*/ 576776 h 3980905"/>
              <a:gd name="connsiteX87" fmla="*/ 6508652 w 6593058"/>
              <a:gd name="connsiteY87" fmla="*/ 900333 h 3980905"/>
              <a:gd name="connsiteX88" fmla="*/ 6536787 w 6593058"/>
              <a:gd name="connsiteY88" fmla="*/ 1041010 h 3980905"/>
              <a:gd name="connsiteX89" fmla="*/ 6550855 w 6593058"/>
              <a:gd name="connsiteY89" fmla="*/ 1125416 h 3980905"/>
              <a:gd name="connsiteX90" fmla="*/ 6564923 w 6593058"/>
              <a:gd name="connsiteY90" fmla="*/ 1969477 h 3980905"/>
              <a:gd name="connsiteX91" fmla="*/ 6578990 w 6593058"/>
              <a:gd name="connsiteY91" fmla="*/ 2110154 h 3980905"/>
              <a:gd name="connsiteX92" fmla="*/ 6593058 w 6593058"/>
              <a:gd name="connsiteY92" fmla="*/ 2363373 h 3980905"/>
              <a:gd name="connsiteX93" fmla="*/ 6578990 w 6593058"/>
              <a:gd name="connsiteY93" fmla="*/ 2686930 h 3980905"/>
              <a:gd name="connsiteX94" fmla="*/ 6564923 w 6593058"/>
              <a:gd name="connsiteY94" fmla="*/ 2743200 h 3980905"/>
              <a:gd name="connsiteX95" fmla="*/ 6536787 w 6593058"/>
              <a:gd name="connsiteY95" fmla="*/ 2912013 h 3980905"/>
              <a:gd name="connsiteX96" fmla="*/ 6494584 w 6593058"/>
              <a:gd name="connsiteY96" fmla="*/ 3066757 h 3980905"/>
              <a:gd name="connsiteX97" fmla="*/ 6466449 w 6593058"/>
              <a:gd name="connsiteY97" fmla="*/ 3108960 h 3980905"/>
              <a:gd name="connsiteX98" fmla="*/ 6410178 w 6593058"/>
              <a:gd name="connsiteY98" fmla="*/ 3221502 h 3980905"/>
              <a:gd name="connsiteX99" fmla="*/ 6396110 w 6593058"/>
              <a:gd name="connsiteY99" fmla="*/ 3263705 h 3980905"/>
              <a:gd name="connsiteX100" fmla="*/ 6353907 w 6593058"/>
              <a:gd name="connsiteY100" fmla="*/ 3291840 h 3980905"/>
              <a:gd name="connsiteX101" fmla="*/ 6283569 w 6593058"/>
              <a:gd name="connsiteY101" fmla="*/ 3348111 h 3980905"/>
              <a:gd name="connsiteX102" fmla="*/ 6241366 w 6593058"/>
              <a:gd name="connsiteY102" fmla="*/ 3362179 h 3980905"/>
              <a:gd name="connsiteX103" fmla="*/ 6199163 w 6593058"/>
              <a:gd name="connsiteY103" fmla="*/ 3390314 h 3980905"/>
              <a:gd name="connsiteX104" fmla="*/ 6086621 w 6593058"/>
              <a:gd name="connsiteY104" fmla="*/ 3418450 h 3980905"/>
              <a:gd name="connsiteX105" fmla="*/ 6002215 w 6593058"/>
              <a:gd name="connsiteY105" fmla="*/ 3446585 h 3980905"/>
              <a:gd name="connsiteX106" fmla="*/ 5960012 w 6593058"/>
              <a:gd name="connsiteY106" fmla="*/ 3460653 h 3980905"/>
              <a:gd name="connsiteX107" fmla="*/ 5889674 w 6593058"/>
              <a:gd name="connsiteY107" fmla="*/ 3488788 h 3980905"/>
              <a:gd name="connsiteX108" fmla="*/ 5819335 w 6593058"/>
              <a:gd name="connsiteY108" fmla="*/ 3502856 h 3980905"/>
              <a:gd name="connsiteX109" fmla="*/ 5664590 w 6593058"/>
              <a:gd name="connsiteY109" fmla="*/ 3530991 h 3980905"/>
              <a:gd name="connsiteX110" fmla="*/ 5509846 w 6593058"/>
              <a:gd name="connsiteY110" fmla="*/ 3573194 h 3980905"/>
              <a:gd name="connsiteX111" fmla="*/ 5369169 w 6593058"/>
              <a:gd name="connsiteY111" fmla="*/ 3615397 h 3980905"/>
              <a:gd name="connsiteX112" fmla="*/ 5312898 w 6593058"/>
              <a:gd name="connsiteY112" fmla="*/ 3629465 h 3980905"/>
              <a:gd name="connsiteX113" fmla="*/ 5270695 w 6593058"/>
              <a:gd name="connsiteY113" fmla="*/ 3643533 h 3980905"/>
              <a:gd name="connsiteX114" fmla="*/ 5172221 w 6593058"/>
              <a:gd name="connsiteY114" fmla="*/ 3671668 h 3980905"/>
              <a:gd name="connsiteX115" fmla="*/ 5130018 w 6593058"/>
              <a:gd name="connsiteY115" fmla="*/ 3685736 h 3980905"/>
              <a:gd name="connsiteX116" fmla="*/ 5045612 w 6593058"/>
              <a:gd name="connsiteY116" fmla="*/ 3699803 h 3980905"/>
              <a:gd name="connsiteX117" fmla="*/ 4919003 w 6593058"/>
              <a:gd name="connsiteY117" fmla="*/ 3727939 h 3980905"/>
              <a:gd name="connsiteX118" fmla="*/ 4848664 w 6593058"/>
              <a:gd name="connsiteY118" fmla="*/ 3742007 h 3980905"/>
              <a:gd name="connsiteX119" fmla="*/ 4806461 w 6593058"/>
              <a:gd name="connsiteY119" fmla="*/ 3756074 h 3980905"/>
              <a:gd name="connsiteX120" fmla="*/ 4750190 w 6593058"/>
              <a:gd name="connsiteY120" fmla="*/ 3770142 h 3980905"/>
              <a:gd name="connsiteX121" fmla="*/ 4609514 w 6593058"/>
              <a:gd name="connsiteY121" fmla="*/ 3812345 h 3980905"/>
              <a:gd name="connsiteX122" fmla="*/ 4440701 w 6593058"/>
              <a:gd name="connsiteY122" fmla="*/ 3840480 h 3980905"/>
              <a:gd name="connsiteX123" fmla="*/ 4398498 w 6593058"/>
              <a:gd name="connsiteY123" fmla="*/ 3854548 h 3980905"/>
              <a:gd name="connsiteX124" fmla="*/ 4328160 w 6593058"/>
              <a:gd name="connsiteY124" fmla="*/ 3868616 h 3980905"/>
              <a:gd name="connsiteX125" fmla="*/ 4285957 w 6593058"/>
              <a:gd name="connsiteY125" fmla="*/ 3882683 h 3980905"/>
              <a:gd name="connsiteX126" fmla="*/ 4201550 w 6593058"/>
              <a:gd name="connsiteY126" fmla="*/ 3896751 h 3980905"/>
              <a:gd name="connsiteX127" fmla="*/ 4131212 w 6593058"/>
              <a:gd name="connsiteY127" fmla="*/ 3910819 h 3980905"/>
              <a:gd name="connsiteX128" fmla="*/ 3638843 w 6593058"/>
              <a:gd name="connsiteY128" fmla="*/ 3938954 h 3980905"/>
              <a:gd name="connsiteX129" fmla="*/ 3019864 w 6593058"/>
              <a:gd name="connsiteY129" fmla="*/ 3938954 h 3980905"/>
              <a:gd name="connsiteX130" fmla="*/ 2949526 w 6593058"/>
              <a:gd name="connsiteY130" fmla="*/ 3924887 h 3980905"/>
              <a:gd name="connsiteX131" fmla="*/ 2865120 w 6593058"/>
              <a:gd name="connsiteY131" fmla="*/ 3910819 h 3980905"/>
              <a:gd name="connsiteX132" fmla="*/ 2640037 w 6593058"/>
              <a:gd name="connsiteY132" fmla="*/ 3896751 h 3980905"/>
              <a:gd name="connsiteX133" fmla="*/ 2386818 w 6593058"/>
              <a:gd name="connsiteY133" fmla="*/ 3910819 h 3980905"/>
              <a:gd name="connsiteX134" fmla="*/ 2246141 w 6593058"/>
              <a:gd name="connsiteY134" fmla="*/ 3938954 h 3980905"/>
              <a:gd name="connsiteX135" fmla="*/ 1978855 w 6593058"/>
              <a:gd name="connsiteY135" fmla="*/ 3924887 h 3980905"/>
              <a:gd name="connsiteX136" fmla="*/ 1936652 w 6593058"/>
              <a:gd name="connsiteY136" fmla="*/ 3910819 h 3980905"/>
              <a:gd name="connsiteX137" fmla="*/ 1739704 w 6593058"/>
              <a:gd name="connsiteY137" fmla="*/ 3854548 h 3980905"/>
              <a:gd name="connsiteX138" fmla="*/ 1655298 w 6593058"/>
              <a:gd name="connsiteY138" fmla="*/ 3812345 h 3980905"/>
              <a:gd name="connsiteX139" fmla="*/ 1599027 w 6593058"/>
              <a:gd name="connsiteY139" fmla="*/ 3798277 h 3980905"/>
              <a:gd name="connsiteX140" fmla="*/ 1514621 w 6593058"/>
              <a:gd name="connsiteY140" fmla="*/ 3770142 h 3980905"/>
              <a:gd name="connsiteX141" fmla="*/ 1472418 w 6593058"/>
              <a:gd name="connsiteY141" fmla="*/ 3756074 h 3980905"/>
              <a:gd name="connsiteX142" fmla="*/ 1359877 w 6593058"/>
              <a:gd name="connsiteY142" fmla="*/ 3727939 h 3980905"/>
              <a:gd name="connsiteX143" fmla="*/ 1275470 w 6593058"/>
              <a:gd name="connsiteY143" fmla="*/ 3685736 h 3980905"/>
              <a:gd name="connsiteX144" fmla="*/ 1233267 w 6593058"/>
              <a:gd name="connsiteY144" fmla="*/ 3671668 h 3980905"/>
              <a:gd name="connsiteX145" fmla="*/ 1148861 w 6593058"/>
              <a:gd name="connsiteY145" fmla="*/ 3629465 h 3980905"/>
              <a:gd name="connsiteX146" fmla="*/ 1106658 w 6593058"/>
              <a:gd name="connsiteY146" fmla="*/ 3587262 h 3980905"/>
              <a:gd name="connsiteX147" fmla="*/ 1022252 w 6593058"/>
              <a:gd name="connsiteY147" fmla="*/ 3516923 h 3980905"/>
              <a:gd name="connsiteX148" fmla="*/ 994117 w 6593058"/>
              <a:gd name="connsiteY148" fmla="*/ 3474720 h 3980905"/>
              <a:gd name="connsiteX149" fmla="*/ 965981 w 6593058"/>
              <a:gd name="connsiteY149" fmla="*/ 3446585 h 3980905"/>
              <a:gd name="connsiteX150" fmla="*/ 909710 w 6593058"/>
              <a:gd name="connsiteY150" fmla="*/ 3376247 h 3980905"/>
              <a:gd name="connsiteX151" fmla="*/ 895643 w 6593058"/>
              <a:gd name="connsiteY151" fmla="*/ 3334043 h 3980905"/>
              <a:gd name="connsiteX152" fmla="*/ 839372 w 6593058"/>
              <a:gd name="connsiteY152" fmla="*/ 3249637 h 3980905"/>
              <a:gd name="connsiteX153" fmla="*/ 811237 w 6593058"/>
              <a:gd name="connsiteY153" fmla="*/ 3165231 h 3980905"/>
              <a:gd name="connsiteX154" fmla="*/ 783101 w 6593058"/>
              <a:gd name="connsiteY154" fmla="*/ 3052690 h 3980905"/>
              <a:gd name="connsiteX155" fmla="*/ 769034 w 6593058"/>
              <a:gd name="connsiteY155" fmla="*/ 3010487 h 3980905"/>
              <a:gd name="connsiteX156" fmla="*/ 740898 w 6593058"/>
              <a:gd name="connsiteY156" fmla="*/ 2982351 h 3980905"/>
              <a:gd name="connsiteX157" fmla="*/ 684627 w 6593058"/>
              <a:gd name="connsiteY157" fmla="*/ 2785403 h 3980905"/>
              <a:gd name="connsiteX158" fmla="*/ 656492 w 6593058"/>
              <a:gd name="connsiteY158" fmla="*/ 2729133 h 3980905"/>
              <a:gd name="connsiteX159" fmla="*/ 628357 w 6593058"/>
              <a:gd name="connsiteY159" fmla="*/ 2644727 h 3980905"/>
              <a:gd name="connsiteX160" fmla="*/ 614289 w 6593058"/>
              <a:gd name="connsiteY160" fmla="*/ 2602523 h 3980905"/>
              <a:gd name="connsiteX161" fmla="*/ 600221 w 6593058"/>
              <a:gd name="connsiteY161" fmla="*/ 2419643 h 3980905"/>
              <a:gd name="connsiteX162" fmla="*/ 586154 w 6593058"/>
              <a:gd name="connsiteY162" fmla="*/ 2349305 h 3980905"/>
              <a:gd name="connsiteX163" fmla="*/ 614289 w 6593058"/>
              <a:gd name="connsiteY163" fmla="*/ 1603717 h 3980905"/>
              <a:gd name="connsiteX164" fmla="*/ 642424 w 6593058"/>
              <a:gd name="connsiteY164" fmla="*/ 1477108 h 3980905"/>
              <a:gd name="connsiteX165" fmla="*/ 670560 w 6593058"/>
              <a:gd name="connsiteY165" fmla="*/ 1322363 h 3980905"/>
              <a:gd name="connsiteX166" fmla="*/ 642424 w 6593058"/>
              <a:gd name="connsiteY166" fmla="*/ 1083213 h 3980905"/>
              <a:gd name="connsiteX167" fmla="*/ 614289 w 6593058"/>
              <a:gd name="connsiteY167" fmla="*/ 1041010 h 3980905"/>
              <a:gd name="connsiteX168" fmla="*/ 558018 w 6593058"/>
              <a:gd name="connsiteY168" fmla="*/ 984739 h 3980905"/>
              <a:gd name="connsiteX169" fmla="*/ 473612 w 6593058"/>
              <a:gd name="connsiteY169" fmla="*/ 998807 h 3980905"/>
              <a:gd name="connsiteX170" fmla="*/ 403274 w 6593058"/>
              <a:gd name="connsiteY170" fmla="*/ 1026942 h 3980905"/>
              <a:gd name="connsiteX171" fmla="*/ 304800 w 6593058"/>
              <a:gd name="connsiteY171" fmla="*/ 1041010 h 3980905"/>
              <a:gd name="connsiteX172" fmla="*/ 276664 w 6593058"/>
              <a:gd name="connsiteY172" fmla="*/ 1069145 h 3980905"/>
              <a:gd name="connsiteX173" fmla="*/ 262597 w 6593058"/>
              <a:gd name="connsiteY173" fmla="*/ 1111348 h 3980905"/>
              <a:gd name="connsiteX174" fmla="*/ 234461 w 6593058"/>
              <a:gd name="connsiteY174" fmla="*/ 1153551 h 3980905"/>
              <a:gd name="connsiteX175" fmla="*/ 220394 w 6593058"/>
              <a:gd name="connsiteY175" fmla="*/ 1195754 h 3980905"/>
              <a:gd name="connsiteX176" fmla="*/ 192258 w 6593058"/>
              <a:gd name="connsiteY176" fmla="*/ 1237957 h 3980905"/>
              <a:gd name="connsiteX177" fmla="*/ 164123 w 6593058"/>
              <a:gd name="connsiteY177" fmla="*/ 1350499 h 3980905"/>
              <a:gd name="connsiteX178" fmla="*/ 135987 w 6593058"/>
              <a:gd name="connsiteY178" fmla="*/ 1434905 h 3980905"/>
              <a:gd name="connsiteX179" fmla="*/ 121920 w 6593058"/>
              <a:gd name="connsiteY179" fmla="*/ 1477108 h 3980905"/>
              <a:gd name="connsiteX180" fmla="*/ 79717 w 6593058"/>
              <a:gd name="connsiteY180" fmla="*/ 1547447 h 3980905"/>
              <a:gd name="connsiteX181" fmla="*/ 9378 w 6593058"/>
              <a:gd name="connsiteY181" fmla="*/ 1547447 h 398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6593058" h="3980905">
                <a:moveTo>
                  <a:pt x="9378" y="1547447"/>
                </a:moveTo>
                <a:cubicBezTo>
                  <a:pt x="0" y="1538069"/>
                  <a:pt x="19654" y="1510135"/>
                  <a:pt x="23446" y="1491176"/>
                </a:cubicBezTo>
                <a:cubicBezTo>
                  <a:pt x="27138" y="1472716"/>
                  <a:pt x="35156" y="1391942"/>
                  <a:pt x="51581" y="1364567"/>
                </a:cubicBezTo>
                <a:cubicBezTo>
                  <a:pt x="58405" y="1353194"/>
                  <a:pt x="70338" y="1345810"/>
                  <a:pt x="79717" y="1336431"/>
                </a:cubicBezTo>
                <a:cubicBezTo>
                  <a:pt x="89095" y="1308296"/>
                  <a:pt x="91401" y="1276701"/>
                  <a:pt x="107852" y="1252025"/>
                </a:cubicBezTo>
                <a:cubicBezTo>
                  <a:pt x="117230" y="1237957"/>
                  <a:pt x="129120" y="1225272"/>
                  <a:pt x="135987" y="1209822"/>
                </a:cubicBezTo>
                <a:cubicBezTo>
                  <a:pt x="148032" y="1182721"/>
                  <a:pt x="154745" y="1153551"/>
                  <a:pt x="164123" y="1125416"/>
                </a:cubicBezTo>
                <a:cubicBezTo>
                  <a:pt x="168812" y="1111348"/>
                  <a:pt x="169964" y="1095551"/>
                  <a:pt x="178190" y="1083213"/>
                </a:cubicBezTo>
                <a:cubicBezTo>
                  <a:pt x="213683" y="1029974"/>
                  <a:pt x="194371" y="1052966"/>
                  <a:pt x="234461" y="1012874"/>
                </a:cubicBezTo>
                <a:cubicBezTo>
                  <a:pt x="258128" y="941875"/>
                  <a:pt x="231342" y="993441"/>
                  <a:pt x="290732" y="942536"/>
                </a:cubicBezTo>
                <a:cubicBezTo>
                  <a:pt x="310872" y="925273"/>
                  <a:pt x="328246" y="905022"/>
                  <a:pt x="347003" y="886265"/>
                </a:cubicBezTo>
                <a:cubicBezTo>
                  <a:pt x="361071" y="872197"/>
                  <a:pt x="372653" y="855097"/>
                  <a:pt x="389206" y="844062"/>
                </a:cubicBezTo>
                <a:cubicBezTo>
                  <a:pt x="403274" y="834684"/>
                  <a:pt x="418207" y="826489"/>
                  <a:pt x="431409" y="815927"/>
                </a:cubicBezTo>
                <a:cubicBezTo>
                  <a:pt x="441766" y="807641"/>
                  <a:pt x="448171" y="794615"/>
                  <a:pt x="459544" y="787791"/>
                </a:cubicBezTo>
                <a:cubicBezTo>
                  <a:pt x="472259" y="780162"/>
                  <a:pt x="487679" y="778412"/>
                  <a:pt x="501747" y="773723"/>
                </a:cubicBezTo>
                <a:cubicBezTo>
                  <a:pt x="558376" y="717096"/>
                  <a:pt x="495410" y="770410"/>
                  <a:pt x="586154" y="731520"/>
                </a:cubicBezTo>
                <a:cubicBezTo>
                  <a:pt x="601694" y="724860"/>
                  <a:pt x="613235" y="710946"/>
                  <a:pt x="628357" y="703385"/>
                </a:cubicBezTo>
                <a:cubicBezTo>
                  <a:pt x="641620" y="696753"/>
                  <a:pt x="657297" y="695949"/>
                  <a:pt x="670560" y="689317"/>
                </a:cubicBezTo>
                <a:cubicBezTo>
                  <a:pt x="685682" y="681756"/>
                  <a:pt x="697313" y="668049"/>
                  <a:pt x="712763" y="661182"/>
                </a:cubicBezTo>
                <a:cubicBezTo>
                  <a:pt x="739864" y="649137"/>
                  <a:pt x="769034" y="642425"/>
                  <a:pt x="797169" y="633047"/>
                </a:cubicBezTo>
                <a:cubicBezTo>
                  <a:pt x="811237" y="628358"/>
                  <a:pt x="827034" y="627205"/>
                  <a:pt x="839372" y="618979"/>
                </a:cubicBezTo>
                <a:cubicBezTo>
                  <a:pt x="906252" y="574391"/>
                  <a:pt x="865534" y="596190"/>
                  <a:pt x="965981" y="562708"/>
                </a:cubicBezTo>
                <a:lnTo>
                  <a:pt x="1008184" y="548640"/>
                </a:lnTo>
                <a:cubicBezTo>
                  <a:pt x="1017563" y="539262"/>
                  <a:pt x="1024457" y="526436"/>
                  <a:pt x="1036320" y="520505"/>
                </a:cubicBezTo>
                <a:cubicBezTo>
                  <a:pt x="1053613" y="511859"/>
                  <a:pt x="1074000" y="511748"/>
                  <a:pt x="1092590" y="506437"/>
                </a:cubicBezTo>
                <a:cubicBezTo>
                  <a:pt x="1106848" y="502363"/>
                  <a:pt x="1120726" y="497059"/>
                  <a:pt x="1134794" y="492370"/>
                </a:cubicBezTo>
                <a:cubicBezTo>
                  <a:pt x="1148862" y="482991"/>
                  <a:pt x="1161547" y="471101"/>
                  <a:pt x="1176997" y="464234"/>
                </a:cubicBezTo>
                <a:cubicBezTo>
                  <a:pt x="1204098" y="452189"/>
                  <a:pt x="1233268" y="445477"/>
                  <a:pt x="1261403" y="436099"/>
                </a:cubicBezTo>
                <a:lnTo>
                  <a:pt x="1303606" y="422031"/>
                </a:lnTo>
                <a:lnTo>
                  <a:pt x="1388012" y="393896"/>
                </a:lnTo>
                <a:cubicBezTo>
                  <a:pt x="1402080" y="389207"/>
                  <a:pt x="1415501" y="381667"/>
                  <a:pt x="1430215" y="379828"/>
                </a:cubicBezTo>
                <a:cubicBezTo>
                  <a:pt x="1575659" y="361647"/>
                  <a:pt x="1505331" y="371106"/>
                  <a:pt x="1641230" y="351693"/>
                </a:cubicBezTo>
                <a:cubicBezTo>
                  <a:pt x="1730562" y="356394"/>
                  <a:pt x="1924721" y="361427"/>
                  <a:pt x="2035126" y="379828"/>
                </a:cubicBezTo>
                <a:cubicBezTo>
                  <a:pt x="2049753" y="382266"/>
                  <a:pt x="2062943" y="390300"/>
                  <a:pt x="2077329" y="393896"/>
                </a:cubicBezTo>
                <a:cubicBezTo>
                  <a:pt x="2100525" y="399695"/>
                  <a:pt x="2124471" y="402164"/>
                  <a:pt x="2147667" y="407963"/>
                </a:cubicBezTo>
                <a:cubicBezTo>
                  <a:pt x="2162053" y="411559"/>
                  <a:pt x="2175484" y="418434"/>
                  <a:pt x="2189870" y="422031"/>
                </a:cubicBezTo>
                <a:cubicBezTo>
                  <a:pt x="2213067" y="427830"/>
                  <a:pt x="2236868" y="430912"/>
                  <a:pt x="2260209" y="436099"/>
                </a:cubicBezTo>
                <a:cubicBezTo>
                  <a:pt x="2497029" y="488726"/>
                  <a:pt x="2170698" y="417238"/>
                  <a:pt x="2358683" y="464234"/>
                </a:cubicBezTo>
                <a:cubicBezTo>
                  <a:pt x="2381879" y="470033"/>
                  <a:pt x="2405575" y="473613"/>
                  <a:pt x="2429021" y="478302"/>
                </a:cubicBezTo>
                <a:cubicBezTo>
                  <a:pt x="2549969" y="558933"/>
                  <a:pt x="2396942" y="462262"/>
                  <a:pt x="2513427" y="520505"/>
                </a:cubicBezTo>
                <a:cubicBezTo>
                  <a:pt x="2528549" y="528066"/>
                  <a:pt x="2540180" y="541773"/>
                  <a:pt x="2555630" y="548640"/>
                </a:cubicBezTo>
                <a:cubicBezTo>
                  <a:pt x="2582731" y="560685"/>
                  <a:pt x="2640037" y="576776"/>
                  <a:pt x="2640037" y="576776"/>
                </a:cubicBezTo>
                <a:cubicBezTo>
                  <a:pt x="2703664" y="672218"/>
                  <a:pt x="2672396" y="637272"/>
                  <a:pt x="2724443" y="689317"/>
                </a:cubicBezTo>
                <a:cubicBezTo>
                  <a:pt x="2729132" y="703385"/>
                  <a:pt x="2738510" y="716691"/>
                  <a:pt x="2738510" y="731520"/>
                </a:cubicBezTo>
                <a:cubicBezTo>
                  <a:pt x="2738510" y="747576"/>
                  <a:pt x="2721477" y="821858"/>
                  <a:pt x="2710375" y="844062"/>
                </a:cubicBezTo>
                <a:cubicBezTo>
                  <a:pt x="2702814" y="859184"/>
                  <a:pt x="2691618" y="872197"/>
                  <a:pt x="2682240" y="886265"/>
                </a:cubicBezTo>
                <a:cubicBezTo>
                  <a:pt x="2677665" y="904565"/>
                  <a:pt x="2649300" y="980507"/>
                  <a:pt x="2682240" y="998807"/>
                </a:cubicBezTo>
                <a:cubicBezTo>
                  <a:pt x="2715288" y="1017167"/>
                  <a:pt x="2757267" y="1008185"/>
                  <a:pt x="2794781" y="1012874"/>
                </a:cubicBezTo>
                <a:cubicBezTo>
                  <a:pt x="2893255" y="1008185"/>
                  <a:pt x="2991958" y="1006994"/>
                  <a:pt x="3090203" y="998807"/>
                </a:cubicBezTo>
                <a:cubicBezTo>
                  <a:pt x="3151910" y="993665"/>
                  <a:pt x="3115730" y="983490"/>
                  <a:pt x="3160541" y="956603"/>
                </a:cubicBezTo>
                <a:cubicBezTo>
                  <a:pt x="3173256" y="948974"/>
                  <a:pt x="3188676" y="947225"/>
                  <a:pt x="3202744" y="942536"/>
                </a:cubicBezTo>
                <a:cubicBezTo>
                  <a:pt x="3348719" y="845217"/>
                  <a:pt x="3122754" y="993343"/>
                  <a:pt x="3301218" y="886265"/>
                </a:cubicBezTo>
                <a:cubicBezTo>
                  <a:pt x="3330214" y="868868"/>
                  <a:pt x="3353545" y="840687"/>
                  <a:pt x="3385624" y="829994"/>
                </a:cubicBezTo>
                <a:lnTo>
                  <a:pt x="3470030" y="801859"/>
                </a:lnTo>
                <a:cubicBezTo>
                  <a:pt x="3484098" y="797170"/>
                  <a:pt x="3499896" y="796017"/>
                  <a:pt x="3512234" y="787791"/>
                </a:cubicBezTo>
                <a:cubicBezTo>
                  <a:pt x="3579112" y="743206"/>
                  <a:pt x="3538400" y="765001"/>
                  <a:pt x="3638843" y="731520"/>
                </a:cubicBezTo>
                <a:lnTo>
                  <a:pt x="3681046" y="717453"/>
                </a:lnTo>
                <a:cubicBezTo>
                  <a:pt x="3752332" y="646164"/>
                  <a:pt x="3660077" y="730034"/>
                  <a:pt x="3751384" y="675250"/>
                </a:cubicBezTo>
                <a:cubicBezTo>
                  <a:pt x="3762757" y="668426"/>
                  <a:pt x="3769163" y="655400"/>
                  <a:pt x="3779520" y="647114"/>
                </a:cubicBezTo>
                <a:cubicBezTo>
                  <a:pt x="3792722" y="636552"/>
                  <a:pt x="3808886" y="629982"/>
                  <a:pt x="3821723" y="618979"/>
                </a:cubicBezTo>
                <a:cubicBezTo>
                  <a:pt x="3941119" y="516640"/>
                  <a:pt x="3823309" y="599164"/>
                  <a:pt x="3920197" y="534573"/>
                </a:cubicBezTo>
                <a:cubicBezTo>
                  <a:pt x="3929575" y="520505"/>
                  <a:pt x="3935608" y="503503"/>
                  <a:pt x="3948332" y="492370"/>
                </a:cubicBezTo>
                <a:cubicBezTo>
                  <a:pt x="3973780" y="470103"/>
                  <a:pt x="4008828" y="460009"/>
                  <a:pt x="4032738" y="436099"/>
                </a:cubicBezTo>
                <a:lnTo>
                  <a:pt x="4060874" y="407963"/>
                </a:lnTo>
                <a:cubicBezTo>
                  <a:pt x="4065563" y="393895"/>
                  <a:pt x="4065678" y="377339"/>
                  <a:pt x="4074941" y="365760"/>
                </a:cubicBezTo>
                <a:cubicBezTo>
                  <a:pt x="4085503" y="352558"/>
                  <a:pt x="4104307" y="348628"/>
                  <a:pt x="4117144" y="337625"/>
                </a:cubicBezTo>
                <a:cubicBezTo>
                  <a:pt x="4137284" y="320362"/>
                  <a:pt x="4154658" y="300111"/>
                  <a:pt x="4173415" y="281354"/>
                </a:cubicBezTo>
                <a:lnTo>
                  <a:pt x="4173415" y="281354"/>
                </a:lnTo>
                <a:cubicBezTo>
                  <a:pt x="4182793" y="267286"/>
                  <a:pt x="4193989" y="254273"/>
                  <a:pt x="4201550" y="239151"/>
                </a:cubicBezTo>
                <a:cubicBezTo>
                  <a:pt x="4208182" y="225888"/>
                  <a:pt x="4206355" y="208527"/>
                  <a:pt x="4215618" y="196948"/>
                </a:cubicBezTo>
                <a:cubicBezTo>
                  <a:pt x="4226180" y="183746"/>
                  <a:pt x="4243753" y="178191"/>
                  <a:pt x="4257821" y="168813"/>
                </a:cubicBezTo>
                <a:cubicBezTo>
                  <a:pt x="4262510" y="154745"/>
                  <a:pt x="4263270" y="138677"/>
                  <a:pt x="4271889" y="126610"/>
                </a:cubicBezTo>
                <a:cubicBezTo>
                  <a:pt x="4287307" y="105025"/>
                  <a:pt x="4309403" y="89096"/>
                  <a:pt x="4328160" y="70339"/>
                </a:cubicBezTo>
                <a:cubicBezTo>
                  <a:pt x="4366556" y="31943"/>
                  <a:pt x="4358441" y="32666"/>
                  <a:pt x="4426634" y="14068"/>
                </a:cubicBezTo>
                <a:cubicBezTo>
                  <a:pt x="4454152" y="6563"/>
                  <a:pt x="4482905" y="4689"/>
                  <a:pt x="4511040" y="0"/>
                </a:cubicBezTo>
                <a:cubicBezTo>
                  <a:pt x="4647028" y="4689"/>
                  <a:pt x="4783156" y="6305"/>
                  <a:pt x="4919003" y="14068"/>
                </a:cubicBezTo>
                <a:cubicBezTo>
                  <a:pt x="4947480" y="15695"/>
                  <a:pt x="4975106" y="24598"/>
                  <a:pt x="5003409" y="28136"/>
                </a:cubicBezTo>
                <a:cubicBezTo>
                  <a:pt x="5050171" y="33981"/>
                  <a:pt x="5097194" y="37514"/>
                  <a:pt x="5144086" y="42203"/>
                </a:cubicBezTo>
                <a:cubicBezTo>
                  <a:pt x="5383991" y="102180"/>
                  <a:pt x="5122776" y="42203"/>
                  <a:pt x="5748997" y="42203"/>
                </a:cubicBezTo>
                <a:cubicBezTo>
                  <a:pt x="5908500" y="42203"/>
                  <a:pt x="6067864" y="51582"/>
                  <a:pt x="6227298" y="56271"/>
                </a:cubicBezTo>
                <a:cubicBezTo>
                  <a:pt x="6269501" y="60960"/>
                  <a:pt x="6311938" y="63882"/>
                  <a:pt x="6353907" y="70339"/>
                </a:cubicBezTo>
                <a:cubicBezTo>
                  <a:pt x="6373016" y="73279"/>
                  <a:pt x="6391304" y="80213"/>
                  <a:pt x="6410178" y="84407"/>
                </a:cubicBezTo>
                <a:cubicBezTo>
                  <a:pt x="6512037" y="107042"/>
                  <a:pt x="6447303" y="87403"/>
                  <a:pt x="6522720" y="112542"/>
                </a:cubicBezTo>
                <a:cubicBezTo>
                  <a:pt x="6532098" y="140677"/>
                  <a:pt x="6553540" y="167413"/>
                  <a:pt x="6550855" y="196948"/>
                </a:cubicBezTo>
                <a:cubicBezTo>
                  <a:pt x="6535444" y="366461"/>
                  <a:pt x="6553165" y="302556"/>
                  <a:pt x="6522720" y="393896"/>
                </a:cubicBezTo>
                <a:cubicBezTo>
                  <a:pt x="6518031" y="436099"/>
                  <a:pt x="6515109" y="478536"/>
                  <a:pt x="6508652" y="520505"/>
                </a:cubicBezTo>
                <a:cubicBezTo>
                  <a:pt x="6505712" y="539614"/>
                  <a:pt x="6494584" y="557442"/>
                  <a:pt x="6494584" y="576776"/>
                </a:cubicBezTo>
                <a:cubicBezTo>
                  <a:pt x="6494584" y="684730"/>
                  <a:pt x="6501224" y="792635"/>
                  <a:pt x="6508652" y="900333"/>
                </a:cubicBezTo>
                <a:cubicBezTo>
                  <a:pt x="6513726" y="973898"/>
                  <a:pt x="6524054" y="977343"/>
                  <a:pt x="6536787" y="1041010"/>
                </a:cubicBezTo>
                <a:cubicBezTo>
                  <a:pt x="6542381" y="1068980"/>
                  <a:pt x="6546166" y="1097281"/>
                  <a:pt x="6550855" y="1125416"/>
                </a:cubicBezTo>
                <a:cubicBezTo>
                  <a:pt x="6555544" y="1406770"/>
                  <a:pt x="6556887" y="1688199"/>
                  <a:pt x="6564923" y="1969477"/>
                </a:cubicBezTo>
                <a:cubicBezTo>
                  <a:pt x="6566269" y="2016584"/>
                  <a:pt x="6575632" y="2063148"/>
                  <a:pt x="6578990" y="2110154"/>
                </a:cubicBezTo>
                <a:cubicBezTo>
                  <a:pt x="6585013" y="2194476"/>
                  <a:pt x="6588369" y="2278967"/>
                  <a:pt x="6593058" y="2363373"/>
                </a:cubicBezTo>
                <a:cubicBezTo>
                  <a:pt x="6588369" y="2471225"/>
                  <a:pt x="6586965" y="2579271"/>
                  <a:pt x="6578990" y="2686930"/>
                </a:cubicBezTo>
                <a:cubicBezTo>
                  <a:pt x="6577562" y="2706211"/>
                  <a:pt x="6568101" y="2724129"/>
                  <a:pt x="6564923" y="2743200"/>
                </a:cubicBezTo>
                <a:cubicBezTo>
                  <a:pt x="6511355" y="3064612"/>
                  <a:pt x="6578999" y="2722058"/>
                  <a:pt x="6536787" y="2912013"/>
                </a:cubicBezTo>
                <a:cubicBezTo>
                  <a:pt x="6527978" y="2951654"/>
                  <a:pt x="6516546" y="3033814"/>
                  <a:pt x="6494584" y="3066757"/>
                </a:cubicBezTo>
                <a:lnTo>
                  <a:pt x="6466449" y="3108960"/>
                </a:lnTo>
                <a:cubicBezTo>
                  <a:pt x="6438330" y="3249551"/>
                  <a:pt x="6477733" y="3120170"/>
                  <a:pt x="6410178" y="3221502"/>
                </a:cubicBezTo>
                <a:cubicBezTo>
                  <a:pt x="6401953" y="3233840"/>
                  <a:pt x="6405373" y="3252126"/>
                  <a:pt x="6396110" y="3263705"/>
                </a:cubicBezTo>
                <a:cubicBezTo>
                  <a:pt x="6385548" y="3276907"/>
                  <a:pt x="6367109" y="3281278"/>
                  <a:pt x="6353907" y="3291840"/>
                </a:cubicBezTo>
                <a:cubicBezTo>
                  <a:pt x="6310288" y="3326735"/>
                  <a:pt x="6341306" y="3319242"/>
                  <a:pt x="6283569" y="3348111"/>
                </a:cubicBezTo>
                <a:cubicBezTo>
                  <a:pt x="6270306" y="3354743"/>
                  <a:pt x="6254629" y="3355547"/>
                  <a:pt x="6241366" y="3362179"/>
                </a:cubicBezTo>
                <a:cubicBezTo>
                  <a:pt x="6226244" y="3369740"/>
                  <a:pt x="6215052" y="3384536"/>
                  <a:pt x="6199163" y="3390314"/>
                </a:cubicBezTo>
                <a:cubicBezTo>
                  <a:pt x="6162823" y="3403529"/>
                  <a:pt x="6123802" y="3407827"/>
                  <a:pt x="6086621" y="3418450"/>
                </a:cubicBezTo>
                <a:cubicBezTo>
                  <a:pt x="6058105" y="3426597"/>
                  <a:pt x="6030350" y="3437207"/>
                  <a:pt x="6002215" y="3446585"/>
                </a:cubicBezTo>
                <a:cubicBezTo>
                  <a:pt x="5988147" y="3451274"/>
                  <a:pt x="5973780" y="3455146"/>
                  <a:pt x="5960012" y="3460653"/>
                </a:cubicBezTo>
                <a:cubicBezTo>
                  <a:pt x="5936566" y="3470031"/>
                  <a:pt x="5913861" y="3481532"/>
                  <a:pt x="5889674" y="3488788"/>
                </a:cubicBezTo>
                <a:cubicBezTo>
                  <a:pt x="5866772" y="3495659"/>
                  <a:pt x="5842532" y="3497057"/>
                  <a:pt x="5819335" y="3502856"/>
                </a:cubicBezTo>
                <a:cubicBezTo>
                  <a:pt x="5689224" y="3535383"/>
                  <a:pt x="5924528" y="3498498"/>
                  <a:pt x="5664590" y="3530991"/>
                </a:cubicBezTo>
                <a:cubicBezTo>
                  <a:pt x="5483506" y="3591354"/>
                  <a:pt x="5668922" y="3533425"/>
                  <a:pt x="5509846" y="3573194"/>
                </a:cubicBezTo>
                <a:cubicBezTo>
                  <a:pt x="5280946" y="3630419"/>
                  <a:pt x="5494218" y="3579669"/>
                  <a:pt x="5369169" y="3615397"/>
                </a:cubicBezTo>
                <a:cubicBezTo>
                  <a:pt x="5350579" y="3620708"/>
                  <a:pt x="5331488" y="3624153"/>
                  <a:pt x="5312898" y="3629465"/>
                </a:cubicBezTo>
                <a:cubicBezTo>
                  <a:pt x="5298640" y="3633539"/>
                  <a:pt x="5284898" y="3639272"/>
                  <a:pt x="5270695" y="3643533"/>
                </a:cubicBezTo>
                <a:cubicBezTo>
                  <a:pt x="5237997" y="3653342"/>
                  <a:pt x="5204919" y="3661859"/>
                  <a:pt x="5172221" y="3671668"/>
                </a:cubicBezTo>
                <a:cubicBezTo>
                  <a:pt x="5158018" y="3675929"/>
                  <a:pt x="5144494" y="3682519"/>
                  <a:pt x="5130018" y="3685736"/>
                </a:cubicBezTo>
                <a:cubicBezTo>
                  <a:pt x="5102174" y="3691924"/>
                  <a:pt x="5073675" y="3694701"/>
                  <a:pt x="5045612" y="3699803"/>
                </a:cubicBezTo>
                <a:cubicBezTo>
                  <a:pt x="4928952" y="3721014"/>
                  <a:pt x="5020597" y="3705362"/>
                  <a:pt x="4919003" y="3727939"/>
                </a:cubicBezTo>
                <a:cubicBezTo>
                  <a:pt x="4895662" y="3733126"/>
                  <a:pt x="4871861" y="3736208"/>
                  <a:pt x="4848664" y="3742007"/>
                </a:cubicBezTo>
                <a:cubicBezTo>
                  <a:pt x="4834278" y="3745603"/>
                  <a:pt x="4820719" y="3752000"/>
                  <a:pt x="4806461" y="3756074"/>
                </a:cubicBezTo>
                <a:cubicBezTo>
                  <a:pt x="4787871" y="3761385"/>
                  <a:pt x="4768709" y="3764586"/>
                  <a:pt x="4750190" y="3770142"/>
                </a:cubicBezTo>
                <a:cubicBezTo>
                  <a:pt x="4703295" y="3784210"/>
                  <a:pt x="4658144" y="3804240"/>
                  <a:pt x="4609514" y="3812345"/>
                </a:cubicBezTo>
                <a:cubicBezTo>
                  <a:pt x="4486220" y="3832894"/>
                  <a:pt x="4529337" y="3815156"/>
                  <a:pt x="4440701" y="3840480"/>
                </a:cubicBezTo>
                <a:cubicBezTo>
                  <a:pt x="4426443" y="3844554"/>
                  <a:pt x="4412884" y="3850951"/>
                  <a:pt x="4398498" y="3854548"/>
                </a:cubicBezTo>
                <a:cubicBezTo>
                  <a:pt x="4375302" y="3860347"/>
                  <a:pt x="4351356" y="3862817"/>
                  <a:pt x="4328160" y="3868616"/>
                </a:cubicBezTo>
                <a:cubicBezTo>
                  <a:pt x="4313774" y="3872212"/>
                  <a:pt x="4300432" y="3879466"/>
                  <a:pt x="4285957" y="3882683"/>
                </a:cubicBezTo>
                <a:cubicBezTo>
                  <a:pt x="4258112" y="3888871"/>
                  <a:pt x="4229614" y="3891648"/>
                  <a:pt x="4201550" y="3896751"/>
                </a:cubicBezTo>
                <a:cubicBezTo>
                  <a:pt x="4178025" y="3901028"/>
                  <a:pt x="4154913" y="3907659"/>
                  <a:pt x="4131212" y="3910819"/>
                </a:cubicBezTo>
                <a:cubicBezTo>
                  <a:pt x="3965726" y="3932884"/>
                  <a:pt x="3808749" y="3932158"/>
                  <a:pt x="3638843" y="3938954"/>
                </a:cubicBezTo>
                <a:cubicBezTo>
                  <a:pt x="3387145" y="3980905"/>
                  <a:pt x="3529610" y="3962663"/>
                  <a:pt x="3019864" y="3938954"/>
                </a:cubicBezTo>
                <a:cubicBezTo>
                  <a:pt x="2995980" y="3937843"/>
                  <a:pt x="2973051" y="3929164"/>
                  <a:pt x="2949526" y="3924887"/>
                </a:cubicBezTo>
                <a:cubicBezTo>
                  <a:pt x="2921463" y="3919785"/>
                  <a:pt x="2893526" y="3913401"/>
                  <a:pt x="2865120" y="3910819"/>
                </a:cubicBezTo>
                <a:cubicBezTo>
                  <a:pt x="2790255" y="3904013"/>
                  <a:pt x="2715065" y="3901440"/>
                  <a:pt x="2640037" y="3896751"/>
                </a:cubicBezTo>
                <a:cubicBezTo>
                  <a:pt x="2555631" y="3901440"/>
                  <a:pt x="2470873" y="3901813"/>
                  <a:pt x="2386818" y="3910819"/>
                </a:cubicBezTo>
                <a:cubicBezTo>
                  <a:pt x="2339269" y="3915913"/>
                  <a:pt x="2246141" y="3938954"/>
                  <a:pt x="2246141" y="3938954"/>
                </a:cubicBezTo>
                <a:cubicBezTo>
                  <a:pt x="2157046" y="3934265"/>
                  <a:pt x="2067707" y="3932964"/>
                  <a:pt x="1978855" y="3924887"/>
                </a:cubicBezTo>
                <a:cubicBezTo>
                  <a:pt x="1964087" y="3923544"/>
                  <a:pt x="1950958" y="3914721"/>
                  <a:pt x="1936652" y="3910819"/>
                </a:cubicBezTo>
                <a:cubicBezTo>
                  <a:pt x="1920782" y="3906491"/>
                  <a:pt x="1764584" y="3871135"/>
                  <a:pt x="1739704" y="3854548"/>
                </a:cubicBezTo>
                <a:cubicBezTo>
                  <a:pt x="1693464" y="3823722"/>
                  <a:pt x="1706260" y="3826906"/>
                  <a:pt x="1655298" y="3812345"/>
                </a:cubicBezTo>
                <a:cubicBezTo>
                  <a:pt x="1636708" y="3807033"/>
                  <a:pt x="1617546" y="3803833"/>
                  <a:pt x="1599027" y="3798277"/>
                </a:cubicBezTo>
                <a:cubicBezTo>
                  <a:pt x="1570621" y="3789755"/>
                  <a:pt x="1542756" y="3779520"/>
                  <a:pt x="1514621" y="3770142"/>
                </a:cubicBezTo>
                <a:cubicBezTo>
                  <a:pt x="1500553" y="3765453"/>
                  <a:pt x="1486959" y="3758982"/>
                  <a:pt x="1472418" y="3756074"/>
                </a:cubicBezTo>
                <a:cubicBezTo>
                  <a:pt x="1435091" y="3748609"/>
                  <a:pt x="1395273" y="3743670"/>
                  <a:pt x="1359877" y="3727939"/>
                </a:cubicBezTo>
                <a:cubicBezTo>
                  <a:pt x="1331132" y="3715163"/>
                  <a:pt x="1304215" y="3698512"/>
                  <a:pt x="1275470" y="3685736"/>
                </a:cubicBezTo>
                <a:cubicBezTo>
                  <a:pt x="1261919" y="3679714"/>
                  <a:pt x="1246530" y="3678300"/>
                  <a:pt x="1233267" y="3671668"/>
                </a:cubicBezTo>
                <a:cubicBezTo>
                  <a:pt x="1124185" y="3617127"/>
                  <a:pt x="1254940" y="3664825"/>
                  <a:pt x="1148861" y="3629465"/>
                </a:cubicBezTo>
                <a:cubicBezTo>
                  <a:pt x="1134793" y="3615397"/>
                  <a:pt x="1121763" y="3600209"/>
                  <a:pt x="1106658" y="3587262"/>
                </a:cubicBezTo>
                <a:cubicBezTo>
                  <a:pt x="1071832" y="3557411"/>
                  <a:pt x="1048832" y="3550149"/>
                  <a:pt x="1022252" y="3516923"/>
                </a:cubicBezTo>
                <a:cubicBezTo>
                  <a:pt x="1011690" y="3503721"/>
                  <a:pt x="1004679" y="3487922"/>
                  <a:pt x="994117" y="3474720"/>
                </a:cubicBezTo>
                <a:cubicBezTo>
                  <a:pt x="985831" y="3464363"/>
                  <a:pt x="974267" y="3456942"/>
                  <a:pt x="965981" y="3446585"/>
                </a:cubicBezTo>
                <a:cubicBezTo>
                  <a:pt x="894996" y="3357854"/>
                  <a:pt x="977645" y="3444179"/>
                  <a:pt x="909710" y="3376247"/>
                </a:cubicBezTo>
                <a:cubicBezTo>
                  <a:pt x="905021" y="3362179"/>
                  <a:pt x="902844" y="3347006"/>
                  <a:pt x="895643" y="3334043"/>
                </a:cubicBezTo>
                <a:cubicBezTo>
                  <a:pt x="879221" y="3304484"/>
                  <a:pt x="850065" y="3281716"/>
                  <a:pt x="839372" y="3249637"/>
                </a:cubicBezTo>
                <a:cubicBezTo>
                  <a:pt x="829994" y="3221502"/>
                  <a:pt x="818430" y="3194003"/>
                  <a:pt x="811237" y="3165231"/>
                </a:cubicBezTo>
                <a:cubicBezTo>
                  <a:pt x="801858" y="3127717"/>
                  <a:pt x="795328" y="3089374"/>
                  <a:pt x="783101" y="3052690"/>
                </a:cubicBezTo>
                <a:cubicBezTo>
                  <a:pt x="778412" y="3038622"/>
                  <a:pt x="776663" y="3023202"/>
                  <a:pt x="769034" y="3010487"/>
                </a:cubicBezTo>
                <a:cubicBezTo>
                  <a:pt x="762210" y="2999114"/>
                  <a:pt x="750277" y="2991730"/>
                  <a:pt x="740898" y="2982351"/>
                </a:cubicBezTo>
                <a:cubicBezTo>
                  <a:pt x="731882" y="2946288"/>
                  <a:pt x="704810" y="2825769"/>
                  <a:pt x="684627" y="2785403"/>
                </a:cubicBezTo>
                <a:cubicBezTo>
                  <a:pt x="675249" y="2766646"/>
                  <a:pt x="664280" y="2748604"/>
                  <a:pt x="656492" y="2729133"/>
                </a:cubicBezTo>
                <a:cubicBezTo>
                  <a:pt x="645478" y="2701597"/>
                  <a:pt x="637735" y="2672862"/>
                  <a:pt x="628357" y="2644727"/>
                </a:cubicBezTo>
                <a:lnTo>
                  <a:pt x="614289" y="2602523"/>
                </a:lnTo>
                <a:cubicBezTo>
                  <a:pt x="609600" y="2541563"/>
                  <a:pt x="606973" y="2480409"/>
                  <a:pt x="600221" y="2419643"/>
                </a:cubicBezTo>
                <a:cubicBezTo>
                  <a:pt x="597581" y="2395879"/>
                  <a:pt x="586154" y="2373215"/>
                  <a:pt x="586154" y="2349305"/>
                </a:cubicBezTo>
                <a:cubicBezTo>
                  <a:pt x="586154" y="2223517"/>
                  <a:pt x="592855" y="1807339"/>
                  <a:pt x="614289" y="1603717"/>
                </a:cubicBezTo>
                <a:cubicBezTo>
                  <a:pt x="621268" y="1537416"/>
                  <a:pt x="631356" y="1537981"/>
                  <a:pt x="642424" y="1477108"/>
                </a:cubicBezTo>
                <a:cubicBezTo>
                  <a:pt x="676024" y="1292303"/>
                  <a:pt x="638655" y="1449981"/>
                  <a:pt x="670560" y="1322363"/>
                </a:cubicBezTo>
                <a:cubicBezTo>
                  <a:pt x="668337" y="1291235"/>
                  <a:pt x="674399" y="1147162"/>
                  <a:pt x="642424" y="1083213"/>
                </a:cubicBezTo>
                <a:cubicBezTo>
                  <a:pt x="634863" y="1068091"/>
                  <a:pt x="625292" y="1053847"/>
                  <a:pt x="614289" y="1041010"/>
                </a:cubicBezTo>
                <a:cubicBezTo>
                  <a:pt x="597026" y="1020870"/>
                  <a:pt x="558018" y="984739"/>
                  <a:pt x="558018" y="984739"/>
                </a:cubicBezTo>
                <a:cubicBezTo>
                  <a:pt x="529883" y="989428"/>
                  <a:pt x="501130" y="991302"/>
                  <a:pt x="473612" y="998807"/>
                </a:cubicBezTo>
                <a:cubicBezTo>
                  <a:pt x="449250" y="1005451"/>
                  <a:pt x="427772" y="1020817"/>
                  <a:pt x="403274" y="1026942"/>
                </a:cubicBezTo>
                <a:cubicBezTo>
                  <a:pt x="371106" y="1034984"/>
                  <a:pt x="337625" y="1036321"/>
                  <a:pt x="304800" y="1041010"/>
                </a:cubicBezTo>
                <a:cubicBezTo>
                  <a:pt x="295421" y="1050388"/>
                  <a:pt x="283488" y="1057772"/>
                  <a:pt x="276664" y="1069145"/>
                </a:cubicBezTo>
                <a:cubicBezTo>
                  <a:pt x="269035" y="1081860"/>
                  <a:pt x="269229" y="1098085"/>
                  <a:pt x="262597" y="1111348"/>
                </a:cubicBezTo>
                <a:cubicBezTo>
                  <a:pt x="255036" y="1126470"/>
                  <a:pt x="243840" y="1139483"/>
                  <a:pt x="234461" y="1153551"/>
                </a:cubicBezTo>
                <a:cubicBezTo>
                  <a:pt x="229772" y="1167619"/>
                  <a:pt x="227026" y="1182491"/>
                  <a:pt x="220394" y="1195754"/>
                </a:cubicBezTo>
                <a:cubicBezTo>
                  <a:pt x="212833" y="1210876"/>
                  <a:pt x="198036" y="1222068"/>
                  <a:pt x="192258" y="1237957"/>
                </a:cubicBezTo>
                <a:cubicBezTo>
                  <a:pt x="179043" y="1274297"/>
                  <a:pt x="176351" y="1313815"/>
                  <a:pt x="164123" y="1350499"/>
                </a:cubicBezTo>
                <a:lnTo>
                  <a:pt x="135987" y="1434905"/>
                </a:lnTo>
                <a:lnTo>
                  <a:pt x="121920" y="1477108"/>
                </a:lnTo>
                <a:cubicBezTo>
                  <a:pt x="115749" y="1495622"/>
                  <a:pt x="107523" y="1541268"/>
                  <a:pt x="79717" y="1547447"/>
                </a:cubicBezTo>
                <a:cubicBezTo>
                  <a:pt x="47674" y="1554568"/>
                  <a:pt x="18756" y="1556825"/>
                  <a:pt x="9378" y="154744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ΒΙΟΣΥΝΘΕΤΙΚΕΣ ΑΝΤΙΔΡΑΣΕΙΣ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(κύκλος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CALVIN)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5" grpId="1" animBg="1"/>
      <p:bldP spid="151563" grpId="0" animBg="1"/>
      <p:bldP spid="151563" grpId="1" animBg="1"/>
      <p:bldP spid="22" grpId="0" animBg="1"/>
      <p:bldP spid="54" grpId="0" animBg="1"/>
      <p:bldP spid="26" grpId="0" animBg="1"/>
      <p:bldP spid="24" grpId="0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929582" y="352411"/>
            <a:ext cx="1800493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ΗΛΙΑΚΗ </a:t>
            </a:r>
          </a:p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ΕΝΕΡΓΕΙΑ</a:t>
            </a:r>
            <a:endParaRPr lang="en-GB" sz="3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7715268" y="2857496"/>
            <a:ext cx="2040943" cy="5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3200" b="1">
                <a:solidFill>
                  <a:schemeClr val="bg1"/>
                </a:solidFill>
                <a:latin typeface="Calibri" pitchFamily="34" charset="0"/>
              </a:rPr>
              <a:t>ΝΑ</a:t>
            </a:r>
            <a:r>
              <a:rPr lang="en-GB" sz="3200" b="1">
                <a:solidFill>
                  <a:schemeClr val="bg1"/>
                </a:solidFill>
                <a:latin typeface="Calibri" pitchFamily="34" charset="0"/>
              </a:rPr>
              <a:t>DPH+H</a:t>
            </a:r>
            <a:r>
              <a:rPr lang="en-GB" sz="3200" b="1" baseline="30000">
                <a:solidFill>
                  <a:schemeClr val="bg1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4286244" y="5416550"/>
            <a:ext cx="34353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sz="4400" b="1" dirty="0">
                <a:solidFill>
                  <a:schemeClr val="bg1"/>
                </a:solidFill>
                <a:latin typeface="Calibri" pitchFamily="34" charset="0"/>
              </a:rPr>
              <a:t>ΟΡΓΑΝΙΚΗ ΥΛΗ</a:t>
            </a:r>
            <a:endParaRPr lang="en-GB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1561" name="Oval 9"/>
          <p:cNvSpPr>
            <a:spLocks noChangeArrowheads="1"/>
          </p:cNvSpPr>
          <p:nvPr/>
        </p:nvSpPr>
        <p:spPr bwMode="auto">
          <a:xfrm>
            <a:off x="4000492" y="5214950"/>
            <a:ext cx="3929090" cy="1643050"/>
          </a:xfrm>
          <a:prstGeom prst="ellipse">
            <a:avLst/>
          </a:prstGeom>
          <a:solidFill>
            <a:schemeClr val="accent1">
              <a:alpha val="61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cxnSp>
        <p:nvCxnSpPr>
          <p:cNvPr id="151564" name="AutoShape 12"/>
          <p:cNvCxnSpPr>
            <a:cxnSpLocks noChangeShapeType="1"/>
            <a:stCxn id="54276" idx="2"/>
            <a:endCxn id="151557" idx="0"/>
          </p:cNvCxnSpPr>
          <p:nvPr/>
        </p:nvCxnSpPr>
        <p:spPr bwMode="auto">
          <a:xfrm rot="5400000">
            <a:off x="8068852" y="2096518"/>
            <a:ext cx="1427867" cy="94089"/>
          </a:xfrm>
          <a:prstGeom prst="straightConnector1">
            <a:avLst/>
          </a:prstGeom>
          <a:noFill/>
          <a:ln w="1905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65" name="AutoShape 13"/>
          <p:cNvCxnSpPr>
            <a:cxnSpLocks noChangeShapeType="1"/>
            <a:stCxn id="54276" idx="2"/>
          </p:cNvCxnSpPr>
          <p:nvPr/>
        </p:nvCxnSpPr>
        <p:spPr bwMode="auto">
          <a:xfrm rot="5400000">
            <a:off x="6959088" y="982194"/>
            <a:ext cx="1423307" cy="2318177"/>
          </a:xfrm>
          <a:prstGeom prst="straightConnector1">
            <a:avLst/>
          </a:prstGeom>
          <a:noFill/>
          <a:ln w="1905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151570" name="AutoShape 18"/>
          <p:cNvCxnSpPr>
            <a:cxnSpLocks noChangeShapeType="1"/>
            <a:stCxn id="22" idx="4"/>
            <a:endCxn id="151561" idx="0"/>
          </p:cNvCxnSpPr>
          <p:nvPr/>
        </p:nvCxnSpPr>
        <p:spPr bwMode="auto">
          <a:xfrm rot="16200000" flipH="1">
            <a:off x="5318675" y="4568588"/>
            <a:ext cx="1292154" cy="570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51571" name="AutoShape 19"/>
          <p:cNvCxnSpPr>
            <a:cxnSpLocks noChangeShapeType="1"/>
            <a:stCxn id="151557" idx="2"/>
            <a:endCxn id="151561" idx="0"/>
          </p:cNvCxnSpPr>
          <p:nvPr/>
        </p:nvCxnSpPr>
        <p:spPr bwMode="auto">
          <a:xfrm rot="5400000">
            <a:off x="6464050" y="2943259"/>
            <a:ext cx="1772679" cy="2770703"/>
          </a:xfrm>
          <a:prstGeom prst="straightConnector1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22" name="21 - Έλλειψη"/>
          <p:cNvSpPr/>
          <p:nvPr/>
        </p:nvSpPr>
        <p:spPr>
          <a:xfrm>
            <a:off x="5071492" y="2636912"/>
            <a:ext cx="1785950" cy="12858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GB" sz="4000" b="1" dirty="0" smtClean="0">
                <a:latin typeface="Calibri" pitchFamily="34" charset="0"/>
                <a:ea typeface="Tahoma" pitchFamily="34" charset="0"/>
                <a:cs typeface="Tahoma" pitchFamily="34" charset="0"/>
              </a:rPr>
              <a:t>ATP</a:t>
            </a:r>
            <a:endParaRPr lang="en-GB" sz="4000" b="1" dirty="0"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1399084" y="1988840"/>
            <a:ext cx="1357322" cy="78579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4000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CO</a:t>
            </a:r>
            <a:r>
              <a:rPr lang="en-GB" sz="4000" b="1" baseline="-25000" dirty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2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4" name="63 - Ευθύγραμμο βέλος σύνδεσης"/>
          <p:cNvCxnSpPr>
            <a:stCxn id="54" idx="2"/>
            <a:endCxn id="151561" idx="0"/>
          </p:cNvCxnSpPr>
          <p:nvPr/>
        </p:nvCxnSpPr>
        <p:spPr>
          <a:xfrm rot="16200000" flipH="1">
            <a:off x="2801233" y="2051146"/>
            <a:ext cx="2440316" cy="3887292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35188" y="332656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Πως παράγονται η ΑΤΡ και το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NADPH+H</a:t>
            </a:r>
            <a:r>
              <a:rPr lang="en-US" sz="3600" b="1" baseline="30000" dirty="0" smtClean="0">
                <a:solidFill>
                  <a:schemeClr val="bg1"/>
                </a:solidFill>
                <a:latin typeface="Calibri" pitchFamily="34" charset="0"/>
              </a:rPr>
              <a:t>+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 στα φωτοσυνθετικά κύτταρα;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257100" y="3573016"/>
            <a:ext cx="4361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Πως συντίθεται η οργανική ύλη στα φωτοσυνθετικά κύτταρα;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P929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32600"/>
          </a:xfrm>
          <a:prstGeom prst="rect">
            <a:avLst/>
          </a:prstGeom>
          <a:noFill/>
        </p:spPr>
      </p:pic>
      <p:pic>
        <p:nvPicPr>
          <p:cNvPr id="80898" name="Picture 2" descr="φκ-χλωροπ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1613" y="404813"/>
            <a:ext cx="7735887" cy="5800725"/>
          </a:xfrm>
          <a:prstGeom prst="rect">
            <a:avLst/>
          </a:prstGeom>
          <a:noFill/>
        </p:spPr>
      </p:pic>
      <p:pic>
        <p:nvPicPr>
          <p:cNvPr id="80903" name="Picture 7" descr="chloroplast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 t="9027" b="15347"/>
          <a:stretch>
            <a:fillRect/>
          </a:stretch>
        </p:blipFill>
        <p:spPr bwMode="auto">
          <a:xfrm>
            <a:off x="3487738" y="1989138"/>
            <a:ext cx="3048000" cy="172878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760" y="6463239"/>
            <a:ext cx="1593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Σελ. 222-225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0" y="544513"/>
          <a:ext cx="10287000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3" name="Image" r:id="rId4" imgW="10295238" imgH="5772956" progId="">
                  <p:embed/>
                </p:oleObj>
              </mc:Choice>
              <mc:Fallback>
                <p:oleObj name="Image" r:id="rId4" imgW="10295238" imgH="5772956" progId="">
                  <p:embed/>
                  <p:pic>
                    <p:nvPicPr>
                      <p:cNvPr id="0" name="Picture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4513"/>
                        <a:ext cx="10287000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200400" y="5562600"/>
            <a:ext cx="3925888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2400" b="1">
                <a:latin typeface="Arial" pitchFamily="34" charset="0"/>
              </a:rPr>
              <a:t>Ηλεκτρονική φωτογραφία</a:t>
            </a:r>
          </a:p>
          <a:p>
            <a:pPr algn="ctr" defTabSz="762000"/>
            <a:r>
              <a:rPr lang="el-GR" sz="2400" b="1">
                <a:latin typeface="Arial" pitchFamily="34" charset="0"/>
              </a:rPr>
              <a:t>χλωροπλάστη</a:t>
            </a:r>
            <a:endParaRPr lang="en-GB" sz="2400" b="1">
              <a:latin typeface="Arial" pitchFamily="34" charset="0"/>
            </a:endParaRPr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533400" y="139700"/>
          <a:ext cx="9144000" cy="663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4" name="Image" r:id="rId6" imgW="13057143" imgH="9476190" progId="">
                  <p:embed/>
                </p:oleObj>
              </mc:Choice>
              <mc:Fallback>
                <p:oleObj name="Image" r:id="rId6" imgW="13057143" imgH="9476190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9700"/>
                        <a:ext cx="9144000" cy="663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333375" y="404813"/>
          <a:ext cx="9953625" cy="578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5" name="Image" r:id="rId8" imgW="4439270" imgH="2580952" progId="">
                  <p:embed/>
                </p:oleObj>
              </mc:Choice>
              <mc:Fallback>
                <p:oleObj name="Image" r:id="rId8" imgW="4439270" imgH="2580952" progId="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404813"/>
                        <a:ext cx="9953625" cy="578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81" y="48394"/>
            <a:ext cx="9067214" cy="672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9798" y="5731515"/>
            <a:ext cx="3385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latin typeface="Calibri" panose="020F0502020204030204" pitchFamily="34" charset="0"/>
              </a:rPr>
              <a:t>ΧΛΩΡΟΠΛΑΣΤΗΣ</a:t>
            </a:r>
            <a:endParaRPr lang="el-GR" sz="3600" b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0488" y="6147013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effectLst/>
                <a:latin typeface="Calibri" panose="020F0502020204030204" pitchFamily="34" charset="0"/>
              </a:rPr>
              <a:t>σελ. 222</a:t>
            </a:r>
            <a:endParaRPr lang="el-GR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4157" t="42243" r="48842" b="47182"/>
          <a:stretch>
            <a:fillRect/>
          </a:stretch>
        </p:blipFill>
        <p:spPr bwMode="auto">
          <a:xfrm>
            <a:off x="4258" y="1916832"/>
            <a:ext cx="1028274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087716" y="260648"/>
            <a:ext cx="288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θυλακοειδές</a:t>
            </a:r>
            <a:endParaRPr lang="el-GR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332" y="5877272"/>
            <a:ext cx="512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Μεμβράνη θυλακοειδούς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6691672" y="944724"/>
            <a:ext cx="1296144" cy="1224136"/>
          </a:xfrm>
          <a:prstGeom prst="straightConnector1">
            <a:avLst/>
          </a:prstGeom>
          <a:solidFill>
            <a:schemeClr val="accent1"/>
          </a:solidFill>
          <a:ln w="203200" cap="flat" cmpd="sng" algn="ctr">
            <a:solidFill>
              <a:srgbClr val="C0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0800000">
            <a:off x="5287516" y="4437112"/>
            <a:ext cx="1512168" cy="1440160"/>
          </a:xfrm>
          <a:prstGeom prst="straightConnector1">
            <a:avLst/>
          </a:prstGeom>
          <a:solidFill>
            <a:schemeClr val="accent1"/>
          </a:solidFill>
          <a:ln w="203200" cap="flat" cmpd="sng" algn="ctr">
            <a:solidFill>
              <a:srgbClr val="C0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18964" y="332656"/>
            <a:ext cx="4893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Ενδοθυλακικός χώρος</a:t>
            </a:r>
            <a:endParaRPr lang="el-GR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H="1">
            <a:off x="1939144" y="1952836"/>
            <a:ext cx="2016224" cy="216024"/>
          </a:xfrm>
          <a:prstGeom prst="straightConnector1">
            <a:avLst/>
          </a:prstGeom>
          <a:solidFill>
            <a:schemeClr val="accent1"/>
          </a:solidFill>
          <a:ln w="203200" cap="flat" cmpd="sng" algn="ctr">
            <a:solidFill>
              <a:srgbClr val="C0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0" y="1357299"/>
          <a:ext cx="5334037" cy="400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6" name="CorelPhotoPaint.Image.7" r:id="rId4" imgW="3047619" imgH="2285714" progId="CorelPhotoPaint.Image.7">
                  <p:embed/>
                </p:oleObj>
              </mc:Choice>
              <mc:Fallback>
                <p:oleObj name="CorelPhotoPaint.Image.7" r:id="rId4" imgW="3047619" imgH="2285714" progId="CorelPhotoPaint.Image.7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8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7299"/>
                        <a:ext cx="5334037" cy="4000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53146" y="0"/>
            <a:ext cx="2980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Στρώμα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 χλωροπλάστη</a:t>
            </a:r>
            <a:endParaRPr lang="el-GR" sz="36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25978"/>
              </p:ext>
            </p:extLst>
          </p:nvPr>
        </p:nvGraphicFramePr>
        <p:xfrm>
          <a:off x="5071492" y="1357298"/>
          <a:ext cx="5373687" cy="403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7" name="PHOTO-PAINT" r:id="rId6" imgW="3047619" imgH="2285714" progId="CorelPHOTOPAINT.Image.15">
                  <p:embed/>
                </p:oleObj>
              </mc:Choice>
              <mc:Fallback>
                <p:oleObj name="PHOTO-PAINT" r:id="rId6" imgW="3047619" imgH="2285714" progId="CorelPHOTOPAINT.Image.15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8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492" y="1357298"/>
                        <a:ext cx="5373687" cy="403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94888" y="4572008"/>
            <a:ext cx="3204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err="1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Ενδοθυλακικός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χώρος</a:t>
            </a:r>
            <a:endParaRPr lang="el-GR" sz="36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500426" y="5103674"/>
            <a:ext cx="6786574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defTabSz="762000"/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Μοριακός εξοπλισμός της μεμβράνης</a:t>
            </a:r>
          </a:p>
          <a:p>
            <a:pPr algn="ctr" defTabSz="762000"/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του θυλακοειδούς</a:t>
            </a:r>
            <a:endParaRPr lang="en-GB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Oval 427"/>
          <p:cNvSpPr/>
          <p:nvPr/>
        </p:nvSpPr>
        <p:spPr bwMode="auto">
          <a:xfrm>
            <a:off x="5072062" y="4357694"/>
            <a:ext cx="642942" cy="642942"/>
          </a:xfrm>
          <a:prstGeom prst="ellipse">
            <a:avLst/>
          </a:prstGeom>
          <a:solidFill>
            <a:srgbClr val="0000CC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2" name="Group 446"/>
          <p:cNvGrpSpPr/>
          <p:nvPr/>
        </p:nvGrpSpPr>
        <p:grpSpPr>
          <a:xfrm>
            <a:off x="-3211" y="1817877"/>
            <a:ext cx="10290247" cy="2101665"/>
            <a:chOff x="-3211" y="0"/>
            <a:chExt cx="10290247" cy="2101665"/>
          </a:xfrm>
        </p:grpSpPr>
        <p:grpSp>
          <p:nvGrpSpPr>
            <p:cNvPr id="3" name="Group 230"/>
            <p:cNvGrpSpPr>
              <a:grpSpLocks/>
            </p:cNvGrpSpPr>
            <p:nvPr/>
          </p:nvGrpSpPr>
          <p:grpSpPr bwMode="auto">
            <a:xfrm flipV="1">
              <a:off x="3381341" y="1114536"/>
              <a:ext cx="431803" cy="985696"/>
              <a:chOff x="2469" y="3067"/>
              <a:chExt cx="272" cy="681"/>
            </a:xfrm>
          </p:grpSpPr>
          <p:sp>
            <p:nvSpPr>
              <p:cNvPr id="210" name="Freeform 229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11" name="Freeform 6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12" name="Oval 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Group 231"/>
            <p:cNvGrpSpPr>
              <a:grpSpLocks/>
            </p:cNvGrpSpPr>
            <p:nvPr/>
          </p:nvGrpSpPr>
          <p:grpSpPr bwMode="auto">
            <a:xfrm flipV="1">
              <a:off x="3741704" y="1114536"/>
              <a:ext cx="431803" cy="985696"/>
              <a:chOff x="2469" y="3067"/>
              <a:chExt cx="272" cy="681"/>
            </a:xfrm>
          </p:grpSpPr>
          <p:sp>
            <p:nvSpPr>
              <p:cNvPr id="207" name="Freeform 23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8" name="Freeform 23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9" name="Oval 23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235"/>
            <p:cNvGrpSpPr>
              <a:grpSpLocks/>
            </p:cNvGrpSpPr>
            <p:nvPr/>
          </p:nvGrpSpPr>
          <p:grpSpPr bwMode="auto">
            <a:xfrm flipV="1">
              <a:off x="4100479" y="1114536"/>
              <a:ext cx="431803" cy="985696"/>
              <a:chOff x="2469" y="3067"/>
              <a:chExt cx="272" cy="681"/>
            </a:xfrm>
          </p:grpSpPr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6" name="Oval 23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239"/>
            <p:cNvGrpSpPr>
              <a:grpSpLocks/>
            </p:cNvGrpSpPr>
            <p:nvPr/>
          </p:nvGrpSpPr>
          <p:grpSpPr bwMode="auto">
            <a:xfrm flipV="1">
              <a:off x="4460841" y="1114536"/>
              <a:ext cx="431803" cy="985696"/>
              <a:chOff x="2469" y="3067"/>
              <a:chExt cx="272" cy="681"/>
            </a:xfrm>
          </p:grpSpPr>
          <p:sp>
            <p:nvSpPr>
              <p:cNvPr id="201" name="Freeform 24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2" name="Freeform 24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3" name="Oval 24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243"/>
            <p:cNvGrpSpPr>
              <a:grpSpLocks/>
            </p:cNvGrpSpPr>
            <p:nvPr/>
          </p:nvGrpSpPr>
          <p:grpSpPr bwMode="auto">
            <a:xfrm flipV="1">
              <a:off x="4821204" y="1114536"/>
              <a:ext cx="431803" cy="985696"/>
              <a:chOff x="2469" y="3067"/>
              <a:chExt cx="272" cy="681"/>
            </a:xfrm>
          </p:grpSpPr>
          <p:sp>
            <p:nvSpPr>
              <p:cNvPr id="198" name="Freeform 24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9" name="Freeform 24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00" name="Oval 24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247"/>
            <p:cNvGrpSpPr>
              <a:grpSpLocks/>
            </p:cNvGrpSpPr>
            <p:nvPr/>
          </p:nvGrpSpPr>
          <p:grpSpPr bwMode="auto">
            <a:xfrm flipV="1">
              <a:off x="5181566" y="1114536"/>
              <a:ext cx="431803" cy="985696"/>
              <a:chOff x="2469" y="3067"/>
              <a:chExt cx="272" cy="681"/>
            </a:xfrm>
          </p:grpSpPr>
          <p:sp>
            <p:nvSpPr>
              <p:cNvPr id="195" name="Freeform 24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6" name="Freeform 24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7" name="Oval 25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251"/>
            <p:cNvGrpSpPr>
              <a:grpSpLocks/>
            </p:cNvGrpSpPr>
            <p:nvPr/>
          </p:nvGrpSpPr>
          <p:grpSpPr bwMode="auto">
            <a:xfrm flipV="1">
              <a:off x="5541929" y="1114536"/>
              <a:ext cx="431803" cy="985696"/>
              <a:chOff x="2469" y="3067"/>
              <a:chExt cx="272" cy="681"/>
            </a:xfrm>
          </p:grpSpPr>
          <p:sp>
            <p:nvSpPr>
              <p:cNvPr id="192" name="Freeform 25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3" name="Freeform 25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4" name="Oval 25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Group 255"/>
            <p:cNvGrpSpPr>
              <a:grpSpLocks/>
            </p:cNvGrpSpPr>
            <p:nvPr/>
          </p:nvGrpSpPr>
          <p:grpSpPr bwMode="auto">
            <a:xfrm flipV="1">
              <a:off x="5900704" y="1114536"/>
              <a:ext cx="431803" cy="985696"/>
              <a:chOff x="2469" y="3067"/>
              <a:chExt cx="272" cy="681"/>
            </a:xfrm>
          </p:grpSpPr>
          <p:sp>
            <p:nvSpPr>
              <p:cNvPr id="189" name="Freeform 25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0" name="Freeform 25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91" name="Oval 25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259"/>
            <p:cNvGrpSpPr>
              <a:grpSpLocks/>
            </p:cNvGrpSpPr>
            <p:nvPr/>
          </p:nvGrpSpPr>
          <p:grpSpPr bwMode="auto">
            <a:xfrm flipV="1">
              <a:off x="6261066" y="1114536"/>
              <a:ext cx="431803" cy="985696"/>
              <a:chOff x="2469" y="3067"/>
              <a:chExt cx="272" cy="681"/>
            </a:xfrm>
          </p:grpSpPr>
          <p:sp>
            <p:nvSpPr>
              <p:cNvPr id="186" name="Freeform 26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87" name="Freeform 26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88" name="Oval 26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263"/>
            <p:cNvGrpSpPr>
              <a:grpSpLocks/>
            </p:cNvGrpSpPr>
            <p:nvPr/>
          </p:nvGrpSpPr>
          <p:grpSpPr bwMode="auto">
            <a:xfrm flipV="1">
              <a:off x="6621429" y="1114536"/>
              <a:ext cx="431803" cy="985696"/>
              <a:chOff x="2469" y="3067"/>
              <a:chExt cx="272" cy="681"/>
            </a:xfrm>
          </p:grpSpPr>
          <p:sp>
            <p:nvSpPr>
              <p:cNvPr id="183" name="Freeform 26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84" name="Freeform 26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85" name="Oval 26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Group 267"/>
            <p:cNvGrpSpPr>
              <a:grpSpLocks/>
            </p:cNvGrpSpPr>
            <p:nvPr/>
          </p:nvGrpSpPr>
          <p:grpSpPr bwMode="auto">
            <a:xfrm flipV="1">
              <a:off x="6981791" y="1114536"/>
              <a:ext cx="431803" cy="985696"/>
              <a:chOff x="2469" y="3067"/>
              <a:chExt cx="272" cy="681"/>
            </a:xfrm>
          </p:grpSpPr>
          <p:sp>
            <p:nvSpPr>
              <p:cNvPr id="180" name="Freeform 26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81" name="Freeform 26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82" name="Oval 27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Group 271"/>
            <p:cNvGrpSpPr>
              <a:grpSpLocks/>
            </p:cNvGrpSpPr>
            <p:nvPr/>
          </p:nvGrpSpPr>
          <p:grpSpPr bwMode="auto">
            <a:xfrm flipV="1">
              <a:off x="7342154" y="1114536"/>
              <a:ext cx="431803" cy="985696"/>
              <a:chOff x="2469" y="3067"/>
              <a:chExt cx="272" cy="681"/>
            </a:xfrm>
          </p:grpSpPr>
          <p:sp>
            <p:nvSpPr>
              <p:cNvPr id="177" name="Freeform 27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8" name="Freeform 27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9" name="Oval 27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Group 275"/>
            <p:cNvGrpSpPr>
              <a:grpSpLocks/>
            </p:cNvGrpSpPr>
            <p:nvPr/>
          </p:nvGrpSpPr>
          <p:grpSpPr bwMode="auto">
            <a:xfrm flipV="1">
              <a:off x="3020979" y="1114536"/>
              <a:ext cx="431803" cy="985696"/>
              <a:chOff x="2469" y="3067"/>
              <a:chExt cx="272" cy="681"/>
            </a:xfrm>
          </p:grpSpPr>
          <p:sp>
            <p:nvSpPr>
              <p:cNvPr id="174" name="Freeform 27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5" name="Freeform 27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6" name="Oval 27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Group 279"/>
            <p:cNvGrpSpPr>
              <a:grpSpLocks/>
            </p:cNvGrpSpPr>
            <p:nvPr/>
          </p:nvGrpSpPr>
          <p:grpSpPr bwMode="auto">
            <a:xfrm flipV="1">
              <a:off x="2660616" y="1114536"/>
              <a:ext cx="431803" cy="985696"/>
              <a:chOff x="2469" y="3067"/>
              <a:chExt cx="272" cy="681"/>
            </a:xfrm>
          </p:grpSpPr>
          <p:sp>
            <p:nvSpPr>
              <p:cNvPr id="171" name="Freeform 28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2" name="Freeform 28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3" name="Oval 28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283"/>
            <p:cNvGrpSpPr>
              <a:grpSpLocks/>
            </p:cNvGrpSpPr>
            <p:nvPr/>
          </p:nvGrpSpPr>
          <p:grpSpPr bwMode="auto">
            <a:xfrm flipV="1">
              <a:off x="2228816" y="1114536"/>
              <a:ext cx="431803" cy="985696"/>
              <a:chOff x="2469" y="3067"/>
              <a:chExt cx="272" cy="681"/>
            </a:xfrm>
          </p:grpSpPr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70" name="Oval 28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Group 287"/>
            <p:cNvGrpSpPr>
              <a:grpSpLocks/>
            </p:cNvGrpSpPr>
            <p:nvPr/>
          </p:nvGrpSpPr>
          <p:grpSpPr bwMode="auto">
            <a:xfrm flipV="1">
              <a:off x="1797016" y="1114536"/>
              <a:ext cx="431803" cy="985696"/>
              <a:chOff x="2469" y="3067"/>
              <a:chExt cx="272" cy="681"/>
            </a:xfrm>
          </p:grpSpPr>
          <p:sp>
            <p:nvSpPr>
              <p:cNvPr id="165" name="Freeform 28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6" name="Freeform 28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7" name="Oval 29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Group 291"/>
            <p:cNvGrpSpPr>
              <a:grpSpLocks/>
            </p:cNvGrpSpPr>
            <p:nvPr/>
          </p:nvGrpSpPr>
          <p:grpSpPr bwMode="auto">
            <a:xfrm flipV="1">
              <a:off x="1436654" y="1114536"/>
              <a:ext cx="431803" cy="985696"/>
              <a:chOff x="2469" y="3067"/>
              <a:chExt cx="272" cy="681"/>
            </a:xfrm>
          </p:grpSpPr>
          <p:sp>
            <p:nvSpPr>
              <p:cNvPr id="162" name="Freeform 29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3" name="Freeform 29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4" name="Oval 29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295"/>
            <p:cNvGrpSpPr>
              <a:grpSpLocks/>
            </p:cNvGrpSpPr>
            <p:nvPr/>
          </p:nvGrpSpPr>
          <p:grpSpPr bwMode="auto">
            <a:xfrm flipV="1">
              <a:off x="1077879" y="1114536"/>
              <a:ext cx="431803" cy="985696"/>
              <a:chOff x="2469" y="3067"/>
              <a:chExt cx="272" cy="681"/>
            </a:xfrm>
          </p:grpSpPr>
          <p:sp>
            <p:nvSpPr>
              <p:cNvPr id="159" name="Freeform 29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0" name="Freeform 29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61" name="Oval 29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Group 299"/>
            <p:cNvGrpSpPr>
              <a:grpSpLocks/>
            </p:cNvGrpSpPr>
            <p:nvPr/>
          </p:nvGrpSpPr>
          <p:grpSpPr bwMode="auto">
            <a:xfrm flipV="1">
              <a:off x="717516" y="1115964"/>
              <a:ext cx="431803" cy="985701"/>
              <a:chOff x="2469" y="3067"/>
              <a:chExt cx="272" cy="681"/>
            </a:xfrm>
          </p:grpSpPr>
          <p:sp>
            <p:nvSpPr>
              <p:cNvPr id="156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7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8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" name="Group 303"/>
            <p:cNvGrpSpPr>
              <a:grpSpLocks/>
            </p:cNvGrpSpPr>
            <p:nvPr/>
          </p:nvGrpSpPr>
          <p:grpSpPr bwMode="auto">
            <a:xfrm flipV="1">
              <a:off x="7700929" y="1114536"/>
              <a:ext cx="431803" cy="985696"/>
              <a:chOff x="2469" y="3067"/>
              <a:chExt cx="272" cy="681"/>
            </a:xfrm>
          </p:grpSpPr>
          <p:sp>
            <p:nvSpPr>
              <p:cNvPr id="153" name="Freeform 30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4" name="Freeform 30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5" name="Oval 30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" name="Group 307"/>
            <p:cNvGrpSpPr>
              <a:grpSpLocks/>
            </p:cNvGrpSpPr>
            <p:nvPr/>
          </p:nvGrpSpPr>
          <p:grpSpPr bwMode="auto">
            <a:xfrm flipV="1">
              <a:off x="8061291" y="1114536"/>
              <a:ext cx="431803" cy="985696"/>
              <a:chOff x="2469" y="3067"/>
              <a:chExt cx="272" cy="681"/>
            </a:xfrm>
          </p:grpSpPr>
          <p:sp>
            <p:nvSpPr>
              <p:cNvPr id="150" name="Freeform 30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1" name="Freeform 30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2" name="Oval 31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" name="Group 311"/>
            <p:cNvGrpSpPr>
              <a:grpSpLocks/>
            </p:cNvGrpSpPr>
            <p:nvPr/>
          </p:nvGrpSpPr>
          <p:grpSpPr bwMode="auto">
            <a:xfrm flipV="1">
              <a:off x="8421654" y="1114536"/>
              <a:ext cx="431803" cy="985696"/>
              <a:chOff x="2469" y="3067"/>
              <a:chExt cx="272" cy="681"/>
            </a:xfrm>
          </p:grpSpPr>
          <p:sp>
            <p:nvSpPr>
              <p:cNvPr id="147" name="Freeform 31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8" name="Freeform 31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9" name="Oval 31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" name="Group 315"/>
            <p:cNvGrpSpPr>
              <a:grpSpLocks/>
            </p:cNvGrpSpPr>
            <p:nvPr/>
          </p:nvGrpSpPr>
          <p:grpSpPr bwMode="auto">
            <a:xfrm flipV="1">
              <a:off x="8782016" y="1114536"/>
              <a:ext cx="431803" cy="985696"/>
              <a:chOff x="2469" y="3067"/>
              <a:chExt cx="272" cy="681"/>
            </a:xfrm>
          </p:grpSpPr>
          <p:sp>
            <p:nvSpPr>
              <p:cNvPr id="144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5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6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 321"/>
            <p:cNvGrpSpPr>
              <a:grpSpLocks/>
            </p:cNvGrpSpPr>
            <p:nvPr/>
          </p:nvGrpSpPr>
          <p:grpSpPr bwMode="auto">
            <a:xfrm>
              <a:off x="3381341" y="65148"/>
              <a:ext cx="431803" cy="985701"/>
              <a:chOff x="2469" y="3067"/>
              <a:chExt cx="272" cy="681"/>
            </a:xfrm>
          </p:grpSpPr>
          <p:sp>
            <p:nvSpPr>
              <p:cNvPr id="141" name="Freeform 32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2" name="Freeform 32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3" name="Oval 32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7" name="Group 325"/>
            <p:cNvGrpSpPr>
              <a:grpSpLocks/>
            </p:cNvGrpSpPr>
            <p:nvPr/>
          </p:nvGrpSpPr>
          <p:grpSpPr bwMode="auto">
            <a:xfrm>
              <a:off x="3741704" y="65148"/>
              <a:ext cx="431803" cy="985701"/>
              <a:chOff x="2469" y="3067"/>
              <a:chExt cx="272" cy="681"/>
            </a:xfrm>
          </p:grpSpPr>
          <p:sp>
            <p:nvSpPr>
              <p:cNvPr id="138" name="Freeform 32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9" name="Freeform 32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40" name="Oval 32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8" name="Group 329"/>
            <p:cNvGrpSpPr>
              <a:grpSpLocks/>
            </p:cNvGrpSpPr>
            <p:nvPr/>
          </p:nvGrpSpPr>
          <p:grpSpPr bwMode="auto">
            <a:xfrm>
              <a:off x="4100479" y="65148"/>
              <a:ext cx="431803" cy="985701"/>
              <a:chOff x="2469" y="3067"/>
              <a:chExt cx="272" cy="681"/>
            </a:xfrm>
          </p:grpSpPr>
          <p:sp>
            <p:nvSpPr>
              <p:cNvPr id="135" name="Freeform 33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6" name="Freeform 33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7" name="Oval 33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9" name="Group 333"/>
            <p:cNvGrpSpPr>
              <a:grpSpLocks/>
            </p:cNvGrpSpPr>
            <p:nvPr/>
          </p:nvGrpSpPr>
          <p:grpSpPr bwMode="auto">
            <a:xfrm>
              <a:off x="4460841" y="65148"/>
              <a:ext cx="431803" cy="985701"/>
              <a:chOff x="2469" y="3067"/>
              <a:chExt cx="272" cy="681"/>
            </a:xfrm>
          </p:grpSpPr>
          <p:sp>
            <p:nvSpPr>
              <p:cNvPr id="132" name="Freeform 33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3" name="Freeform 33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4" name="Oval 33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0" name="Group 337"/>
            <p:cNvGrpSpPr>
              <a:grpSpLocks/>
            </p:cNvGrpSpPr>
            <p:nvPr/>
          </p:nvGrpSpPr>
          <p:grpSpPr bwMode="auto">
            <a:xfrm>
              <a:off x="4821204" y="65148"/>
              <a:ext cx="431803" cy="985701"/>
              <a:chOff x="2469" y="3067"/>
              <a:chExt cx="272" cy="681"/>
            </a:xfrm>
          </p:grpSpPr>
          <p:sp>
            <p:nvSpPr>
              <p:cNvPr id="129" name="Freeform 33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0" name="Freeform 33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31" name="Oval 34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1" name="Group 341"/>
            <p:cNvGrpSpPr>
              <a:grpSpLocks/>
            </p:cNvGrpSpPr>
            <p:nvPr/>
          </p:nvGrpSpPr>
          <p:grpSpPr bwMode="auto">
            <a:xfrm>
              <a:off x="5181566" y="65148"/>
              <a:ext cx="431803" cy="985701"/>
              <a:chOff x="2469" y="3067"/>
              <a:chExt cx="272" cy="681"/>
            </a:xfrm>
          </p:grpSpPr>
          <p:sp>
            <p:nvSpPr>
              <p:cNvPr id="126" name="Freeform 34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27" name="Freeform 34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28" name="Oval 34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2" name="Group 345"/>
            <p:cNvGrpSpPr>
              <a:grpSpLocks/>
            </p:cNvGrpSpPr>
            <p:nvPr/>
          </p:nvGrpSpPr>
          <p:grpSpPr bwMode="auto">
            <a:xfrm>
              <a:off x="5541929" y="65148"/>
              <a:ext cx="431803" cy="985701"/>
              <a:chOff x="2469" y="3067"/>
              <a:chExt cx="272" cy="681"/>
            </a:xfrm>
          </p:grpSpPr>
          <p:sp>
            <p:nvSpPr>
              <p:cNvPr id="123" name="Freeform 34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24" name="Freeform 34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25" name="Oval 34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3" name="Group 349"/>
            <p:cNvGrpSpPr>
              <a:grpSpLocks/>
            </p:cNvGrpSpPr>
            <p:nvPr/>
          </p:nvGrpSpPr>
          <p:grpSpPr bwMode="auto">
            <a:xfrm>
              <a:off x="5900704" y="65148"/>
              <a:ext cx="431803" cy="985701"/>
              <a:chOff x="2469" y="3067"/>
              <a:chExt cx="272" cy="681"/>
            </a:xfrm>
          </p:grpSpPr>
          <p:sp>
            <p:nvSpPr>
              <p:cNvPr id="120" name="Freeform 35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eform 35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22" name="Oval 35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" name="Group 353"/>
            <p:cNvGrpSpPr>
              <a:grpSpLocks/>
            </p:cNvGrpSpPr>
            <p:nvPr/>
          </p:nvGrpSpPr>
          <p:grpSpPr bwMode="auto">
            <a:xfrm>
              <a:off x="6261066" y="65148"/>
              <a:ext cx="431803" cy="985701"/>
              <a:chOff x="2469" y="3067"/>
              <a:chExt cx="272" cy="681"/>
            </a:xfrm>
          </p:grpSpPr>
          <p:sp>
            <p:nvSpPr>
              <p:cNvPr id="117" name="Freeform 35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8" name="Freeform 35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9" name="Oval 35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5" name="Group 357"/>
            <p:cNvGrpSpPr>
              <a:grpSpLocks/>
            </p:cNvGrpSpPr>
            <p:nvPr/>
          </p:nvGrpSpPr>
          <p:grpSpPr bwMode="auto">
            <a:xfrm>
              <a:off x="6621429" y="65148"/>
              <a:ext cx="431803" cy="985701"/>
              <a:chOff x="2469" y="3067"/>
              <a:chExt cx="272" cy="681"/>
            </a:xfrm>
          </p:grpSpPr>
          <p:sp>
            <p:nvSpPr>
              <p:cNvPr id="114" name="Freeform 35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35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6" name="Oval 36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6" name="Group 361"/>
            <p:cNvGrpSpPr>
              <a:grpSpLocks/>
            </p:cNvGrpSpPr>
            <p:nvPr/>
          </p:nvGrpSpPr>
          <p:grpSpPr bwMode="auto">
            <a:xfrm>
              <a:off x="6981791" y="65148"/>
              <a:ext cx="431803" cy="985701"/>
              <a:chOff x="2469" y="3067"/>
              <a:chExt cx="272" cy="681"/>
            </a:xfrm>
          </p:grpSpPr>
          <p:sp>
            <p:nvSpPr>
              <p:cNvPr id="111" name="Freeform 36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2" name="Freeform 36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3" name="Oval 36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7" name="Group 365"/>
            <p:cNvGrpSpPr>
              <a:grpSpLocks/>
            </p:cNvGrpSpPr>
            <p:nvPr/>
          </p:nvGrpSpPr>
          <p:grpSpPr bwMode="auto">
            <a:xfrm>
              <a:off x="7342154" y="65148"/>
              <a:ext cx="431803" cy="985701"/>
              <a:chOff x="2469" y="3067"/>
              <a:chExt cx="272" cy="681"/>
            </a:xfrm>
          </p:grpSpPr>
          <p:sp>
            <p:nvSpPr>
              <p:cNvPr id="108" name="Freeform 36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9" name="Freeform 36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0" name="Oval 36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" name="Group 369"/>
            <p:cNvGrpSpPr>
              <a:grpSpLocks/>
            </p:cNvGrpSpPr>
            <p:nvPr/>
          </p:nvGrpSpPr>
          <p:grpSpPr bwMode="auto">
            <a:xfrm>
              <a:off x="3020979" y="65148"/>
              <a:ext cx="431803" cy="985701"/>
              <a:chOff x="2469" y="3067"/>
              <a:chExt cx="272" cy="681"/>
            </a:xfrm>
          </p:grpSpPr>
          <p:sp>
            <p:nvSpPr>
              <p:cNvPr id="105" name="Freeform 37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6" name="Freeform 37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7" name="Oval 37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" name="Group 373"/>
            <p:cNvGrpSpPr>
              <a:grpSpLocks/>
            </p:cNvGrpSpPr>
            <p:nvPr/>
          </p:nvGrpSpPr>
          <p:grpSpPr bwMode="auto">
            <a:xfrm>
              <a:off x="2660616" y="65148"/>
              <a:ext cx="431803" cy="985701"/>
              <a:chOff x="2469" y="3067"/>
              <a:chExt cx="272" cy="681"/>
            </a:xfrm>
          </p:grpSpPr>
          <p:sp>
            <p:nvSpPr>
              <p:cNvPr id="102" name="Freeform 37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3" name="Freeform 37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4" name="Oval 37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" name="Group 377"/>
            <p:cNvGrpSpPr>
              <a:grpSpLocks/>
            </p:cNvGrpSpPr>
            <p:nvPr/>
          </p:nvGrpSpPr>
          <p:grpSpPr bwMode="auto">
            <a:xfrm>
              <a:off x="2228816" y="65148"/>
              <a:ext cx="431803" cy="985701"/>
              <a:chOff x="2469" y="3067"/>
              <a:chExt cx="272" cy="681"/>
            </a:xfrm>
          </p:grpSpPr>
          <p:sp>
            <p:nvSpPr>
              <p:cNvPr id="99" name="Freeform 37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0" name="Freeform 37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1" name="Oval 38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Group 381"/>
            <p:cNvGrpSpPr>
              <a:grpSpLocks/>
            </p:cNvGrpSpPr>
            <p:nvPr/>
          </p:nvGrpSpPr>
          <p:grpSpPr bwMode="auto">
            <a:xfrm>
              <a:off x="1797016" y="65148"/>
              <a:ext cx="431803" cy="985701"/>
              <a:chOff x="2469" y="3067"/>
              <a:chExt cx="272" cy="681"/>
            </a:xfrm>
          </p:grpSpPr>
          <p:sp>
            <p:nvSpPr>
              <p:cNvPr id="96" name="Freeform 38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38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98" name="Oval 38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" name="Group 385"/>
            <p:cNvGrpSpPr>
              <a:grpSpLocks/>
            </p:cNvGrpSpPr>
            <p:nvPr/>
          </p:nvGrpSpPr>
          <p:grpSpPr bwMode="auto">
            <a:xfrm>
              <a:off x="1436654" y="65148"/>
              <a:ext cx="431803" cy="985701"/>
              <a:chOff x="2469" y="3067"/>
              <a:chExt cx="272" cy="681"/>
            </a:xfrm>
          </p:grpSpPr>
          <p:sp>
            <p:nvSpPr>
              <p:cNvPr id="93" name="Freeform 38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94" name="Freeform 38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95" name="Oval 38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389"/>
            <p:cNvGrpSpPr>
              <a:grpSpLocks/>
            </p:cNvGrpSpPr>
            <p:nvPr/>
          </p:nvGrpSpPr>
          <p:grpSpPr bwMode="auto">
            <a:xfrm>
              <a:off x="1077879" y="65148"/>
              <a:ext cx="431803" cy="985701"/>
              <a:chOff x="2469" y="3067"/>
              <a:chExt cx="272" cy="681"/>
            </a:xfrm>
          </p:grpSpPr>
          <p:sp>
            <p:nvSpPr>
              <p:cNvPr id="90" name="Freeform 39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39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92" name="Oval 39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" name="Group 393"/>
            <p:cNvGrpSpPr>
              <a:grpSpLocks/>
            </p:cNvGrpSpPr>
            <p:nvPr/>
          </p:nvGrpSpPr>
          <p:grpSpPr bwMode="auto">
            <a:xfrm>
              <a:off x="717516" y="65148"/>
              <a:ext cx="431803" cy="985701"/>
              <a:chOff x="2469" y="3067"/>
              <a:chExt cx="272" cy="681"/>
            </a:xfrm>
          </p:grpSpPr>
          <p:sp>
            <p:nvSpPr>
              <p:cNvPr id="87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5" name="Group 397"/>
            <p:cNvGrpSpPr>
              <a:grpSpLocks/>
            </p:cNvGrpSpPr>
            <p:nvPr/>
          </p:nvGrpSpPr>
          <p:grpSpPr bwMode="auto">
            <a:xfrm>
              <a:off x="7700929" y="65148"/>
              <a:ext cx="431803" cy="985701"/>
              <a:chOff x="2469" y="3067"/>
              <a:chExt cx="272" cy="681"/>
            </a:xfrm>
          </p:grpSpPr>
          <p:sp>
            <p:nvSpPr>
              <p:cNvPr id="84" name="Freeform 39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" name="Freeform 39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" name="Oval 40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6" name="Group 401"/>
            <p:cNvGrpSpPr>
              <a:grpSpLocks/>
            </p:cNvGrpSpPr>
            <p:nvPr/>
          </p:nvGrpSpPr>
          <p:grpSpPr bwMode="auto">
            <a:xfrm>
              <a:off x="8061291" y="65148"/>
              <a:ext cx="431803" cy="985701"/>
              <a:chOff x="2469" y="3067"/>
              <a:chExt cx="272" cy="681"/>
            </a:xfrm>
          </p:grpSpPr>
          <p:sp>
            <p:nvSpPr>
              <p:cNvPr id="81" name="Freeform 40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" name="Freeform 40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" name="Oval 40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7" name="Group 405"/>
            <p:cNvGrpSpPr>
              <a:grpSpLocks/>
            </p:cNvGrpSpPr>
            <p:nvPr/>
          </p:nvGrpSpPr>
          <p:grpSpPr bwMode="auto">
            <a:xfrm>
              <a:off x="8421654" y="65148"/>
              <a:ext cx="431803" cy="985701"/>
              <a:chOff x="2469" y="3067"/>
              <a:chExt cx="272" cy="681"/>
            </a:xfrm>
          </p:grpSpPr>
          <p:sp>
            <p:nvSpPr>
              <p:cNvPr id="78" name="Freeform 40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" name="Freeform 40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" name="Oval 40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" name="Group 409"/>
            <p:cNvGrpSpPr>
              <a:grpSpLocks/>
            </p:cNvGrpSpPr>
            <p:nvPr/>
          </p:nvGrpSpPr>
          <p:grpSpPr bwMode="auto">
            <a:xfrm>
              <a:off x="8782016" y="65148"/>
              <a:ext cx="431803" cy="985701"/>
              <a:chOff x="2469" y="3067"/>
              <a:chExt cx="272" cy="681"/>
            </a:xfrm>
          </p:grpSpPr>
          <p:sp>
            <p:nvSpPr>
              <p:cNvPr id="75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9" name="Group 409"/>
            <p:cNvGrpSpPr>
              <a:grpSpLocks/>
            </p:cNvGrpSpPr>
            <p:nvPr/>
          </p:nvGrpSpPr>
          <p:grpSpPr bwMode="auto">
            <a:xfrm>
              <a:off x="9142379" y="65148"/>
              <a:ext cx="431803" cy="985701"/>
              <a:chOff x="2469" y="3067"/>
              <a:chExt cx="272" cy="681"/>
            </a:xfrm>
          </p:grpSpPr>
          <p:sp>
            <p:nvSpPr>
              <p:cNvPr id="72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Group 409"/>
            <p:cNvGrpSpPr>
              <a:grpSpLocks/>
            </p:cNvGrpSpPr>
            <p:nvPr/>
          </p:nvGrpSpPr>
          <p:grpSpPr bwMode="auto">
            <a:xfrm>
              <a:off x="9502741" y="65148"/>
              <a:ext cx="431803" cy="985701"/>
              <a:chOff x="2469" y="3067"/>
              <a:chExt cx="272" cy="681"/>
            </a:xfrm>
          </p:grpSpPr>
          <p:sp>
            <p:nvSpPr>
              <p:cNvPr id="69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0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1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393"/>
            <p:cNvGrpSpPr>
              <a:grpSpLocks/>
            </p:cNvGrpSpPr>
            <p:nvPr/>
          </p:nvGrpSpPr>
          <p:grpSpPr bwMode="auto">
            <a:xfrm>
              <a:off x="357154" y="0"/>
              <a:ext cx="431803" cy="985696"/>
              <a:chOff x="2469" y="3067"/>
              <a:chExt cx="272" cy="681"/>
            </a:xfrm>
          </p:grpSpPr>
          <p:sp>
            <p:nvSpPr>
              <p:cNvPr id="66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7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8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2" name="Group 299"/>
            <p:cNvGrpSpPr>
              <a:grpSpLocks/>
            </p:cNvGrpSpPr>
            <p:nvPr/>
          </p:nvGrpSpPr>
          <p:grpSpPr bwMode="auto">
            <a:xfrm flipV="1">
              <a:off x="357154" y="1115964"/>
              <a:ext cx="431803" cy="985701"/>
              <a:chOff x="2469" y="3067"/>
              <a:chExt cx="272" cy="681"/>
            </a:xfrm>
          </p:grpSpPr>
          <p:sp>
            <p:nvSpPr>
              <p:cNvPr id="63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3" name="Group 315"/>
            <p:cNvGrpSpPr>
              <a:grpSpLocks/>
            </p:cNvGrpSpPr>
            <p:nvPr/>
          </p:nvGrpSpPr>
          <p:grpSpPr bwMode="auto">
            <a:xfrm flipV="1">
              <a:off x="9142379" y="1115964"/>
              <a:ext cx="431803" cy="985701"/>
              <a:chOff x="2469" y="3067"/>
              <a:chExt cx="272" cy="681"/>
            </a:xfrm>
          </p:grpSpPr>
          <p:sp>
            <p:nvSpPr>
              <p:cNvPr id="60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4" name="Group 315"/>
            <p:cNvGrpSpPr>
              <a:grpSpLocks/>
            </p:cNvGrpSpPr>
            <p:nvPr/>
          </p:nvGrpSpPr>
          <p:grpSpPr bwMode="auto">
            <a:xfrm flipV="1">
              <a:off x="9429716" y="1115964"/>
              <a:ext cx="431803" cy="985701"/>
              <a:chOff x="2469" y="3067"/>
              <a:chExt cx="272" cy="681"/>
            </a:xfrm>
          </p:grpSpPr>
          <p:sp>
            <p:nvSpPr>
              <p:cNvPr id="57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5" name="Group 299"/>
            <p:cNvGrpSpPr>
              <a:grpSpLocks/>
            </p:cNvGrpSpPr>
            <p:nvPr/>
          </p:nvGrpSpPr>
          <p:grpSpPr bwMode="auto">
            <a:xfrm flipV="1">
              <a:off x="-3211" y="1071546"/>
              <a:ext cx="431803" cy="985701"/>
              <a:chOff x="2469" y="3067"/>
              <a:chExt cx="272" cy="681"/>
            </a:xfrm>
          </p:grpSpPr>
          <p:sp>
            <p:nvSpPr>
              <p:cNvPr id="432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33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34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6" name="Group 393"/>
            <p:cNvGrpSpPr>
              <a:grpSpLocks/>
            </p:cNvGrpSpPr>
            <p:nvPr/>
          </p:nvGrpSpPr>
          <p:grpSpPr bwMode="auto">
            <a:xfrm>
              <a:off x="0" y="0"/>
              <a:ext cx="431803" cy="985696"/>
              <a:chOff x="2469" y="3067"/>
              <a:chExt cx="272" cy="681"/>
            </a:xfrm>
          </p:grpSpPr>
          <p:sp>
            <p:nvSpPr>
              <p:cNvPr id="436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37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38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98" name="Group 315"/>
            <p:cNvGrpSpPr>
              <a:grpSpLocks/>
            </p:cNvGrpSpPr>
            <p:nvPr/>
          </p:nvGrpSpPr>
          <p:grpSpPr bwMode="auto">
            <a:xfrm flipV="1">
              <a:off x="9783795" y="1071546"/>
              <a:ext cx="431803" cy="985701"/>
              <a:chOff x="2469" y="3067"/>
              <a:chExt cx="272" cy="681"/>
            </a:xfrm>
          </p:grpSpPr>
          <p:sp>
            <p:nvSpPr>
              <p:cNvPr id="440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41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42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99" name="Group 409"/>
            <p:cNvGrpSpPr>
              <a:grpSpLocks/>
            </p:cNvGrpSpPr>
            <p:nvPr/>
          </p:nvGrpSpPr>
          <p:grpSpPr bwMode="auto">
            <a:xfrm>
              <a:off x="9855233" y="71414"/>
              <a:ext cx="431803" cy="985701"/>
              <a:chOff x="2469" y="3067"/>
              <a:chExt cx="272" cy="681"/>
            </a:xfrm>
          </p:grpSpPr>
          <p:sp>
            <p:nvSpPr>
              <p:cNvPr id="444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45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46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900" name="Group 447"/>
          <p:cNvGrpSpPr/>
          <p:nvPr/>
        </p:nvGrpSpPr>
        <p:grpSpPr>
          <a:xfrm>
            <a:off x="149189" y="1970277"/>
            <a:ext cx="10290247" cy="2101665"/>
            <a:chOff x="-3211" y="0"/>
            <a:chExt cx="10290247" cy="2101665"/>
          </a:xfrm>
        </p:grpSpPr>
        <p:grpSp>
          <p:nvGrpSpPr>
            <p:cNvPr id="901" name="Group 230"/>
            <p:cNvGrpSpPr>
              <a:grpSpLocks/>
            </p:cNvGrpSpPr>
            <p:nvPr/>
          </p:nvGrpSpPr>
          <p:grpSpPr bwMode="auto">
            <a:xfrm flipV="1">
              <a:off x="3381339" y="1114530"/>
              <a:ext cx="431803" cy="985697"/>
              <a:chOff x="2469" y="3067"/>
              <a:chExt cx="272" cy="681"/>
            </a:xfrm>
          </p:grpSpPr>
          <p:sp>
            <p:nvSpPr>
              <p:cNvPr id="670" name="Freeform 229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71" name="Freeform 6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72" name="Oval 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2" name="Group 231"/>
            <p:cNvGrpSpPr>
              <a:grpSpLocks/>
            </p:cNvGrpSpPr>
            <p:nvPr/>
          </p:nvGrpSpPr>
          <p:grpSpPr bwMode="auto">
            <a:xfrm flipV="1">
              <a:off x="3741702" y="1114530"/>
              <a:ext cx="431803" cy="985697"/>
              <a:chOff x="2469" y="3067"/>
              <a:chExt cx="272" cy="681"/>
            </a:xfrm>
          </p:grpSpPr>
          <p:sp>
            <p:nvSpPr>
              <p:cNvPr id="667" name="Freeform 23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8" name="Freeform 23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9" name="Oval 23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3" name="Group 235"/>
            <p:cNvGrpSpPr>
              <a:grpSpLocks/>
            </p:cNvGrpSpPr>
            <p:nvPr/>
          </p:nvGrpSpPr>
          <p:grpSpPr bwMode="auto">
            <a:xfrm flipV="1">
              <a:off x="4100477" y="1114530"/>
              <a:ext cx="431803" cy="985697"/>
              <a:chOff x="2469" y="3067"/>
              <a:chExt cx="272" cy="681"/>
            </a:xfrm>
          </p:grpSpPr>
          <p:sp>
            <p:nvSpPr>
              <p:cNvPr id="664" name="Freeform 23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5" name="Freeform 23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6" name="Oval 23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4" name="Group 239"/>
            <p:cNvGrpSpPr>
              <a:grpSpLocks/>
            </p:cNvGrpSpPr>
            <p:nvPr/>
          </p:nvGrpSpPr>
          <p:grpSpPr bwMode="auto">
            <a:xfrm flipV="1">
              <a:off x="4460839" y="1114530"/>
              <a:ext cx="431803" cy="985697"/>
              <a:chOff x="2469" y="3067"/>
              <a:chExt cx="272" cy="681"/>
            </a:xfrm>
          </p:grpSpPr>
          <p:sp>
            <p:nvSpPr>
              <p:cNvPr id="661" name="Freeform 24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2" name="Freeform 24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3" name="Oval 24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5" name="Group 243"/>
            <p:cNvGrpSpPr>
              <a:grpSpLocks/>
            </p:cNvGrpSpPr>
            <p:nvPr/>
          </p:nvGrpSpPr>
          <p:grpSpPr bwMode="auto">
            <a:xfrm flipV="1">
              <a:off x="4821202" y="1114530"/>
              <a:ext cx="431803" cy="985697"/>
              <a:chOff x="2469" y="3067"/>
              <a:chExt cx="272" cy="681"/>
            </a:xfrm>
          </p:grpSpPr>
          <p:sp>
            <p:nvSpPr>
              <p:cNvPr id="658" name="Freeform 24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9" name="Freeform 24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60" name="Oval 24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6" name="Group 247"/>
            <p:cNvGrpSpPr>
              <a:grpSpLocks/>
            </p:cNvGrpSpPr>
            <p:nvPr/>
          </p:nvGrpSpPr>
          <p:grpSpPr bwMode="auto">
            <a:xfrm flipV="1">
              <a:off x="5181564" y="1114530"/>
              <a:ext cx="431803" cy="985697"/>
              <a:chOff x="2469" y="3067"/>
              <a:chExt cx="272" cy="681"/>
            </a:xfrm>
          </p:grpSpPr>
          <p:sp>
            <p:nvSpPr>
              <p:cNvPr id="655" name="Freeform 24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6" name="Freeform 24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7" name="Oval 25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7" name="Group 251"/>
            <p:cNvGrpSpPr>
              <a:grpSpLocks/>
            </p:cNvGrpSpPr>
            <p:nvPr/>
          </p:nvGrpSpPr>
          <p:grpSpPr bwMode="auto">
            <a:xfrm flipV="1">
              <a:off x="5541927" y="1114530"/>
              <a:ext cx="431803" cy="985697"/>
              <a:chOff x="2469" y="3067"/>
              <a:chExt cx="272" cy="681"/>
            </a:xfrm>
          </p:grpSpPr>
          <p:sp>
            <p:nvSpPr>
              <p:cNvPr id="652" name="Freeform 25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3" name="Freeform 25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4" name="Oval 25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8" name="Group 255"/>
            <p:cNvGrpSpPr>
              <a:grpSpLocks/>
            </p:cNvGrpSpPr>
            <p:nvPr/>
          </p:nvGrpSpPr>
          <p:grpSpPr bwMode="auto">
            <a:xfrm flipV="1">
              <a:off x="5900702" y="1114530"/>
              <a:ext cx="431803" cy="985697"/>
              <a:chOff x="2469" y="3067"/>
              <a:chExt cx="272" cy="681"/>
            </a:xfrm>
          </p:grpSpPr>
          <p:sp>
            <p:nvSpPr>
              <p:cNvPr id="649" name="Freeform 25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0" name="Freeform 25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51" name="Oval 25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9" name="Group 259"/>
            <p:cNvGrpSpPr>
              <a:grpSpLocks/>
            </p:cNvGrpSpPr>
            <p:nvPr/>
          </p:nvGrpSpPr>
          <p:grpSpPr bwMode="auto">
            <a:xfrm flipV="1">
              <a:off x="6261064" y="1114530"/>
              <a:ext cx="431803" cy="985697"/>
              <a:chOff x="2469" y="3067"/>
              <a:chExt cx="272" cy="681"/>
            </a:xfrm>
          </p:grpSpPr>
          <p:sp>
            <p:nvSpPr>
              <p:cNvPr id="646" name="Freeform 26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7" name="Freeform 26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8" name="Oval 26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0" name="Group 263"/>
            <p:cNvGrpSpPr>
              <a:grpSpLocks/>
            </p:cNvGrpSpPr>
            <p:nvPr/>
          </p:nvGrpSpPr>
          <p:grpSpPr bwMode="auto">
            <a:xfrm flipV="1">
              <a:off x="6621427" y="1114530"/>
              <a:ext cx="431803" cy="985697"/>
              <a:chOff x="2469" y="3067"/>
              <a:chExt cx="272" cy="681"/>
            </a:xfrm>
          </p:grpSpPr>
          <p:sp>
            <p:nvSpPr>
              <p:cNvPr id="643" name="Freeform 26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4" name="Freeform 26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5" name="Oval 26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1" name="Group 267"/>
            <p:cNvGrpSpPr>
              <a:grpSpLocks/>
            </p:cNvGrpSpPr>
            <p:nvPr/>
          </p:nvGrpSpPr>
          <p:grpSpPr bwMode="auto">
            <a:xfrm flipV="1">
              <a:off x="6981789" y="1114530"/>
              <a:ext cx="431803" cy="985697"/>
              <a:chOff x="2469" y="3067"/>
              <a:chExt cx="272" cy="681"/>
            </a:xfrm>
          </p:grpSpPr>
          <p:sp>
            <p:nvSpPr>
              <p:cNvPr id="640" name="Freeform 26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1" name="Freeform 26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42" name="Oval 27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2" name="Group 271"/>
            <p:cNvGrpSpPr>
              <a:grpSpLocks/>
            </p:cNvGrpSpPr>
            <p:nvPr/>
          </p:nvGrpSpPr>
          <p:grpSpPr bwMode="auto">
            <a:xfrm flipV="1">
              <a:off x="7342152" y="1114530"/>
              <a:ext cx="431803" cy="985697"/>
              <a:chOff x="2469" y="3067"/>
              <a:chExt cx="272" cy="681"/>
            </a:xfrm>
          </p:grpSpPr>
          <p:sp>
            <p:nvSpPr>
              <p:cNvPr id="637" name="Freeform 27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8" name="Freeform 27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9" name="Oval 27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3" name="Group 275"/>
            <p:cNvGrpSpPr>
              <a:grpSpLocks/>
            </p:cNvGrpSpPr>
            <p:nvPr/>
          </p:nvGrpSpPr>
          <p:grpSpPr bwMode="auto">
            <a:xfrm flipV="1">
              <a:off x="3020977" y="1114530"/>
              <a:ext cx="431803" cy="985697"/>
              <a:chOff x="2469" y="3067"/>
              <a:chExt cx="272" cy="681"/>
            </a:xfrm>
          </p:grpSpPr>
          <p:sp>
            <p:nvSpPr>
              <p:cNvPr id="634" name="Freeform 27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5" name="Freeform 27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6" name="Oval 27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4" name="Group 279"/>
            <p:cNvGrpSpPr>
              <a:grpSpLocks/>
            </p:cNvGrpSpPr>
            <p:nvPr/>
          </p:nvGrpSpPr>
          <p:grpSpPr bwMode="auto">
            <a:xfrm flipV="1">
              <a:off x="2660614" y="1114530"/>
              <a:ext cx="431803" cy="985697"/>
              <a:chOff x="2469" y="3067"/>
              <a:chExt cx="272" cy="681"/>
            </a:xfrm>
          </p:grpSpPr>
          <p:sp>
            <p:nvSpPr>
              <p:cNvPr id="631" name="Freeform 28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2" name="Freeform 28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3" name="Oval 28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5" name="Group 283"/>
            <p:cNvGrpSpPr>
              <a:grpSpLocks/>
            </p:cNvGrpSpPr>
            <p:nvPr/>
          </p:nvGrpSpPr>
          <p:grpSpPr bwMode="auto">
            <a:xfrm flipV="1">
              <a:off x="2228814" y="1114530"/>
              <a:ext cx="431803" cy="985697"/>
              <a:chOff x="2469" y="3067"/>
              <a:chExt cx="272" cy="681"/>
            </a:xfrm>
          </p:grpSpPr>
          <p:sp>
            <p:nvSpPr>
              <p:cNvPr id="628" name="Freeform 28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9" name="Freeform 28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30" name="Oval 28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6" name="Group 287"/>
            <p:cNvGrpSpPr>
              <a:grpSpLocks/>
            </p:cNvGrpSpPr>
            <p:nvPr/>
          </p:nvGrpSpPr>
          <p:grpSpPr bwMode="auto">
            <a:xfrm flipV="1">
              <a:off x="1797014" y="1114530"/>
              <a:ext cx="431803" cy="985697"/>
              <a:chOff x="2469" y="3067"/>
              <a:chExt cx="272" cy="681"/>
            </a:xfrm>
          </p:grpSpPr>
          <p:sp>
            <p:nvSpPr>
              <p:cNvPr id="625" name="Freeform 28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6" name="Freeform 28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7" name="Oval 29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7" name="Group 291"/>
            <p:cNvGrpSpPr>
              <a:grpSpLocks/>
            </p:cNvGrpSpPr>
            <p:nvPr/>
          </p:nvGrpSpPr>
          <p:grpSpPr bwMode="auto">
            <a:xfrm flipV="1">
              <a:off x="1436652" y="1114530"/>
              <a:ext cx="431803" cy="985697"/>
              <a:chOff x="2469" y="3067"/>
              <a:chExt cx="272" cy="681"/>
            </a:xfrm>
          </p:grpSpPr>
          <p:sp>
            <p:nvSpPr>
              <p:cNvPr id="622" name="Freeform 29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3" name="Freeform 29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4" name="Oval 29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8" name="Group 295"/>
            <p:cNvGrpSpPr>
              <a:grpSpLocks/>
            </p:cNvGrpSpPr>
            <p:nvPr/>
          </p:nvGrpSpPr>
          <p:grpSpPr bwMode="auto">
            <a:xfrm flipV="1">
              <a:off x="1077877" y="1114530"/>
              <a:ext cx="431803" cy="985697"/>
              <a:chOff x="2469" y="3067"/>
              <a:chExt cx="272" cy="681"/>
            </a:xfrm>
          </p:grpSpPr>
          <p:sp>
            <p:nvSpPr>
              <p:cNvPr id="619" name="Freeform 29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0" name="Freeform 29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21" name="Oval 29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19" name="Group 299"/>
            <p:cNvGrpSpPr>
              <a:grpSpLocks/>
            </p:cNvGrpSpPr>
            <p:nvPr/>
          </p:nvGrpSpPr>
          <p:grpSpPr bwMode="auto">
            <a:xfrm flipV="1">
              <a:off x="717514" y="1115962"/>
              <a:ext cx="431803" cy="985701"/>
              <a:chOff x="2469" y="3067"/>
              <a:chExt cx="272" cy="681"/>
            </a:xfrm>
          </p:grpSpPr>
          <p:sp>
            <p:nvSpPr>
              <p:cNvPr id="616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7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8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0" name="Group 303"/>
            <p:cNvGrpSpPr>
              <a:grpSpLocks/>
            </p:cNvGrpSpPr>
            <p:nvPr/>
          </p:nvGrpSpPr>
          <p:grpSpPr bwMode="auto">
            <a:xfrm flipV="1">
              <a:off x="7700927" y="1114530"/>
              <a:ext cx="431803" cy="985697"/>
              <a:chOff x="2469" y="3067"/>
              <a:chExt cx="272" cy="681"/>
            </a:xfrm>
          </p:grpSpPr>
          <p:sp>
            <p:nvSpPr>
              <p:cNvPr id="613" name="Freeform 30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4" name="Freeform 30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5" name="Oval 30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1" name="Group 307"/>
            <p:cNvGrpSpPr>
              <a:grpSpLocks/>
            </p:cNvGrpSpPr>
            <p:nvPr/>
          </p:nvGrpSpPr>
          <p:grpSpPr bwMode="auto">
            <a:xfrm flipV="1">
              <a:off x="8061289" y="1114530"/>
              <a:ext cx="431803" cy="985697"/>
              <a:chOff x="2469" y="3067"/>
              <a:chExt cx="272" cy="681"/>
            </a:xfrm>
          </p:grpSpPr>
          <p:sp>
            <p:nvSpPr>
              <p:cNvPr id="610" name="Freeform 30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1" name="Freeform 30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12" name="Oval 31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2" name="Group 311"/>
            <p:cNvGrpSpPr>
              <a:grpSpLocks/>
            </p:cNvGrpSpPr>
            <p:nvPr/>
          </p:nvGrpSpPr>
          <p:grpSpPr bwMode="auto">
            <a:xfrm flipV="1">
              <a:off x="8421652" y="1114530"/>
              <a:ext cx="431803" cy="985697"/>
              <a:chOff x="2469" y="3067"/>
              <a:chExt cx="272" cy="681"/>
            </a:xfrm>
          </p:grpSpPr>
          <p:sp>
            <p:nvSpPr>
              <p:cNvPr id="607" name="Freeform 31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8" name="Freeform 31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9" name="Oval 31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3" name="Group 315"/>
            <p:cNvGrpSpPr>
              <a:grpSpLocks/>
            </p:cNvGrpSpPr>
            <p:nvPr/>
          </p:nvGrpSpPr>
          <p:grpSpPr bwMode="auto">
            <a:xfrm flipV="1">
              <a:off x="8782014" y="1114530"/>
              <a:ext cx="431803" cy="985697"/>
              <a:chOff x="2469" y="3067"/>
              <a:chExt cx="272" cy="681"/>
            </a:xfrm>
          </p:grpSpPr>
          <p:sp>
            <p:nvSpPr>
              <p:cNvPr id="604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5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6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4" name="Group 321"/>
            <p:cNvGrpSpPr>
              <a:grpSpLocks/>
            </p:cNvGrpSpPr>
            <p:nvPr/>
          </p:nvGrpSpPr>
          <p:grpSpPr bwMode="auto">
            <a:xfrm>
              <a:off x="3381339" y="65150"/>
              <a:ext cx="431803" cy="985701"/>
              <a:chOff x="2469" y="3067"/>
              <a:chExt cx="272" cy="681"/>
            </a:xfrm>
          </p:grpSpPr>
          <p:sp>
            <p:nvSpPr>
              <p:cNvPr id="601" name="Freeform 32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2" name="Freeform 32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3" name="Oval 32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5" name="Group 325"/>
            <p:cNvGrpSpPr>
              <a:grpSpLocks/>
            </p:cNvGrpSpPr>
            <p:nvPr/>
          </p:nvGrpSpPr>
          <p:grpSpPr bwMode="auto">
            <a:xfrm>
              <a:off x="3741702" y="65150"/>
              <a:ext cx="431803" cy="985701"/>
              <a:chOff x="2469" y="3067"/>
              <a:chExt cx="272" cy="681"/>
            </a:xfrm>
          </p:grpSpPr>
          <p:sp>
            <p:nvSpPr>
              <p:cNvPr id="598" name="Freeform 32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9" name="Freeform 32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600" name="Oval 32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6" name="Group 329"/>
            <p:cNvGrpSpPr>
              <a:grpSpLocks/>
            </p:cNvGrpSpPr>
            <p:nvPr/>
          </p:nvGrpSpPr>
          <p:grpSpPr bwMode="auto">
            <a:xfrm>
              <a:off x="4100477" y="65150"/>
              <a:ext cx="431803" cy="985701"/>
              <a:chOff x="2469" y="3067"/>
              <a:chExt cx="272" cy="681"/>
            </a:xfrm>
          </p:grpSpPr>
          <p:sp>
            <p:nvSpPr>
              <p:cNvPr id="595" name="Freeform 33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6" name="Freeform 33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7" name="Oval 33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7" name="Group 333"/>
            <p:cNvGrpSpPr>
              <a:grpSpLocks/>
            </p:cNvGrpSpPr>
            <p:nvPr/>
          </p:nvGrpSpPr>
          <p:grpSpPr bwMode="auto">
            <a:xfrm>
              <a:off x="4460839" y="65150"/>
              <a:ext cx="431803" cy="985701"/>
              <a:chOff x="2469" y="3067"/>
              <a:chExt cx="272" cy="681"/>
            </a:xfrm>
          </p:grpSpPr>
          <p:sp>
            <p:nvSpPr>
              <p:cNvPr id="592" name="Freeform 33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3" name="Freeform 33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4" name="Oval 33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8" name="Group 337"/>
            <p:cNvGrpSpPr>
              <a:grpSpLocks/>
            </p:cNvGrpSpPr>
            <p:nvPr/>
          </p:nvGrpSpPr>
          <p:grpSpPr bwMode="auto">
            <a:xfrm>
              <a:off x="4821202" y="65150"/>
              <a:ext cx="431803" cy="985701"/>
              <a:chOff x="2469" y="3067"/>
              <a:chExt cx="272" cy="681"/>
            </a:xfrm>
          </p:grpSpPr>
          <p:sp>
            <p:nvSpPr>
              <p:cNvPr id="589" name="Freeform 33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0" name="Freeform 33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91" name="Oval 34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29" name="Group 341"/>
            <p:cNvGrpSpPr>
              <a:grpSpLocks/>
            </p:cNvGrpSpPr>
            <p:nvPr/>
          </p:nvGrpSpPr>
          <p:grpSpPr bwMode="auto">
            <a:xfrm>
              <a:off x="5181564" y="65150"/>
              <a:ext cx="431803" cy="985701"/>
              <a:chOff x="2469" y="3067"/>
              <a:chExt cx="272" cy="681"/>
            </a:xfrm>
          </p:grpSpPr>
          <p:sp>
            <p:nvSpPr>
              <p:cNvPr id="586" name="Freeform 34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7" name="Freeform 34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8" name="Oval 34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0" name="Group 345"/>
            <p:cNvGrpSpPr>
              <a:grpSpLocks/>
            </p:cNvGrpSpPr>
            <p:nvPr/>
          </p:nvGrpSpPr>
          <p:grpSpPr bwMode="auto">
            <a:xfrm>
              <a:off x="5541927" y="65150"/>
              <a:ext cx="431803" cy="985701"/>
              <a:chOff x="2469" y="3067"/>
              <a:chExt cx="272" cy="681"/>
            </a:xfrm>
          </p:grpSpPr>
          <p:sp>
            <p:nvSpPr>
              <p:cNvPr id="583" name="Freeform 34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4" name="Freeform 34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5" name="Oval 34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1" name="Group 349"/>
            <p:cNvGrpSpPr>
              <a:grpSpLocks/>
            </p:cNvGrpSpPr>
            <p:nvPr/>
          </p:nvGrpSpPr>
          <p:grpSpPr bwMode="auto">
            <a:xfrm>
              <a:off x="5900702" y="65150"/>
              <a:ext cx="431803" cy="985701"/>
              <a:chOff x="2469" y="3067"/>
              <a:chExt cx="272" cy="681"/>
            </a:xfrm>
          </p:grpSpPr>
          <p:sp>
            <p:nvSpPr>
              <p:cNvPr id="580" name="Freeform 35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1" name="Freeform 35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82" name="Oval 35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2" name="Group 353"/>
            <p:cNvGrpSpPr>
              <a:grpSpLocks/>
            </p:cNvGrpSpPr>
            <p:nvPr/>
          </p:nvGrpSpPr>
          <p:grpSpPr bwMode="auto">
            <a:xfrm>
              <a:off x="6261064" y="65150"/>
              <a:ext cx="431803" cy="985701"/>
              <a:chOff x="2469" y="3067"/>
              <a:chExt cx="272" cy="681"/>
            </a:xfrm>
          </p:grpSpPr>
          <p:sp>
            <p:nvSpPr>
              <p:cNvPr id="577" name="Freeform 35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8" name="Freeform 35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9" name="Oval 35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3" name="Group 357"/>
            <p:cNvGrpSpPr>
              <a:grpSpLocks/>
            </p:cNvGrpSpPr>
            <p:nvPr/>
          </p:nvGrpSpPr>
          <p:grpSpPr bwMode="auto">
            <a:xfrm>
              <a:off x="6621427" y="65150"/>
              <a:ext cx="431803" cy="985701"/>
              <a:chOff x="2469" y="3067"/>
              <a:chExt cx="272" cy="681"/>
            </a:xfrm>
          </p:grpSpPr>
          <p:sp>
            <p:nvSpPr>
              <p:cNvPr id="574" name="Freeform 35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5" name="Freeform 35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6" name="Oval 36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4" name="Group 361"/>
            <p:cNvGrpSpPr>
              <a:grpSpLocks/>
            </p:cNvGrpSpPr>
            <p:nvPr/>
          </p:nvGrpSpPr>
          <p:grpSpPr bwMode="auto">
            <a:xfrm>
              <a:off x="6981789" y="65150"/>
              <a:ext cx="431803" cy="985701"/>
              <a:chOff x="2469" y="3067"/>
              <a:chExt cx="272" cy="681"/>
            </a:xfrm>
          </p:grpSpPr>
          <p:sp>
            <p:nvSpPr>
              <p:cNvPr id="571" name="Freeform 36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2" name="Freeform 36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3" name="Oval 36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5" name="Group 365"/>
            <p:cNvGrpSpPr>
              <a:grpSpLocks/>
            </p:cNvGrpSpPr>
            <p:nvPr/>
          </p:nvGrpSpPr>
          <p:grpSpPr bwMode="auto">
            <a:xfrm>
              <a:off x="7342152" y="65150"/>
              <a:ext cx="431803" cy="985701"/>
              <a:chOff x="2469" y="3067"/>
              <a:chExt cx="272" cy="681"/>
            </a:xfrm>
          </p:grpSpPr>
          <p:sp>
            <p:nvSpPr>
              <p:cNvPr id="568" name="Freeform 36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9" name="Freeform 36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70" name="Oval 36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6" name="Group 369"/>
            <p:cNvGrpSpPr>
              <a:grpSpLocks/>
            </p:cNvGrpSpPr>
            <p:nvPr/>
          </p:nvGrpSpPr>
          <p:grpSpPr bwMode="auto">
            <a:xfrm>
              <a:off x="3020977" y="65150"/>
              <a:ext cx="431803" cy="985701"/>
              <a:chOff x="2469" y="3067"/>
              <a:chExt cx="272" cy="681"/>
            </a:xfrm>
          </p:grpSpPr>
          <p:sp>
            <p:nvSpPr>
              <p:cNvPr id="565" name="Freeform 37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6" name="Freeform 37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7" name="Oval 37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7" name="Group 373"/>
            <p:cNvGrpSpPr>
              <a:grpSpLocks/>
            </p:cNvGrpSpPr>
            <p:nvPr/>
          </p:nvGrpSpPr>
          <p:grpSpPr bwMode="auto">
            <a:xfrm>
              <a:off x="2660614" y="65150"/>
              <a:ext cx="431803" cy="985701"/>
              <a:chOff x="2469" y="3067"/>
              <a:chExt cx="272" cy="681"/>
            </a:xfrm>
          </p:grpSpPr>
          <p:sp>
            <p:nvSpPr>
              <p:cNvPr id="562" name="Freeform 37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3" name="Freeform 37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4" name="Oval 37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8" name="Group 377"/>
            <p:cNvGrpSpPr>
              <a:grpSpLocks/>
            </p:cNvGrpSpPr>
            <p:nvPr/>
          </p:nvGrpSpPr>
          <p:grpSpPr bwMode="auto">
            <a:xfrm>
              <a:off x="2228814" y="65150"/>
              <a:ext cx="431803" cy="985701"/>
              <a:chOff x="2469" y="3067"/>
              <a:chExt cx="272" cy="681"/>
            </a:xfrm>
          </p:grpSpPr>
          <p:sp>
            <p:nvSpPr>
              <p:cNvPr id="559" name="Freeform 37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0" name="Freeform 37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61" name="Oval 38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9" name="Group 381"/>
            <p:cNvGrpSpPr>
              <a:grpSpLocks/>
            </p:cNvGrpSpPr>
            <p:nvPr/>
          </p:nvGrpSpPr>
          <p:grpSpPr bwMode="auto">
            <a:xfrm>
              <a:off x="1797014" y="65150"/>
              <a:ext cx="431803" cy="985701"/>
              <a:chOff x="2469" y="3067"/>
              <a:chExt cx="272" cy="681"/>
            </a:xfrm>
          </p:grpSpPr>
          <p:sp>
            <p:nvSpPr>
              <p:cNvPr id="556" name="Freeform 38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57" name="Freeform 38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58" name="Oval 38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0" name="Group 385"/>
            <p:cNvGrpSpPr>
              <a:grpSpLocks/>
            </p:cNvGrpSpPr>
            <p:nvPr/>
          </p:nvGrpSpPr>
          <p:grpSpPr bwMode="auto">
            <a:xfrm>
              <a:off x="1436652" y="65150"/>
              <a:ext cx="431803" cy="985701"/>
              <a:chOff x="2469" y="3067"/>
              <a:chExt cx="272" cy="681"/>
            </a:xfrm>
          </p:grpSpPr>
          <p:sp>
            <p:nvSpPr>
              <p:cNvPr id="553" name="Freeform 38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54" name="Freeform 38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55" name="Oval 38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1" name="Group 389"/>
            <p:cNvGrpSpPr>
              <a:grpSpLocks/>
            </p:cNvGrpSpPr>
            <p:nvPr/>
          </p:nvGrpSpPr>
          <p:grpSpPr bwMode="auto">
            <a:xfrm>
              <a:off x="1077877" y="65150"/>
              <a:ext cx="431803" cy="985701"/>
              <a:chOff x="2469" y="3067"/>
              <a:chExt cx="272" cy="681"/>
            </a:xfrm>
          </p:grpSpPr>
          <p:sp>
            <p:nvSpPr>
              <p:cNvPr id="550" name="Freeform 39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51" name="Freeform 39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52" name="Oval 39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2" name="Group 393"/>
            <p:cNvGrpSpPr>
              <a:grpSpLocks/>
            </p:cNvGrpSpPr>
            <p:nvPr/>
          </p:nvGrpSpPr>
          <p:grpSpPr bwMode="auto">
            <a:xfrm>
              <a:off x="717514" y="65150"/>
              <a:ext cx="431803" cy="985701"/>
              <a:chOff x="2469" y="3067"/>
              <a:chExt cx="272" cy="681"/>
            </a:xfrm>
          </p:grpSpPr>
          <p:sp>
            <p:nvSpPr>
              <p:cNvPr id="547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8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9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3" name="Group 397"/>
            <p:cNvGrpSpPr>
              <a:grpSpLocks/>
            </p:cNvGrpSpPr>
            <p:nvPr/>
          </p:nvGrpSpPr>
          <p:grpSpPr bwMode="auto">
            <a:xfrm>
              <a:off x="7700927" y="65150"/>
              <a:ext cx="431803" cy="985701"/>
              <a:chOff x="2469" y="3067"/>
              <a:chExt cx="272" cy="681"/>
            </a:xfrm>
          </p:grpSpPr>
          <p:sp>
            <p:nvSpPr>
              <p:cNvPr id="544" name="Freeform 39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5" name="Freeform 39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6" name="Oval 40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4" name="Group 401"/>
            <p:cNvGrpSpPr>
              <a:grpSpLocks/>
            </p:cNvGrpSpPr>
            <p:nvPr/>
          </p:nvGrpSpPr>
          <p:grpSpPr bwMode="auto">
            <a:xfrm>
              <a:off x="8061289" y="65150"/>
              <a:ext cx="431803" cy="985701"/>
              <a:chOff x="2469" y="3067"/>
              <a:chExt cx="272" cy="681"/>
            </a:xfrm>
          </p:grpSpPr>
          <p:sp>
            <p:nvSpPr>
              <p:cNvPr id="541" name="Freeform 40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2" name="Freeform 40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3" name="Oval 40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5" name="Group 405"/>
            <p:cNvGrpSpPr>
              <a:grpSpLocks/>
            </p:cNvGrpSpPr>
            <p:nvPr/>
          </p:nvGrpSpPr>
          <p:grpSpPr bwMode="auto">
            <a:xfrm>
              <a:off x="8421652" y="65150"/>
              <a:ext cx="431803" cy="985701"/>
              <a:chOff x="2469" y="3067"/>
              <a:chExt cx="272" cy="681"/>
            </a:xfrm>
          </p:grpSpPr>
          <p:sp>
            <p:nvSpPr>
              <p:cNvPr id="538" name="Freeform 40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9" name="Freeform 40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40" name="Oval 40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6" name="Group 409"/>
            <p:cNvGrpSpPr>
              <a:grpSpLocks/>
            </p:cNvGrpSpPr>
            <p:nvPr/>
          </p:nvGrpSpPr>
          <p:grpSpPr bwMode="auto">
            <a:xfrm>
              <a:off x="8782014" y="65150"/>
              <a:ext cx="431803" cy="985701"/>
              <a:chOff x="2469" y="3067"/>
              <a:chExt cx="272" cy="681"/>
            </a:xfrm>
          </p:grpSpPr>
          <p:sp>
            <p:nvSpPr>
              <p:cNvPr id="535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6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7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7" name="Group 409"/>
            <p:cNvGrpSpPr>
              <a:grpSpLocks/>
            </p:cNvGrpSpPr>
            <p:nvPr/>
          </p:nvGrpSpPr>
          <p:grpSpPr bwMode="auto">
            <a:xfrm>
              <a:off x="9142377" y="65150"/>
              <a:ext cx="431803" cy="985701"/>
              <a:chOff x="2469" y="3067"/>
              <a:chExt cx="272" cy="681"/>
            </a:xfrm>
          </p:grpSpPr>
          <p:sp>
            <p:nvSpPr>
              <p:cNvPr id="532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3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4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8" name="Group 409"/>
            <p:cNvGrpSpPr>
              <a:grpSpLocks/>
            </p:cNvGrpSpPr>
            <p:nvPr/>
          </p:nvGrpSpPr>
          <p:grpSpPr bwMode="auto">
            <a:xfrm>
              <a:off x="9502739" y="65150"/>
              <a:ext cx="431803" cy="985701"/>
              <a:chOff x="2469" y="3067"/>
              <a:chExt cx="272" cy="681"/>
            </a:xfrm>
          </p:grpSpPr>
          <p:sp>
            <p:nvSpPr>
              <p:cNvPr id="529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0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31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9" name="Group 393"/>
            <p:cNvGrpSpPr>
              <a:grpSpLocks/>
            </p:cNvGrpSpPr>
            <p:nvPr/>
          </p:nvGrpSpPr>
          <p:grpSpPr bwMode="auto">
            <a:xfrm>
              <a:off x="357152" y="5"/>
              <a:ext cx="431803" cy="985697"/>
              <a:chOff x="2469" y="3067"/>
              <a:chExt cx="272" cy="681"/>
            </a:xfrm>
          </p:grpSpPr>
          <p:sp>
            <p:nvSpPr>
              <p:cNvPr id="526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27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28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50" name="Group 299"/>
            <p:cNvGrpSpPr>
              <a:grpSpLocks/>
            </p:cNvGrpSpPr>
            <p:nvPr/>
          </p:nvGrpSpPr>
          <p:grpSpPr bwMode="auto">
            <a:xfrm flipV="1">
              <a:off x="357152" y="1115962"/>
              <a:ext cx="431803" cy="985701"/>
              <a:chOff x="2469" y="3067"/>
              <a:chExt cx="272" cy="681"/>
            </a:xfrm>
          </p:grpSpPr>
          <p:sp>
            <p:nvSpPr>
              <p:cNvPr id="523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24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25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51" name="Group 315"/>
            <p:cNvGrpSpPr>
              <a:grpSpLocks/>
            </p:cNvGrpSpPr>
            <p:nvPr/>
          </p:nvGrpSpPr>
          <p:grpSpPr bwMode="auto">
            <a:xfrm flipV="1">
              <a:off x="9142377" y="1115962"/>
              <a:ext cx="431803" cy="985701"/>
              <a:chOff x="2469" y="3067"/>
              <a:chExt cx="272" cy="681"/>
            </a:xfrm>
          </p:grpSpPr>
          <p:sp>
            <p:nvSpPr>
              <p:cNvPr id="520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21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22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52" name="Group 315"/>
            <p:cNvGrpSpPr>
              <a:grpSpLocks/>
            </p:cNvGrpSpPr>
            <p:nvPr/>
          </p:nvGrpSpPr>
          <p:grpSpPr bwMode="auto">
            <a:xfrm flipV="1">
              <a:off x="9429714" y="1115962"/>
              <a:ext cx="431803" cy="985701"/>
              <a:chOff x="2469" y="3067"/>
              <a:chExt cx="272" cy="681"/>
            </a:xfrm>
          </p:grpSpPr>
          <p:sp>
            <p:nvSpPr>
              <p:cNvPr id="517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8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9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53" name="Group 299"/>
            <p:cNvGrpSpPr>
              <a:grpSpLocks/>
            </p:cNvGrpSpPr>
            <p:nvPr/>
          </p:nvGrpSpPr>
          <p:grpSpPr bwMode="auto">
            <a:xfrm flipV="1">
              <a:off x="-3213" y="1071544"/>
              <a:ext cx="431803" cy="985701"/>
              <a:chOff x="2469" y="3067"/>
              <a:chExt cx="272" cy="681"/>
            </a:xfrm>
          </p:grpSpPr>
          <p:sp>
            <p:nvSpPr>
              <p:cNvPr id="514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5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6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54" name="Group 393"/>
            <p:cNvGrpSpPr>
              <a:grpSpLocks/>
            </p:cNvGrpSpPr>
            <p:nvPr/>
          </p:nvGrpSpPr>
          <p:grpSpPr bwMode="auto">
            <a:xfrm>
              <a:off x="-2" y="5"/>
              <a:ext cx="431803" cy="985697"/>
              <a:chOff x="2469" y="3067"/>
              <a:chExt cx="272" cy="681"/>
            </a:xfrm>
          </p:grpSpPr>
          <p:sp>
            <p:nvSpPr>
              <p:cNvPr id="511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2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3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3" name="Group 315"/>
            <p:cNvGrpSpPr>
              <a:grpSpLocks/>
            </p:cNvGrpSpPr>
            <p:nvPr/>
          </p:nvGrpSpPr>
          <p:grpSpPr bwMode="auto">
            <a:xfrm flipV="1">
              <a:off x="9783793" y="1071544"/>
              <a:ext cx="431803" cy="985701"/>
              <a:chOff x="2469" y="3067"/>
              <a:chExt cx="272" cy="681"/>
            </a:xfrm>
          </p:grpSpPr>
          <p:sp>
            <p:nvSpPr>
              <p:cNvPr id="508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09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10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4" name="Group 409"/>
            <p:cNvGrpSpPr>
              <a:grpSpLocks/>
            </p:cNvGrpSpPr>
            <p:nvPr/>
          </p:nvGrpSpPr>
          <p:grpSpPr bwMode="auto">
            <a:xfrm>
              <a:off x="9855231" y="71416"/>
              <a:ext cx="431803" cy="985701"/>
              <a:chOff x="2469" y="3067"/>
              <a:chExt cx="272" cy="681"/>
            </a:xfrm>
          </p:grpSpPr>
          <p:sp>
            <p:nvSpPr>
              <p:cNvPr id="505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06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507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5" name="Group 672"/>
          <p:cNvGrpSpPr/>
          <p:nvPr/>
        </p:nvGrpSpPr>
        <p:grpSpPr>
          <a:xfrm>
            <a:off x="285716" y="2143116"/>
            <a:ext cx="10290247" cy="2101665"/>
            <a:chOff x="-3211" y="0"/>
            <a:chExt cx="10290247" cy="2101665"/>
          </a:xfrm>
        </p:grpSpPr>
        <p:grpSp>
          <p:nvGrpSpPr>
            <p:cNvPr id="216" name="Group 230"/>
            <p:cNvGrpSpPr>
              <a:grpSpLocks/>
            </p:cNvGrpSpPr>
            <p:nvPr/>
          </p:nvGrpSpPr>
          <p:grpSpPr bwMode="auto">
            <a:xfrm flipV="1">
              <a:off x="3381337" y="1114530"/>
              <a:ext cx="431803" cy="985697"/>
              <a:chOff x="2469" y="3067"/>
              <a:chExt cx="272" cy="681"/>
            </a:xfrm>
          </p:grpSpPr>
          <p:sp>
            <p:nvSpPr>
              <p:cNvPr id="895" name="Freeform 229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6" name="Freeform 6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7" name="Oval 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7" name="Group 231"/>
            <p:cNvGrpSpPr>
              <a:grpSpLocks/>
            </p:cNvGrpSpPr>
            <p:nvPr/>
          </p:nvGrpSpPr>
          <p:grpSpPr bwMode="auto">
            <a:xfrm flipV="1">
              <a:off x="3741700" y="1114530"/>
              <a:ext cx="431803" cy="985697"/>
              <a:chOff x="2469" y="3067"/>
              <a:chExt cx="272" cy="681"/>
            </a:xfrm>
          </p:grpSpPr>
          <p:sp>
            <p:nvSpPr>
              <p:cNvPr id="892" name="Freeform 23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3" name="Freeform 23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4" name="Oval 23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8" name="Group 235"/>
            <p:cNvGrpSpPr>
              <a:grpSpLocks/>
            </p:cNvGrpSpPr>
            <p:nvPr/>
          </p:nvGrpSpPr>
          <p:grpSpPr bwMode="auto">
            <a:xfrm flipV="1">
              <a:off x="4100475" y="1114530"/>
              <a:ext cx="431803" cy="985697"/>
              <a:chOff x="2469" y="3067"/>
              <a:chExt cx="272" cy="681"/>
            </a:xfrm>
          </p:grpSpPr>
          <p:sp>
            <p:nvSpPr>
              <p:cNvPr id="889" name="Freeform 23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0" name="Freeform 23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91" name="Oval 23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9" name="Group 239"/>
            <p:cNvGrpSpPr>
              <a:grpSpLocks/>
            </p:cNvGrpSpPr>
            <p:nvPr/>
          </p:nvGrpSpPr>
          <p:grpSpPr bwMode="auto">
            <a:xfrm flipV="1">
              <a:off x="4460837" y="1114530"/>
              <a:ext cx="431803" cy="985697"/>
              <a:chOff x="2469" y="3067"/>
              <a:chExt cx="272" cy="681"/>
            </a:xfrm>
          </p:grpSpPr>
          <p:sp>
            <p:nvSpPr>
              <p:cNvPr id="886" name="Freeform 24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7" name="Freeform 24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8" name="Oval 24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0" name="Group 243"/>
            <p:cNvGrpSpPr>
              <a:grpSpLocks/>
            </p:cNvGrpSpPr>
            <p:nvPr/>
          </p:nvGrpSpPr>
          <p:grpSpPr bwMode="auto">
            <a:xfrm flipV="1">
              <a:off x="4821200" y="1114530"/>
              <a:ext cx="431803" cy="985697"/>
              <a:chOff x="2469" y="3067"/>
              <a:chExt cx="272" cy="681"/>
            </a:xfrm>
          </p:grpSpPr>
          <p:sp>
            <p:nvSpPr>
              <p:cNvPr id="883" name="Freeform 24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4" name="Freeform 24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5" name="Oval 24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1" name="Group 247"/>
            <p:cNvGrpSpPr>
              <a:grpSpLocks/>
            </p:cNvGrpSpPr>
            <p:nvPr/>
          </p:nvGrpSpPr>
          <p:grpSpPr bwMode="auto">
            <a:xfrm flipV="1">
              <a:off x="5181562" y="1114530"/>
              <a:ext cx="431803" cy="985697"/>
              <a:chOff x="2469" y="3067"/>
              <a:chExt cx="272" cy="681"/>
            </a:xfrm>
          </p:grpSpPr>
          <p:sp>
            <p:nvSpPr>
              <p:cNvPr id="880" name="Freeform 24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1" name="Freeform 24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82" name="Oval 25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2" name="Group 251"/>
            <p:cNvGrpSpPr>
              <a:grpSpLocks/>
            </p:cNvGrpSpPr>
            <p:nvPr/>
          </p:nvGrpSpPr>
          <p:grpSpPr bwMode="auto">
            <a:xfrm flipV="1">
              <a:off x="5541925" y="1114530"/>
              <a:ext cx="431803" cy="985697"/>
              <a:chOff x="2469" y="3067"/>
              <a:chExt cx="272" cy="681"/>
            </a:xfrm>
          </p:grpSpPr>
          <p:sp>
            <p:nvSpPr>
              <p:cNvPr id="877" name="Freeform 25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8" name="Freeform 25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9" name="Oval 25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3" name="Group 255"/>
            <p:cNvGrpSpPr>
              <a:grpSpLocks/>
            </p:cNvGrpSpPr>
            <p:nvPr/>
          </p:nvGrpSpPr>
          <p:grpSpPr bwMode="auto">
            <a:xfrm flipV="1">
              <a:off x="5900700" y="1114530"/>
              <a:ext cx="431803" cy="985697"/>
              <a:chOff x="2469" y="3067"/>
              <a:chExt cx="272" cy="681"/>
            </a:xfrm>
          </p:grpSpPr>
          <p:sp>
            <p:nvSpPr>
              <p:cNvPr id="874" name="Freeform 25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5" name="Freeform 25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6" name="Oval 25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5" name="Group 259"/>
            <p:cNvGrpSpPr>
              <a:grpSpLocks/>
            </p:cNvGrpSpPr>
            <p:nvPr/>
          </p:nvGrpSpPr>
          <p:grpSpPr bwMode="auto">
            <a:xfrm flipV="1">
              <a:off x="6261062" y="1114530"/>
              <a:ext cx="431803" cy="985697"/>
              <a:chOff x="2469" y="3067"/>
              <a:chExt cx="272" cy="681"/>
            </a:xfrm>
          </p:grpSpPr>
          <p:sp>
            <p:nvSpPr>
              <p:cNvPr id="871" name="Freeform 26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2" name="Freeform 26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3" name="Oval 26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6" name="Group 263"/>
            <p:cNvGrpSpPr>
              <a:grpSpLocks/>
            </p:cNvGrpSpPr>
            <p:nvPr/>
          </p:nvGrpSpPr>
          <p:grpSpPr bwMode="auto">
            <a:xfrm flipV="1">
              <a:off x="6621425" y="1114530"/>
              <a:ext cx="431803" cy="985697"/>
              <a:chOff x="2469" y="3067"/>
              <a:chExt cx="272" cy="681"/>
            </a:xfrm>
          </p:grpSpPr>
          <p:sp>
            <p:nvSpPr>
              <p:cNvPr id="868" name="Freeform 26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9" name="Freeform 26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70" name="Oval 26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7" name="Group 267"/>
            <p:cNvGrpSpPr>
              <a:grpSpLocks/>
            </p:cNvGrpSpPr>
            <p:nvPr/>
          </p:nvGrpSpPr>
          <p:grpSpPr bwMode="auto">
            <a:xfrm flipV="1">
              <a:off x="6981787" y="1114530"/>
              <a:ext cx="431803" cy="985697"/>
              <a:chOff x="2469" y="3067"/>
              <a:chExt cx="272" cy="681"/>
            </a:xfrm>
          </p:grpSpPr>
          <p:sp>
            <p:nvSpPr>
              <p:cNvPr id="865" name="Freeform 26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6" name="Freeform 26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7" name="Oval 27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8" name="Group 271"/>
            <p:cNvGrpSpPr>
              <a:grpSpLocks/>
            </p:cNvGrpSpPr>
            <p:nvPr/>
          </p:nvGrpSpPr>
          <p:grpSpPr bwMode="auto">
            <a:xfrm flipV="1">
              <a:off x="7342150" y="1114530"/>
              <a:ext cx="431803" cy="985697"/>
              <a:chOff x="2469" y="3067"/>
              <a:chExt cx="272" cy="681"/>
            </a:xfrm>
          </p:grpSpPr>
          <p:sp>
            <p:nvSpPr>
              <p:cNvPr id="862" name="Freeform 27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3" name="Freeform 27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4" name="Oval 27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9" name="Group 275"/>
            <p:cNvGrpSpPr>
              <a:grpSpLocks/>
            </p:cNvGrpSpPr>
            <p:nvPr/>
          </p:nvGrpSpPr>
          <p:grpSpPr bwMode="auto">
            <a:xfrm flipV="1">
              <a:off x="3020975" y="1114530"/>
              <a:ext cx="431803" cy="985697"/>
              <a:chOff x="2469" y="3067"/>
              <a:chExt cx="272" cy="681"/>
            </a:xfrm>
          </p:grpSpPr>
          <p:sp>
            <p:nvSpPr>
              <p:cNvPr id="859" name="Freeform 27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0" name="Freeform 27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61" name="Oval 27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0" name="Group 279"/>
            <p:cNvGrpSpPr>
              <a:grpSpLocks/>
            </p:cNvGrpSpPr>
            <p:nvPr/>
          </p:nvGrpSpPr>
          <p:grpSpPr bwMode="auto">
            <a:xfrm flipV="1">
              <a:off x="2660612" y="1114530"/>
              <a:ext cx="431803" cy="985697"/>
              <a:chOff x="2469" y="3067"/>
              <a:chExt cx="272" cy="681"/>
            </a:xfrm>
          </p:grpSpPr>
          <p:sp>
            <p:nvSpPr>
              <p:cNvPr id="856" name="Freeform 28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7" name="Freeform 28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8" name="Oval 28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1" name="Group 283"/>
            <p:cNvGrpSpPr>
              <a:grpSpLocks/>
            </p:cNvGrpSpPr>
            <p:nvPr/>
          </p:nvGrpSpPr>
          <p:grpSpPr bwMode="auto">
            <a:xfrm flipV="1">
              <a:off x="2228812" y="1114530"/>
              <a:ext cx="431803" cy="985697"/>
              <a:chOff x="2469" y="3067"/>
              <a:chExt cx="272" cy="681"/>
            </a:xfrm>
          </p:grpSpPr>
          <p:sp>
            <p:nvSpPr>
              <p:cNvPr id="853" name="Freeform 28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4" name="Freeform 28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5" name="Oval 28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2" name="Group 287"/>
            <p:cNvGrpSpPr>
              <a:grpSpLocks/>
            </p:cNvGrpSpPr>
            <p:nvPr/>
          </p:nvGrpSpPr>
          <p:grpSpPr bwMode="auto">
            <a:xfrm flipV="1">
              <a:off x="1797012" y="1114530"/>
              <a:ext cx="431803" cy="985697"/>
              <a:chOff x="2469" y="3067"/>
              <a:chExt cx="272" cy="681"/>
            </a:xfrm>
          </p:grpSpPr>
          <p:sp>
            <p:nvSpPr>
              <p:cNvPr id="850" name="Freeform 28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1" name="Freeform 28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52" name="Oval 29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3" name="Group 291"/>
            <p:cNvGrpSpPr>
              <a:grpSpLocks/>
            </p:cNvGrpSpPr>
            <p:nvPr/>
          </p:nvGrpSpPr>
          <p:grpSpPr bwMode="auto">
            <a:xfrm flipV="1">
              <a:off x="1436650" y="1114530"/>
              <a:ext cx="431803" cy="985697"/>
              <a:chOff x="2469" y="3067"/>
              <a:chExt cx="272" cy="681"/>
            </a:xfrm>
          </p:grpSpPr>
          <p:sp>
            <p:nvSpPr>
              <p:cNvPr id="847" name="Freeform 29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8" name="Freeform 29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9" name="Oval 29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4" name="Group 295"/>
            <p:cNvGrpSpPr>
              <a:grpSpLocks/>
            </p:cNvGrpSpPr>
            <p:nvPr/>
          </p:nvGrpSpPr>
          <p:grpSpPr bwMode="auto">
            <a:xfrm flipV="1">
              <a:off x="1077875" y="1114530"/>
              <a:ext cx="431803" cy="985697"/>
              <a:chOff x="2469" y="3067"/>
              <a:chExt cx="272" cy="681"/>
            </a:xfrm>
          </p:grpSpPr>
          <p:sp>
            <p:nvSpPr>
              <p:cNvPr id="844" name="Freeform 29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5" name="Freeform 29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6" name="Oval 29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5" name="Group 299"/>
            <p:cNvGrpSpPr>
              <a:grpSpLocks/>
            </p:cNvGrpSpPr>
            <p:nvPr/>
          </p:nvGrpSpPr>
          <p:grpSpPr bwMode="auto">
            <a:xfrm flipV="1">
              <a:off x="717512" y="1115960"/>
              <a:ext cx="431803" cy="985701"/>
              <a:chOff x="2469" y="3067"/>
              <a:chExt cx="272" cy="681"/>
            </a:xfrm>
          </p:grpSpPr>
          <p:sp>
            <p:nvSpPr>
              <p:cNvPr id="841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2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3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6" name="Group 303"/>
            <p:cNvGrpSpPr>
              <a:grpSpLocks/>
            </p:cNvGrpSpPr>
            <p:nvPr/>
          </p:nvGrpSpPr>
          <p:grpSpPr bwMode="auto">
            <a:xfrm flipV="1">
              <a:off x="7700925" y="1114530"/>
              <a:ext cx="431803" cy="985697"/>
              <a:chOff x="2469" y="3067"/>
              <a:chExt cx="272" cy="681"/>
            </a:xfrm>
          </p:grpSpPr>
          <p:sp>
            <p:nvSpPr>
              <p:cNvPr id="838" name="Freeform 30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9" name="Freeform 30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40" name="Oval 30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7" name="Group 307"/>
            <p:cNvGrpSpPr>
              <a:grpSpLocks/>
            </p:cNvGrpSpPr>
            <p:nvPr/>
          </p:nvGrpSpPr>
          <p:grpSpPr bwMode="auto">
            <a:xfrm flipV="1">
              <a:off x="8061287" y="1114530"/>
              <a:ext cx="431803" cy="985697"/>
              <a:chOff x="2469" y="3067"/>
              <a:chExt cx="272" cy="681"/>
            </a:xfrm>
          </p:grpSpPr>
          <p:sp>
            <p:nvSpPr>
              <p:cNvPr id="835" name="Freeform 30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6" name="Freeform 30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7" name="Oval 31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8" name="Group 311"/>
            <p:cNvGrpSpPr>
              <a:grpSpLocks/>
            </p:cNvGrpSpPr>
            <p:nvPr/>
          </p:nvGrpSpPr>
          <p:grpSpPr bwMode="auto">
            <a:xfrm flipV="1">
              <a:off x="8421650" y="1114530"/>
              <a:ext cx="431803" cy="985697"/>
              <a:chOff x="2469" y="3067"/>
              <a:chExt cx="272" cy="681"/>
            </a:xfrm>
          </p:grpSpPr>
          <p:sp>
            <p:nvSpPr>
              <p:cNvPr id="832" name="Freeform 31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3" name="Freeform 31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4" name="Oval 31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9" name="Group 315"/>
            <p:cNvGrpSpPr>
              <a:grpSpLocks/>
            </p:cNvGrpSpPr>
            <p:nvPr/>
          </p:nvGrpSpPr>
          <p:grpSpPr bwMode="auto">
            <a:xfrm flipV="1">
              <a:off x="8782012" y="1114530"/>
              <a:ext cx="431803" cy="985697"/>
              <a:chOff x="2469" y="3067"/>
              <a:chExt cx="272" cy="681"/>
            </a:xfrm>
          </p:grpSpPr>
          <p:sp>
            <p:nvSpPr>
              <p:cNvPr id="829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0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31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0" name="Group 321"/>
            <p:cNvGrpSpPr>
              <a:grpSpLocks/>
            </p:cNvGrpSpPr>
            <p:nvPr/>
          </p:nvGrpSpPr>
          <p:grpSpPr bwMode="auto">
            <a:xfrm>
              <a:off x="3381337" y="65152"/>
              <a:ext cx="431803" cy="985701"/>
              <a:chOff x="2469" y="3067"/>
              <a:chExt cx="272" cy="681"/>
            </a:xfrm>
          </p:grpSpPr>
          <p:sp>
            <p:nvSpPr>
              <p:cNvPr id="826" name="Freeform 32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7" name="Freeform 32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8" name="Oval 32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1" name="Group 325"/>
            <p:cNvGrpSpPr>
              <a:grpSpLocks/>
            </p:cNvGrpSpPr>
            <p:nvPr/>
          </p:nvGrpSpPr>
          <p:grpSpPr bwMode="auto">
            <a:xfrm>
              <a:off x="3741700" y="65152"/>
              <a:ext cx="431803" cy="985701"/>
              <a:chOff x="2469" y="3067"/>
              <a:chExt cx="272" cy="681"/>
            </a:xfrm>
          </p:grpSpPr>
          <p:sp>
            <p:nvSpPr>
              <p:cNvPr id="823" name="Freeform 32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4" name="Freeform 32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5" name="Oval 32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2" name="Group 329"/>
            <p:cNvGrpSpPr>
              <a:grpSpLocks/>
            </p:cNvGrpSpPr>
            <p:nvPr/>
          </p:nvGrpSpPr>
          <p:grpSpPr bwMode="auto">
            <a:xfrm>
              <a:off x="4100475" y="65152"/>
              <a:ext cx="431803" cy="985701"/>
              <a:chOff x="2469" y="3067"/>
              <a:chExt cx="272" cy="681"/>
            </a:xfrm>
          </p:grpSpPr>
          <p:sp>
            <p:nvSpPr>
              <p:cNvPr id="820" name="Freeform 33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1" name="Freeform 33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22" name="Oval 33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3" name="Group 333"/>
            <p:cNvGrpSpPr>
              <a:grpSpLocks/>
            </p:cNvGrpSpPr>
            <p:nvPr/>
          </p:nvGrpSpPr>
          <p:grpSpPr bwMode="auto">
            <a:xfrm>
              <a:off x="4460837" y="65152"/>
              <a:ext cx="431803" cy="985701"/>
              <a:chOff x="2469" y="3067"/>
              <a:chExt cx="272" cy="681"/>
            </a:xfrm>
          </p:grpSpPr>
          <p:sp>
            <p:nvSpPr>
              <p:cNvPr id="817" name="Freeform 33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8" name="Freeform 33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9" name="Oval 33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4" name="Group 337"/>
            <p:cNvGrpSpPr>
              <a:grpSpLocks/>
            </p:cNvGrpSpPr>
            <p:nvPr/>
          </p:nvGrpSpPr>
          <p:grpSpPr bwMode="auto">
            <a:xfrm>
              <a:off x="4821200" y="65152"/>
              <a:ext cx="431803" cy="985701"/>
              <a:chOff x="2469" y="3067"/>
              <a:chExt cx="272" cy="681"/>
            </a:xfrm>
          </p:grpSpPr>
          <p:sp>
            <p:nvSpPr>
              <p:cNvPr id="814" name="Freeform 33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5" name="Freeform 33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6" name="Oval 34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5" name="Group 341"/>
            <p:cNvGrpSpPr>
              <a:grpSpLocks/>
            </p:cNvGrpSpPr>
            <p:nvPr/>
          </p:nvGrpSpPr>
          <p:grpSpPr bwMode="auto">
            <a:xfrm>
              <a:off x="5181562" y="65152"/>
              <a:ext cx="431803" cy="985701"/>
              <a:chOff x="2469" y="3067"/>
              <a:chExt cx="272" cy="681"/>
            </a:xfrm>
          </p:grpSpPr>
          <p:sp>
            <p:nvSpPr>
              <p:cNvPr id="811" name="Freeform 34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2" name="Freeform 34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3" name="Oval 34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6" name="Group 345"/>
            <p:cNvGrpSpPr>
              <a:grpSpLocks/>
            </p:cNvGrpSpPr>
            <p:nvPr/>
          </p:nvGrpSpPr>
          <p:grpSpPr bwMode="auto">
            <a:xfrm>
              <a:off x="5541925" y="65152"/>
              <a:ext cx="431803" cy="985701"/>
              <a:chOff x="2469" y="3067"/>
              <a:chExt cx="272" cy="681"/>
            </a:xfrm>
          </p:grpSpPr>
          <p:sp>
            <p:nvSpPr>
              <p:cNvPr id="808" name="Freeform 34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9" name="Freeform 34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10" name="Oval 34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7" name="Group 349"/>
            <p:cNvGrpSpPr>
              <a:grpSpLocks/>
            </p:cNvGrpSpPr>
            <p:nvPr/>
          </p:nvGrpSpPr>
          <p:grpSpPr bwMode="auto">
            <a:xfrm>
              <a:off x="5900700" y="65152"/>
              <a:ext cx="431803" cy="985701"/>
              <a:chOff x="2469" y="3067"/>
              <a:chExt cx="272" cy="681"/>
            </a:xfrm>
          </p:grpSpPr>
          <p:sp>
            <p:nvSpPr>
              <p:cNvPr id="805" name="Freeform 35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6" name="Freeform 35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7" name="Oval 35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8" name="Group 353"/>
            <p:cNvGrpSpPr>
              <a:grpSpLocks/>
            </p:cNvGrpSpPr>
            <p:nvPr/>
          </p:nvGrpSpPr>
          <p:grpSpPr bwMode="auto">
            <a:xfrm>
              <a:off x="6261062" y="65152"/>
              <a:ext cx="431803" cy="985701"/>
              <a:chOff x="2469" y="3067"/>
              <a:chExt cx="272" cy="681"/>
            </a:xfrm>
          </p:grpSpPr>
          <p:sp>
            <p:nvSpPr>
              <p:cNvPr id="802" name="Freeform 35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3" name="Freeform 35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4" name="Oval 35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9" name="Group 357"/>
            <p:cNvGrpSpPr>
              <a:grpSpLocks/>
            </p:cNvGrpSpPr>
            <p:nvPr/>
          </p:nvGrpSpPr>
          <p:grpSpPr bwMode="auto">
            <a:xfrm>
              <a:off x="6621425" y="65152"/>
              <a:ext cx="431803" cy="985701"/>
              <a:chOff x="2469" y="3067"/>
              <a:chExt cx="272" cy="681"/>
            </a:xfrm>
          </p:grpSpPr>
          <p:sp>
            <p:nvSpPr>
              <p:cNvPr id="799" name="Freeform 35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0" name="Freeform 35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801" name="Oval 36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50" name="Group 361"/>
            <p:cNvGrpSpPr>
              <a:grpSpLocks/>
            </p:cNvGrpSpPr>
            <p:nvPr/>
          </p:nvGrpSpPr>
          <p:grpSpPr bwMode="auto">
            <a:xfrm>
              <a:off x="6981787" y="65152"/>
              <a:ext cx="431803" cy="985701"/>
              <a:chOff x="2469" y="3067"/>
              <a:chExt cx="272" cy="681"/>
            </a:xfrm>
          </p:grpSpPr>
          <p:sp>
            <p:nvSpPr>
              <p:cNvPr id="796" name="Freeform 36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7" name="Freeform 36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8" name="Oval 36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51" name="Group 365"/>
            <p:cNvGrpSpPr>
              <a:grpSpLocks/>
            </p:cNvGrpSpPr>
            <p:nvPr/>
          </p:nvGrpSpPr>
          <p:grpSpPr bwMode="auto">
            <a:xfrm>
              <a:off x="7342150" y="65152"/>
              <a:ext cx="431803" cy="985701"/>
              <a:chOff x="2469" y="3067"/>
              <a:chExt cx="272" cy="681"/>
            </a:xfrm>
          </p:grpSpPr>
          <p:sp>
            <p:nvSpPr>
              <p:cNvPr id="793" name="Freeform 36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4" name="Freeform 36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5" name="Oval 36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6" name="Group 369"/>
            <p:cNvGrpSpPr>
              <a:grpSpLocks/>
            </p:cNvGrpSpPr>
            <p:nvPr/>
          </p:nvGrpSpPr>
          <p:grpSpPr bwMode="auto">
            <a:xfrm>
              <a:off x="3020975" y="65152"/>
              <a:ext cx="431803" cy="985701"/>
              <a:chOff x="2469" y="3067"/>
              <a:chExt cx="272" cy="681"/>
            </a:xfrm>
          </p:grpSpPr>
          <p:sp>
            <p:nvSpPr>
              <p:cNvPr id="790" name="Freeform 37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1" name="Freeform 37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92" name="Oval 37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7" name="Group 373"/>
            <p:cNvGrpSpPr>
              <a:grpSpLocks/>
            </p:cNvGrpSpPr>
            <p:nvPr/>
          </p:nvGrpSpPr>
          <p:grpSpPr bwMode="auto">
            <a:xfrm>
              <a:off x="2660612" y="65152"/>
              <a:ext cx="431803" cy="985701"/>
              <a:chOff x="2469" y="3067"/>
              <a:chExt cx="272" cy="681"/>
            </a:xfrm>
          </p:grpSpPr>
          <p:sp>
            <p:nvSpPr>
              <p:cNvPr id="787" name="Freeform 37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8" name="Freeform 37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9" name="Oval 37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8" name="Group 377"/>
            <p:cNvGrpSpPr>
              <a:grpSpLocks/>
            </p:cNvGrpSpPr>
            <p:nvPr/>
          </p:nvGrpSpPr>
          <p:grpSpPr bwMode="auto">
            <a:xfrm>
              <a:off x="2228812" y="65152"/>
              <a:ext cx="431803" cy="985701"/>
              <a:chOff x="2469" y="3067"/>
              <a:chExt cx="272" cy="681"/>
            </a:xfrm>
          </p:grpSpPr>
          <p:sp>
            <p:nvSpPr>
              <p:cNvPr id="784" name="Freeform 37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5" name="Freeform 37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6" name="Oval 38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9" name="Group 381"/>
            <p:cNvGrpSpPr>
              <a:grpSpLocks/>
            </p:cNvGrpSpPr>
            <p:nvPr/>
          </p:nvGrpSpPr>
          <p:grpSpPr bwMode="auto">
            <a:xfrm>
              <a:off x="1797012" y="65152"/>
              <a:ext cx="431803" cy="985701"/>
              <a:chOff x="2469" y="3067"/>
              <a:chExt cx="272" cy="681"/>
            </a:xfrm>
          </p:grpSpPr>
          <p:sp>
            <p:nvSpPr>
              <p:cNvPr id="781" name="Freeform 38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2" name="Freeform 38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3" name="Oval 38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0" name="Group 385"/>
            <p:cNvGrpSpPr>
              <a:grpSpLocks/>
            </p:cNvGrpSpPr>
            <p:nvPr/>
          </p:nvGrpSpPr>
          <p:grpSpPr bwMode="auto">
            <a:xfrm>
              <a:off x="1436650" y="65152"/>
              <a:ext cx="431803" cy="985701"/>
              <a:chOff x="2469" y="3067"/>
              <a:chExt cx="272" cy="681"/>
            </a:xfrm>
          </p:grpSpPr>
          <p:sp>
            <p:nvSpPr>
              <p:cNvPr id="778" name="Freeform 38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9" name="Freeform 38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80" name="Oval 38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1" name="Group 389"/>
            <p:cNvGrpSpPr>
              <a:grpSpLocks/>
            </p:cNvGrpSpPr>
            <p:nvPr/>
          </p:nvGrpSpPr>
          <p:grpSpPr bwMode="auto">
            <a:xfrm>
              <a:off x="1077875" y="65152"/>
              <a:ext cx="431803" cy="985701"/>
              <a:chOff x="2469" y="3067"/>
              <a:chExt cx="272" cy="681"/>
            </a:xfrm>
          </p:grpSpPr>
          <p:sp>
            <p:nvSpPr>
              <p:cNvPr id="775" name="Freeform 39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6" name="Freeform 39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7" name="Oval 39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2" name="Group 393"/>
            <p:cNvGrpSpPr>
              <a:grpSpLocks/>
            </p:cNvGrpSpPr>
            <p:nvPr/>
          </p:nvGrpSpPr>
          <p:grpSpPr bwMode="auto">
            <a:xfrm>
              <a:off x="717512" y="65152"/>
              <a:ext cx="431803" cy="985701"/>
              <a:chOff x="2469" y="3067"/>
              <a:chExt cx="272" cy="681"/>
            </a:xfrm>
          </p:grpSpPr>
          <p:sp>
            <p:nvSpPr>
              <p:cNvPr id="772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3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4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4" name="Group 397"/>
            <p:cNvGrpSpPr>
              <a:grpSpLocks/>
            </p:cNvGrpSpPr>
            <p:nvPr/>
          </p:nvGrpSpPr>
          <p:grpSpPr bwMode="auto">
            <a:xfrm>
              <a:off x="7700925" y="65152"/>
              <a:ext cx="431803" cy="985701"/>
              <a:chOff x="2469" y="3067"/>
              <a:chExt cx="272" cy="681"/>
            </a:xfrm>
          </p:grpSpPr>
          <p:sp>
            <p:nvSpPr>
              <p:cNvPr id="769" name="Freeform 398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0" name="Freeform 399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71" name="Oval 400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1" name="Group 401"/>
            <p:cNvGrpSpPr>
              <a:grpSpLocks/>
            </p:cNvGrpSpPr>
            <p:nvPr/>
          </p:nvGrpSpPr>
          <p:grpSpPr bwMode="auto">
            <a:xfrm>
              <a:off x="8061287" y="65152"/>
              <a:ext cx="431803" cy="985701"/>
              <a:chOff x="2469" y="3067"/>
              <a:chExt cx="272" cy="681"/>
            </a:xfrm>
          </p:grpSpPr>
          <p:sp>
            <p:nvSpPr>
              <p:cNvPr id="766" name="Freeform 402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7" name="Freeform 403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8" name="Oval 404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5" name="Group 405"/>
            <p:cNvGrpSpPr>
              <a:grpSpLocks/>
            </p:cNvGrpSpPr>
            <p:nvPr/>
          </p:nvGrpSpPr>
          <p:grpSpPr bwMode="auto">
            <a:xfrm>
              <a:off x="8421650" y="65152"/>
              <a:ext cx="431803" cy="985701"/>
              <a:chOff x="2469" y="3067"/>
              <a:chExt cx="272" cy="681"/>
            </a:xfrm>
          </p:grpSpPr>
          <p:sp>
            <p:nvSpPr>
              <p:cNvPr id="763" name="Freeform 40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4" name="Freeform 40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5" name="Oval 40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9" name="Group 409"/>
            <p:cNvGrpSpPr>
              <a:grpSpLocks/>
            </p:cNvGrpSpPr>
            <p:nvPr/>
          </p:nvGrpSpPr>
          <p:grpSpPr bwMode="auto">
            <a:xfrm>
              <a:off x="8782012" y="65152"/>
              <a:ext cx="431803" cy="985701"/>
              <a:chOff x="2469" y="3067"/>
              <a:chExt cx="272" cy="681"/>
            </a:xfrm>
          </p:grpSpPr>
          <p:sp>
            <p:nvSpPr>
              <p:cNvPr id="760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1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62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3" name="Group 409"/>
            <p:cNvGrpSpPr>
              <a:grpSpLocks/>
            </p:cNvGrpSpPr>
            <p:nvPr/>
          </p:nvGrpSpPr>
          <p:grpSpPr bwMode="auto">
            <a:xfrm>
              <a:off x="9142375" y="65152"/>
              <a:ext cx="431803" cy="985701"/>
              <a:chOff x="2469" y="3067"/>
              <a:chExt cx="272" cy="681"/>
            </a:xfrm>
          </p:grpSpPr>
          <p:sp>
            <p:nvSpPr>
              <p:cNvPr id="757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8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9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7" name="Group 409"/>
            <p:cNvGrpSpPr>
              <a:grpSpLocks/>
            </p:cNvGrpSpPr>
            <p:nvPr/>
          </p:nvGrpSpPr>
          <p:grpSpPr bwMode="auto">
            <a:xfrm>
              <a:off x="9502737" y="65152"/>
              <a:ext cx="431803" cy="985701"/>
              <a:chOff x="2469" y="3067"/>
              <a:chExt cx="272" cy="681"/>
            </a:xfrm>
          </p:grpSpPr>
          <p:sp>
            <p:nvSpPr>
              <p:cNvPr id="754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5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6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0" name="Group 393"/>
            <p:cNvGrpSpPr>
              <a:grpSpLocks/>
            </p:cNvGrpSpPr>
            <p:nvPr/>
          </p:nvGrpSpPr>
          <p:grpSpPr bwMode="auto">
            <a:xfrm>
              <a:off x="357150" y="5"/>
              <a:ext cx="431803" cy="985697"/>
              <a:chOff x="2469" y="3067"/>
              <a:chExt cx="272" cy="681"/>
            </a:xfrm>
          </p:grpSpPr>
          <p:sp>
            <p:nvSpPr>
              <p:cNvPr id="751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2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3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1" name="Group 299"/>
            <p:cNvGrpSpPr>
              <a:grpSpLocks/>
            </p:cNvGrpSpPr>
            <p:nvPr/>
          </p:nvGrpSpPr>
          <p:grpSpPr bwMode="auto">
            <a:xfrm flipV="1">
              <a:off x="357150" y="1115960"/>
              <a:ext cx="431803" cy="985701"/>
              <a:chOff x="2469" y="3067"/>
              <a:chExt cx="272" cy="681"/>
            </a:xfrm>
          </p:grpSpPr>
          <p:sp>
            <p:nvSpPr>
              <p:cNvPr id="748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9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50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2" name="Group 315"/>
            <p:cNvGrpSpPr>
              <a:grpSpLocks/>
            </p:cNvGrpSpPr>
            <p:nvPr/>
          </p:nvGrpSpPr>
          <p:grpSpPr bwMode="auto">
            <a:xfrm flipV="1">
              <a:off x="9142375" y="1115960"/>
              <a:ext cx="431803" cy="985701"/>
              <a:chOff x="2469" y="3067"/>
              <a:chExt cx="272" cy="681"/>
            </a:xfrm>
          </p:grpSpPr>
          <p:sp>
            <p:nvSpPr>
              <p:cNvPr id="745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6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7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3" name="Group 315"/>
            <p:cNvGrpSpPr>
              <a:grpSpLocks/>
            </p:cNvGrpSpPr>
            <p:nvPr/>
          </p:nvGrpSpPr>
          <p:grpSpPr bwMode="auto">
            <a:xfrm flipV="1">
              <a:off x="9429712" y="1115960"/>
              <a:ext cx="431803" cy="985701"/>
              <a:chOff x="2469" y="3067"/>
              <a:chExt cx="272" cy="681"/>
            </a:xfrm>
          </p:grpSpPr>
          <p:sp>
            <p:nvSpPr>
              <p:cNvPr id="742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3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4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4" name="Group 299"/>
            <p:cNvGrpSpPr>
              <a:grpSpLocks/>
            </p:cNvGrpSpPr>
            <p:nvPr/>
          </p:nvGrpSpPr>
          <p:grpSpPr bwMode="auto">
            <a:xfrm flipV="1">
              <a:off x="-3215" y="1071542"/>
              <a:ext cx="431803" cy="985701"/>
              <a:chOff x="2469" y="3067"/>
              <a:chExt cx="272" cy="681"/>
            </a:xfrm>
          </p:grpSpPr>
          <p:sp>
            <p:nvSpPr>
              <p:cNvPr id="739" name="Freeform 30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0" name="Freeform 30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41" name="Oval 30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5" name="Group 393"/>
            <p:cNvGrpSpPr>
              <a:grpSpLocks/>
            </p:cNvGrpSpPr>
            <p:nvPr/>
          </p:nvGrpSpPr>
          <p:grpSpPr bwMode="auto">
            <a:xfrm>
              <a:off x="-4" y="5"/>
              <a:ext cx="431803" cy="985697"/>
              <a:chOff x="2469" y="3067"/>
              <a:chExt cx="272" cy="681"/>
            </a:xfrm>
          </p:grpSpPr>
          <p:sp>
            <p:nvSpPr>
              <p:cNvPr id="736" name="Freeform 394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7" name="Freeform 395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8" name="Oval 396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6" name="Group 315"/>
            <p:cNvGrpSpPr>
              <a:grpSpLocks/>
            </p:cNvGrpSpPr>
            <p:nvPr/>
          </p:nvGrpSpPr>
          <p:grpSpPr bwMode="auto">
            <a:xfrm flipV="1">
              <a:off x="9783791" y="1071542"/>
              <a:ext cx="431803" cy="985701"/>
              <a:chOff x="2469" y="3067"/>
              <a:chExt cx="272" cy="681"/>
            </a:xfrm>
          </p:grpSpPr>
          <p:sp>
            <p:nvSpPr>
              <p:cNvPr id="733" name="Freeform 316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4" name="Freeform 317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5" name="Oval 318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7" name="Group 409"/>
            <p:cNvGrpSpPr>
              <a:grpSpLocks/>
            </p:cNvGrpSpPr>
            <p:nvPr/>
          </p:nvGrpSpPr>
          <p:grpSpPr bwMode="auto">
            <a:xfrm>
              <a:off x="9855229" y="71418"/>
              <a:ext cx="431803" cy="985701"/>
              <a:chOff x="2469" y="3067"/>
              <a:chExt cx="272" cy="681"/>
            </a:xfrm>
          </p:grpSpPr>
          <p:sp>
            <p:nvSpPr>
              <p:cNvPr id="730" name="Freeform 410"/>
              <p:cNvSpPr>
                <a:spLocks/>
              </p:cNvSpPr>
              <p:nvPr/>
            </p:nvSpPr>
            <p:spPr bwMode="auto">
              <a:xfrm>
                <a:off x="2651" y="3249"/>
                <a:ext cx="45" cy="499"/>
              </a:xfrm>
              <a:custGeom>
                <a:avLst/>
                <a:gdLst>
                  <a:gd name="T0" fmla="*/ 0 w 45"/>
                  <a:gd name="T1" fmla="*/ 0 h 499"/>
                  <a:gd name="T2" fmla="*/ 45 w 45"/>
                  <a:gd name="T3" fmla="*/ 272 h 499"/>
                  <a:gd name="T4" fmla="*/ 0 w 45"/>
                  <a:gd name="T5" fmla="*/ 499 h 49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499"/>
                  <a:gd name="T11" fmla="*/ 45 w 45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499">
                    <a:moveTo>
                      <a:pt x="0" y="0"/>
                    </a:moveTo>
                    <a:cubicBezTo>
                      <a:pt x="22" y="94"/>
                      <a:pt x="45" y="189"/>
                      <a:pt x="45" y="272"/>
                    </a:cubicBezTo>
                    <a:cubicBezTo>
                      <a:pt x="45" y="355"/>
                      <a:pt x="22" y="427"/>
                      <a:pt x="0" y="499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1" name="Freeform 411"/>
              <p:cNvSpPr>
                <a:spLocks/>
              </p:cNvSpPr>
              <p:nvPr/>
            </p:nvSpPr>
            <p:spPr bwMode="auto">
              <a:xfrm flipH="1">
                <a:off x="2518" y="3224"/>
                <a:ext cx="42" cy="520"/>
              </a:xfrm>
              <a:custGeom>
                <a:avLst/>
                <a:gdLst>
                  <a:gd name="T0" fmla="*/ 42 w 45"/>
                  <a:gd name="T1" fmla="*/ 0 h 635"/>
                  <a:gd name="T2" fmla="*/ 0 w 45"/>
                  <a:gd name="T3" fmla="*/ 148 h 635"/>
                  <a:gd name="T4" fmla="*/ 42 w 45"/>
                  <a:gd name="T5" fmla="*/ 260 h 635"/>
                  <a:gd name="T6" fmla="*/ 0 w 45"/>
                  <a:gd name="T7" fmla="*/ 371 h 635"/>
                  <a:gd name="T8" fmla="*/ 42 w 45"/>
                  <a:gd name="T9" fmla="*/ 520 h 6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35"/>
                  <a:gd name="T17" fmla="*/ 45 w 45"/>
                  <a:gd name="T18" fmla="*/ 635 h 6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35">
                    <a:moveTo>
                      <a:pt x="45" y="0"/>
                    </a:moveTo>
                    <a:cubicBezTo>
                      <a:pt x="22" y="64"/>
                      <a:pt x="0" y="128"/>
                      <a:pt x="0" y="181"/>
                    </a:cubicBezTo>
                    <a:cubicBezTo>
                      <a:pt x="0" y="234"/>
                      <a:pt x="45" y="272"/>
                      <a:pt x="45" y="317"/>
                    </a:cubicBezTo>
                    <a:cubicBezTo>
                      <a:pt x="45" y="362"/>
                      <a:pt x="0" y="400"/>
                      <a:pt x="0" y="453"/>
                    </a:cubicBezTo>
                    <a:cubicBezTo>
                      <a:pt x="0" y="506"/>
                      <a:pt x="38" y="605"/>
                      <a:pt x="45" y="635"/>
                    </a:cubicBezTo>
                  </a:path>
                </a:pathLst>
              </a:cu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732" name="Oval 412"/>
              <p:cNvSpPr>
                <a:spLocks noChangeArrowheads="1"/>
              </p:cNvSpPr>
              <p:nvPr/>
            </p:nvSpPr>
            <p:spPr bwMode="auto">
              <a:xfrm>
                <a:off x="2469" y="3067"/>
                <a:ext cx="272" cy="23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l-GR" sz="2400" kern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23" name="Can 422"/>
          <p:cNvSpPr/>
          <p:nvPr/>
        </p:nvSpPr>
        <p:spPr bwMode="auto">
          <a:xfrm rot="20952131">
            <a:off x="3330215" y="1872319"/>
            <a:ext cx="1193693" cy="2871563"/>
          </a:xfrm>
          <a:prstGeom prst="can">
            <a:avLst>
              <a:gd name="adj" fmla="val 21931"/>
            </a:avLst>
          </a:prstGeom>
          <a:gradFill>
            <a:gsLst>
              <a:gs pos="9000">
                <a:srgbClr val="C0000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6">
                <a:lumMod val="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30" name="Freeform 429"/>
          <p:cNvSpPr/>
          <p:nvPr/>
        </p:nvSpPr>
        <p:spPr bwMode="auto">
          <a:xfrm>
            <a:off x="5286376" y="1643050"/>
            <a:ext cx="2143140" cy="3071834"/>
          </a:xfrm>
          <a:custGeom>
            <a:avLst/>
            <a:gdLst>
              <a:gd name="connsiteX0" fmla="*/ 0 w 1609337"/>
              <a:gd name="connsiteY0" fmla="*/ 933450 h 2228850"/>
              <a:gd name="connsiteX1" fmla="*/ 19050 w 1609337"/>
              <a:gd name="connsiteY1" fmla="*/ 857250 h 2228850"/>
              <a:gd name="connsiteX2" fmla="*/ 57150 w 1609337"/>
              <a:gd name="connsiteY2" fmla="*/ 800100 h 2228850"/>
              <a:gd name="connsiteX3" fmla="*/ 76200 w 1609337"/>
              <a:gd name="connsiteY3" fmla="*/ 704850 h 2228850"/>
              <a:gd name="connsiteX4" fmla="*/ 190500 w 1609337"/>
              <a:gd name="connsiteY4" fmla="*/ 476250 h 2228850"/>
              <a:gd name="connsiteX5" fmla="*/ 247650 w 1609337"/>
              <a:gd name="connsiteY5" fmla="*/ 438150 h 2228850"/>
              <a:gd name="connsiteX6" fmla="*/ 304800 w 1609337"/>
              <a:gd name="connsiteY6" fmla="*/ 381000 h 2228850"/>
              <a:gd name="connsiteX7" fmla="*/ 419100 w 1609337"/>
              <a:gd name="connsiteY7" fmla="*/ 342900 h 2228850"/>
              <a:gd name="connsiteX8" fmla="*/ 476250 w 1609337"/>
              <a:gd name="connsiteY8" fmla="*/ 285750 h 2228850"/>
              <a:gd name="connsiteX9" fmla="*/ 552450 w 1609337"/>
              <a:gd name="connsiteY9" fmla="*/ 266700 h 2228850"/>
              <a:gd name="connsiteX10" fmla="*/ 876300 w 1609337"/>
              <a:gd name="connsiteY10" fmla="*/ 285750 h 2228850"/>
              <a:gd name="connsiteX11" fmla="*/ 990600 w 1609337"/>
              <a:gd name="connsiteY11" fmla="*/ 323850 h 2228850"/>
              <a:gd name="connsiteX12" fmla="*/ 1047750 w 1609337"/>
              <a:gd name="connsiteY12" fmla="*/ 342900 h 2228850"/>
              <a:gd name="connsiteX13" fmla="*/ 1085850 w 1609337"/>
              <a:gd name="connsiteY13" fmla="*/ 209550 h 2228850"/>
              <a:gd name="connsiteX14" fmla="*/ 1123950 w 1609337"/>
              <a:gd name="connsiteY14" fmla="*/ 95250 h 2228850"/>
              <a:gd name="connsiteX15" fmla="*/ 1238250 w 1609337"/>
              <a:gd name="connsiteY15" fmla="*/ 0 h 2228850"/>
              <a:gd name="connsiteX16" fmla="*/ 1371600 w 1609337"/>
              <a:gd name="connsiteY16" fmla="*/ 19050 h 2228850"/>
              <a:gd name="connsiteX17" fmla="*/ 1428750 w 1609337"/>
              <a:gd name="connsiteY17" fmla="*/ 38100 h 2228850"/>
              <a:gd name="connsiteX18" fmla="*/ 1447800 w 1609337"/>
              <a:gd name="connsiteY18" fmla="*/ 95250 h 2228850"/>
              <a:gd name="connsiteX19" fmla="*/ 1504950 w 1609337"/>
              <a:gd name="connsiteY19" fmla="*/ 133350 h 2228850"/>
              <a:gd name="connsiteX20" fmla="*/ 1581150 w 1609337"/>
              <a:gd name="connsiteY20" fmla="*/ 304800 h 2228850"/>
              <a:gd name="connsiteX21" fmla="*/ 1600200 w 1609337"/>
              <a:gd name="connsiteY21" fmla="*/ 419100 h 2228850"/>
              <a:gd name="connsiteX22" fmla="*/ 1562100 w 1609337"/>
              <a:gd name="connsiteY22" fmla="*/ 781050 h 2228850"/>
              <a:gd name="connsiteX23" fmla="*/ 1543050 w 1609337"/>
              <a:gd name="connsiteY23" fmla="*/ 933450 h 2228850"/>
              <a:gd name="connsiteX24" fmla="*/ 1524000 w 1609337"/>
              <a:gd name="connsiteY24" fmla="*/ 1047750 h 2228850"/>
              <a:gd name="connsiteX25" fmla="*/ 1485900 w 1609337"/>
              <a:gd name="connsiteY25" fmla="*/ 1162050 h 2228850"/>
              <a:gd name="connsiteX26" fmla="*/ 1466850 w 1609337"/>
              <a:gd name="connsiteY26" fmla="*/ 1238250 h 2228850"/>
              <a:gd name="connsiteX27" fmla="*/ 1409700 w 1609337"/>
              <a:gd name="connsiteY27" fmla="*/ 1352550 h 2228850"/>
              <a:gd name="connsiteX28" fmla="*/ 1352550 w 1609337"/>
              <a:gd name="connsiteY28" fmla="*/ 1371600 h 2228850"/>
              <a:gd name="connsiteX29" fmla="*/ 1314450 w 1609337"/>
              <a:gd name="connsiteY29" fmla="*/ 1428750 h 2228850"/>
              <a:gd name="connsiteX30" fmla="*/ 1257300 w 1609337"/>
              <a:gd name="connsiteY30" fmla="*/ 1447800 h 2228850"/>
              <a:gd name="connsiteX31" fmla="*/ 1047750 w 1609337"/>
              <a:gd name="connsiteY31" fmla="*/ 1409700 h 2228850"/>
              <a:gd name="connsiteX32" fmla="*/ 1066800 w 1609337"/>
              <a:gd name="connsiteY32" fmla="*/ 1466850 h 2228850"/>
              <a:gd name="connsiteX33" fmla="*/ 1009650 w 1609337"/>
              <a:gd name="connsiteY33" fmla="*/ 1924050 h 2228850"/>
              <a:gd name="connsiteX34" fmla="*/ 971550 w 1609337"/>
              <a:gd name="connsiteY34" fmla="*/ 1981200 h 2228850"/>
              <a:gd name="connsiteX35" fmla="*/ 914400 w 1609337"/>
              <a:gd name="connsiteY35" fmla="*/ 2095500 h 2228850"/>
              <a:gd name="connsiteX36" fmla="*/ 742950 w 1609337"/>
              <a:gd name="connsiteY36" fmla="*/ 2190750 h 2228850"/>
              <a:gd name="connsiteX37" fmla="*/ 685800 w 1609337"/>
              <a:gd name="connsiteY37" fmla="*/ 2209800 h 2228850"/>
              <a:gd name="connsiteX38" fmla="*/ 628650 w 1609337"/>
              <a:gd name="connsiteY38" fmla="*/ 2228850 h 2228850"/>
              <a:gd name="connsiteX39" fmla="*/ 457200 w 1609337"/>
              <a:gd name="connsiteY39" fmla="*/ 2209800 h 2228850"/>
              <a:gd name="connsiteX40" fmla="*/ 361950 w 1609337"/>
              <a:gd name="connsiteY40" fmla="*/ 2057400 h 2228850"/>
              <a:gd name="connsiteX41" fmla="*/ 361950 w 1609337"/>
              <a:gd name="connsiteY41" fmla="*/ 2057400 h 2228850"/>
              <a:gd name="connsiteX42" fmla="*/ 171450 w 1609337"/>
              <a:gd name="connsiteY42" fmla="*/ 2019300 h 2228850"/>
              <a:gd name="connsiteX43" fmla="*/ 95250 w 1609337"/>
              <a:gd name="connsiteY43" fmla="*/ 1905000 h 2228850"/>
              <a:gd name="connsiteX44" fmla="*/ 133350 w 1609337"/>
              <a:gd name="connsiteY44" fmla="*/ 1581150 h 2228850"/>
              <a:gd name="connsiteX45" fmla="*/ 152400 w 1609337"/>
              <a:gd name="connsiteY45" fmla="*/ 1524000 h 2228850"/>
              <a:gd name="connsiteX46" fmla="*/ 133350 w 1609337"/>
              <a:gd name="connsiteY46" fmla="*/ 1085850 h 2228850"/>
              <a:gd name="connsiteX47" fmla="*/ 95250 w 1609337"/>
              <a:gd name="connsiteY47" fmla="*/ 971550 h 2228850"/>
              <a:gd name="connsiteX48" fmla="*/ 76200 w 1609337"/>
              <a:gd name="connsiteY48" fmla="*/ 914400 h 2228850"/>
              <a:gd name="connsiteX49" fmla="*/ 57150 w 1609337"/>
              <a:gd name="connsiteY49" fmla="*/ 781050 h 2228850"/>
              <a:gd name="connsiteX50" fmla="*/ 38100 w 1609337"/>
              <a:gd name="connsiteY50" fmla="*/ 723900 h 2228850"/>
              <a:gd name="connsiteX51" fmla="*/ 95250 w 1609337"/>
              <a:gd name="connsiteY51" fmla="*/ 457200 h 2228850"/>
              <a:gd name="connsiteX52" fmla="*/ 228600 w 1609337"/>
              <a:gd name="connsiteY52" fmla="*/ 400050 h 2228850"/>
              <a:gd name="connsiteX53" fmla="*/ 323850 w 1609337"/>
              <a:gd name="connsiteY53" fmla="*/ 304800 h 2228850"/>
              <a:gd name="connsiteX54" fmla="*/ 361950 w 1609337"/>
              <a:gd name="connsiteY54" fmla="*/ 304800 h 2228850"/>
              <a:gd name="connsiteX55" fmla="*/ 361950 w 1609337"/>
              <a:gd name="connsiteY55" fmla="*/ 30480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09337" h="2228850">
                <a:moveTo>
                  <a:pt x="0" y="933450"/>
                </a:moveTo>
                <a:cubicBezTo>
                  <a:pt x="6350" y="908050"/>
                  <a:pt x="8737" y="881315"/>
                  <a:pt x="19050" y="857250"/>
                </a:cubicBezTo>
                <a:cubicBezTo>
                  <a:pt x="28069" y="836206"/>
                  <a:pt x="49111" y="821537"/>
                  <a:pt x="57150" y="800100"/>
                </a:cubicBezTo>
                <a:cubicBezTo>
                  <a:pt x="68519" y="769783"/>
                  <a:pt x="67681" y="736088"/>
                  <a:pt x="76200" y="704850"/>
                </a:cubicBezTo>
                <a:cubicBezTo>
                  <a:pt x="93104" y="642869"/>
                  <a:pt x="132700" y="514783"/>
                  <a:pt x="190500" y="476250"/>
                </a:cubicBezTo>
                <a:cubicBezTo>
                  <a:pt x="209550" y="463550"/>
                  <a:pt x="230061" y="452807"/>
                  <a:pt x="247650" y="438150"/>
                </a:cubicBezTo>
                <a:cubicBezTo>
                  <a:pt x="268346" y="420903"/>
                  <a:pt x="281250" y="394084"/>
                  <a:pt x="304800" y="381000"/>
                </a:cubicBezTo>
                <a:cubicBezTo>
                  <a:pt x="339907" y="361496"/>
                  <a:pt x="419100" y="342900"/>
                  <a:pt x="419100" y="342900"/>
                </a:cubicBezTo>
                <a:cubicBezTo>
                  <a:pt x="438150" y="323850"/>
                  <a:pt x="452859" y="299116"/>
                  <a:pt x="476250" y="285750"/>
                </a:cubicBezTo>
                <a:cubicBezTo>
                  <a:pt x="498982" y="272760"/>
                  <a:pt x="526268" y="266700"/>
                  <a:pt x="552450" y="266700"/>
                </a:cubicBezTo>
                <a:cubicBezTo>
                  <a:pt x="660587" y="266700"/>
                  <a:pt x="768350" y="279400"/>
                  <a:pt x="876300" y="285750"/>
                </a:cubicBezTo>
                <a:lnTo>
                  <a:pt x="990600" y="323850"/>
                </a:lnTo>
                <a:lnTo>
                  <a:pt x="1047750" y="342900"/>
                </a:lnTo>
                <a:cubicBezTo>
                  <a:pt x="1111771" y="150836"/>
                  <a:pt x="1014089" y="448752"/>
                  <a:pt x="1085850" y="209550"/>
                </a:cubicBezTo>
                <a:cubicBezTo>
                  <a:pt x="1097390" y="171083"/>
                  <a:pt x="1090534" y="117527"/>
                  <a:pt x="1123950" y="95250"/>
                </a:cubicBezTo>
                <a:cubicBezTo>
                  <a:pt x="1203516" y="42206"/>
                  <a:pt x="1164911" y="73339"/>
                  <a:pt x="1238250" y="0"/>
                </a:cubicBezTo>
                <a:cubicBezTo>
                  <a:pt x="1282700" y="6350"/>
                  <a:pt x="1327571" y="10244"/>
                  <a:pt x="1371600" y="19050"/>
                </a:cubicBezTo>
                <a:cubicBezTo>
                  <a:pt x="1391291" y="22988"/>
                  <a:pt x="1414551" y="23901"/>
                  <a:pt x="1428750" y="38100"/>
                </a:cubicBezTo>
                <a:cubicBezTo>
                  <a:pt x="1442949" y="52299"/>
                  <a:pt x="1435256" y="79570"/>
                  <a:pt x="1447800" y="95250"/>
                </a:cubicBezTo>
                <a:cubicBezTo>
                  <a:pt x="1462103" y="113128"/>
                  <a:pt x="1485900" y="120650"/>
                  <a:pt x="1504950" y="133350"/>
                </a:cubicBezTo>
                <a:cubicBezTo>
                  <a:pt x="1550290" y="269370"/>
                  <a:pt x="1520773" y="214234"/>
                  <a:pt x="1581150" y="304800"/>
                </a:cubicBezTo>
                <a:cubicBezTo>
                  <a:pt x="1587500" y="342900"/>
                  <a:pt x="1600200" y="380474"/>
                  <a:pt x="1600200" y="419100"/>
                </a:cubicBezTo>
                <a:cubicBezTo>
                  <a:pt x="1600200" y="683034"/>
                  <a:pt x="1609337" y="639340"/>
                  <a:pt x="1562100" y="781050"/>
                </a:cubicBezTo>
                <a:cubicBezTo>
                  <a:pt x="1555750" y="831850"/>
                  <a:pt x="1550290" y="882769"/>
                  <a:pt x="1543050" y="933450"/>
                </a:cubicBezTo>
                <a:cubicBezTo>
                  <a:pt x="1537588" y="971687"/>
                  <a:pt x="1533368" y="1010278"/>
                  <a:pt x="1524000" y="1047750"/>
                </a:cubicBezTo>
                <a:cubicBezTo>
                  <a:pt x="1514260" y="1086712"/>
                  <a:pt x="1495640" y="1123088"/>
                  <a:pt x="1485900" y="1162050"/>
                </a:cubicBezTo>
                <a:cubicBezTo>
                  <a:pt x="1479550" y="1187450"/>
                  <a:pt x="1474043" y="1213076"/>
                  <a:pt x="1466850" y="1238250"/>
                </a:cubicBezTo>
                <a:cubicBezTo>
                  <a:pt x="1456625" y="1274039"/>
                  <a:pt x="1440622" y="1327812"/>
                  <a:pt x="1409700" y="1352550"/>
                </a:cubicBezTo>
                <a:cubicBezTo>
                  <a:pt x="1394020" y="1365094"/>
                  <a:pt x="1371600" y="1365250"/>
                  <a:pt x="1352550" y="1371600"/>
                </a:cubicBezTo>
                <a:cubicBezTo>
                  <a:pt x="1339850" y="1390650"/>
                  <a:pt x="1332328" y="1414447"/>
                  <a:pt x="1314450" y="1428750"/>
                </a:cubicBezTo>
                <a:cubicBezTo>
                  <a:pt x="1298770" y="1441294"/>
                  <a:pt x="1277380" y="1447800"/>
                  <a:pt x="1257300" y="1447800"/>
                </a:cubicBezTo>
                <a:cubicBezTo>
                  <a:pt x="1189042" y="1447800"/>
                  <a:pt x="1114443" y="1426373"/>
                  <a:pt x="1047750" y="1409700"/>
                </a:cubicBezTo>
                <a:lnTo>
                  <a:pt x="1066800" y="1466850"/>
                </a:lnTo>
                <a:cubicBezTo>
                  <a:pt x="1064776" y="1503285"/>
                  <a:pt x="1077196" y="1822731"/>
                  <a:pt x="1009650" y="1924050"/>
                </a:cubicBezTo>
                <a:cubicBezTo>
                  <a:pt x="996950" y="1943100"/>
                  <a:pt x="981789" y="1960722"/>
                  <a:pt x="971550" y="1981200"/>
                </a:cubicBezTo>
                <a:cubicBezTo>
                  <a:pt x="928592" y="2067117"/>
                  <a:pt x="982643" y="2013608"/>
                  <a:pt x="914400" y="2095500"/>
                </a:cubicBezTo>
                <a:cubicBezTo>
                  <a:pt x="848594" y="2174467"/>
                  <a:pt x="853379" y="2153940"/>
                  <a:pt x="742950" y="2190750"/>
                </a:cubicBezTo>
                <a:lnTo>
                  <a:pt x="685800" y="2209800"/>
                </a:lnTo>
                <a:lnTo>
                  <a:pt x="628650" y="2228850"/>
                </a:lnTo>
                <a:cubicBezTo>
                  <a:pt x="571500" y="2222500"/>
                  <a:pt x="512985" y="2223746"/>
                  <a:pt x="457200" y="2209800"/>
                </a:cubicBezTo>
                <a:cubicBezTo>
                  <a:pt x="380356" y="2190589"/>
                  <a:pt x="383220" y="2121210"/>
                  <a:pt x="361950" y="2057400"/>
                </a:cubicBezTo>
                <a:lnTo>
                  <a:pt x="361950" y="2057400"/>
                </a:lnTo>
                <a:cubicBezTo>
                  <a:pt x="262203" y="2024151"/>
                  <a:pt x="324679" y="2041190"/>
                  <a:pt x="171450" y="2019300"/>
                </a:cubicBezTo>
                <a:cubicBezTo>
                  <a:pt x="146050" y="1981200"/>
                  <a:pt x="91104" y="1950602"/>
                  <a:pt x="95250" y="1905000"/>
                </a:cubicBezTo>
                <a:cubicBezTo>
                  <a:pt x="104982" y="1797943"/>
                  <a:pt x="109826" y="1687006"/>
                  <a:pt x="133350" y="1581150"/>
                </a:cubicBezTo>
                <a:cubicBezTo>
                  <a:pt x="137706" y="1561548"/>
                  <a:pt x="146050" y="1543050"/>
                  <a:pt x="152400" y="1524000"/>
                </a:cubicBezTo>
                <a:cubicBezTo>
                  <a:pt x="146050" y="1377950"/>
                  <a:pt x="148393" y="1231262"/>
                  <a:pt x="133350" y="1085850"/>
                </a:cubicBezTo>
                <a:cubicBezTo>
                  <a:pt x="129217" y="1045902"/>
                  <a:pt x="107950" y="1009650"/>
                  <a:pt x="95250" y="971550"/>
                </a:cubicBezTo>
                <a:lnTo>
                  <a:pt x="76200" y="914400"/>
                </a:lnTo>
                <a:cubicBezTo>
                  <a:pt x="69850" y="869950"/>
                  <a:pt x="65956" y="825079"/>
                  <a:pt x="57150" y="781050"/>
                </a:cubicBezTo>
                <a:cubicBezTo>
                  <a:pt x="53212" y="761359"/>
                  <a:pt x="38100" y="743980"/>
                  <a:pt x="38100" y="723900"/>
                </a:cubicBezTo>
                <a:cubicBezTo>
                  <a:pt x="38100" y="666419"/>
                  <a:pt x="25140" y="515625"/>
                  <a:pt x="95250" y="457200"/>
                </a:cubicBezTo>
                <a:cubicBezTo>
                  <a:pt x="126637" y="431044"/>
                  <a:pt x="188897" y="413284"/>
                  <a:pt x="228600" y="400050"/>
                </a:cubicBezTo>
                <a:cubicBezTo>
                  <a:pt x="260927" y="351559"/>
                  <a:pt x="266123" y="327891"/>
                  <a:pt x="323850" y="304800"/>
                </a:cubicBezTo>
                <a:cubicBezTo>
                  <a:pt x="335642" y="300083"/>
                  <a:pt x="349250" y="304800"/>
                  <a:pt x="361950" y="304800"/>
                </a:cubicBezTo>
                <a:lnTo>
                  <a:pt x="361950" y="304800"/>
                </a:lnTo>
              </a:path>
            </a:pathLst>
          </a:cu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29" name="59 - Ελεύθερη σχεδίαση"/>
          <p:cNvSpPr/>
          <p:nvPr/>
        </p:nvSpPr>
        <p:spPr>
          <a:xfrm rot="19696448">
            <a:off x="7885466" y="-133431"/>
            <a:ext cx="2366788" cy="4755104"/>
          </a:xfrm>
          <a:custGeom>
            <a:avLst/>
            <a:gdLst>
              <a:gd name="connsiteX0" fmla="*/ 279602 w 965402"/>
              <a:gd name="connsiteY0" fmla="*/ 30480 h 1264920"/>
              <a:gd name="connsiteX1" fmla="*/ 416762 w 965402"/>
              <a:gd name="connsiteY1" fmla="*/ 0 h 1264920"/>
              <a:gd name="connsiteX2" fmla="*/ 538682 w 965402"/>
              <a:gd name="connsiteY2" fmla="*/ 15240 h 1264920"/>
              <a:gd name="connsiteX3" fmla="*/ 584402 w 965402"/>
              <a:gd name="connsiteY3" fmla="*/ 30480 h 1264920"/>
              <a:gd name="connsiteX4" fmla="*/ 675842 w 965402"/>
              <a:gd name="connsiteY4" fmla="*/ 91440 h 1264920"/>
              <a:gd name="connsiteX5" fmla="*/ 858722 w 965402"/>
              <a:gd name="connsiteY5" fmla="*/ 137160 h 1264920"/>
              <a:gd name="connsiteX6" fmla="*/ 904442 w 965402"/>
              <a:gd name="connsiteY6" fmla="*/ 167640 h 1264920"/>
              <a:gd name="connsiteX7" fmla="*/ 934922 w 965402"/>
              <a:gd name="connsiteY7" fmla="*/ 213360 h 1264920"/>
              <a:gd name="connsiteX8" fmla="*/ 950162 w 965402"/>
              <a:gd name="connsiteY8" fmla="*/ 274320 h 1264920"/>
              <a:gd name="connsiteX9" fmla="*/ 965402 w 965402"/>
              <a:gd name="connsiteY9" fmla="*/ 320040 h 1264920"/>
              <a:gd name="connsiteX10" fmla="*/ 934922 w 965402"/>
              <a:gd name="connsiteY10" fmla="*/ 411480 h 1264920"/>
              <a:gd name="connsiteX11" fmla="*/ 904442 w 965402"/>
              <a:gd name="connsiteY11" fmla="*/ 518160 h 1264920"/>
              <a:gd name="connsiteX12" fmla="*/ 797762 w 965402"/>
              <a:gd name="connsiteY12" fmla="*/ 655320 h 1264920"/>
              <a:gd name="connsiteX13" fmla="*/ 767282 w 965402"/>
              <a:gd name="connsiteY13" fmla="*/ 701040 h 1264920"/>
              <a:gd name="connsiteX14" fmla="*/ 721562 w 965402"/>
              <a:gd name="connsiteY14" fmla="*/ 716280 h 1264920"/>
              <a:gd name="connsiteX15" fmla="*/ 675842 w 965402"/>
              <a:gd name="connsiteY15" fmla="*/ 746760 h 1264920"/>
              <a:gd name="connsiteX16" fmla="*/ 630122 w 965402"/>
              <a:gd name="connsiteY16" fmla="*/ 762000 h 1264920"/>
              <a:gd name="connsiteX17" fmla="*/ 538682 w 965402"/>
              <a:gd name="connsiteY17" fmla="*/ 807720 h 1264920"/>
              <a:gd name="connsiteX18" fmla="*/ 508202 w 965402"/>
              <a:gd name="connsiteY18" fmla="*/ 899160 h 1264920"/>
              <a:gd name="connsiteX19" fmla="*/ 477722 w 965402"/>
              <a:gd name="connsiteY19" fmla="*/ 1021080 h 1264920"/>
              <a:gd name="connsiteX20" fmla="*/ 371042 w 965402"/>
              <a:gd name="connsiteY20" fmla="*/ 1158240 h 1264920"/>
              <a:gd name="connsiteX21" fmla="*/ 264362 w 965402"/>
              <a:gd name="connsiteY21" fmla="*/ 1234440 h 1264920"/>
              <a:gd name="connsiteX22" fmla="*/ 172922 w 965402"/>
              <a:gd name="connsiteY22" fmla="*/ 1264920 h 1264920"/>
              <a:gd name="connsiteX23" fmla="*/ 127202 w 965402"/>
              <a:gd name="connsiteY23" fmla="*/ 1249680 h 1264920"/>
              <a:gd name="connsiteX24" fmla="*/ 35762 w 965402"/>
              <a:gd name="connsiteY24" fmla="*/ 1203960 h 1264920"/>
              <a:gd name="connsiteX25" fmla="*/ 5282 w 965402"/>
              <a:gd name="connsiteY25" fmla="*/ 1112520 h 1264920"/>
              <a:gd name="connsiteX26" fmla="*/ 51002 w 965402"/>
              <a:gd name="connsiteY26" fmla="*/ 929640 h 1264920"/>
              <a:gd name="connsiteX27" fmla="*/ 96722 w 965402"/>
              <a:gd name="connsiteY27" fmla="*/ 838200 h 1264920"/>
              <a:gd name="connsiteX28" fmla="*/ 142442 w 965402"/>
              <a:gd name="connsiteY28" fmla="*/ 792480 h 1264920"/>
              <a:gd name="connsiteX29" fmla="*/ 203402 w 965402"/>
              <a:gd name="connsiteY29" fmla="*/ 701040 h 1264920"/>
              <a:gd name="connsiteX30" fmla="*/ 188162 w 965402"/>
              <a:gd name="connsiteY30" fmla="*/ 655320 h 1264920"/>
              <a:gd name="connsiteX31" fmla="*/ 127202 w 965402"/>
              <a:gd name="connsiteY31" fmla="*/ 563880 h 1264920"/>
              <a:gd name="connsiteX32" fmla="*/ 96722 w 965402"/>
              <a:gd name="connsiteY32" fmla="*/ 472440 h 1264920"/>
              <a:gd name="connsiteX33" fmla="*/ 111962 w 965402"/>
              <a:gd name="connsiteY33" fmla="*/ 243840 h 1264920"/>
              <a:gd name="connsiteX34" fmla="*/ 127202 w 965402"/>
              <a:gd name="connsiteY34" fmla="*/ 198120 h 1264920"/>
              <a:gd name="connsiteX35" fmla="*/ 188162 w 965402"/>
              <a:gd name="connsiteY35" fmla="*/ 106680 h 1264920"/>
              <a:gd name="connsiteX36" fmla="*/ 279602 w 965402"/>
              <a:gd name="connsiteY36" fmla="*/ 30480 h 1264920"/>
              <a:gd name="connsiteX37" fmla="*/ 279602 w 965402"/>
              <a:gd name="connsiteY37" fmla="*/ 3048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65402" h="1264920">
                <a:moveTo>
                  <a:pt x="279602" y="30480"/>
                </a:moveTo>
                <a:cubicBezTo>
                  <a:pt x="302462" y="25400"/>
                  <a:pt x="363119" y="0"/>
                  <a:pt x="416762" y="0"/>
                </a:cubicBezTo>
                <a:cubicBezTo>
                  <a:pt x="457718" y="0"/>
                  <a:pt x="498042" y="10160"/>
                  <a:pt x="538682" y="15240"/>
                </a:cubicBezTo>
                <a:cubicBezTo>
                  <a:pt x="553922" y="20320"/>
                  <a:pt x="570359" y="22678"/>
                  <a:pt x="584402" y="30480"/>
                </a:cubicBezTo>
                <a:cubicBezTo>
                  <a:pt x="616424" y="48270"/>
                  <a:pt x="639708" y="85418"/>
                  <a:pt x="675842" y="91440"/>
                </a:cubicBezTo>
                <a:cubicBezTo>
                  <a:pt x="721548" y="99058"/>
                  <a:pt x="818470" y="110326"/>
                  <a:pt x="858722" y="137160"/>
                </a:cubicBezTo>
                <a:lnTo>
                  <a:pt x="904442" y="167640"/>
                </a:lnTo>
                <a:cubicBezTo>
                  <a:pt x="914602" y="182880"/>
                  <a:pt x="927707" y="196525"/>
                  <a:pt x="934922" y="213360"/>
                </a:cubicBezTo>
                <a:cubicBezTo>
                  <a:pt x="943173" y="232612"/>
                  <a:pt x="944408" y="254181"/>
                  <a:pt x="950162" y="274320"/>
                </a:cubicBezTo>
                <a:cubicBezTo>
                  <a:pt x="954575" y="289766"/>
                  <a:pt x="960322" y="304800"/>
                  <a:pt x="965402" y="320040"/>
                </a:cubicBezTo>
                <a:cubicBezTo>
                  <a:pt x="955242" y="350520"/>
                  <a:pt x="942714" y="380311"/>
                  <a:pt x="934922" y="411480"/>
                </a:cubicBezTo>
                <a:cubicBezTo>
                  <a:pt x="931335" y="425829"/>
                  <a:pt x="914380" y="500272"/>
                  <a:pt x="904442" y="518160"/>
                </a:cubicBezTo>
                <a:cubicBezTo>
                  <a:pt x="827406" y="656825"/>
                  <a:pt x="871810" y="566463"/>
                  <a:pt x="797762" y="655320"/>
                </a:cubicBezTo>
                <a:cubicBezTo>
                  <a:pt x="786036" y="669391"/>
                  <a:pt x="781585" y="689598"/>
                  <a:pt x="767282" y="701040"/>
                </a:cubicBezTo>
                <a:cubicBezTo>
                  <a:pt x="754738" y="711075"/>
                  <a:pt x="735930" y="709096"/>
                  <a:pt x="721562" y="716280"/>
                </a:cubicBezTo>
                <a:cubicBezTo>
                  <a:pt x="705179" y="724471"/>
                  <a:pt x="692225" y="738569"/>
                  <a:pt x="675842" y="746760"/>
                </a:cubicBezTo>
                <a:cubicBezTo>
                  <a:pt x="661474" y="753944"/>
                  <a:pt x="644490" y="754816"/>
                  <a:pt x="630122" y="762000"/>
                </a:cubicBezTo>
                <a:cubicBezTo>
                  <a:pt x="511949" y="821086"/>
                  <a:pt x="653600" y="769414"/>
                  <a:pt x="538682" y="807720"/>
                </a:cubicBezTo>
                <a:cubicBezTo>
                  <a:pt x="528522" y="838200"/>
                  <a:pt x="514503" y="867655"/>
                  <a:pt x="508202" y="899160"/>
                </a:cubicBezTo>
                <a:cubicBezTo>
                  <a:pt x="503980" y="920272"/>
                  <a:pt x="492367" y="994720"/>
                  <a:pt x="477722" y="1021080"/>
                </a:cubicBezTo>
                <a:cubicBezTo>
                  <a:pt x="446452" y="1077366"/>
                  <a:pt x="418163" y="1117850"/>
                  <a:pt x="371042" y="1158240"/>
                </a:cubicBezTo>
                <a:cubicBezTo>
                  <a:pt x="364980" y="1163436"/>
                  <a:pt x="281062" y="1227018"/>
                  <a:pt x="264362" y="1234440"/>
                </a:cubicBezTo>
                <a:cubicBezTo>
                  <a:pt x="235002" y="1247489"/>
                  <a:pt x="172922" y="1264920"/>
                  <a:pt x="172922" y="1264920"/>
                </a:cubicBezTo>
                <a:cubicBezTo>
                  <a:pt x="157682" y="1259840"/>
                  <a:pt x="141570" y="1256864"/>
                  <a:pt x="127202" y="1249680"/>
                </a:cubicBezTo>
                <a:cubicBezTo>
                  <a:pt x="9029" y="1190594"/>
                  <a:pt x="150680" y="1242266"/>
                  <a:pt x="35762" y="1203960"/>
                </a:cubicBezTo>
                <a:cubicBezTo>
                  <a:pt x="25602" y="1173480"/>
                  <a:pt x="0" y="1144212"/>
                  <a:pt x="5282" y="1112520"/>
                </a:cubicBezTo>
                <a:cubicBezTo>
                  <a:pt x="25804" y="989388"/>
                  <a:pt x="10750" y="1050395"/>
                  <a:pt x="51002" y="929640"/>
                </a:cubicBezTo>
                <a:cubicBezTo>
                  <a:pt x="66276" y="883818"/>
                  <a:pt x="63896" y="877591"/>
                  <a:pt x="96722" y="838200"/>
                </a:cubicBezTo>
                <a:cubicBezTo>
                  <a:pt x="110520" y="821643"/>
                  <a:pt x="129210" y="809493"/>
                  <a:pt x="142442" y="792480"/>
                </a:cubicBezTo>
                <a:cubicBezTo>
                  <a:pt x="164932" y="763564"/>
                  <a:pt x="203402" y="701040"/>
                  <a:pt x="203402" y="701040"/>
                </a:cubicBezTo>
                <a:cubicBezTo>
                  <a:pt x="198322" y="685800"/>
                  <a:pt x="195964" y="669363"/>
                  <a:pt x="188162" y="655320"/>
                </a:cubicBezTo>
                <a:cubicBezTo>
                  <a:pt x="170372" y="623298"/>
                  <a:pt x="138786" y="598633"/>
                  <a:pt x="127202" y="563880"/>
                </a:cubicBezTo>
                <a:lnTo>
                  <a:pt x="96722" y="472440"/>
                </a:lnTo>
                <a:cubicBezTo>
                  <a:pt x="101802" y="396240"/>
                  <a:pt x="103528" y="319742"/>
                  <a:pt x="111962" y="243840"/>
                </a:cubicBezTo>
                <a:cubicBezTo>
                  <a:pt x="113736" y="227874"/>
                  <a:pt x="119400" y="212163"/>
                  <a:pt x="127202" y="198120"/>
                </a:cubicBezTo>
                <a:cubicBezTo>
                  <a:pt x="144992" y="166098"/>
                  <a:pt x="162259" y="132583"/>
                  <a:pt x="188162" y="106680"/>
                </a:cubicBezTo>
                <a:cubicBezTo>
                  <a:pt x="221867" y="72975"/>
                  <a:pt x="237167" y="51698"/>
                  <a:pt x="279602" y="30480"/>
                </a:cubicBezTo>
                <a:lnTo>
                  <a:pt x="279602" y="30480"/>
                </a:lnTo>
                <a:close/>
              </a:path>
            </a:pathLst>
          </a:custGeom>
          <a:gradFill flip="none" rotWithShape="1">
            <a:gsLst>
              <a:gs pos="8300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63000">
                <a:srgbClr val="92D050"/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sunset" dir="t">
              <a:rot lat="0" lon="0" rev="2400000"/>
            </a:lightRig>
          </a:scene3d>
          <a:sp3d extrusionH="76200" contourW="38100" prstMaterial="dkEdge">
            <a:bevelT w="139700" h="139700" prst="divot"/>
            <a:bevelB/>
            <a:extrusionClr>
              <a:schemeClr val="tx1">
                <a:lumMod val="85000"/>
                <a:lumOff val="15000"/>
              </a:schemeClr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FF"/>
              </a:solidFill>
              <a:latin typeface="Calibri" pitchFamily="34" charset="0"/>
              <a:cs typeface="Arial"/>
            </a:endParaRPr>
          </a:p>
        </p:txBody>
      </p:sp>
      <p:sp>
        <p:nvSpPr>
          <p:cNvPr id="1123" name="TextBox 1122"/>
          <p:cNvSpPr txBox="1"/>
          <p:nvPr/>
        </p:nvSpPr>
        <p:spPr>
          <a:xfrm>
            <a:off x="5051271" y="6211669"/>
            <a:ext cx="442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Ενδοθυλακικός χώρος</a:t>
            </a:r>
            <a:endParaRPr lang="el-GR" sz="3600" b="1" dirty="0">
              <a:solidFill>
                <a:srgbClr val="FFFF00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4" name="TextBox 1123"/>
          <p:cNvSpPr txBox="1"/>
          <p:nvPr/>
        </p:nvSpPr>
        <p:spPr>
          <a:xfrm>
            <a:off x="0" y="0"/>
            <a:ext cx="44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Στρώμα χλωροπλάστη</a:t>
            </a:r>
            <a:endParaRPr lang="el-GR" sz="3600" b="1" dirty="0">
              <a:solidFill>
                <a:srgbClr val="FFFF00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52" name="Oval 16"/>
          <p:cNvSpPr>
            <a:spLocks noChangeArrowheads="1"/>
          </p:cNvSpPr>
          <p:nvPr/>
        </p:nvSpPr>
        <p:spPr bwMode="auto">
          <a:xfrm>
            <a:off x="2500294" y="2857496"/>
            <a:ext cx="642942" cy="646114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  <a:gs pos="100000">
                <a:srgbClr val="4D0808"/>
              </a:gs>
              <a:gs pos="100000">
                <a:srgbClr val="4D0808"/>
              </a:gs>
              <a:gs pos="100000">
                <a:srgbClr val="4D0808"/>
              </a:gs>
              <a:gs pos="100000">
                <a:srgbClr val="4D0808"/>
              </a:gs>
            </a:gsLst>
            <a:lin ang="3000000" scaled="0"/>
          </a:gradFill>
          <a:ln w="57150">
            <a:solidFill>
              <a:srgbClr val="C00000"/>
            </a:solidFill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154" name="Text Box 18"/>
          <p:cNvSpPr txBox="1">
            <a:spLocks noChangeArrowheads="1"/>
          </p:cNvSpPr>
          <p:nvPr/>
        </p:nvSpPr>
        <p:spPr bwMode="auto">
          <a:xfrm>
            <a:off x="1928790" y="1000108"/>
            <a:ext cx="1695208" cy="40011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πλαστοκινόνη</a:t>
            </a:r>
            <a:endParaRPr lang="en-GB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56" name="Text Box 5"/>
          <p:cNvSpPr txBox="1">
            <a:spLocks noChangeArrowheads="1"/>
          </p:cNvSpPr>
          <p:nvPr/>
        </p:nvSpPr>
        <p:spPr bwMode="auto">
          <a:xfrm rot="20836006">
            <a:off x="3336466" y="2523414"/>
            <a:ext cx="1046440" cy="17525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vert" wrap="none">
            <a:spAutoFit/>
          </a:bodyPr>
          <a:lstStyle/>
          <a:p>
            <a:pPr algn="ctr" defTabSz="762000"/>
            <a:r>
              <a:rPr lang="el-GR" sz="2800" dirty="0">
                <a:solidFill>
                  <a:schemeClr val="bg1"/>
                </a:solidFill>
                <a:latin typeface="Calibri" pitchFamily="34" charset="0"/>
              </a:rPr>
              <a:t>κυτόχρωμα</a:t>
            </a:r>
          </a:p>
          <a:p>
            <a:pPr algn="ctr" defTabSz="762000"/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bf</a:t>
            </a:r>
            <a:endParaRPr lang="en-GB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57" name="Text Box 7"/>
          <p:cNvSpPr txBox="1">
            <a:spLocks noChangeArrowheads="1"/>
          </p:cNvSpPr>
          <p:nvPr/>
        </p:nvSpPr>
        <p:spPr bwMode="auto">
          <a:xfrm>
            <a:off x="5069088" y="5643578"/>
            <a:ext cx="184903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2000" b="1">
                <a:solidFill>
                  <a:schemeClr val="bg1"/>
                </a:solidFill>
                <a:latin typeface="Calibri" pitchFamily="34" charset="0"/>
              </a:rPr>
              <a:t>πλαστοκυανίνη</a:t>
            </a:r>
            <a:endParaRPr lang="en-GB" sz="2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58" name="Text Box 4"/>
          <p:cNvSpPr txBox="1">
            <a:spLocks noChangeArrowheads="1"/>
          </p:cNvSpPr>
          <p:nvPr/>
        </p:nvSpPr>
        <p:spPr bwMode="auto">
          <a:xfrm>
            <a:off x="5698628" y="2285992"/>
            <a:ext cx="1454309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Φωτο</a:t>
            </a:r>
          </a:p>
          <a:p>
            <a:pPr algn="ctr" defTabSz="762000"/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σύστημα 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Ι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algn="ctr" defTabSz="762000"/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PS I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59" name="Text Box 6"/>
          <p:cNvSpPr txBox="1">
            <a:spLocks noChangeArrowheads="1"/>
          </p:cNvSpPr>
          <p:nvPr/>
        </p:nvSpPr>
        <p:spPr bwMode="auto">
          <a:xfrm>
            <a:off x="7840353" y="928670"/>
            <a:ext cx="1505604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ATP</a:t>
            </a:r>
          </a:p>
          <a:p>
            <a:pPr algn="ctr" defTabSz="762000"/>
            <a:r>
              <a:rPr lang="el-GR" sz="2800" dirty="0">
                <a:solidFill>
                  <a:schemeClr val="bg1"/>
                </a:solidFill>
                <a:latin typeface="Calibri" pitchFamily="34" charset="0"/>
              </a:rPr>
              <a:t>συνθάση</a:t>
            </a:r>
            <a:endParaRPr lang="en-GB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161" name="Straight Arrow Connector 1160"/>
          <p:cNvCxnSpPr>
            <a:stCxn id="1154" idx="2"/>
            <a:endCxn id="784" idx="1"/>
          </p:cNvCxnSpPr>
          <p:nvPr/>
        </p:nvCxnSpPr>
        <p:spPr bwMode="auto">
          <a:xfrm rot="16200000" flipH="1">
            <a:off x="2094657" y="2081955"/>
            <a:ext cx="1465184" cy="1017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62" name="Straight Arrow Connector 1161"/>
          <p:cNvCxnSpPr>
            <a:stCxn id="1157" idx="0"/>
            <a:endCxn id="428" idx="4"/>
          </p:cNvCxnSpPr>
          <p:nvPr/>
        </p:nvCxnSpPr>
        <p:spPr bwMode="auto">
          <a:xfrm rot="16200000" flipV="1">
            <a:off x="5372098" y="5022071"/>
            <a:ext cx="642942" cy="60007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1167" name="Group 1166"/>
          <p:cNvGrpSpPr/>
          <p:nvPr/>
        </p:nvGrpSpPr>
        <p:grpSpPr>
          <a:xfrm>
            <a:off x="695451" y="1780743"/>
            <a:ext cx="2171371" cy="3009975"/>
            <a:chOff x="695451" y="1780743"/>
            <a:chExt cx="2171371" cy="3009975"/>
          </a:xfrm>
        </p:grpSpPr>
        <p:sp>
          <p:nvSpPr>
            <p:cNvPr id="426" name="Freeform 425"/>
            <p:cNvSpPr/>
            <p:nvPr/>
          </p:nvSpPr>
          <p:spPr bwMode="auto">
            <a:xfrm>
              <a:off x="695451" y="1780743"/>
              <a:ext cx="2019157" cy="2505513"/>
            </a:xfrm>
            <a:custGeom>
              <a:avLst/>
              <a:gdLst>
                <a:gd name="connsiteX0" fmla="*/ 133350 w 1447800"/>
                <a:gd name="connsiteY0" fmla="*/ 497970 h 1698120"/>
                <a:gd name="connsiteX1" fmla="*/ 57150 w 1447800"/>
                <a:gd name="connsiteY1" fmla="*/ 402720 h 1698120"/>
                <a:gd name="connsiteX2" fmla="*/ 0 w 1447800"/>
                <a:gd name="connsiteY2" fmla="*/ 288420 h 1698120"/>
                <a:gd name="connsiteX3" fmla="*/ 19050 w 1447800"/>
                <a:gd name="connsiteY3" fmla="*/ 212220 h 1698120"/>
                <a:gd name="connsiteX4" fmla="*/ 76200 w 1447800"/>
                <a:gd name="connsiteY4" fmla="*/ 174120 h 1698120"/>
                <a:gd name="connsiteX5" fmla="*/ 190500 w 1447800"/>
                <a:gd name="connsiteY5" fmla="*/ 78870 h 1698120"/>
                <a:gd name="connsiteX6" fmla="*/ 304800 w 1447800"/>
                <a:gd name="connsiteY6" fmla="*/ 21720 h 1698120"/>
                <a:gd name="connsiteX7" fmla="*/ 400050 w 1447800"/>
                <a:gd name="connsiteY7" fmla="*/ 40770 h 1698120"/>
                <a:gd name="connsiteX8" fmla="*/ 495300 w 1447800"/>
                <a:gd name="connsiteY8" fmla="*/ 136020 h 1698120"/>
                <a:gd name="connsiteX9" fmla="*/ 533400 w 1447800"/>
                <a:gd name="connsiteY9" fmla="*/ 250320 h 1698120"/>
                <a:gd name="connsiteX10" fmla="*/ 552450 w 1447800"/>
                <a:gd name="connsiteY10" fmla="*/ 383670 h 1698120"/>
                <a:gd name="connsiteX11" fmla="*/ 571500 w 1447800"/>
                <a:gd name="connsiteY11" fmla="*/ 440820 h 1698120"/>
                <a:gd name="connsiteX12" fmla="*/ 685800 w 1447800"/>
                <a:gd name="connsiteY12" fmla="*/ 517020 h 1698120"/>
                <a:gd name="connsiteX13" fmla="*/ 742950 w 1447800"/>
                <a:gd name="connsiteY13" fmla="*/ 555120 h 1698120"/>
                <a:gd name="connsiteX14" fmla="*/ 857250 w 1447800"/>
                <a:gd name="connsiteY14" fmla="*/ 593220 h 1698120"/>
                <a:gd name="connsiteX15" fmla="*/ 971550 w 1447800"/>
                <a:gd name="connsiteY15" fmla="*/ 650370 h 1698120"/>
                <a:gd name="connsiteX16" fmla="*/ 1028700 w 1447800"/>
                <a:gd name="connsiteY16" fmla="*/ 707520 h 1698120"/>
                <a:gd name="connsiteX17" fmla="*/ 1085850 w 1447800"/>
                <a:gd name="connsiteY17" fmla="*/ 726570 h 1698120"/>
                <a:gd name="connsiteX18" fmla="*/ 1123950 w 1447800"/>
                <a:gd name="connsiteY18" fmla="*/ 859920 h 1698120"/>
                <a:gd name="connsiteX19" fmla="*/ 1200150 w 1447800"/>
                <a:gd name="connsiteY19" fmla="*/ 898020 h 1698120"/>
                <a:gd name="connsiteX20" fmla="*/ 1257300 w 1447800"/>
                <a:gd name="connsiteY20" fmla="*/ 1088520 h 1698120"/>
                <a:gd name="connsiteX21" fmla="*/ 1333500 w 1447800"/>
                <a:gd name="connsiteY21" fmla="*/ 1183770 h 1698120"/>
                <a:gd name="connsiteX22" fmla="*/ 1352550 w 1447800"/>
                <a:gd name="connsiteY22" fmla="*/ 1240920 h 1698120"/>
                <a:gd name="connsiteX23" fmla="*/ 1314450 w 1447800"/>
                <a:gd name="connsiteY23" fmla="*/ 1298070 h 1698120"/>
                <a:gd name="connsiteX24" fmla="*/ 1276350 w 1447800"/>
                <a:gd name="connsiteY24" fmla="*/ 1393320 h 1698120"/>
                <a:gd name="connsiteX25" fmla="*/ 1352550 w 1447800"/>
                <a:gd name="connsiteY25" fmla="*/ 1412370 h 1698120"/>
                <a:gd name="connsiteX26" fmla="*/ 1447800 w 1447800"/>
                <a:gd name="connsiteY26" fmla="*/ 1583820 h 1698120"/>
                <a:gd name="connsiteX27" fmla="*/ 1333500 w 1447800"/>
                <a:gd name="connsiteY27" fmla="*/ 1660020 h 1698120"/>
                <a:gd name="connsiteX28" fmla="*/ 1162050 w 1447800"/>
                <a:gd name="connsiteY28" fmla="*/ 1698120 h 1698120"/>
                <a:gd name="connsiteX29" fmla="*/ 1009650 w 1447800"/>
                <a:gd name="connsiteY29" fmla="*/ 1640970 h 1698120"/>
                <a:gd name="connsiteX30" fmla="*/ 1028700 w 1447800"/>
                <a:gd name="connsiteY30" fmla="*/ 1545720 h 1698120"/>
                <a:gd name="connsiteX31" fmla="*/ 1047750 w 1447800"/>
                <a:gd name="connsiteY31" fmla="*/ 1488570 h 1698120"/>
                <a:gd name="connsiteX32" fmla="*/ 1104900 w 1447800"/>
                <a:gd name="connsiteY32" fmla="*/ 1469520 h 1698120"/>
                <a:gd name="connsiteX33" fmla="*/ 1047750 w 1447800"/>
                <a:gd name="connsiteY33" fmla="*/ 1412370 h 1698120"/>
                <a:gd name="connsiteX34" fmla="*/ 933450 w 1447800"/>
                <a:gd name="connsiteY34" fmla="*/ 1336170 h 1698120"/>
                <a:gd name="connsiteX35" fmla="*/ 914400 w 1447800"/>
                <a:gd name="connsiteY35" fmla="*/ 1279020 h 1698120"/>
                <a:gd name="connsiteX36" fmla="*/ 895350 w 1447800"/>
                <a:gd name="connsiteY36" fmla="*/ 1164720 h 1698120"/>
                <a:gd name="connsiteX37" fmla="*/ 971550 w 1447800"/>
                <a:gd name="connsiteY37" fmla="*/ 1126620 h 1698120"/>
                <a:gd name="connsiteX38" fmla="*/ 914400 w 1447800"/>
                <a:gd name="connsiteY38" fmla="*/ 1107570 h 1698120"/>
                <a:gd name="connsiteX39" fmla="*/ 857250 w 1447800"/>
                <a:gd name="connsiteY39" fmla="*/ 993270 h 1698120"/>
                <a:gd name="connsiteX40" fmla="*/ 876300 w 1447800"/>
                <a:gd name="connsiteY40" fmla="*/ 898020 h 1698120"/>
                <a:gd name="connsiteX41" fmla="*/ 990600 w 1447800"/>
                <a:gd name="connsiteY41" fmla="*/ 821820 h 1698120"/>
                <a:gd name="connsiteX42" fmla="*/ 1028700 w 1447800"/>
                <a:gd name="connsiteY42" fmla="*/ 764670 h 1698120"/>
                <a:gd name="connsiteX43" fmla="*/ 952500 w 1447800"/>
                <a:gd name="connsiteY43" fmla="*/ 745620 h 1698120"/>
                <a:gd name="connsiteX44" fmla="*/ 895350 w 1447800"/>
                <a:gd name="connsiteY44" fmla="*/ 726570 h 1698120"/>
                <a:gd name="connsiteX45" fmla="*/ 762000 w 1447800"/>
                <a:gd name="connsiteY45" fmla="*/ 783720 h 1698120"/>
                <a:gd name="connsiteX46" fmla="*/ 666750 w 1447800"/>
                <a:gd name="connsiteY46" fmla="*/ 878970 h 1698120"/>
                <a:gd name="connsiteX47" fmla="*/ 438150 w 1447800"/>
                <a:gd name="connsiteY47" fmla="*/ 821820 h 1698120"/>
                <a:gd name="connsiteX48" fmla="*/ 381000 w 1447800"/>
                <a:gd name="connsiteY48" fmla="*/ 783720 h 1698120"/>
                <a:gd name="connsiteX49" fmla="*/ 209550 w 1447800"/>
                <a:gd name="connsiteY49" fmla="*/ 707520 h 1698120"/>
                <a:gd name="connsiteX50" fmla="*/ 95250 w 1447800"/>
                <a:gd name="connsiteY50" fmla="*/ 478920 h 1698120"/>
                <a:gd name="connsiteX51" fmla="*/ 95250 w 1447800"/>
                <a:gd name="connsiteY51" fmla="*/ 440820 h 1698120"/>
                <a:gd name="connsiteX52" fmla="*/ 95250 w 1447800"/>
                <a:gd name="connsiteY52" fmla="*/ 440820 h 16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47800" h="1698120">
                  <a:moveTo>
                    <a:pt x="133350" y="497970"/>
                  </a:moveTo>
                  <a:cubicBezTo>
                    <a:pt x="96264" y="386711"/>
                    <a:pt x="143318" y="488888"/>
                    <a:pt x="57150" y="402720"/>
                  </a:cubicBezTo>
                  <a:cubicBezTo>
                    <a:pt x="20221" y="365791"/>
                    <a:pt x="15494" y="334901"/>
                    <a:pt x="0" y="288420"/>
                  </a:cubicBezTo>
                  <a:cubicBezTo>
                    <a:pt x="6350" y="263020"/>
                    <a:pt x="4527" y="234005"/>
                    <a:pt x="19050" y="212220"/>
                  </a:cubicBezTo>
                  <a:cubicBezTo>
                    <a:pt x="31750" y="193170"/>
                    <a:pt x="58611" y="188777"/>
                    <a:pt x="76200" y="174120"/>
                  </a:cubicBezTo>
                  <a:cubicBezTo>
                    <a:pt x="139397" y="121456"/>
                    <a:pt x="119554" y="114343"/>
                    <a:pt x="190500" y="78870"/>
                  </a:cubicBezTo>
                  <a:cubicBezTo>
                    <a:pt x="348241" y="0"/>
                    <a:pt x="141016" y="130909"/>
                    <a:pt x="304800" y="21720"/>
                  </a:cubicBezTo>
                  <a:cubicBezTo>
                    <a:pt x="336550" y="28070"/>
                    <a:pt x="369733" y="29401"/>
                    <a:pt x="400050" y="40770"/>
                  </a:cubicBezTo>
                  <a:cubicBezTo>
                    <a:pt x="444077" y="57280"/>
                    <a:pt x="476673" y="94110"/>
                    <a:pt x="495300" y="136020"/>
                  </a:cubicBezTo>
                  <a:cubicBezTo>
                    <a:pt x="511611" y="172720"/>
                    <a:pt x="533400" y="250320"/>
                    <a:pt x="533400" y="250320"/>
                  </a:cubicBezTo>
                  <a:cubicBezTo>
                    <a:pt x="539750" y="294770"/>
                    <a:pt x="543644" y="339641"/>
                    <a:pt x="552450" y="383670"/>
                  </a:cubicBezTo>
                  <a:cubicBezTo>
                    <a:pt x="556388" y="403361"/>
                    <a:pt x="557301" y="426621"/>
                    <a:pt x="571500" y="440820"/>
                  </a:cubicBezTo>
                  <a:cubicBezTo>
                    <a:pt x="603879" y="473199"/>
                    <a:pt x="647700" y="491620"/>
                    <a:pt x="685800" y="517020"/>
                  </a:cubicBezTo>
                  <a:cubicBezTo>
                    <a:pt x="704850" y="529720"/>
                    <a:pt x="721230" y="547880"/>
                    <a:pt x="742950" y="555120"/>
                  </a:cubicBezTo>
                  <a:cubicBezTo>
                    <a:pt x="781050" y="567820"/>
                    <a:pt x="823834" y="570943"/>
                    <a:pt x="857250" y="593220"/>
                  </a:cubicBezTo>
                  <a:cubicBezTo>
                    <a:pt x="931108" y="642459"/>
                    <a:pt x="892680" y="624080"/>
                    <a:pt x="971550" y="650370"/>
                  </a:cubicBezTo>
                  <a:cubicBezTo>
                    <a:pt x="990600" y="669420"/>
                    <a:pt x="1006284" y="692576"/>
                    <a:pt x="1028700" y="707520"/>
                  </a:cubicBezTo>
                  <a:cubicBezTo>
                    <a:pt x="1045408" y="718659"/>
                    <a:pt x="1071651" y="712371"/>
                    <a:pt x="1085850" y="726570"/>
                  </a:cubicBezTo>
                  <a:cubicBezTo>
                    <a:pt x="1096729" y="737449"/>
                    <a:pt x="1121478" y="856954"/>
                    <a:pt x="1123950" y="859920"/>
                  </a:cubicBezTo>
                  <a:cubicBezTo>
                    <a:pt x="1142130" y="881736"/>
                    <a:pt x="1174750" y="885320"/>
                    <a:pt x="1200150" y="898020"/>
                  </a:cubicBezTo>
                  <a:cubicBezTo>
                    <a:pt x="1290873" y="1034105"/>
                    <a:pt x="1287456" y="967897"/>
                    <a:pt x="1257300" y="1088520"/>
                  </a:cubicBezTo>
                  <a:cubicBezTo>
                    <a:pt x="1305183" y="1232168"/>
                    <a:pt x="1235023" y="1060673"/>
                    <a:pt x="1333500" y="1183770"/>
                  </a:cubicBezTo>
                  <a:cubicBezTo>
                    <a:pt x="1346044" y="1199450"/>
                    <a:pt x="1346200" y="1221870"/>
                    <a:pt x="1352550" y="1240920"/>
                  </a:cubicBezTo>
                  <a:cubicBezTo>
                    <a:pt x="1339850" y="1259970"/>
                    <a:pt x="1330639" y="1281881"/>
                    <a:pt x="1314450" y="1298070"/>
                  </a:cubicBezTo>
                  <a:cubicBezTo>
                    <a:pt x="1290906" y="1321614"/>
                    <a:pt x="1205932" y="1336985"/>
                    <a:pt x="1276350" y="1393320"/>
                  </a:cubicBezTo>
                  <a:cubicBezTo>
                    <a:pt x="1296794" y="1409676"/>
                    <a:pt x="1327150" y="1406020"/>
                    <a:pt x="1352550" y="1412370"/>
                  </a:cubicBezTo>
                  <a:cubicBezTo>
                    <a:pt x="1439889" y="1543378"/>
                    <a:pt x="1414270" y="1483229"/>
                    <a:pt x="1447800" y="1583820"/>
                  </a:cubicBezTo>
                  <a:cubicBezTo>
                    <a:pt x="1409700" y="1609220"/>
                    <a:pt x="1378667" y="1652492"/>
                    <a:pt x="1333500" y="1660020"/>
                  </a:cubicBezTo>
                  <a:cubicBezTo>
                    <a:pt x="1199393" y="1682371"/>
                    <a:pt x="1255843" y="1666856"/>
                    <a:pt x="1162050" y="1698120"/>
                  </a:cubicBezTo>
                  <a:cubicBezTo>
                    <a:pt x="1146454" y="1695001"/>
                    <a:pt x="1021542" y="1682591"/>
                    <a:pt x="1009650" y="1640970"/>
                  </a:cubicBezTo>
                  <a:cubicBezTo>
                    <a:pt x="1000755" y="1609837"/>
                    <a:pt x="1020847" y="1577132"/>
                    <a:pt x="1028700" y="1545720"/>
                  </a:cubicBezTo>
                  <a:cubicBezTo>
                    <a:pt x="1033570" y="1526239"/>
                    <a:pt x="1033551" y="1502769"/>
                    <a:pt x="1047750" y="1488570"/>
                  </a:cubicBezTo>
                  <a:cubicBezTo>
                    <a:pt x="1061949" y="1474371"/>
                    <a:pt x="1085850" y="1475870"/>
                    <a:pt x="1104900" y="1469520"/>
                  </a:cubicBezTo>
                  <a:cubicBezTo>
                    <a:pt x="1085850" y="1450470"/>
                    <a:pt x="1069016" y="1428910"/>
                    <a:pt x="1047750" y="1412370"/>
                  </a:cubicBezTo>
                  <a:cubicBezTo>
                    <a:pt x="1011605" y="1384257"/>
                    <a:pt x="933450" y="1336170"/>
                    <a:pt x="933450" y="1336170"/>
                  </a:cubicBezTo>
                  <a:cubicBezTo>
                    <a:pt x="927100" y="1317120"/>
                    <a:pt x="923380" y="1296981"/>
                    <a:pt x="914400" y="1279020"/>
                  </a:cubicBezTo>
                  <a:cubicBezTo>
                    <a:pt x="893351" y="1236923"/>
                    <a:pt x="844336" y="1215734"/>
                    <a:pt x="895350" y="1164720"/>
                  </a:cubicBezTo>
                  <a:cubicBezTo>
                    <a:pt x="915430" y="1144640"/>
                    <a:pt x="946150" y="1139320"/>
                    <a:pt x="971550" y="1126620"/>
                  </a:cubicBezTo>
                  <a:cubicBezTo>
                    <a:pt x="952500" y="1120270"/>
                    <a:pt x="930080" y="1120114"/>
                    <a:pt x="914400" y="1107570"/>
                  </a:cubicBezTo>
                  <a:cubicBezTo>
                    <a:pt x="880828" y="1080713"/>
                    <a:pt x="869799" y="1030918"/>
                    <a:pt x="857250" y="993270"/>
                  </a:cubicBezTo>
                  <a:cubicBezTo>
                    <a:pt x="863600" y="961520"/>
                    <a:pt x="856421" y="923578"/>
                    <a:pt x="876300" y="898020"/>
                  </a:cubicBezTo>
                  <a:cubicBezTo>
                    <a:pt x="904413" y="861875"/>
                    <a:pt x="990600" y="821820"/>
                    <a:pt x="990600" y="821820"/>
                  </a:cubicBezTo>
                  <a:cubicBezTo>
                    <a:pt x="1003300" y="802770"/>
                    <a:pt x="1038939" y="785148"/>
                    <a:pt x="1028700" y="764670"/>
                  </a:cubicBezTo>
                  <a:cubicBezTo>
                    <a:pt x="1016991" y="741252"/>
                    <a:pt x="977674" y="752813"/>
                    <a:pt x="952500" y="745620"/>
                  </a:cubicBezTo>
                  <a:cubicBezTo>
                    <a:pt x="933192" y="740103"/>
                    <a:pt x="914400" y="732920"/>
                    <a:pt x="895350" y="726570"/>
                  </a:cubicBezTo>
                  <a:cubicBezTo>
                    <a:pt x="837056" y="741143"/>
                    <a:pt x="805853" y="739867"/>
                    <a:pt x="762000" y="783720"/>
                  </a:cubicBezTo>
                  <a:cubicBezTo>
                    <a:pt x="635000" y="910720"/>
                    <a:pt x="819150" y="777370"/>
                    <a:pt x="666750" y="878970"/>
                  </a:cubicBezTo>
                  <a:cubicBezTo>
                    <a:pt x="609617" y="869448"/>
                    <a:pt x="488464" y="855363"/>
                    <a:pt x="438150" y="821820"/>
                  </a:cubicBezTo>
                  <a:cubicBezTo>
                    <a:pt x="419100" y="809120"/>
                    <a:pt x="401922" y="793019"/>
                    <a:pt x="381000" y="783720"/>
                  </a:cubicBezTo>
                  <a:cubicBezTo>
                    <a:pt x="176969" y="693040"/>
                    <a:pt x="338888" y="793745"/>
                    <a:pt x="209550" y="707520"/>
                  </a:cubicBezTo>
                  <a:cubicBezTo>
                    <a:pt x="171023" y="649730"/>
                    <a:pt x="95250" y="557790"/>
                    <a:pt x="95250" y="478920"/>
                  </a:cubicBezTo>
                  <a:lnTo>
                    <a:pt x="95250" y="440820"/>
                  </a:lnTo>
                  <a:lnTo>
                    <a:pt x="95250" y="440820"/>
                  </a:lnTo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425" name="Freeform 424"/>
            <p:cNvSpPr/>
            <p:nvPr/>
          </p:nvSpPr>
          <p:spPr bwMode="auto">
            <a:xfrm rot="1200635">
              <a:off x="1191975" y="3380613"/>
              <a:ext cx="1636087" cy="1410105"/>
            </a:xfrm>
            <a:custGeom>
              <a:avLst/>
              <a:gdLst>
                <a:gd name="connsiteX0" fmla="*/ 590550 w 2305050"/>
                <a:gd name="connsiteY0" fmla="*/ 95250 h 1225929"/>
                <a:gd name="connsiteX1" fmla="*/ 266700 w 2305050"/>
                <a:gd name="connsiteY1" fmla="*/ 152400 h 1225929"/>
                <a:gd name="connsiteX2" fmla="*/ 209550 w 2305050"/>
                <a:gd name="connsiteY2" fmla="*/ 171450 h 1225929"/>
                <a:gd name="connsiteX3" fmla="*/ 95250 w 2305050"/>
                <a:gd name="connsiteY3" fmla="*/ 247650 h 1225929"/>
                <a:gd name="connsiteX4" fmla="*/ 38100 w 2305050"/>
                <a:gd name="connsiteY4" fmla="*/ 361950 h 1225929"/>
                <a:gd name="connsiteX5" fmla="*/ 0 w 2305050"/>
                <a:gd name="connsiteY5" fmla="*/ 533400 h 1225929"/>
                <a:gd name="connsiteX6" fmla="*/ 19050 w 2305050"/>
                <a:gd name="connsiteY6" fmla="*/ 609600 h 1225929"/>
                <a:gd name="connsiteX7" fmla="*/ 38100 w 2305050"/>
                <a:gd name="connsiteY7" fmla="*/ 704850 h 1225929"/>
                <a:gd name="connsiteX8" fmla="*/ 76200 w 2305050"/>
                <a:gd name="connsiteY8" fmla="*/ 781050 h 1225929"/>
                <a:gd name="connsiteX9" fmla="*/ 57150 w 2305050"/>
                <a:gd name="connsiteY9" fmla="*/ 838200 h 1225929"/>
                <a:gd name="connsiteX10" fmla="*/ 190500 w 2305050"/>
                <a:gd name="connsiteY10" fmla="*/ 1009650 h 1225929"/>
                <a:gd name="connsiteX11" fmla="*/ 304800 w 2305050"/>
                <a:gd name="connsiteY11" fmla="*/ 1085850 h 1225929"/>
                <a:gd name="connsiteX12" fmla="*/ 361950 w 2305050"/>
                <a:gd name="connsiteY12" fmla="*/ 1123950 h 1225929"/>
                <a:gd name="connsiteX13" fmla="*/ 476250 w 2305050"/>
                <a:gd name="connsiteY13" fmla="*/ 1162050 h 1225929"/>
                <a:gd name="connsiteX14" fmla="*/ 647700 w 2305050"/>
                <a:gd name="connsiteY14" fmla="*/ 1200150 h 1225929"/>
                <a:gd name="connsiteX15" fmla="*/ 781050 w 2305050"/>
                <a:gd name="connsiteY15" fmla="*/ 1219200 h 1225929"/>
                <a:gd name="connsiteX16" fmla="*/ 1409700 w 2305050"/>
                <a:gd name="connsiteY16" fmla="*/ 1181100 h 1225929"/>
                <a:gd name="connsiteX17" fmla="*/ 1543050 w 2305050"/>
                <a:gd name="connsiteY17" fmla="*/ 1162050 h 1225929"/>
                <a:gd name="connsiteX18" fmla="*/ 1695450 w 2305050"/>
                <a:gd name="connsiteY18" fmla="*/ 1143000 h 1225929"/>
                <a:gd name="connsiteX19" fmla="*/ 1809750 w 2305050"/>
                <a:gd name="connsiteY19" fmla="*/ 1104900 h 1225929"/>
                <a:gd name="connsiteX20" fmla="*/ 1943100 w 2305050"/>
                <a:gd name="connsiteY20" fmla="*/ 1066800 h 1225929"/>
                <a:gd name="connsiteX21" fmla="*/ 2076450 w 2305050"/>
                <a:gd name="connsiteY21" fmla="*/ 990600 h 1225929"/>
                <a:gd name="connsiteX22" fmla="*/ 2152650 w 2305050"/>
                <a:gd name="connsiteY22" fmla="*/ 933450 h 1225929"/>
                <a:gd name="connsiteX23" fmla="*/ 2247900 w 2305050"/>
                <a:gd name="connsiteY23" fmla="*/ 819150 h 1225929"/>
                <a:gd name="connsiteX24" fmla="*/ 2286000 w 2305050"/>
                <a:gd name="connsiteY24" fmla="*/ 704850 h 1225929"/>
                <a:gd name="connsiteX25" fmla="*/ 2305050 w 2305050"/>
                <a:gd name="connsiteY25" fmla="*/ 647700 h 1225929"/>
                <a:gd name="connsiteX26" fmla="*/ 2286000 w 2305050"/>
                <a:gd name="connsiteY26" fmla="*/ 419100 h 1225929"/>
                <a:gd name="connsiteX27" fmla="*/ 2266950 w 2305050"/>
                <a:gd name="connsiteY27" fmla="*/ 342900 h 1225929"/>
                <a:gd name="connsiteX28" fmla="*/ 2190750 w 2305050"/>
                <a:gd name="connsiteY28" fmla="*/ 171450 h 1225929"/>
                <a:gd name="connsiteX29" fmla="*/ 2133600 w 2305050"/>
                <a:gd name="connsiteY29" fmla="*/ 114300 h 1225929"/>
                <a:gd name="connsiteX30" fmla="*/ 2019300 w 2305050"/>
                <a:gd name="connsiteY30" fmla="*/ 76200 h 1225929"/>
                <a:gd name="connsiteX31" fmla="*/ 1943100 w 2305050"/>
                <a:gd name="connsiteY31" fmla="*/ 38100 h 1225929"/>
                <a:gd name="connsiteX32" fmla="*/ 1695450 w 2305050"/>
                <a:gd name="connsiteY32" fmla="*/ 0 h 1225929"/>
                <a:gd name="connsiteX33" fmla="*/ 1085850 w 2305050"/>
                <a:gd name="connsiteY33" fmla="*/ 38100 h 1225929"/>
                <a:gd name="connsiteX34" fmla="*/ 914400 w 2305050"/>
                <a:gd name="connsiteY34" fmla="*/ 57150 h 1225929"/>
                <a:gd name="connsiteX35" fmla="*/ 857250 w 2305050"/>
                <a:gd name="connsiteY35" fmla="*/ 76200 h 1225929"/>
                <a:gd name="connsiteX36" fmla="*/ 666750 w 2305050"/>
                <a:gd name="connsiteY36" fmla="*/ 114300 h 1225929"/>
                <a:gd name="connsiteX37" fmla="*/ 590550 w 2305050"/>
                <a:gd name="connsiteY37" fmla="*/ 95250 h 122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05050" h="1225929">
                  <a:moveTo>
                    <a:pt x="590550" y="95250"/>
                  </a:moveTo>
                  <a:cubicBezTo>
                    <a:pt x="523875" y="101600"/>
                    <a:pt x="449072" y="61214"/>
                    <a:pt x="266700" y="152400"/>
                  </a:cubicBezTo>
                  <a:cubicBezTo>
                    <a:pt x="248739" y="161380"/>
                    <a:pt x="227103" y="161698"/>
                    <a:pt x="209550" y="171450"/>
                  </a:cubicBezTo>
                  <a:cubicBezTo>
                    <a:pt x="169522" y="193688"/>
                    <a:pt x="95250" y="247650"/>
                    <a:pt x="95250" y="247650"/>
                  </a:cubicBezTo>
                  <a:cubicBezTo>
                    <a:pt x="47367" y="391298"/>
                    <a:pt x="111958" y="214234"/>
                    <a:pt x="38100" y="361950"/>
                  </a:cubicBezTo>
                  <a:cubicBezTo>
                    <a:pt x="14652" y="408847"/>
                    <a:pt x="7317" y="489500"/>
                    <a:pt x="0" y="533400"/>
                  </a:cubicBezTo>
                  <a:cubicBezTo>
                    <a:pt x="6350" y="558800"/>
                    <a:pt x="13370" y="584042"/>
                    <a:pt x="19050" y="609600"/>
                  </a:cubicBezTo>
                  <a:cubicBezTo>
                    <a:pt x="26074" y="641208"/>
                    <a:pt x="27861" y="674133"/>
                    <a:pt x="38100" y="704850"/>
                  </a:cubicBezTo>
                  <a:cubicBezTo>
                    <a:pt x="47080" y="731791"/>
                    <a:pt x="63500" y="755650"/>
                    <a:pt x="76200" y="781050"/>
                  </a:cubicBezTo>
                  <a:cubicBezTo>
                    <a:pt x="69850" y="800100"/>
                    <a:pt x="57150" y="818120"/>
                    <a:pt x="57150" y="838200"/>
                  </a:cubicBezTo>
                  <a:cubicBezTo>
                    <a:pt x="57150" y="906444"/>
                    <a:pt x="158837" y="988542"/>
                    <a:pt x="190500" y="1009650"/>
                  </a:cubicBezTo>
                  <a:lnTo>
                    <a:pt x="304800" y="1085850"/>
                  </a:lnTo>
                  <a:cubicBezTo>
                    <a:pt x="323850" y="1098550"/>
                    <a:pt x="340230" y="1116710"/>
                    <a:pt x="361950" y="1123950"/>
                  </a:cubicBezTo>
                  <a:cubicBezTo>
                    <a:pt x="400050" y="1136650"/>
                    <a:pt x="437288" y="1152310"/>
                    <a:pt x="476250" y="1162050"/>
                  </a:cubicBezTo>
                  <a:cubicBezTo>
                    <a:pt x="544750" y="1179175"/>
                    <a:pt x="575146" y="1188058"/>
                    <a:pt x="647700" y="1200150"/>
                  </a:cubicBezTo>
                  <a:cubicBezTo>
                    <a:pt x="691990" y="1207532"/>
                    <a:pt x="736600" y="1212850"/>
                    <a:pt x="781050" y="1219200"/>
                  </a:cubicBezTo>
                  <a:cubicBezTo>
                    <a:pt x="1152281" y="1172796"/>
                    <a:pt x="692430" y="1225929"/>
                    <a:pt x="1409700" y="1181100"/>
                  </a:cubicBezTo>
                  <a:cubicBezTo>
                    <a:pt x="1454514" y="1178299"/>
                    <a:pt x="1498543" y="1167984"/>
                    <a:pt x="1543050" y="1162050"/>
                  </a:cubicBezTo>
                  <a:lnTo>
                    <a:pt x="1695450" y="1143000"/>
                  </a:lnTo>
                  <a:cubicBezTo>
                    <a:pt x="1733550" y="1130300"/>
                    <a:pt x="1770788" y="1114640"/>
                    <a:pt x="1809750" y="1104900"/>
                  </a:cubicBezTo>
                  <a:cubicBezTo>
                    <a:pt x="1848418" y="1095233"/>
                    <a:pt x="1904839" y="1083198"/>
                    <a:pt x="1943100" y="1066800"/>
                  </a:cubicBezTo>
                  <a:cubicBezTo>
                    <a:pt x="1998910" y="1042882"/>
                    <a:pt x="2028621" y="1024764"/>
                    <a:pt x="2076450" y="990600"/>
                  </a:cubicBezTo>
                  <a:cubicBezTo>
                    <a:pt x="2102286" y="972146"/>
                    <a:pt x="2128544" y="954113"/>
                    <a:pt x="2152650" y="933450"/>
                  </a:cubicBezTo>
                  <a:cubicBezTo>
                    <a:pt x="2184858" y="905843"/>
                    <a:pt x="2229811" y="859851"/>
                    <a:pt x="2247900" y="819150"/>
                  </a:cubicBezTo>
                  <a:cubicBezTo>
                    <a:pt x="2264211" y="782450"/>
                    <a:pt x="2273300" y="742950"/>
                    <a:pt x="2286000" y="704850"/>
                  </a:cubicBezTo>
                  <a:lnTo>
                    <a:pt x="2305050" y="647700"/>
                  </a:lnTo>
                  <a:cubicBezTo>
                    <a:pt x="2298700" y="571500"/>
                    <a:pt x="2295484" y="494974"/>
                    <a:pt x="2286000" y="419100"/>
                  </a:cubicBezTo>
                  <a:cubicBezTo>
                    <a:pt x="2282753" y="393120"/>
                    <a:pt x="2274473" y="367978"/>
                    <a:pt x="2266950" y="342900"/>
                  </a:cubicBezTo>
                  <a:cubicBezTo>
                    <a:pt x="2243588" y="265026"/>
                    <a:pt x="2238598" y="228868"/>
                    <a:pt x="2190750" y="171450"/>
                  </a:cubicBezTo>
                  <a:cubicBezTo>
                    <a:pt x="2173503" y="150754"/>
                    <a:pt x="2157150" y="127384"/>
                    <a:pt x="2133600" y="114300"/>
                  </a:cubicBezTo>
                  <a:cubicBezTo>
                    <a:pt x="2098493" y="94796"/>
                    <a:pt x="2055221" y="94161"/>
                    <a:pt x="2019300" y="76200"/>
                  </a:cubicBezTo>
                  <a:cubicBezTo>
                    <a:pt x="1993900" y="63500"/>
                    <a:pt x="1970041" y="47080"/>
                    <a:pt x="1943100" y="38100"/>
                  </a:cubicBezTo>
                  <a:cubicBezTo>
                    <a:pt x="1890738" y="20646"/>
                    <a:pt x="1732793" y="4668"/>
                    <a:pt x="1695450" y="0"/>
                  </a:cubicBezTo>
                  <a:cubicBezTo>
                    <a:pt x="1505482" y="10554"/>
                    <a:pt x="1278385" y="21358"/>
                    <a:pt x="1085850" y="38100"/>
                  </a:cubicBezTo>
                  <a:cubicBezTo>
                    <a:pt x="1028564" y="43081"/>
                    <a:pt x="971550" y="50800"/>
                    <a:pt x="914400" y="57150"/>
                  </a:cubicBezTo>
                  <a:cubicBezTo>
                    <a:pt x="895350" y="63500"/>
                    <a:pt x="876558" y="70683"/>
                    <a:pt x="857250" y="76200"/>
                  </a:cubicBezTo>
                  <a:cubicBezTo>
                    <a:pt x="797050" y="93400"/>
                    <a:pt x="727988" y="107496"/>
                    <a:pt x="666750" y="114300"/>
                  </a:cubicBezTo>
                  <a:cubicBezTo>
                    <a:pt x="647817" y="116404"/>
                    <a:pt x="657225" y="88900"/>
                    <a:pt x="590550" y="95250"/>
                  </a:cubicBez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427" name="Freeform 426"/>
            <p:cNvSpPr/>
            <p:nvPr/>
          </p:nvSpPr>
          <p:spPr bwMode="auto">
            <a:xfrm>
              <a:off x="863493" y="1785925"/>
              <a:ext cx="2003329" cy="2866971"/>
            </a:xfrm>
            <a:custGeom>
              <a:avLst/>
              <a:gdLst>
                <a:gd name="connsiteX0" fmla="*/ 262678 w 1436451"/>
                <a:gd name="connsiteY0" fmla="*/ 457200 h 1943100"/>
                <a:gd name="connsiteX1" fmla="*/ 300778 w 1436451"/>
                <a:gd name="connsiteY1" fmla="*/ 400050 h 1943100"/>
                <a:gd name="connsiteX2" fmla="*/ 300778 w 1436451"/>
                <a:gd name="connsiteY2" fmla="*/ 209550 h 1943100"/>
                <a:gd name="connsiteX3" fmla="*/ 434128 w 1436451"/>
                <a:gd name="connsiteY3" fmla="*/ 76200 h 1943100"/>
                <a:gd name="connsiteX4" fmla="*/ 491278 w 1436451"/>
                <a:gd name="connsiteY4" fmla="*/ 57150 h 1943100"/>
                <a:gd name="connsiteX5" fmla="*/ 548428 w 1436451"/>
                <a:gd name="connsiteY5" fmla="*/ 38100 h 1943100"/>
                <a:gd name="connsiteX6" fmla="*/ 681778 w 1436451"/>
                <a:gd name="connsiteY6" fmla="*/ 76200 h 1943100"/>
                <a:gd name="connsiteX7" fmla="*/ 757978 w 1436451"/>
                <a:gd name="connsiteY7" fmla="*/ 152400 h 1943100"/>
                <a:gd name="connsiteX8" fmla="*/ 853228 w 1436451"/>
                <a:gd name="connsiteY8" fmla="*/ 38100 h 1943100"/>
                <a:gd name="connsiteX9" fmla="*/ 967528 w 1436451"/>
                <a:gd name="connsiteY9" fmla="*/ 0 h 1943100"/>
                <a:gd name="connsiteX10" fmla="*/ 1119928 w 1436451"/>
                <a:gd name="connsiteY10" fmla="*/ 19050 h 1943100"/>
                <a:gd name="connsiteX11" fmla="*/ 1177078 w 1436451"/>
                <a:gd name="connsiteY11" fmla="*/ 38100 h 1943100"/>
                <a:gd name="connsiteX12" fmla="*/ 1215178 w 1436451"/>
                <a:gd name="connsiteY12" fmla="*/ 95250 h 1943100"/>
                <a:gd name="connsiteX13" fmla="*/ 1272328 w 1436451"/>
                <a:gd name="connsiteY13" fmla="*/ 133350 h 1943100"/>
                <a:gd name="connsiteX14" fmla="*/ 1310428 w 1436451"/>
                <a:gd name="connsiteY14" fmla="*/ 190500 h 1943100"/>
                <a:gd name="connsiteX15" fmla="*/ 1329478 w 1436451"/>
                <a:gd name="connsiteY15" fmla="*/ 247650 h 1943100"/>
                <a:gd name="connsiteX16" fmla="*/ 1386628 w 1436451"/>
                <a:gd name="connsiteY16" fmla="*/ 285750 h 1943100"/>
                <a:gd name="connsiteX17" fmla="*/ 1405678 w 1436451"/>
                <a:gd name="connsiteY17" fmla="*/ 495300 h 1943100"/>
                <a:gd name="connsiteX18" fmla="*/ 1386628 w 1436451"/>
                <a:gd name="connsiteY18" fmla="*/ 552450 h 1943100"/>
                <a:gd name="connsiteX19" fmla="*/ 1272328 w 1436451"/>
                <a:gd name="connsiteY19" fmla="*/ 609600 h 1943100"/>
                <a:gd name="connsiteX20" fmla="*/ 1100878 w 1436451"/>
                <a:gd name="connsiteY20" fmla="*/ 742950 h 1943100"/>
                <a:gd name="connsiteX21" fmla="*/ 1043728 w 1436451"/>
                <a:gd name="connsiteY21" fmla="*/ 781050 h 1943100"/>
                <a:gd name="connsiteX22" fmla="*/ 967528 w 1436451"/>
                <a:gd name="connsiteY22" fmla="*/ 819150 h 1943100"/>
                <a:gd name="connsiteX23" fmla="*/ 910378 w 1436451"/>
                <a:gd name="connsiteY23" fmla="*/ 857250 h 1943100"/>
                <a:gd name="connsiteX24" fmla="*/ 777028 w 1436451"/>
                <a:gd name="connsiteY24" fmla="*/ 914400 h 1943100"/>
                <a:gd name="connsiteX25" fmla="*/ 757978 w 1436451"/>
                <a:gd name="connsiteY25" fmla="*/ 1085850 h 1943100"/>
                <a:gd name="connsiteX26" fmla="*/ 777028 w 1436451"/>
                <a:gd name="connsiteY26" fmla="*/ 1181100 h 1943100"/>
                <a:gd name="connsiteX27" fmla="*/ 872278 w 1436451"/>
                <a:gd name="connsiteY27" fmla="*/ 1371600 h 1943100"/>
                <a:gd name="connsiteX28" fmla="*/ 929428 w 1436451"/>
                <a:gd name="connsiteY28" fmla="*/ 1409700 h 1943100"/>
                <a:gd name="connsiteX29" fmla="*/ 967528 w 1436451"/>
                <a:gd name="connsiteY29" fmla="*/ 1524000 h 1943100"/>
                <a:gd name="connsiteX30" fmla="*/ 910378 w 1436451"/>
                <a:gd name="connsiteY30" fmla="*/ 1733550 h 1943100"/>
                <a:gd name="connsiteX31" fmla="*/ 834178 w 1436451"/>
                <a:gd name="connsiteY31" fmla="*/ 1847850 h 1943100"/>
                <a:gd name="connsiteX32" fmla="*/ 777028 w 1436451"/>
                <a:gd name="connsiteY32" fmla="*/ 1866900 h 1943100"/>
                <a:gd name="connsiteX33" fmla="*/ 643678 w 1436451"/>
                <a:gd name="connsiteY33" fmla="*/ 1943100 h 1943100"/>
                <a:gd name="connsiteX34" fmla="*/ 281728 w 1436451"/>
                <a:gd name="connsiteY34" fmla="*/ 1885950 h 1943100"/>
                <a:gd name="connsiteX35" fmla="*/ 167428 w 1436451"/>
                <a:gd name="connsiteY35" fmla="*/ 1809750 h 1943100"/>
                <a:gd name="connsiteX36" fmla="*/ 129328 w 1436451"/>
                <a:gd name="connsiteY36" fmla="*/ 1752600 h 1943100"/>
                <a:gd name="connsiteX37" fmla="*/ 129328 w 1436451"/>
                <a:gd name="connsiteY37" fmla="*/ 1562100 h 1943100"/>
                <a:gd name="connsiteX38" fmla="*/ 148378 w 1436451"/>
                <a:gd name="connsiteY38" fmla="*/ 1485900 h 1943100"/>
                <a:gd name="connsiteX39" fmla="*/ 186478 w 1436451"/>
                <a:gd name="connsiteY39" fmla="*/ 1371600 h 1943100"/>
                <a:gd name="connsiteX40" fmla="*/ 110278 w 1436451"/>
                <a:gd name="connsiteY40" fmla="*/ 1219200 h 1943100"/>
                <a:gd name="connsiteX41" fmla="*/ 34078 w 1436451"/>
                <a:gd name="connsiteY41" fmla="*/ 1104900 h 1943100"/>
                <a:gd name="connsiteX42" fmla="*/ 15028 w 1436451"/>
                <a:gd name="connsiteY42" fmla="*/ 1047750 h 1943100"/>
                <a:gd name="connsiteX43" fmla="*/ 53128 w 1436451"/>
                <a:gd name="connsiteY43" fmla="*/ 857250 h 1943100"/>
                <a:gd name="connsiteX44" fmla="*/ 110278 w 1436451"/>
                <a:gd name="connsiteY44" fmla="*/ 800100 h 1943100"/>
                <a:gd name="connsiteX45" fmla="*/ 281728 w 1436451"/>
                <a:gd name="connsiteY45" fmla="*/ 723900 h 1943100"/>
                <a:gd name="connsiteX46" fmla="*/ 338878 w 1436451"/>
                <a:gd name="connsiteY46" fmla="*/ 704850 h 1943100"/>
                <a:gd name="connsiteX47" fmla="*/ 376978 w 1436451"/>
                <a:gd name="connsiteY47" fmla="*/ 647700 h 1943100"/>
                <a:gd name="connsiteX48" fmla="*/ 300778 w 1436451"/>
                <a:gd name="connsiteY48" fmla="*/ 533400 h 1943100"/>
                <a:gd name="connsiteX49" fmla="*/ 243628 w 1436451"/>
                <a:gd name="connsiteY49" fmla="*/ 476250 h 1943100"/>
                <a:gd name="connsiteX50" fmla="*/ 262678 w 1436451"/>
                <a:gd name="connsiteY50" fmla="*/ 419100 h 1943100"/>
                <a:gd name="connsiteX51" fmla="*/ 338878 w 1436451"/>
                <a:gd name="connsiteY51" fmla="*/ 381000 h 1943100"/>
                <a:gd name="connsiteX52" fmla="*/ 338878 w 1436451"/>
                <a:gd name="connsiteY52" fmla="*/ 38100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36451" h="1943100">
                  <a:moveTo>
                    <a:pt x="262678" y="457200"/>
                  </a:moveTo>
                  <a:cubicBezTo>
                    <a:pt x="275378" y="438150"/>
                    <a:pt x="290539" y="420528"/>
                    <a:pt x="300778" y="400050"/>
                  </a:cubicBezTo>
                  <a:cubicBezTo>
                    <a:pt x="337721" y="326163"/>
                    <a:pt x="314407" y="304953"/>
                    <a:pt x="300778" y="209550"/>
                  </a:cubicBezTo>
                  <a:cubicBezTo>
                    <a:pt x="327704" y="74919"/>
                    <a:pt x="289111" y="124539"/>
                    <a:pt x="434128" y="76200"/>
                  </a:cubicBezTo>
                  <a:lnTo>
                    <a:pt x="491278" y="57150"/>
                  </a:lnTo>
                  <a:lnTo>
                    <a:pt x="548428" y="38100"/>
                  </a:lnTo>
                  <a:cubicBezTo>
                    <a:pt x="549087" y="38265"/>
                    <a:pt x="672668" y="67090"/>
                    <a:pt x="681778" y="76200"/>
                  </a:cubicBezTo>
                  <a:cubicBezTo>
                    <a:pt x="783378" y="177800"/>
                    <a:pt x="605578" y="101600"/>
                    <a:pt x="757978" y="152400"/>
                  </a:cubicBezTo>
                  <a:cubicBezTo>
                    <a:pt x="781692" y="116829"/>
                    <a:pt x="814401" y="59670"/>
                    <a:pt x="853228" y="38100"/>
                  </a:cubicBezTo>
                  <a:cubicBezTo>
                    <a:pt x="888335" y="18596"/>
                    <a:pt x="967528" y="0"/>
                    <a:pt x="967528" y="0"/>
                  </a:cubicBezTo>
                  <a:cubicBezTo>
                    <a:pt x="1018328" y="6350"/>
                    <a:pt x="1069558" y="9892"/>
                    <a:pt x="1119928" y="19050"/>
                  </a:cubicBezTo>
                  <a:cubicBezTo>
                    <a:pt x="1139685" y="22642"/>
                    <a:pt x="1161398" y="25556"/>
                    <a:pt x="1177078" y="38100"/>
                  </a:cubicBezTo>
                  <a:cubicBezTo>
                    <a:pt x="1194956" y="52403"/>
                    <a:pt x="1198989" y="79061"/>
                    <a:pt x="1215178" y="95250"/>
                  </a:cubicBezTo>
                  <a:cubicBezTo>
                    <a:pt x="1231367" y="111439"/>
                    <a:pt x="1253278" y="120650"/>
                    <a:pt x="1272328" y="133350"/>
                  </a:cubicBezTo>
                  <a:cubicBezTo>
                    <a:pt x="1285028" y="152400"/>
                    <a:pt x="1300189" y="170022"/>
                    <a:pt x="1310428" y="190500"/>
                  </a:cubicBezTo>
                  <a:cubicBezTo>
                    <a:pt x="1319408" y="208461"/>
                    <a:pt x="1316934" y="231970"/>
                    <a:pt x="1329478" y="247650"/>
                  </a:cubicBezTo>
                  <a:cubicBezTo>
                    <a:pt x="1343781" y="265528"/>
                    <a:pt x="1367578" y="273050"/>
                    <a:pt x="1386628" y="285750"/>
                  </a:cubicBezTo>
                  <a:cubicBezTo>
                    <a:pt x="1430196" y="416454"/>
                    <a:pt x="1436451" y="372209"/>
                    <a:pt x="1405678" y="495300"/>
                  </a:cubicBezTo>
                  <a:cubicBezTo>
                    <a:pt x="1400808" y="514781"/>
                    <a:pt x="1399172" y="536770"/>
                    <a:pt x="1386628" y="552450"/>
                  </a:cubicBezTo>
                  <a:cubicBezTo>
                    <a:pt x="1359771" y="586022"/>
                    <a:pt x="1309976" y="597051"/>
                    <a:pt x="1272328" y="609600"/>
                  </a:cubicBezTo>
                  <a:cubicBezTo>
                    <a:pt x="1182799" y="699129"/>
                    <a:pt x="1237594" y="651806"/>
                    <a:pt x="1100878" y="742950"/>
                  </a:cubicBezTo>
                  <a:cubicBezTo>
                    <a:pt x="1081828" y="755650"/>
                    <a:pt x="1064206" y="770811"/>
                    <a:pt x="1043728" y="781050"/>
                  </a:cubicBezTo>
                  <a:cubicBezTo>
                    <a:pt x="1018328" y="793750"/>
                    <a:pt x="992184" y="805061"/>
                    <a:pt x="967528" y="819150"/>
                  </a:cubicBezTo>
                  <a:cubicBezTo>
                    <a:pt x="947649" y="830509"/>
                    <a:pt x="930257" y="845891"/>
                    <a:pt x="910378" y="857250"/>
                  </a:cubicBezTo>
                  <a:cubicBezTo>
                    <a:pt x="844466" y="894914"/>
                    <a:pt x="841144" y="893028"/>
                    <a:pt x="777028" y="914400"/>
                  </a:cubicBezTo>
                  <a:cubicBezTo>
                    <a:pt x="718468" y="1002240"/>
                    <a:pt x="733534" y="951411"/>
                    <a:pt x="757978" y="1085850"/>
                  </a:cubicBezTo>
                  <a:cubicBezTo>
                    <a:pt x="763770" y="1117707"/>
                    <a:pt x="770004" y="1149492"/>
                    <a:pt x="777028" y="1181100"/>
                  </a:cubicBezTo>
                  <a:cubicBezTo>
                    <a:pt x="791974" y="1248356"/>
                    <a:pt x="808157" y="1328852"/>
                    <a:pt x="872278" y="1371600"/>
                  </a:cubicBezTo>
                  <a:lnTo>
                    <a:pt x="929428" y="1409700"/>
                  </a:lnTo>
                  <a:cubicBezTo>
                    <a:pt x="942128" y="1447800"/>
                    <a:pt x="975404" y="1484619"/>
                    <a:pt x="967528" y="1524000"/>
                  </a:cubicBezTo>
                  <a:cubicBezTo>
                    <a:pt x="940602" y="1658631"/>
                    <a:pt x="958717" y="1588533"/>
                    <a:pt x="910378" y="1733550"/>
                  </a:cubicBezTo>
                  <a:cubicBezTo>
                    <a:pt x="890406" y="1793467"/>
                    <a:pt x="895334" y="1807079"/>
                    <a:pt x="834178" y="1847850"/>
                  </a:cubicBezTo>
                  <a:cubicBezTo>
                    <a:pt x="817470" y="1858989"/>
                    <a:pt x="795485" y="1858990"/>
                    <a:pt x="777028" y="1866900"/>
                  </a:cubicBezTo>
                  <a:cubicBezTo>
                    <a:pt x="709353" y="1895903"/>
                    <a:pt x="701073" y="1904836"/>
                    <a:pt x="643678" y="1943100"/>
                  </a:cubicBezTo>
                  <a:cubicBezTo>
                    <a:pt x="580693" y="1938255"/>
                    <a:pt x="365574" y="1941847"/>
                    <a:pt x="281728" y="1885950"/>
                  </a:cubicBezTo>
                  <a:lnTo>
                    <a:pt x="167428" y="1809750"/>
                  </a:lnTo>
                  <a:cubicBezTo>
                    <a:pt x="154728" y="1790700"/>
                    <a:pt x="138347" y="1773644"/>
                    <a:pt x="129328" y="1752600"/>
                  </a:cubicBezTo>
                  <a:cubicBezTo>
                    <a:pt x="96610" y="1676258"/>
                    <a:pt x="112317" y="1647153"/>
                    <a:pt x="129328" y="1562100"/>
                  </a:cubicBezTo>
                  <a:cubicBezTo>
                    <a:pt x="134463" y="1536427"/>
                    <a:pt x="140855" y="1510978"/>
                    <a:pt x="148378" y="1485900"/>
                  </a:cubicBezTo>
                  <a:cubicBezTo>
                    <a:pt x="159918" y="1447433"/>
                    <a:pt x="186478" y="1371600"/>
                    <a:pt x="186478" y="1371600"/>
                  </a:cubicBezTo>
                  <a:cubicBezTo>
                    <a:pt x="148401" y="1181216"/>
                    <a:pt x="201758" y="1356420"/>
                    <a:pt x="110278" y="1219200"/>
                  </a:cubicBezTo>
                  <a:cubicBezTo>
                    <a:pt x="0" y="1053783"/>
                    <a:pt x="216392" y="1287214"/>
                    <a:pt x="34078" y="1104900"/>
                  </a:cubicBezTo>
                  <a:cubicBezTo>
                    <a:pt x="27728" y="1085850"/>
                    <a:pt x="15028" y="1067830"/>
                    <a:pt x="15028" y="1047750"/>
                  </a:cubicBezTo>
                  <a:cubicBezTo>
                    <a:pt x="15028" y="1038877"/>
                    <a:pt x="29668" y="892439"/>
                    <a:pt x="53128" y="857250"/>
                  </a:cubicBezTo>
                  <a:cubicBezTo>
                    <a:pt x="68072" y="834834"/>
                    <a:pt x="89582" y="817347"/>
                    <a:pt x="110278" y="800100"/>
                  </a:cubicBezTo>
                  <a:cubicBezTo>
                    <a:pt x="170655" y="749786"/>
                    <a:pt x="198662" y="751589"/>
                    <a:pt x="281728" y="723900"/>
                  </a:cubicBezTo>
                  <a:lnTo>
                    <a:pt x="338878" y="704850"/>
                  </a:lnTo>
                  <a:cubicBezTo>
                    <a:pt x="351578" y="685800"/>
                    <a:pt x="373740" y="670365"/>
                    <a:pt x="376978" y="647700"/>
                  </a:cubicBezTo>
                  <a:cubicBezTo>
                    <a:pt x="388844" y="564635"/>
                    <a:pt x="347821" y="572603"/>
                    <a:pt x="300778" y="533400"/>
                  </a:cubicBezTo>
                  <a:cubicBezTo>
                    <a:pt x="280082" y="516153"/>
                    <a:pt x="262678" y="495300"/>
                    <a:pt x="243628" y="476250"/>
                  </a:cubicBezTo>
                  <a:cubicBezTo>
                    <a:pt x="249978" y="457200"/>
                    <a:pt x="248479" y="433299"/>
                    <a:pt x="262678" y="419100"/>
                  </a:cubicBezTo>
                  <a:cubicBezTo>
                    <a:pt x="282758" y="399020"/>
                    <a:pt x="338878" y="381000"/>
                    <a:pt x="338878" y="381000"/>
                  </a:cubicBezTo>
                  <a:lnTo>
                    <a:pt x="338878" y="381000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153" name="Text Box 3"/>
          <p:cNvSpPr txBox="1">
            <a:spLocks noChangeArrowheads="1"/>
          </p:cNvSpPr>
          <p:nvPr/>
        </p:nvSpPr>
        <p:spPr bwMode="auto">
          <a:xfrm>
            <a:off x="373710" y="4314825"/>
            <a:ext cx="2886368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φωτοσύστημα ΙΙ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PS II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+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Σύμπλοκο δέσμευσης και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Συλλογής του φωτός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+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Ενζυμικό σύμπλοκο </a:t>
            </a:r>
          </a:p>
          <a:p>
            <a:pPr algn="ctr" defTabSz="762000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διάσπασης του νερού</a:t>
            </a:r>
            <a:endParaRPr lang="en-GB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96" name="TextBox 695"/>
          <p:cNvSpPr txBox="1"/>
          <p:nvPr/>
        </p:nvSpPr>
        <p:spPr>
          <a:xfrm>
            <a:off x="3559324" y="2852936"/>
            <a:ext cx="512178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Μεμβράνη θυλακοειδούς</a:t>
            </a:r>
            <a:endParaRPr lang="el-GR" sz="36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7" name="Rectangle 696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/>
      <p:bldP spid="423" grpId="0" animBg="1"/>
      <p:bldP spid="430" grpId="0" animBg="1"/>
      <p:bldP spid="430" grpId="1" animBg="1"/>
      <p:bldP spid="429" grpId="0" animBg="1"/>
      <p:bldP spid="1152" grpId="0" animBg="1"/>
      <p:bldP spid="1154" grpId="0"/>
      <p:bldP spid="1156" grpId="0"/>
      <p:bldP spid="1157" grpId="0"/>
      <p:bldP spid="1158" grpId="0"/>
      <p:bldP spid="1159" grpId="0"/>
      <p:bldP spid="1153" grpId="0"/>
      <p:bldP spid="696" grpId="0" animBg="1"/>
      <p:bldP spid="69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6367636" y="0"/>
            <a:ext cx="3533724" cy="1754326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Το φωτοσύστημα</a:t>
            </a:r>
            <a:endParaRPr lang="el-GR" sz="3600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 defTabSz="762000"/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Ι και ΙΙ</a:t>
            </a:r>
          </a:p>
          <a:p>
            <a:pPr algn="ctr" defTabSz="762000"/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Calibri" pitchFamily="34" charset="0"/>
              </a:rPr>
              <a:t>PS I</a:t>
            </a:r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 και </a:t>
            </a:r>
            <a:r>
              <a:rPr lang="en-GB" sz="3600" b="1" dirty="0">
                <a:solidFill>
                  <a:srgbClr val="FFFF00"/>
                </a:solidFill>
                <a:latin typeface="Calibri" pitchFamily="34" charset="0"/>
              </a:rPr>
              <a:t>PSII</a:t>
            </a: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  <a:endParaRPr lang="el-GR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8" name="Picture 2" descr="reaction-centers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 r="39028" b="24300"/>
          <a:stretch>
            <a:fillRect/>
          </a:stretch>
        </p:blipFill>
        <p:spPr bwMode="auto">
          <a:xfrm>
            <a:off x="0" y="1846697"/>
            <a:ext cx="5286582" cy="501130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19564" y="1844824"/>
            <a:ext cx="4567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el-GR" sz="3200" b="1" dirty="0" smtClean="0">
                <a:solidFill>
                  <a:srgbClr val="FFFF00"/>
                </a:solidFill>
                <a:latin typeface="Calibri" pitchFamily="34" charset="0"/>
              </a:rPr>
              <a:t>Σύμπλοκα μόρια </a:t>
            </a:r>
          </a:p>
          <a:p>
            <a:pPr algn="ctr" defTabSz="762000"/>
            <a:r>
              <a:rPr lang="el-GR" sz="3200" b="1" dirty="0" smtClean="0">
                <a:solidFill>
                  <a:srgbClr val="FFFF00"/>
                </a:solidFill>
                <a:latin typeface="Calibri" pitchFamily="34" charset="0"/>
              </a:rPr>
              <a:t>πρωτεϊνών </a:t>
            </a:r>
          </a:p>
          <a:p>
            <a:pPr algn="ctr" defTabSz="762000"/>
            <a:r>
              <a:rPr lang="el-GR" sz="3200" b="1" dirty="0" smtClean="0">
                <a:solidFill>
                  <a:srgbClr val="FFFF00"/>
                </a:solidFill>
                <a:latin typeface="Calibri" pitchFamily="34" charset="0"/>
              </a:rPr>
              <a:t>και </a:t>
            </a:r>
          </a:p>
          <a:p>
            <a:pPr algn="ctr" defTabSz="762000"/>
            <a:r>
              <a:rPr lang="el-GR" sz="3200" b="1" dirty="0" smtClean="0">
                <a:solidFill>
                  <a:srgbClr val="FFFF00"/>
                </a:solidFill>
                <a:latin typeface="Calibri" pitchFamily="34" charset="0"/>
              </a:rPr>
              <a:t>χρωστικών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15508" y="3933056"/>
            <a:ext cx="5071492" cy="1656184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Μεμβράνη θυλακοειδούς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83260" y="4941168"/>
            <a:ext cx="3312368" cy="1224136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CCFF33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295628" y="5877272"/>
            <a:ext cx="3618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Φωτοχημικό κέντρο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74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Μόρια κεραίες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5348" y="332656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Μεταφορείς ηλεκτρονίων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V="1">
            <a:off x="246956" y="1484784"/>
            <a:ext cx="2448272" cy="720080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CCFF33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3343300" y="1412776"/>
            <a:ext cx="1368152" cy="1296144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CCFF33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Άδειες Χρήσης</a:t>
            </a:r>
          </a:p>
        </p:txBody>
      </p:sp>
      <p:sp>
        <p:nvSpPr>
          <p:cNvPr id="62467" name="Περιεχόμενο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Το παρόν εκπαιδευτικό υλικό υπόκειται σε</a:t>
            </a:r>
            <a:r>
              <a:rPr lang="en-US" altLang="el-G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άδειες χρήσης </a:t>
            </a:r>
            <a:r>
              <a:rPr lang="en-US" altLang="el-GR" dirty="0" smtClean="0">
                <a:solidFill>
                  <a:schemeClr val="bg1"/>
                </a:solidFill>
                <a:latin typeface="Calibri" pitchFamily="34" charset="0"/>
              </a:rPr>
              <a:t>Creative Commons. </a:t>
            </a:r>
          </a:p>
          <a:p>
            <a:pPr eaLnBrk="1" hangingPunct="1"/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62468" name="Άδεια χρήσης" descr="Αδεια χρήσης Αναφορά, παρόμοι διανομή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4941888"/>
            <a:ext cx="1584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D0FB431-A75C-4B6A-946D-02F0A8332B52}" type="slidenum">
              <a:rPr lang="el-GR" altLang="el-GR" smtClean="0">
                <a:latin typeface="Calibri" pitchFamily="34" charset="0"/>
                <a:cs typeface="Arial" charset="0"/>
              </a:rPr>
              <a:pPr/>
              <a:t>2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044108"/>
              </p:ext>
            </p:extLst>
          </p:nvPr>
        </p:nvGraphicFramePr>
        <p:xfrm>
          <a:off x="1247775" y="141288"/>
          <a:ext cx="7456488" cy="661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4" name="MDLDrawObject Class" r:id="rId4" imgW="6248321" imgH="5924502" progId="">
                  <p:embed/>
                </p:oleObj>
              </mc:Choice>
              <mc:Fallback>
                <p:oleObj name="MDLDrawObject Class" r:id="rId4" imgW="6248321" imgH="5924502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141288"/>
                        <a:ext cx="7456488" cy="66135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23620" y="4653136"/>
            <a:ext cx="4063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>
                <a:solidFill>
                  <a:schemeClr val="bg1"/>
                </a:solidFill>
                <a:latin typeface="Calibri" pitchFamily="34" charset="0"/>
              </a:rPr>
              <a:t>Φωτοσυνθετικές χρωστικές: η χλωροφύλλη</a:t>
            </a:r>
            <a:endParaRPr lang="el-GR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00"/>
            <a:ext cx="3581400" cy="4953000"/>
          </a:xfrm>
          <a:solidFill>
            <a:schemeClr val="bg1"/>
          </a:solidFill>
          <a:ln/>
        </p:spPr>
        <p:txBody>
          <a:bodyPr/>
          <a:lstStyle/>
          <a:p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ΚΑΡΟΤΕΝΟΕΙΔΗ</a:t>
            </a:r>
            <a:r>
              <a:rPr lang="en-US" sz="2400">
                <a:latin typeface="Calibri" pitchFamily="34" charset="0"/>
              </a:rPr>
              <a:t>: </a:t>
            </a:r>
            <a:r>
              <a:rPr lang="en-US" sz="2400" b="1">
                <a:latin typeface="Calibri" pitchFamily="34" charset="0"/>
              </a:rPr>
              <a:t>βοηθητικές φωτοσυνθετικές χρωστικές με χρώμα κίτρινο προς κόκκινο.</a:t>
            </a:r>
            <a:br>
              <a:rPr lang="en-US" sz="2400" b="1">
                <a:latin typeface="Calibri" pitchFamily="34" charset="0"/>
              </a:rPr>
            </a:br>
            <a:r>
              <a:rPr lang="el-GR" sz="2400" b="1">
                <a:latin typeface="Calibri" pitchFamily="34" charset="0"/>
              </a:rPr>
              <a:t/>
            </a:r>
            <a:br>
              <a:rPr lang="el-GR" sz="2400" b="1">
                <a:latin typeface="Calibri" pitchFamily="34" charset="0"/>
              </a:rPr>
            </a:br>
            <a:r>
              <a:rPr lang="el-GR" sz="2400" b="1">
                <a:latin typeface="Calibri" pitchFamily="34" charset="0"/>
              </a:rPr>
              <a:t>Π</a:t>
            </a:r>
            <a:r>
              <a:rPr lang="en-US" sz="2400" b="1">
                <a:latin typeface="Calibri" pitchFamily="34" charset="0"/>
              </a:rPr>
              <a:t>εριέχουν περίπου 40 άτομα C ή οκτώ μονάδες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ισοπρενίου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l-GR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[</a:t>
            </a:r>
            <a:r>
              <a:rPr lang="en-US" sz="2400" b="1">
                <a:latin typeface="Calibri" pitchFamily="34" charset="0"/>
              </a:rPr>
              <a:t>CH</a:t>
            </a:r>
            <a:r>
              <a:rPr lang="en-US" sz="2400" b="1" baseline="-25000">
                <a:latin typeface="Calibri" pitchFamily="34" charset="0"/>
              </a:rPr>
              <a:t>2</a:t>
            </a:r>
            <a:r>
              <a:rPr lang="en-US" sz="2400" b="1">
                <a:latin typeface="Calibri" pitchFamily="34" charset="0"/>
              </a:rPr>
              <a:t>=C(CH</a:t>
            </a:r>
            <a:r>
              <a:rPr lang="en-US" sz="2400" b="1" baseline="-25000">
                <a:latin typeface="Calibri" pitchFamily="34" charset="0"/>
              </a:rPr>
              <a:t>3</a:t>
            </a:r>
            <a:r>
              <a:rPr lang="en-US" sz="2400" b="1">
                <a:latin typeface="Calibri" pitchFamily="34" charset="0"/>
              </a:rPr>
              <a:t>)-CH=CH</a:t>
            </a:r>
            <a:r>
              <a:rPr lang="en-US" sz="2400" b="1" baseline="-25000">
                <a:latin typeface="Calibri" pitchFamily="34" charset="0"/>
              </a:rPr>
              <a:t>2</a:t>
            </a:r>
            <a:r>
              <a:rPr lang="el-GR" sz="2400" b="1">
                <a:latin typeface="Calibri" pitchFamily="34" charset="0"/>
              </a:rPr>
              <a:t>]</a:t>
            </a:r>
            <a:r>
              <a:rPr lang="en-US" sz="2400" b="1" baseline="-25000">
                <a:latin typeface="Calibri" pitchFamily="34" charset="0"/>
              </a:rPr>
              <a:t/>
            </a:r>
            <a:br>
              <a:rPr lang="en-US" sz="2400" b="1" baseline="-25000">
                <a:latin typeface="Calibri" pitchFamily="34" charset="0"/>
              </a:rPr>
            </a:br>
            <a:r>
              <a:rPr lang="el-GR" sz="2400" b="1" baseline="-25000">
                <a:latin typeface="Calibri" pitchFamily="34" charset="0"/>
              </a:rPr>
              <a:t/>
            </a:r>
            <a:br>
              <a:rPr lang="el-GR" sz="2400" b="1" baseline="-25000">
                <a:latin typeface="Calibri" pitchFamily="34" charset="0"/>
              </a:rPr>
            </a:br>
            <a:r>
              <a:rPr lang="en-US" sz="2400" b="1">
                <a:latin typeface="Calibri" pitchFamily="34" charset="0"/>
              </a:rPr>
              <a:t>ΜΗ ΥΔΑΤΟΔΙΑΛΥΤΑ ΜΟΡΙΑ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044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093160"/>
              </p:ext>
            </p:extLst>
          </p:nvPr>
        </p:nvGraphicFramePr>
        <p:xfrm>
          <a:off x="3724275" y="4872038"/>
          <a:ext cx="6343650" cy="154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51" name="MDLDrawObject Class" r:id="rId4" imgW="6343610" imgH="1352637" progId="">
                  <p:embed/>
                </p:oleObj>
              </mc:Choice>
              <mc:Fallback>
                <p:oleObj name="MDLDrawObject Class" r:id="rId4" imgW="6343610" imgH="1352637" progId="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6000" contrast="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872038"/>
                        <a:ext cx="6343650" cy="154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038600" y="457200"/>
            <a:ext cx="5943600" cy="535531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663300"/>
                </a:solidFill>
                <a:latin typeface="Calibri" pitchFamily="34" charset="0"/>
              </a:rPr>
              <a:t>A. ακόρεστοι υδρογονάνθρακες</a:t>
            </a:r>
            <a:endParaRPr lang="en-GB" sz="3200">
              <a:solidFill>
                <a:srgbClr val="663300"/>
              </a:solidFill>
              <a:latin typeface="Calibri" pitchFamily="34" charset="0"/>
            </a:endParaRP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114800" y="3581400"/>
            <a:ext cx="5791200" cy="10668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/>
            <a:r>
              <a:rPr lang="en-US" sz="3200">
                <a:solidFill>
                  <a:srgbClr val="000066"/>
                </a:solidFill>
                <a:latin typeface="Calibri" pitchFamily="34" charset="0"/>
              </a:rPr>
              <a:t>B. οξυγονωμένοι ακόρεστοι υδρογονάνθρακες</a:t>
            </a:r>
            <a:endParaRPr lang="en-GB" sz="320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0688"/>
            <a:ext cx="4063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>
                <a:solidFill>
                  <a:schemeClr val="bg1"/>
                </a:solidFill>
                <a:latin typeface="Calibri" pitchFamily="34" charset="0"/>
              </a:rPr>
              <a:t>Φωτοσυνθετικές χρωστικές</a:t>
            </a:r>
            <a:endParaRPr lang="el-GR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07202" y="6396335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594062"/>
              </p:ext>
            </p:extLst>
          </p:nvPr>
        </p:nvGraphicFramePr>
        <p:xfrm>
          <a:off x="3844925" y="1393825"/>
          <a:ext cx="5873750" cy="185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52" name="MDLDrawObject Class" r:id="rId6" imgW="5352927" imgH="1600166" progId="">
                  <p:embed/>
                </p:oleObj>
              </mc:Choice>
              <mc:Fallback>
                <p:oleObj name="MDLDrawObject Class" r:id="rId6" imgW="5352927" imgH="1600166" progId="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0" contrast="7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925" y="1393825"/>
                        <a:ext cx="5873750" cy="185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929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3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27076" y="5693767"/>
            <a:ext cx="822292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ΓΙΑΤΙ ΤΑ ΦΩΤΟΣΥΝΘΕΤΙΚΑ ΤΜΗΜΑΤΑ ΤΩΝ ΦΥΤΩΝ ΕΙΝΑΙ ΠΡΑΣΙΝΑ;</a:t>
            </a:r>
            <a:endParaRPr lang="en-US" sz="32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1219200" y="304800"/>
          <a:ext cx="8351838" cy="623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7" name="Image" r:id="rId4" imgW="6419048" imgH="4791744" progId="">
                  <p:embed/>
                </p:oleObj>
              </mc:Choice>
              <mc:Fallback>
                <p:oleObj name="Image" r:id="rId4" imgW="6419048" imgH="4791744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04800"/>
                        <a:ext cx="8351838" cy="623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889125" y="5354638"/>
            <a:ext cx="69373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000"/>
              <a:t>400</a:t>
            </a:r>
            <a:endParaRPr lang="en-GB" sz="2000"/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114800" y="5334000"/>
            <a:ext cx="69373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000"/>
              <a:t>500</a:t>
            </a:r>
            <a:endParaRPr lang="en-GB" sz="2000"/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6400800" y="5334000"/>
            <a:ext cx="69373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000"/>
              <a:t>600</a:t>
            </a:r>
            <a:endParaRPr lang="en-GB" sz="2000"/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8686800" y="5334000"/>
            <a:ext cx="69373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000"/>
              <a:t>700</a:t>
            </a:r>
            <a:endParaRPr lang="en-GB" sz="2000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810000" y="289560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098925" y="2630488"/>
            <a:ext cx="21510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400" b="1">
                <a:latin typeface="Arial" pitchFamily="34" charset="0"/>
              </a:rPr>
              <a:t>καροτενοειδή</a:t>
            </a:r>
            <a:endParaRPr lang="en-GB" sz="2400" b="1">
              <a:latin typeface="Arial" pitchFamily="34" charset="0"/>
            </a:endParaRP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8305800" y="2514600"/>
            <a:ext cx="9286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Chl a</a:t>
            </a:r>
            <a:endParaRPr lang="en-GB" sz="2400" b="1">
              <a:latin typeface="Arial" pitchFamily="34" charset="0"/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6629400" y="3810000"/>
            <a:ext cx="9445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Chl b</a:t>
            </a:r>
            <a:endParaRPr lang="en-GB" sz="2400" b="1">
              <a:latin typeface="Arial" pitchFamily="34" charset="0"/>
            </a:endParaRP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4114800" y="5791200"/>
            <a:ext cx="29654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400" b="1">
                <a:latin typeface="Arial" pitchFamily="34" charset="0"/>
              </a:rPr>
              <a:t>Μήκος κύματος </a:t>
            </a:r>
            <a:r>
              <a:rPr lang="en-US" sz="2400" b="1">
                <a:latin typeface="Arial" pitchFamily="34" charset="0"/>
              </a:rPr>
              <a:t>nm</a:t>
            </a:r>
            <a:endParaRPr lang="en-GB" sz="2400" b="1">
              <a:latin typeface="Arial" pitchFamily="34" charset="0"/>
            </a:endParaRPr>
          </a:p>
        </p:txBody>
      </p:sp>
      <p:sp>
        <p:nvSpPr>
          <p:cNvPr id="103436" name="Line 12"/>
          <p:cNvSpPr>
            <a:spLocks noChangeShapeType="1"/>
          </p:cNvSpPr>
          <p:nvPr/>
        </p:nvSpPr>
        <p:spPr bwMode="auto">
          <a:xfrm>
            <a:off x="4267200" y="533400"/>
            <a:ext cx="0" cy="4648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>
            <a:off x="6172200" y="533400"/>
            <a:ext cx="0" cy="4648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4495800" y="6324600"/>
            <a:ext cx="2128838" cy="4572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2400" b="1">
                <a:solidFill>
                  <a:schemeClr val="bg1"/>
                </a:solidFill>
                <a:latin typeface="Arial" pitchFamily="34" charset="0"/>
              </a:rPr>
              <a:t>Ζώνη ορατού</a:t>
            </a:r>
            <a:endParaRPr lang="en-GB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4357682" y="714356"/>
            <a:ext cx="1734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Πράσινη ζώνη</a:t>
            </a:r>
            <a:endParaRPr lang="el-GR" dirty="0"/>
          </a:p>
        </p:txBody>
      </p:sp>
      <p:sp>
        <p:nvSpPr>
          <p:cNvPr id="16" name="Rectangle 15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4144" y="5862935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effectLst/>
                <a:latin typeface="Calibri" panose="020F0502020204030204" pitchFamily="34" charset="0"/>
              </a:rPr>
              <a:t>σελ. 224-225</a:t>
            </a:r>
            <a:endParaRPr lang="el-GR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3060" y="2420888"/>
            <a:ext cx="8222927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ΓΙΑΤΙ ΤΑ ΦΩΤΟΣΥΝΘΕΤΙΚΑ ΤΜΗΜΑΤΑ ΤΩΝ ΦΥΤΩΝ ΤΟ ΦΘΙΝΟΠΩΡΟ ΕΙΝΑΙ ΠΟΡΤΟΚΑΛΟΧΡΩΑ ή ΚΙΤΡΙΝΟΚΟΚΚΙΝΑ;</a:t>
            </a:r>
            <a:endParaRPr lang="en-US" sz="32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44" y="908720"/>
            <a:ext cx="8222927" cy="50167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ΕΡΩΤΗΜΑ</a:t>
            </a:r>
          </a:p>
          <a:p>
            <a:pPr algn="ctr"/>
            <a:r>
              <a:rPr lang="el-GR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Οι γυάλινοι υαλοπίνακες ενός θερμοκηπίου βάφονται </a:t>
            </a:r>
            <a:r>
              <a:rPr lang="el-GR" sz="40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μπλέ</a:t>
            </a:r>
            <a:r>
              <a:rPr lang="el-GR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και ενός άλλου θερμοκηπίου βάφονται πράσινοι.</a:t>
            </a:r>
          </a:p>
          <a:p>
            <a:pPr algn="ctr"/>
            <a:r>
              <a:rPr lang="el-GR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Σε ποιο θερμοκήπιο τα φυτά θα αναπτυχθούν κανονικά και σε ποιο θα «πεθάνουν»;</a:t>
            </a:r>
            <a:endParaRPr lang="en-US" sz="4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900" y="673817"/>
            <a:ext cx="8222927" cy="507831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5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Τα γεγονότα που ακολουθούν της πρόσπτωσης της ηλιακής ακτινοβολίας στα πράσινα τμήματα των φυτών και των </a:t>
            </a:r>
            <a:r>
              <a:rPr lang="el-GR" sz="54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φυκών</a:t>
            </a:r>
            <a:r>
              <a:rPr lang="el-GR" sz="5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54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2112136" y="175854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040830" y="140135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898086" y="190141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969524" y="118703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469458" y="283011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612202" y="311586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612334" y="254436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826780" y="233004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398284" y="132991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826780" y="68697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69524" y="54409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26582" y="54409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469458" y="361593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612466" y="333017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612994" y="61553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684300" y="61553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898482" y="82984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112664" y="75841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684036" y="54409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184102" y="161566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898482" y="175854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398548" y="161566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112928" y="161566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41160" y="275867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041226" y="261579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469854" y="261579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12664" y="347305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326846" y="383024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755342" y="418743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183838" y="433031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041226" y="433031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469986" y="304442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398680" y="297298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8541556" y="225860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8970184" y="147279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327110" y="418743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9184498" y="225860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9041622" y="311586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8255804" y="411599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8684432" y="375880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5469722" y="468750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255540" y="511612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755738" y="497325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12730" y="454462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326846" y="304442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398152" y="247292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469722" y="190141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040962" y="340161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612862" y="240148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683904" y="154422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7041358" y="275867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684300" y="347305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897954" y="218717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255672" y="497325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5469722" y="404455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684168" y="140135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3540896" y="161566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398548" y="1115600"/>
            <a:ext cx="1071570" cy="1071570"/>
          </a:xfrm>
          <a:prstGeom prst="ellipse">
            <a:avLst/>
          </a:prstGeom>
          <a:solidFill>
            <a:srgbClr val="00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8184366" y="1401352"/>
            <a:ext cx="1071570" cy="1071570"/>
          </a:xfrm>
          <a:prstGeom prst="ellipse">
            <a:avLst/>
          </a:prstGeom>
          <a:solidFill>
            <a:srgbClr val="00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755606" y="318730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041358" y="383024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6255540" y="375880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8398680" y="304442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7755738" y="418743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8612994" y="2187170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7184234" y="4115996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3398020" y="3115864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040962" y="2258608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4" name="Freeform 73"/>
          <p:cNvSpPr/>
          <p:nvPr/>
        </p:nvSpPr>
        <p:spPr bwMode="auto">
          <a:xfrm>
            <a:off x="1873894" y="4544616"/>
            <a:ext cx="2039816" cy="1322363"/>
          </a:xfrm>
          <a:custGeom>
            <a:avLst/>
            <a:gdLst>
              <a:gd name="connsiteX0" fmla="*/ 0 w 2039816"/>
              <a:gd name="connsiteY0" fmla="*/ 1322363 h 1322363"/>
              <a:gd name="connsiteX1" fmla="*/ 829994 w 2039816"/>
              <a:gd name="connsiteY1" fmla="*/ 1111348 h 1322363"/>
              <a:gd name="connsiteX2" fmla="*/ 872197 w 2039816"/>
              <a:gd name="connsiteY2" fmla="*/ 689317 h 1322363"/>
              <a:gd name="connsiteX3" fmla="*/ 1237957 w 2039816"/>
              <a:gd name="connsiteY3" fmla="*/ 548640 h 1322363"/>
              <a:gd name="connsiteX4" fmla="*/ 1364567 w 2039816"/>
              <a:gd name="connsiteY4" fmla="*/ 140677 h 1322363"/>
              <a:gd name="connsiteX5" fmla="*/ 2039816 w 2039816"/>
              <a:gd name="connsiteY5" fmla="*/ 0 h 132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9816" h="1322363">
                <a:moveTo>
                  <a:pt x="0" y="1322363"/>
                </a:moveTo>
                <a:cubicBezTo>
                  <a:pt x="342314" y="1269609"/>
                  <a:pt x="684628" y="1216856"/>
                  <a:pt x="829994" y="1111348"/>
                </a:cubicBezTo>
                <a:cubicBezTo>
                  <a:pt x="975360" y="1005840"/>
                  <a:pt x="804203" y="783102"/>
                  <a:pt x="872197" y="689317"/>
                </a:cubicBezTo>
                <a:cubicBezTo>
                  <a:pt x="940191" y="595532"/>
                  <a:pt x="1155895" y="640080"/>
                  <a:pt x="1237957" y="548640"/>
                </a:cubicBezTo>
                <a:cubicBezTo>
                  <a:pt x="1320019" y="457200"/>
                  <a:pt x="1230924" y="232117"/>
                  <a:pt x="1364567" y="140677"/>
                </a:cubicBezTo>
                <a:cubicBezTo>
                  <a:pt x="1498210" y="49237"/>
                  <a:pt x="1769013" y="24618"/>
                  <a:pt x="2039816" y="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40896" y="6245841"/>
            <a:ext cx="274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Μόρια κεραίες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 bwMode="auto">
          <a:xfrm rot="5400000" flipH="1" flipV="1">
            <a:off x="4112400" y="5616194"/>
            <a:ext cx="1143008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 flipV="1">
            <a:off x="4755342" y="5259004"/>
            <a:ext cx="1001720" cy="9286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 flipV="1">
            <a:off x="4755342" y="5044690"/>
            <a:ext cx="2287604" cy="11430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6398416" y="-27384"/>
            <a:ext cx="3618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Φωτοχημικό κέντρο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4" name="Straight Arrow Connector 83"/>
          <p:cNvCxnSpPr>
            <a:stCxn id="83" idx="2"/>
          </p:cNvCxnSpPr>
          <p:nvPr/>
        </p:nvCxnSpPr>
        <p:spPr bwMode="auto">
          <a:xfrm rot="16200000" flipH="1">
            <a:off x="7952725" y="812519"/>
            <a:ext cx="701084" cy="19082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802342" y="5288340"/>
            <a:ext cx="2143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Φωτόνια ορατού φάσματος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0" y="6349145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5024" y="0"/>
            <a:ext cx="3232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Πως δρουν τα </a:t>
            </a:r>
          </a:p>
          <a:p>
            <a:pPr algn="ctr"/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Φωτοσυστήματα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;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Το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εξιτόνιο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8" grpId="0" animBg="1"/>
      <p:bldP spid="34" grpId="0" animBg="1"/>
      <p:bldP spid="12" grpId="0" animBg="1"/>
      <p:bldP spid="14" grpId="0" animBg="1"/>
      <p:bldP spid="20" grpId="0" animBg="1"/>
      <p:bldP spid="60" grpId="0" animBg="1"/>
      <p:bldP spid="62" grpId="0" animBg="1"/>
      <p:bldP spid="62" grpId="1" animBg="1"/>
      <p:bldP spid="63" grpId="0" animBg="1"/>
      <p:bldP spid="63" grpId="1" animBg="1"/>
      <p:bldP spid="74" grpId="0" animBg="1"/>
      <p:bldP spid="7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reaction-centers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 r="39028" b="24300"/>
          <a:stretch>
            <a:fillRect/>
          </a:stretch>
        </p:blipFill>
        <p:spPr bwMode="auto">
          <a:xfrm>
            <a:off x="2143104" y="1214422"/>
            <a:ext cx="5286582" cy="5011303"/>
          </a:xfrm>
          <a:prstGeom prst="rect">
            <a:avLst/>
          </a:prstGeom>
          <a:noFill/>
        </p:spPr>
      </p:pic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1219200" y="16764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>
            <a:off x="1371600" y="13716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1600200" y="12192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>
            <a:off x="1752600" y="10668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1981200" y="9144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2133600" y="762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0" name="Line 10"/>
          <p:cNvSpPr>
            <a:spLocks noChangeShapeType="1"/>
          </p:cNvSpPr>
          <p:nvPr/>
        </p:nvSpPr>
        <p:spPr bwMode="auto">
          <a:xfrm>
            <a:off x="2438400" y="6096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1" name="Line 11"/>
          <p:cNvSpPr>
            <a:spLocks noChangeShapeType="1"/>
          </p:cNvSpPr>
          <p:nvPr/>
        </p:nvSpPr>
        <p:spPr bwMode="auto">
          <a:xfrm>
            <a:off x="2743200" y="5334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2" name="Line 12"/>
          <p:cNvSpPr>
            <a:spLocks noChangeShapeType="1"/>
          </p:cNvSpPr>
          <p:nvPr/>
        </p:nvSpPr>
        <p:spPr bwMode="auto">
          <a:xfrm>
            <a:off x="3124200" y="381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>
            <a:off x="3429000" y="3048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1066800" y="1905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>
            <a:off x="914400" y="22098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>
            <a:off x="838200" y="24384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762000" y="2667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8" name="Line 18"/>
          <p:cNvSpPr>
            <a:spLocks noChangeShapeType="1"/>
          </p:cNvSpPr>
          <p:nvPr/>
        </p:nvSpPr>
        <p:spPr bwMode="auto">
          <a:xfrm>
            <a:off x="762000" y="28956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>
            <a:off x="6400800" y="5334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0" name="Line 20"/>
          <p:cNvSpPr>
            <a:spLocks noChangeShapeType="1"/>
          </p:cNvSpPr>
          <p:nvPr/>
        </p:nvSpPr>
        <p:spPr bwMode="auto">
          <a:xfrm>
            <a:off x="6629400" y="51054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1" name="Line 21"/>
          <p:cNvSpPr>
            <a:spLocks noChangeShapeType="1"/>
          </p:cNvSpPr>
          <p:nvPr/>
        </p:nvSpPr>
        <p:spPr bwMode="auto">
          <a:xfrm>
            <a:off x="6781800" y="48768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>
            <a:off x="6934200" y="4572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>
            <a:off x="6934200" y="28194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>
            <a:off x="7086600" y="4191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>
            <a:off x="7086600" y="38100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7086600" y="35052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>
            <a:off x="7010400" y="31242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>
            <a:off x="5638800" y="54102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6019800" y="5410200"/>
            <a:ext cx="1600200" cy="1219200"/>
          </a:xfrm>
          <a:prstGeom prst="line">
            <a:avLst/>
          </a:prstGeom>
          <a:noFill/>
          <a:ln w="76200" cap="rnd">
            <a:solidFill>
              <a:srgbClr val="CC33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7637767" y="685800"/>
            <a:ext cx="2123465" cy="156966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ηλεκτρόνιο</a:t>
            </a:r>
          </a:p>
          <a:p>
            <a:pPr algn="ctr" defTabSz="762000"/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υψηλής </a:t>
            </a:r>
          </a:p>
          <a:p>
            <a:pPr algn="ctr" defTabSz="762000"/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ενέργειας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>
            <a:off x="1066800" y="1143000"/>
            <a:ext cx="747320" cy="769441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4400" b="1" dirty="0" err="1">
                <a:latin typeface="Calibri" pitchFamily="34" charset="0"/>
              </a:rPr>
              <a:t>hv</a:t>
            </a:r>
            <a:endParaRPr lang="en-GB" sz="4400" b="1" dirty="0">
              <a:latin typeface="Calibri" pitchFamily="34" charset="0"/>
            </a:endParaRPr>
          </a:p>
        </p:txBody>
      </p:sp>
      <p:sp>
        <p:nvSpPr>
          <p:cNvPr id="107552" name="Text Box 32"/>
          <p:cNvSpPr txBox="1">
            <a:spLocks noChangeArrowheads="1"/>
          </p:cNvSpPr>
          <p:nvPr/>
        </p:nvSpPr>
        <p:spPr bwMode="auto">
          <a:xfrm>
            <a:off x="7543800" y="5181600"/>
            <a:ext cx="747320" cy="769441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4400" b="1">
                <a:latin typeface="Calibri" pitchFamily="34" charset="0"/>
              </a:rPr>
              <a:t>hv</a:t>
            </a:r>
            <a:endParaRPr lang="en-GB" sz="4400" b="1">
              <a:latin typeface="Calibri" pitchFamily="34" charset="0"/>
            </a:endParaRPr>
          </a:p>
        </p:txBody>
      </p:sp>
      <p:sp>
        <p:nvSpPr>
          <p:cNvPr id="107553" name="Text Box 33"/>
          <p:cNvSpPr txBox="1">
            <a:spLocks noChangeArrowheads="1"/>
          </p:cNvSpPr>
          <p:nvPr/>
        </p:nvSpPr>
        <p:spPr bwMode="auto">
          <a:xfrm>
            <a:off x="357163" y="4941888"/>
            <a:ext cx="950901" cy="7078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4000" b="1">
                <a:latin typeface="Calibri" pitchFamily="34" charset="0"/>
              </a:rPr>
              <a:t>PS I</a:t>
            </a:r>
            <a:endParaRPr lang="en-GB" sz="4000" b="1">
              <a:latin typeface="Calibri" pitchFamily="34" charset="0"/>
            </a:endParaRPr>
          </a:p>
        </p:txBody>
      </p:sp>
      <p:sp>
        <p:nvSpPr>
          <p:cNvPr id="107555" name="Oval 35"/>
          <p:cNvSpPr>
            <a:spLocks noChangeArrowheads="1"/>
          </p:cNvSpPr>
          <p:nvPr/>
        </p:nvSpPr>
        <p:spPr bwMode="auto">
          <a:xfrm>
            <a:off x="4643434" y="4071942"/>
            <a:ext cx="717552" cy="69215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07554" name="Oval 34"/>
          <p:cNvSpPr>
            <a:spLocks noChangeArrowheads="1"/>
          </p:cNvSpPr>
          <p:nvPr/>
        </p:nvSpPr>
        <p:spPr bwMode="auto">
          <a:xfrm>
            <a:off x="4571996" y="4000504"/>
            <a:ext cx="860428" cy="782646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defTabSz="762000"/>
            <a:r>
              <a:rPr lang="en-US" sz="4400" b="1" dirty="0">
                <a:latin typeface="Calibri" pitchFamily="34" charset="0"/>
              </a:rPr>
              <a:t>e</a:t>
            </a:r>
            <a:r>
              <a:rPr lang="en-US" sz="4400" b="1" baseline="30000" dirty="0">
                <a:latin typeface="Calibri" pitchFamily="34" charset="0"/>
              </a:rPr>
              <a:t>-</a:t>
            </a:r>
            <a:endParaRPr lang="en-GB" sz="4400" b="1" dirty="0">
              <a:latin typeface="Calibri" pitchFamily="34" charset="0"/>
            </a:endParaRPr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318964" y="3933056"/>
            <a:ext cx="1087157" cy="7078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4000" b="1">
                <a:latin typeface="Calibri" pitchFamily="34" charset="0"/>
              </a:rPr>
              <a:t>PS </a:t>
            </a:r>
            <a:r>
              <a:rPr lang="el-GR" sz="4000" b="1">
                <a:latin typeface="Calibri" pitchFamily="34" charset="0"/>
              </a:rPr>
              <a:t>Ι</a:t>
            </a:r>
            <a:r>
              <a:rPr lang="en-US" sz="4000" b="1">
                <a:latin typeface="Calibri" pitchFamily="34" charset="0"/>
              </a:rPr>
              <a:t>I</a:t>
            </a:r>
            <a:endParaRPr lang="en-GB" sz="4000" b="1">
              <a:latin typeface="Calibri" pitchFamily="34" charset="0"/>
            </a:endParaRPr>
          </a:p>
        </p:txBody>
      </p:sp>
      <p:sp>
        <p:nvSpPr>
          <p:cNvPr id="38" name="37 - TextBox"/>
          <p:cNvSpPr txBox="1"/>
          <p:nvPr/>
        </p:nvSpPr>
        <p:spPr>
          <a:xfrm>
            <a:off x="2428856" y="6211669"/>
            <a:ext cx="3553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Οπή ηλεκτρονίου</a:t>
            </a:r>
            <a:endParaRPr lang="el-GR" sz="3600" b="1" dirty="0">
              <a:solidFill>
                <a:schemeClr val="bg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0" name="39 - Ευθύγραμμο βέλος σύνδεσης"/>
          <p:cNvCxnSpPr>
            <a:stCxn id="38" idx="0"/>
          </p:cNvCxnSpPr>
          <p:nvPr/>
        </p:nvCxnSpPr>
        <p:spPr bwMode="auto">
          <a:xfrm rot="5400000" flipH="1" flipV="1">
            <a:off x="3818902" y="5172822"/>
            <a:ext cx="1425346" cy="652348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9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9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0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1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3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3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4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5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6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7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7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8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9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0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1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1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2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3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4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5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6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7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8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1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9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000"/>
                                        <p:tgtEl>
                                          <p:spTgt spid="10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"/>
                            </p:stCondLst>
                            <p:childTnLst>
                              <p:par>
                                <p:cTn id="30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000"/>
                                        <p:tgtEl>
                                          <p:spTgt spid="10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6 4.52359E-6 C 0.01204 -0.03331 0.02361 -0.06661 0.02655 -0.09922 C 0.02963 -0.1316 0.02392 -0.1642 0.01852 -0.19496 C 0.01327 -0.22572 -0.00355 -0.25926 -0.00556 -0.28377 C -0.00741 -0.30828 -0.00078 -0.3321 0.00648 -0.34182 C 0.01389 -0.35153 0.02794 -0.33488 0.03859 -0.34182 C 0.04924 -0.34852 0.05032 -0.36749 0.0707 -0.38275 C 0.09092 -0.39802 0.12581 -0.41605 0.16085 -0.43386 " pathEditMode="relative" rAng="0" ptsTypes="aaaaaaaA">
                                      <p:cBhvr>
                                        <p:cTn id="307" dur="2000" fill="hold"/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-21700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2000"/>
                                        <p:tgtEl>
                                          <p:spTgt spid="10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4000"/>
                            </p:stCondLst>
                            <p:childTnLst>
                              <p:par>
                                <p:cTn id="312" presetID="10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2000"/>
                                        <p:tgtEl>
                                          <p:spTgt spid="107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6000"/>
                            </p:stCondLst>
                            <p:childTnLst>
                              <p:par>
                                <p:cTn id="326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7" dur="250" autoRev="1" fill="remove"/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8" dur="250" autoRev="1" fill="remove"/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9" dur="250" autoRev="1" fill="remove"/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250" autoRev="1" fill="remove"/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4" grpId="1" animBg="1"/>
      <p:bldP spid="107525" grpId="0" animBg="1"/>
      <p:bldP spid="107525" grpId="1" animBg="1"/>
      <p:bldP spid="107526" grpId="0" animBg="1"/>
      <p:bldP spid="107526" grpId="1" animBg="1"/>
      <p:bldP spid="107527" grpId="0" animBg="1"/>
      <p:bldP spid="107527" grpId="1" animBg="1"/>
      <p:bldP spid="107528" grpId="0" animBg="1"/>
      <p:bldP spid="107528" grpId="1" animBg="1"/>
      <p:bldP spid="107529" grpId="0" animBg="1"/>
      <p:bldP spid="107529" grpId="1" animBg="1"/>
      <p:bldP spid="107530" grpId="0" animBg="1"/>
      <p:bldP spid="107530" grpId="1" animBg="1"/>
      <p:bldP spid="107531" grpId="0" animBg="1"/>
      <p:bldP spid="107531" grpId="1" animBg="1"/>
      <p:bldP spid="107532" grpId="0" animBg="1"/>
      <p:bldP spid="107532" grpId="1" animBg="1"/>
      <p:bldP spid="107533" grpId="0" animBg="1"/>
      <p:bldP spid="107533" grpId="1" animBg="1"/>
      <p:bldP spid="107534" grpId="0" animBg="1"/>
      <p:bldP spid="107534" grpId="1" animBg="1"/>
      <p:bldP spid="107535" grpId="0" animBg="1"/>
      <p:bldP spid="107535" grpId="1" animBg="1"/>
      <p:bldP spid="107536" grpId="0" animBg="1"/>
      <p:bldP spid="107536" grpId="1" animBg="1"/>
      <p:bldP spid="107537" grpId="0" animBg="1"/>
      <p:bldP spid="107537" grpId="1" animBg="1"/>
      <p:bldP spid="107538" grpId="0" animBg="1"/>
      <p:bldP spid="107538" grpId="1" animBg="1"/>
      <p:bldP spid="107539" grpId="0" animBg="1"/>
      <p:bldP spid="107539" grpId="1" animBg="1"/>
      <p:bldP spid="107540" grpId="0" animBg="1"/>
      <p:bldP spid="107540" grpId="1" animBg="1"/>
      <p:bldP spid="107541" grpId="0" animBg="1"/>
      <p:bldP spid="107541" grpId="1" animBg="1"/>
      <p:bldP spid="107542" grpId="0" animBg="1"/>
      <p:bldP spid="107542" grpId="1" animBg="1"/>
      <p:bldP spid="107543" grpId="0" animBg="1"/>
      <p:bldP spid="107543" grpId="1" animBg="1"/>
      <p:bldP spid="107544" grpId="0" animBg="1"/>
      <p:bldP spid="107544" grpId="1" animBg="1"/>
      <p:bldP spid="107545" grpId="0" animBg="1"/>
      <p:bldP spid="107545" grpId="1" animBg="1"/>
      <p:bldP spid="107546" grpId="0" animBg="1"/>
      <p:bldP spid="107546" grpId="1" animBg="1"/>
      <p:bldP spid="107547" grpId="0" animBg="1"/>
      <p:bldP spid="107547" grpId="1" animBg="1"/>
      <p:bldP spid="107548" grpId="0" animBg="1"/>
      <p:bldP spid="107548" grpId="1" animBg="1"/>
      <p:bldP spid="107549" grpId="0" animBg="1"/>
      <p:bldP spid="107549" grpId="1" animBg="1"/>
      <p:bldP spid="107550" grpId="0" animBg="1"/>
      <p:bldP spid="107550" grpId="1" animBg="1"/>
      <p:bldP spid="107551" grpId="0" animBg="1"/>
      <p:bldP spid="107552" grpId="0" animBg="1"/>
      <p:bldP spid="107555" grpId="0" animBg="1"/>
      <p:bldP spid="107555" grpId="1" animBg="1"/>
      <p:bldP spid="107554" grpId="0" animBg="1"/>
      <p:bldP spid="107554" grpId="1" animBg="1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Oval 4"/>
          <p:cNvSpPr>
            <a:spLocks noChangeArrowheads="1"/>
          </p:cNvSpPr>
          <p:nvPr/>
        </p:nvSpPr>
        <p:spPr bwMode="auto">
          <a:xfrm>
            <a:off x="750888" y="1700213"/>
            <a:ext cx="9104312" cy="3771900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 b="1" dirty="0">
              <a:latin typeface="Calibri" pitchFamily="34" charset="0"/>
            </a:endParaRPr>
          </a:p>
        </p:txBody>
      </p: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88938" y="60801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 b="1">
              <a:latin typeface="Calibri" pitchFamily="34" charset="0"/>
            </a:endParaRPr>
          </a:p>
        </p:txBody>
      </p:sp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1758950" y="2349500"/>
            <a:ext cx="7302500" cy="24352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6583363"/>
            <a:ext cx="1130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Gr Diamantidis</a:t>
            </a:r>
            <a:endParaRPr lang="en-GB" sz="1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9888" name="Oval 16"/>
          <p:cNvSpPr>
            <a:spLocks noChangeArrowheads="1"/>
          </p:cNvSpPr>
          <p:nvPr/>
        </p:nvSpPr>
        <p:spPr bwMode="auto">
          <a:xfrm>
            <a:off x="3127375" y="1916113"/>
            <a:ext cx="504825" cy="433387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PQ</a:t>
            </a:r>
          </a:p>
        </p:txBody>
      </p:sp>
      <p:sp>
        <p:nvSpPr>
          <p:cNvPr id="79889" name="Oval 17"/>
          <p:cNvSpPr>
            <a:spLocks noChangeArrowheads="1"/>
          </p:cNvSpPr>
          <p:nvPr/>
        </p:nvSpPr>
        <p:spPr bwMode="auto">
          <a:xfrm>
            <a:off x="5719763" y="2276475"/>
            <a:ext cx="504825" cy="433388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PC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6425" y="44450"/>
            <a:ext cx="1800225" cy="1728788"/>
            <a:chOff x="382" y="28"/>
            <a:chExt cx="1134" cy="1089"/>
          </a:xfrm>
        </p:grpSpPr>
        <p:sp>
          <p:nvSpPr>
            <p:cNvPr id="79891" name="Freeform 19"/>
            <p:cNvSpPr>
              <a:spLocks/>
            </p:cNvSpPr>
            <p:nvPr/>
          </p:nvSpPr>
          <p:spPr bwMode="auto">
            <a:xfrm flipH="1" flipV="1">
              <a:off x="473" y="210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892" name="Freeform 20"/>
            <p:cNvSpPr>
              <a:spLocks/>
            </p:cNvSpPr>
            <p:nvPr/>
          </p:nvSpPr>
          <p:spPr bwMode="auto">
            <a:xfrm flipH="1" flipV="1">
              <a:off x="609" y="164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893" name="Freeform 21"/>
            <p:cNvSpPr>
              <a:spLocks/>
            </p:cNvSpPr>
            <p:nvPr/>
          </p:nvSpPr>
          <p:spPr bwMode="auto">
            <a:xfrm flipH="1" flipV="1">
              <a:off x="700" y="73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894" name="Freeform 22"/>
            <p:cNvSpPr>
              <a:spLocks/>
            </p:cNvSpPr>
            <p:nvPr/>
          </p:nvSpPr>
          <p:spPr bwMode="auto">
            <a:xfrm flipH="1" flipV="1">
              <a:off x="791" y="28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895" name="Freeform 23"/>
            <p:cNvSpPr>
              <a:spLocks/>
            </p:cNvSpPr>
            <p:nvPr/>
          </p:nvSpPr>
          <p:spPr bwMode="auto">
            <a:xfrm flipH="1" flipV="1">
              <a:off x="972" y="28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896" name="Freeform 24"/>
            <p:cNvSpPr>
              <a:spLocks/>
            </p:cNvSpPr>
            <p:nvPr/>
          </p:nvSpPr>
          <p:spPr bwMode="auto">
            <a:xfrm flipH="1" flipV="1">
              <a:off x="382" y="255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</p:grpSp>
      <p:sp>
        <p:nvSpPr>
          <p:cNvPr id="79897" name="Oval 25"/>
          <p:cNvSpPr>
            <a:spLocks noChangeArrowheads="1"/>
          </p:cNvSpPr>
          <p:nvPr/>
        </p:nvSpPr>
        <p:spPr bwMode="auto">
          <a:xfrm>
            <a:off x="2622550" y="3789363"/>
            <a:ext cx="1295400" cy="647700"/>
          </a:xfrm>
          <a:prstGeom prst="ellipse">
            <a:avLst/>
          </a:prstGeom>
          <a:solidFill>
            <a:srgbClr val="0000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en-GB" sz="24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400" b="1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79898" name="Oval 26"/>
          <p:cNvSpPr>
            <a:spLocks noChangeArrowheads="1"/>
          </p:cNvSpPr>
          <p:nvPr/>
        </p:nvSpPr>
        <p:spPr bwMode="auto">
          <a:xfrm>
            <a:off x="2911475" y="40052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899" name="Oval 27"/>
          <p:cNvSpPr>
            <a:spLocks noChangeArrowheads="1"/>
          </p:cNvSpPr>
          <p:nvPr/>
        </p:nvSpPr>
        <p:spPr bwMode="auto">
          <a:xfrm>
            <a:off x="3055938" y="3573463"/>
            <a:ext cx="647700" cy="431800"/>
          </a:xfrm>
          <a:prstGeom prst="ellipse">
            <a:avLst/>
          </a:prstGeom>
          <a:solidFill>
            <a:srgbClr val="0099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en-GB" sz="24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9901" name="Oval 29"/>
          <p:cNvSpPr>
            <a:spLocks noChangeArrowheads="1"/>
          </p:cNvSpPr>
          <p:nvPr/>
        </p:nvSpPr>
        <p:spPr bwMode="auto">
          <a:xfrm>
            <a:off x="7500954" y="2714620"/>
            <a:ext cx="504825" cy="433388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PC</a:t>
            </a:r>
          </a:p>
        </p:txBody>
      </p:sp>
      <p:sp>
        <p:nvSpPr>
          <p:cNvPr id="79902" name="Oval 30"/>
          <p:cNvSpPr>
            <a:spLocks noChangeArrowheads="1"/>
          </p:cNvSpPr>
          <p:nvPr/>
        </p:nvSpPr>
        <p:spPr bwMode="auto">
          <a:xfrm>
            <a:off x="3127375" y="2781300"/>
            <a:ext cx="647700" cy="431800"/>
          </a:xfrm>
          <a:prstGeom prst="ellipse">
            <a:avLst/>
          </a:prstGeom>
          <a:solidFill>
            <a:srgbClr val="0099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en-GB" sz="24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>
            <a:off x="4711700" y="35734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04" name="Oval 32"/>
          <p:cNvSpPr>
            <a:spLocks noChangeArrowheads="1"/>
          </p:cNvSpPr>
          <p:nvPr/>
        </p:nvSpPr>
        <p:spPr bwMode="auto">
          <a:xfrm>
            <a:off x="5646738" y="3716338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06" name="Oval 34"/>
          <p:cNvSpPr>
            <a:spLocks noChangeArrowheads="1"/>
          </p:cNvSpPr>
          <p:nvPr/>
        </p:nvSpPr>
        <p:spPr bwMode="auto">
          <a:xfrm>
            <a:off x="2479675" y="692150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07" name="Oval 35"/>
          <p:cNvSpPr>
            <a:spLocks noChangeArrowheads="1"/>
          </p:cNvSpPr>
          <p:nvPr/>
        </p:nvSpPr>
        <p:spPr bwMode="auto">
          <a:xfrm>
            <a:off x="4571996" y="1857364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08" name="Oval 36"/>
          <p:cNvSpPr>
            <a:spLocks noChangeArrowheads="1"/>
          </p:cNvSpPr>
          <p:nvPr/>
        </p:nvSpPr>
        <p:spPr bwMode="auto">
          <a:xfrm>
            <a:off x="5648325" y="765175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09" name="Oval 37"/>
          <p:cNvSpPr>
            <a:spLocks noChangeArrowheads="1"/>
          </p:cNvSpPr>
          <p:nvPr/>
        </p:nvSpPr>
        <p:spPr bwMode="auto">
          <a:xfrm>
            <a:off x="6800850" y="333375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6367463" y="620713"/>
            <a:ext cx="1800225" cy="1728787"/>
            <a:chOff x="382" y="28"/>
            <a:chExt cx="1134" cy="1089"/>
          </a:xfrm>
        </p:grpSpPr>
        <p:sp>
          <p:nvSpPr>
            <p:cNvPr id="79911" name="Freeform 39"/>
            <p:cNvSpPr>
              <a:spLocks/>
            </p:cNvSpPr>
            <p:nvPr/>
          </p:nvSpPr>
          <p:spPr bwMode="auto">
            <a:xfrm flipH="1" flipV="1">
              <a:off x="473" y="210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912" name="Freeform 40"/>
            <p:cNvSpPr>
              <a:spLocks/>
            </p:cNvSpPr>
            <p:nvPr/>
          </p:nvSpPr>
          <p:spPr bwMode="auto">
            <a:xfrm flipH="1" flipV="1">
              <a:off x="609" y="164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913" name="Freeform 41"/>
            <p:cNvSpPr>
              <a:spLocks/>
            </p:cNvSpPr>
            <p:nvPr/>
          </p:nvSpPr>
          <p:spPr bwMode="auto">
            <a:xfrm flipH="1" flipV="1">
              <a:off x="700" y="73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914" name="Freeform 42"/>
            <p:cNvSpPr>
              <a:spLocks/>
            </p:cNvSpPr>
            <p:nvPr/>
          </p:nvSpPr>
          <p:spPr bwMode="auto">
            <a:xfrm flipH="1" flipV="1">
              <a:off x="791" y="28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915" name="Freeform 43"/>
            <p:cNvSpPr>
              <a:spLocks/>
            </p:cNvSpPr>
            <p:nvPr/>
          </p:nvSpPr>
          <p:spPr bwMode="auto">
            <a:xfrm flipH="1" flipV="1">
              <a:off x="972" y="28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  <p:sp>
          <p:nvSpPr>
            <p:cNvPr id="79916" name="Freeform 44"/>
            <p:cNvSpPr>
              <a:spLocks/>
            </p:cNvSpPr>
            <p:nvPr/>
          </p:nvSpPr>
          <p:spPr bwMode="auto">
            <a:xfrm flipH="1" flipV="1">
              <a:off x="382" y="255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 b="1">
                <a:latin typeface="Calibri" pitchFamily="34" charset="0"/>
              </a:endParaRPr>
            </a:p>
          </p:txBody>
        </p:sp>
      </p:grpSp>
      <p:sp>
        <p:nvSpPr>
          <p:cNvPr id="79917" name="Oval 45"/>
          <p:cNvSpPr>
            <a:spLocks noChangeArrowheads="1"/>
          </p:cNvSpPr>
          <p:nvPr/>
        </p:nvSpPr>
        <p:spPr bwMode="auto">
          <a:xfrm>
            <a:off x="6727825" y="31416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18" name="Oval 46"/>
          <p:cNvSpPr>
            <a:spLocks noChangeArrowheads="1"/>
          </p:cNvSpPr>
          <p:nvPr/>
        </p:nvSpPr>
        <p:spPr bwMode="auto">
          <a:xfrm>
            <a:off x="2263775" y="2924175"/>
            <a:ext cx="504825" cy="433388"/>
          </a:xfrm>
          <a:prstGeom prst="ellipse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endParaRPr lang="en-GB" sz="2400" b="1">
              <a:latin typeface="Calibri" pitchFamily="34" charset="0"/>
            </a:endParaRPr>
          </a:p>
        </p:txBody>
      </p:sp>
      <p:sp>
        <p:nvSpPr>
          <p:cNvPr id="79923" name="Oval 51"/>
          <p:cNvSpPr>
            <a:spLocks noChangeArrowheads="1"/>
          </p:cNvSpPr>
          <p:nvPr/>
        </p:nvSpPr>
        <p:spPr bwMode="auto">
          <a:xfrm>
            <a:off x="4714872" y="1785926"/>
            <a:ext cx="504825" cy="433387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 b="1" dirty="0">
                <a:latin typeface="Calibri" pitchFamily="34" charset="0"/>
              </a:rPr>
              <a:t>e</a:t>
            </a:r>
            <a:r>
              <a:rPr lang="en-GB" sz="2400" b="1" baseline="30000" dirty="0">
                <a:latin typeface="Calibri" pitchFamily="34" charset="0"/>
              </a:rPr>
              <a:t>-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79927" name="Oval 55"/>
          <p:cNvSpPr>
            <a:spLocks noChangeArrowheads="1"/>
          </p:cNvSpPr>
          <p:nvPr/>
        </p:nvSpPr>
        <p:spPr bwMode="auto">
          <a:xfrm>
            <a:off x="7735888" y="260350"/>
            <a:ext cx="1346200" cy="7191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" pitchFamily="34" charset="0"/>
              </a:rPr>
              <a:t>NADP</a:t>
            </a:r>
            <a:r>
              <a:rPr lang="en-GB" sz="2400" b="1" baseline="30000" dirty="0">
                <a:solidFill>
                  <a:schemeClr val="bg1"/>
                </a:solidFill>
                <a:latin typeface="Calibri" pitchFamily="34" charset="0"/>
              </a:rPr>
              <a:t>+</a:t>
            </a:r>
            <a:endParaRPr lang="en-GB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9928" name="Oval 56"/>
          <p:cNvSpPr>
            <a:spLocks noChangeArrowheads="1"/>
          </p:cNvSpPr>
          <p:nvPr/>
        </p:nvSpPr>
        <p:spPr bwMode="auto">
          <a:xfrm>
            <a:off x="7880350" y="1125538"/>
            <a:ext cx="1944688" cy="719137"/>
          </a:xfrm>
          <a:prstGeom prst="ellipse">
            <a:avLst/>
          </a:prstGeom>
          <a:solidFill>
            <a:srgbClr val="0000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Calibri" pitchFamily="34" charset="0"/>
              </a:rPr>
              <a:t>NADPH+H</a:t>
            </a:r>
            <a:r>
              <a:rPr lang="en-GB" sz="2400" b="1" baseline="30000">
                <a:solidFill>
                  <a:schemeClr val="bg1"/>
                </a:solidFill>
                <a:latin typeface="Calibri" pitchFamily="34" charset="0"/>
              </a:rPr>
              <a:t>+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9932" name="Oval 60"/>
          <p:cNvSpPr>
            <a:spLocks noChangeArrowheads="1"/>
          </p:cNvSpPr>
          <p:nvPr/>
        </p:nvSpPr>
        <p:spPr bwMode="auto">
          <a:xfrm>
            <a:off x="895350" y="5157788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>
            <a:off x="390525" y="4292600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34" name="Text Box 62"/>
          <p:cNvSpPr txBox="1">
            <a:spLocks noChangeArrowheads="1"/>
          </p:cNvSpPr>
          <p:nvPr/>
        </p:nvSpPr>
        <p:spPr bwMode="auto">
          <a:xfrm>
            <a:off x="2695575" y="3213100"/>
            <a:ext cx="489300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l-GR" sz="4000" b="1">
                <a:latin typeface="Calibri" pitchFamily="34" charset="0"/>
              </a:rPr>
              <a:t>Ενδοθυλακικός χώρος</a:t>
            </a:r>
            <a:endParaRPr lang="en-GB" sz="4000" b="1">
              <a:latin typeface="Calibri" pitchFamily="34" charset="0"/>
            </a:endParaRPr>
          </a:p>
        </p:txBody>
      </p:sp>
      <p:sp>
        <p:nvSpPr>
          <p:cNvPr id="79935" name="WordArt 63"/>
          <p:cNvSpPr>
            <a:spLocks noChangeArrowheads="1" noChangeShapeType="1" noTextEdit="1"/>
          </p:cNvSpPr>
          <p:nvPr/>
        </p:nvSpPr>
        <p:spPr bwMode="auto">
          <a:xfrm rot="1064553">
            <a:off x="1617663" y="4386263"/>
            <a:ext cx="2657475" cy="6556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l-GR" sz="3600" b="1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Calibri" pitchFamily="34" charset="0"/>
                <a:ea typeface="Verdana"/>
                <a:cs typeface="Verdana"/>
              </a:rPr>
              <a:t>μεμβράνη</a:t>
            </a:r>
          </a:p>
        </p:txBody>
      </p:sp>
      <p:sp>
        <p:nvSpPr>
          <p:cNvPr id="79936" name="WordArt 64"/>
          <p:cNvSpPr>
            <a:spLocks noChangeArrowheads="1" noChangeShapeType="1" noTextEdit="1"/>
          </p:cNvSpPr>
          <p:nvPr/>
        </p:nvSpPr>
        <p:spPr bwMode="auto">
          <a:xfrm rot="-781648">
            <a:off x="6297613" y="4460875"/>
            <a:ext cx="2589212" cy="6556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l-GR" sz="3600" b="1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Calibri" pitchFamily="34" charset="0"/>
                <a:ea typeface="Verdana"/>
                <a:cs typeface="Verdana"/>
              </a:rPr>
              <a:t>μεμβράνη</a:t>
            </a:r>
          </a:p>
        </p:txBody>
      </p:sp>
      <p:sp>
        <p:nvSpPr>
          <p:cNvPr id="79940" name="Text Box 68"/>
          <p:cNvSpPr txBox="1">
            <a:spLocks noChangeArrowheads="1"/>
          </p:cNvSpPr>
          <p:nvPr/>
        </p:nvSpPr>
        <p:spPr bwMode="auto">
          <a:xfrm>
            <a:off x="1255713" y="7173913"/>
            <a:ext cx="18415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GB" sz="3200" b="1"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75" name="Group 1166"/>
          <p:cNvGrpSpPr/>
          <p:nvPr/>
        </p:nvGrpSpPr>
        <p:grpSpPr>
          <a:xfrm rot="162954">
            <a:off x="1675998" y="1745977"/>
            <a:ext cx="1362841" cy="1423497"/>
            <a:chOff x="695451" y="1780743"/>
            <a:chExt cx="2171371" cy="3009975"/>
          </a:xfrm>
        </p:grpSpPr>
        <p:sp>
          <p:nvSpPr>
            <p:cNvPr id="76" name="Freeform 425"/>
            <p:cNvSpPr/>
            <p:nvPr/>
          </p:nvSpPr>
          <p:spPr bwMode="auto">
            <a:xfrm>
              <a:off x="695451" y="1780743"/>
              <a:ext cx="2019157" cy="2505513"/>
            </a:xfrm>
            <a:custGeom>
              <a:avLst/>
              <a:gdLst>
                <a:gd name="connsiteX0" fmla="*/ 133350 w 1447800"/>
                <a:gd name="connsiteY0" fmla="*/ 497970 h 1698120"/>
                <a:gd name="connsiteX1" fmla="*/ 57150 w 1447800"/>
                <a:gd name="connsiteY1" fmla="*/ 402720 h 1698120"/>
                <a:gd name="connsiteX2" fmla="*/ 0 w 1447800"/>
                <a:gd name="connsiteY2" fmla="*/ 288420 h 1698120"/>
                <a:gd name="connsiteX3" fmla="*/ 19050 w 1447800"/>
                <a:gd name="connsiteY3" fmla="*/ 212220 h 1698120"/>
                <a:gd name="connsiteX4" fmla="*/ 76200 w 1447800"/>
                <a:gd name="connsiteY4" fmla="*/ 174120 h 1698120"/>
                <a:gd name="connsiteX5" fmla="*/ 190500 w 1447800"/>
                <a:gd name="connsiteY5" fmla="*/ 78870 h 1698120"/>
                <a:gd name="connsiteX6" fmla="*/ 304800 w 1447800"/>
                <a:gd name="connsiteY6" fmla="*/ 21720 h 1698120"/>
                <a:gd name="connsiteX7" fmla="*/ 400050 w 1447800"/>
                <a:gd name="connsiteY7" fmla="*/ 40770 h 1698120"/>
                <a:gd name="connsiteX8" fmla="*/ 495300 w 1447800"/>
                <a:gd name="connsiteY8" fmla="*/ 136020 h 1698120"/>
                <a:gd name="connsiteX9" fmla="*/ 533400 w 1447800"/>
                <a:gd name="connsiteY9" fmla="*/ 250320 h 1698120"/>
                <a:gd name="connsiteX10" fmla="*/ 552450 w 1447800"/>
                <a:gd name="connsiteY10" fmla="*/ 383670 h 1698120"/>
                <a:gd name="connsiteX11" fmla="*/ 571500 w 1447800"/>
                <a:gd name="connsiteY11" fmla="*/ 440820 h 1698120"/>
                <a:gd name="connsiteX12" fmla="*/ 685800 w 1447800"/>
                <a:gd name="connsiteY12" fmla="*/ 517020 h 1698120"/>
                <a:gd name="connsiteX13" fmla="*/ 742950 w 1447800"/>
                <a:gd name="connsiteY13" fmla="*/ 555120 h 1698120"/>
                <a:gd name="connsiteX14" fmla="*/ 857250 w 1447800"/>
                <a:gd name="connsiteY14" fmla="*/ 593220 h 1698120"/>
                <a:gd name="connsiteX15" fmla="*/ 971550 w 1447800"/>
                <a:gd name="connsiteY15" fmla="*/ 650370 h 1698120"/>
                <a:gd name="connsiteX16" fmla="*/ 1028700 w 1447800"/>
                <a:gd name="connsiteY16" fmla="*/ 707520 h 1698120"/>
                <a:gd name="connsiteX17" fmla="*/ 1085850 w 1447800"/>
                <a:gd name="connsiteY17" fmla="*/ 726570 h 1698120"/>
                <a:gd name="connsiteX18" fmla="*/ 1123950 w 1447800"/>
                <a:gd name="connsiteY18" fmla="*/ 859920 h 1698120"/>
                <a:gd name="connsiteX19" fmla="*/ 1200150 w 1447800"/>
                <a:gd name="connsiteY19" fmla="*/ 898020 h 1698120"/>
                <a:gd name="connsiteX20" fmla="*/ 1257300 w 1447800"/>
                <a:gd name="connsiteY20" fmla="*/ 1088520 h 1698120"/>
                <a:gd name="connsiteX21" fmla="*/ 1333500 w 1447800"/>
                <a:gd name="connsiteY21" fmla="*/ 1183770 h 1698120"/>
                <a:gd name="connsiteX22" fmla="*/ 1352550 w 1447800"/>
                <a:gd name="connsiteY22" fmla="*/ 1240920 h 1698120"/>
                <a:gd name="connsiteX23" fmla="*/ 1314450 w 1447800"/>
                <a:gd name="connsiteY23" fmla="*/ 1298070 h 1698120"/>
                <a:gd name="connsiteX24" fmla="*/ 1276350 w 1447800"/>
                <a:gd name="connsiteY24" fmla="*/ 1393320 h 1698120"/>
                <a:gd name="connsiteX25" fmla="*/ 1352550 w 1447800"/>
                <a:gd name="connsiteY25" fmla="*/ 1412370 h 1698120"/>
                <a:gd name="connsiteX26" fmla="*/ 1447800 w 1447800"/>
                <a:gd name="connsiteY26" fmla="*/ 1583820 h 1698120"/>
                <a:gd name="connsiteX27" fmla="*/ 1333500 w 1447800"/>
                <a:gd name="connsiteY27" fmla="*/ 1660020 h 1698120"/>
                <a:gd name="connsiteX28" fmla="*/ 1162050 w 1447800"/>
                <a:gd name="connsiteY28" fmla="*/ 1698120 h 1698120"/>
                <a:gd name="connsiteX29" fmla="*/ 1009650 w 1447800"/>
                <a:gd name="connsiteY29" fmla="*/ 1640970 h 1698120"/>
                <a:gd name="connsiteX30" fmla="*/ 1028700 w 1447800"/>
                <a:gd name="connsiteY30" fmla="*/ 1545720 h 1698120"/>
                <a:gd name="connsiteX31" fmla="*/ 1047750 w 1447800"/>
                <a:gd name="connsiteY31" fmla="*/ 1488570 h 1698120"/>
                <a:gd name="connsiteX32" fmla="*/ 1104900 w 1447800"/>
                <a:gd name="connsiteY32" fmla="*/ 1469520 h 1698120"/>
                <a:gd name="connsiteX33" fmla="*/ 1047750 w 1447800"/>
                <a:gd name="connsiteY33" fmla="*/ 1412370 h 1698120"/>
                <a:gd name="connsiteX34" fmla="*/ 933450 w 1447800"/>
                <a:gd name="connsiteY34" fmla="*/ 1336170 h 1698120"/>
                <a:gd name="connsiteX35" fmla="*/ 914400 w 1447800"/>
                <a:gd name="connsiteY35" fmla="*/ 1279020 h 1698120"/>
                <a:gd name="connsiteX36" fmla="*/ 895350 w 1447800"/>
                <a:gd name="connsiteY36" fmla="*/ 1164720 h 1698120"/>
                <a:gd name="connsiteX37" fmla="*/ 971550 w 1447800"/>
                <a:gd name="connsiteY37" fmla="*/ 1126620 h 1698120"/>
                <a:gd name="connsiteX38" fmla="*/ 914400 w 1447800"/>
                <a:gd name="connsiteY38" fmla="*/ 1107570 h 1698120"/>
                <a:gd name="connsiteX39" fmla="*/ 857250 w 1447800"/>
                <a:gd name="connsiteY39" fmla="*/ 993270 h 1698120"/>
                <a:gd name="connsiteX40" fmla="*/ 876300 w 1447800"/>
                <a:gd name="connsiteY40" fmla="*/ 898020 h 1698120"/>
                <a:gd name="connsiteX41" fmla="*/ 990600 w 1447800"/>
                <a:gd name="connsiteY41" fmla="*/ 821820 h 1698120"/>
                <a:gd name="connsiteX42" fmla="*/ 1028700 w 1447800"/>
                <a:gd name="connsiteY42" fmla="*/ 764670 h 1698120"/>
                <a:gd name="connsiteX43" fmla="*/ 952500 w 1447800"/>
                <a:gd name="connsiteY43" fmla="*/ 745620 h 1698120"/>
                <a:gd name="connsiteX44" fmla="*/ 895350 w 1447800"/>
                <a:gd name="connsiteY44" fmla="*/ 726570 h 1698120"/>
                <a:gd name="connsiteX45" fmla="*/ 762000 w 1447800"/>
                <a:gd name="connsiteY45" fmla="*/ 783720 h 1698120"/>
                <a:gd name="connsiteX46" fmla="*/ 666750 w 1447800"/>
                <a:gd name="connsiteY46" fmla="*/ 878970 h 1698120"/>
                <a:gd name="connsiteX47" fmla="*/ 438150 w 1447800"/>
                <a:gd name="connsiteY47" fmla="*/ 821820 h 1698120"/>
                <a:gd name="connsiteX48" fmla="*/ 381000 w 1447800"/>
                <a:gd name="connsiteY48" fmla="*/ 783720 h 1698120"/>
                <a:gd name="connsiteX49" fmla="*/ 209550 w 1447800"/>
                <a:gd name="connsiteY49" fmla="*/ 707520 h 1698120"/>
                <a:gd name="connsiteX50" fmla="*/ 95250 w 1447800"/>
                <a:gd name="connsiteY50" fmla="*/ 478920 h 1698120"/>
                <a:gd name="connsiteX51" fmla="*/ 95250 w 1447800"/>
                <a:gd name="connsiteY51" fmla="*/ 440820 h 1698120"/>
                <a:gd name="connsiteX52" fmla="*/ 95250 w 1447800"/>
                <a:gd name="connsiteY52" fmla="*/ 440820 h 16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47800" h="1698120">
                  <a:moveTo>
                    <a:pt x="133350" y="497970"/>
                  </a:moveTo>
                  <a:cubicBezTo>
                    <a:pt x="96264" y="386711"/>
                    <a:pt x="143318" y="488888"/>
                    <a:pt x="57150" y="402720"/>
                  </a:cubicBezTo>
                  <a:cubicBezTo>
                    <a:pt x="20221" y="365791"/>
                    <a:pt x="15494" y="334901"/>
                    <a:pt x="0" y="288420"/>
                  </a:cubicBezTo>
                  <a:cubicBezTo>
                    <a:pt x="6350" y="263020"/>
                    <a:pt x="4527" y="234005"/>
                    <a:pt x="19050" y="212220"/>
                  </a:cubicBezTo>
                  <a:cubicBezTo>
                    <a:pt x="31750" y="193170"/>
                    <a:pt x="58611" y="188777"/>
                    <a:pt x="76200" y="174120"/>
                  </a:cubicBezTo>
                  <a:cubicBezTo>
                    <a:pt x="139397" y="121456"/>
                    <a:pt x="119554" y="114343"/>
                    <a:pt x="190500" y="78870"/>
                  </a:cubicBezTo>
                  <a:cubicBezTo>
                    <a:pt x="348241" y="0"/>
                    <a:pt x="141016" y="130909"/>
                    <a:pt x="304800" y="21720"/>
                  </a:cubicBezTo>
                  <a:cubicBezTo>
                    <a:pt x="336550" y="28070"/>
                    <a:pt x="369733" y="29401"/>
                    <a:pt x="400050" y="40770"/>
                  </a:cubicBezTo>
                  <a:cubicBezTo>
                    <a:pt x="444077" y="57280"/>
                    <a:pt x="476673" y="94110"/>
                    <a:pt x="495300" y="136020"/>
                  </a:cubicBezTo>
                  <a:cubicBezTo>
                    <a:pt x="511611" y="172720"/>
                    <a:pt x="533400" y="250320"/>
                    <a:pt x="533400" y="250320"/>
                  </a:cubicBezTo>
                  <a:cubicBezTo>
                    <a:pt x="539750" y="294770"/>
                    <a:pt x="543644" y="339641"/>
                    <a:pt x="552450" y="383670"/>
                  </a:cubicBezTo>
                  <a:cubicBezTo>
                    <a:pt x="556388" y="403361"/>
                    <a:pt x="557301" y="426621"/>
                    <a:pt x="571500" y="440820"/>
                  </a:cubicBezTo>
                  <a:cubicBezTo>
                    <a:pt x="603879" y="473199"/>
                    <a:pt x="647700" y="491620"/>
                    <a:pt x="685800" y="517020"/>
                  </a:cubicBezTo>
                  <a:cubicBezTo>
                    <a:pt x="704850" y="529720"/>
                    <a:pt x="721230" y="547880"/>
                    <a:pt x="742950" y="555120"/>
                  </a:cubicBezTo>
                  <a:cubicBezTo>
                    <a:pt x="781050" y="567820"/>
                    <a:pt x="823834" y="570943"/>
                    <a:pt x="857250" y="593220"/>
                  </a:cubicBezTo>
                  <a:cubicBezTo>
                    <a:pt x="931108" y="642459"/>
                    <a:pt x="892680" y="624080"/>
                    <a:pt x="971550" y="650370"/>
                  </a:cubicBezTo>
                  <a:cubicBezTo>
                    <a:pt x="990600" y="669420"/>
                    <a:pt x="1006284" y="692576"/>
                    <a:pt x="1028700" y="707520"/>
                  </a:cubicBezTo>
                  <a:cubicBezTo>
                    <a:pt x="1045408" y="718659"/>
                    <a:pt x="1071651" y="712371"/>
                    <a:pt x="1085850" y="726570"/>
                  </a:cubicBezTo>
                  <a:cubicBezTo>
                    <a:pt x="1096729" y="737449"/>
                    <a:pt x="1121478" y="856954"/>
                    <a:pt x="1123950" y="859920"/>
                  </a:cubicBezTo>
                  <a:cubicBezTo>
                    <a:pt x="1142130" y="881736"/>
                    <a:pt x="1174750" y="885320"/>
                    <a:pt x="1200150" y="898020"/>
                  </a:cubicBezTo>
                  <a:cubicBezTo>
                    <a:pt x="1290873" y="1034105"/>
                    <a:pt x="1287456" y="967897"/>
                    <a:pt x="1257300" y="1088520"/>
                  </a:cubicBezTo>
                  <a:cubicBezTo>
                    <a:pt x="1305183" y="1232168"/>
                    <a:pt x="1235023" y="1060673"/>
                    <a:pt x="1333500" y="1183770"/>
                  </a:cubicBezTo>
                  <a:cubicBezTo>
                    <a:pt x="1346044" y="1199450"/>
                    <a:pt x="1346200" y="1221870"/>
                    <a:pt x="1352550" y="1240920"/>
                  </a:cubicBezTo>
                  <a:cubicBezTo>
                    <a:pt x="1339850" y="1259970"/>
                    <a:pt x="1330639" y="1281881"/>
                    <a:pt x="1314450" y="1298070"/>
                  </a:cubicBezTo>
                  <a:cubicBezTo>
                    <a:pt x="1290906" y="1321614"/>
                    <a:pt x="1205932" y="1336985"/>
                    <a:pt x="1276350" y="1393320"/>
                  </a:cubicBezTo>
                  <a:cubicBezTo>
                    <a:pt x="1296794" y="1409676"/>
                    <a:pt x="1327150" y="1406020"/>
                    <a:pt x="1352550" y="1412370"/>
                  </a:cubicBezTo>
                  <a:cubicBezTo>
                    <a:pt x="1439889" y="1543378"/>
                    <a:pt x="1414270" y="1483229"/>
                    <a:pt x="1447800" y="1583820"/>
                  </a:cubicBezTo>
                  <a:cubicBezTo>
                    <a:pt x="1409700" y="1609220"/>
                    <a:pt x="1378667" y="1652492"/>
                    <a:pt x="1333500" y="1660020"/>
                  </a:cubicBezTo>
                  <a:cubicBezTo>
                    <a:pt x="1199393" y="1682371"/>
                    <a:pt x="1255843" y="1666856"/>
                    <a:pt x="1162050" y="1698120"/>
                  </a:cubicBezTo>
                  <a:cubicBezTo>
                    <a:pt x="1146454" y="1695001"/>
                    <a:pt x="1021542" y="1682591"/>
                    <a:pt x="1009650" y="1640970"/>
                  </a:cubicBezTo>
                  <a:cubicBezTo>
                    <a:pt x="1000755" y="1609837"/>
                    <a:pt x="1020847" y="1577132"/>
                    <a:pt x="1028700" y="1545720"/>
                  </a:cubicBezTo>
                  <a:cubicBezTo>
                    <a:pt x="1033570" y="1526239"/>
                    <a:pt x="1033551" y="1502769"/>
                    <a:pt x="1047750" y="1488570"/>
                  </a:cubicBezTo>
                  <a:cubicBezTo>
                    <a:pt x="1061949" y="1474371"/>
                    <a:pt x="1085850" y="1475870"/>
                    <a:pt x="1104900" y="1469520"/>
                  </a:cubicBezTo>
                  <a:cubicBezTo>
                    <a:pt x="1085850" y="1450470"/>
                    <a:pt x="1069016" y="1428910"/>
                    <a:pt x="1047750" y="1412370"/>
                  </a:cubicBezTo>
                  <a:cubicBezTo>
                    <a:pt x="1011605" y="1384257"/>
                    <a:pt x="933450" y="1336170"/>
                    <a:pt x="933450" y="1336170"/>
                  </a:cubicBezTo>
                  <a:cubicBezTo>
                    <a:pt x="927100" y="1317120"/>
                    <a:pt x="923380" y="1296981"/>
                    <a:pt x="914400" y="1279020"/>
                  </a:cubicBezTo>
                  <a:cubicBezTo>
                    <a:pt x="893351" y="1236923"/>
                    <a:pt x="844336" y="1215734"/>
                    <a:pt x="895350" y="1164720"/>
                  </a:cubicBezTo>
                  <a:cubicBezTo>
                    <a:pt x="915430" y="1144640"/>
                    <a:pt x="946150" y="1139320"/>
                    <a:pt x="971550" y="1126620"/>
                  </a:cubicBezTo>
                  <a:cubicBezTo>
                    <a:pt x="952500" y="1120270"/>
                    <a:pt x="930080" y="1120114"/>
                    <a:pt x="914400" y="1107570"/>
                  </a:cubicBezTo>
                  <a:cubicBezTo>
                    <a:pt x="880828" y="1080713"/>
                    <a:pt x="869799" y="1030918"/>
                    <a:pt x="857250" y="993270"/>
                  </a:cubicBezTo>
                  <a:cubicBezTo>
                    <a:pt x="863600" y="961520"/>
                    <a:pt x="856421" y="923578"/>
                    <a:pt x="876300" y="898020"/>
                  </a:cubicBezTo>
                  <a:cubicBezTo>
                    <a:pt x="904413" y="861875"/>
                    <a:pt x="990600" y="821820"/>
                    <a:pt x="990600" y="821820"/>
                  </a:cubicBezTo>
                  <a:cubicBezTo>
                    <a:pt x="1003300" y="802770"/>
                    <a:pt x="1038939" y="785148"/>
                    <a:pt x="1028700" y="764670"/>
                  </a:cubicBezTo>
                  <a:cubicBezTo>
                    <a:pt x="1016991" y="741252"/>
                    <a:pt x="977674" y="752813"/>
                    <a:pt x="952500" y="745620"/>
                  </a:cubicBezTo>
                  <a:cubicBezTo>
                    <a:pt x="933192" y="740103"/>
                    <a:pt x="914400" y="732920"/>
                    <a:pt x="895350" y="726570"/>
                  </a:cubicBezTo>
                  <a:cubicBezTo>
                    <a:pt x="837056" y="741143"/>
                    <a:pt x="805853" y="739867"/>
                    <a:pt x="762000" y="783720"/>
                  </a:cubicBezTo>
                  <a:cubicBezTo>
                    <a:pt x="635000" y="910720"/>
                    <a:pt x="819150" y="777370"/>
                    <a:pt x="666750" y="878970"/>
                  </a:cubicBezTo>
                  <a:cubicBezTo>
                    <a:pt x="609617" y="869448"/>
                    <a:pt x="488464" y="855363"/>
                    <a:pt x="438150" y="821820"/>
                  </a:cubicBezTo>
                  <a:cubicBezTo>
                    <a:pt x="419100" y="809120"/>
                    <a:pt x="401922" y="793019"/>
                    <a:pt x="381000" y="783720"/>
                  </a:cubicBezTo>
                  <a:cubicBezTo>
                    <a:pt x="176969" y="693040"/>
                    <a:pt x="338888" y="793745"/>
                    <a:pt x="209550" y="707520"/>
                  </a:cubicBezTo>
                  <a:cubicBezTo>
                    <a:pt x="171023" y="649730"/>
                    <a:pt x="95250" y="557790"/>
                    <a:pt x="95250" y="478920"/>
                  </a:cubicBezTo>
                  <a:lnTo>
                    <a:pt x="95250" y="440820"/>
                  </a:lnTo>
                  <a:lnTo>
                    <a:pt x="95250" y="440820"/>
                  </a:lnTo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7" name="Freeform 424"/>
            <p:cNvSpPr/>
            <p:nvPr/>
          </p:nvSpPr>
          <p:spPr bwMode="auto">
            <a:xfrm rot="1200635">
              <a:off x="1191975" y="3380613"/>
              <a:ext cx="1636087" cy="1410105"/>
            </a:xfrm>
            <a:custGeom>
              <a:avLst/>
              <a:gdLst>
                <a:gd name="connsiteX0" fmla="*/ 590550 w 2305050"/>
                <a:gd name="connsiteY0" fmla="*/ 95250 h 1225929"/>
                <a:gd name="connsiteX1" fmla="*/ 266700 w 2305050"/>
                <a:gd name="connsiteY1" fmla="*/ 152400 h 1225929"/>
                <a:gd name="connsiteX2" fmla="*/ 209550 w 2305050"/>
                <a:gd name="connsiteY2" fmla="*/ 171450 h 1225929"/>
                <a:gd name="connsiteX3" fmla="*/ 95250 w 2305050"/>
                <a:gd name="connsiteY3" fmla="*/ 247650 h 1225929"/>
                <a:gd name="connsiteX4" fmla="*/ 38100 w 2305050"/>
                <a:gd name="connsiteY4" fmla="*/ 361950 h 1225929"/>
                <a:gd name="connsiteX5" fmla="*/ 0 w 2305050"/>
                <a:gd name="connsiteY5" fmla="*/ 533400 h 1225929"/>
                <a:gd name="connsiteX6" fmla="*/ 19050 w 2305050"/>
                <a:gd name="connsiteY6" fmla="*/ 609600 h 1225929"/>
                <a:gd name="connsiteX7" fmla="*/ 38100 w 2305050"/>
                <a:gd name="connsiteY7" fmla="*/ 704850 h 1225929"/>
                <a:gd name="connsiteX8" fmla="*/ 76200 w 2305050"/>
                <a:gd name="connsiteY8" fmla="*/ 781050 h 1225929"/>
                <a:gd name="connsiteX9" fmla="*/ 57150 w 2305050"/>
                <a:gd name="connsiteY9" fmla="*/ 838200 h 1225929"/>
                <a:gd name="connsiteX10" fmla="*/ 190500 w 2305050"/>
                <a:gd name="connsiteY10" fmla="*/ 1009650 h 1225929"/>
                <a:gd name="connsiteX11" fmla="*/ 304800 w 2305050"/>
                <a:gd name="connsiteY11" fmla="*/ 1085850 h 1225929"/>
                <a:gd name="connsiteX12" fmla="*/ 361950 w 2305050"/>
                <a:gd name="connsiteY12" fmla="*/ 1123950 h 1225929"/>
                <a:gd name="connsiteX13" fmla="*/ 476250 w 2305050"/>
                <a:gd name="connsiteY13" fmla="*/ 1162050 h 1225929"/>
                <a:gd name="connsiteX14" fmla="*/ 647700 w 2305050"/>
                <a:gd name="connsiteY14" fmla="*/ 1200150 h 1225929"/>
                <a:gd name="connsiteX15" fmla="*/ 781050 w 2305050"/>
                <a:gd name="connsiteY15" fmla="*/ 1219200 h 1225929"/>
                <a:gd name="connsiteX16" fmla="*/ 1409700 w 2305050"/>
                <a:gd name="connsiteY16" fmla="*/ 1181100 h 1225929"/>
                <a:gd name="connsiteX17" fmla="*/ 1543050 w 2305050"/>
                <a:gd name="connsiteY17" fmla="*/ 1162050 h 1225929"/>
                <a:gd name="connsiteX18" fmla="*/ 1695450 w 2305050"/>
                <a:gd name="connsiteY18" fmla="*/ 1143000 h 1225929"/>
                <a:gd name="connsiteX19" fmla="*/ 1809750 w 2305050"/>
                <a:gd name="connsiteY19" fmla="*/ 1104900 h 1225929"/>
                <a:gd name="connsiteX20" fmla="*/ 1943100 w 2305050"/>
                <a:gd name="connsiteY20" fmla="*/ 1066800 h 1225929"/>
                <a:gd name="connsiteX21" fmla="*/ 2076450 w 2305050"/>
                <a:gd name="connsiteY21" fmla="*/ 990600 h 1225929"/>
                <a:gd name="connsiteX22" fmla="*/ 2152650 w 2305050"/>
                <a:gd name="connsiteY22" fmla="*/ 933450 h 1225929"/>
                <a:gd name="connsiteX23" fmla="*/ 2247900 w 2305050"/>
                <a:gd name="connsiteY23" fmla="*/ 819150 h 1225929"/>
                <a:gd name="connsiteX24" fmla="*/ 2286000 w 2305050"/>
                <a:gd name="connsiteY24" fmla="*/ 704850 h 1225929"/>
                <a:gd name="connsiteX25" fmla="*/ 2305050 w 2305050"/>
                <a:gd name="connsiteY25" fmla="*/ 647700 h 1225929"/>
                <a:gd name="connsiteX26" fmla="*/ 2286000 w 2305050"/>
                <a:gd name="connsiteY26" fmla="*/ 419100 h 1225929"/>
                <a:gd name="connsiteX27" fmla="*/ 2266950 w 2305050"/>
                <a:gd name="connsiteY27" fmla="*/ 342900 h 1225929"/>
                <a:gd name="connsiteX28" fmla="*/ 2190750 w 2305050"/>
                <a:gd name="connsiteY28" fmla="*/ 171450 h 1225929"/>
                <a:gd name="connsiteX29" fmla="*/ 2133600 w 2305050"/>
                <a:gd name="connsiteY29" fmla="*/ 114300 h 1225929"/>
                <a:gd name="connsiteX30" fmla="*/ 2019300 w 2305050"/>
                <a:gd name="connsiteY30" fmla="*/ 76200 h 1225929"/>
                <a:gd name="connsiteX31" fmla="*/ 1943100 w 2305050"/>
                <a:gd name="connsiteY31" fmla="*/ 38100 h 1225929"/>
                <a:gd name="connsiteX32" fmla="*/ 1695450 w 2305050"/>
                <a:gd name="connsiteY32" fmla="*/ 0 h 1225929"/>
                <a:gd name="connsiteX33" fmla="*/ 1085850 w 2305050"/>
                <a:gd name="connsiteY33" fmla="*/ 38100 h 1225929"/>
                <a:gd name="connsiteX34" fmla="*/ 914400 w 2305050"/>
                <a:gd name="connsiteY34" fmla="*/ 57150 h 1225929"/>
                <a:gd name="connsiteX35" fmla="*/ 857250 w 2305050"/>
                <a:gd name="connsiteY35" fmla="*/ 76200 h 1225929"/>
                <a:gd name="connsiteX36" fmla="*/ 666750 w 2305050"/>
                <a:gd name="connsiteY36" fmla="*/ 114300 h 1225929"/>
                <a:gd name="connsiteX37" fmla="*/ 590550 w 2305050"/>
                <a:gd name="connsiteY37" fmla="*/ 95250 h 122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05050" h="1225929">
                  <a:moveTo>
                    <a:pt x="590550" y="95250"/>
                  </a:moveTo>
                  <a:cubicBezTo>
                    <a:pt x="523875" y="101600"/>
                    <a:pt x="449072" y="61214"/>
                    <a:pt x="266700" y="152400"/>
                  </a:cubicBezTo>
                  <a:cubicBezTo>
                    <a:pt x="248739" y="161380"/>
                    <a:pt x="227103" y="161698"/>
                    <a:pt x="209550" y="171450"/>
                  </a:cubicBezTo>
                  <a:cubicBezTo>
                    <a:pt x="169522" y="193688"/>
                    <a:pt x="95250" y="247650"/>
                    <a:pt x="95250" y="247650"/>
                  </a:cubicBezTo>
                  <a:cubicBezTo>
                    <a:pt x="47367" y="391298"/>
                    <a:pt x="111958" y="214234"/>
                    <a:pt x="38100" y="361950"/>
                  </a:cubicBezTo>
                  <a:cubicBezTo>
                    <a:pt x="14652" y="408847"/>
                    <a:pt x="7317" y="489500"/>
                    <a:pt x="0" y="533400"/>
                  </a:cubicBezTo>
                  <a:cubicBezTo>
                    <a:pt x="6350" y="558800"/>
                    <a:pt x="13370" y="584042"/>
                    <a:pt x="19050" y="609600"/>
                  </a:cubicBezTo>
                  <a:cubicBezTo>
                    <a:pt x="26074" y="641208"/>
                    <a:pt x="27861" y="674133"/>
                    <a:pt x="38100" y="704850"/>
                  </a:cubicBezTo>
                  <a:cubicBezTo>
                    <a:pt x="47080" y="731791"/>
                    <a:pt x="63500" y="755650"/>
                    <a:pt x="76200" y="781050"/>
                  </a:cubicBezTo>
                  <a:cubicBezTo>
                    <a:pt x="69850" y="800100"/>
                    <a:pt x="57150" y="818120"/>
                    <a:pt x="57150" y="838200"/>
                  </a:cubicBezTo>
                  <a:cubicBezTo>
                    <a:pt x="57150" y="906444"/>
                    <a:pt x="158837" y="988542"/>
                    <a:pt x="190500" y="1009650"/>
                  </a:cubicBezTo>
                  <a:lnTo>
                    <a:pt x="304800" y="1085850"/>
                  </a:lnTo>
                  <a:cubicBezTo>
                    <a:pt x="323850" y="1098550"/>
                    <a:pt x="340230" y="1116710"/>
                    <a:pt x="361950" y="1123950"/>
                  </a:cubicBezTo>
                  <a:cubicBezTo>
                    <a:pt x="400050" y="1136650"/>
                    <a:pt x="437288" y="1152310"/>
                    <a:pt x="476250" y="1162050"/>
                  </a:cubicBezTo>
                  <a:cubicBezTo>
                    <a:pt x="544750" y="1179175"/>
                    <a:pt x="575146" y="1188058"/>
                    <a:pt x="647700" y="1200150"/>
                  </a:cubicBezTo>
                  <a:cubicBezTo>
                    <a:pt x="691990" y="1207532"/>
                    <a:pt x="736600" y="1212850"/>
                    <a:pt x="781050" y="1219200"/>
                  </a:cubicBezTo>
                  <a:cubicBezTo>
                    <a:pt x="1152281" y="1172796"/>
                    <a:pt x="692430" y="1225929"/>
                    <a:pt x="1409700" y="1181100"/>
                  </a:cubicBezTo>
                  <a:cubicBezTo>
                    <a:pt x="1454514" y="1178299"/>
                    <a:pt x="1498543" y="1167984"/>
                    <a:pt x="1543050" y="1162050"/>
                  </a:cubicBezTo>
                  <a:lnTo>
                    <a:pt x="1695450" y="1143000"/>
                  </a:lnTo>
                  <a:cubicBezTo>
                    <a:pt x="1733550" y="1130300"/>
                    <a:pt x="1770788" y="1114640"/>
                    <a:pt x="1809750" y="1104900"/>
                  </a:cubicBezTo>
                  <a:cubicBezTo>
                    <a:pt x="1848418" y="1095233"/>
                    <a:pt x="1904839" y="1083198"/>
                    <a:pt x="1943100" y="1066800"/>
                  </a:cubicBezTo>
                  <a:cubicBezTo>
                    <a:pt x="1998910" y="1042882"/>
                    <a:pt x="2028621" y="1024764"/>
                    <a:pt x="2076450" y="990600"/>
                  </a:cubicBezTo>
                  <a:cubicBezTo>
                    <a:pt x="2102286" y="972146"/>
                    <a:pt x="2128544" y="954113"/>
                    <a:pt x="2152650" y="933450"/>
                  </a:cubicBezTo>
                  <a:cubicBezTo>
                    <a:pt x="2184858" y="905843"/>
                    <a:pt x="2229811" y="859851"/>
                    <a:pt x="2247900" y="819150"/>
                  </a:cubicBezTo>
                  <a:cubicBezTo>
                    <a:pt x="2264211" y="782450"/>
                    <a:pt x="2273300" y="742950"/>
                    <a:pt x="2286000" y="704850"/>
                  </a:cubicBezTo>
                  <a:lnTo>
                    <a:pt x="2305050" y="647700"/>
                  </a:lnTo>
                  <a:cubicBezTo>
                    <a:pt x="2298700" y="571500"/>
                    <a:pt x="2295484" y="494974"/>
                    <a:pt x="2286000" y="419100"/>
                  </a:cubicBezTo>
                  <a:cubicBezTo>
                    <a:pt x="2282753" y="393120"/>
                    <a:pt x="2274473" y="367978"/>
                    <a:pt x="2266950" y="342900"/>
                  </a:cubicBezTo>
                  <a:cubicBezTo>
                    <a:pt x="2243588" y="265026"/>
                    <a:pt x="2238598" y="228868"/>
                    <a:pt x="2190750" y="171450"/>
                  </a:cubicBezTo>
                  <a:cubicBezTo>
                    <a:pt x="2173503" y="150754"/>
                    <a:pt x="2157150" y="127384"/>
                    <a:pt x="2133600" y="114300"/>
                  </a:cubicBezTo>
                  <a:cubicBezTo>
                    <a:pt x="2098493" y="94796"/>
                    <a:pt x="2055221" y="94161"/>
                    <a:pt x="2019300" y="76200"/>
                  </a:cubicBezTo>
                  <a:cubicBezTo>
                    <a:pt x="1993900" y="63500"/>
                    <a:pt x="1970041" y="47080"/>
                    <a:pt x="1943100" y="38100"/>
                  </a:cubicBezTo>
                  <a:cubicBezTo>
                    <a:pt x="1890738" y="20646"/>
                    <a:pt x="1732793" y="4668"/>
                    <a:pt x="1695450" y="0"/>
                  </a:cubicBezTo>
                  <a:cubicBezTo>
                    <a:pt x="1505482" y="10554"/>
                    <a:pt x="1278385" y="21358"/>
                    <a:pt x="1085850" y="38100"/>
                  </a:cubicBezTo>
                  <a:cubicBezTo>
                    <a:pt x="1028564" y="43081"/>
                    <a:pt x="971550" y="50800"/>
                    <a:pt x="914400" y="57150"/>
                  </a:cubicBezTo>
                  <a:cubicBezTo>
                    <a:pt x="895350" y="63500"/>
                    <a:pt x="876558" y="70683"/>
                    <a:pt x="857250" y="76200"/>
                  </a:cubicBezTo>
                  <a:cubicBezTo>
                    <a:pt x="797050" y="93400"/>
                    <a:pt x="727988" y="107496"/>
                    <a:pt x="666750" y="114300"/>
                  </a:cubicBezTo>
                  <a:cubicBezTo>
                    <a:pt x="647817" y="116404"/>
                    <a:pt x="657225" y="88900"/>
                    <a:pt x="590550" y="95250"/>
                  </a:cubicBez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8" name="Freeform 426"/>
            <p:cNvSpPr/>
            <p:nvPr/>
          </p:nvSpPr>
          <p:spPr bwMode="auto">
            <a:xfrm>
              <a:off x="863493" y="1785925"/>
              <a:ext cx="2003329" cy="2866971"/>
            </a:xfrm>
            <a:custGeom>
              <a:avLst/>
              <a:gdLst>
                <a:gd name="connsiteX0" fmla="*/ 262678 w 1436451"/>
                <a:gd name="connsiteY0" fmla="*/ 457200 h 1943100"/>
                <a:gd name="connsiteX1" fmla="*/ 300778 w 1436451"/>
                <a:gd name="connsiteY1" fmla="*/ 400050 h 1943100"/>
                <a:gd name="connsiteX2" fmla="*/ 300778 w 1436451"/>
                <a:gd name="connsiteY2" fmla="*/ 209550 h 1943100"/>
                <a:gd name="connsiteX3" fmla="*/ 434128 w 1436451"/>
                <a:gd name="connsiteY3" fmla="*/ 76200 h 1943100"/>
                <a:gd name="connsiteX4" fmla="*/ 491278 w 1436451"/>
                <a:gd name="connsiteY4" fmla="*/ 57150 h 1943100"/>
                <a:gd name="connsiteX5" fmla="*/ 548428 w 1436451"/>
                <a:gd name="connsiteY5" fmla="*/ 38100 h 1943100"/>
                <a:gd name="connsiteX6" fmla="*/ 681778 w 1436451"/>
                <a:gd name="connsiteY6" fmla="*/ 76200 h 1943100"/>
                <a:gd name="connsiteX7" fmla="*/ 757978 w 1436451"/>
                <a:gd name="connsiteY7" fmla="*/ 152400 h 1943100"/>
                <a:gd name="connsiteX8" fmla="*/ 853228 w 1436451"/>
                <a:gd name="connsiteY8" fmla="*/ 38100 h 1943100"/>
                <a:gd name="connsiteX9" fmla="*/ 967528 w 1436451"/>
                <a:gd name="connsiteY9" fmla="*/ 0 h 1943100"/>
                <a:gd name="connsiteX10" fmla="*/ 1119928 w 1436451"/>
                <a:gd name="connsiteY10" fmla="*/ 19050 h 1943100"/>
                <a:gd name="connsiteX11" fmla="*/ 1177078 w 1436451"/>
                <a:gd name="connsiteY11" fmla="*/ 38100 h 1943100"/>
                <a:gd name="connsiteX12" fmla="*/ 1215178 w 1436451"/>
                <a:gd name="connsiteY12" fmla="*/ 95250 h 1943100"/>
                <a:gd name="connsiteX13" fmla="*/ 1272328 w 1436451"/>
                <a:gd name="connsiteY13" fmla="*/ 133350 h 1943100"/>
                <a:gd name="connsiteX14" fmla="*/ 1310428 w 1436451"/>
                <a:gd name="connsiteY14" fmla="*/ 190500 h 1943100"/>
                <a:gd name="connsiteX15" fmla="*/ 1329478 w 1436451"/>
                <a:gd name="connsiteY15" fmla="*/ 247650 h 1943100"/>
                <a:gd name="connsiteX16" fmla="*/ 1386628 w 1436451"/>
                <a:gd name="connsiteY16" fmla="*/ 285750 h 1943100"/>
                <a:gd name="connsiteX17" fmla="*/ 1405678 w 1436451"/>
                <a:gd name="connsiteY17" fmla="*/ 495300 h 1943100"/>
                <a:gd name="connsiteX18" fmla="*/ 1386628 w 1436451"/>
                <a:gd name="connsiteY18" fmla="*/ 552450 h 1943100"/>
                <a:gd name="connsiteX19" fmla="*/ 1272328 w 1436451"/>
                <a:gd name="connsiteY19" fmla="*/ 609600 h 1943100"/>
                <a:gd name="connsiteX20" fmla="*/ 1100878 w 1436451"/>
                <a:gd name="connsiteY20" fmla="*/ 742950 h 1943100"/>
                <a:gd name="connsiteX21" fmla="*/ 1043728 w 1436451"/>
                <a:gd name="connsiteY21" fmla="*/ 781050 h 1943100"/>
                <a:gd name="connsiteX22" fmla="*/ 967528 w 1436451"/>
                <a:gd name="connsiteY22" fmla="*/ 819150 h 1943100"/>
                <a:gd name="connsiteX23" fmla="*/ 910378 w 1436451"/>
                <a:gd name="connsiteY23" fmla="*/ 857250 h 1943100"/>
                <a:gd name="connsiteX24" fmla="*/ 777028 w 1436451"/>
                <a:gd name="connsiteY24" fmla="*/ 914400 h 1943100"/>
                <a:gd name="connsiteX25" fmla="*/ 757978 w 1436451"/>
                <a:gd name="connsiteY25" fmla="*/ 1085850 h 1943100"/>
                <a:gd name="connsiteX26" fmla="*/ 777028 w 1436451"/>
                <a:gd name="connsiteY26" fmla="*/ 1181100 h 1943100"/>
                <a:gd name="connsiteX27" fmla="*/ 872278 w 1436451"/>
                <a:gd name="connsiteY27" fmla="*/ 1371600 h 1943100"/>
                <a:gd name="connsiteX28" fmla="*/ 929428 w 1436451"/>
                <a:gd name="connsiteY28" fmla="*/ 1409700 h 1943100"/>
                <a:gd name="connsiteX29" fmla="*/ 967528 w 1436451"/>
                <a:gd name="connsiteY29" fmla="*/ 1524000 h 1943100"/>
                <a:gd name="connsiteX30" fmla="*/ 910378 w 1436451"/>
                <a:gd name="connsiteY30" fmla="*/ 1733550 h 1943100"/>
                <a:gd name="connsiteX31" fmla="*/ 834178 w 1436451"/>
                <a:gd name="connsiteY31" fmla="*/ 1847850 h 1943100"/>
                <a:gd name="connsiteX32" fmla="*/ 777028 w 1436451"/>
                <a:gd name="connsiteY32" fmla="*/ 1866900 h 1943100"/>
                <a:gd name="connsiteX33" fmla="*/ 643678 w 1436451"/>
                <a:gd name="connsiteY33" fmla="*/ 1943100 h 1943100"/>
                <a:gd name="connsiteX34" fmla="*/ 281728 w 1436451"/>
                <a:gd name="connsiteY34" fmla="*/ 1885950 h 1943100"/>
                <a:gd name="connsiteX35" fmla="*/ 167428 w 1436451"/>
                <a:gd name="connsiteY35" fmla="*/ 1809750 h 1943100"/>
                <a:gd name="connsiteX36" fmla="*/ 129328 w 1436451"/>
                <a:gd name="connsiteY36" fmla="*/ 1752600 h 1943100"/>
                <a:gd name="connsiteX37" fmla="*/ 129328 w 1436451"/>
                <a:gd name="connsiteY37" fmla="*/ 1562100 h 1943100"/>
                <a:gd name="connsiteX38" fmla="*/ 148378 w 1436451"/>
                <a:gd name="connsiteY38" fmla="*/ 1485900 h 1943100"/>
                <a:gd name="connsiteX39" fmla="*/ 186478 w 1436451"/>
                <a:gd name="connsiteY39" fmla="*/ 1371600 h 1943100"/>
                <a:gd name="connsiteX40" fmla="*/ 110278 w 1436451"/>
                <a:gd name="connsiteY40" fmla="*/ 1219200 h 1943100"/>
                <a:gd name="connsiteX41" fmla="*/ 34078 w 1436451"/>
                <a:gd name="connsiteY41" fmla="*/ 1104900 h 1943100"/>
                <a:gd name="connsiteX42" fmla="*/ 15028 w 1436451"/>
                <a:gd name="connsiteY42" fmla="*/ 1047750 h 1943100"/>
                <a:gd name="connsiteX43" fmla="*/ 53128 w 1436451"/>
                <a:gd name="connsiteY43" fmla="*/ 857250 h 1943100"/>
                <a:gd name="connsiteX44" fmla="*/ 110278 w 1436451"/>
                <a:gd name="connsiteY44" fmla="*/ 800100 h 1943100"/>
                <a:gd name="connsiteX45" fmla="*/ 281728 w 1436451"/>
                <a:gd name="connsiteY45" fmla="*/ 723900 h 1943100"/>
                <a:gd name="connsiteX46" fmla="*/ 338878 w 1436451"/>
                <a:gd name="connsiteY46" fmla="*/ 704850 h 1943100"/>
                <a:gd name="connsiteX47" fmla="*/ 376978 w 1436451"/>
                <a:gd name="connsiteY47" fmla="*/ 647700 h 1943100"/>
                <a:gd name="connsiteX48" fmla="*/ 300778 w 1436451"/>
                <a:gd name="connsiteY48" fmla="*/ 533400 h 1943100"/>
                <a:gd name="connsiteX49" fmla="*/ 243628 w 1436451"/>
                <a:gd name="connsiteY49" fmla="*/ 476250 h 1943100"/>
                <a:gd name="connsiteX50" fmla="*/ 262678 w 1436451"/>
                <a:gd name="connsiteY50" fmla="*/ 419100 h 1943100"/>
                <a:gd name="connsiteX51" fmla="*/ 338878 w 1436451"/>
                <a:gd name="connsiteY51" fmla="*/ 381000 h 1943100"/>
                <a:gd name="connsiteX52" fmla="*/ 338878 w 1436451"/>
                <a:gd name="connsiteY52" fmla="*/ 38100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36451" h="1943100">
                  <a:moveTo>
                    <a:pt x="262678" y="457200"/>
                  </a:moveTo>
                  <a:cubicBezTo>
                    <a:pt x="275378" y="438150"/>
                    <a:pt x="290539" y="420528"/>
                    <a:pt x="300778" y="400050"/>
                  </a:cubicBezTo>
                  <a:cubicBezTo>
                    <a:pt x="337721" y="326163"/>
                    <a:pt x="314407" y="304953"/>
                    <a:pt x="300778" y="209550"/>
                  </a:cubicBezTo>
                  <a:cubicBezTo>
                    <a:pt x="327704" y="74919"/>
                    <a:pt x="289111" y="124539"/>
                    <a:pt x="434128" y="76200"/>
                  </a:cubicBezTo>
                  <a:lnTo>
                    <a:pt x="491278" y="57150"/>
                  </a:lnTo>
                  <a:lnTo>
                    <a:pt x="548428" y="38100"/>
                  </a:lnTo>
                  <a:cubicBezTo>
                    <a:pt x="549087" y="38265"/>
                    <a:pt x="672668" y="67090"/>
                    <a:pt x="681778" y="76200"/>
                  </a:cubicBezTo>
                  <a:cubicBezTo>
                    <a:pt x="783378" y="177800"/>
                    <a:pt x="605578" y="101600"/>
                    <a:pt x="757978" y="152400"/>
                  </a:cubicBezTo>
                  <a:cubicBezTo>
                    <a:pt x="781692" y="116829"/>
                    <a:pt x="814401" y="59670"/>
                    <a:pt x="853228" y="38100"/>
                  </a:cubicBezTo>
                  <a:cubicBezTo>
                    <a:pt x="888335" y="18596"/>
                    <a:pt x="967528" y="0"/>
                    <a:pt x="967528" y="0"/>
                  </a:cubicBezTo>
                  <a:cubicBezTo>
                    <a:pt x="1018328" y="6350"/>
                    <a:pt x="1069558" y="9892"/>
                    <a:pt x="1119928" y="19050"/>
                  </a:cubicBezTo>
                  <a:cubicBezTo>
                    <a:pt x="1139685" y="22642"/>
                    <a:pt x="1161398" y="25556"/>
                    <a:pt x="1177078" y="38100"/>
                  </a:cubicBezTo>
                  <a:cubicBezTo>
                    <a:pt x="1194956" y="52403"/>
                    <a:pt x="1198989" y="79061"/>
                    <a:pt x="1215178" y="95250"/>
                  </a:cubicBezTo>
                  <a:cubicBezTo>
                    <a:pt x="1231367" y="111439"/>
                    <a:pt x="1253278" y="120650"/>
                    <a:pt x="1272328" y="133350"/>
                  </a:cubicBezTo>
                  <a:cubicBezTo>
                    <a:pt x="1285028" y="152400"/>
                    <a:pt x="1300189" y="170022"/>
                    <a:pt x="1310428" y="190500"/>
                  </a:cubicBezTo>
                  <a:cubicBezTo>
                    <a:pt x="1319408" y="208461"/>
                    <a:pt x="1316934" y="231970"/>
                    <a:pt x="1329478" y="247650"/>
                  </a:cubicBezTo>
                  <a:cubicBezTo>
                    <a:pt x="1343781" y="265528"/>
                    <a:pt x="1367578" y="273050"/>
                    <a:pt x="1386628" y="285750"/>
                  </a:cubicBezTo>
                  <a:cubicBezTo>
                    <a:pt x="1430196" y="416454"/>
                    <a:pt x="1436451" y="372209"/>
                    <a:pt x="1405678" y="495300"/>
                  </a:cubicBezTo>
                  <a:cubicBezTo>
                    <a:pt x="1400808" y="514781"/>
                    <a:pt x="1399172" y="536770"/>
                    <a:pt x="1386628" y="552450"/>
                  </a:cubicBezTo>
                  <a:cubicBezTo>
                    <a:pt x="1359771" y="586022"/>
                    <a:pt x="1309976" y="597051"/>
                    <a:pt x="1272328" y="609600"/>
                  </a:cubicBezTo>
                  <a:cubicBezTo>
                    <a:pt x="1182799" y="699129"/>
                    <a:pt x="1237594" y="651806"/>
                    <a:pt x="1100878" y="742950"/>
                  </a:cubicBezTo>
                  <a:cubicBezTo>
                    <a:pt x="1081828" y="755650"/>
                    <a:pt x="1064206" y="770811"/>
                    <a:pt x="1043728" y="781050"/>
                  </a:cubicBezTo>
                  <a:cubicBezTo>
                    <a:pt x="1018328" y="793750"/>
                    <a:pt x="992184" y="805061"/>
                    <a:pt x="967528" y="819150"/>
                  </a:cubicBezTo>
                  <a:cubicBezTo>
                    <a:pt x="947649" y="830509"/>
                    <a:pt x="930257" y="845891"/>
                    <a:pt x="910378" y="857250"/>
                  </a:cubicBezTo>
                  <a:cubicBezTo>
                    <a:pt x="844466" y="894914"/>
                    <a:pt x="841144" y="893028"/>
                    <a:pt x="777028" y="914400"/>
                  </a:cubicBezTo>
                  <a:cubicBezTo>
                    <a:pt x="718468" y="1002240"/>
                    <a:pt x="733534" y="951411"/>
                    <a:pt x="757978" y="1085850"/>
                  </a:cubicBezTo>
                  <a:cubicBezTo>
                    <a:pt x="763770" y="1117707"/>
                    <a:pt x="770004" y="1149492"/>
                    <a:pt x="777028" y="1181100"/>
                  </a:cubicBezTo>
                  <a:cubicBezTo>
                    <a:pt x="791974" y="1248356"/>
                    <a:pt x="808157" y="1328852"/>
                    <a:pt x="872278" y="1371600"/>
                  </a:cubicBezTo>
                  <a:lnTo>
                    <a:pt x="929428" y="1409700"/>
                  </a:lnTo>
                  <a:cubicBezTo>
                    <a:pt x="942128" y="1447800"/>
                    <a:pt x="975404" y="1484619"/>
                    <a:pt x="967528" y="1524000"/>
                  </a:cubicBezTo>
                  <a:cubicBezTo>
                    <a:pt x="940602" y="1658631"/>
                    <a:pt x="958717" y="1588533"/>
                    <a:pt x="910378" y="1733550"/>
                  </a:cubicBezTo>
                  <a:cubicBezTo>
                    <a:pt x="890406" y="1793467"/>
                    <a:pt x="895334" y="1807079"/>
                    <a:pt x="834178" y="1847850"/>
                  </a:cubicBezTo>
                  <a:cubicBezTo>
                    <a:pt x="817470" y="1858989"/>
                    <a:pt x="795485" y="1858990"/>
                    <a:pt x="777028" y="1866900"/>
                  </a:cubicBezTo>
                  <a:cubicBezTo>
                    <a:pt x="709353" y="1895903"/>
                    <a:pt x="701073" y="1904836"/>
                    <a:pt x="643678" y="1943100"/>
                  </a:cubicBezTo>
                  <a:cubicBezTo>
                    <a:pt x="580693" y="1938255"/>
                    <a:pt x="365574" y="1941847"/>
                    <a:pt x="281728" y="1885950"/>
                  </a:cubicBezTo>
                  <a:lnTo>
                    <a:pt x="167428" y="1809750"/>
                  </a:lnTo>
                  <a:cubicBezTo>
                    <a:pt x="154728" y="1790700"/>
                    <a:pt x="138347" y="1773644"/>
                    <a:pt x="129328" y="1752600"/>
                  </a:cubicBezTo>
                  <a:cubicBezTo>
                    <a:pt x="96610" y="1676258"/>
                    <a:pt x="112317" y="1647153"/>
                    <a:pt x="129328" y="1562100"/>
                  </a:cubicBezTo>
                  <a:cubicBezTo>
                    <a:pt x="134463" y="1536427"/>
                    <a:pt x="140855" y="1510978"/>
                    <a:pt x="148378" y="1485900"/>
                  </a:cubicBezTo>
                  <a:cubicBezTo>
                    <a:pt x="159918" y="1447433"/>
                    <a:pt x="186478" y="1371600"/>
                    <a:pt x="186478" y="1371600"/>
                  </a:cubicBezTo>
                  <a:cubicBezTo>
                    <a:pt x="148401" y="1181216"/>
                    <a:pt x="201758" y="1356420"/>
                    <a:pt x="110278" y="1219200"/>
                  </a:cubicBezTo>
                  <a:cubicBezTo>
                    <a:pt x="0" y="1053783"/>
                    <a:pt x="216392" y="1287214"/>
                    <a:pt x="34078" y="1104900"/>
                  </a:cubicBezTo>
                  <a:cubicBezTo>
                    <a:pt x="27728" y="1085850"/>
                    <a:pt x="15028" y="1067830"/>
                    <a:pt x="15028" y="1047750"/>
                  </a:cubicBezTo>
                  <a:cubicBezTo>
                    <a:pt x="15028" y="1038877"/>
                    <a:pt x="29668" y="892439"/>
                    <a:pt x="53128" y="857250"/>
                  </a:cubicBezTo>
                  <a:cubicBezTo>
                    <a:pt x="68072" y="834834"/>
                    <a:pt x="89582" y="817347"/>
                    <a:pt x="110278" y="800100"/>
                  </a:cubicBezTo>
                  <a:cubicBezTo>
                    <a:pt x="170655" y="749786"/>
                    <a:pt x="198662" y="751589"/>
                    <a:pt x="281728" y="723900"/>
                  </a:cubicBezTo>
                  <a:lnTo>
                    <a:pt x="338878" y="704850"/>
                  </a:lnTo>
                  <a:cubicBezTo>
                    <a:pt x="351578" y="685800"/>
                    <a:pt x="373740" y="670365"/>
                    <a:pt x="376978" y="647700"/>
                  </a:cubicBezTo>
                  <a:cubicBezTo>
                    <a:pt x="388844" y="564635"/>
                    <a:pt x="347821" y="572603"/>
                    <a:pt x="300778" y="533400"/>
                  </a:cubicBezTo>
                  <a:cubicBezTo>
                    <a:pt x="280082" y="516153"/>
                    <a:pt x="262678" y="495300"/>
                    <a:pt x="243628" y="476250"/>
                  </a:cubicBezTo>
                  <a:cubicBezTo>
                    <a:pt x="249978" y="457200"/>
                    <a:pt x="248479" y="433299"/>
                    <a:pt x="262678" y="419100"/>
                  </a:cubicBezTo>
                  <a:cubicBezTo>
                    <a:pt x="282758" y="399020"/>
                    <a:pt x="338878" y="381000"/>
                    <a:pt x="338878" y="381000"/>
                  </a:cubicBezTo>
                  <a:lnTo>
                    <a:pt x="338878" y="381000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rPr>
                <a:t>PS II</a:t>
              </a:r>
              <a:endParaRPr kumimoji="0" lang="el-GR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79" name="78 - Ελεύθερη σχεδίαση"/>
          <p:cNvSpPr/>
          <p:nvPr/>
        </p:nvSpPr>
        <p:spPr>
          <a:xfrm rot="9181556">
            <a:off x="4588053" y="4647580"/>
            <a:ext cx="1442245" cy="1991662"/>
          </a:xfrm>
          <a:custGeom>
            <a:avLst/>
            <a:gdLst>
              <a:gd name="connsiteX0" fmla="*/ 279602 w 965402"/>
              <a:gd name="connsiteY0" fmla="*/ 30480 h 1264920"/>
              <a:gd name="connsiteX1" fmla="*/ 416762 w 965402"/>
              <a:gd name="connsiteY1" fmla="*/ 0 h 1264920"/>
              <a:gd name="connsiteX2" fmla="*/ 538682 w 965402"/>
              <a:gd name="connsiteY2" fmla="*/ 15240 h 1264920"/>
              <a:gd name="connsiteX3" fmla="*/ 584402 w 965402"/>
              <a:gd name="connsiteY3" fmla="*/ 30480 h 1264920"/>
              <a:gd name="connsiteX4" fmla="*/ 675842 w 965402"/>
              <a:gd name="connsiteY4" fmla="*/ 91440 h 1264920"/>
              <a:gd name="connsiteX5" fmla="*/ 858722 w 965402"/>
              <a:gd name="connsiteY5" fmla="*/ 137160 h 1264920"/>
              <a:gd name="connsiteX6" fmla="*/ 904442 w 965402"/>
              <a:gd name="connsiteY6" fmla="*/ 167640 h 1264920"/>
              <a:gd name="connsiteX7" fmla="*/ 934922 w 965402"/>
              <a:gd name="connsiteY7" fmla="*/ 213360 h 1264920"/>
              <a:gd name="connsiteX8" fmla="*/ 950162 w 965402"/>
              <a:gd name="connsiteY8" fmla="*/ 274320 h 1264920"/>
              <a:gd name="connsiteX9" fmla="*/ 965402 w 965402"/>
              <a:gd name="connsiteY9" fmla="*/ 320040 h 1264920"/>
              <a:gd name="connsiteX10" fmla="*/ 934922 w 965402"/>
              <a:gd name="connsiteY10" fmla="*/ 411480 h 1264920"/>
              <a:gd name="connsiteX11" fmla="*/ 904442 w 965402"/>
              <a:gd name="connsiteY11" fmla="*/ 518160 h 1264920"/>
              <a:gd name="connsiteX12" fmla="*/ 797762 w 965402"/>
              <a:gd name="connsiteY12" fmla="*/ 655320 h 1264920"/>
              <a:gd name="connsiteX13" fmla="*/ 767282 w 965402"/>
              <a:gd name="connsiteY13" fmla="*/ 701040 h 1264920"/>
              <a:gd name="connsiteX14" fmla="*/ 721562 w 965402"/>
              <a:gd name="connsiteY14" fmla="*/ 716280 h 1264920"/>
              <a:gd name="connsiteX15" fmla="*/ 675842 w 965402"/>
              <a:gd name="connsiteY15" fmla="*/ 746760 h 1264920"/>
              <a:gd name="connsiteX16" fmla="*/ 630122 w 965402"/>
              <a:gd name="connsiteY16" fmla="*/ 762000 h 1264920"/>
              <a:gd name="connsiteX17" fmla="*/ 538682 w 965402"/>
              <a:gd name="connsiteY17" fmla="*/ 807720 h 1264920"/>
              <a:gd name="connsiteX18" fmla="*/ 508202 w 965402"/>
              <a:gd name="connsiteY18" fmla="*/ 899160 h 1264920"/>
              <a:gd name="connsiteX19" fmla="*/ 477722 w 965402"/>
              <a:gd name="connsiteY19" fmla="*/ 1021080 h 1264920"/>
              <a:gd name="connsiteX20" fmla="*/ 371042 w 965402"/>
              <a:gd name="connsiteY20" fmla="*/ 1158240 h 1264920"/>
              <a:gd name="connsiteX21" fmla="*/ 264362 w 965402"/>
              <a:gd name="connsiteY21" fmla="*/ 1234440 h 1264920"/>
              <a:gd name="connsiteX22" fmla="*/ 172922 w 965402"/>
              <a:gd name="connsiteY22" fmla="*/ 1264920 h 1264920"/>
              <a:gd name="connsiteX23" fmla="*/ 127202 w 965402"/>
              <a:gd name="connsiteY23" fmla="*/ 1249680 h 1264920"/>
              <a:gd name="connsiteX24" fmla="*/ 35762 w 965402"/>
              <a:gd name="connsiteY24" fmla="*/ 1203960 h 1264920"/>
              <a:gd name="connsiteX25" fmla="*/ 5282 w 965402"/>
              <a:gd name="connsiteY25" fmla="*/ 1112520 h 1264920"/>
              <a:gd name="connsiteX26" fmla="*/ 51002 w 965402"/>
              <a:gd name="connsiteY26" fmla="*/ 929640 h 1264920"/>
              <a:gd name="connsiteX27" fmla="*/ 96722 w 965402"/>
              <a:gd name="connsiteY27" fmla="*/ 838200 h 1264920"/>
              <a:gd name="connsiteX28" fmla="*/ 142442 w 965402"/>
              <a:gd name="connsiteY28" fmla="*/ 792480 h 1264920"/>
              <a:gd name="connsiteX29" fmla="*/ 203402 w 965402"/>
              <a:gd name="connsiteY29" fmla="*/ 701040 h 1264920"/>
              <a:gd name="connsiteX30" fmla="*/ 188162 w 965402"/>
              <a:gd name="connsiteY30" fmla="*/ 655320 h 1264920"/>
              <a:gd name="connsiteX31" fmla="*/ 127202 w 965402"/>
              <a:gd name="connsiteY31" fmla="*/ 563880 h 1264920"/>
              <a:gd name="connsiteX32" fmla="*/ 96722 w 965402"/>
              <a:gd name="connsiteY32" fmla="*/ 472440 h 1264920"/>
              <a:gd name="connsiteX33" fmla="*/ 111962 w 965402"/>
              <a:gd name="connsiteY33" fmla="*/ 243840 h 1264920"/>
              <a:gd name="connsiteX34" fmla="*/ 127202 w 965402"/>
              <a:gd name="connsiteY34" fmla="*/ 198120 h 1264920"/>
              <a:gd name="connsiteX35" fmla="*/ 188162 w 965402"/>
              <a:gd name="connsiteY35" fmla="*/ 106680 h 1264920"/>
              <a:gd name="connsiteX36" fmla="*/ 279602 w 965402"/>
              <a:gd name="connsiteY36" fmla="*/ 30480 h 1264920"/>
              <a:gd name="connsiteX37" fmla="*/ 279602 w 965402"/>
              <a:gd name="connsiteY37" fmla="*/ 3048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65402" h="1264920">
                <a:moveTo>
                  <a:pt x="279602" y="30480"/>
                </a:moveTo>
                <a:cubicBezTo>
                  <a:pt x="302462" y="25400"/>
                  <a:pt x="363119" y="0"/>
                  <a:pt x="416762" y="0"/>
                </a:cubicBezTo>
                <a:cubicBezTo>
                  <a:pt x="457718" y="0"/>
                  <a:pt x="498042" y="10160"/>
                  <a:pt x="538682" y="15240"/>
                </a:cubicBezTo>
                <a:cubicBezTo>
                  <a:pt x="553922" y="20320"/>
                  <a:pt x="570359" y="22678"/>
                  <a:pt x="584402" y="30480"/>
                </a:cubicBezTo>
                <a:cubicBezTo>
                  <a:pt x="616424" y="48270"/>
                  <a:pt x="639708" y="85418"/>
                  <a:pt x="675842" y="91440"/>
                </a:cubicBezTo>
                <a:cubicBezTo>
                  <a:pt x="721548" y="99058"/>
                  <a:pt x="818470" y="110326"/>
                  <a:pt x="858722" y="137160"/>
                </a:cubicBezTo>
                <a:lnTo>
                  <a:pt x="904442" y="167640"/>
                </a:lnTo>
                <a:cubicBezTo>
                  <a:pt x="914602" y="182880"/>
                  <a:pt x="927707" y="196525"/>
                  <a:pt x="934922" y="213360"/>
                </a:cubicBezTo>
                <a:cubicBezTo>
                  <a:pt x="943173" y="232612"/>
                  <a:pt x="944408" y="254181"/>
                  <a:pt x="950162" y="274320"/>
                </a:cubicBezTo>
                <a:cubicBezTo>
                  <a:pt x="954575" y="289766"/>
                  <a:pt x="960322" y="304800"/>
                  <a:pt x="965402" y="320040"/>
                </a:cubicBezTo>
                <a:cubicBezTo>
                  <a:pt x="955242" y="350520"/>
                  <a:pt x="942714" y="380311"/>
                  <a:pt x="934922" y="411480"/>
                </a:cubicBezTo>
                <a:cubicBezTo>
                  <a:pt x="931335" y="425829"/>
                  <a:pt x="914380" y="500272"/>
                  <a:pt x="904442" y="518160"/>
                </a:cubicBezTo>
                <a:cubicBezTo>
                  <a:pt x="827406" y="656825"/>
                  <a:pt x="871810" y="566463"/>
                  <a:pt x="797762" y="655320"/>
                </a:cubicBezTo>
                <a:cubicBezTo>
                  <a:pt x="786036" y="669391"/>
                  <a:pt x="781585" y="689598"/>
                  <a:pt x="767282" y="701040"/>
                </a:cubicBezTo>
                <a:cubicBezTo>
                  <a:pt x="754738" y="711075"/>
                  <a:pt x="735930" y="709096"/>
                  <a:pt x="721562" y="716280"/>
                </a:cubicBezTo>
                <a:cubicBezTo>
                  <a:pt x="705179" y="724471"/>
                  <a:pt x="692225" y="738569"/>
                  <a:pt x="675842" y="746760"/>
                </a:cubicBezTo>
                <a:cubicBezTo>
                  <a:pt x="661474" y="753944"/>
                  <a:pt x="644490" y="754816"/>
                  <a:pt x="630122" y="762000"/>
                </a:cubicBezTo>
                <a:cubicBezTo>
                  <a:pt x="511949" y="821086"/>
                  <a:pt x="653600" y="769414"/>
                  <a:pt x="538682" y="807720"/>
                </a:cubicBezTo>
                <a:cubicBezTo>
                  <a:pt x="528522" y="838200"/>
                  <a:pt x="514503" y="867655"/>
                  <a:pt x="508202" y="899160"/>
                </a:cubicBezTo>
                <a:cubicBezTo>
                  <a:pt x="503980" y="920272"/>
                  <a:pt x="492367" y="994720"/>
                  <a:pt x="477722" y="1021080"/>
                </a:cubicBezTo>
                <a:cubicBezTo>
                  <a:pt x="446452" y="1077366"/>
                  <a:pt x="418163" y="1117850"/>
                  <a:pt x="371042" y="1158240"/>
                </a:cubicBezTo>
                <a:cubicBezTo>
                  <a:pt x="364980" y="1163436"/>
                  <a:pt x="281062" y="1227018"/>
                  <a:pt x="264362" y="1234440"/>
                </a:cubicBezTo>
                <a:cubicBezTo>
                  <a:pt x="235002" y="1247489"/>
                  <a:pt x="172922" y="1264920"/>
                  <a:pt x="172922" y="1264920"/>
                </a:cubicBezTo>
                <a:cubicBezTo>
                  <a:pt x="157682" y="1259840"/>
                  <a:pt x="141570" y="1256864"/>
                  <a:pt x="127202" y="1249680"/>
                </a:cubicBezTo>
                <a:cubicBezTo>
                  <a:pt x="9029" y="1190594"/>
                  <a:pt x="150680" y="1242266"/>
                  <a:pt x="35762" y="1203960"/>
                </a:cubicBezTo>
                <a:cubicBezTo>
                  <a:pt x="25602" y="1173480"/>
                  <a:pt x="0" y="1144212"/>
                  <a:pt x="5282" y="1112520"/>
                </a:cubicBezTo>
                <a:cubicBezTo>
                  <a:pt x="25804" y="989388"/>
                  <a:pt x="10750" y="1050395"/>
                  <a:pt x="51002" y="929640"/>
                </a:cubicBezTo>
                <a:cubicBezTo>
                  <a:pt x="66276" y="883818"/>
                  <a:pt x="63896" y="877591"/>
                  <a:pt x="96722" y="838200"/>
                </a:cubicBezTo>
                <a:cubicBezTo>
                  <a:pt x="110520" y="821643"/>
                  <a:pt x="129210" y="809493"/>
                  <a:pt x="142442" y="792480"/>
                </a:cubicBezTo>
                <a:cubicBezTo>
                  <a:pt x="164932" y="763564"/>
                  <a:pt x="203402" y="701040"/>
                  <a:pt x="203402" y="701040"/>
                </a:cubicBezTo>
                <a:cubicBezTo>
                  <a:pt x="198322" y="685800"/>
                  <a:pt x="195964" y="669363"/>
                  <a:pt x="188162" y="655320"/>
                </a:cubicBezTo>
                <a:cubicBezTo>
                  <a:pt x="170372" y="623298"/>
                  <a:pt x="138786" y="598633"/>
                  <a:pt x="127202" y="563880"/>
                </a:cubicBezTo>
                <a:lnTo>
                  <a:pt x="96722" y="472440"/>
                </a:lnTo>
                <a:cubicBezTo>
                  <a:pt x="101802" y="396240"/>
                  <a:pt x="103528" y="319742"/>
                  <a:pt x="111962" y="243840"/>
                </a:cubicBezTo>
                <a:cubicBezTo>
                  <a:pt x="113736" y="227874"/>
                  <a:pt x="119400" y="212163"/>
                  <a:pt x="127202" y="198120"/>
                </a:cubicBezTo>
                <a:cubicBezTo>
                  <a:pt x="144992" y="166098"/>
                  <a:pt x="162259" y="132583"/>
                  <a:pt x="188162" y="106680"/>
                </a:cubicBezTo>
                <a:cubicBezTo>
                  <a:pt x="221867" y="72975"/>
                  <a:pt x="237167" y="51698"/>
                  <a:pt x="279602" y="30480"/>
                </a:cubicBezTo>
                <a:lnTo>
                  <a:pt x="279602" y="30480"/>
                </a:lnTo>
                <a:close/>
              </a:path>
            </a:pathLst>
          </a:custGeom>
          <a:gradFill flip="none" rotWithShape="1">
            <a:gsLst>
              <a:gs pos="8300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63000">
                <a:srgbClr val="92D050"/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sunset" dir="t">
              <a:rot lat="0" lon="0" rev="2400000"/>
            </a:lightRig>
          </a:scene3d>
          <a:sp3d extrusionH="76200" contourW="38100" prstMaterial="dkEdge">
            <a:bevelT prst="angle"/>
            <a:bevelB/>
            <a:extrusionClr>
              <a:schemeClr val="tx1">
                <a:lumMod val="85000"/>
                <a:lumOff val="15000"/>
              </a:schemeClr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Calibri" pitchFamily="34" charset="0"/>
              <a:cs typeface="Arial"/>
            </a:endParaRPr>
          </a:p>
        </p:txBody>
      </p:sp>
      <p:sp>
        <p:nvSpPr>
          <p:cNvPr id="79926" name="Oval 54"/>
          <p:cNvSpPr>
            <a:spLocks noChangeArrowheads="1"/>
          </p:cNvSpPr>
          <p:nvPr/>
        </p:nvSpPr>
        <p:spPr bwMode="auto">
          <a:xfrm>
            <a:off x="4783138" y="5157788"/>
            <a:ext cx="1008062" cy="863600"/>
          </a:xfrm>
          <a:prstGeom prst="ellipse">
            <a:avLst/>
          </a:prstGeom>
          <a:solidFill>
            <a:srgbClr val="0099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 pitchFamily="34" charset="0"/>
              </a:rPr>
              <a:t>ATP</a:t>
            </a:r>
          </a:p>
        </p:txBody>
      </p:sp>
      <p:sp>
        <p:nvSpPr>
          <p:cNvPr id="74" name="Freeform 429"/>
          <p:cNvSpPr/>
          <p:nvPr/>
        </p:nvSpPr>
        <p:spPr bwMode="auto">
          <a:xfrm rot="162954">
            <a:off x="7258310" y="1609699"/>
            <a:ext cx="1651656" cy="1858687"/>
          </a:xfrm>
          <a:custGeom>
            <a:avLst/>
            <a:gdLst>
              <a:gd name="connsiteX0" fmla="*/ 0 w 1609337"/>
              <a:gd name="connsiteY0" fmla="*/ 933450 h 2228850"/>
              <a:gd name="connsiteX1" fmla="*/ 19050 w 1609337"/>
              <a:gd name="connsiteY1" fmla="*/ 857250 h 2228850"/>
              <a:gd name="connsiteX2" fmla="*/ 57150 w 1609337"/>
              <a:gd name="connsiteY2" fmla="*/ 800100 h 2228850"/>
              <a:gd name="connsiteX3" fmla="*/ 76200 w 1609337"/>
              <a:gd name="connsiteY3" fmla="*/ 704850 h 2228850"/>
              <a:gd name="connsiteX4" fmla="*/ 190500 w 1609337"/>
              <a:gd name="connsiteY4" fmla="*/ 476250 h 2228850"/>
              <a:gd name="connsiteX5" fmla="*/ 247650 w 1609337"/>
              <a:gd name="connsiteY5" fmla="*/ 438150 h 2228850"/>
              <a:gd name="connsiteX6" fmla="*/ 304800 w 1609337"/>
              <a:gd name="connsiteY6" fmla="*/ 381000 h 2228850"/>
              <a:gd name="connsiteX7" fmla="*/ 419100 w 1609337"/>
              <a:gd name="connsiteY7" fmla="*/ 342900 h 2228850"/>
              <a:gd name="connsiteX8" fmla="*/ 476250 w 1609337"/>
              <a:gd name="connsiteY8" fmla="*/ 285750 h 2228850"/>
              <a:gd name="connsiteX9" fmla="*/ 552450 w 1609337"/>
              <a:gd name="connsiteY9" fmla="*/ 266700 h 2228850"/>
              <a:gd name="connsiteX10" fmla="*/ 876300 w 1609337"/>
              <a:gd name="connsiteY10" fmla="*/ 285750 h 2228850"/>
              <a:gd name="connsiteX11" fmla="*/ 990600 w 1609337"/>
              <a:gd name="connsiteY11" fmla="*/ 323850 h 2228850"/>
              <a:gd name="connsiteX12" fmla="*/ 1047750 w 1609337"/>
              <a:gd name="connsiteY12" fmla="*/ 342900 h 2228850"/>
              <a:gd name="connsiteX13" fmla="*/ 1085850 w 1609337"/>
              <a:gd name="connsiteY13" fmla="*/ 209550 h 2228850"/>
              <a:gd name="connsiteX14" fmla="*/ 1123950 w 1609337"/>
              <a:gd name="connsiteY14" fmla="*/ 95250 h 2228850"/>
              <a:gd name="connsiteX15" fmla="*/ 1238250 w 1609337"/>
              <a:gd name="connsiteY15" fmla="*/ 0 h 2228850"/>
              <a:gd name="connsiteX16" fmla="*/ 1371600 w 1609337"/>
              <a:gd name="connsiteY16" fmla="*/ 19050 h 2228850"/>
              <a:gd name="connsiteX17" fmla="*/ 1428750 w 1609337"/>
              <a:gd name="connsiteY17" fmla="*/ 38100 h 2228850"/>
              <a:gd name="connsiteX18" fmla="*/ 1447800 w 1609337"/>
              <a:gd name="connsiteY18" fmla="*/ 95250 h 2228850"/>
              <a:gd name="connsiteX19" fmla="*/ 1504950 w 1609337"/>
              <a:gd name="connsiteY19" fmla="*/ 133350 h 2228850"/>
              <a:gd name="connsiteX20" fmla="*/ 1581150 w 1609337"/>
              <a:gd name="connsiteY20" fmla="*/ 304800 h 2228850"/>
              <a:gd name="connsiteX21" fmla="*/ 1600200 w 1609337"/>
              <a:gd name="connsiteY21" fmla="*/ 419100 h 2228850"/>
              <a:gd name="connsiteX22" fmla="*/ 1562100 w 1609337"/>
              <a:gd name="connsiteY22" fmla="*/ 781050 h 2228850"/>
              <a:gd name="connsiteX23" fmla="*/ 1543050 w 1609337"/>
              <a:gd name="connsiteY23" fmla="*/ 933450 h 2228850"/>
              <a:gd name="connsiteX24" fmla="*/ 1524000 w 1609337"/>
              <a:gd name="connsiteY24" fmla="*/ 1047750 h 2228850"/>
              <a:gd name="connsiteX25" fmla="*/ 1485900 w 1609337"/>
              <a:gd name="connsiteY25" fmla="*/ 1162050 h 2228850"/>
              <a:gd name="connsiteX26" fmla="*/ 1466850 w 1609337"/>
              <a:gd name="connsiteY26" fmla="*/ 1238250 h 2228850"/>
              <a:gd name="connsiteX27" fmla="*/ 1409700 w 1609337"/>
              <a:gd name="connsiteY27" fmla="*/ 1352550 h 2228850"/>
              <a:gd name="connsiteX28" fmla="*/ 1352550 w 1609337"/>
              <a:gd name="connsiteY28" fmla="*/ 1371600 h 2228850"/>
              <a:gd name="connsiteX29" fmla="*/ 1314450 w 1609337"/>
              <a:gd name="connsiteY29" fmla="*/ 1428750 h 2228850"/>
              <a:gd name="connsiteX30" fmla="*/ 1257300 w 1609337"/>
              <a:gd name="connsiteY30" fmla="*/ 1447800 h 2228850"/>
              <a:gd name="connsiteX31" fmla="*/ 1047750 w 1609337"/>
              <a:gd name="connsiteY31" fmla="*/ 1409700 h 2228850"/>
              <a:gd name="connsiteX32" fmla="*/ 1066800 w 1609337"/>
              <a:gd name="connsiteY32" fmla="*/ 1466850 h 2228850"/>
              <a:gd name="connsiteX33" fmla="*/ 1009650 w 1609337"/>
              <a:gd name="connsiteY33" fmla="*/ 1924050 h 2228850"/>
              <a:gd name="connsiteX34" fmla="*/ 971550 w 1609337"/>
              <a:gd name="connsiteY34" fmla="*/ 1981200 h 2228850"/>
              <a:gd name="connsiteX35" fmla="*/ 914400 w 1609337"/>
              <a:gd name="connsiteY35" fmla="*/ 2095500 h 2228850"/>
              <a:gd name="connsiteX36" fmla="*/ 742950 w 1609337"/>
              <a:gd name="connsiteY36" fmla="*/ 2190750 h 2228850"/>
              <a:gd name="connsiteX37" fmla="*/ 685800 w 1609337"/>
              <a:gd name="connsiteY37" fmla="*/ 2209800 h 2228850"/>
              <a:gd name="connsiteX38" fmla="*/ 628650 w 1609337"/>
              <a:gd name="connsiteY38" fmla="*/ 2228850 h 2228850"/>
              <a:gd name="connsiteX39" fmla="*/ 457200 w 1609337"/>
              <a:gd name="connsiteY39" fmla="*/ 2209800 h 2228850"/>
              <a:gd name="connsiteX40" fmla="*/ 361950 w 1609337"/>
              <a:gd name="connsiteY40" fmla="*/ 2057400 h 2228850"/>
              <a:gd name="connsiteX41" fmla="*/ 361950 w 1609337"/>
              <a:gd name="connsiteY41" fmla="*/ 2057400 h 2228850"/>
              <a:gd name="connsiteX42" fmla="*/ 171450 w 1609337"/>
              <a:gd name="connsiteY42" fmla="*/ 2019300 h 2228850"/>
              <a:gd name="connsiteX43" fmla="*/ 95250 w 1609337"/>
              <a:gd name="connsiteY43" fmla="*/ 1905000 h 2228850"/>
              <a:gd name="connsiteX44" fmla="*/ 133350 w 1609337"/>
              <a:gd name="connsiteY44" fmla="*/ 1581150 h 2228850"/>
              <a:gd name="connsiteX45" fmla="*/ 152400 w 1609337"/>
              <a:gd name="connsiteY45" fmla="*/ 1524000 h 2228850"/>
              <a:gd name="connsiteX46" fmla="*/ 133350 w 1609337"/>
              <a:gd name="connsiteY46" fmla="*/ 1085850 h 2228850"/>
              <a:gd name="connsiteX47" fmla="*/ 95250 w 1609337"/>
              <a:gd name="connsiteY47" fmla="*/ 971550 h 2228850"/>
              <a:gd name="connsiteX48" fmla="*/ 76200 w 1609337"/>
              <a:gd name="connsiteY48" fmla="*/ 914400 h 2228850"/>
              <a:gd name="connsiteX49" fmla="*/ 57150 w 1609337"/>
              <a:gd name="connsiteY49" fmla="*/ 781050 h 2228850"/>
              <a:gd name="connsiteX50" fmla="*/ 38100 w 1609337"/>
              <a:gd name="connsiteY50" fmla="*/ 723900 h 2228850"/>
              <a:gd name="connsiteX51" fmla="*/ 95250 w 1609337"/>
              <a:gd name="connsiteY51" fmla="*/ 457200 h 2228850"/>
              <a:gd name="connsiteX52" fmla="*/ 228600 w 1609337"/>
              <a:gd name="connsiteY52" fmla="*/ 400050 h 2228850"/>
              <a:gd name="connsiteX53" fmla="*/ 323850 w 1609337"/>
              <a:gd name="connsiteY53" fmla="*/ 304800 h 2228850"/>
              <a:gd name="connsiteX54" fmla="*/ 361950 w 1609337"/>
              <a:gd name="connsiteY54" fmla="*/ 304800 h 2228850"/>
              <a:gd name="connsiteX55" fmla="*/ 361950 w 1609337"/>
              <a:gd name="connsiteY55" fmla="*/ 30480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09337" h="2228850">
                <a:moveTo>
                  <a:pt x="0" y="933450"/>
                </a:moveTo>
                <a:cubicBezTo>
                  <a:pt x="6350" y="908050"/>
                  <a:pt x="8737" y="881315"/>
                  <a:pt x="19050" y="857250"/>
                </a:cubicBezTo>
                <a:cubicBezTo>
                  <a:pt x="28069" y="836206"/>
                  <a:pt x="49111" y="821537"/>
                  <a:pt x="57150" y="800100"/>
                </a:cubicBezTo>
                <a:cubicBezTo>
                  <a:pt x="68519" y="769783"/>
                  <a:pt x="67681" y="736088"/>
                  <a:pt x="76200" y="704850"/>
                </a:cubicBezTo>
                <a:cubicBezTo>
                  <a:pt x="93104" y="642869"/>
                  <a:pt x="132700" y="514783"/>
                  <a:pt x="190500" y="476250"/>
                </a:cubicBezTo>
                <a:cubicBezTo>
                  <a:pt x="209550" y="463550"/>
                  <a:pt x="230061" y="452807"/>
                  <a:pt x="247650" y="438150"/>
                </a:cubicBezTo>
                <a:cubicBezTo>
                  <a:pt x="268346" y="420903"/>
                  <a:pt x="281250" y="394084"/>
                  <a:pt x="304800" y="381000"/>
                </a:cubicBezTo>
                <a:cubicBezTo>
                  <a:pt x="339907" y="361496"/>
                  <a:pt x="419100" y="342900"/>
                  <a:pt x="419100" y="342900"/>
                </a:cubicBezTo>
                <a:cubicBezTo>
                  <a:pt x="438150" y="323850"/>
                  <a:pt x="452859" y="299116"/>
                  <a:pt x="476250" y="285750"/>
                </a:cubicBezTo>
                <a:cubicBezTo>
                  <a:pt x="498982" y="272760"/>
                  <a:pt x="526268" y="266700"/>
                  <a:pt x="552450" y="266700"/>
                </a:cubicBezTo>
                <a:cubicBezTo>
                  <a:pt x="660587" y="266700"/>
                  <a:pt x="768350" y="279400"/>
                  <a:pt x="876300" y="285750"/>
                </a:cubicBezTo>
                <a:lnTo>
                  <a:pt x="990600" y="323850"/>
                </a:lnTo>
                <a:lnTo>
                  <a:pt x="1047750" y="342900"/>
                </a:lnTo>
                <a:cubicBezTo>
                  <a:pt x="1111771" y="150836"/>
                  <a:pt x="1014089" y="448752"/>
                  <a:pt x="1085850" y="209550"/>
                </a:cubicBezTo>
                <a:cubicBezTo>
                  <a:pt x="1097390" y="171083"/>
                  <a:pt x="1090534" y="117527"/>
                  <a:pt x="1123950" y="95250"/>
                </a:cubicBezTo>
                <a:cubicBezTo>
                  <a:pt x="1203516" y="42206"/>
                  <a:pt x="1164911" y="73339"/>
                  <a:pt x="1238250" y="0"/>
                </a:cubicBezTo>
                <a:cubicBezTo>
                  <a:pt x="1282700" y="6350"/>
                  <a:pt x="1327571" y="10244"/>
                  <a:pt x="1371600" y="19050"/>
                </a:cubicBezTo>
                <a:cubicBezTo>
                  <a:pt x="1391291" y="22988"/>
                  <a:pt x="1414551" y="23901"/>
                  <a:pt x="1428750" y="38100"/>
                </a:cubicBezTo>
                <a:cubicBezTo>
                  <a:pt x="1442949" y="52299"/>
                  <a:pt x="1435256" y="79570"/>
                  <a:pt x="1447800" y="95250"/>
                </a:cubicBezTo>
                <a:cubicBezTo>
                  <a:pt x="1462103" y="113128"/>
                  <a:pt x="1485900" y="120650"/>
                  <a:pt x="1504950" y="133350"/>
                </a:cubicBezTo>
                <a:cubicBezTo>
                  <a:pt x="1550290" y="269370"/>
                  <a:pt x="1520773" y="214234"/>
                  <a:pt x="1581150" y="304800"/>
                </a:cubicBezTo>
                <a:cubicBezTo>
                  <a:pt x="1587500" y="342900"/>
                  <a:pt x="1600200" y="380474"/>
                  <a:pt x="1600200" y="419100"/>
                </a:cubicBezTo>
                <a:cubicBezTo>
                  <a:pt x="1600200" y="683034"/>
                  <a:pt x="1609337" y="639340"/>
                  <a:pt x="1562100" y="781050"/>
                </a:cubicBezTo>
                <a:cubicBezTo>
                  <a:pt x="1555750" y="831850"/>
                  <a:pt x="1550290" y="882769"/>
                  <a:pt x="1543050" y="933450"/>
                </a:cubicBezTo>
                <a:cubicBezTo>
                  <a:pt x="1537588" y="971687"/>
                  <a:pt x="1533368" y="1010278"/>
                  <a:pt x="1524000" y="1047750"/>
                </a:cubicBezTo>
                <a:cubicBezTo>
                  <a:pt x="1514260" y="1086712"/>
                  <a:pt x="1495640" y="1123088"/>
                  <a:pt x="1485900" y="1162050"/>
                </a:cubicBezTo>
                <a:cubicBezTo>
                  <a:pt x="1479550" y="1187450"/>
                  <a:pt x="1474043" y="1213076"/>
                  <a:pt x="1466850" y="1238250"/>
                </a:cubicBezTo>
                <a:cubicBezTo>
                  <a:pt x="1456625" y="1274039"/>
                  <a:pt x="1440622" y="1327812"/>
                  <a:pt x="1409700" y="1352550"/>
                </a:cubicBezTo>
                <a:cubicBezTo>
                  <a:pt x="1394020" y="1365094"/>
                  <a:pt x="1371600" y="1365250"/>
                  <a:pt x="1352550" y="1371600"/>
                </a:cubicBezTo>
                <a:cubicBezTo>
                  <a:pt x="1339850" y="1390650"/>
                  <a:pt x="1332328" y="1414447"/>
                  <a:pt x="1314450" y="1428750"/>
                </a:cubicBezTo>
                <a:cubicBezTo>
                  <a:pt x="1298770" y="1441294"/>
                  <a:pt x="1277380" y="1447800"/>
                  <a:pt x="1257300" y="1447800"/>
                </a:cubicBezTo>
                <a:cubicBezTo>
                  <a:pt x="1189042" y="1447800"/>
                  <a:pt x="1114443" y="1426373"/>
                  <a:pt x="1047750" y="1409700"/>
                </a:cubicBezTo>
                <a:lnTo>
                  <a:pt x="1066800" y="1466850"/>
                </a:lnTo>
                <a:cubicBezTo>
                  <a:pt x="1064776" y="1503285"/>
                  <a:pt x="1077196" y="1822731"/>
                  <a:pt x="1009650" y="1924050"/>
                </a:cubicBezTo>
                <a:cubicBezTo>
                  <a:pt x="996950" y="1943100"/>
                  <a:pt x="981789" y="1960722"/>
                  <a:pt x="971550" y="1981200"/>
                </a:cubicBezTo>
                <a:cubicBezTo>
                  <a:pt x="928592" y="2067117"/>
                  <a:pt x="982643" y="2013608"/>
                  <a:pt x="914400" y="2095500"/>
                </a:cubicBezTo>
                <a:cubicBezTo>
                  <a:pt x="848594" y="2174467"/>
                  <a:pt x="853379" y="2153940"/>
                  <a:pt x="742950" y="2190750"/>
                </a:cubicBezTo>
                <a:lnTo>
                  <a:pt x="685800" y="2209800"/>
                </a:lnTo>
                <a:lnTo>
                  <a:pt x="628650" y="2228850"/>
                </a:lnTo>
                <a:cubicBezTo>
                  <a:pt x="571500" y="2222500"/>
                  <a:pt x="512985" y="2223746"/>
                  <a:pt x="457200" y="2209800"/>
                </a:cubicBezTo>
                <a:cubicBezTo>
                  <a:pt x="380356" y="2190589"/>
                  <a:pt x="383220" y="2121210"/>
                  <a:pt x="361950" y="2057400"/>
                </a:cubicBezTo>
                <a:lnTo>
                  <a:pt x="361950" y="2057400"/>
                </a:lnTo>
                <a:cubicBezTo>
                  <a:pt x="262203" y="2024151"/>
                  <a:pt x="324679" y="2041190"/>
                  <a:pt x="171450" y="2019300"/>
                </a:cubicBezTo>
                <a:cubicBezTo>
                  <a:pt x="146050" y="1981200"/>
                  <a:pt x="91104" y="1950602"/>
                  <a:pt x="95250" y="1905000"/>
                </a:cubicBezTo>
                <a:cubicBezTo>
                  <a:pt x="104982" y="1797943"/>
                  <a:pt x="109826" y="1687006"/>
                  <a:pt x="133350" y="1581150"/>
                </a:cubicBezTo>
                <a:cubicBezTo>
                  <a:pt x="137706" y="1561548"/>
                  <a:pt x="146050" y="1543050"/>
                  <a:pt x="152400" y="1524000"/>
                </a:cubicBezTo>
                <a:cubicBezTo>
                  <a:pt x="146050" y="1377950"/>
                  <a:pt x="148393" y="1231262"/>
                  <a:pt x="133350" y="1085850"/>
                </a:cubicBezTo>
                <a:cubicBezTo>
                  <a:pt x="129217" y="1045902"/>
                  <a:pt x="107950" y="1009650"/>
                  <a:pt x="95250" y="971550"/>
                </a:cubicBezTo>
                <a:lnTo>
                  <a:pt x="76200" y="914400"/>
                </a:lnTo>
                <a:cubicBezTo>
                  <a:pt x="69850" y="869950"/>
                  <a:pt x="65956" y="825079"/>
                  <a:pt x="57150" y="781050"/>
                </a:cubicBezTo>
                <a:cubicBezTo>
                  <a:pt x="53212" y="761359"/>
                  <a:pt x="38100" y="743980"/>
                  <a:pt x="38100" y="723900"/>
                </a:cubicBezTo>
                <a:cubicBezTo>
                  <a:pt x="38100" y="666419"/>
                  <a:pt x="25140" y="515625"/>
                  <a:pt x="95250" y="457200"/>
                </a:cubicBezTo>
                <a:cubicBezTo>
                  <a:pt x="126637" y="431044"/>
                  <a:pt x="188897" y="413284"/>
                  <a:pt x="228600" y="400050"/>
                </a:cubicBezTo>
                <a:cubicBezTo>
                  <a:pt x="260927" y="351559"/>
                  <a:pt x="266123" y="327891"/>
                  <a:pt x="323850" y="304800"/>
                </a:cubicBezTo>
                <a:cubicBezTo>
                  <a:pt x="335642" y="300083"/>
                  <a:pt x="349250" y="304800"/>
                  <a:pt x="361950" y="304800"/>
                </a:cubicBezTo>
                <a:lnTo>
                  <a:pt x="361950" y="304800"/>
                </a:lnTo>
              </a:path>
            </a:pathLst>
          </a:cu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PS I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80" name="Can 422"/>
          <p:cNvSpPr/>
          <p:nvPr/>
        </p:nvSpPr>
        <p:spPr bwMode="auto">
          <a:xfrm rot="21115085">
            <a:off x="4714420" y="1423590"/>
            <a:ext cx="1019479" cy="1081863"/>
          </a:xfrm>
          <a:prstGeom prst="can">
            <a:avLst>
              <a:gd name="adj" fmla="val 21931"/>
            </a:avLst>
          </a:prstGeom>
          <a:gradFill>
            <a:gsLst>
              <a:gs pos="9000">
                <a:srgbClr val="C0000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6">
                <a:lumMod val="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 bf</a:t>
            </a:r>
            <a:endParaRPr kumimoji="0" lang="el-GR" sz="40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1" name="80 - TextBox"/>
          <p:cNvSpPr txBox="1"/>
          <p:nvPr/>
        </p:nvSpPr>
        <p:spPr>
          <a:xfrm>
            <a:off x="4429120" y="5715016"/>
            <a:ext cx="207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ATP</a:t>
            </a: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  <a:latin typeface="Calibri" pitchFamily="34" charset="0"/>
              </a:rPr>
              <a:t>συνθάση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l-G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2" name="Oval 35"/>
          <p:cNvSpPr>
            <a:spLocks noChangeArrowheads="1"/>
          </p:cNvSpPr>
          <p:nvPr/>
        </p:nvSpPr>
        <p:spPr bwMode="auto">
          <a:xfrm>
            <a:off x="7572392" y="2643182"/>
            <a:ext cx="571504" cy="500066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79944" name="Oval 72"/>
          <p:cNvSpPr>
            <a:spLocks noChangeArrowheads="1"/>
          </p:cNvSpPr>
          <p:nvPr/>
        </p:nvSpPr>
        <p:spPr bwMode="auto">
          <a:xfrm>
            <a:off x="7639071" y="2709861"/>
            <a:ext cx="504825" cy="433387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 b="1" dirty="0">
                <a:latin typeface="Calibri" pitchFamily="34" charset="0"/>
              </a:rPr>
              <a:t>e</a:t>
            </a:r>
            <a:r>
              <a:rPr lang="en-GB" sz="2400" b="1" baseline="30000" dirty="0">
                <a:latin typeface="Calibri" pitchFamily="34" charset="0"/>
              </a:rPr>
              <a:t>-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83" name="Oval 35"/>
          <p:cNvSpPr>
            <a:spLocks noChangeArrowheads="1"/>
          </p:cNvSpPr>
          <p:nvPr/>
        </p:nvSpPr>
        <p:spPr bwMode="auto">
          <a:xfrm>
            <a:off x="2214542" y="2786058"/>
            <a:ext cx="571504" cy="500066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79920" name="Oval 48"/>
          <p:cNvSpPr>
            <a:spLocks noChangeArrowheads="1"/>
          </p:cNvSpPr>
          <p:nvPr/>
        </p:nvSpPr>
        <p:spPr bwMode="auto">
          <a:xfrm>
            <a:off x="2214542" y="2857496"/>
            <a:ext cx="504825" cy="433388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 b="1" dirty="0">
                <a:latin typeface="Calibri" pitchFamily="34" charset="0"/>
              </a:rPr>
              <a:t>e</a:t>
            </a:r>
            <a:r>
              <a:rPr lang="en-GB" sz="2400" b="1" baseline="30000" dirty="0">
                <a:latin typeface="Calibri" pitchFamily="34" charset="0"/>
              </a:rPr>
              <a:t>-</a:t>
            </a:r>
            <a:endParaRPr lang="en-GB" sz="2400" b="1" dirty="0">
              <a:latin typeface="Calibri" pitchFamily="34" charset="0"/>
            </a:endParaRP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5715004" y="2071678"/>
            <a:ext cx="862013" cy="576263"/>
            <a:chOff x="4782" y="5018"/>
            <a:chExt cx="543" cy="363"/>
          </a:xfrm>
        </p:grpSpPr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>
              <a:off x="4782" y="5108"/>
              <a:ext cx="318" cy="273"/>
            </a:xfrm>
            <a:prstGeom prst="ellipse">
              <a:avLst/>
            </a:prstGeom>
            <a:solidFill>
              <a:srgbClr val="CC33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r>
                <a:rPr lang="en-GB" b="1">
                  <a:latin typeface="Calibri" pitchFamily="34" charset="0"/>
                </a:rPr>
                <a:t>PC</a:t>
              </a: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>
              <a:off x="5007" y="5018"/>
              <a:ext cx="318" cy="273"/>
            </a:xfrm>
            <a:prstGeom prst="ellipse">
              <a:avLst/>
            </a:prstGeom>
            <a:solidFill>
              <a:srgbClr val="CC33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r>
                <a:rPr lang="en-GB" sz="2400" b="1" dirty="0">
                  <a:latin typeface="Calibri" pitchFamily="34" charset="0"/>
                </a:rPr>
                <a:t>e</a:t>
              </a:r>
              <a:r>
                <a:rPr lang="en-GB" sz="2400" b="1" baseline="30000" dirty="0">
                  <a:latin typeface="Calibri" pitchFamily="34" charset="0"/>
                </a:rPr>
                <a:t>-</a:t>
              </a:r>
              <a:endParaRPr lang="en-GB" sz="2400" b="1" dirty="0">
                <a:latin typeface="Calibri" pitchFamily="34" charset="0"/>
              </a:endParaRPr>
            </a:p>
          </p:txBody>
        </p:sp>
      </p:grpSp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4714872" y="1785926"/>
            <a:ext cx="504825" cy="433387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PQ</a:t>
            </a:r>
          </a:p>
        </p:txBody>
      </p:sp>
      <p:sp>
        <p:nvSpPr>
          <p:cNvPr id="79921" name="Oval 49"/>
          <p:cNvSpPr>
            <a:spLocks noChangeArrowheads="1"/>
          </p:cNvSpPr>
          <p:nvPr/>
        </p:nvSpPr>
        <p:spPr bwMode="auto">
          <a:xfrm>
            <a:off x="2928922" y="1785926"/>
            <a:ext cx="792163" cy="571504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libri" pitchFamily="34" charset="0"/>
              </a:rPr>
              <a:t>PQH</a:t>
            </a:r>
            <a:r>
              <a:rPr lang="en-GB" sz="2000" b="1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en-GB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9919" name="Oval 47"/>
          <p:cNvSpPr>
            <a:spLocks noChangeArrowheads="1"/>
          </p:cNvSpPr>
          <p:nvPr/>
        </p:nvSpPr>
        <p:spPr bwMode="auto">
          <a:xfrm>
            <a:off x="2767013" y="3787775"/>
            <a:ext cx="504825" cy="433388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 b="1" dirty="0">
                <a:latin typeface="Calibri" pitchFamily="34" charset="0"/>
              </a:rPr>
              <a:t>e</a:t>
            </a:r>
            <a:r>
              <a:rPr lang="en-GB" sz="2400" b="1" baseline="30000" dirty="0">
                <a:latin typeface="Calibri" pitchFamily="34" charset="0"/>
              </a:rPr>
              <a:t>-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79938" name="Oval 66"/>
          <p:cNvSpPr>
            <a:spLocks noChangeArrowheads="1"/>
          </p:cNvSpPr>
          <p:nvPr/>
        </p:nvSpPr>
        <p:spPr bwMode="auto">
          <a:xfrm>
            <a:off x="6872288" y="4005263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05" name="Oval 33"/>
          <p:cNvSpPr>
            <a:spLocks noChangeArrowheads="1"/>
          </p:cNvSpPr>
          <p:nvPr/>
        </p:nvSpPr>
        <p:spPr bwMode="auto">
          <a:xfrm>
            <a:off x="5864225" y="3068638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 dirty="0">
                <a:latin typeface="Calibri" pitchFamily="34" charset="0"/>
              </a:rPr>
              <a:t>H</a:t>
            </a:r>
            <a:r>
              <a:rPr lang="en-GB" sz="2400" b="1" baseline="30000" dirty="0">
                <a:latin typeface="Calibri" pitchFamily="34" charset="0"/>
              </a:rPr>
              <a:t>+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>
            <a:off x="4135438" y="2565400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>
            <a:off x="4064000" y="42211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latin typeface="Calibri" pitchFamily="34" charset="0"/>
              </a:rPr>
              <a:t>H</a:t>
            </a:r>
            <a:r>
              <a:rPr lang="en-GB" sz="2400" b="1" baseline="30000">
                <a:latin typeface="Calibri" pitchFamily="34" charset="0"/>
              </a:rPr>
              <a:t>+</a:t>
            </a:r>
            <a:endParaRPr lang="en-GB" sz="2400" b="1">
              <a:latin typeface="Calibri" pitchFamily="34" charset="0"/>
            </a:endParaRPr>
          </a:p>
        </p:txBody>
      </p:sp>
      <p:sp>
        <p:nvSpPr>
          <p:cNvPr id="79924" name="Oval 52"/>
          <p:cNvSpPr>
            <a:spLocks noChangeArrowheads="1"/>
          </p:cNvSpPr>
          <p:nvPr/>
        </p:nvSpPr>
        <p:spPr bwMode="auto">
          <a:xfrm>
            <a:off x="1758950" y="5589588"/>
            <a:ext cx="1203325" cy="914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solidFill>
                  <a:srgbClr val="FFFF00"/>
                </a:solidFill>
                <a:latin typeface="Calibri" pitchFamily="34" charset="0"/>
              </a:rPr>
              <a:t>ADP</a:t>
            </a:r>
          </a:p>
        </p:txBody>
      </p:sp>
      <p:sp>
        <p:nvSpPr>
          <p:cNvPr id="79925" name="Oval 53"/>
          <p:cNvSpPr>
            <a:spLocks noChangeArrowheads="1"/>
          </p:cNvSpPr>
          <p:nvPr/>
        </p:nvSpPr>
        <p:spPr bwMode="auto">
          <a:xfrm>
            <a:off x="3127375" y="6286520"/>
            <a:ext cx="914400" cy="5714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solidFill>
                  <a:srgbClr val="FFFF00"/>
                </a:solidFill>
                <a:latin typeface="Calibri" pitchFamily="34" charset="0"/>
              </a:rPr>
              <a:t>P</a:t>
            </a:r>
            <a:r>
              <a:rPr lang="en-GB" sz="3200" b="1" baseline="-25000">
                <a:solidFill>
                  <a:srgbClr val="FFFF00"/>
                </a:solidFill>
                <a:latin typeface="Calibri" pitchFamily="34" charset="0"/>
              </a:rPr>
              <a:t>i</a:t>
            </a:r>
            <a:endParaRPr lang="en-GB" sz="32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735E-6 3.80204E-6 C -0.00494 -0.03354 -0.00988 -0.06707 0.00124 -0.08812 C 0.01235 -0.10916 0.05064 -0.10616 0.067 -0.12697 C 0.08336 -0.14778 0.09154 -0.18039 0.09972 -0.213 " pathEditMode="relative" ptsTypes="aaaA">
                                      <p:cBhvr>
                                        <p:cTn id="30" dur="2000" fill="hold"/>
                                        <p:tgtEl>
                                          <p:spTgt spid="7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73 0.02755 -0.02346 0.05509 -0.01482 0.075 C -0.00618 0.09491 0.02284 0.10718 0.05185 0.11945 " pathEditMode="relative" ptsTypes="aaA">
                                      <p:cBhvr>
                                        <p:cTn id="32" dur="2000" fill="hold"/>
                                        <p:tgtEl>
                                          <p:spTgt spid="79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61 0.04005 -0.00123 0.0801 0.01297 0.11389 C 0.02717 0.14769 0.08426 0.12593 0.08519 0.20278 C 0.08612 0.27963 0.05232 0.42732 0.01852 0.575 " pathEditMode="relative" ptsTypes="aaaA">
                                      <p:cBhvr>
                                        <p:cTn id="38" dur="2000" fill="hold"/>
                                        <p:tgtEl>
                                          <p:spTgt spid="79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79 -0.00486 C -0.02439 -0.02775 -0.044 -0.05065 -0.04925 -0.07701 C -0.0545 -0.10338 -0.04801 -0.1494 -0.03628 -0.16328 C -0.02455 -0.17715 0.002 -0.16096 0.02115 -0.1605 C 0.04029 -0.16004 0.05943 -0.16027 0.07857 -0.160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79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86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7284E-6 1.85185E-6 C -0.00572 0.02291 -0.01143 0.04583 -0.00371 0.075 C 0.004 0.10416 0.02515 0.13958 0.04629 0.175 " pathEditMode="relative" ptsTypes="aaA">
                                      <p:cBhvr>
                                        <p:cTn id="63" dur="2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883 0.01296 0.03766 0.02592 0.05371 0.025 C 0.06975 0.02407 0.0784 0.00231 0.0963 -0.00556 C 0.1142 -0.01343 0.13766 -0.01783 0.16111 -0.02223 " pathEditMode="relative" ptsTypes="aaaA">
                                      <p:cBhvr>
                                        <p:cTn id="74" dur="2000" fill="hold"/>
                                        <p:tgtEl>
                                          <p:spTgt spid="79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9753E-6 -1.48148E-6 C -0.01605 0.02199 -0.0321 0.04398 -0.02963 0.07222 C -0.02716 0.10046 0.00741 0.15324 0.01481 0.16945 " pathEditMode="relative" ptsTypes="aaA">
                                      <p:cBhvr>
                                        <p:cTn id="84" dur="2000" fill="hold"/>
                                        <p:tgtEl>
                                          <p:spTgt spid="79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1 -0.01365 C -0.00695 -0.00093 -0.05804 0.0488 -0.03983 0.0629 C -0.02161 0.07701 0.07826 0.06938 0.10929 0.071 " pathEditMode="relative" rAng="0" ptsTypes="aaa">
                                      <p:cBhvr>
                                        <p:cTn id="86" dur="2000" fill="hold"/>
                                        <p:tgtEl>
                                          <p:spTgt spid="79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45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55 -0.0037 C -0.03071 0.00023 -0.05787 0.0044 -0.07623 0.00949 C -0.09444 0.01435 -0.09367 0.02408 -0.11373 0.02593 C -0.13364 0.02801 -0.16497 0.02454 -0.19614 0.02107 " pathEditMode="relative" rAng="0" ptsTypes="aaaA">
                                      <p:cBhvr>
                                        <p:cTn id="91" dur="2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49491E-6 4.46809E-6 C 0.00725 0.01387 0.01451 0.02798 0.02408 0.03237 C 0.03365 0.037 0.03936 0.02127 0.05727 0.02705 C 0.07517 0.0326 0.11454 0.05619 0.13152 0.06591 C 0.1485 0.07562 0.15344 0.0814 0.1593 0.08556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43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.02392 -0.02824 0.04784 -0.05648 0.05741 -0.04722 C 0.06698 -0.03796 0.07006 0.03611 0.05741 0.05556 C 0.04475 0.075 0.00309 0.075 -0.01852 0.06944 C -0.04012 0.06389 -0.05463 0.03519 -0.07222 0.02222 C -0.08981 0.00926 -0.10895 0.00463 -0.12407 -0.00833 C -0.1392 -0.0213 -0.15108 -0.03843 -0.16296 -0.05556 " pathEditMode="relative" ptsTypes="aaaaaaA">
                                      <p:cBhvr>
                                        <p:cTn id="106" dur="2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repeatCount="indefinit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5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77 -0.03218 0.00154 -0.06435 -0.00741 -0.08611 C -0.01636 -0.10787 -0.03503 -0.11921 -0.05371 -0.13056 " pathEditMode="relative" ptsTypes="aaA">
                                      <p:cBhvr>
                                        <p:cTn id="135" dur="2000" fill="hold"/>
                                        <p:tgtEl>
                                          <p:spTgt spid="79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145 -0.03194 0.0429 -0.06388 0.04259 -0.08333 C 0.04229 -0.10277 0.02022 -0.10972 -0.00185 -0.11666 " pathEditMode="relative" ptsTypes="aaA">
                                      <p:cBhvr>
                                        <p:cTn id="137" dur="2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 -0.00162 C -0.00788 -0.01457 -0.01621 -0.05712 -0.00324 -0.07793 C 0.00972 -0.09875 0.0548 -0.07863 0.06931 -0.12719 C 0.08382 -0.17599 0.0812 -0.32007 0.08428 -0.37095 " pathEditMode="relative" rAng="0" ptsTypes="aaaa">
                                      <p:cBhvr>
                                        <p:cTn id="140" dur="2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-185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26 0.00486 0.06451 0.00972 0.07593 -0.00278 C 0.08735 -0.01528 0.06327 -0.05741 0.06852 -0.075 C 0.07377 -0.09259 0.09059 -0.10046 0.10741 -0.10833 " pathEditMode="relative" ptsTypes="aaaA">
                                      <p:cBhvr>
                                        <p:cTn id="142" dur="2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2099E-6 -5.18519E-6 C 0.00478 0.02708 0.00956 0.05416 0.01296 0.09166 C 0.01635 0.12916 0.01944 0.17175 0.02037 0.22499 C 0.02129 0.27823 0.02993 0.38194 0.01851 0.4111 C 0.0071 0.44027 -0.02053 0.42013 -0.04815 0.39999 " pathEditMode="relative" ptsTypes="aaaaA">
                                      <p:cBhvr>
                                        <p:cTn id="146" dur="2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0864E-6 -2.22222E-6 C -0.02361 0.00833 -0.04722 0.01667 -0.0574 0.05556 C -0.06759 0.09444 -0.06141 0.18194 -0.06111 0.23333 C -0.0608 0.28472 -0.06265 0.33796 -0.05555 0.36389 C -0.04845 0.38981 -0.02499 0.38472 -0.01851 0.38889 " pathEditMode="relative" ptsTypes="aaaaA">
                                      <p:cBhvr>
                                        <p:cTn id="148" dur="2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8642E-6 1.48148E-6 C 0.00818 0.0419 0.01636 0.08379 0.00185 0.10278 C -0.01265 0.12176 -0.07376 0.06481 -0.08703 0.11389 C -0.10031 0.16296 -0.07808 0.33518 -0.07777 0.39722 C -0.07747 0.45926 -0.08132 0.47268 -0.08518 0.48611 " pathEditMode="relative" rAng="0" ptsTypes="aaaaA">
                                      <p:cBhvr>
                                        <p:cTn id="150" dur="2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2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9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9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596 -0.02037 0.07191 -0.04074 0.10185 -0.04444 C 0.13179 -0.04814 0.14969 -0.01713 0.17963 -0.02222 C 0.20957 -0.02731 0.26451 -0.0662 0.28148 -0.075 " pathEditMode="relative" ptsTypes="aaaA">
                                      <p:cBhvr>
                                        <p:cTn id="163" dur="2000" fill="hold"/>
                                        <p:tgtEl>
                                          <p:spTgt spid="79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735 0.0162 0.07469 0.03241 0.09444 0.025 C 0.1142 0.01759 0.10802 -0.01945 0.11852 -0.04445 C 0.12901 -0.06945 0.15062 -0.11158 0.15741 -0.125 " pathEditMode="relative" ptsTypes="aaaA">
                                      <p:cBhvr>
                                        <p:cTn id="165" dur="2000" fill="hold"/>
                                        <p:tgtEl>
                                          <p:spTgt spid="79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17284E-7 -2.22222E-6 C -0.01913 0.02176 -0.03827 0.04352 -0.02963 0.07778 C -0.02099 0.11203 0.03241 0.17222 0.05185 0.20555 C 0.0713 0.23889 0.08025 0.23518 0.08704 0.27778 C 0.09383 0.32037 0.09105 0.41574 0.09259 0.46111 C 0.09414 0.50648 0.075 0.53842 0.0963 0.55 C 0.11759 0.56157 0.16898 0.54606 0.22037 0.53055 " pathEditMode="relative" ptsTypes="aaaaaaA">
                                      <p:cBhvr>
                                        <p:cTn id="167" dur="2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2222E-6 -5.18519E-6 C -0.06049 -0.04862 -0.12098 -0.09723 -0.15185 -0.08889 C -0.18271 -0.08056 -0.17932 0.00324 -0.18518 0.04999 C -0.19105 0.09675 -0.17993 0.14722 -0.18703 0.19166 C -0.19413 0.23611 -0.20802 0.31203 -0.22777 0.31666 C -0.24753 0.32129 -0.29228 0.23518 -0.30555 0.21944 " pathEditMode="relative" ptsTypes="aaaaaA">
                                      <p:cBhvr>
                                        <p:cTn id="169" dur="2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67901E-6 7.40741E-7 C 0.03657 -0.04352 0.07314 -0.08704 0.08703 -0.06944 C 0.10092 -0.05185 0.08333 0.05093 0.08333 0.10556 C 0.08333 0.16019 0.0716 0.24537 0.08703 0.25833 C 0.10246 0.2713 0.13919 0.22731 0.17592 0.18333 " pathEditMode="relative" ptsTypes="aaaaA">
                                      <p:cBhvr>
                                        <p:cTn id="171" dur="2000" fill="hold"/>
                                        <p:tgtEl>
                                          <p:spTgt spid="79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7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94 -0.00833 C 0.00138 0.02986 0.00571 0.06806 0.03225 0.08056 C 0.05879 0.09306 0.1233 0.06157 0.15632 0.06667 C 0.18935 0.07176 0.21311 0.11667 0.2304 0.11111 C 0.24768 0.10556 0.25385 0.06944 0.26003 0.03333 " pathEditMode="relative" rAng="0" ptsTypes="aaaaA">
                                      <p:cBhvr>
                                        <p:cTn id="177" dur="2000" fill="hold"/>
                                        <p:tgtEl>
                                          <p:spTgt spid="79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nimBg="1"/>
      <p:bldP spid="79889" grpId="0" animBg="1"/>
      <p:bldP spid="79897" grpId="0" animBg="1"/>
      <p:bldP spid="79897" grpId="1" animBg="1"/>
      <p:bldP spid="79897" grpId="2" animBg="1"/>
      <p:bldP spid="79898" grpId="0" animBg="1"/>
      <p:bldP spid="79898" grpId="1" animBg="1"/>
      <p:bldP spid="79899" grpId="0" animBg="1"/>
      <p:bldP spid="79899" grpId="1" animBg="1"/>
      <p:bldP spid="79901" grpId="0" animBg="1"/>
      <p:bldP spid="79901" grpId="1" animBg="1"/>
      <p:bldP spid="79902" grpId="0" animBg="1"/>
      <p:bldP spid="79902" grpId="1" animBg="1"/>
      <p:bldP spid="79903" grpId="0" animBg="1"/>
      <p:bldP spid="79904" grpId="0" animBg="1"/>
      <p:bldP spid="79906" grpId="0" animBg="1"/>
      <p:bldP spid="79907" grpId="0" animBg="1"/>
      <p:bldP spid="79907" grpId="1" animBg="1"/>
      <p:bldP spid="79923" grpId="0" animBg="1"/>
      <p:bldP spid="79923" grpId="1" animBg="1"/>
      <p:bldP spid="79927" grpId="0" animBg="1"/>
      <p:bldP spid="79927" grpId="1" animBg="1"/>
      <p:bldP spid="79928" grpId="0" animBg="1"/>
      <p:bldP spid="79928" grpId="1" animBg="1"/>
      <p:bldP spid="79934" grpId="0"/>
      <p:bldP spid="79926" grpId="0" animBg="1"/>
      <p:bldP spid="79926" grpId="1" animBg="1"/>
      <p:bldP spid="79944" grpId="0" animBg="1"/>
      <p:bldP spid="79920" grpId="0" animBg="1"/>
      <p:bldP spid="79900" grpId="0" animBg="1"/>
      <p:bldP spid="79900" grpId="1" animBg="1"/>
      <p:bldP spid="79921" grpId="0" animBg="1"/>
      <p:bldP spid="79921" grpId="1" animBg="1"/>
      <p:bldP spid="79919" grpId="0" animBg="1"/>
      <p:bldP spid="79919" grpId="1" animBg="1"/>
      <p:bldP spid="79938" grpId="0" animBg="1"/>
      <p:bldP spid="79905" grpId="0" animBg="1"/>
      <p:bldP spid="79937" grpId="0" animBg="1"/>
      <p:bldP spid="79939" grpId="0" animBg="1"/>
      <p:bldP spid="79924" grpId="0" animBg="1"/>
      <p:bldP spid="79924" grpId="1" animBg="1"/>
      <p:bldP spid="79925" grpId="0" animBg="1"/>
      <p:bldP spid="799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bg1"/>
                </a:solidFill>
                <a:latin typeface="Calibri" pitchFamily="34" charset="0"/>
              </a:rPr>
              <a:t>Χρηματοδότηση</a:t>
            </a:r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347821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παρόν εκπαιδευτικό υλικό έχει αναπτυχθεί στα πλαίσια του εκπαιδευτικού έργου του διδάσκοντα.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έργο «Ανοικτά Ακαδημαϊκά Μαθήματα στο Αριστοτέλειο Πανεπιστήμιο Θεσσαλονίκης» έχει χρηματοδοτήσει μόνο τη αναδιαμόρφωση του εκπαιδευτικού υλικού.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3492" name="ΕΣΠΑ Logo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425" y="4918075"/>
            <a:ext cx="55181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1C200E1-359A-4426-901B-C5BF141D2246}" type="slidenum">
              <a:rPr lang="el-GR" altLang="el-GR" smtClean="0">
                <a:latin typeface="Calibri" pitchFamily="34" charset="0"/>
                <a:cs typeface="Arial" charset="0"/>
              </a:rPr>
              <a:pPr/>
              <a:t>3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44" y="908720"/>
            <a:ext cx="76328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Η ΠΑΡΑΓΩΓΗ ΑΤΡ ΣΤΙΣ ΦΩΤΟΧΗΜΙΚΕΣ ΑΝΤΙΔΡΑΣΕΙΣ ΟΝΟΜΑΖΕΤΑΙ ΦΩΤΟΦΩΣΦΟΡΥΛΙΩΣΗ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6" name="AutoShape 110"/>
          <p:cNvSpPr>
            <a:spLocks noChangeArrowheads="1"/>
          </p:cNvSpPr>
          <p:nvPr/>
        </p:nvSpPr>
        <p:spPr bwMode="auto">
          <a:xfrm>
            <a:off x="4038600" y="4038600"/>
            <a:ext cx="2286000" cy="1447800"/>
          </a:xfrm>
          <a:prstGeom prst="can">
            <a:avLst>
              <a:gd name="adj" fmla="val 25000"/>
            </a:avLst>
          </a:prstGeom>
          <a:solidFill>
            <a:srgbClr val="3333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3276600" y="1428750"/>
            <a:ext cx="3924300" cy="5200650"/>
          </a:xfrm>
          <a:prstGeom prst="octagon">
            <a:avLst>
              <a:gd name="adj" fmla="val 29282"/>
            </a:avLst>
          </a:prstGeom>
          <a:solidFill>
            <a:srgbClr val="FFFF00"/>
          </a:solidFill>
          <a:ln w="50800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962400" y="1724025"/>
            <a:ext cx="2574925" cy="1019175"/>
          </a:xfrm>
          <a:prstGeom prst="rect">
            <a:avLst/>
          </a:prstGeom>
          <a:solidFill>
            <a:srgbClr val="FFFF00"/>
          </a:solidFill>
          <a:ln w="12700">
            <a:solidFill>
              <a:srgbClr val="996600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l-GR" sz="3200" b="1" dirty="0" smtClean="0">
                <a:solidFill>
                  <a:srgbClr val="663300"/>
                </a:solidFill>
                <a:latin typeface="Calibri" pitchFamily="34" charset="0"/>
              </a:rPr>
              <a:t>φωτοχημικές</a:t>
            </a:r>
            <a:r>
              <a:rPr lang="en-US" sz="2400" b="1" dirty="0" smtClean="0">
                <a:solidFill>
                  <a:srgbClr val="663300"/>
                </a:solidFill>
                <a:latin typeface="Calibri" pitchFamily="34" charset="0"/>
              </a:rPr>
              <a:t> </a:t>
            </a:r>
            <a:endParaRPr lang="en-US" sz="2400" b="1" dirty="0">
              <a:solidFill>
                <a:srgbClr val="663300"/>
              </a:solidFill>
              <a:latin typeface="Calibri" pitchFamily="34" charset="0"/>
            </a:endParaRPr>
          </a:p>
          <a:p>
            <a:pPr algn="ctr" defTabSz="762000"/>
            <a:r>
              <a:rPr lang="en-US" sz="2800" b="1" dirty="0" err="1">
                <a:solidFill>
                  <a:srgbClr val="663300"/>
                </a:solidFill>
                <a:latin typeface="Calibri" pitchFamily="34" charset="0"/>
              </a:rPr>
              <a:t>αντιδράσεις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847357" y="5029200"/>
            <a:ext cx="2705844" cy="1077860"/>
          </a:xfrm>
          <a:prstGeom prst="rect">
            <a:avLst/>
          </a:prstGeom>
          <a:solidFill>
            <a:srgbClr val="3333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Βιοσυνθετικές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αντιδράσεις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4114800" y="2800350"/>
            <a:ext cx="0" cy="4000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019800" y="2819400"/>
            <a:ext cx="0" cy="4000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505200" y="3278188"/>
            <a:ext cx="1209675" cy="531812"/>
          </a:xfrm>
          <a:prstGeom prst="rect">
            <a:avLst/>
          </a:prstGeom>
          <a:solidFill>
            <a:srgbClr val="660066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ΑΤΡ</a:t>
            </a:r>
            <a:endParaRPr lang="en-US" sz="28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4953000" y="3278188"/>
            <a:ext cx="2152650" cy="531812"/>
          </a:xfrm>
          <a:prstGeom prst="rect">
            <a:avLst/>
          </a:prstGeom>
          <a:solidFill>
            <a:srgbClr val="00008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ΝADPH+H</a:t>
            </a:r>
            <a:r>
              <a:rPr lang="en-US" sz="2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+</a:t>
            </a:r>
            <a:endParaRPr lang="en-US" sz="28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6419850" y="1981200"/>
            <a:ext cx="1352550" cy="381000"/>
          </a:xfrm>
          <a:prstGeom prst="rightArrow">
            <a:avLst>
              <a:gd name="adj1" fmla="val 50000"/>
              <a:gd name="adj2" fmla="val 66760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7848600" y="1676400"/>
            <a:ext cx="1371600" cy="9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en-US" sz="5400" b="1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en-US" sz="54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914400" y="4648200"/>
            <a:ext cx="1524000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40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6400800" y="5334000"/>
            <a:ext cx="1219200" cy="338138"/>
          </a:xfrm>
          <a:prstGeom prst="rightArrow">
            <a:avLst>
              <a:gd name="adj1" fmla="val 50000"/>
              <a:gd name="adj2" fmla="val 90157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7696200" y="4835525"/>
            <a:ext cx="2438400" cy="156527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λιπίδια</a:t>
            </a:r>
          </a:p>
          <a:p>
            <a:pPr defTabSz="762000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Νουκλεϊκά οξέα</a:t>
            </a:r>
          </a:p>
          <a:p>
            <a:pPr defTabSz="762000"/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πρωτεΐνες</a:t>
            </a:r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762000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σάκχαρα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68" name="AutoShape 52"/>
          <p:cNvSpPr>
            <a:spLocks noChangeArrowheads="1"/>
          </p:cNvSpPr>
          <p:nvPr/>
        </p:nvSpPr>
        <p:spPr bwMode="auto">
          <a:xfrm>
            <a:off x="2514600" y="48006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272" name="AutoShape 56"/>
          <p:cNvSpPr>
            <a:spLocks noChangeArrowheads="1"/>
          </p:cNvSpPr>
          <p:nvPr/>
        </p:nvSpPr>
        <p:spPr bwMode="auto">
          <a:xfrm rot="5363519">
            <a:off x="3698082" y="4229894"/>
            <a:ext cx="989012" cy="457200"/>
          </a:xfrm>
          <a:prstGeom prst="rightArrow">
            <a:avLst>
              <a:gd name="adj1" fmla="val 50000"/>
              <a:gd name="adj2" fmla="val 54080"/>
            </a:avLst>
          </a:prstGeom>
          <a:solidFill>
            <a:srgbClr val="CC66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314" name="Text Box 98"/>
          <p:cNvSpPr txBox="1">
            <a:spLocks noChangeArrowheads="1"/>
          </p:cNvSpPr>
          <p:nvPr/>
        </p:nvSpPr>
        <p:spPr bwMode="auto">
          <a:xfrm>
            <a:off x="30163" y="115888"/>
            <a:ext cx="29718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Επομένως...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315" name="Text Box 99"/>
          <p:cNvSpPr txBox="1">
            <a:spLocks noChangeArrowheads="1"/>
          </p:cNvSpPr>
          <p:nvPr/>
        </p:nvSpPr>
        <p:spPr bwMode="auto">
          <a:xfrm>
            <a:off x="3775348" y="836712"/>
            <a:ext cx="274338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χλωροπλάστης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325" name="AutoShape 109"/>
          <p:cNvSpPr>
            <a:spLocks noChangeArrowheads="1"/>
          </p:cNvSpPr>
          <p:nvPr/>
        </p:nvSpPr>
        <p:spPr bwMode="auto">
          <a:xfrm rot="5363519">
            <a:off x="5601494" y="4229894"/>
            <a:ext cx="989012" cy="457200"/>
          </a:xfrm>
          <a:prstGeom prst="rightArrow">
            <a:avLst>
              <a:gd name="adj1" fmla="val 50000"/>
              <a:gd name="adj2" fmla="val 54080"/>
            </a:avLst>
          </a:prstGeom>
          <a:solidFill>
            <a:srgbClr val="CC66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9332" name="Rectangle 116"/>
          <p:cNvSpPr>
            <a:spLocks noChangeArrowheads="1"/>
          </p:cNvSpPr>
          <p:nvPr/>
        </p:nvSpPr>
        <p:spPr bwMode="auto">
          <a:xfrm>
            <a:off x="1027113" y="1989138"/>
            <a:ext cx="1524000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en-US" sz="40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9333" name="AutoShape 117"/>
          <p:cNvSpPr>
            <a:spLocks noChangeArrowheads="1"/>
          </p:cNvSpPr>
          <p:nvPr/>
        </p:nvSpPr>
        <p:spPr bwMode="auto">
          <a:xfrm>
            <a:off x="2695575" y="21336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07202" y="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23" name="Text Box 69"/>
          <p:cNvSpPr txBox="1">
            <a:spLocks noChangeArrowheads="1"/>
          </p:cNvSpPr>
          <p:nvPr/>
        </p:nvSpPr>
        <p:spPr bwMode="auto">
          <a:xfrm>
            <a:off x="0" y="4303455"/>
            <a:ext cx="10287000" cy="2554545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4000" b="1" dirty="0">
                <a:solidFill>
                  <a:srgbClr val="CCFF33"/>
                </a:solidFill>
                <a:latin typeface="Calibri" pitchFamily="34" charset="0"/>
              </a:rPr>
              <a:t>ΦΩΤΟΦΩΣΦΟΡΥΛΙΩΣΗ ΚΑΙ ΜΗ ΚΥΚΛΙΚΗ ΡΟΗ ΗΛΕΚΤΡΟΝΙΩΝ</a:t>
            </a:r>
          </a:p>
          <a:p>
            <a:pPr algn="ctr"/>
            <a:r>
              <a:rPr lang="el-GR" sz="4000" b="1" dirty="0">
                <a:solidFill>
                  <a:srgbClr val="CCFF33"/>
                </a:solidFill>
                <a:latin typeface="Calibri" pitchFamily="34" charset="0"/>
              </a:rPr>
              <a:t>ΤΕΛΙΚΑ ΠΡΟΪΟΝΤΑ:</a:t>
            </a:r>
          </a:p>
          <a:p>
            <a:pPr algn="ctr"/>
            <a:r>
              <a:rPr lang="el-GR" sz="4000" b="1" dirty="0">
                <a:solidFill>
                  <a:srgbClr val="CCFF33"/>
                </a:solidFill>
                <a:latin typeface="Calibri" pitchFamily="34" charset="0"/>
              </a:rPr>
              <a:t>ΟΞΥΓΟΝΟ</a:t>
            </a:r>
            <a:r>
              <a:rPr lang="el-GR" sz="4000" b="1" dirty="0" smtClean="0">
                <a:solidFill>
                  <a:srgbClr val="CCFF33"/>
                </a:solidFill>
                <a:latin typeface="Calibri" pitchFamily="34" charset="0"/>
              </a:rPr>
              <a:t>,  ΑΤΡ,  </a:t>
            </a:r>
            <a:r>
              <a:rPr lang="en-GB" sz="4000" b="1" dirty="0" smtClean="0">
                <a:solidFill>
                  <a:srgbClr val="CCFF33"/>
                </a:solidFill>
                <a:latin typeface="Calibri" pitchFamily="34" charset="0"/>
              </a:rPr>
              <a:t>NADPH+H</a:t>
            </a:r>
            <a:r>
              <a:rPr lang="en-GB" sz="4000" b="1" baseline="30000" dirty="0">
                <a:solidFill>
                  <a:srgbClr val="CCFF33"/>
                </a:solidFill>
                <a:latin typeface="Calibri" pitchFamily="34" charset="0"/>
              </a:rPr>
              <a:t>+</a:t>
            </a:r>
            <a:endParaRPr lang="en-GB" sz="4000" b="1" dirty="0">
              <a:solidFill>
                <a:srgbClr val="CCFF33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64" y="332656"/>
            <a:ext cx="96490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chemeClr val="bg1"/>
                </a:solidFill>
                <a:latin typeface="Calibri" pitchFamily="34" charset="0"/>
              </a:rPr>
              <a:t>Η σύνθεση της ΑΤΡ στους χλωροπλάστες πραγματοποιείται σύμφωνα με το χημειωσμωτικό μηχανισμό όπως στα μιτοχόνδρια κατά την αναπνοή...</a:t>
            </a:r>
          </a:p>
          <a:p>
            <a:pPr algn="ctr"/>
            <a:r>
              <a:rPr lang="el-GR" sz="4400" b="1" dirty="0" smtClean="0">
                <a:solidFill>
                  <a:schemeClr val="bg1"/>
                </a:solidFill>
                <a:latin typeface="Calibri" pitchFamily="34" charset="0"/>
              </a:rPr>
              <a:t>Τρεις αλληλένδετες διεργασίες:</a:t>
            </a:r>
          </a:p>
          <a:p>
            <a:pPr marL="742950" indent="-742950" algn="ctr">
              <a:buAutoNum type="arabicPeriod"/>
            </a:pPr>
            <a:r>
              <a:rPr lang="el-GR" sz="4400" b="1" dirty="0" smtClean="0">
                <a:solidFill>
                  <a:srgbClr val="FFFF00"/>
                </a:solidFill>
                <a:latin typeface="Calibri" pitchFamily="34" charset="0"/>
              </a:rPr>
              <a:t>Ροή ενεργοποιημένων ηλεκτρονίων</a:t>
            </a:r>
          </a:p>
          <a:p>
            <a:pPr marL="742950" indent="-742950" algn="ctr">
              <a:buAutoNum type="arabicPeriod"/>
            </a:pPr>
            <a:r>
              <a:rPr lang="el-GR" sz="4400" b="1" dirty="0" smtClean="0">
                <a:solidFill>
                  <a:srgbClr val="FFFF00"/>
                </a:solidFill>
                <a:latin typeface="Calibri" pitchFamily="34" charset="0"/>
              </a:rPr>
              <a:t>Μετατόπιση πρωτονίων</a:t>
            </a:r>
          </a:p>
          <a:p>
            <a:pPr marL="742950" indent="-742950" algn="ctr">
              <a:buAutoNum type="arabicPeriod"/>
            </a:pPr>
            <a:r>
              <a:rPr lang="el-GR" sz="4400" b="1" dirty="0" smtClean="0">
                <a:solidFill>
                  <a:srgbClr val="FFFF00"/>
                </a:solidFill>
                <a:latin typeface="Calibri" pitchFamily="34" charset="0"/>
              </a:rPr>
              <a:t>Επιστροφή πρωτονίων διαμέσου της ΑΤΡ-συνθάσης και σύνθεση της ΑΤΡ</a:t>
            </a:r>
            <a:endParaRPr lang="el-GR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0"/>
          <p:cNvGrpSpPr>
            <a:grpSpLocks/>
          </p:cNvGrpSpPr>
          <p:nvPr/>
        </p:nvGrpSpPr>
        <p:grpSpPr bwMode="auto">
          <a:xfrm rot="5400000" flipV="1">
            <a:off x="3908124" y="1827276"/>
            <a:ext cx="309198" cy="985696"/>
            <a:chOff x="2469" y="3067"/>
            <a:chExt cx="272" cy="681"/>
          </a:xfrm>
        </p:grpSpPr>
        <p:sp>
          <p:nvSpPr>
            <p:cNvPr id="210" name="Freeform 229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Freeform 6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" name="Group 231"/>
          <p:cNvGrpSpPr>
            <a:grpSpLocks/>
          </p:cNvGrpSpPr>
          <p:nvPr/>
        </p:nvGrpSpPr>
        <p:grpSpPr bwMode="auto">
          <a:xfrm rot="5400000" flipV="1">
            <a:off x="3908124" y="2085318"/>
            <a:ext cx="309198" cy="985696"/>
            <a:chOff x="2469" y="3067"/>
            <a:chExt cx="272" cy="681"/>
          </a:xfrm>
        </p:grpSpPr>
        <p:sp>
          <p:nvSpPr>
            <p:cNvPr id="207" name="Freeform 23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8" name="Freeform 23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9" name="Oval 23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" name="Group 235"/>
          <p:cNvGrpSpPr>
            <a:grpSpLocks/>
          </p:cNvGrpSpPr>
          <p:nvPr/>
        </p:nvGrpSpPr>
        <p:grpSpPr bwMode="auto">
          <a:xfrm rot="5400000" flipV="1">
            <a:off x="3908124" y="2342223"/>
            <a:ext cx="309198" cy="985696"/>
            <a:chOff x="2469" y="3067"/>
            <a:chExt cx="272" cy="681"/>
          </a:xfrm>
        </p:grpSpPr>
        <p:sp>
          <p:nvSpPr>
            <p:cNvPr id="204" name="Freeform 23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Freeform 23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23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6" name="Group 239"/>
          <p:cNvGrpSpPr>
            <a:grpSpLocks/>
          </p:cNvGrpSpPr>
          <p:nvPr/>
        </p:nvGrpSpPr>
        <p:grpSpPr bwMode="auto">
          <a:xfrm rot="5400000" flipV="1">
            <a:off x="3908124" y="2600264"/>
            <a:ext cx="309198" cy="985696"/>
            <a:chOff x="2469" y="3067"/>
            <a:chExt cx="272" cy="681"/>
          </a:xfrm>
        </p:grpSpPr>
        <p:sp>
          <p:nvSpPr>
            <p:cNvPr id="201" name="Freeform 24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Freeform 24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24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7" name="Group 243"/>
          <p:cNvGrpSpPr>
            <a:grpSpLocks/>
          </p:cNvGrpSpPr>
          <p:nvPr/>
        </p:nvGrpSpPr>
        <p:grpSpPr bwMode="auto">
          <a:xfrm rot="5400000" flipV="1">
            <a:off x="3908124" y="2858307"/>
            <a:ext cx="309198" cy="985696"/>
            <a:chOff x="2469" y="3067"/>
            <a:chExt cx="272" cy="681"/>
          </a:xfrm>
        </p:grpSpPr>
        <p:sp>
          <p:nvSpPr>
            <p:cNvPr id="198" name="Freeform 24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Freeform 24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Oval 24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" name="Group 247"/>
          <p:cNvGrpSpPr>
            <a:grpSpLocks/>
          </p:cNvGrpSpPr>
          <p:nvPr/>
        </p:nvGrpSpPr>
        <p:grpSpPr bwMode="auto">
          <a:xfrm rot="5400000" flipV="1">
            <a:off x="3908124" y="3116348"/>
            <a:ext cx="309198" cy="985696"/>
            <a:chOff x="2469" y="3067"/>
            <a:chExt cx="272" cy="681"/>
          </a:xfrm>
        </p:grpSpPr>
        <p:sp>
          <p:nvSpPr>
            <p:cNvPr id="195" name="Freeform 24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Freeform 24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Oval 25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" name="Group 251"/>
          <p:cNvGrpSpPr>
            <a:grpSpLocks/>
          </p:cNvGrpSpPr>
          <p:nvPr/>
        </p:nvGrpSpPr>
        <p:grpSpPr bwMode="auto">
          <a:xfrm rot="5400000" flipV="1">
            <a:off x="3908124" y="3374390"/>
            <a:ext cx="309198" cy="985696"/>
            <a:chOff x="2469" y="3067"/>
            <a:chExt cx="272" cy="681"/>
          </a:xfrm>
        </p:grpSpPr>
        <p:sp>
          <p:nvSpPr>
            <p:cNvPr id="192" name="Freeform 25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Freeform 25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Oval 25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255"/>
          <p:cNvGrpSpPr>
            <a:grpSpLocks/>
          </p:cNvGrpSpPr>
          <p:nvPr/>
        </p:nvGrpSpPr>
        <p:grpSpPr bwMode="auto">
          <a:xfrm rot="5400000" flipV="1">
            <a:off x="3908124" y="3631295"/>
            <a:ext cx="309198" cy="985696"/>
            <a:chOff x="2469" y="3067"/>
            <a:chExt cx="272" cy="681"/>
          </a:xfrm>
        </p:grpSpPr>
        <p:sp>
          <p:nvSpPr>
            <p:cNvPr id="189" name="Freeform 25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0" name="Freeform 25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1" name="Oval 25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1" name="Group 259"/>
          <p:cNvGrpSpPr>
            <a:grpSpLocks/>
          </p:cNvGrpSpPr>
          <p:nvPr/>
        </p:nvGrpSpPr>
        <p:grpSpPr bwMode="auto">
          <a:xfrm rot="5400000" flipV="1">
            <a:off x="3908124" y="3889336"/>
            <a:ext cx="309198" cy="985696"/>
            <a:chOff x="2469" y="3067"/>
            <a:chExt cx="272" cy="681"/>
          </a:xfrm>
        </p:grpSpPr>
        <p:sp>
          <p:nvSpPr>
            <p:cNvPr id="186" name="Freeform 26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Freeform 26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Oval 26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2" name="Group 263"/>
          <p:cNvGrpSpPr>
            <a:grpSpLocks/>
          </p:cNvGrpSpPr>
          <p:nvPr/>
        </p:nvGrpSpPr>
        <p:grpSpPr bwMode="auto">
          <a:xfrm rot="5400000" flipV="1">
            <a:off x="3908124" y="4147379"/>
            <a:ext cx="309198" cy="985696"/>
            <a:chOff x="2469" y="3067"/>
            <a:chExt cx="272" cy="681"/>
          </a:xfrm>
        </p:grpSpPr>
        <p:sp>
          <p:nvSpPr>
            <p:cNvPr id="183" name="Freeform 26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4" name="Freeform 26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Oval 26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3" name="Group 267"/>
          <p:cNvGrpSpPr>
            <a:grpSpLocks/>
          </p:cNvGrpSpPr>
          <p:nvPr/>
        </p:nvGrpSpPr>
        <p:grpSpPr bwMode="auto">
          <a:xfrm rot="5400000" flipV="1">
            <a:off x="3908124" y="4405420"/>
            <a:ext cx="309198" cy="985696"/>
            <a:chOff x="2469" y="3067"/>
            <a:chExt cx="272" cy="681"/>
          </a:xfrm>
        </p:grpSpPr>
        <p:sp>
          <p:nvSpPr>
            <p:cNvPr id="180" name="Freeform 26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Freeform 26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Oval 27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4" name="Group 271"/>
          <p:cNvGrpSpPr>
            <a:grpSpLocks/>
          </p:cNvGrpSpPr>
          <p:nvPr/>
        </p:nvGrpSpPr>
        <p:grpSpPr bwMode="auto">
          <a:xfrm rot="5400000" flipV="1">
            <a:off x="3908124" y="4663462"/>
            <a:ext cx="309198" cy="985696"/>
            <a:chOff x="2469" y="3067"/>
            <a:chExt cx="272" cy="681"/>
          </a:xfrm>
        </p:grpSpPr>
        <p:sp>
          <p:nvSpPr>
            <p:cNvPr id="177" name="Freeform 27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8" name="Freeform 27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Oval 27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5" name="Group 275"/>
          <p:cNvGrpSpPr>
            <a:grpSpLocks/>
          </p:cNvGrpSpPr>
          <p:nvPr/>
        </p:nvGrpSpPr>
        <p:grpSpPr bwMode="auto">
          <a:xfrm rot="5400000" flipV="1">
            <a:off x="3908124" y="1569235"/>
            <a:ext cx="309198" cy="985696"/>
            <a:chOff x="2469" y="3067"/>
            <a:chExt cx="272" cy="681"/>
          </a:xfrm>
        </p:grpSpPr>
        <p:sp>
          <p:nvSpPr>
            <p:cNvPr id="174" name="Freeform 27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5" name="Freeform 27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6" name="Oval 27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6" name="Group 279"/>
          <p:cNvGrpSpPr>
            <a:grpSpLocks/>
          </p:cNvGrpSpPr>
          <p:nvPr/>
        </p:nvGrpSpPr>
        <p:grpSpPr bwMode="auto">
          <a:xfrm rot="5400000" flipV="1">
            <a:off x="3908124" y="1311192"/>
            <a:ext cx="309198" cy="985696"/>
            <a:chOff x="2469" y="3067"/>
            <a:chExt cx="272" cy="681"/>
          </a:xfrm>
        </p:grpSpPr>
        <p:sp>
          <p:nvSpPr>
            <p:cNvPr id="171" name="Freeform 28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2" name="Freeform 28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3" name="Oval 28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Group 283"/>
          <p:cNvGrpSpPr>
            <a:grpSpLocks/>
          </p:cNvGrpSpPr>
          <p:nvPr/>
        </p:nvGrpSpPr>
        <p:grpSpPr bwMode="auto">
          <a:xfrm rot="5400000" flipV="1">
            <a:off x="3908124" y="1001997"/>
            <a:ext cx="309198" cy="985696"/>
            <a:chOff x="2469" y="3067"/>
            <a:chExt cx="272" cy="681"/>
          </a:xfrm>
        </p:grpSpPr>
        <p:sp>
          <p:nvSpPr>
            <p:cNvPr id="168" name="Freeform 28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9" name="Freeform 28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0" name="Oval 28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 rot="5400000" flipV="1">
            <a:off x="3908124" y="692802"/>
            <a:ext cx="309198" cy="985696"/>
            <a:chOff x="2469" y="3067"/>
            <a:chExt cx="272" cy="681"/>
          </a:xfrm>
        </p:grpSpPr>
        <p:sp>
          <p:nvSpPr>
            <p:cNvPr id="165" name="Freeform 28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6" name="Freeform 28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Oval 29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9" name="Group 291"/>
          <p:cNvGrpSpPr>
            <a:grpSpLocks/>
          </p:cNvGrpSpPr>
          <p:nvPr/>
        </p:nvGrpSpPr>
        <p:grpSpPr bwMode="auto">
          <a:xfrm rot="5400000" flipV="1">
            <a:off x="3908124" y="434760"/>
            <a:ext cx="309198" cy="985696"/>
            <a:chOff x="2469" y="3067"/>
            <a:chExt cx="272" cy="681"/>
          </a:xfrm>
        </p:grpSpPr>
        <p:sp>
          <p:nvSpPr>
            <p:cNvPr id="162" name="Freeform 29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3" name="Freeform 29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4" name="Oval 29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0" name="Group 295"/>
          <p:cNvGrpSpPr>
            <a:grpSpLocks/>
          </p:cNvGrpSpPr>
          <p:nvPr/>
        </p:nvGrpSpPr>
        <p:grpSpPr bwMode="auto">
          <a:xfrm rot="5400000" flipV="1">
            <a:off x="3908124" y="177855"/>
            <a:ext cx="309198" cy="985696"/>
            <a:chOff x="2469" y="3067"/>
            <a:chExt cx="272" cy="681"/>
          </a:xfrm>
        </p:grpSpPr>
        <p:sp>
          <p:nvSpPr>
            <p:cNvPr id="159" name="Freeform 29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0" name="Freeform 29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1" name="Oval 29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1" name="Group 299"/>
          <p:cNvGrpSpPr>
            <a:grpSpLocks/>
          </p:cNvGrpSpPr>
          <p:nvPr/>
        </p:nvGrpSpPr>
        <p:grpSpPr bwMode="auto">
          <a:xfrm rot="5400000" flipV="1">
            <a:off x="3906693" y="-80189"/>
            <a:ext cx="309198" cy="985700"/>
            <a:chOff x="2469" y="3067"/>
            <a:chExt cx="272" cy="681"/>
          </a:xfrm>
        </p:grpSpPr>
        <p:sp>
          <p:nvSpPr>
            <p:cNvPr id="156" name="Freeform 30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7" name="Freeform 30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Oval 30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2" name="Group 303"/>
          <p:cNvGrpSpPr>
            <a:grpSpLocks/>
          </p:cNvGrpSpPr>
          <p:nvPr/>
        </p:nvGrpSpPr>
        <p:grpSpPr bwMode="auto">
          <a:xfrm rot="5400000" flipV="1">
            <a:off x="3908124" y="4920367"/>
            <a:ext cx="309198" cy="985696"/>
            <a:chOff x="2469" y="3067"/>
            <a:chExt cx="272" cy="681"/>
          </a:xfrm>
        </p:grpSpPr>
        <p:sp>
          <p:nvSpPr>
            <p:cNvPr id="153" name="Freeform 30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Freeform 30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Oval 30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3" name="Group 307"/>
          <p:cNvGrpSpPr>
            <a:grpSpLocks/>
          </p:cNvGrpSpPr>
          <p:nvPr/>
        </p:nvGrpSpPr>
        <p:grpSpPr bwMode="auto">
          <a:xfrm rot="5400000" flipV="1">
            <a:off x="3908124" y="5178408"/>
            <a:ext cx="309198" cy="985696"/>
            <a:chOff x="2469" y="3067"/>
            <a:chExt cx="272" cy="681"/>
          </a:xfrm>
        </p:grpSpPr>
        <p:sp>
          <p:nvSpPr>
            <p:cNvPr id="150" name="Freeform 30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1" name="Freeform 30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Oval 31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4" name="Group 311"/>
          <p:cNvGrpSpPr>
            <a:grpSpLocks/>
          </p:cNvGrpSpPr>
          <p:nvPr/>
        </p:nvGrpSpPr>
        <p:grpSpPr bwMode="auto">
          <a:xfrm rot="5400000" flipV="1">
            <a:off x="3908124" y="5436450"/>
            <a:ext cx="309198" cy="985696"/>
            <a:chOff x="2469" y="3067"/>
            <a:chExt cx="272" cy="681"/>
          </a:xfrm>
        </p:grpSpPr>
        <p:sp>
          <p:nvSpPr>
            <p:cNvPr id="147" name="Freeform 31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8" name="Freeform 31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9" name="Oval 31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5" name="Group 315"/>
          <p:cNvGrpSpPr>
            <a:grpSpLocks/>
          </p:cNvGrpSpPr>
          <p:nvPr/>
        </p:nvGrpSpPr>
        <p:grpSpPr bwMode="auto">
          <a:xfrm rot="5400000" flipV="1">
            <a:off x="3908124" y="5694492"/>
            <a:ext cx="309198" cy="985696"/>
            <a:chOff x="2469" y="3067"/>
            <a:chExt cx="272" cy="681"/>
          </a:xfrm>
        </p:grpSpPr>
        <p:sp>
          <p:nvSpPr>
            <p:cNvPr id="144" name="Freeform 31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5" name="Freeform 31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6" name="Oval 31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6" name="Group 321"/>
          <p:cNvGrpSpPr>
            <a:grpSpLocks/>
          </p:cNvGrpSpPr>
          <p:nvPr/>
        </p:nvGrpSpPr>
        <p:grpSpPr bwMode="auto">
          <a:xfrm rot="5400000">
            <a:off x="4957509" y="1827274"/>
            <a:ext cx="309198" cy="985700"/>
            <a:chOff x="2469" y="3067"/>
            <a:chExt cx="272" cy="681"/>
          </a:xfrm>
        </p:grpSpPr>
        <p:sp>
          <p:nvSpPr>
            <p:cNvPr id="141" name="Freeform 32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2" name="Freeform 32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3" name="Oval 32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7" name="Group 325"/>
          <p:cNvGrpSpPr>
            <a:grpSpLocks/>
          </p:cNvGrpSpPr>
          <p:nvPr/>
        </p:nvGrpSpPr>
        <p:grpSpPr bwMode="auto">
          <a:xfrm rot="5400000">
            <a:off x="4957509" y="2085316"/>
            <a:ext cx="309198" cy="985700"/>
            <a:chOff x="2469" y="3067"/>
            <a:chExt cx="272" cy="681"/>
          </a:xfrm>
        </p:grpSpPr>
        <p:sp>
          <p:nvSpPr>
            <p:cNvPr id="138" name="Freeform 32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9" name="Freeform 32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0" name="Oval 32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8" name="Group 329"/>
          <p:cNvGrpSpPr>
            <a:grpSpLocks/>
          </p:cNvGrpSpPr>
          <p:nvPr/>
        </p:nvGrpSpPr>
        <p:grpSpPr bwMode="auto">
          <a:xfrm rot="5400000">
            <a:off x="4957509" y="2342221"/>
            <a:ext cx="309198" cy="985700"/>
            <a:chOff x="2469" y="3067"/>
            <a:chExt cx="272" cy="681"/>
          </a:xfrm>
        </p:grpSpPr>
        <p:sp>
          <p:nvSpPr>
            <p:cNvPr id="135" name="Freeform 33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6" name="Freeform 33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7" name="Oval 33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9" name="Group 333"/>
          <p:cNvGrpSpPr>
            <a:grpSpLocks/>
          </p:cNvGrpSpPr>
          <p:nvPr/>
        </p:nvGrpSpPr>
        <p:grpSpPr bwMode="auto">
          <a:xfrm rot="5400000">
            <a:off x="4957509" y="2600262"/>
            <a:ext cx="309198" cy="985700"/>
            <a:chOff x="2469" y="3067"/>
            <a:chExt cx="272" cy="681"/>
          </a:xfrm>
        </p:grpSpPr>
        <p:sp>
          <p:nvSpPr>
            <p:cNvPr id="132" name="Freeform 33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3" name="Freeform 33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4" name="Oval 33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0" name="Group 337"/>
          <p:cNvGrpSpPr>
            <a:grpSpLocks/>
          </p:cNvGrpSpPr>
          <p:nvPr/>
        </p:nvGrpSpPr>
        <p:grpSpPr bwMode="auto">
          <a:xfrm rot="5400000">
            <a:off x="4957509" y="2858304"/>
            <a:ext cx="309198" cy="985700"/>
            <a:chOff x="2469" y="3067"/>
            <a:chExt cx="272" cy="681"/>
          </a:xfrm>
        </p:grpSpPr>
        <p:sp>
          <p:nvSpPr>
            <p:cNvPr id="129" name="Freeform 33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0" name="Freeform 33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1" name="Oval 34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1" name="Group 341"/>
          <p:cNvGrpSpPr>
            <a:grpSpLocks/>
          </p:cNvGrpSpPr>
          <p:nvPr/>
        </p:nvGrpSpPr>
        <p:grpSpPr bwMode="auto">
          <a:xfrm rot="5400000">
            <a:off x="4957509" y="3116346"/>
            <a:ext cx="309198" cy="985700"/>
            <a:chOff x="2469" y="3067"/>
            <a:chExt cx="272" cy="681"/>
          </a:xfrm>
        </p:grpSpPr>
        <p:sp>
          <p:nvSpPr>
            <p:cNvPr id="126" name="Freeform 34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7" name="Freeform 34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8" name="Oval 34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2" name="Group 345"/>
          <p:cNvGrpSpPr>
            <a:grpSpLocks/>
          </p:cNvGrpSpPr>
          <p:nvPr/>
        </p:nvGrpSpPr>
        <p:grpSpPr bwMode="auto">
          <a:xfrm rot="5400000">
            <a:off x="4957509" y="3374388"/>
            <a:ext cx="309198" cy="985700"/>
            <a:chOff x="2469" y="3067"/>
            <a:chExt cx="272" cy="681"/>
          </a:xfrm>
        </p:grpSpPr>
        <p:sp>
          <p:nvSpPr>
            <p:cNvPr id="123" name="Freeform 34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4" name="Freeform 34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5" name="Oval 34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3" name="Group 349"/>
          <p:cNvGrpSpPr>
            <a:grpSpLocks/>
          </p:cNvGrpSpPr>
          <p:nvPr/>
        </p:nvGrpSpPr>
        <p:grpSpPr bwMode="auto">
          <a:xfrm rot="5400000">
            <a:off x="4957509" y="3631293"/>
            <a:ext cx="309198" cy="985700"/>
            <a:chOff x="2469" y="3067"/>
            <a:chExt cx="272" cy="681"/>
          </a:xfrm>
        </p:grpSpPr>
        <p:sp>
          <p:nvSpPr>
            <p:cNvPr id="120" name="Freeform 35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1" name="Freeform 35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2" name="Oval 35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4" name="Group 353"/>
          <p:cNvGrpSpPr>
            <a:grpSpLocks/>
          </p:cNvGrpSpPr>
          <p:nvPr/>
        </p:nvGrpSpPr>
        <p:grpSpPr bwMode="auto">
          <a:xfrm rot="5400000">
            <a:off x="4957509" y="3889334"/>
            <a:ext cx="309198" cy="985700"/>
            <a:chOff x="2469" y="3067"/>
            <a:chExt cx="272" cy="681"/>
          </a:xfrm>
        </p:grpSpPr>
        <p:sp>
          <p:nvSpPr>
            <p:cNvPr id="117" name="Freeform 35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Freeform 35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9" name="Oval 35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5" name="Group 357"/>
          <p:cNvGrpSpPr>
            <a:grpSpLocks/>
          </p:cNvGrpSpPr>
          <p:nvPr/>
        </p:nvGrpSpPr>
        <p:grpSpPr bwMode="auto">
          <a:xfrm rot="5400000">
            <a:off x="4957509" y="4147376"/>
            <a:ext cx="309198" cy="985700"/>
            <a:chOff x="2469" y="3067"/>
            <a:chExt cx="272" cy="681"/>
          </a:xfrm>
        </p:grpSpPr>
        <p:sp>
          <p:nvSpPr>
            <p:cNvPr id="114" name="Freeform 35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5" name="Freeform 35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6" name="Oval 36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6" name="Group 361"/>
          <p:cNvGrpSpPr>
            <a:grpSpLocks/>
          </p:cNvGrpSpPr>
          <p:nvPr/>
        </p:nvGrpSpPr>
        <p:grpSpPr bwMode="auto">
          <a:xfrm rot="5400000">
            <a:off x="4957509" y="4405418"/>
            <a:ext cx="309198" cy="985700"/>
            <a:chOff x="2469" y="3067"/>
            <a:chExt cx="272" cy="681"/>
          </a:xfrm>
        </p:grpSpPr>
        <p:sp>
          <p:nvSpPr>
            <p:cNvPr id="111" name="Freeform 36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2" name="Freeform 36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3" name="Oval 36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7" name="Group 365"/>
          <p:cNvGrpSpPr>
            <a:grpSpLocks/>
          </p:cNvGrpSpPr>
          <p:nvPr/>
        </p:nvGrpSpPr>
        <p:grpSpPr bwMode="auto">
          <a:xfrm rot="5400000">
            <a:off x="4957509" y="4663460"/>
            <a:ext cx="309198" cy="985700"/>
            <a:chOff x="2469" y="3067"/>
            <a:chExt cx="272" cy="681"/>
          </a:xfrm>
        </p:grpSpPr>
        <p:sp>
          <p:nvSpPr>
            <p:cNvPr id="108" name="Freeform 36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9" name="Freeform 36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Oval 36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8" name="Group 369"/>
          <p:cNvGrpSpPr>
            <a:grpSpLocks/>
          </p:cNvGrpSpPr>
          <p:nvPr/>
        </p:nvGrpSpPr>
        <p:grpSpPr bwMode="auto">
          <a:xfrm rot="5400000">
            <a:off x="4957509" y="1569232"/>
            <a:ext cx="309198" cy="985700"/>
            <a:chOff x="2469" y="3067"/>
            <a:chExt cx="272" cy="681"/>
          </a:xfrm>
        </p:grpSpPr>
        <p:sp>
          <p:nvSpPr>
            <p:cNvPr id="105" name="Freeform 37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6" name="Freeform 37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7" name="Oval 37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9" name="Group 373"/>
          <p:cNvGrpSpPr>
            <a:grpSpLocks/>
          </p:cNvGrpSpPr>
          <p:nvPr/>
        </p:nvGrpSpPr>
        <p:grpSpPr bwMode="auto">
          <a:xfrm rot="5400000">
            <a:off x="4957509" y="1311190"/>
            <a:ext cx="309198" cy="985700"/>
            <a:chOff x="2469" y="3067"/>
            <a:chExt cx="272" cy="681"/>
          </a:xfrm>
        </p:grpSpPr>
        <p:sp>
          <p:nvSpPr>
            <p:cNvPr id="102" name="Freeform 37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3" name="Freeform 37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4" name="Oval 37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0" name="Group 377"/>
          <p:cNvGrpSpPr>
            <a:grpSpLocks/>
          </p:cNvGrpSpPr>
          <p:nvPr/>
        </p:nvGrpSpPr>
        <p:grpSpPr bwMode="auto">
          <a:xfrm rot="5400000">
            <a:off x="4957509" y="1001995"/>
            <a:ext cx="309198" cy="985700"/>
            <a:chOff x="2469" y="3067"/>
            <a:chExt cx="272" cy="681"/>
          </a:xfrm>
        </p:grpSpPr>
        <p:sp>
          <p:nvSpPr>
            <p:cNvPr id="99" name="Freeform 37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0" name="Freeform 37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1" name="Oval 38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1" name="Group 381"/>
          <p:cNvGrpSpPr>
            <a:grpSpLocks/>
          </p:cNvGrpSpPr>
          <p:nvPr/>
        </p:nvGrpSpPr>
        <p:grpSpPr bwMode="auto">
          <a:xfrm rot="5400000">
            <a:off x="4957509" y="692799"/>
            <a:ext cx="309198" cy="985700"/>
            <a:chOff x="2469" y="3067"/>
            <a:chExt cx="272" cy="681"/>
          </a:xfrm>
        </p:grpSpPr>
        <p:sp>
          <p:nvSpPr>
            <p:cNvPr id="96" name="Freeform 38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7" name="Freeform 38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8" name="Oval 38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2" name="Group 385"/>
          <p:cNvGrpSpPr>
            <a:grpSpLocks/>
          </p:cNvGrpSpPr>
          <p:nvPr/>
        </p:nvGrpSpPr>
        <p:grpSpPr bwMode="auto">
          <a:xfrm rot="5400000">
            <a:off x="4957509" y="434758"/>
            <a:ext cx="309198" cy="985700"/>
            <a:chOff x="2469" y="3067"/>
            <a:chExt cx="272" cy="681"/>
          </a:xfrm>
        </p:grpSpPr>
        <p:sp>
          <p:nvSpPr>
            <p:cNvPr id="93" name="Freeform 38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4" name="Freeform 38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5" name="Oval 38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3" name="Group 389"/>
          <p:cNvGrpSpPr>
            <a:grpSpLocks/>
          </p:cNvGrpSpPr>
          <p:nvPr/>
        </p:nvGrpSpPr>
        <p:grpSpPr bwMode="auto">
          <a:xfrm rot="5400000">
            <a:off x="4957509" y="177853"/>
            <a:ext cx="309198" cy="985700"/>
            <a:chOff x="2469" y="3067"/>
            <a:chExt cx="272" cy="681"/>
          </a:xfrm>
        </p:grpSpPr>
        <p:sp>
          <p:nvSpPr>
            <p:cNvPr id="90" name="Freeform 39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1" name="Freeform 39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2" name="Oval 39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4" name="Group 393"/>
          <p:cNvGrpSpPr>
            <a:grpSpLocks/>
          </p:cNvGrpSpPr>
          <p:nvPr/>
        </p:nvGrpSpPr>
        <p:grpSpPr bwMode="auto">
          <a:xfrm rot="5400000">
            <a:off x="4957509" y="-80189"/>
            <a:ext cx="309198" cy="985700"/>
            <a:chOff x="2469" y="3067"/>
            <a:chExt cx="272" cy="681"/>
          </a:xfrm>
        </p:grpSpPr>
        <p:sp>
          <p:nvSpPr>
            <p:cNvPr id="87" name="Freeform 39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8" name="Freeform 39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9" name="Oval 39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5" name="Group 397"/>
          <p:cNvGrpSpPr>
            <a:grpSpLocks/>
          </p:cNvGrpSpPr>
          <p:nvPr/>
        </p:nvGrpSpPr>
        <p:grpSpPr bwMode="auto">
          <a:xfrm rot="5400000">
            <a:off x="4957509" y="4920365"/>
            <a:ext cx="309198" cy="985700"/>
            <a:chOff x="2469" y="3067"/>
            <a:chExt cx="272" cy="681"/>
          </a:xfrm>
        </p:grpSpPr>
        <p:sp>
          <p:nvSpPr>
            <p:cNvPr id="84" name="Freeform 39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Freeform 39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Oval 40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6" name="Group 401"/>
          <p:cNvGrpSpPr>
            <a:grpSpLocks/>
          </p:cNvGrpSpPr>
          <p:nvPr/>
        </p:nvGrpSpPr>
        <p:grpSpPr bwMode="auto">
          <a:xfrm rot="5400000">
            <a:off x="4957509" y="5178406"/>
            <a:ext cx="309198" cy="985700"/>
            <a:chOff x="2469" y="3067"/>
            <a:chExt cx="272" cy="681"/>
          </a:xfrm>
        </p:grpSpPr>
        <p:sp>
          <p:nvSpPr>
            <p:cNvPr id="81" name="Freeform 40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2" name="Freeform 40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3" name="Oval 40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7" name="Group 405"/>
          <p:cNvGrpSpPr>
            <a:grpSpLocks/>
          </p:cNvGrpSpPr>
          <p:nvPr/>
        </p:nvGrpSpPr>
        <p:grpSpPr bwMode="auto">
          <a:xfrm rot="5400000">
            <a:off x="4957509" y="5436448"/>
            <a:ext cx="309198" cy="985700"/>
            <a:chOff x="2469" y="3067"/>
            <a:chExt cx="272" cy="681"/>
          </a:xfrm>
        </p:grpSpPr>
        <p:sp>
          <p:nvSpPr>
            <p:cNvPr id="78" name="Freeform 40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Freeform 40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Oval 40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8" name="Group 409"/>
          <p:cNvGrpSpPr>
            <a:grpSpLocks/>
          </p:cNvGrpSpPr>
          <p:nvPr/>
        </p:nvGrpSpPr>
        <p:grpSpPr bwMode="auto">
          <a:xfrm rot="5400000">
            <a:off x="4957509" y="5694490"/>
            <a:ext cx="309198" cy="985700"/>
            <a:chOff x="2469" y="3067"/>
            <a:chExt cx="272" cy="681"/>
          </a:xfrm>
        </p:grpSpPr>
        <p:sp>
          <p:nvSpPr>
            <p:cNvPr id="75" name="Freeform 41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Freeform 41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Oval 41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9" name="Group 409"/>
          <p:cNvGrpSpPr>
            <a:grpSpLocks/>
          </p:cNvGrpSpPr>
          <p:nvPr/>
        </p:nvGrpSpPr>
        <p:grpSpPr bwMode="auto">
          <a:xfrm rot="5400000">
            <a:off x="4957509" y="5952532"/>
            <a:ext cx="309198" cy="985700"/>
            <a:chOff x="2469" y="3067"/>
            <a:chExt cx="272" cy="681"/>
          </a:xfrm>
        </p:grpSpPr>
        <p:sp>
          <p:nvSpPr>
            <p:cNvPr id="72" name="Freeform 41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Freeform 41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Oval 41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0" name="Group 409"/>
          <p:cNvGrpSpPr>
            <a:grpSpLocks/>
          </p:cNvGrpSpPr>
          <p:nvPr/>
        </p:nvGrpSpPr>
        <p:grpSpPr bwMode="auto">
          <a:xfrm rot="5400000">
            <a:off x="4957509" y="6210573"/>
            <a:ext cx="309198" cy="985700"/>
            <a:chOff x="2469" y="3067"/>
            <a:chExt cx="272" cy="681"/>
          </a:xfrm>
        </p:grpSpPr>
        <p:sp>
          <p:nvSpPr>
            <p:cNvPr id="69" name="Freeform 41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0" name="Freeform 41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Oval 41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1" name="Group 393"/>
          <p:cNvGrpSpPr>
            <a:grpSpLocks/>
          </p:cNvGrpSpPr>
          <p:nvPr/>
        </p:nvGrpSpPr>
        <p:grpSpPr bwMode="auto">
          <a:xfrm rot="5400000">
            <a:off x="5022659" y="-338228"/>
            <a:ext cx="309198" cy="985696"/>
            <a:chOff x="2469" y="3067"/>
            <a:chExt cx="272" cy="681"/>
          </a:xfrm>
        </p:grpSpPr>
        <p:sp>
          <p:nvSpPr>
            <p:cNvPr id="66" name="Freeform 39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Freeform 39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Oval 39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2" name="Group 299"/>
          <p:cNvGrpSpPr>
            <a:grpSpLocks/>
          </p:cNvGrpSpPr>
          <p:nvPr/>
        </p:nvGrpSpPr>
        <p:grpSpPr bwMode="auto">
          <a:xfrm rot="5400000" flipV="1">
            <a:off x="3906693" y="-338230"/>
            <a:ext cx="309198" cy="985700"/>
            <a:chOff x="2469" y="3067"/>
            <a:chExt cx="272" cy="681"/>
          </a:xfrm>
        </p:grpSpPr>
        <p:sp>
          <p:nvSpPr>
            <p:cNvPr id="63" name="Freeform 30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Freeform 30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Oval 30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3" name="Group 315"/>
          <p:cNvGrpSpPr>
            <a:grpSpLocks/>
          </p:cNvGrpSpPr>
          <p:nvPr/>
        </p:nvGrpSpPr>
        <p:grpSpPr bwMode="auto">
          <a:xfrm rot="5400000" flipV="1">
            <a:off x="3906693" y="5952532"/>
            <a:ext cx="309198" cy="985700"/>
            <a:chOff x="2469" y="3067"/>
            <a:chExt cx="272" cy="681"/>
          </a:xfrm>
        </p:grpSpPr>
        <p:sp>
          <p:nvSpPr>
            <p:cNvPr id="60" name="Freeform 31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Freeform 31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Oval 31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4" name="Group 315"/>
          <p:cNvGrpSpPr>
            <a:grpSpLocks/>
          </p:cNvGrpSpPr>
          <p:nvPr/>
        </p:nvGrpSpPr>
        <p:grpSpPr bwMode="auto">
          <a:xfrm rot="5400000" flipV="1">
            <a:off x="3906693" y="6158283"/>
            <a:ext cx="309198" cy="985700"/>
            <a:chOff x="2469" y="3067"/>
            <a:chExt cx="272" cy="681"/>
          </a:xfrm>
        </p:grpSpPr>
        <p:sp>
          <p:nvSpPr>
            <p:cNvPr id="57" name="Freeform 31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Freeform 31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Oval 31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5" name="Text Box 20"/>
          <p:cNvSpPr txBox="1">
            <a:spLocks noChangeArrowheads="1"/>
          </p:cNvSpPr>
          <p:nvPr/>
        </p:nvSpPr>
        <p:spPr bwMode="auto">
          <a:xfrm rot="5400000">
            <a:off x="4064643" y="2345252"/>
            <a:ext cx="453562" cy="5283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defTabSz="7620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Η</a:t>
            </a:r>
            <a:r>
              <a:rPr lang="en-US" sz="3200" b="1" kern="1200" baseline="300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+</a:t>
            </a:r>
            <a:endParaRPr lang="en-US" sz="3200" b="1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Freeform 10"/>
          <p:cNvSpPr>
            <a:spLocks/>
          </p:cNvSpPr>
          <p:nvPr/>
        </p:nvSpPr>
        <p:spPr bwMode="auto">
          <a:xfrm rot="5400000">
            <a:off x="4152807" y="1899414"/>
            <a:ext cx="818464" cy="2149445"/>
          </a:xfrm>
          <a:custGeom>
            <a:avLst/>
            <a:gdLst>
              <a:gd name="T0" fmla="*/ 192088 w 648"/>
              <a:gd name="T1" fmla="*/ 50800 h 1096"/>
              <a:gd name="T2" fmla="*/ 1239838 w 648"/>
              <a:gd name="T3" fmla="*/ 127000 h 1096"/>
              <a:gd name="T4" fmla="*/ 1135063 w 648"/>
              <a:gd name="T5" fmla="*/ 812800 h 1096"/>
              <a:gd name="T6" fmla="*/ 1344613 w 648"/>
              <a:gd name="T7" fmla="*/ 1346200 h 1096"/>
              <a:gd name="T8" fmla="*/ 715963 w 648"/>
              <a:gd name="T9" fmla="*/ 1727200 h 1096"/>
              <a:gd name="T10" fmla="*/ 87313 w 648"/>
              <a:gd name="T11" fmla="*/ 1422400 h 1096"/>
              <a:gd name="T12" fmla="*/ 192088 w 648"/>
              <a:gd name="T13" fmla="*/ 812800 h 1096"/>
              <a:gd name="T14" fmla="*/ 87313 w 648"/>
              <a:gd name="T15" fmla="*/ 355600 h 1096"/>
              <a:gd name="T16" fmla="*/ 192088 w 648"/>
              <a:gd name="T17" fmla="*/ 50800 h 10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8"/>
              <a:gd name="T28" fmla="*/ 0 h 1096"/>
              <a:gd name="T29" fmla="*/ 648 w 648"/>
              <a:gd name="T30" fmla="*/ 1096 h 10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8" h="1096">
                <a:moveTo>
                  <a:pt x="88" y="32"/>
                </a:moveTo>
                <a:cubicBezTo>
                  <a:pt x="176" y="8"/>
                  <a:pt x="496" y="0"/>
                  <a:pt x="568" y="80"/>
                </a:cubicBezTo>
                <a:cubicBezTo>
                  <a:pt x="640" y="160"/>
                  <a:pt x="512" y="384"/>
                  <a:pt x="520" y="512"/>
                </a:cubicBezTo>
                <a:cubicBezTo>
                  <a:pt x="528" y="640"/>
                  <a:pt x="648" y="752"/>
                  <a:pt x="616" y="848"/>
                </a:cubicBezTo>
                <a:cubicBezTo>
                  <a:pt x="584" y="944"/>
                  <a:pt x="424" y="1080"/>
                  <a:pt x="328" y="1088"/>
                </a:cubicBezTo>
                <a:cubicBezTo>
                  <a:pt x="232" y="1096"/>
                  <a:pt x="80" y="992"/>
                  <a:pt x="40" y="896"/>
                </a:cubicBezTo>
                <a:cubicBezTo>
                  <a:pt x="0" y="800"/>
                  <a:pt x="88" y="624"/>
                  <a:pt x="88" y="512"/>
                </a:cubicBezTo>
                <a:cubicBezTo>
                  <a:pt x="88" y="400"/>
                  <a:pt x="40" y="304"/>
                  <a:pt x="40" y="224"/>
                </a:cubicBezTo>
                <a:cubicBezTo>
                  <a:pt x="40" y="144"/>
                  <a:pt x="0" y="56"/>
                  <a:pt x="88" y="32"/>
                </a:cubicBezTo>
                <a:close/>
              </a:path>
            </a:pathLst>
          </a:custGeom>
          <a:solidFill>
            <a:srgbClr val="00CCFF"/>
          </a:solidFill>
          <a:ln w="12700">
            <a:noFill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13" name="309 - Ελεύθερη σχεδίαση"/>
          <p:cNvSpPr/>
          <p:nvPr/>
        </p:nvSpPr>
        <p:spPr>
          <a:xfrm rot="15149127">
            <a:off x="3815863" y="3596982"/>
            <a:ext cx="1482453" cy="2983863"/>
          </a:xfrm>
          <a:custGeom>
            <a:avLst/>
            <a:gdLst>
              <a:gd name="connsiteX0" fmla="*/ 279602 w 965402"/>
              <a:gd name="connsiteY0" fmla="*/ 30480 h 1264920"/>
              <a:gd name="connsiteX1" fmla="*/ 416762 w 965402"/>
              <a:gd name="connsiteY1" fmla="*/ 0 h 1264920"/>
              <a:gd name="connsiteX2" fmla="*/ 538682 w 965402"/>
              <a:gd name="connsiteY2" fmla="*/ 15240 h 1264920"/>
              <a:gd name="connsiteX3" fmla="*/ 584402 w 965402"/>
              <a:gd name="connsiteY3" fmla="*/ 30480 h 1264920"/>
              <a:gd name="connsiteX4" fmla="*/ 675842 w 965402"/>
              <a:gd name="connsiteY4" fmla="*/ 91440 h 1264920"/>
              <a:gd name="connsiteX5" fmla="*/ 858722 w 965402"/>
              <a:gd name="connsiteY5" fmla="*/ 137160 h 1264920"/>
              <a:gd name="connsiteX6" fmla="*/ 904442 w 965402"/>
              <a:gd name="connsiteY6" fmla="*/ 167640 h 1264920"/>
              <a:gd name="connsiteX7" fmla="*/ 934922 w 965402"/>
              <a:gd name="connsiteY7" fmla="*/ 213360 h 1264920"/>
              <a:gd name="connsiteX8" fmla="*/ 950162 w 965402"/>
              <a:gd name="connsiteY8" fmla="*/ 274320 h 1264920"/>
              <a:gd name="connsiteX9" fmla="*/ 965402 w 965402"/>
              <a:gd name="connsiteY9" fmla="*/ 320040 h 1264920"/>
              <a:gd name="connsiteX10" fmla="*/ 934922 w 965402"/>
              <a:gd name="connsiteY10" fmla="*/ 411480 h 1264920"/>
              <a:gd name="connsiteX11" fmla="*/ 904442 w 965402"/>
              <a:gd name="connsiteY11" fmla="*/ 518160 h 1264920"/>
              <a:gd name="connsiteX12" fmla="*/ 797762 w 965402"/>
              <a:gd name="connsiteY12" fmla="*/ 655320 h 1264920"/>
              <a:gd name="connsiteX13" fmla="*/ 767282 w 965402"/>
              <a:gd name="connsiteY13" fmla="*/ 701040 h 1264920"/>
              <a:gd name="connsiteX14" fmla="*/ 721562 w 965402"/>
              <a:gd name="connsiteY14" fmla="*/ 716280 h 1264920"/>
              <a:gd name="connsiteX15" fmla="*/ 675842 w 965402"/>
              <a:gd name="connsiteY15" fmla="*/ 746760 h 1264920"/>
              <a:gd name="connsiteX16" fmla="*/ 630122 w 965402"/>
              <a:gd name="connsiteY16" fmla="*/ 762000 h 1264920"/>
              <a:gd name="connsiteX17" fmla="*/ 538682 w 965402"/>
              <a:gd name="connsiteY17" fmla="*/ 807720 h 1264920"/>
              <a:gd name="connsiteX18" fmla="*/ 508202 w 965402"/>
              <a:gd name="connsiteY18" fmla="*/ 899160 h 1264920"/>
              <a:gd name="connsiteX19" fmla="*/ 477722 w 965402"/>
              <a:gd name="connsiteY19" fmla="*/ 1021080 h 1264920"/>
              <a:gd name="connsiteX20" fmla="*/ 371042 w 965402"/>
              <a:gd name="connsiteY20" fmla="*/ 1158240 h 1264920"/>
              <a:gd name="connsiteX21" fmla="*/ 264362 w 965402"/>
              <a:gd name="connsiteY21" fmla="*/ 1234440 h 1264920"/>
              <a:gd name="connsiteX22" fmla="*/ 172922 w 965402"/>
              <a:gd name="connsiteY22" fmla="*/ 1264920 h 1264920"/>
              <a:gd name="connsiteX23" fmla="*/ 127202 w 965402"/>
              <a:gd name="connsiteY23" fmla="*/ 1249680 h 1264920"/>
              <a:gd name="connsiteX24" fmla="*/ 35762 w 965402"/>
              <a:gd name="connsiteY24" fmla="*/ 1203960 h 1264920"/>
              <a:gd name="connsiteX25" fmla="*/ 5282 w 965402"/>
              <a:gd name="connsiteY25" fmla="*/ 1112520 h 1264920"/>
              <a:gd name="connsiteX26" fmla="*/ 51002 w 965402"/>
              <a:gd name="connsiteY26" fmla="*/ 929640 h 1264920"/>
              <a:gd name="connsiteX27" fmla="*/ 96722 w 965402"/>
              <a:gd name="connsiteY27" fmla="*/ 838200 h 1264920"/>
              <a:gd name="connsiteX28" fmla="*/ 142442 w 965402"/>
              <a:gd name="connsiteY28" fmla="*/ 792480 h 1264920"/>
              <a:gd name="connsiteX29" fmla="*/ 203402 w 965402"/>
              <a:gd name="connsiteY29" fmla="*/ 701040 h 1264920"/>
              <a:gd name="connsiteX30" fmla="*/ 188162 w 965402"/>
              <a:gd name="connsiteY30" fmla="*/ 655320 h 1264920"/>
              <a:gd name="connsiteX31" fmla="*/ 127202 w 965402"/>
              <a:gd name="connsiteY31" fmla="*/ 563880 h 1264920"/>
              <a:gd name="connsiteX32" fmla="*/ 96722 w 965402"/>
              <a:gd name="connsiteY32" fmla="*/ 472440 h 1264920"/>
              <a:gd name="connsiteX33" fmla="*/ 111962 w 965402"/>
              <a:gd name="connsiteY33" fmla="*/ 243840 h 1264920"/>
              <a:gd name="connsiteX34" fmla="*/ 127202 w 965402"/>
              <a:gd name="connsiteY34" fmla="*/ 198120 h 1264920"/>
              <a:gd name="connsiteX35" fmla="*/ 188162 w 965402"/>
              <a:gd name="connsiteY35" fmla="*/ 106680 h 1264920"/>
              <a:gd name="connsiteX36" fmla="*/ 279602 w 965402"/>
              <a:gd name="connsiteY36" fmla="*/ 30480 h 1264920"/>
              <a:gd name="connsiteX37" fmla="*/ 279602 w 965402"/>
              <a:gd name="connsiteY37" fmla="*/ 3048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65402" h="1264920">
                <a:moveTo>
                  <a:pt x="279602" y="30480"/>
                </a:moveTo>
                <a:cubicBezTo>
                  <a:pt x="302462" y="25400"/>
                  <a:pt x="363119" y="0"/>
                  <a:pt x="416762" y="0"/>
                </a:cubicBezTo>
                <a:cubicBezTo>
                  <a:pt x="457718" y="0"/>
                  <a:pt x="498042" y="10160"/>
                  <a:pt x="538682" y="15240"/>
                </a:cubicBezTo>
                <a:cubicBezTo>
                  <a:pt x="553922" y="20320"/>
                  <a:pt x="570359" y="22678"/>
                  <a:pt x="584402" y="30480"/>
                </a:cubicBezTo>
                <a:cubicBezTo>
                  <a:pt x="616424" y="48270"/>
                  <a:pt x="639708" y="85418"/>
                  <a:pt x="675842" y="91440"/>
                </a:cubicBezTo>
                <a:cubicBezTo>
                  <a:pt x="721548" y="99058"/>
                  <a:pt x="818470" y="110326"/>
                  <a:pt x="858722" y="137160"/>
                </a:cubicBezTo>
                <a:lnTo>
                  <a:pt x="904442" y="167640"/>
                </a:lnTo>
                <a:cubicBezTo>
                  <a:pt x="914602" y="182880"/>
                  <a:pt x="927707" y="196525"/>
                  <a:pt x="934922" y="213360"/>
                </a:cubicBezTo>
                <a:cubicBezTo>
                  <a:pt x="943173" y="232612"/>
                  <a:pt x="944408" y="254181"/>
                  <a:pt x="950162" y="274320"/>
                </a:cubicBezTo>
                <a:cubicBezTo>
                  <a:pt x="954575" y="289766"/>
                  <a:pt x="960322" y="304800"/>
                  <a:pt x="965402" y="320040"/>
                </a:cubicBezTo>
                <a:cubicBezTo>
                  <a:pt x="955242" y="350520"/>
                  <a:pt x="942714" y="380311"/>
                  <a:pt x="934922" y="411480"/>
                </a:cubicBezTo>
                <a:cubicBezTo>
                  <a:pt x="931335" y="425829"/>
                  <a:pt x="914380" y="500272"/>
                  <a:pt x="904442" y="518160"/>
                </a:cubicBezTo>
                <a:cubicBezTo>
                  <a:pt x="827406" y="656825"/>
                  <a:pt x="871810" y="566463"/>
                  <a:pt x="797762" y="655320"/>
                </a:cubicBezTo>
                <a:cubicBezTo>
                  <a:pt x="786036" y="669391"/>
                  <a:pt x="781585" y="689598"/>
                  <a:pt x="767282" y="701040"/>
                </a:cubicBezTo>
                <a:cubicBezTo>
                  <a:pt x="754738" y="711075"/>
                  <a:pt x="735930" y="709096"/>
                  <a:pt x="721562" y="716280"/>
                </a:cubicBezTo>
                <a:cubicBezTo>
                  <a:pt x="705179" y="724471"/>
                  <a:pt x="692225" y="738569"/>
                  <a:pt x="675842" y="746760"/>
                </a:cubicBezTo>
                <a:cubicBezTo>
                  <a:pt x="661474" y="753944"/>
                  <a:pt x="644490" y="754816"/>
                  <a:pt x="630122" y="762000"/>
                </a:cubicBezTo>
                <a:cubicBezTo>
                  <a:pt x="511949" y="821086"/>
                  <a:pt x="653600" y="769414"/>
                  <a:pt x="538682" y="807720"/>
                </a:cubicBezTo>
                <a:cubicBezTo>
                  <a:pt x="528522" y="838200"/>
                  <a:pt x="514503" y="867655"/>
                  <a:pt x="508202" y="899160"/>
                </a:cubicBezTo>
                <a:cubicBezTo>
                  <a:pt x="503980" y="920272"/>
                  <a:pt x="492367" y="994720"/>
                  <a:pt x="477722" y="1021080"/>
                </a:cubicBezTo>
                <a:cubicBezTo>
                  <a:pt x="446452" y="1077366"/>
                  <a:pt x="418163" y="1117850"/>
                  <a:pt x="371042" y="1158240"/>
                </a:cubicBezTo>
                <a:cubicBezTo>
                  <a:pt x="364980" y="1163436"/>
                  <a:pt x="281062" y="1227018"/>
                  <a:pt x="264362" y="1234440"/>
                </a:cubicBezTo>
                <a:cubicBezTo>
                  <a:pt x="235002" y="1247489"/>
                  <a:pt x="172922" y="1264920"/>
                  <a:pt x="172922" y="1264920"/>
                </a:cubicBezTo>
                <a:cubicBezTo>
                  <a:pt x="157682" y="1259840"/>
                  <a:pt x="141570" y="1256864"/>
                  <a:pt x="127202" y="1249680"/>
                </a:cubicBezTo>
                <a:cubicBezTo>
                  <a:pt x="9029" y="1190594"/>
                  <a:pt x="150680" y="1242266"/>
                  <a:pt x="35762" y="1203960"/>
                </a:cubicBezTo>
                <a:cubicBezTo>
                  <a:pt x="25602" y="1173480"/>
                  <a:pt x="0" y="1144212"/>
                  <a:pt x="5282" y="1112520"/>
                </a:cubicBezTo>
                <a:cubicBezTo>
                  <a:pt x="25804" y="989388"/>
                  <a:pt x="10750" y="1050395"/>
                  <a:pt x="51002" y="929640"/>
                </a:cubicBezTo>
                <a:cubicBezTo>
                  <a:pt x="66276" y="883818"/>
                  <a:pt x="63896" y="877591"/>
                  <a:pt x="96722" y="838200"/>
                </a:cubicBezTo>
                <a:cubicBezTo>
                  <a:pt x="110520" y="821643"/>
                  <a:pt x="129210" y="809493"/>
                  <a:pt x="142442" y="792480"/>
                </a:cubicBezTo>
                <a:cubicBezTo>
                  <a:pt x="164932" y="763564"/>
                  <a:pt x="203402" y="701040"/>
                  <a:pt x="203402" y="701040"/>
                </a:cubicBezTo>
                <a:cubicBezTo>
                  <a:pt x="198322" y="685800"/>
                  <a:pt x="195964" y="669363"/>
                  <a:pt x="188162" y="655320"/>
                </a:cubicBezTo>
                <a:cubicBezTo>
                  <a:pt x="170372" y="623298"/>
                  <a:pt x="138786" y="598633"/>
                  <a:pt x="127202" y="563880"/>
                </a:cubicBezTo>
                <a:lnTo>
                  <a:pt x="96722" y="472440"/>
                </a:lnTo>
                <a:cubicBezTo>
                  <a:pt x="101802" y="396240"/>
                  <a:pt x="103528" y="319742"/>
                  <a:pt x="111962" y="243840"/>
                </a:cubicBezTo>
                <a:cubicBezTo>
                  <a:pt x="113736" y="227874"/>
                  <a:pt x="119400" y="212163"/>
                  <a:pt x="127202" y="198120"/>
                </a:cubicBezTo>
                <a:cubicBezTo>
                  <a:pt x="144992" y="166098"/>
                  <a:pt x="162259" y="132583"/>
                  <a:pt x="188162" y="106680"/>
                </a:cubicBezTo>
                <a:cubicBezTo>
                  <a:pt x="221867" y="72975"/>
                  <a:pt x="237167" y="51698"/>
                  <a:pt x="279602" y="30480"/>
                </a:cubicBezTo>
                <a:lnTo>
                  <a:pt x="279602" y="30480"/>
                </a:lnTo>
                <a:close/>
              </a:path>
            </a:pathLst>
          </a:custGeom>
          <a:solidFill>
            <a:srgbClr val="00B050"/>
          </a:solidFill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>
              <a:rot lat="0" lon="1800000" rev="0"/>
            </a:camera>
            <a:lightRig rig="sunset" dir="t">
              <a:rot lat="0" lon="0" rev="2400000"/>
            </a:lightRig>
          </a:scene3d>
          <a:sp3d extrusionH="76200" contourW="38100" prstMaterial="dkEdge">
            <a:bevelT/>
            <a:bevelB/>
            <a:extrusionClr>
              <a:schemeClr val="tx1">
                <a:lumMod val="85000"/>
                <a:lumOff val="15000"/>
              </a:schemeClr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0" y="0"/>
            <a:ext cx="335803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err="1" smtClean="0">
                <a:solidFill>
                  <a:srgbClr val="C00000"/>
                </a:solidFill>
                <a:latin typeface="Calibri" pitchFamily="34" charset="0"/>
              </a:rPr>
              <a:t>Χημειοωσμωτικός</a:t>
            </a:r>
            <a:r>
              <a:rPr lang="el-GR" sz="3200" b="1" dirty="0" smtClean="0">
                <a:solidFill>
                  <a:srgbClr val="C00000"/>
                </a:solidFill>
                <a:latin typeface="Calibri" pitchFamily="34" charset="0"/>
              </a:rPr>
              <a:t> μηχανισμός σύνθεσης ΑΤΡ</a:t>
            </a:r>
            <a:endParaRPr lang="el-GR" sz="3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24" name="Straight Arrow Connector 223"/>
          <p:cNvCxnSpPr/>
          <p:nvPr/>
        </p:nvCxnSpPr>
        <p:spPr bwMode="auto">
          <a:xfrm>
            <a:off x="4351412" y="2924944"/>
            <a:ext cx="2520280" cy="720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5" name="TextBox 224"/>
          <p:cNvSpPr txBox="1"/>
          <p:nvPr/>
        </p:nvSpPr>
        <p:spPr>
          <a:xfrm>
            <a:off x="6943700" y="2132856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Μεταφορέας ηλεκτρονίων και αντλία πρωτονίων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7159724" y="486916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ΑΤΡ-συνθάση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7" name="Straight Arrow Connector 226"/>
          <p:cNvCxnSpPr/>
          <p:nvPr/>
        </p:nvCxnSpPr>
        <p:spPr bwMode="auto">
          <a:xfrm>
            <a:off x="4495428" y="5013176"/>
            <a:ext cx="2520280" cy="720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8" name="TextBox 227"/>
          <p:cNvSpPr txBox="1"/>
          <p:nvPr/>
        </p:nvSpPr>
        <p:spPr>
          <a:xfrm>
            <a:off x="0" y="2564904"/>
            <a:ext cx="3096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Μεμβράνη θυλακοειδούς ή εσωτερικής μεμβράνης μιτοχονδρίου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ή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κυτοπλασματική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μεμβράνη βακτηρίων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9" name="Straight Arrow Connector 228"/>
          <p:cNvCxnSpPr>
            <a:endCxn id="172" idx="3"/>
          </p:cNvCxnSpPr>
          <p:nvPr/>
        </p:nvCxnSpPr>
        <p:spPr bwMode="auto">
          <a:xfrm flipV="1">
            <a:off x="2479204" y="1752887"/>
            <a:ext cx="1757661" cy="110004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36" name="Oval 235"/>
          <p:cNvSpPr/>
          <p:nvPr/>
        </p:nvSpPr>
        <p:spPr bwMode="auto">
          <a:xfrm>
            <a:off x="-2633364" y="4293096"/>
            <a:ext cx="1008112" cy="9361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Ρ</a:t>
            </a:r>
            <a:r>
              <a:rPr kumimoji="0" lang="en-US" sz="4400" b="1" i="0" u="none" strike="noStrike" cap="none" normalizeH="0" baseline="-2500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i</a:t>
            </a:r>
            <a:endParaRPr kumimoji="0" lang="el-GR" sz="4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13" grpId="0" animBg="1"/>
      <p:bldP spid="225" grpId="0"/>
      <p:bldP spid="226" grpId="0"/>
      <p:bldP spid="2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0"/>
          <p:cNvGrpSpPr>
            <a:grpSpLocks/>
          </p:cNvGrpSpPr>
          <p:nvPr/>
        </p:nvGrpSpPr>
        <p:grpSpPr bwMode="auto">
          <a:xfrm rot="5400000" flipV="1">
            <a:off x="3908124" y="1827276"/>
            <a:ext cx="309198" cy="985696"/>
            <a:chOff x="2469" y="3067"/>
            <a:chExt cx="272" cy="681"/>
          </a:xfrm>
        </p:grpSpPr>
        <p:sp>
          <p:nvSpPr>
            <p:cNvPr id="210" name="Freeform 229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Freeform 6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" name="Group 231"/>
          <p:cNvGrpSpPr>
            <a:grpSpLocks/>
          </p:cNvGrpSpPr>
          <p:nvPr/>
        </p:nvGrpSpPr>
        <p:grpSpPr bwMode="auto">
          <a:xfrm rot="5400000" flipV="1">
            <a:off x="3908124" y="2085318"/>
            <a:ext cx="309198" cy="985696"/>
            <a:chOff x="2469" y="3067"/>
            <a:chExt cx="272" cy="681"/>
          </a:xfrm>
        </p:grpSpPr>
        <p:sp>
          <p:nvSpPr>
            <p:cNvPr id="207" name="Freeform 23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8" name="Freeform 23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9" name="Oval 23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" name="Group 235"/>
          <p:cNvGrpSpPr>
            <a:grpSpLocks/>
          </p:cNvGrpSpPr>
          <p:nvPr/>
        </p:nvGrpSpPr>
        <p:grpSpPr bwMode="auto">
          <a:xfrm rot="5400000" flipV="1">
            <a:off x="3908124" y="2342223"/>
            <a:ext cx="309198" cy="985696"/>
            <a:chOff x="2469" y="3067"/>
            <a:chExt cx="272" cy="681"/>
          </a:xfrm>
        </p:grpSpPr>
        <p:sp>
          <p:nvSpPr>
            <p:cNvPr id="204" name="Freeform 23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Freeform 23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23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6" name="Group 239"/>
          <p:cNvGrpSpPr>
            <a:grpSpLocks/>
          </p:cNvGrpSpPr>
          <p:nvPr/>
        </p:nvGrpSpPr>
        <p:grpSpPr bwMode="auto">
          <a:xfrm rot="5400000" flipV="1">
            <a:off x="3908124" y="2600264"/>
            <a:ext cx="309198" cy="985696"/>
            <a:chOff x="2469" y="3067"/>
            <a:chExt cx="272" cy="681"/>
          </a:xfrm>
        </p:grpSpPr>
        <p:sp>
          <p:nvSpPr>
            <p:cNvPr id="201" name="Freeform 24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Freeform 24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24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7" name="Group 243"/>
          <p:cNvGrpSpPr>
            <a:grpSpLocks/>
          </p:cNvGrpSpPr>
          <p:nvPr/>
        </p:nvGrpSpPr>
        <p:grpSpPr bwMode="auto">
          <a:xfrm rot="5400000" flipV="1">
            <a:off x="3908124" y="2858307"/>
            <a:ext cx="309198" cy="985696"/>
            <a:chOff x="2469" y="3067"/>
            <a:chExt cx="272" cy="681"/>
          </a:xfrm>
        </p:grpSpPr>
        <p:sp>
          <p:nvSpPr>
            <p:cNvPr id="198" name="Freeform 24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Freeform 24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Oval 24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" name="Group 247"/>
          <p:cNvGrpSpPr>
            <a:grpSpLocks/>
          </p:cNvGrpSpPr>
          <p:nvPr/>
        </p:nvGrpSpPr>
        <p:grpSpPr bwMode="auto">
          <a:xfrm rot="5400000" flipV="1">
            <a:off x="3908124" y="3116348"/>
            <a:ext cx="309198" cy="985696"/>
            <a:chOff x="2469" y="3067"/>
            <a:chExt cx="272" cy="681"/>
          </a:xfrm>
        </p:grpSpPr>
        <p:sp>
          <p:nvSpPr>
            <p:cNvPr id="195" name="Freeform 24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Freeform 24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Oval 25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" name="Group 251"/>
          <p:cNvGrpSpPr>
            <a:grpSpLocks/>
          </p:cNvGrpSpPr>
          <p:nvPr/>
        </p:nvGrpSpPr>
        <p:grpSpPr bwMode="auto">
          <a:xfrm rot="5400000" flipV="1">
            <a:off x="3908124" y="3374390"/>
            <a:ext cx="309198" cy="985696"/>
            <a:chOff x="2469" y="3067"/>
            <a:chExt cx="272" cy="681"/>
          </a:xfrm>
        </p:grpSpPr>
        <p:sp>
          <p:nvSpPr>
            <p:cNvPr id="192" name="Freeform 25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Freeform 25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Oval 25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255"/>
          <p:cNvGrpSpPr>
            <a:grpSpLocks/>
          </p:cNvGrpSpPr>
          <p:nvPr/>
        </p:nvGrpSpPr>
        <p:grpSpPr bwMode="auto">
          <a:xfrm rot="5400000" flipV="1">
            <a:off x="3908124" y="3631295"/>
            <a:ext cx="309198" cy="985696"/>
            <a:chOff x="2469" y="3067"/>
            <a:chExt cx="272" cy="681"/>
          </a:xfrm>
        </p:grpSpPr>
        <p:sp>
          <p:nvSpPr>
            <p:cNvPr id="189" name="Freeform 25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0" name="Freeform 25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1" name="Oval 25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1" name="Group 259"/>
          <p:cNvGrpSpPr>
            <a:grpSpLocks/>
          </p:cNvGrpSpPr>
          <p:nvPr/>
        </p:nvGrpSpPr>
        <p:grpSpPr bwMode="auto">
          <a:xfrm rot="5400000" flipV="1">
            <a:off x="3908124" y="3889336"/>
            <a:ext cx="309198" cy="985696"/>
            <a:chOff x="2469" y="3067"/>
            <a:chExt cx="272" cy="681"/>
          </a:xfrm>
        </p:grpSpPr>
        <p:sp>
          <p:nvSpPr>
            <p:cNvPr id="186" name="Freeform 26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Freeform 26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Oval 26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2" name="Group 263"/>
          <p:cNvGrpSpPr>
            <a:grpSpLocks/>
          </p:cNvGrpSpPr>
          <p:nvPr/>
        </p:nvGrpSpPr>
        <p:grpSpPr bwMode="auto">
          <a:xfrm rot="5400000" flipV="1">
            <a:off x="3908124" y="4147379"/>
            <a:ext cx="309198" cy="985696"/>
            <a:chOff x="2469" y="3067"/>
            <a:chExt cx="272" cy="681"/>
          </a:xfrm>
        </p:grpSpPr>
        <p:sp>
          <p:nvSpPr>
            <p:cNvPr id="183" name="Freeform 26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4" name="Freeform 26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Oval 26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3" name="Group 267"/>
          <p:cNvGrpSpPr>
            <a:grpSpLocks/>
          </p:cNvGrpSpPr>
          <p:nvPr/>
        </p:nvGrpSpPr>
        <p:grpSpPr bwMode="auto">
          <a:xfrm rot="5400000" flipV="1">
            <a:off x="3908124" y="4405420"/>
            <a:ext cx="309198" cy="985696"/>
            <a:chOff x="2469" y="3067"/>
            <a:chExt cx="272" cy="681"/>
          </a:xfrm>
        </p:grpSpPr>
        <p:sp>
          <p:nvSpPr>
            <p:cNvPr id="180" name="Freeform 26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Freeform 26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Oval 27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4" name="Group 271"/>
          <p:cNvGrpSpPr>
            <a:grpSpLocks/>
          </p:cNvGrpSpPr>
          <p:nvPr/>
        </p:nvGrpSpPr>
        <p:grpSpPr bwMode="auto">
          <a:xfrm rot="5400000" flipV="1">
            <a:off x="3908124" y="4663462"/>
            <a:ext cx="309198" cy="985696"/>
            <a:chOff x="2469" y="3067"/>
            <a:chExt cx="272" cy="681"/>
          </a:xfrm>
        </p:grpSpPr>
        <p:sp>
          <p:nvSpPr>
            <p:cNvPr id="177" name="Freeform 27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8" name="Freeform 27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Oval 27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5" name="Group 275"/>
          <p:cNvGrpSpPr>
            <a:grpSpLocks/>
          </p:cNvGrpSpPr>
          <p:nvPr/>
        </p:nvGrpSpPr>
        <p:grpSpPr bwMode="auto">
          <a:xfrm rot="5400000" flipV="1">
            <a:off x="3908124" y="1569235"/>
            <a:ext cx="309198" cy="985696"/>
            <a:chOff x="2469" y="3067"/>
            <a:chExt cx="272" cy="681"/>
          </a:xfrm>
        </p:grpSpPr>
        <p:sp>
          <p:nvSpPr>
            <p:cNvPr id="174" name="Freeform 27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5" name="Freeform 27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6" name="Oval 27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6" name="Group 279"/>
          <p:cNvGrpSpPr>
            <a:grpSpLocks/>
          </p:cNvGrpSpPr>
          <p:nvPr/>
        </p:nvGrpSpPr>
        <p:grpSpPr bwMode="auto">
          <a:xfrm rot="5400000" flipV="1">
            <a:off x="3908124" y="1311192"/>
            <a:ext cx="309198" cy="985696"/>
            <a:chOff x="2469" y="3067"/>
            <a:chExt cx="272" cy="681"/>
          </a:xfrm>
        </p:grpSpPr>
        <p:sp>
          <p:nvSpPr>
            <p:cNvPr id="171" name="Freeform 28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2" name="Freeform 28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3" name="Oval 28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Group 283"/>
          <p:cNvGrpSpPr>
            <a:grpSpLocks/>
          </p:cNvGrpSpPr>
          <p:nvPr/>
        </p:nvGrpSpPr>
        <p:grpSpPr bwMode="auto">
          <a:xfrm rot="5400000" flipV="1">
            <a:off x="3908124" y="1001997"/>
            <a:ext cx="309198" cy="985696"/>
            <a:chOff x="2469" y="3067"/>
            <a:chExt cx="272" cy="681"/>
          </a:xfrm>
        </p:grpSpPr>
        <p:sp>
          <p:nvSpPr>
            <p:cNvPr id="168" name="Freeform 28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9" name="Freeform 28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0" name="Oval 28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 rot="5400000" flipV="1">
            <a:off x="3908124" y="692802"/>
            <a:ext cx="309198" cy="985696"/>
            <a:chOff x="2469" y="3067"/>
            <a:chExt cx="272" cy="681"/>
          </a:xfrm>
        </p:grpSpPr>
        <p:sp>
          <p:nvSpPr>
            <p:cNvPr id="165" name="Freeform 28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6" name="Freeform 28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Oval 29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9" name="Group 291"/>
          <p:cNvGrpSpPr>
            <a:grpSpLocks/>
          </p:cNvGrpSpPr>
          <p:nvPr/>
        </p:nvGrpSpPr>
        <p:grpSpPr bwMode="auto">
          <a:xfrm rot="5400000" flipV="1">
            <a:off x="3908124" y="434760"/>
            <a:ext cx="309198" cy="985696"/>
            <a:chOff x="2469" y="3067"/>
            <a:chExt cx="272" cy="681"/>
          </a:xfrm>
        </p:grpSpPr>
        <p:sp>
          <p:nvSpPr>
            <p:cNvPr id="162" name="Freeform 29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3" name="Freeform 29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4" name="Oval 29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0" name="Group 295"/>
          <p:cNvGrpSpPr>
            <a:grpSpLocks/>
          </p:cNvGrpSpPr>
          <p:nvPr/>
        </p:nvGrpSpPr>
        <p:grpSpPr bwMode="auto">
          <a:xfrm rot="5400000" flipV="1">
            <a:off x="3908124" y="177855"/>
            <a:ext cx="309198" cy="985696"/>
            <a:chOff x="2469" y="3067"/>
            <a:chExt cx="272" cy="681"/>
          </a:xfrm>
        </p:grpSpPr>
        <p:sp>
          <p:nvSpPr>
            <p:cNvPr id="159" name="Freeform 29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0" name="Freeform 29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61" name="Oval 29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1" name="Group 299"/>
          <p:cNvGrpSpPr>
            <a:grpSpLocks/>
          </p:cNvGrpSpPr>
          <p:nvPr/>
        </p:nvGrpSpPr>
        <p:grpSpPr bwMode="auto">
          <a:xfrm rot="5400000" flipV="1">
            <a:off x="3906693" y="-80189"/>
            <a:ext cx="309198" cy="985700"/>
            <a:chOff x="2469" y="3067"/>
            <a:chExt cx="272" cy="681"/>
          </a:xfrm>
        </p:grpSpPr>
        <p:sp>
          <p:nvSpPr>
            <p:cNvPr id="156" name="Freeform 30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7" name="Freeform 30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Oval 30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2" name="Group 303"/>
          <p:cNvGrpSpPr>
            <a:grpSpLocks/>
          </p:cNvGrpSpPr>
          <p:nvPr/>
        </p:nvGrpSpPr>
        <p:grpSpPr bwMode="auto">
          <a:xfrm rot="5400000" flipV="1">
            <a:off x="3908124" y="4920367"/>
            <a:ext cx="309198" cy="985696"/>
            <a:chOff x="2469" y="3067"/>
            <a:chExt cx="272" cy="681"/>
          </a:xfrm>
        </p:grpSpPr>
        <p:sp>
          <p:nvSpPr>
            <p:cNvPr id="153" name="Freeform 30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Freeform 30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Oval 30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3" name="Group 307"/>
          <p:cNvGrpSpPr>
            <a:grpSpLocks/>
          </p:cNvGrpSpPr>
          <p:nvPr/>
        </p:nvGrpSpPr>
        <p:grpSpPr bwMode="auto">
          <a:xfrm rot="5400000" flipV="1">
            <a:off x="3908124" y="5178408"/>
            <a:ext cx="309198" cy="985696"/>
            <a:chOff x="2469" y="3067"/>
            <a:chExt cx="272" cy="681"/>
          </a:xfrm>
        </p:grpSpPr>
        <p:sp>
          <p:nvSpPr>
            <p:cNvPr id="150" name="Freeform 30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1" name="Freeform 30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Oval 31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4" name="Group 311"/>
          <p:cNvGrpSpPr>
            <a:grpSpLocks/>
          </p:cNvGrpSpPr>
          <p:nvPr/>
        </p:nvGrpSpPr>
        <p:grpSpPr bwMode="auto">
          <a:xfrm rot="5400000" flipV="1">
            <a:off x="3908124" y="5436450"/>
            <a:ext cx="309198" cy="985696"/>
            <a:chOff x="2469" y="3067"/>
            <a:chExt cx="272" cy="681"/>
          </a:xfrm>
        </p:grpSpPr>
        <p:sp>
          <p:nvSpPr>
            <p:cNvPr id="147" name="Freeform 31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8" name="Freeform 31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9" name="Oval 31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5" name="Group 315"/>
          <p:cNvGrpSpPr>
            <a:grpSpLocks/>
          </p:cNvGrpSpPr>
          <p:nvPr/>
        </p:nvGrpSpPr>
        <p:grpSpPr bwMode="auto">
          <a:xfrm rot="5400000" flipV="1">
            <a:off x="3908124" y="5694492"/>
            <a:ext cx="309198" cy="985696"/>
            <a:chOff x="2469" y="3067"/>
            <a:chExt cx="272" cy="681"/>
          </a:xfrm>
        </p:grpSpPr>
        <p:sp>
          <p:nvSpPr>
            <p:cNvPr id="144" name="Freeform 31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5" name="Freeform 31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6" name="Oval 31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6" name="Group 321"/>
          <p:cNvGrpSpPr>
            <a:grpSpLocks/>
          </p:cNvGrpSpPr>
          <p:nvPr/>
        </p:nvGrpSpPr>
        <p:grpSpPr bwMode="auto">
          <a:xfrm rot="5400000">
            <a:off x="4957509" y="1827274"/>
            <a:ext cx="309198" cy="985700"/>
            <a:chOff x="2469" y="3067"/>
            <a:chExt cx="272" cy="681"/>
          </a:xfrm>
        </p:grpSpPr>
        <p:sp>
          <p:nvSpPr>
            <p:cNvPr id="141" name="Freeform 32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2" name="Freeform 32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3" name="Oval 32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7" name="Group 325"/>
          <p:cNvGrpSpPr>
            <a:grpSpLocks/>
          </p:cNvGrpSpPr>
          <p:nvPr/>
        </p:nvGrpSpPr>
        <p:grpSpPr bwMode="auto">
          <a:xfrm rot="5400000">
            <a:off x="4957509" y="2085316"/>
            <a:ext cx="309198" cy="985700"/>
            <a:chOff x="2469" y="3067"/>
            <a:chExt cx="272" cy="681"/>
          </a:xfrm>
        </p:grpSpPr>
        <p:sp>
          <p:nvSpPr>
            <p:cNvPr id="138" name="Freeform 32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9" name="Freeform 32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0" name="Oval 32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8" name="Group 329"/>
          <p:cNvGrpSpPr>
            <a:grpSpLocks/>
          </p:cNvGrpSpPr>
          <p:nvPr/>
        </p:nvGrpSpPr>
        <p:grpSpPr bwMode="auto">
          <a:xfrm rot="5400000">
            <a:off x="4957509" y="2342221"/>
            <a:ext cx="309198" cy="985700"/>
            <a:chOff x="2469" y="3067"/>
            <a:chExt cx="272" cy="681"/>
          </a:xfrm>
        </p:grpSpPr>
        <p:sp>
          <p:nvSpPr>
            <p:cNvPr id="135" name="Freeform 33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6" name="Freeform 33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7" name="Oval 33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9" name="Group 333"/>
          <p:cNvGrpSpPr>
            <a:grpSpLocks/>
          </p:cNvGrpSpPr>
          <p:nvPr/>
        </p:nvGrpSpPr>
        <p:grpSpPr bwMode="auto">
          <a:xfrm rot="5400000">
            <a:off x="4957509" y="2600262"/>
            <a:ext cx="309198" cy="985700"/>
            <a:chOff x="2469" y="3067"/>
            <a:chExt cx="272" cy="681"/>
          </a:xfrm>
        </p:grpSpPr>
        <p:sp>
          <p:nvSpPr>
            <p:cNvPr id="132" name="Freeform 33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3" name="Freeform 33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4" name="Oval 33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0" name="Group 337"/>
          <p:cNvGrpSpPr>
            <a:grpSpLocks/>
          </p:cNvGrpSpPr>
          <p:nvPr/>
        </p:nvGrpSpPr>
        <p:grpSpPr bwMode="auto">
          <a:xfrm rot="5400000">
            <a:off x="4957509" y="2858304"/>
            <a:ext cx="309198" cy="985700"/>
            <a:chOff x="2469" y="3067"/>
            <a:chExt cx="272" cy="681"/>
          </a:xfrm>
        </p:grpSpPr>
        <p:sp>
          <p:nvSpPr>
            <p:cNvPr id="129" name="Freeform 33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0" name="Freeform 33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31" name="Oval 34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1" name="Group 341"/>
          <p:cNvGrpSpPr>
            <a:grpSpLocks/>
          </p:cNvGrpSpPr>
          <p:nvPr/>
        </p:nvGrpSpPr>
        <p:grpSpPr bwMode="auto">
          <a:xfrm rot="5400000">
            <a:off x="4957509" y="3116346"/>
            <a:ext cx="309198" cy="985700"/>
            <a:chOff x="2469" y="3067"/>
            <a:chExt cx="272" cy="681"/>
          </a:xfrm>
        </p:grpSpPr>
        <p:sp>
          <p:nvSpPr>
            <p:cNvPr id="126" name="Freeform 34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7" name="Freeform 34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8" name="Oval 34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2" name="Group 345"/>
          <p:cNvGrpSpPr>
            <a:grpSpLocks/>
          </p:cNvGrpSpPr>
          <p:nvPr/>
        </p:nvGrpSpPr>
        <p:grpSpPr bwMode="auto">
          <a:xfrm rot="5400000">
            <a:off x="4957509" y="3374388"/>
            <a:ext cx="309198" cy="985700"/>
            <a:chOff x="2469" y="3067"/>
            <a:chExt cx="272" cy="681"/>
          </a:xfrm>
        </p:grpSpPr>
        <p:sp>
          <p:nvSpPr>
            <p:cNvPr id="123" name="Freeform 34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4" name="Freeform 34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5" name="Oval 34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3" name="Group 349"/>
          <p:cNvGrpSpPr>
            <a:grpSpLocks/>
          </p:cNvGrpSpPr>
          <p:nvPr/>
        </p:nvGrpSpPr>
        <p:grpSpPr bwMode="auto">
          <a:xfrm rot="5400000">
            <a:off x="4957509" y="3631293"/>
            <a:ext cx="309198" cy="985700"/>
            <a:chOff x="2469" y="3067"/>
            <a:chExt cx="272" cy="681"/>
          </a:xfrm>
        </p:grpSpPr>
        <p:sp>
          <p:nvSpPr>
            <p:cNvPr id="120" name="Freeform 35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1" name="Freeform 35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2" name="Oval 35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4" name="Group 353"/>
          <p:cNvGrpSpPr>
            <a:grpSpLocks/>
          </p:cNvGrpSpPr>
          <p:nvPr/>
        </p:nvGrpSpPr>
        <p:grpSpPr bwMode="auto">
          <a:xfrm rot="5400000">
            <a:off x="4957509" y="3889334"/>
            <a:ext cx="309198" cy="985700"/>
            <a:chOff x="2469" y="3067"/>
            <a:chExt cx="272" cy="681"/>
          </a:xfrm>
        </p:grpSpPr>
        <p:sp>
          <p:nvSpPr>
            <p:cNvPr id="117" name="Freeform 35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Freeform 35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9" name="Oval 35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5" name="Group 357"/>
          <p:cNvGrpSpPr>
            <a:grpSpLocks/>
          </p:cNvGrpSpPr>
          <p:nvPr/>
        </p:nvGrpSpPr>
        <p:grpSpPr bwMode="auto">
          <a:xfrm rot="5400000">
            <a:off x="4957509" y="4147376"/>
            <a:ext cx="309198" cy="985700"/>
            <a:chOff x="2469" y="3067"/>
            <a:chExt cx="272" cy="681"/>
          </a:xfrm>
        </p:grpSpPr>
        <p:sp>
          <p:nvSpPr>
            <p:cNvPr id="114" name="Freeform 35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5" name="Freeform 35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6" name="Oval 36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6" name="Group 361"/>
          <p:cNvGrpSpPr>
            <a:grpSpLocks/>
          </p:cNvGrpSpPr>
          <p:nvPr/>
        </p:nvGrpSpPr>
        <p:grpSpPr bwMode="auto">
          <a:xfrm rot="5400000">
            <a:off x="4957509" y="4405418"/>
            <a:ext cx="309198" cy="985700"/>
            <a:chOff x="2469" y="3067"/>
            <a:chExt cx="272" cy="681"/>
          </a:xfrm>
        </p:grpSpPr>
        <p:sp>
          <p:nvSpPr>
            <p:cNvPr id="111" name="Freeform 36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2" name="Freeform 36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3" name="Oval 36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7" name="Group 365"/>
          <p:cNvGrpSpPr>
            <a:grpSpLocks/>
          </p:cNvGrpSpPr>
          <p:nvPr/>
        </p:nvGrpSpPr>
        <p:grpSpPr bwMode="auto">
          <a:xfrm rot="5400000">
            <a:off x="4957509" y="4663460"/>
            <a:ext cx="309198" cy="985700"/>
            <a:chOff x="2469" y="3067"/>
            <a:chExt cx="272" cy="681"/>
          </a:xfrm>
        </p:grpSpPr>
        <p:sp>
          <p:nvSpPr>
            <p:cNvPr id="108" name="Freeform 36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9" name="Freeform 36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Oval 36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8" name="Group 369"/>
          <p:cNvGrpSpPr>
            <a:grpSpLocks/>
          </p:cNvGrpSpPr>
          <p:nvPr/>
        </p:nvGrpSpPr>
        <p:grpSpPr bwMode="auto">
          <a:xfrm rot="5400000">
            <a:off x="4957509" y="1569232"/>
            <a:ext cx="309198" cy="985700"/>
            <a:chOff x="2469" y="3067"/>
            <a:chExt cx="272" cy="681"/>
          </a:xfrm>
        </p:grpSpPr>
        <p:sp>
          <p:nvSpPr>
            <p:cNvPr id="105" name="Freeform 37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6" name="Freeform 37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7" name="Oval 37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9" name="Group 373"/>
          <p:cNvGrpSpPr>
            <a:grpSpLocks/>
          </p:cNvGrpSpPr>
          <p:nvPr/>
        </p:nvGrpSpPr>
        <p:grpSpPr bwMode="auto">
          <a:xfrm rot="5400000">
            <a:off x="4957509" y="1311190"/>
            <a:ext cx="309198" cy="985700"/>
            <a:chOff x="2469" y="3067"/>
            <a:chExt cx="272" cy="681"/>
          </a:xfrm>
        </p:grpSpPr>
        <p:sp>
          <p:nvSpPr>
            <p:cNvPr id="102" name="Freeform 37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3" name="Freeform 37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4" name="Oval 37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0" name="Group 377"/>
          <p:cNvGrpSpPr>
            <a:grpSpLocks/>
          </p:cNvGrpSpPr>
          <p:nvPr/>
        </p:nvGrpSpPr>
        <p:grpSpPr bwMode="auto">
          <a:xfrm rot="5400000">
            <a:off x="4957509" y="1001995"/>
            <a:ext cx="309198" cy="985700"/>
            <a:chOff x="2469" y="3067"/>
            <a:chExt cx="272" cy="681"/>
          </a:xfrm>
        </p:grpSpPr>
        <p:sp>
          <p:nvSpPr>
            <p:cNvPr id="99" name="Freeform 37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0" name="Freeform 37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1" name="Oval 38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1" name="Group 381"/>
          <p:cNvGrpSpPr>
            <a:grpSpLocks/>
          </p:cNvGrpSpPr>
          <p:nvPr/>
        </p:nvGrpSpPr>
        <p:grpSpPr bwMode="auto">
          <a:xfrm rot="5400000">
            <a:off x="4957509" y="692799"/>
            <a:ext cx="309198" cy="985700"/>
            <a:chOff x="2469" y="3067"/>
            <a:chExt cx="272" cy="681"/>
          </a:xfrm>
        </p:grpSpPr>
        <p:sp>
          <p:nvSpPr>
            <p:cNvPr id="96" name="Freeform 38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7" name="Freeform 38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8" name="Oval 38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2" name="Group 385"/>
          <p:cNvGrpSpPr>
            <a:grpSpLocks/>
          </p:cNvGrpSpPr>
          <p:nvPr/>
        </p:nvGrpSpPr>
        <p:grpSpPr bwMode="auto">
          <a:xfrm rot="5400000">
            <a:off x="4957509" y="434758"/>
            <a:ext cx="309198" cy="985700"/>
            <a:chOff x="2469" y="3067"/>
            <a:chExt cx="272" cy="681"/>
          </a:xfrm>
        </p:grpSpPr>
        <p:sp>
          <p:nvSpPr>
            <p:cNvPr id="93" name="Freeform 38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4" name="Freeform 38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5" name="Oval 38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3" name="Group 389"/>
          <p:cNvGrpSpPr>
            <a:grpSpLocks/>
          </p:cNvGrpSpPr>
          <p:nvPr/>
        </p:nvGrpSpPr>
        <p:grpSpPr bwMode="auto">
          <a:xfrm rot="5400000">
            <a:off x="4957509" y="177853"/>
            <a:ext cx="309198" cy="985700"/>
            <a:chOff x="2469" y="3067"/>
            <a:chExt cx="272" cy="681"/>
          </a:xfrm>
        </p:grpSpPr>
        <p:sp>
          <p:nvSpPr>
            <p:cNvPr id="90" name="Freeform 39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1" name="Freeform 39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2" name="Oval 39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4" name="Group 393"/>
          <p:cNvGrpSpPr>
            <a:grpSpLocks/>
          </p:cNvGrpSpPr>
          <p:nvPr/>
        </p:nvGrpSpPr>
        <p:grpSpPr bwMode="auto">
          <a:xfrm rot="5400000">
            <a:off x="4957509" y="-80189"/>
            <a:ext cx="309198" cy="985700"/>
            <a:chOff x="2469" y="3067"/>
            <a:chExt cx="272" cy="681"/>
          </a:xfrm>
        </p:grpSpPr>
        <p:sp>
          <p:nvSpPr>
            <p:cNvPr id="87" name="Freeform 39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8" name="Freeform 39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9" name="Oval 39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5" name="Group 397"/>
          <p:cNvGrpSpPr>
            <a:grpSpLocks/>
          </p:cNvGrpSpPr>
          <p:nvPr/>
        </p:nvGrpSpPr>
        <p:grpSpPr bwMode="auto">
          <a:xfrm rot="5400000">
            <a:off x="4957509" y="4920365"/>
            <a:ext cx="309198" cy="985700"/>
            <a:chOff x="2469" y="3067"/>
            <a:chExt cx="272" cy="681"/>
          </a:xfrm>
        </p:grpSpPr>
        <p:sp>
          <p:nvSpPr>
            <p:cNvPr id="84" name="Freeform 398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Freeform 399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Oval 400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6" name="Group 401"/>
          <p:cNvGrpSpPr>
            <a:grpSpLocks/>
          </p:cNvGrpSpPr>
          <p:nvPr/>
        </p:nvGrpSpPr>
        <p:grpSpPr bwMode="auto">
          <a:xfrm rot="5400000">
            <a:off x="4957509" y="5178406"/>
            <a:ext cx="309198" cy="985700"/>
            <a:chOff x="2469" y="3067"/>
            <a:chExt cx="272" cy="681"/>
          </a:xfrm>
        </p:grpSpPr>
        <p:sp>
          <p:nvSpPr>
            <p:cNvPr id="81" name="Freeform 402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2" name="Freeform 403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3" name="Oval 404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7" name="Group 405"/>
          <p:cNvGrpSpPr>
            <a:grpSpLocks/>
          </p:cNvGrpSpPr>
          <p:nvPr/>
        </p:nvGrpSpPr>
        <p:grpSpPr bwMode="auto">
          <a:xfrm rot="5400000">
            <a:off x="4957509" y="5436448"/>
            <a:ext cx="309198" cy="985700"/>
            <a:chOff x="2469" y="3067"/>
            <a:chExt cx="272" cy="681"/>
          </a:xfrm>
        </p:grpSpPr>
        <p:sp>
          <p:nvSpPr>
            <p:cNvPr id="78" name="Freeform 40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Freeform 40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Oval 40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8" name="Group 409"/>
          <p:cNvGrpSpPr>
            <a:grpSpLocks/>
          </p:cNvGrpSpPr>
          <p:nvPr/>
        </p:nvGrpSpPr>
        <p:grpSpPr bwMode="auto">
          <a:xfrm rot="5400000">
            <a:off x="4957509" y="5694490"/>
            <a:ext cx="309198" cy="985700"/>
            <a:chOff x="2469" y="3067"/>
            <a:chExt cx="272" cy="681"/>
          </a:xfrm>
        </p:grpSpPr>
        <p:sp>
          <p:nvSpPr>
            <p:cNvPr id="75" name="Freeform 41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Freeform 41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Oval 41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9" name="Group 409"/>
          <p:cNvGrpSpPr>
            <a:grpSpLocks/>
          </p:cNvGrpSpPr>
          <p:nvPr/>
        </p:nvGrpSpPr>
        <p:grpSpPr bwMode="auto">
          <a:xfrm rot="5400000">
            <a:off x="4957509" y="5952532"/>
            <a:ext cx="309198" cy="985700"/>
            <a:chOff x="2469" y="3067"/>
            <a:chExt cx="272" cy="681"/>
          </a:xfrm>
        </p:grpSpPr>
        <p:sp>
          <p:nvSpPr>
            <p:cNvPr id="72" name="Freeform 41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Freeform 41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Oval 41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0" name="Group 409"/>
          <p:cNvGrpSpPr>
            <a:grpSpLocks/>
          </p:cNvGrpSpPr>
          <p:nvPr/>
        </p:nvGrpSpPr>
        <p:grpSpPr bwMode="auto">
          <a:xfrm rot="5400000">
            <a:off x="4957509" y="6210573"/>
            <a:ext cx="309198" cy="985700"/>
            <a:chOff x="2469" y="3067"/>
            <a:chExt cx="272" cy="681"/>
          </a:xfrm>
        </p:grpSpPr>
        <p:sp>
          <p:nvSpPr>
            <p:cNvPr id="69" name="Freeform 41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0" name="Freeform 41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Oval 41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1" name="Group 393"/>
          <p:cNvGrpSpPr>
            <a:grpSpLocks/>
          </p:cNvGrpSpPr>
          <p:nvPr/>
        </p:nvGrpSpPr>
        <p:grpSpPr bwMode="auto">
          <a:xfrm rot="5400000">
            <a:off x="5022659" y="-338228"/>
            <a:ext cx="309198" cy="985696"/>
            <a:chOff x="2469" y="3067"/>
            <a:chExt cx="272" cy="681"/>
          </a:xfrm>
        </p:grpSpPr>
        <p:sp>
          <p:nvSpPr>
            <p:cNvPr id="66" name="Freeform 394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Freeform 395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Oval 396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2" name="Group 299"/>
          <p:cNvGrpSpPr>
            <a:grpSpLocks/>
          </p:cNvGrpSpPr>
          <p:nvPr/>
        </p:nvGrpSpPr>
        <p:grpSpPr bwMode="auto">
          <a:xfrm rot="5400000" flipV="1">
            <a:off x="3906693" y="-338230"/>
            <a:ext cx="309198" cy="985700"/>
            <a:chOff x="2469" y="3067"/>
            <a:chExt cx="272" cy="681"/>
          </a:xfrm>
        </p:grpSpPr>
        <p:sp>
          <p:nvSpPr>
            <p:cNvPr id="63" name="Freeform 300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Freeform 301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Oval 302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3" name="Group 315"/>
          <p:cNvGrpSpPr>
            <a:grpSpLocks/>
          </p:cNvGrpSpPr>
          <p:nvPr/>
        </p:nvGrpSpPr>
        <p:grpSpPr bwMode="auto">
          <a:xfrm rot="5400000" flipV="1">
            <a:off x="3906693" y="5952532"/>
            <a:ext cx="309198" cy="985700"/>
            <a:chOff x="2469" y="3067"/>
            <a:chExt cx="272" cy="681"/>
          </a:xfrm>
        </p:grpSpPr>
        <p:sp>
          <p:nvSpPr>
            <p:cNvPr id="60" name="Freeform 31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Freeform 31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Oval 31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4" name="Group 315"/>
          <p:cNvGrpSpPr>
            <a:grpSpLocks/>
          </p:cNvGrpSpPr>
          <p:nvPr/>
        </p:nvGrpSpPr>
        <p:grpSpPr bwMode="auto">
          <a:xfrm rot="5400000" flipV="1">
            <a:off x="3906693" y="6158283"/>
            <a:ext cx="309198" cy="985700"/>
            <a:chOff x="2469" y="3067"/>
            <a:chExt cx="272" cy="681"/>
          </a:xfrm>
        </p:grpSpPr>
        <p:sp>
          <p:nvSpPr>
            <p:cNvPr id="57" name="Freeform 316"/>
            <p:cNvSpPr>
              <a:spLocks/>
            </p:cNvSpPr>
            <p:nvPr/>
          </p:nvSpPr>
          <p:spPr bwMode="auto">
            <a:xfrm>
              <a:off x="2651" y="3249"/>
              <a:ext cx="45" cy="499"/>
            </a:xfrm>
            <a:custGeom>
              <a:avLst/>
              <a:gdLst>
                <a:gd name="T0" fmla="*/ 0 w 45"/>
                <a:gd name="T1" fmla="*/ 0 h 499"/>
                <a:gd name="T2" fmla="*/ 45 w 45"/>
                <a:gd name="T3" fmla="*/ 272 h 499"/>
                <a:gd name="T4" fmla="*/ 0 w 45"/>
                <a:gd name="T5" fmla="*/ 499 h 499"/>
                <a:gd name="T6" fmla="*/ 0 60000 65536"/>
                <a:gd name="T7" fmla="*/ 0 60000 65536"/>
                <a:gd name="T8" fmla="*/ 0 60000 65536"/>
                <a:gd name="T9" fmla="*/ 0 w 45"/>
                <a:gd name="T10" fmla="*/ 0 h 499"/>
                <a:gd name="T11" fmla="*/ 45 w 45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499">
                  <a:moveTo>
                    <a:pt x="0" y="0"/>
                  </a:moveTo>
                  <a:cubicBezTo>
                    <a:pt x="22" y="94"/>
                    <a:pt x="45" y="189"/>
                    <a:pt x="45" y="272"/>
                  </a:cubicBezTo>
                  <a:cubicBezTo>
                    <a:pt x="45" y="355"/>
                    <a:pt x="22" y="427"/>
                    <a:pt x="0" y="499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Freeform 317"/>
            <p:cNvSpPr>
              <a:spLocks/>
            </p:cNvSpPr>
            <p:nvPr/>
          </p:nvSpPr>
          <p:spPr bwMode="auto">
            <a:xfrm flipH="1">
              <a:off x="2518" y="3224"/>
              <a:ext cx="42" cy="520"/>
            </a:xfrm>
            <a:custGeom>
              <a:avLst/>
              <a:gdLst>
                <a:gd name="T0" fmla="*/ 42 w 45"/>
                <a:gd name="T1" fmla="*/ 0 h 635"/>
                <a:gd name="T2" fmla="*/ 0 w 45"/>
                <a:gd name="T3" fmla="*/ 148 h 635"/>
                <a:gd name="T4" fmla="*/ 42 w 45"/>
                <a:gd name="T5" fmla="*/ 260 h 635"/>
                <a:gd name="T6" fmla="*/ 0 w 45"/>
                <a:gd name="T7" fmla="*/ 371 h 635"/>
                <a:gd name="T8" fmla="*/ 42 w 45"/>
                <a:gd name="T9" fmla="*/ 52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35"/>
                <a:gd name="T17" fmla="*/ 45 w 45"/>
                <a:gd name="T18" fmla="*/ 635 h 6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35">
                  <a:moveTo>
                    <a:pt x="45" y="0"/>
                  </a:moveTo>
                  <a:cubicBezTo>
                    <a:pt x="22" y="64"/>
                    <a:pt x="0" y="128"/>
                    <a:pt x="0" y="181"/>
                  </a:cubicBezTo>
                  <a:cubicBezTo>
                    <a:pt x="0" y="234"/>
                    <a:pt x="45" y="272"/>
                    <a:pt x="45" y="317"/>
                  </a:cubicBezTo>
                  <a:cubicBezTo>
                    <a:pt x="45" y="362"/>
                    <a:pt x="0" y="400"/>
                    <a:pt x="0" y="453"/>
                  </a:cubicBezTo>
                  <a:cubicBezTo>
                    <a:pt x="0" y="506"/>
                    <a:pt x="38" y="605"/>
                    <a:pt x="45" y="635"/>
                  </a:cubicBezTo>
                </a:path>
              </a:pathLst>
            </a:custGeom>
            <a:noFill/>
            <a:ln w="76200">
              <a:solidFill>
                <a:srgbClr val="3333CC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Oval 318"/>
            <p:cNvSpPr>
              <a:spLocks noChangeArrowheads="1"/>
            </p:cNvSpPr>
            <p:nvPr/>
          </p:nvSpPr>
          <p:spPr bwMode="auto">
            <a:xfrm>
              <a:off x="2469" y="3067"/>
              <a:ext cx="272" cy="231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6600"/>
                </a:gs>
              </a:gsLst>
              <a:path path="rect">
                <a:fillToRect r="100000" b="100000"/>
              </a:path>
            </a:gradFill>
            <a:ln w="38100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5" name="Text Box 20"/>
          <p:cNvSpPr txBox="1">
            <a:spLocks noChangeArrowheads="1"/>
          </p:cNvSpPr>
          <p:nvPr/>
        </p:nvSpPr>
        <p:spPr bwMode="auto">
          <a:xfrm rot="5400000">
            <a:off x="4064643" y="2345252"/>
            <a:ext cx="453562" cy="5283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defTabSz="7620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Η</a:t>
            </a:r>
            <a:r>
              <a:rPr lang="en-US" sz="3200" b="1" kern="1200" baseline="300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+</a:t>
            </a:r>
            <a:endParaRPr lang="en-US" sz="3200" b="1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Freeform 10"/>
          <p:cNvSpPr>
            <a:spLocks/>
          </p:cNvSpPr>
          <p:nvPr/>
        </p:nvSpPr>
        <p:spPr bwMode="auto">
          <a:xfrm rot="5400000">
            <a:off x="4152807" y="1323350"/>
            <a:ext cx="818464" cy="2149445"/>
          </a:xfrm>
          <a:custGeom>
            <a:avLst/>
            <a:gdLst>
              <a:gd name="T0" fmla="*/ 192088 w 648"/>
              <a:gd name="T1" fmla="*/ 50800 h 1096"/>
              <a:gd name="T2" fmla="*/ 1239838 w 648"/>
              <a:gd name="T3" fmla="*/ 127000 h 1096"/>
              <a:gd name="T4" fmla="*/ 1135063 w 648"/>
              <a:gd name="T5" fmla="*/ 812800 h 1096"/>
              <a:gd name="T6" fmla="*/ 1344613 w 648"/>
              <a:gd name="T7" fmla="*/ 1346200 h 1096"/>
              <a:gd name="T8" fmla="*/ 715963 w 648"/>
              <a:gd name="T9" fmla="*/ 1727200 h 1096"/>
              <a:gd name="T10" fmla="*/ 87313 w 648"/>
              <a:gd name="T11" fmla="*/ 1422400 h 1096"/>
              <a:gd name="T12" fmla="*/ 192088 w 648"/>
              <a:gd name="T13" fmla="*/ 812800 h 1096"/>
              <a:gd name="T14" fmla="*/ 87313 w 648"/>
              <a:gd name="T15" fmla="*/ 355600 h 1096"/>
              <a:gd name="T16" fmla="*/ 192088 w 648"/>
              <a:gd name="T17" fmla="*/ 50800 h 10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8"/>
              <a:gd name="T28" fmla="*/ 0 h 1096"/>
              <a:gd name="T29" fmla="*/ 648 w 648"/>
              <a:gd name="T30" fmla="*/ 1096 h 10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8" h="1096">
                <a:moveTo>
                  <a:pt x="88" y="32"/>
                </a:moveTo>
                <a:cubicBezTo>
                  <a:pt x="176" y="8"/>
                  <a:pt x="496" y="0"/>
                  <a:pt x="568" y="80"/>
                </a:cubicBezTo>
                <a:cubicBezTo>
                  <a:pt x="640" y="160"/>
                  <a:pt x="512" y="384"/>
                  <a:pt x="520" y="512"/>
                </a:cubicBezTo>
                <a:cubicBezTo>
                  <a:pt x="528" y="640"/>
                  <a:pt x="648" y="752"/>
                  <a:pt x="616" y="848"/>
                </a:cubicBezTo>
                <a:cubicBezTo>
                  <a:pt x="584" y="944"/>
                  <a:pt x="424" y="1080"/>
                  <a:pt x="328" y="1088"/>
                </a:cubicBezTo>
                <a:cubicBezTo>
                  <a:pt x="232" y="1096"/>
                  <a:pt x="80" y="992"/>
                  <a:pt x="40" y="896"/>
                </a:cubicBezTo>
                <a:cubicBezTo>
                  <a:pt x="0" y="800"/>
                  <a:pt x="88" y="624"/>
                  <a:pt x="88" y="512"/>
                </a:cubicBezTo>
                <a:cubicBezTo>
                  <a:pt x="88" y="400"/>
                  <a:pt x="40" y="304"/>
                  <a:pt x="40" y="224"/>
                </a:cubicBezTo>
                <a:cubicBezTo>
                  <a:pt x="40" y="144"/>
                  <a:pt x="0" y="56"/>
                  <a:pt x="88" y="32"/>
                </a:cubicBezTo>
                <a:close/>
              </a:path>
            </a:pathLst>
          </a:custGeom>
          <a:solidFill>
            <a:srgbClr val="00CCFF"/>
          </a:solidFill>
          <a:ln w="12700">
            <a:noFill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13" name="309 - Ελεύθερη σχεδίαση"/>
          <p:cNvSpPr/>
          <p:nvPr/>
        </p:nvSpPr>
        <p:spPr>
          <a:xfrm rot="15149127">
            <a:off x="3815863" y="3596982"/>
            <a:ext cx="1482453" cy="2983863"/>
          </a:xfrm>
          <a:custGeom>
            <a:avLst/>
            <a:gdLst>
              <a:gd name="connsiteX0" fmla="*/ 279602 w 965402"/>
              <a:gd name="connsiteY0" fmla="*/ 30480 h 1264920"/>
              <a:gd name="connsiteX1" fmla="*/ 416762 w 965402"/>
              <a:gd name="connsiteY1" fmla="*/ 0 h 1264920"/>
              <a:gd name="connsiteX2" fmla="*/ 538682 w 965402"/>
              <a:gd name="connsiteY2" fmla="*/ 15240 h 1264920"/>
              <a:gd name="connsiteX3" fmla="*/ 584402 w 965402"/>
              <a:gd name="connsiteY3" fmla="*/ 30480 h 1264920"/>
              <a:gd name="connsiteX4" fmla="*/ 675842 w 965402"/>
              <a:gd name="connsiteY4" fmla="*/ 91440 h 1264920"/>
              <a:gd name="connsiteX5" fmla="*/ 858722 w 965402"/>
              <a:gd name="connsiteY5" fmla="*/ 137160 h 1264920"/>
              <a:gd name="connsiteX6" fmla="*/ 904442 w 965402"/>
              <a:gd name="connsiteY6" fmla="*/ 167640 h 1264920"/>
              <a:gd name="connsiteX7" fmla="*/ 934922 w 965402"/>
              <a:gd name="connsiteY7" fmla="*/ 213360 h 1264920"/>
              <a:gd name="connsiteX8" fmla="*/ 950162 w 965402"/>
              <a:gd name="connsiteY8" fmla="*/ 274320 h 1264920"/>
              <a:gd name="connsiteX9" fmla="*/ 965402 w 965402"/>
              <a:gd name="connsiteY9" fmla="*/ 320040 h 1264920"/>
              <a:gd name="connsiteX10" fmla="*/ 934922 w 965402"/>
              <a:gd name="connsiteY10" fmla="*/ 411480 h 1264920"/>
              <a:gd name="connsiteX11" fmla="*/ 904442 w 965402"/>
              <a:gd name="connsiteY11" fmla="*/ 518160 h 1264920"/>
              <a:gd name="connsiteX12" fmla="*/ 797762 w 965402"/>
              <a:gd name="connsiteY12" fmla="*/ 655320 h 1264920"/>
              <a:gd name="connsiteX13" fmla="*/ 767282 w 965402"/>
              <a:gd name="connsiteY13" fmla="*/ 701040 h 1264920"/>
              <a:gd name="connsiteX14" fmla="*/ 721562 w 965402"/>
              <a:gd name="connsiteY14" fmla="*/ 716280 h 1264920"/>
              <a:gd name="connsiteX15" fmla="*/ 675842 w 965402"/>
              <a:gd name="connsiteY15" fmla="*/ 746760 h 1264920"/>
              <a:gd name="connsiteX16" fmla="*/ 630122 w 965402"/>
              <a:gd name="connsiteY16" fmla="*/ 762000 h 1264920"/>
              <a:gd name="connsiteX17" fmla="*/ 538682 w 965402"/>
              <a:gd name="connsiteY17" fmla="*/ 807720 h 1264920"/>
              <a:gd name="connsiteX18" fmla="*/ 508202 w 965402"/>
              <a:gd name="connsiteY18" fmla="*/ 899160 h 1264920"/>
              <a:gd name="connsiteX19" fmla="*/ 477722 w 965402"/>
              <a:gd name="connsiteY19" fmla="*/ 1021080 h 1264920"/>
              <a:gd name="connsiteX20" fmla="*/ 371042 w 965402"/>
              <a:gd name="connsiteY20" fmla="*/ 1158240 h 1264920"/>
              <a:gd name="connsiteX21" fmla="*/ 264362 w 965402"/>
              <a:gd name="connsiteY21" fmla="*/ 1234440 h 1264920"/>
              <a:gd name="connsiteX22" fmla="*/ 172922 w 965402"/>
              <a:gd name="connsiteY22" fmla="*/ 1264920 h 1264920"/>
              <a:gd name="connsiteX23" fmla="*/ 127202 w 965402"/>
              <a:gd name="connsiteY23" fmla="*/ 1249680 h 1264920"/>
              <a:gd name="connsiteX24" fmla="*/ 35762 w 965402"/>
              <a:gd name="connsiteY24" fmla="*/ 1203960 h 1264920"/>
              <a:gd name="connsiteX25" fmla="*/ 5282 w 965402"/>
              <a:gd name="connsiteY25" fmla="*/ 1112520 h 1264920"/>
              <a:gd name="connsiteX26" fmla="*/ 51002 w 965402"/>
              <a:gd name="connsiteY26" fmla="*/ 929640 h 1264920"/>
              <a:gd name="connsiteX27" fmla="*/ 96722 w 965402"/>
              <a:gd name="connsiteY27" fmla="*/ 838200 h 1264920"/>
              <a:gd name="connsiteX28" fmla="*/ 142442 w 965402"/>
              <a:gd name="connsiteY28" fmla="*/ 792480 h 1264920"/>
              <a:gd name="connsiteX29" fmla="*/ 203402 w 965402"/>
              <a:gd name="connsiteY29" fmla="*/ 701040 h 1264920"/>
              <a:gd name="connsiteX30" fmla="*/ 188162 w 965402"/>
              <a:gd name="connsiteY30" fmla="*/ 655320 h 1264920"/>
              <a:gd name="connsiteX31" fmla="*/ 127202 w 965402"/>
              <a:gd name="connsiteY31" fmla="*/ 563880 h 1264920"/>
              <a:gd name="connsiteX32" fmla="*/ 96722 w 965402"/>
              <a:gd name="connsiteY32" fmla="*/ 472440 h 1264920"/>
              <a:gd name="connsiteX33" fmla="*/ 111962 w 965402"/>
              <a:gd name="connsiteY33" fmla="*/ 243840 h 1264920"/>
              <a:gd name="connsiteX34" fmla="*/ 127202 w 965402"/>
              <a:gd name="connsiteY34" fmla="*/ 198120 h 1264920"/>
              <a:gd name="connsiteX35" fmla="*/ 188162 w 965402"/>
              <a:gd name="connsiteY35" fmla="*/ 106680 h 1264920"/>
              <a:gd name="connsiteX36" fmla="*/ 279602 w 965402"/>
              <a:gd name="connsiteY36" fmla="*/ 30480 h 1264920"/>
              <a:gd name="connsiteX37" fmla="*/ 279602 w 965402"/>
              <a:gd name="connsiteY37" fmla="*/ 3048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65402" h="1264920">
                <a:moveTo>
                  <a:pt x="279602" y="30480"/>
                </a:moveTo>
                <a:cubicBezTo>
                  <a:pt x="302462" y="25400"/>
                  <a:pt x="363119" y="0"/>
                  <a:pt x="416762" y="0"/>
                </a:cubicBezTo>
                <a:cubicBezTo>
                  <a:pt x="457718" y="0"/>
                  <a:pt x="498042" y="10160"/>
                  <a:pt x="538682" y="15240"/>
                </a:cubicBezTo>
                <a:cubicBezTo>
                  <a:pt x="553922" y="20320"/>
                  <a:pt x="570359" y="22678"/>
                  <a:pt x="584402" y="30480"/>
                </a:cubicBezTo>
                <a:cubicBezTo>
                  <a:pt x="616424" y="48270"/>
                  <a:pt x="639708" y="85418"/>
                  <a:pt x="675842" y="91440"/>
                </a:cubicBezTo>
                <a:cubicBezTo>
                  <a:pt x="721548" y="99058"/>
                  <a:pt x="818470" y="110326"/>
                  <a:pt x="858722" y="137160"/>
                </a:cubicBezTo>
                <a:lnTo>
                  <a:pt x="904442" y="167640"/>
                </a:lnTo>
                <a:cubicBezTo>
                  <a:pt x="914602" y="182880"/>
                  <a:pt x="927707" y="196525"/>
                  <a:pt x="934922" y="213360"/>
                </a:cubicBezTo>
                <a:cubicBezTo>
                  <a:pt x="943173" y="232612"/>
                  <a:pt x="944408" y="254181"/>
                  <a:pt x="950162" y="274320"/>
                </a:cubicBezTo>
                <a:cubicBezTo>
                  <a:pt x="954575" y="289766"/>
                  <a:pt x="960322" y="304800"/>
                  <a:pt x="965402" y="320040"/>
                </a:cubicBezTo>
                <a:cubicBezTo>
                  <a:pt x="955242" y="350520"/>
                  <a:pt x="942714" y="380311"/>
                  <a:pt x="934922" y="411480"/>
                </a:cubicBezTo>
                <a:cubicBezTo>
                  <a:pt x="931335" y="425829"/>
                  <a:pt x="914380" y="500272"/>
                  <a:pt x="904442" y="518160"/>
                </a:cubicBezTo>
                <a:cubicBezTo>
                  <a:pt x="827406" y="656825"/>
                  <a:pt x="871810" y="566463"/>
                  <a:pt x="797762" y="655320"/>
                </a:cubicBezTo>
                <a:cubicBezTo>
                  <a:pt x="786036" y="669391"/>
                  <a:pt x="781585" y="689598"/>
                  <a:pt x="767282" y="701040"/>
                </a:cubicBezTo>
                <a:cubicBezTo>
                  <a:pt x="754738" y="711075"/>
                  <a:pt x="735930" y="709096"/>
                  <a:pt x="721562" y="716280"/>
                </a:cubicBezTo>
                <a:cubicBezTo>
                  <a:pt x="705179" y="724471"/>
                  <a:pt x="692225" y="738569"/>
                  <a:pt x="675842" y="746760"/>
                </a:cubicBezTo>
                <a:cubicBezTo>
                  <a:pt x="661474" y="753944"/>
                  <a:pt x="644490" y="754816"/>
                  <a:pt x="630122" y="762000"/>
                </a:cubicBezTo>
                <a:cubicBezTo>
                  <a:pt x="511949" y="821086"/>
                  <a:pt x="653600" y="769414"/>
                  <a:pt x="538682" y="807720"/>
                </a:cubicBezTo>
                <a:cubicBezTo>
                  <a:pt x="528522" y="838200"/>
                  <a:pt x="514503" y="867655"/>
                  <a:pt x="508202" y="899160"/>
                </a:cubicBezTo>
                <a:cubicBezTo>
                  <a:pt x="503980" y="920272"/>
                  <a:pt x="492367" y="994720"/>
                  <a:pt x="477722" y="1021080"/>
                </a:cubicBezTo>
                <a:cubicBezTo>
                  <a:pt x="446452" y="1077366"/>
                  <a:pt x="418163" y="1117850"/>
                  <a:pt x="371042" y="1158240"/>
                </a:cubicBezTo>
                <a:cubicBezTo>
                  <a:pt x="364980" y="1163436"/>
                  <a:pt x="281062" y="1227018"/>
                  <a:pt x="264362" y="1234440"/>
                </a:cubicBezTo>
                <a:cubicBezTo>
                  <a:pt x="235002" y="1247489"/>
                  <a:pt x="172922" y="1264920"/>
                  <a:pt x="172922" y="1264920"/>
                </a:cubicBezTo>
                <a:cubicBezTo>
                  <a:pt x="157682" y="1259840"/>
                  <a:pt x="141570" y="1256864"/>
                  <a:pt x="127202" y="1249680"/>
                </a:cubicBezTo>
                <a:cubicBezTo>
                  <a:pt x="9029" y="1190594"/>
                  <a:pt x="150680" y="1242266"/>
                  <a:pt x="35762" y="1203960"/>
                </a:cubicBezTo>
                <a:cubicBezTo>
                  <a:pt x="25602" y="1173480"/>
                  <a:pt x="0" y="1144212"/>
                  <a:pt x="5282" y="1112520"/>
                </a:cubicBezTo>
                <a:cubicBezTo>
                  <a:pt x="25804" y="989388"/>
                  <a:pt x="10750" y="1050395"/>
                  <a:pt x="51002" y="929640"/>
                </a:cubicBezTo>
                <a:cubicBezTo>
                  <a:pt x="66276" y="883818"/>
                  <a:pt x="63896" y="877591"/>
                  <a:pt x="96722" y="838200"/>
                </a:cubicBezTo>
                <a:cubicBezTo>
                  <a:pt x="110520" y="821643"/>
                  <a:pt x="129210" y="809493"/>
                  <a:pt x="142442" y="792480"/>
                </a:cubicBezTo>
                <a:cubicBezTo>
                  <a:pt x="164932" y="763564"/>
                  <a:pt x="203402" y="701040"/>
                  <a:pt x="203402" y="701040"/>
                </a:cubicBezTo>
                <a:cubicBezTo>
                  <a:pt x="198322" y="685800"/>
                  <a:pt x="195964" y="669363"/>
                  <a:pt x="188162" y="655320"/>
                </a:cubicBezTo>
                <a:cubicBezTo>
                  <a:pt x="170372" y="623298"/>
                  <a:pt x="138786" y="598633"/>
                  <a:pt x="127202" y="563880"/>
                </a:cubicBezTo>
                <a:lnTo>
                  <a:pt x="96722" y="472440"/>
                </a:lnTo>
                <a:cubicBezTo>
                  <a:pt x="101802" y="396240"/>
                  <a:pt x="103528" y="319742"/>
                  <a:pt x="111962" y="243840"/>
                </a:cubicBezTo>
                <a:cubicBezTo>
                  <a:pt x="113736" y="227874"/>
                  <a:pt x="119400" y="212163"/>
                  <a:pt x="127202" y="198120"/>
                </a:cubicBezTo>
                <a:cubicBezTo>
                  <a:pt x="144992" y="166098"/>
                  <a:pt x="162259" y="132583"/>
                  <a:pt x="188162" y="106680"/>
                </a:cubicBezTo>
                <a:cubicBezTo>
                  <a:pt x="221867" y="72975"/>
                  <a:pt x="237167" y="51698"/>
                  <a:pt x="279602" y="30480"/>
                </a:cubicBezTo>
                <a:lnTo>
                  <a:pt x="279602" y="30480"/>
                </a:lnTo>
                <a:close/>
              </a:path>
            </a:pathLst>
          </a:custGeom>
          <a:solidFill>
            <a:srgbClr val="00B050"/>
          </a:solidFill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>
              <a:rot lat="0" lon="1800000" rev="0"/>
            </a:camera>
            <a:lightRig rig="sunset" dir="t">
              <a:rot lat="0" lon="0" rev="2400000"/>
            </a:lightRig>
          </a:scene3d>
          <a:sp3d extrusionH="76200" contourW="38100" prstMaterial="dkEdge">
            <a:bevelT/>
            <a:bevelB/>
            <a:extrusionClr>
              <a:schemeClr val="tx1">
                <a:lumMod val="85000"/>
                <a:lumOff val="15000"/>
              </a:schemeClr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4" name="Oval 4"/>
          <p:cNvSpPr>
            <a:spLocks noChangeArrowheads="1"/>
          </p:cNvSpPr>
          <p:nvPr/>
        </p:nvSpPr>
        <p:spPr bwMode="auto">
          <a:xfrm>
            <a:off x="4207397" y="0"/>
            <a:ext cx="736613" cy="914400"/>
          </a:xfrm>
          <a:prstGeom prst="ellipse">
            <a:avLst/>
          </a:prstGeom>
          <a:solidFill>
            <a:srgbClr val="CC660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/>
            <a:r>
              <a:rPr lang="en-US" sz="4800" b="1" dirty="0">
                <a:latin typeface="Arial" pitchFamily="34" charset="0"/>
              </a:rPr>
              <a:t>e</a:t>
            </a:r>
            <a:r>
              <a:rPr lang="en-US" sz="4800" b="1" baseline="30000" dirty="0">
                <a:latin typeface="Arial" pitchFamily="34" charset="0"/>
              </a:rPr>
              <a:t>-</a:t>
            </a:r>
            <a:endParaRPr lang="en-US" sz="4800" b="1" dirty="0">
              <a:latin typeface="Arial" pitchFamily="34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0" y="0"/>
            <a:ext cx="309634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  <a:latin typeface="Calibri" pitchFamily="34" charset="0"/>
              </a:rPr>
              <a:t>Χημειωσμωτικός μηχανισμός σύνθεσης ΑΤΡ</a:t>
            </a:r>
            <a:endParaRPr lang="el-GR" sz="3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17" name="Straight Arrow Connector 216"/>
          <p:cNvCxnSpPr/>
          <p:nvPr/>
        </p:nvCxnSpPr>
        <p:spPr bwMode="auto">
          <a:xfrm>
            <a:off x="4927476" y="548680"/>
            <a:ext cx="2520280" cy="720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2" name="TextBox 221"/>
          <p:cNvSpPr txBox="1"/>
          <p:nvPr/>
        </p:nvSpPr>
        <p:spPr>
          <a:xfrm>
            <a:off x="6943700" y="0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Ηλεκτρόνιο υψηλής ενέργειας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3" name="Oval 232"/>
          <p:cNvSpPr/>
          <p:nvPr/>
        </p:nvSpPr>
        <p:spPr bwMode="auto">
          <a:xfrm>
            <a:off x="823020" y="1556792"/>
            <a:ext cx="1080120" cy="10801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Η</a:t>
            </a:r>
            <a:r>
              <a:rPr kumimoji="0" lang="el-GR" sz="4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+</a:t>
            </a:r>
            <a:endParaRPr kumimoji="0" lang="el-GR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34" name="Oval 233"/>
          <p:cNvSpPr/>
          <p:nvPr/>
        </p:nvSpPr>
        <p:spPr bwMode="auto">
          <a:xfrm>
            <a:off x="2695228" y="4725144"/>
            <a:ext cx="1512168" cy="936104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ΑΤΡ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0" y="2564904"/>
            <a:ext cx="1728192" cy="9361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Α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D</a:t>
            </a: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Ρ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-2633364" y="4293096"/>
            <a:ext cx="1008112" cy="9361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Ρ</a:t>
            </a:r>
            <a:r>
              <a:rPr kumimoji="0" lang="en-US" sz="4400" b="1" i="0" u="none" strike="noStrike" cap="none" normalizeH="0" baseline="-2500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i</a:t>
            </a:r>
            <a:endParaRPr kumimoji="0" lang="el-GR" sz="4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  <p:sp>
        <p:nvSpPr>
          <p:cNvPr id="237" name="Oval 236"/>
          <p:cNvSpPr/>
          <p:nvPr/>
        </p:nvSpPr>
        <p:spPr bwMode="auto">
          <a:xfrm>
            <a:off x="1615108" y="3140968"/>
            <a:ext cx="1008112" cy="9361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Ρ</a:t>
            </a:r>
            <a:r>
              <a:rPr kumimoji="0" lang="en-US" sz="4400" b="1" i="0" u="none" strike="noStrike" cap="none" normalizeH="0" baseline="-2500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rPr>
              <a:t>i</a:t>
            </a:r>
            <a:endParaRPr kumimoji="0" lang="el-GR" sz="4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6202928" y="4460052"/>
            <a:ext cx="4084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l-GR" sz="28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Ο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βήμα: ροή ηλεκτρονίων και μετατόπιση πρωτονίων. Δημιουργία ηλεκτροχημικής </a:t>
            </a:r>
            <a:r>
              <a:rPr lang="el-GR" sz="2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βαθμίδωσης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8" name="Oval 237"/>
          <p:cNvSpPr/>
          <p:nvPr/>
        </p:nvSpPr>
        <p:spPr bwMode="auto">
          <a:xfrm>
            <a:off x="6403640" y="1804039"/>
            <a:ext cx="1080120" cy="10801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Η</a:t>
            </a:r>
            <a:r>
              <a:rPr kumimoji="0" lang="el-GR" sz="4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+</a:t>
            </a:r>
            <a:endParaRPr kumimoji="0" lang="el-GR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39" name="Oval 238"/>
          <p:cNvSpPr/>
          <p:nvPr/>
        </p:nvSpPr>
        <p:spPr bwMode="auto">
          <a:xfrm>
            <a:off x="6202928" y="4334138"/>
            <a:ext cx="1080120" cy="10801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Η</a:t>
            </a:r>
            <a:r>
              <a:rPr kumimoji="0" lang="el-GR" sz="4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+</a:t>
            </a:r>
            <a:endParaRPr kumimoji="0" lang="el-GR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179818" y="-32380"/>
            <a:ext cx="3107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l-GR" sz="28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ο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βήμα: επιστροφή πρωτονίων διαμέσου της ΑΤΡ-</a:t>
            </a:r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συνθάσης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και σύνθεση της ΑΤΡ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978E-6 -2.59259E-6 C -0.01835 0.21852 -0.03654 0.43704 0.01219 0.52385 C 0.06091 0.61065 0.17656 0.56551 0.29222 0.5206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3" y="30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8566E-6 4.81481E-6 C -3.78566E-6 -0.03496 0.05999 -0.06204 0.13262 -0.06204 C 0.20756 -0.06204 0.26754 -0.03496 0.26754 4.81481E-6 C 0.26754 0.03495 0.32722 0.06203 0.40216 0.06203 C 0.4751 0.06203 0.53508 0.03495 0.53508 4.81481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2398E-6 2.96296E-6 L 0.07525 0.09236 C 0.09344 0.1118 0.10501 0.14097 0.10501 0.17152 C 0.10501 0.20648 0.09344 0.23402 0.07525 0.25347 L 3.72398E-6 0.34722 " pathEditMode="relative" rAng="0" ptsTypes="FffFF">
                                      <p:cBhvr>
                                        <p:cTn id="3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73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9 -0.02176 L -0.53431 0.0196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27 0.02245 0.08555 0.04514 0.11623 0.09213 C 0.14691 0.13912 0.17265 0.25139 0.1839 0.28264 " pathEditMode="relative" ptsTypes="aaA">
                                      <p:cBhvr>
                                        <p:cTn id="45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17E-6 -3.7037E-6 C 0.05997 0.02315 0.12024 0.04676 0.16341 0.09561 C 0.20657 0.14468 0.2428 0.26135 0.25867 0.2939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14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56 0.05625 -0.01526 0.11273 -0.05504 0.12384 C -0.09465 0.13495 -0.1668 0.10069 -0.23879 0.06666 " pathEditMode="relative" ptsTypes="aaA">
                                      <p:cBhvr>
                                        <p:cTn id="5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22" grpId="0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7" grpId="0" animBg="1"/>
      <p:bldP spid="237" grpId="1" animBg="1"/>
      <p:bldP spid="232" grpId="0"/>
      <p:bldP spid="232" grpId="1"/>
      <p:bldP spid="238" grpId="0" animBg="1"/>
      <p:bldP spid="238" grpId="1" animBg="1"/>
      <p:bldP spid="239" grpId="0" animBg="1"/>
      <p:bldP spid="239" grpId="1" animBg="1"/>
      <p:bldP spid="2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228924" y="304800"/>
            <a:ext cx="5802165" cy="1323439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4000" b="1" dirty="0">
                <a:latin typeface="Calibri" pitchFamily="34" charset="0"/>
              </a:rPr>
              <a:t>ΓΕΝΙΚΗ</a:t>
            </a:r>
          </a:p>
          <a:p>
            <a:pPr algn="ctr" defTabSz="762000"/>
            <a:r>
              <a:rPr lang="el-GR" sz="4000" b="1" dirty="0">
                <a:latin typeface="Calibri" pitchFamily="34" charset="0"/>
              </a:rPr>
              <a:t> ΕΞΙΣΩΣΗ ΦΩΤΟΣΥΝΘΕΣΗΣ</a:t>
            </a:r>
            <a:endParaRPr lang="en-US" sz="4000" b="1" dirty="0">
              <a:latin typeface="Calibri" pitchFamily="34" charset="0"/>
            </a:endParaRPr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1227138" y="1838325"/>
          <a:ext cx="8023225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7" name="ISIS/Draw Sketch" r:id="rId4" imgW="4525010" imgH="1238250" progId="">
                  <p:embed/>
                </p:oleObj>
              </mc:Choice>
              <mc:Fallback>
                <p:oleObj name="ISIS/Draw Sketch" r:id="rId4" imgW="4525010" imgH="123825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38" y="1838325"/>
                        <a:ext cx="8023225" cy="21971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982913" y="4437063"/>
            <a:ext cx="3967162" cy="155416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/>
            <a:r>
              <a:rPr lang="el-GR" sz="3200">
                <a:solidFill>
                  <a:srgbClr val="FFFF00"/>
                </a:solidFill>
              </a:rPr>
              <a:t>Φωτοσύνθεση: </a:t>
            </a:r>
          </a:p>
          <a:p>
            <a:pPr algn="ctr" defTabSz="762000"/>
            <a:r>
              <a:rPr lang="el-GR" sz="3200">
                <a:solidFill>
                  <a:srgbClr val="FFFF00"/>
                </a:solidFill>
              </a:rPr>
              <a:t>Οξειδοαναγωγική</a:t>
            </a:r>
            <a:endParaRPr lang="en-US" sz="3200">
              <a:solidFill>
                <a:srgbClr val="FFFF00"/>
              </a:solidFill>
            </a:endParaRPr>
          </a:p>
          <a:p>
            <a:pPr algn="ctr" defTabSz="762000"/>
            <a:r>
              <a:rPr lang="el-GR" sz="3200">
                <a:solidFill>
                  <a:srgbClr val="FFFF00"/>
                </a:solidFill>
              </a:rPr>
              <a:t> αντίδραση</a:t>
            </a:r>
            <a:endParaRPr lang="en-GB" sz="320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208058" y="71437"/>
          <a:ext cx="9936102" cy="671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2" name="ISIS/Draw Sketch" r:id="rId4" imgW="8685530" imgH="6697980" progId="">
                  <p:embed/>
                </p:oleObj>
              </mc:Choice>
              <mc:Fallback>
                <p:oleObj name="ISIS/Draw Sketch" r:id="rId4" imgW="8685530" imgH="669798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30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058" y="71437"/>
                        <a:ext cx="9936102" cy="67151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388938" y="6080125"/>
            <a:ext cx="207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>
              <a:latin typeface="Times New Roman" pitchFamily="18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82613" y="6284913"/>
            <a:ext cx="1130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Gr Diamantidis</a:t>
            </a:r>
            <a:endParaRPr lang="en-GB" sz="120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1292" y="2636912"/>
            <a:ext cx="6529223" cy="70788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rgbClr val="FFFF00"/>
                </a:solidFill>
                <a:latin typeface="Calibri" pitchFamily="34" charset="0"/>
              </a:rPr>
              <a:t>Μη κυκλική ροή ηλεκτρονίων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8276" y="4725144"/>
            <a:ext cx="4938724" cy="70788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FFFF00"/>
                </a:solidFill>
                <a:latin typeface="Calibri" pitchFamily="34" charset="0"/>
              </a:rPr>
              <a:t>Φωτοφωσφορυλίωση</a:t>
            </a:r>
            <a:endParaRPr lang="el-GR" sz="4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388938" y="6080125"/>
            <a:ext cx="207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>
              <a:latin typeface="Times New Roman" pitchFamily="18" charset="0"/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0" y="6583363"/>
            <a:ext cx="1130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Gr Diamantidis</a:t>
            </a:r>
            <a:endParaRPr lang="en-GB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>
            <a:off x="750888" y="1700213"/>
            <a:ext cx="9104312" cy="3771900"/>
          </a:xfrm>
          <a:prstGeom prst="ellipse">
            <a:avLst/>
          </a:prstGeom>
          <a:solidFill>
            <a:srgbClr val="CC00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18789" name="Oval 5"/>
          <p:cNvSpPr>
            <a:spLocks noChangeArrowheads="1"/>
          </p:cNvSpPr>
          <p:nvPr/>
        </p:nvSpPr>
        <p:spPr bwMode="auto">
          <a:xfrm>
            <a:off x="1758950" y="2349500"/>
            <a:ext cx="7302500" cy="24352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graphicFrame>
        <p:nvGraphicFramePr>
          <p:cNvPr id="118790" name="Object 6"/>
          <p:cNvGraphicFramePr>
            <a:graphicFrameLocks noChangeAspect="1"/>
          </p:cNvGraphicFramePr>
          <p:nvPr/>
        </p:nvGraphicFramePr>
        <p:xfrm>
          <a:off x="4927600" y="4797425"/>
          <a:ext cx="741363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0" name="CorelPhotoPaint.Image.10" r:id="rId4" imgW="4888889" imgH="9015873" progId="CorelPhotoPaint.Image.10">
                  <p:embed/>
                </p:oleObj>
              </mc:Choice>
              <mc:Fallback>
                <p:oleObj name="CorelPhotoPaint.Image.10" r:id="rId4" imgW="4888889" imgH="9015873" progId="CorelPhotoPaint.Image.10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4797425"/>
                        <a:ext cx="741363" cy="1368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8791" name="Group 7"/>
          <p:cNvGrpSpPr>
            <a:grpSpLocks/>
          </p:cNvGrpSpPr>
          <p:nvPr/>
        </p:nvGrpSpPr>
        <p:grpSpPr bwMode="auto">
          <a:xfrm>
            <a:off x="1543050" y="1619250"/>
            <a:ext cx="1703388" cy="1738313"/>
            <a:chOff x="1244" y="3294"/>
            <a:chExt cx="1073" cy="1095"/>
          </a:xfrm>
        </p:grpSpPr>
        <p:sp>
          <p:nvSpPr>
            <p:cNvPr id="118792" name="Freeform 8"/>
            <p:cNvSpPr>
              <a:spLocks/>
            </p:cNvSpPr>
            <p:nvPr/>
          </p:nvSpPr>
          <p:spPr bwMode="auto">
            <a:xfrm>
              <a:off x="1244" y="3294"/>
              <a:ext cx="1073" cy="1095"/>
            </a:xfrm>
            <a:custGeom>
              <a:avLst/>
              <a:gdLst/>
              <a:ahLst/>
              <a:cxnLst>
                <a:cxn ang="0">
                  <a:pos x="211" y="861"/>
                </a:cxn>
                <a:cxn ang="0">
                  <a:pos x="347" y="952"/>
                </a:cxn>
                <a:cxn ang="0">
                  <a:pos x="483" y="1088"/>
                </a:cxn>
                <a:cxn ang="0">
                  <a:pos x="756" y="997"/>
                </a:cxn>
                <a:cxn ang="0">
                  <a:pos x="801" y="861"/>
                </a:cxn>
                <a:cxn ang="0">
                  <a:pos x="710" y="770"/>
                </a:cxn>
                <a:cxn ang="0">
                  <a:pos x="892" y="725"/>
                </a:cxn>
                <a:cxn ang="0">
                  <a:pos x="1028" y="589"/>
                </a:cxn>
                <a:cxn ang="0">
                  <a:pos x="1073" y="408"/>
                </a:cxn>
                <a:cxn ang="0">
                  <a:pos x="1028" y="271"/>
                </a:cxn>
                <a:cxn ang="0">
                  <a:pos x="846" y="90"/>
                </a:cxn>
                <a:cxn ang="0">
                  <a:pos x="619" y="45"/>
                </a:cxn>
                <a:cxn ang="0">
                  <a:pos x="438" y="135"/>
                </a:cxn>
                <a:cxn ang="0">
                  <a:pos x="347" y="45"/>
                </a:cxn>
                <a:cxn ang="0">
                  <a:pos x="211" y="45"/>
                </a:cxn>
                <a:cxn ang="0">
                  <a:pos x="30" y="317"/>
                </a:cxn>
                <a:cxn ang="0">
                  <a:pos x="30" y="544"/>
                </a:cxn>
                <a:cxn ang="0">
                  <a:pos x="75" y="725"/>
                </a:cxn>
                <a:cxn ang="0">
                  <a:pos x="120" y="816"/>
                </a:cxn>
                <a:cxn ang="0">
                  <a:pos x="211" y="861"/>
                </a:cxn>
              </a:cxnLst>
              <a:rect l="0" t="0" r="r" b="b"/>
              <a:pathLst>
                <a:path w="1073" h="1095">
                  <a:moveTo>
                    <a:pt x="211" y="861"/>
                  </a:moveTo>
                  <a:cubicBezTo>
                    <a:pt x="249" y="884"/>
                    <a:pt x="302" y="914"/>
                    <a:pt x="347" y="952"/>
                  </a:cubicBezTo>
                  <a:cubicBezTo>
                    <a:pt x="392" y="990"/>
                    <a:pt x="415" y="1081"/>
                    <a:pt x="483" y="1088"/>
                  </a:cubicBezTo>
                  <a:cubicBezTo>
                    <a:pt x="551" y="1095"/>
                    <a:pt x="703" y="1035"/>
                    <a:pt x="756" y="997"/>
                  </a:cubicBezTo>
                  <a:cubicBezTo>
                    <a:pt x="809" y="959"/>
                    <a:pt x="809" y="899"/>
                    <a:pt x="801" y="861"/>
                  </a:cubicBezTo>
                  <a:cubicBezTo>
                    <a:pt x="793" y="823"/>
                    <a:pt x="695" y="793"/>
                    <a:pt x="710" y="770"/>
                  </a:cubicBezTo>
                  <a:cubicBezTo>
                    <a:pt x="725" y="747"/>
                    <a:pt x="839" y="755"/>
                    <a:pt x="892" y="725"/>
                  </a:cubicBezTo>
                  <a:cubicBezTo>
                    <a:pt x="945" y="695"/>
                    <a:pt x="998" y="642"/>
                    <a:pt x="1028" y="589"/>
                  </a:cubicBezTo>
                  <a:cubicBezTo>
                    <a:pt x="1058" y="536"/>
                    <a:pt x="1073" y="461"/>
                    <a:pt x="1073" y="408"/>
                  </a:cubicBezTo>
                  <a:cubicBezTo>
                    <a:pt x="1073" y="355"/>
                    <a:pt x="1066" y="324"/>
                    <a:pt x="1028" y="271"/>
                  </a:cubicBezTo>
                  <a:cubicBezTo>
                    <a:pt x="990" y="218"/>
                    <a:pt x="914" y="128"/>
                    <a:pt x="846" y="90"/>
                  </a:cubicBezTo>
                  <a:cubicBezTo>
                    <a:pt x="778" y="52"/>
                    <a:pt x="687" y="38"/>
                    <a:pt x="619" y="45"/>
                  </a:cubicBezTo>
                  <a:cubicBezTo>
                    <a:pt x="551" y="52"/>
                    <a:pt x="483" y="135"/>
                    <a:pt x="438" y="135"/>
                  </a:cubicBezTo>
                  <a:cubicBezTo>
                    <a:pt x="393" y="135"/>
                    <a:pt x="385" y="60"/>
                    <a:pt x="347" y="45"/>
                  </a:cubicBezTo>
                  <a:cubicBezTo>
                    <a:pt x="309" y="30"/>
                    <a:pt x="264" y="0"/>
                    <a:pt x="211" y="45"/>
                  </a:cubicBezTo>
                  <a:cubicBezTo>
                    <a:pt x="158" y="90"/>
                    <a:pt x="60" y="234"/>
                    <a:pt x="30" y="317"/>
                  </a:cubicBezTo>
                  <a:cubicBezTo>
                    <a:pt x="0" y="400"/>
                    <a:pt x="23" y="476"/>
                    <a:pt x="30" y="544"/>
                  </a:cubicBezTo>
                  <a:cubicBezTo>
                    <a:pt x="37" y="612"/>
                    <a:pt x="60" y="680"/>
                    <a:pt x="75" y="725"/>
                  </a:cubicBezTo>
                  <a:cubicBezTo>
                    <a:pt x="90" y="770"/>
                    <a:pt x="90" y="793"/>
                    <a:pt x="120" y="816"/>
                  </a:cubicBezTo>
                  <a:cubicBezTo>
                    <a:pt x="150" y="839"/>
                    <a:pt x="173" y="838"/>
                    <a:pt x="211" y="861"/>
                  </a:cubicBezTo>
                  <a:close/>
                </a:path>
              </a:pathLst>
            </a:custGeom>
            <a:solidFill>
              <a:srgbClr val="3333FF"/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l-GR"/>
            </a:p>
          </p:txBody>
        </p:sp>
        <p:sp>
          <p:nvSpPr>
            <p:cNvPr id="118793" name="Text Box 9"/>
            <p:cNvSpPr txBox="1">
              <a:spLocks noChangeArrowheads="1"/>
            </p:cNvSpPr>
            <p:nvPr/>
          </p:nvSpPr>
          <p:spPr bwMode="auto">
            <a:xfrm>
              <a:off x="1516" y="3657"/>
              <a:ext cx="60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/>
                <a:t>PS II</a:t>
              </a:r>
            </a:p>
          </p:txBody>
        </p:sp>
      </p:grpSp>
      <p:grpSp>
        <p:nvGrpSpPr>
          <p:cNvPr id="118794" name="Group 10"/>
          <p:cNvGrpSpPr>
            <a:grpSpLocks/>
          </p:cNvGrpSpPr>
          <p:nvPr/>
        </p:nvGrpSpPr>
        <p:grpSpPr bwMode="auto">
          <a:xfrm>
            <a:off x="5214938" y="1484313"/>
            <a:ext cx="863600" cy="1008062"/>
            <a:chOff x="5054" y="4609"/>
            <a:chExt cx="544" cy="635"/>
          </a:xfrm>
        </p:grpSpPr>
        <p:sp>
          <p:nvSpPr>
            <p:cNvPr id="118795" name="Oval 11"/>
            <p:cNvSpPr>
              <a:spLocks noChangeArrowheads="1"/>
            </p:cNvSpPr>
            <p:nvPr/>
          </p:nvSpPr>
          <p:spPr bwMode="auto">
            <a:xfrm>
              <a:off x="5054" y="4609"/>
              <a:ext cx="544" cy="635"/>
            </a:xfrm>
            <a:prstGeom prst="ellipse">
              <a:avLst/>
            </a:prstGeom>
            <a:solidFill>
              <a:srgbClr val="3333FF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18796" name="Text Box 12"/>
            <p:cNvSpPr txBox="1">
              <a:spLocks noChangeArrowheads="1"/>
            </p:cNvSpPr>
            <p:nvPr/>
          </p:nvSpPr>
          <p:spPr bwMode="auto">
            <a:xfrm>
              <a:off x="5054" y="4655"/>
              <a:ext cx="467" cy="51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/>
                <a:t>Cyt</a:t>
              </a:r>
            </a:p>
            <a:p>
              <a:pPr algn="ctr"/>
              <a:r>
                <a:rPr lang="en-GB" sz="2400" b="1" i="1"/>
                <a:t>bf</a:t>
              </a:r>
            </a:p>
          </p:txBody>
        </p:sp>
      </p:grpSp>
      <p:sp>
        <p:nvSpPr>
          <p:cNvPr id="118797" name="Oval 13"/>
          <p:cNvSpPr>
            <a:spLocks noChangeArrowheads="1"/>
          </p:cNvSpPr>
          <p:nvPr/>
        </p:nvSpPr>
        <p:spPr bwMode="auto">
          <a:xfrm>
            <a:off x="3127375" y="1916113"/>
            <a:ext cx="504825" cy="433387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/>
              <a:t>PQ</a:t>
            </a:r>
          </a:p>
        </p:txBody>
      </p:sp>
      <p:sp>
        <p:nvSpPr>
          <p:cNvPr id="118798" name="Oval 14"/>
          <p:cNvSpPr>
            <a:spLocks noChangeArrowheads="1"/>
          </p:cNvSpPr>
          <p:nvPr/>
        </p:nvSpPr>
        <p:spPr bwMode="auto">
          <a:xfrm>
            <a:off x="5719763" y="2276475"/>
            <a:ext cx="504825" cy="433388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/>
              <a:t>PC</a:t>
            </a: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2622550" y="3789363"/>
            <a:ext cx="1295400" cy="647700"/>
          </a:xfrm>
          <a:prstGeom prst="ellipse">
            <a:avLst/>
          </a:prstGeom>
          <a:solidFill>
            <a:srgbClr val="0000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H</a:t>
            </a:r>
            <a:r>
              <a:rPr lang="en-GB" sz="2400" baseline="-25000">
                <a:solidFill>
                  <a:schemeClr val="bg1"/>
                </a:solidFill>
              </a:rPr>
              <a:t>2</a:t>
            </a:r>
            <a:r>
              <a:rPr lang="en-GB" sz="240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18810" name="Oval 26"/>
          <p:cNvSpPr>
            <a:spLocks noChangeArrowheads="1"/>
          </p:cNvSpPr>
          <p:nvPr/>
        </p:nvSpPr>
        <p:spPr bwMode="auto">
          <a:xfrm>
            <a:off x="4711700" y="35734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11" name="Oval 27"/>
          <p:cNvSpPr>
            <a:spLocks noChangeArrowheads="1"/>
          </p:cNvSpPr>
          <p:nvPr/>
        </p:nvSpPr>
        <p:spPr bwMode="auto">
          <a:xfrm>
            <a:off x="5646738" y="3716338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12" name="Oval 28"/>
          <p:cNvSpPr>
            <a:spLocks noChangeArrowheads="1"/>
          </p:cNvSpPr>
          <p:nvPr/>
        </p:nvSpPr>
        <p:spPr bwMode="auto">
          <a:xfrm>
            <a:off x="5864225" y="3068638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2190750" y="333375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14" name="Oval 30"/>
          <p:cNvSpPr>
            <a:spLocks noChangeArrowheads="1"/>
          </p:cNvSpPr>
          <p:nvPr/>
        </p:nvSpPr>
        <p:spPr bwMode="auto">
          <a:xfrm>
            <a:off x="4856163" y="476250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15" name="Oval 31"/>
          <p:cNvSpPr>
            <a:spLocks noChangeArrowheads="1"/>
          </p:cNvSpPr>
          <p:nvPr/>
        </p:nvSpPr>
        <p:spPr bwMode="auto">
          <a:xfrm>
            <a:off x="3630613" y="692150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grpSp>
        <p:nvGrpSpPr>
          <p:cNvPr id="118816" name="Group 32"/>
          <p:cNvGrpSpPr>
            <a:grpSpLocks/>
          </p:cNvGrpSpPr>
          <p:nvPr/>
        </p:nvGrpSpPr>
        <p:grpSpPr bwMode="auto">
          <a:xfrm>
            <a:off x="6296025" y="476250"/>
            <a:ext cx="1800225" cy="1728788"/>
            <a:chOff x="382" y="28"/>
            <a:chExt cx="1134" cy="1089"/>
          </a:xfrm>
        </p:grpSpPr>
        <p:sp>
          <p:nvSpPr>
            <p:cNvPr id="118817" name="Freeform 33"/>
            <p:cNvSpPr>
              <a:spLocks/>
            </p:cNvSpPr>
            <p:nvPr/>
          </p:nvSpPr>
          <p:spPr bwMode="auto">
            <a:xfrm flipH="1" flipV="1">
              <a:off x="473" y="210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8818" name="Freeform 34"/>
            <p:cNvSpPr>
              <a:spLocks/>
            </p:cNvSpPr>
            <p:nvPr/>
          </p:nvSpPr>
          <p:spPr bwMode="auto">
            <a:xfrm flipH="1" flipV="1">
              <a:off x="609" y="164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8819" name="Freeform 35"/>
            <p:cNvSpPr>
              <a:spLocks/>
            </p:cNvSpPr>
            <p:nvPr/>
          </p:nvSpPr>
          <p:spPr bwMode="auto">
            <a:xfrm flipH="1" flipV="1">
              <a:off x="700" y="73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8820" name="Freeform 36"/>
            <p:cNvSpPr>
              <a:spLocks/>
            </p:cNvSpPr>
            <p:nvPr/>
          </p:nvSpPr>
          <p:spPr bwMode="auto">
            <a:xfrm flipH="1" flipV="1">
              <a:off x="791" y="28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8821" name="Freeform 37"/>
            <p:cNvSpPr>
              <a:spLocks/>
            </p:cNvSpPr>
            <p:nvPr/>
          </p:nvSpPr>
          <p:spPr bwMode="auto">
            <a:xfrm flipH="1" flipV="1">
              <a:off x="972" y="28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8822" name="Freeform 38"/>
            <p:cNvSpPr>
              <a:spLocks/>
            </p:cNvSpPr>
            <p:nvPr/>
          </p:nvSpPr>
          <p:spPr bwMode="auto">
            <a:xfrm flipH="1" flipV="1">
              <a:off x="382" y="255"/>
              <a:ext cx="544" cy="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182"/>
                </a:cxn>
                <a:cxn ang="0">
                  <a:pos x="182" y="227"/>
                </a:cxn>
                <a:cxn ang="0">
                  <a:pos x="227" y="408"/>
                </a:cxn>
                <a:cxn ang="0">
                  <a:pos x="408" y="454"/>
                </a:cxn>
                <a:cxn ang="0">
                  <a:pos x="408" y="590"/>
                </a:cxn>
                <a:cxn ang="0">
                  <a:pos x="545" y="681"/>
                </a:cxn>
                <a:cxn ang="0">
                  <a:pos x="545" y="817"/>
                </a:cxn>
              </a:cxnLst>
              <a:rect l="0" t="0" r="r" b="b"/>
              <a:pathLst>
                <a:path w="568" h="817">
                  <a:moveTo>
                    <a:pt x="0" y="0"/>
                  </a:moveTo>
                  <a:cubicBezTo>
                    <a:pt x="30" y="72"/>
                    <a:pt x="61" y="144"/>
                    <a:pt x="91" y="182"/>
                  </a:cubicBezTo>
                  <a:cubicBezTo>
                    <a:pt x="121" y="220"/>
                    <a:pt x="159" y="190"/>
                    <a:pt x="182" y="227"/>
                  </a:cubicBezTo>
                  <a:cubicBezTo>
                    <a:pt x="205" y="264"/>
                    <a:pt x="189" y="370"/>
                    <a:pt x="227" y="408"/>
                  </a:cubicBezTo>
                  <a:cubicBezTo>
                    <a:pt x="265" y="446"/>
                    <a:pt x="378" y="424"/>
                    <a:pt x="408" y="454"/>
                  </a:cubicBezTo>
                  <a:cubicBezTo>
                    <a:pt x="438" y="484"/>
                    <a:pt x="385" y="552"/>
                    <a:pt x="408" y="590"/>
                  </a:cubicBezTo>
                  <a:cubicBezTo>
                    <a:pt x="431" y="628"/>
                    <a:pt x="522" y="643"/>
                    <a:pt x="545" y="681"/>
                  </a:cubicBezTo>
                  <a:cubicBezTo>
                    <a:pt x="568" y="719"/>
                    <a:pt x="545" y="794"/>
                    <a:pt x="545" y="81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arrow" w="med" len="med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18823" name="Oval 39"/>
          <p:cNvSpPr>
            <a:spLocks noChangeArrowheads="1"/>
          </p:cNvSpPr>
          <p:nvPr/>
        </p:nvSpPr>
        <p:spPr bwMode="auto">
          <a:xfrm>
            <a:off x="6727825" y="31416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24" name="Oval 40"/>
          <p:cNvSpPr>
            <a:spLocks noChangeArrowheads="1"/>
          </p:cNvSpPr>
          <p:nvPr/>
        </p:nvSpPr>
        <p:spPr bwMode="auto">
          <a:xfrm>
            <a:off x="2263775" y="2924175"/>
            <a:ext cx="504825" cy="433388"/>
          </a:xfrm>
          <a:prstGeom prst="ellipse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endParaRPr lang="en-GB" sz="2400"/>
          </a:p>
        </p:txBody>
      </p:sp>
      <p:sp>
        <p:nvSpPr>
          <p:cNvPr id="118826" name="Oval 42"/>
          <p:cNvSpPr>
            <a:spLocks noChangeArrowheads="1"/>
          </p:cNvSpPr>
          <p:nvPr/>
        </p:nvSpPr>
        <p:spPr bwMode="auto">
          <a:xfrm>
            <a:off x="8239125" y="1989138"/>
            <a:ext cx="504825" cy="433387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/>
              <a:t>e</a:t>
            </a:r>
            <a:r>
              <a:rPr lang="en-GB" sz="2400" baseline="30000"/>
              <a:t>-</a:t>
            </a:r>
            <a:endParaRPr lang="en-GB" sz="2400"/>
          </a:p>
        </p:txBody>
      </p:sp>
      <p:sp>
        <p:nvSpPr>
          <p:cNvPr id="118827" name="Oval 43"/>
          <p:cNvSpPr>
            <a:spLocks noChangeArrowheads="1"/>
          </p:cNvSpPr>
          <p:nvPr/>
        </p:nvSpPr>
        <p:spPr bwMode="auto">
          <a:xfrm>
            <a:off x="1758950" y="5589588"/>
            <a:ext cx="1203325" cy="914400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3200">
                <a:solidFill>
                  <a:srgbClr val="FFFF00"/>
                </a:solidFill>
              </a:rPr>
              <a:t>ADP</a:t>
            </a:r>
          </a:p>
        </p:txBody>
      </p:sp>
      <p:sp>
        <p:nvSpPr>
          <p:cNvPr id="118828" name="Oval 44"/>
          <p:cNvSpPr>
            <a:spLocks noChangeArrowheads="1"/>
          </p:cNvSpPr>
          <p:nvPr/>
        </p:nvSpPr>
        <p:spPr bwMode="auto">
          <a:xfrm>
            <a:off x="3127375" y="6286520"/>
            <a:ext cx="730241" cy="571480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3200">
                <a:solidFill>
                  <a:srgbClr val="FFFF00"/>
                </a:solidFill>
              </a:rPr>
              <a:t>P</a:t>
            </a:r>
            <a:r>
              <a:rPr lang="en-GB" sz="3200" baseline="-25000">
                <a:solidFill>
                  <a:srgbClr val="FFFF00"/>
                </a:solidFill>
              </a:rPr>
              <a:t>i</a:t>
            </a:r>
            <a:endParaRPr lang="en-GB" sz="3200">
              <a:solidFill>
                <a:srgbClr val="FFFF00"/>
              </a:solidFill>
            </a:endParaRPr>
          </a:p>
        </p:txBody>
      </p:sp>
      <p:sp>
        <p:nvSpPr>
          <p:cNvPr id="118829" name="Oval 45"/>
          <p:cNvSpPr>
            <a:spLocks noChangeArrowheads="1"/>
          </p:cNvSpPr>
          <p:nvPr/>
        </p:nvSpPr>
        <p:spPr bwMode="auto">
          <a:xfrm>
            <a:off x="4783138" y="5157788"/>
            <a:ext cx="1008062" cy="863600"/>
          </a:xfrm>
          <a:prstGeom prst="ellipse">
            <a:avLst/>
          </a:prstGeom>
          <a:solidFill>
            <a:srgbClr val="0099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80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118830" name="Oval 46"/>
          <p:cNvSpPr>
            <a:spLocks noChangeArrowheads="1"/>
          </p:cNvSpPr>
          <p:nvPr/>
        </p:nvSpPr>
        <p:spPr bwMode="auto">
          <a:xfrm>
            <a:off x="7807325" y="260350"/>
            <a:ext cx="1346200" cy="7191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NADP</a:t>
            </a:r>
            <a:r>
              <a:rPr lang="en-GB" sz="2400" baseline="30000">
                <a:solidFill>
                  <a:schemeClr val="bg1"/>
                </a:solidFill>
              </a:rPr>
              <a:t>+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118832" name="Oval 48"/>
          <p:cNvSpPr>
            <a:spLocks noChangeArrowheads="1"/>
          </p:cNvSpPr>
          <p:nvPr/>
        </p:nvSpPr>
        <p:spPr bwMode="auto">
          <a:xfrm>
            <a:off x="895350" y="5157788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33" name="Oval 49"/>
          <p:cNvSpPr>
            <a:spLocks noChangeArrowheads="1"/>
          </p:cNvSpPr>
          <p:nvPr/>
        </p:nvSpPr>
        <p:spPr bwMode="auto">
          <a:xfrm>
            <a:off x="390525" y="4292600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34" name="Text Box 50"/>
          <p:cNvSpPr txBox="1">
            <a:spLocks noChangeArrowheads="1"/>
          </p:cNvSpPr>
          <p:nvPr/>
        </p:nvSpPr>
        <p:spPr bwMode="auto">
          <a:xfrm>
            <a:off x="2622550" y="2997200"/>
            <a:ext cx="6243638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l-GR" sz="4000"/>
              <a:t>Ενδοθυλακικός χώρος</a:t>
            </a:r>
            <a:endParaRPr lang="en-GB" sz="4000"/>
          </a:p>
        </p:txBody>
      </p:sp>
      <p:sp>
        <p:nvSpPr>
          <p:cNvPr id="118835" name="WordArt 51"/>
          <p:cNvSpPr>
            <a:spLocks noChangeArrowheads="1" noChangeShapeType="1" noTextEdit="1"/>
          </p:cNvSpPr>
          <p:nvPr/>
        </p:nvSpPr>
        <p:spPr bwMode="auto">
          <a:xfrm rot="1064553">
            <a:off x="1617663" y="4386263"/>
            <a:ext cx="2657475" cy="6556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l-GR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μεμβράνη</a:t>
            </a:r>
          </a:p>
        </p:txBody>
      </p:sp>
      <p:sp>
        <p:nvSpPr>
          <p:cNvPr id="118836" name="WordArt 52"/>
          <p:cNvSpPr>
            <a:spLocks noChangeArrowheads="1" noChangeShapeType="1" noTextEdit="1"/>
          </p:cNvSpPr>
          <p:nvPr/>
        </p:nvSpPr>
        <p:spPr bwMode="auto">
          <a:xfrm rot="-781648">
            <a:off x="6297613" y="4460875"/>
            <a:ext cx="2589212" cy="6556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l-GR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μεμβράνη</a:t>
            </a:r>
          </a:p>
        </p:txBody>
      </p:sp>
      <p:sp>
        <p:nvSpPr>
          <p:cNvPr id="118837" name="Oval 53"/>
          <p:cNvSpPr>
            <a:spLocks noChangeArrowheads="1"/>
          </p:cNvSpPr>
          <p:nvPr/>
        </p:nvSpPr>
        <p:spPr bwMode="auto">
          <a:xfrm>
            <a:off x="4135438" y="2565400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38" name="Oval 54"/>
          <p:cNvSpPr>
            <a:spLocks noChangeArrowheads="1"/>
          </p:cNvSpPr>
          <p:nvPr/>
        </p:nvSpPr>
        <p:spPr bwMode="auto">
          <a:xfrm>
            <a:off x="6872288" y="4005263"/>
            <a:ext cx="792162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39" name="Oval 55"/>
          <p:cNvSpPr>
            <a:spLocks noChangeArrowheads="1"/>
          </p:cNvSpPr>
          <p:nvPr/>
        </p:nvSpPr>
        <p:spPr bwMode="auto">
          <a:xfrm>
            <a:off x="4064000" y="4221163"/>
            <a:ext cx="792163" cy="431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H</a:t>
            </a:r>
            <a:r>
              <a:rPr lang="en-GB" sz="2400" baseline="30000"/>
              <a:t>+</a:t>
            </a:r>
            <a:endParaRPr lang="en-GB" sz="2400"/>
          </a:p>
        </p:txBody>
      </p:sp>
      <p:sp>
        <p:nvSpPr>
          <p:cNvPr id="118840" name="Text Box 56"/>
          <p:cNvSpPr txBox="1">
            <a:spLocks noChangeArrowheads="1"/>
          </p:cNvSpPr>
          <p:nvPr/>
        </p:nvSpPr>
        <p:spPr bwMode="auto">
          <a:xfrm>
            <a:off x="1255713" y="7173913"/>
            <a:ext cx="18415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GB" sz="32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8841" name="Group 57"/>
          <p:cNvGrpSpPr>
            <a:grpSpLocks/>
          </p:cNvGrpSpPr>
          <p:nvPr/>
        </p:nvGrpSpPr>
        <p:grpSpPr bwMode="auto">
          <a:xfrm>
            <a:off x="7519988" y="1889125"/>
            <a:ext cx="1471612" cy="1252538"/>
            <a:chOff x="4737" y="1190"/>
            <a:chExt cx="927" cy="789"/>
          </a:xfrm>
        </p:grpSpPr>
        <p:grpSp>
          <p:nvGrpSpPr>
            <p:cNvPr id="118842" name="Group 58"/>
            <p:cNvGrpSpPr>
              <a:grpSpLocks/>
            </p:cNvGrpSpPr>
            <p:nvPr/>
          </p:nvGrpSpPr>
          <p:grpSpPr bwMode="auto">
            <a:xfrm>
              <a:off x="4737" y="1190"/>
              <a:ext cx="927" cy="789"/>
              <a:chOff x="5553" y="3748"/>
              <a:chExt cx="927" cy="789"/>
            </a:xfrm>
          </p:grpSpPr>
          <p:sp>
            <p:nvSpPr>
              <p:cNvPr id="118843" name="Freeform 59"/>
              <p:cNvSpPr>
                <a:spLocks/>
              </p:cNvSpPr>
              <p:nvPr/>
            </p:nvSpPr>
            <p:spPr bwMode="auto">
              <a:xfrm>
                <a:off x="5553" y="3748"/>
                <a:ext cx="927" cy="789"/>
              </a:xfrm>
              <a:custGeom>
                <a:avLst/>
                <a:gdLst/>
                <a:ahLst/>
                <a:cxnLst>
                  <a:cxn ang="0">
                    <a:pos x="333" y="39"/>
                  </a:cxn>
                  <a:cxn ang="0">
                    <a:pos x="189" y="51"/>
                  </a:cxn>
                  <a:cxn ang="0">
                    <a:pos x="117" y="99"/>
                  </a:cxn>
                  <a:cxn ang="0">
                    <a:pos x="57" y="207"/>
                  </a:cxn>
                  <a:cxn ang="0">
                    <a:pos x="153" y="687"/>
                  </a:cxn>
                  <a:cxn ang="0">
                    <a:pos x="381" y="675"/>
                  </a:cxn>
                  <a:cxn ang="0">
                    <a:pos x="571" y="781"/>
                  </a:cxn>
                  <a:cxn ang="0">
                    <a:pos x="643" y="733"/>
                  </a:cxn>
                  <a:cxn ang="0">
                    <a:pos x="715" y="709"/>
                  </a:cxn>
                  <a:cxn ang="0">
                    <a:pos x="859" y="589"/>
                  </a:cxn>
                  <a:cxn ang="0">
                    <a:pos x="801" y="267"/>
                  </a:cxn>
                  <a:cxn ang="0">
                    <a:pos x="777" y="147"/>
                  </a:cxn>
                  <a:cxn ang="0">
                    <a:pos x="390" y="96"/>
                  </a:cxn>
                  <a:cxn ang="0">
                    <a:pos x="333" y="39"/>
                  </a:cxn>
                </a:cxnLst>
                <a:rect l="0" t="0" r="r" b="b"/>
                <a:pathLst>
                  <a:path w="927" h="789">
                    <a:moveTo>
                      <a:pt x="333" y="39"/>
                    </a:moveTo>
                    <a:cubicBezTo>
                      <a:pt x="285" y="43"/>
                      <a:pt x="235" y="38"/>
                      <a:pt x="189" y="51"/>
                    </a:cubicBezTo>
                    <a:cubicBezTo>
                      <a:pt x="161" y="59"/>
                      <a:pt x="117" y="99"/>
                      <a:pt x="117" y="99"/>
                    </a:cubicBezTo>
                    <a:cubicBezTo>
                      <a:pt x="62" y="182"/>
                      <a:pt x="78" y="144"/>
                      <a:pt x="57" y="207"/>
                    </a:cubicBezTo>
                    <a:cubicBezTo>
                      <a:pt x="34" y="368"/>
                      <a:pt x="0" y="585"/>
                      <a:pt x="153" y="687"/>
                    </a:cubicBezTo>
                    <a:cubicBezTo>
                      <a:pt x="229" y="683"/>
                      <a:pt x="305" y="684"/>
                      <a:pt x="381" y="675"/>
                    </a:cubicBezTo>
                    <a:cubicBezTo>
                      <a:pt x="406" y="672"/>
                      <a:pt x="547" y="789"/>
                      <a:pt x="571" y="781"/>
                    </a:cubicBezTo>
                    <a:cubicBezTo>
                      <a:pt x="583" y="777"/>
                      <a:pt x="643" y="733"/>
                      <a:pt x="643" y="733"/>
                    </a:cubicBezTo>
                    <a:cubicBezTo>
                      <a:pt x="659" y="709"/>
                      <a:pt x="720" y="737"/>
                      <a:pt x="715" y="709"/>
                    </a:cubicBezTo>
                    <a:cubicBezTo>
                      <a:pt x="705" y="647"/>
                      <a:pt x="893" y="640"/>
                      <a:pt x="859" y="589"/>
                    </a:cubicBezTo>
                    <a:cubicBezTo>
                      <a:pt x="927" y="487"/>
                      <a:pt x="703" y="332"/>
                      <a:pt x="801" y="267"/>
                    </a:cubicBezTo>
                    <a:cubicBezTo>
                      <a:pt x="845" y="200"/>
                      <a:pt x="821" y="200"/>
                      <a:pt x="777" y="147"/>
                    </a:cubicBezTo>
                    <a:cubicBezTo>
                      <a:pt x="654" y="0"/>
                      <a:pt x="527" y="39"/>
                      <a:pt x="390" y="96"/>
                    </a:cubicBezTo>
                    <a:cubicBezTo>
                      <a:pt x="390" y="96"/>
                      <a:pt x="333" y="39"/>
                      <a:pt x="333" y="39"/>
                    </a:cubicBezTo>
                    <a:close/>
                  </a:path>
                </a:pathLst>
              </a:custGeom>
              <a:solidFill>
                <a:srgbClr val="3333FF"/>
              </a:solid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18844" name="Text Box 60"/>
              <p:cNvSpPr txBox="1">
                <a:spLocks noChangeArrowheads="1"/>
              </p:cNvSpPr>
              <p:nvPr/>
            </p:nvSpPr>
            <p:spPr bwMode="auto">
              <a:xfrm>
                <a:off x="5689" y="4032"/>
                <a:ext cx="533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400" b="1"/>
                  <a:t>PS I</a:t>
                </a:r>
              </a:p>
            </p:txBody>
          </p:sp>
        </p:grpSp>
        <p:sp>
          <p:nvSpPr>
            <p:cNvPr id="118845" name="Oval 61"/>
            <p:cNvSpPr>
              <a:spLocks noChangeArrowheads="1"/>
            </p:cNvSpPr>
            <p:nvPr/>
          </p:nvSpPr>
          <p:spPr bwMode="auto">
            <a:xfrm>
              <a:off x="5190" y="1253"/>
              <a:ext cx="364" cy="271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GB" sz="2400"/>
            </a:p>
          </p:txBody>
        </p:sp>
      </p:grpSp>
      <p:sp>
        <p:nvSpPr>
          <p:cNvPr id="118846" name="Oval 62"/>
          <p:cNvSpPr>
            <a:spLocks noChangeArrowheads="1"/>
          </p:cNvSpPr>
          <p:nvPr/>
        </p:nvSpPr>
        <p:spPr bwMode="auto">
          <a:xfrm>
            <a:off x="8239125" y="1989138"/>
            <a:ext cx="504825" cy="433387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/>
              <a:t>e</a:t>
            </a:r>
            <a:r>
              <a:rPr lang="en-GB" sz="2400" baseline="30000"/>
              <a:t>-</a:t>
            </a:r>
            <a:endParaRPr lang="en-GB" sz="2400"/>
          </a:p>
        </p:txBody>
      </p:sp>
      <p:sp>
        <p:nvSpPr>
          <p:cNvPr id="118847" name="Oval 63"/>
          <p:cNvSpPr>
            <a:spLocks noChangeArrowheads="1"/>
          </p:cNvSpPr>
          <p:nvPr/>
        </p:nvSpPr>
        <p:spPr bwMode="auto">
          <a:xfrm>
            <a:off x="2263775" y="2924175"/>
            <a:ext cx="504825" cy="433388"/>
          </a:xfrm>
          <a:prstGeom prst="ellipse">
            <a:avLst/>
          </a:prstGeom>
          <a:solidFill>
            <a:srgbClr val="CC3300"/>
          </a:solidFill>
          <a:ln w="12700">
            <a:noFill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GB" sz="2400"/>
              <a:t>e</a:t>
            </a:r>
            <a:r>
              <a:rPr lang="en-GB" sz="2400" baseline="30000"/>
              <a:t>-</a:t>
            </a:r>
            <a:endParaRPr lang="en-GB" sz="2400"/>
          </a:p>
        </p:txBody>
      </p:sp>
      <p:sp>
        <p:nvSpPr>
          <p:cNvPr id="118848" name="Rectangle 64"/>
          <p:cNvSpPr>
            <a:spLocks noChangeArrowheads="1"/>
          </p:cNvSpPr>
          <p:nvPr/>
        </p:nvSpPr>
        <p:spPr bwMode="auto">
          <a:xfrm>
            <a:off x="0" y="3644900"/>
            <a:ext cx="10287000" cy="3213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l-GR" sz="4800"/>
              <a:t>Τι θα συμβεί εάν όλη η </a:t>
            </a:r>
          </a:p>
          <a:p>
            <a:pPr algn="ctr"/>
            <a:r>
              <a:rPr lang="el-GR" sz="4800"/>
              <a:t>διαθέσιμη </a:t>
            </a:r>
          </a:p>
          <a:p>
            <a:pPr algn="ctr"/>
            <a:r>
              <a:rPr lang="el-GR" sz="4800"/>
              <a:t>ποσότητα </a:t>
            </a:r>
            <a:r>
              <a:rPr lang="en-GB" sz="4800"/>
              <a:t>NADP</a:t>
            </a:r>
            <a:r>
              <a:rPr lang="en-GB" sz="4800" baseline="30000"/>
              <a:t>+ </a:t>
            </a:r>
            <a:r>
              <a:rPr lang="el-GR" sz="4800"/>
              <a:t>έχει αναχθεί;</a:t>
            </a:r>
            <a:endParaRPr lang="en-GB" sz="4800"/>
          </a:p>
        </p:txBody>
      </p:sp>
      <p:grpSp>
        <p:nvGrpSpPr>
          <p:cNvPr id="118853" name="Group 69"/>
          <p:cNvGrpSpPr>
            <a:grpSpLocks/>
          </p:cNvGrpSpPr>
          <p:nvPr/>
        </p:nvGrpSpPr>
        <p:grpSpPr bwMode="auto">
          <a:xfrm>
            <a:off x="7735888" y="0"/>
            <a:ext cx="1296987" cy="1196975"/>
            <a:chOff x="4918" y="0"/>
            <a:chExt cx="817" cy="754"/>
          </a:xfrm>
        </p:grpSpPr>
        <p:sp>
          <p:nvSpPr>
            <p:cNvPr id="118851" name="Line 67"/>
            <p:cNvSpPr>
              <a:spLocks noChangeShapeType="1"/>
            </p:cNvSpPr>
            <p:nvPr/>
          </p:nvSpPr>
          <p:spPr bwMode="auto">
            <a:xfrm flipH="1">
              <a:off x="5009" y="0"/>
              <a:ext cx="726" cy="75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8852" name="Line 68"/>
            <p:cNvSpPr>
              <a:spLocks noChangeShapeType="1"/>
            </p:cNvSpPr>
            <p:nvPr/>
          </p:nvSpPr>
          <p:spPr bwMode="auto">
            <a:xfrm>
              <a:off x="4918" y="0"/>
              <a:ext cx="771" cy="663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18854" name="Rectangle 70"/>
          <p:cNvSpPr>
            <a:spLocks noChangeArrowheads="1"/>
          </p:cNvSpPr>
          <p:nvPr/>
        </p:nvSpPr>
        <p:spPr bwMode="auto">
          <a:xfrm>
            <a:off x="73025" y="260350"/>
            <a:ext cx="4638675" cy="32400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l-GR" sz="4000" dirty="0"/>
              <a:t>Κυκλική ροή </a:t>
            </a:r>
          </a:p>
          <a:p>
            <a:pPr algn="ctr"/>
            <a:r>
              <a:rPr lang="el-GR" sz="4000" dirty="0"/>
              <a:t>ηλεκτρονίων: </a:t>
            </a:r>
          </a:p>
          <a:p>
            <a:pPr algn="ctr"/>
            <a:r>
              <a:rPr lang="el-GR" sz="4000" dirty="0"/>
              <a:t>παράγεται </a:t>
            </a:r>
          </a:p>
          <a:p>
            <a:pPr algn="ctr"/>
            <a:r>
              <a:rPr lang="el-GR" sz="4000" dirty="0"/>
              <a:t>μόνο ΑΤΡ</a:t>
            </a:r>
            <a:endParaRPr lang="en-GB" sz="4000" dirty="0"/>
          </a:p>
        </p:txBody>
      </p:sp>
      <p:sp>
        <p:nvSpPr>
          <p:cNvPr id="57" name="Rectangle 56"/>
          <p:cNvSpPr/>
          <p:nvPr/>
        </p:nvSpPr>
        <p:spPr>
          <a:xfrm>
            <a:off x="9607202" y="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7.40741E-7 1.11111E-6 C -0.01327 -0.02662 -0.02654 -0.05324 -0.03148 -0.075 C -0.03642 -0.09676 -0.03549 -0.1176 -0.02963 -0.13056 C -0.02376 -0.14352 -0.01852 -0.14445 0.00371 -0.15278 C 0.02593 -0.16111 0.0892 -0.16621 0.10371 -0.18056 C 0.11821 -0.19491 0.10448 -0.2169 0.09074 -0.23889 " pathEditMode="relative" ptsTypes="aaaaaA">
                                      <p:cBhvr>
                                        <p:cTn id="17" dur="2000" fill="hold"/>
                                        <p:tgtEl>
                                          <p:spTgt spid="118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8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8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494E-6 9.25926E-6 C 0.03055 0.01227 0.06111 0.02454 0.08333 0.02778 C 0.10555 0.03102 0.12099 0.01899 0.13333 0.01945 C 0.14568 0.01991 0.15154 0.02524 0.15741 0.03056 " pathEditMode="relative" ptsTypes="aaaA">
                                      <p:cBhvr>
                                        <p:cTn id="29" dur="2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494E-6 4.07407E-6 C 0.02855 0.00671 0.0571 0.01342 0.08518 0.00833 C 0.11327 0.00324 0.13457 -0.02223 0.16852 -0.03056 C 0.20247 -0.03889 0.26111 -0.0426 0.28889 -0.04167 C 0.31666 -0.04075 0.32592 -0.03287 0.33518 -0.025 " pathEditMode="relative" ptsTypes="aaaaA">
                                      <p:cBhvr>
                                        <p:cTn id="31" dur="20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C 0.02407 -0.00093 0.04815 -0.00185 0.06852 -2.96296E-6 C 0.08889 0.00185 0.10802 0.00231 0.12222 0.01111 C 0.13642 0.01991 0.14506 0.03634 0.1537 0.05278 " pathEditMode="relative" ptsTypes="aaaA">
                                      <p:cBhvr>
                                        <p:cTn id="33" dur="2000" fill="hold"/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7 -0.02546 -0.02314 -0.05092 -0.04629 -0.06388 C -0.06944 -0.07685 -0.11882 -0.08194 -0.13888 -0.07777 C -0.15895 -0.07361 -0.16882 -0.05046 -0.16666 -0.03888 C -0.1645 -0.02731 -0.13642 -0.03009 -0.12592 -0.00833 C -0.11543 0.01343 -0.12067 0.07547 -0.1037 0.09167 C -0.08672 0.10787 -0.04259 0.10417 -0.02407 0.08889 C -0.00555 0.07362 0.00371 0.02547 0 0 Z " pathEditMode="relative" ptsTypes="aaaaaaaa">
                                      <p:cBhvr>
                                        <p:cTn id="37" dur="2000" fill="hold"/>
                                        <p:tgtEl>
                                          <p:spTgt spid="118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16049E-6 -7.40741E-6 C 0.05664 0.01134 0.11328 0.02268 0.1389 0.05277 C 0.16451 0.08286 0.14939 0.13842 0.15371 0.18055 C 0.15803 0.22268 0.18735 0.28101 0.16482 0.30555 C 0.14229 0.33009 0.08041 0.32893 0.01853 0.32777 " pathEditMode="relative" ptsTypes="aaaaA">
                                      <p:cBhvr>
                                        <p:cTn id="39" dur="20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2099E-6 -5.18519E-6 C 0.00478 0.02708 0.00956 0.05416 0.01296 0.09166 C 0.01635 0.12916 0.01944 0.17175 0.02037 0.22499 C 0.02129 0.27823 0.02993 0.38194 0.01851 0.4111 C 0.0071 0.44027 -0.02053 0.42013 -0.04815 0.39999 " pathEditMode="relative" ptsTypes="aaaaA">
                                      <p:cBhvr>
                                        <p:cTn id="43" dur="2000" fill="hold"/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0864E-6 -2.22222E-6 C -0.02361 0.00833 -0.04722 0.01667 -0.0574 0.05556 C -0.06759 0.09444 -0.06141 0.18194 -0.06111 0.23333 C -0.0608 0.28472 -0.06265 0.33796 -0.05555 0.36389 C -0.04845 0.38981 -0.02499 0.38472 -0.01851 0.38889 " pathEditMode="relative" ptsTypes="aaaaA">
                                      <p:cBhvr>
                                        <p:cTn id="45" dur="200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8642E-6 1.48148E-6 C 0.00818 0.0419 0.01636 0.08379 0.00185 0.10278 C -0.01265 0.12176 -0.07376 0.06481 -0.08703 0.11389 C -0.10031 0.16296 -0.07808 0.33518 -0.07777 0.39722 C -0.07747 0.45926 -0.08132 0.47268 -0.08518 0.48611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2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8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8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596 -0.02037 0.07191 -0.04074 0.10185 -0.04444 C 0.13179 -0.04814 0.14969 -0.01713 0.17963 -0.02222 C 0.20957 -0.02731 0.26451 -0.0662 0.28148 -0.075 " pathEditMode="relative" ptsTypes="aaaA">
                                      <p:cBhvr>
                                        <p:cTn id="60" dur="2000" fill="hold"/>
                                        <p:tgtEl>
                                          <p:spTgt spid="118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735 0.0162 0.07469 0.03241 0.09444 0.025 C 0.1142 0.01759 0.10802 -0.01945 0.11852 -0.04445 C 0.12901 -0.06945 0.15062 -0.11158 0.15741 -0.125 " pathEditMode="relative" ptsTypes="aaaA">
                                      <p:cBhvr>
                                        <p:cTn id="62" dur="2000" fill="hold"/>
                                        <p:tgtEl>
                                          <p:spTgt spid="118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87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7284E-7 -2.22222E-6 C -0.01913 0.02176 -0.03827 0.04352 -0.02963 0.07778 C -0.02099 0.11203 0.03241 0.17222 0.05185 0.20555 C 0.0713 0.23889 0.08025 0.23518 0.08704 0.27778 C 0.09383 0.32037 0.09105 0.41574 0.09259 0.46111 C 0.09414 0.50648 0.075 0.53842 0.0963 0.55 C 0.11759 0.56157 0.16898 0.54606 0.22037 0.53055 " pathEditMode="relative" ptsTypes="aaaaaaA">
                                      <p:cBhvr>
                                        <p:cTn id="67" dur="2000" fill="hold"/>
                                        <p:tgtEl>
                                          <p:spTgt spid="118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C -0.06049 -0.04862 -0.12098 -0.09723 -0.15185 -0.08889 C -0.18271 -0.08056 -0.17932 0.00324 -0.18518 0.04999 C -0.19105 0.09675 -0.17993 0.14722 -0.18703 0.19166 C -0.19413 0.23611 -0.20802 0.31203 -0.22777 0.31666 C -0.24753 0.32129 -0.29228 0.23518 -0.30555 0.21944 " pathEditMode="relative" ptsTypes="aaaaaA">
                                      <p:cBhvr>
                                        <p:cTn id="69" dur="2000" fill="hold"/>
                                        <p:tgtEl>
                                          <p:spTgt spid="118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7901E-6 7.40741E-7 C 0.03657 -0.04352 0.07314 -0.08704 0.08703 -0.06944 C 0.10092 -0.05185 0.08333 0.05093 0.08333 0.10556 C 0.08333 0.16019 0.0716 0.24537 0.08703 0.25833 C 0.10246 0.2713 0.13919 0.22731 0.17592 0.18333 " pathEditMode="relative" ptsTypes="aaaaA">
                                      <p:cBhvr>
                                        <p:cTn id="71" dur="2000" fill="hold"/>
                                        <p:tgtEl>
                                          <p:spTgt spid="118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1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4 -0.00833 C 0.00138 0.02986 0.00571 0.06806 0.03225 0.08056 C 0.05879 0.09306 0.1233 0.06157 0.15632 0.06667 C 0.18935 0.07176 0.21311 0.11667 0.2304 0.11111 C 0.24768 0.10556 0.25385 0.06944 0.26003 0.03333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18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1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7" grpId="0" animBg="1"/>
      <p:bldP spid="118798" grpId="0" animBg="1"/>
      <p:bldP spid="118810" grpId="0" animBg="1"/>
      <p:bldP spid="118811" grpId="0" animBg="1"/>
      <p:bldP spid="118812" grpId="0" animBg="1"/>
      <p:bldP spid="118814" grpId="0" animBg="1"/>
      <p:bldP spid="118827" grpId="0" animBg="1"/>
      <p:bldP spid="118827" grpId="1" animBg="1"/>
      <p:bldP spid="118828" grpId="0" animBg="1"/>
      <p:bldP spid="118828" grpId="1" animBg="1"/>
      <p:bldP spid="118829" grpId="0" animBg="1"/>
      <p:bldP spid="118829" grpId="1" animBg="1"/>
      <p:bldP spid="118834" grpId="0"/>
      <p:bldP spid="118837" grpId="0" animBg="1"/>
      <p:bldP spid="118838" grpId="0" animBg="1"/>
      <p:bldP spid="118839" grpId="0" animBg="1"/>
      <p:bldP spid="118846" grpId="0" animBg="1"/>
      <p:bldP spid="118846" grpId="1" animBg="1"/>
      <p:bldP spid="118848" grpId="0" animBg="1"/>
      <p:bldP spid="118848" grpId="1" animBg="1"/>
      <p:bldP spid="1188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04800"/>
            <a:ext cx="4772025" cy="6343650"/>
          </a:xfrm>
          <a:solidFill>
            <a:schemeClr val="tx1"/>
          </a:solidFill>
          <a:ln w="12700" cap="flat">
            <a:solidFill>
              <a:schemeClr val="tx2"/>
            </a:solidFill>
          </a:ln>
        </p:spPr>
        <p:txBody>
          <a:bodyPr/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ΜΗ ΚΥΚΛΙΚΗ</a:t>
            </a:r>
          </a:p>
          <a:p>
            <a:pPr algn="ctr">
              <a:lnSpc>
                <a:spcPct val="9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ροή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ηλεκτρονίων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από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το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νερό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στο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NADP</a:t>
            </a:r>
            <a:r>
              <a:rPr lang="en-US" sz="3200" b="1" baseline="30000" dirty="0">
                <a:solidFill>
                  <a:schemeClr val="bg1"/>
                </a:solidFill>
                <a:latin typeface="Calibri" pitchFamily="34" charset="0"/>
              </a:rPr>
              <a:t>+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συμμετοχή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των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δύο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φωτοσυστημάτων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(PS I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και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PS II)</a:t>
            </a: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παραγωγή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Calibri" pitchFamily="34" charset="0"/>
              </a:rPr>
              <a:t>Ο</a:t>
            </a:r>
            <a:r>
              <a:rPr lang="en-US" sz="32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Calibri" pitchFamily="34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Calibri" pitchFamily="34" charset="0"/>
              </a:rPr>
              <a:t>ATP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Calibri" pitchFamily="34" charset="0"/>
              </a:rPr>
              <a:t>NADPH+H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Calibri" pitchFamily="34" charset="0"/>
              </a:rPr>
              <a:t>+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Για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την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κυκλική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ροή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των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ηλεκτρονίων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είναι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απαραίτητη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η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παρουσία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του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NADP</a:t>
            </a:r>
            <a:r>
              <a:rPr lang="en-US" sz="3200" b="1" baseline="30000" dirty="0">
                <a:solidFill>
                  <a:schemeClr val="bg1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67325" y="1047750"/>
            <a:ext cx="4791075" cy="5505450"/>
          </a:xfrm>
          <a:solidFill>
            <a:srgbClr val="FFFF00"/>
          </a:solidFill>
          <a:ln w="12700" cap="flat">
            <a:solidFill>
              <a:schemeClr val="accent2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ΚΥΚΛΙΚΗ</a:t>
            </a:r>
          </a:p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συμμετέχει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μόνον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το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φωτοσύστημα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Ι</a:t>
            </a:r>
          </a:p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τα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ηλεκτρόνια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επιστρέφουν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στο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κέντρο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αντίδρασης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του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PS I</a:t>
            </a:r>
          </a:p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παράγεται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μόνον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Calibri" pitchFamily="34" charset="0"/>
              </a:rPr>
              <a:t>ΑΤΡ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3060" y="1052736"/>
            <a:ext cx="81369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>
                <a:solidFill>
                  <a:schemeClr val="bg1"/>
                </a:solidFill>
                <a:latin typeface="Calibri" pitchFamily="34" charset="0"/>
              </a:rPr>
              <a:t>Χλωροπλάστης και μιτοχόνδριο:</a:t>
            </a:r>
          </a:p>
          <a:p>
            <a:pPr algn="ctr"/>
            <a:r>
              <a:rPr lang="el-GR" sz="4800" b="1" dirty="0" smtClean="0">
                <a:solidFill>
                  <a:schemeClr val="bg1"/>
                </a:solidFill>
                <a:latin typeface="Calibri" pitchFamily="34" charset="0"/>
              </a:rPr>
              <a:t>Τα οργανίδια όπου παράγεται η ΑΤΡ με τον ίδιο μηχανισμό ...</a:t>
            </a:r>
          </a:p>
          <a:p>
            <a:pPr algn="ctr"/>
            <a:endParaRPr lang="el-GR" sz="4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</a:rPr>
              <a:t>Ποιές οι δομικές τους ομοιότητες και διαφορές;</a:t>
            </a:r>
            <a:endParaRPr lang="el-GR" sz="4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Τίτλος"/>
          <p:cNvSpPr>
            <a:spLocks noGrp="1"/>
          </p:cNvSpPr>
          <p:nvPr>
            <p:ph type="ctrTitle"/>
          </p:nvPr>
        </p:nvSpPr>
        <p:spPr>
          <a:xfrm>
            <a:off x="1257300" y="1844675"/>
            <a:ext cx="7772400" cy="2089150"/>
          </a:xfrm>
        </p:spPr>
        <p:txBody>
          <a:bodyPr anchor="t">
            <a:normAutofit fontScale="90000"/>
          </a:bodyPr>
          <a:lstStyle/>
          <a:p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Ο ενεργειακός μεταβολισμός – </a:t>
            </a:r>
            <a:b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Οι φωτοχημικές αντιδράσεις – </a:t>
            </a:r>
            <a:b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Η φωτοσύνθεση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304800" y="628650"/>
            <a:ext cx="0" cy="468630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oval" w="med" len="med"/>
            <a:tailEnd type="arrow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990600" y="1219200"/>
            <a:ext cx="2400300" cy="1371600"/>
          </a:xfrm>
          <a:prstGeom prst="rect">
            <a:avLst/>
          </a:prstGeom>
          <a:solidFill>
            <a:srgbClr val="0000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600200" y="2438400"/>
            <a:ext cx="2400300" cy="1371600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133600" y="3810000"/>
            <a:ext cx="2400300" cy="1371600"/>
          </a:xfrm>
          <a:prstGeom prst="rect">
            <a:avLst/>
          </a:prstGeom>
          <a:solidFill>
            <a:srgbClr val="0033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608484" y="304800"/>
            <a:ext cx="2590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/>
            <a:r>
              <a:rPr lang="en-US" sz="4000" b="1" dirty="0">
                <a:solidFill>
                  <a:schemeClr val="bg1"/>
                </a:solidFill>
                <a:latin typeface="Arial" pitchFamily="34" charset="0"/>
              </a:rPr>
              <a:t>NADH+H</a:t>
            </a:r>
            <a:r>
              <a:rPr lang="en-US" sz="4000" b="1" baseline="30000" dirty="0">
                <a:solidFill>
                  <a:schemeClr val="bg1"/>
                </a:solidFill>
                <a:latin typeface="Arial" pitchFamily="34" charset="0"/>
              </a:rPr>
              <a:t>+</a:t>
            </a:r>
            <a:endParaRPr lang="en-US" sz="4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752600" y="1981200"/>
            <a:ext cx="4349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e</a:t>
            </a:r>
            <a:r>
              <a:rPr lang="en-US" sz="2400" b="1" baseline="30000">
                <a:latin typeface="Arial" pitchFamily="34" charset="0"/>
              </a:rPr>
              <a:t>-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276600" y="3276600"/>
            <a:ext cx="4349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e</a:t>
            </a:r>
            <a:r>
              <a:rPr lang="en-US" sz="2400" b="1" baseline="30000">
                <a:latin typeface="Arial" pitchFamily="34" charset="0"/>
              </a:rPr>
              <a:t>-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114800" y="4648200"/>
            <a:ext cx="4349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e</a:t>
            </a:r>
            <a:r>
              <a:rPr lang="en-US" sz="2400" b="1" baseline="30000">
                <a:latin typeface="Arial" pitchFamily="34" charset="0"/>
              </a:rPr>
              <a:t>-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8229600" y="228600"/>
            <a:ext cx="14382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 -320 mV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8534400" y="5486400"/>
            <a:ext cx="14303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+820 mV</a:t>
            </a:r>
          </a:p>
        </p:txBody>
      </p:sp>
      <p:sp>
        <p:nvSpPr>
          <p:cNvPr id="58390" name="Freeform 22"/>
          <p:cNvSpPr>
            <a:spLocks/>
          </p:cNvSpPr>
          <p:nvPr/>
        </p:nvSpPr>
        <p:spPr bwMode="auto">
          <a:xfrm>
            <a:off x="1600200" y="990600"/>
            <a:ext cx="546100" cy="990600"/>
          </a:xfrm>
          <a:custGeom>
            <a:avLst/>
            <a:gdLst/>
            <a:ahLst/>
            <a:cxnLst>
              <a:cxn ang="0">
                <a:pos x="176" y="0"/>
              </a:cxn>
              <a:cxn ang="0">
                <a:pos x="320" y="144"/>
              </a:cxn>
              <a:cxn ang="0">
                <a:pos x="32" y="432"/>
              </a:cxn>
              <a:cxn ang="0">
                <a:pos x="128" y="816"/>
              </a:cxn>
            </a:cxnLst>
            <a:rect l="0" t="0" r="r" b="b"/>
            <a:pathLst>
              <a:path w="344" h="816">
                <a:moveTo>
                  <a:pt x="176" y="0"/>
                </a:moveTo>
                <a:cubicBezTo>
                  <a:pt x="260" y="36"/>
                  <a:pt x="344" y="72"/>
                  <a:pt x="320" y="144"/>
                </a:cubicBezTo>
                <a:cubicBezTo>
                  <a:pt x="296" y="216"/>
                  <a:pt x="64" y="320"/>
                  <a:pt x="32" y="432"/>
                </a:cubicBezTo>
                <a:cubicBezTo>
                  <a:pt x="0" y="544"/>
                  <a:pt x="64" y="680"/>
                  <a:pt x="128" y="816"/>
                </a:cubicBezTo>
              </a:path>
            </a:pathLst>
          </a:custGeom>
          <a:noFill/>
          <a:ln w="127000">
            <a:solidFill>
              <a:srgbClr val="3333FF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8391" name="Freeform 23"/>
          <p:cNvSpPr>
            <a:spLocks/>
          </p:cNvSpPr>
          <p:nvPr/>
        </p:nvSpPr>
        <p:spPr bwMode="auto">
          <a:xfrm>
            <a:off x="2057400" y="2514600"/>
            <a:ext cx="10668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336"/>
              </a:cxn>
              <a:cxn ang="0">
                <a:pos x="372" y="432"/>
              </a:cxn>
              <a:cxn ang="0">
                <a:pos x="672" y="528"/>
              </a:cxn>
            </a:cxnLst>
            <a:rect l="0" t="0" r="r" b="b"/>
            <a:pathLst>
              <a:path w="672" h="528">
                <a:moveTo>
                  <a:pt x="0" y="0"/>
                </a:moveTo>
                <a:cubicBezTo>
                  <a:pt x="16" y="56"/>
                  <a:pt x="34" y="264"/>
                  <a:pt x="96" y="336"/>
                </a:cubicBezTo>
                <a:cubicBezTo>
                  <a:pt x="158" y="408"/>
                  <a:pt x="276" y="400"/>
                  <a:pt x="372" y="432"/>
                </a:cubicBezTo>
                <a:cubicBezTo>
                  <a:pt x="468" y="464"/>
                  <a:pt x="610" y="508"/>
                  <a:pt x="672" y="528"/>
                </a:cubicBezTo>
              </a:path>
            </a:pathLst>
          </a:custGeom>
          <a:noFill/>
          <a:ln w="127000">
            <a:solidFill>
              <a:srgbClr val="3333FF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8394" name="Freeform 26"/>
          <p:cNvSpPr>
            <a:spLocks/>
          </p:cNvSpPr>
          <p:nvPr/>
        </p:nvSpPr>
        <p:spPr bwMode="auto">
          <a:xfrm>
            <a:off x="5486400" y="5562600"/>
            <a:ext cx="6096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0"/>
              </a:cxn>
            </a:cxnLst>
            <a:rect l="0" t="0" r="r" b="b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12700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397" name="Freeform 29"/>
          <p:cNvSpPr>
            <a:spLocks/>
          </p:cNvSpPr>
          <p:nvPr/>
        </p:nvSpPr>
        <p:spPr bwMode="auto">
          <a:xfrm>
            <a:off x="3159125" y="3771900"/>
            <a:ext cx="955675" cy="1028700"/>
          </a:xfrm>
          <a:custGeom>
            <a:avLst/>
            <a:gdLst/>
            <a:ahLst/>
            <a:cxnLst>
              <a:cxn ang="0">
                <a:pos x="146" y="0"/>
              </a:cxn>
              <a:cxn ang="0">
                <a:pos x="26" y="456"/>
              </a:cxn>
              <a:cxn ang="0">
                <a:pos x="302" y="552"/>
              </a:cxn>
              <a:cxn ang="0">
                <a:pos x="602" y="648"/>
              </a:cxn>
            </a:cxnLst>
            <a:rect l="0" t="0" r="r" b="b"/>
            <a:pathLst>
              <a:path w="602" h="648">
                <a:moveTo>
                  <a:pt x="146" y="0"/>
                </a:moveTo>
                <a:cubicBezTo>
                  <a:pt x="128" y="76"/>
                  <a:pt x="0" y="364"/>
                  <a:pt x="26" y="456"/>
                </a:cubicBezTo>
                <a:cubicBezTo>
                  <a:pt x="52" y="548"/>
                  <a:pt x="206" y="520"/>
                  <a:pt x="302" y="552"/>
                </a:cubicBezTo>
                <a:cubicBezTo>
                  <a:pt x="398" y="584"/>
                  <a:pt x="540" y="628"/>
                  <a:pt x="602" y="648"/>
                </a:cubicBezTo>
              </a:path>
            </a:pathLst>
          </a:custGeom>
          <a:noFill/>
          <a:ln w="127000">
            <a:solidFill>
              <a:srgbClr val="3333FF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8399" name="Freeform 31"/>
          <p:cNvSpPr>
            <a:spLocks/>
          </p:cNvSpPr>
          <p:nvPr/>
        </p:nvSpPr>
        <p:spPr bwMode="auto">
          <a:xfrm>
            <a:off x="5562600" y="838200"/>
            <a:ext cx="2032000" cy="4267200"/>
          </a:xfrm>
          <a:custGeom>
            <a:avLst/>
            <a:gdLst/>
            <a:ahLst/>
            <a:cxnLst>
              <a:cxn ang="0">
                <a:pos x="768" y="2688"/>
              </a:cxn>
              <a:cxn ang="0">
                <a:pos x="1152" y="1152"/>
              </a:cxn>
              <a:cxn ang="0">
                <a:pos x="0" y="0"/>
              </a:cxn>
            </a:cxnLst>
            <a:rect l="0" t="0" r="r" b="b"/>
            <a:pathLst>
              <a:path w="1280" h="2688">
                <a:moveTo>
                  <a:pt x="768" y="2688"/>
                </a:moveTo>
                <a:cubicBezTo>
                  <a:pt x="832" y="2432"/>
                  <a:pt x="1280" y="1600"/>
                  <a:pt x="1152" y="1152"/>
                </a:cubicBezTo>
                <a:cubicBezTo>
                  <a:pt x="1024" y="704"/>
                  <a:pt x="240" y="240"/>
                  <a:pt x="0" y="0"/>
                </a:cubicBezTo>
              </a:path>
            </a:pathLst>
          </a:custGeom>
          <a:noFill/>
          <a:ln w="254000" cap="rnd" cmpd="sng">
            <a:solidFill>
              <a:srgbClr val="FFFF00"/>
            </a:solidFill>
            <a:prstDash val="sysDot"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6629400" y="4419600"/>
            <a:ext cx="4349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e</a:t>
            </a:r>
            <a:r>
              <a:rPr lang="en-US" sz="2400" b="1" baseline="30000">
                <a:latin typeface="Arial" pitchFamily="34" charset="0"/>
              </a:rPr>
              <a:t>-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8401" name="Text Box 33"/>
          <p:cNvSpPr txBox="1">
            <a:spLocks noChangeArrowheads="1"/>
          </p:cNvSpPr>
          <p:nvPr/>
        </p:nvSpPr>
        <p:spPr bwMode="auto">
          <a:xfrm>
            <a:off x="7239000" y="2971800"/>
            <a:ext cx="4349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e</a:t>
            </a:r>
            <a:r>
              <a:rPr lang="en-US" sz="2400" b="1" baseline="30000">
                <a:latin typeface="Arial" pitchFamily="34" charset="0"/>
              </a:rPr>
              <a:t>-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6629400" y="1676400"/>
            <a:ext cx="4349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2400" b="1">
                <a:latin typeface="Arial" pitchFamily="34" charset="0"/>
              </a:rPr>
              <a:t>e</a:t>
            </a:r>
            <a:r>
              <a:rPr lang="en-US" sz="2400" b="1" baseline="30000">
                <a:latin typeface="Arial" pitchFamily="34" charset="0"/>
              </a:rPr>
              <a:t>-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3810000" y="228600"/>
            <a:ext cx="2590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/>
            <a:r>
              <a:rPr lang="en-US" sz="4000" b="1" dirty="0">
                <a:solidFill>
                  <a:schemeClr val="bg1"/>
                </a:solidFill>
                <a:latin typeface="Arial" pitchFamily="34" charset="0"/>
              </a:rPr>
              <a:t>NADP</a:t>
            </a:r>
            <a:r>
              <a:rPr lang="en-US" sz="4000" b="1" baseline="30000" dirty="0">
                <a:solidFill>
                  <a:schemeClr val="bg1"/>
                </a:solidFill>
                <a:latin typeface="Arial" pitchFamily="34" charset="0"/>
              </a:rPr>
              <a:t>+</a:t>
            </a:r>
            <a:endParaRPr lang="en-US" sz="4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8404" name="Line 36"/>
          <p:cNvSpPr>
            <a:spLocks noChangeShapeType="1"/>
          </p:cNvSpPr>
          <p:nvPr/>
        </p:nvSpPr>
        <p:spPr bwMode="auto">
          <a:xfrm>
            <a:off x="9968036" y="685800"/>
            <a:ext cx="0" cy="4686300"/>
          </a:xfrm>
          <a:prstGeom prst="line">
            <a:avLst/>
          </a:prstGeom>
          <a:noFill/>
          <a:ln w="254000" cap="rnd">
            <a:solidFill>
              <a:srgbClr val="FFFF00"/>
            </a:solidFill>
            <a:prstDash val="sysDot"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99564" y="5372100"/>
            <a:ext cx="2792752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4400" dirty="0"/>
              <a:t>αναπνοή</a:t>
            </a:r>
            <a:endParaRPr lang="en-GB" sz="4400" dirty="0"/>
          </a:p>
        </p:txBody>
      </p:sp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6583660" y="-7755"/>
            <a:ext cx="2811988" cy="14465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4400" dirty="0" err="1"/>
              <a:t>Φωτο</a:t>
            </a:r>
            <a:endParaRPr lang="el-GR" sz="4400" dirty="0"/>
          </a:p>
          <a:p>
            <a:pPr defTabSz="762000"/>
            <a:r>
              <a:rPr lang="el-GR" sz="4400" dirty="0"/>
              <a:t>σύνθεση</a:t>
            </a:r>
            <a:endParaRPr lang="en-GB" sz="4400" dirty="0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 flipH="1">
            <a:off x="2971800" y="533400"/>
            <a:ext cx="990600" cy="0"/>
          </a:xfrm>
          <a:prstGeom prst="line">
            <a:avLst/>
          </a:prstGeom>
          <a:noFill/>
          <a:ln w="1016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8409" name="Text Box 41"/>
          <p:cNvSpPr txBox="1">
            <a:spLocks noChangeArrowheads="1"/>
          </p:cNvSpPr>
          <p:nvPr/>
        </p:nvSpPr>
        <p:spPr bwMode="auto">
          <a:xfrm>
            <a:off x="4823618" y="2489626"/>
            <a:ext cx="132556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l-GR" sz="4000" dirty="0">
                <a:solidFill>
                  <a:schemeClr val="bg1"/>
                </a:solidFill>
              </a:rPr>
              <a:t>ΑΤΡ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8411" name="Freeform 43"/>
          <p:cNvSpPr>
            <a:spLocks/>
          </p:cNvSpPr>
          <p:nvPr/>
        </p:nvSpPr>
        <p:spPr bwMode="auto">
          <a:xfrm>
            <a:off x="5924550" y="2895600"/>
            <a:ext cx="1320800" cy="1085850"/>
          </a:xfrm>
          <a:custGeom>
            <a:avLst/>
            <a:gdLst/>
            <a:ahLst/>
            <a:cxnLst>
              <a:cxn ang="0">
                <a:pos x="0" y="684"/>
              </a:cxn>
              <a:cxn ang="0">
                <a:pos x="732" y="384"/>
              </a:cxn>
              <a:cxn ang="0">
                <a:pos x="600" y="60"/>
              </a:cxn>
              <a:cxn ang="0">
                <a:pos x="204" y="24"/>
              </a:cxn>
            </a:cxnLst>
            <a:rect l="0" t="0" r="r" b="b"/>
            <a:pathLst>
              <a:path w="832" h="684">
                <a:moveTo>
                  <a:pt x="0" y="684"/>
                </a:moveTo>
                <a:cubicBezTo>
                  <a:pt x="120" y="634"/>
                  <a:pt x="632" y="488"/>
                  <a:pt x="732" y="384"/>
                </a:cubicBezTo>
                <a:cubicBezTo>
                  <a:pt x="832" y="280"/>
                  <a:pt x="688" y="120"/>
                  <a:pt x="600" y="60"/>
                </a:cubicBezTo>
                <a:cubicBezTo>
                  <a:pt x="512" y="0"/>
                  <a:pt x="286" y="31"/>
                  <a:pt x="204" y="24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 bwMode="auto">
          <a:xfrm>
            <a:off x="3559324" y="5229200"/>
            <a:ext cx="4266009" cy="129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solidFill>
                  <a:srgbClr val="FFFF66"/>
                </a:solidFill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581400" y="5448299"/>
            <a:ext cx="1720822" cy="89375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707415" y="5514475"/>
            <a:ext cx="1458913" cy="7747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sz="4400" b="1" dirty="0">
                <a:solidFill>
                  <a:schemeClr val="accent2"/>
                </a:solidFill>
                <a:latin typeface="Arial" pitchFamily="34" charset="0"/>
              </a:rPr>
              <a:t>½ O</a:t>
            </a:r>
            <a:r>
              <a:rPr lang="en-US" sz="4400" b="1" baseline="-25000" dirty="0">
                <a:solidFill>
                  <a:schemeClr val="accent2"/>
                </a:solidFill>
                <a:latin typeface="Arial" pitchFamily="34" charset="0"/>
              </a:rPr>
              <a:t>2</a:t>
            </a:r>
            <a:endParaRPr lang="en-US" sz="4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084887" y="5453559"/>
            <a:ext cx="1762522" cy="769441"/>
          </a:xfrm>
          <a:prstGeom prst="rect">
            <a:avLst/>
          </a:prstGeom>
          <a:solidFill>
            <a:srgbClr val="CC33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defTabSz="762000"/>
            <a:r>
              <a:rPr lang="en-US" sz="4400" b="1" dirty="0">
                <a:latin typeface="Arial" pitchFamily="34" charset="0"/>
              </a:rPr>
              <a:t>H</a:t>
            </a:r>
            <a:r>
              <a:rPr lang="en-US" sz="4400" b="1" baseline="-25000" dirty="0">
                <a:latin typeface="Arial" pitchFamily="34" charset="0"/>
              </a:rPr>
              <a:t>2</a:t>
            </a:r>
            <a:r>
              <a:rPr lang="en-US" sz="4400" b="1" dirty="0">
                <a:latin typeface="Arial" pitchFamily="34" charset="0"/>
              </a:rPr>
              <a:t>O</a:t>
            </a:r>
          </a:p>
        </p:txBody>
      </p:sp>
      <p:sp>
        <p:nvSpPr>
          <p:cNvPr id="3" name="Δεξιό βέλος 2"/>
          <p:cNvSpPr/>
          <p:nvPr/>
        </p:nvSpPr>
        <p:spPr bwMode="auto">
          <a:xfrm>
            <a:off x="5302222" y="5756820"/>
            <a:ext cx="782665" cy="18678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6" name="Δεξιό βέλος 35"/>
          <p:cNvSpPr/>
          <p:nvPr/>
        </p:nvSpPr>
        <p:spPr bwMode="auto">
          <a:xfrm rot="10800000">
            <a:off x="3217835" y="525102"/>
            <a:ext cx="782665" cy="18678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980" y="1268760"/>
            <a:ext cx="9505056" cy="452431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ΣΥΜΠΕΡΑΣΜΑ:</a:t>
            </a:r>
          </a:p>
          <a:p>
            <a:pPr algn="ctr"/>
            <a:r>
              <a:rPr lang="el-GR" sz="4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Η ΑΝΑΠΝΟΗ </a:t>
            </a:r>
            <a:r>
              <a:rPr lang="el-GR" sz="4800" b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ΚΑΙ ΤΑ ΦΩΤΟΧΗΜΙΚΑ ΓΕΓΟΝΟΤΑ ΤΗΣ ΦΩΤΟΣΥΝΘΕΣΗΣ:</a:t>
            </a:r>
            <a:endParaRPr lang="el-GR" sz="48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4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ΟΞΕΙΔΟΑΝΑΓΩΓΙΚΕΣ ΑΝΤΙΔΡΑΣΕΙΣ ΜΕ ΡΟΗ ΗΛΕΚΤΡΟΝΙΩΝ ΣΕ ΑΝΤΙΘΕΤΗ ΚΑΤΕΥΘΥΝΣΗ</a:t>
            </a:r>
            <a:endParaRPr lang="en-US" sz="48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932" y="188640"/>
            <a:ext cx="4608512" cy="3816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endParaRPr lang="el-GR" sz="2800" b="1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5935588" y="2492896"/>
            <a:ext cx="3744416" cy="1443985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>
                <a:solidFill>
                  <a:srgbClr val="FFFF00"/>
                </a:solidFill>
                <a:latin typeface="Calibri"/>
              </a:rPr>
              <a:t>ATP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>
                <a:solidFill>
                  <a:srgbClr val="FFFF00"/>
                </a:solidFill>
                <a:latin typeface="Calibri"/>
              </a:rPr>
              <a:t>NAD</a:t>
            </a:r>
            <a:r>
              <a:rPr lang="el-GR" sz="4400" b="1">
                <a:solidFill>
                  <a:srgbClr val="FFFF00"/>
                </a:solidFill>
                <a:latin typeface="Calibri"/>
              </a:rPr>
              <a:t>Ρ</a:t>
            </a:r>
            <a:r>
              <a:rPr lang="en-US" sz="4400" b="1">
                <a:solidFill>
                  <a:srgbClr val="FFFF00"/>
                </a:solidFill>
                <a:latin typeface="Calibri"/>
              </a:rPr>
              <a:t>H</a:t>
            </a:r>
            <a:r>
              <a:rPr lang="el-GR" sz="4400" b="1">
                <a:solidFill>
                  <a:srgbClr val="FFFF00"/>
                </a:solidFill>
                <a:latin typeface="Calibri"/>
              </a:rPr>
              <a:t>+Η</a:t>
            </a:r>
            <a:r>
              <a:rPr lang="el-GR" sz="4400" b="1" baseline="30000">
                <a:solidFill>
                  <a:srgbClr val="FFFF00"/>
                </a:solidFill>
                <a:latin typeface="Calibri"/>
              </a:rPr>
              <a:t>+</a:t>
            </a:r>
            <a:endParaRPr lang="en-US" sz="32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85" name="AutoShape 4"/>
          <p:cNvSpPr>
            <a:spLocks noChangeArrowheads="1"/>
          </p:cNvSpPr>
          <p:nvPr/>
        </p:nvSpPr>
        <p:spPr bwMode="auto">
          <a:xfrm>
            <a:off x="3927914" y="404664"/>
            <a:ext cx="2295706" cy="811213"/>
          </a:xfrm>
          <a:prstGeom prst="rightArrow">
            <a:avLst>
              <a:gd name="adj1" fmla="val 50000"/>
              <a:gd name="adj2" fmla="val 44716"/>
            </a:avLst>
          </a:prstGeom>
          <a:solidFill>
            <a:schemeClr val="accent1"/>
          </a:solidFill>
          <a:ln w="762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" b="1" dirty="0" smtClean="0">
                <a:solidFill>
                  <a:prstClr val="white"/>
                </a:solidFill>
                <a:latin typeface="Calibri"/>
                <a:ea typeface="Tahoma" pitchFamily="34" charset="0"/>
                <a:cs typeface="Tahoma" pitchFamily="34" charset="0"/>
              </a:rPr>
              <a:t>Είσοδος στα κύτταρα</a:t>
            </a:r>
            <a:endParaRPr lang="el-GR" sz="1800" b="1" dirty="0">
              <a:solidFill>
                <a:prstClr val="white"/>
              </a:solidFill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44463" y="4221163"/>
            <a:ext cx="10039350" cy="255454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4000" b="1" dirty="0" smtClean="0">
                <a:solidFill>
                  <a:prstClr val="white"/>
                </a:solidFill>
                <a:latin typeface="Calibri"/>
              </a:rPr>
              <a:t>Κυτταρικές εργασίες: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4000" b="1" dirty="0" smtClean="0">
                <a:solidFill>
                  <a:prstClr val="white"/>
                </a:solidFill>
                <a:latin typeface="Calibri"/>
              </a:rPr>
              <a:t>βιοσύνθεση μορίων (με βάση κάποια πηγή άνθρακα), μηχανική εργασία, οσμωτική ισορροπία, μεταφορά γενετικού υλικού, κ.ά.</a:t>
            </a:r>
            <a:endParaRPr lang="el-GR" sz="4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088" name="AutoShape 7"/>
          <p:cNvSpPr>
            <a:spLocks noChangeArrowheads="1"/>
          </p:cNvSpPr>
          <p:nvPr/>
        </p:nvSpPr>
        <p:spPr bwMode="auto">
          <a:xfrm>
            <a:off x="6143632" y="1196752"/>
            <a:ext cx="3429024" cy="1296144"/>
          </a:xfrm>
          <a:prstGeom prst="downArrow">
            <a:avLst>
              <a:gd name="adj1" fmla="val 60517"/>
              <a:gd name="adj2" fmla="val 52946"/>
            </a:avLst>
          </a:prstGeom>
          <a:solidFill>
            <a:schemeClr val="accent1"/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prstClr val="white"/>
                </a:solidFill>
                <a:latin typeface="Calibri"/>
                <a:ea typeface="Tahoma" pitchFamily="34" charset="0"/>
                <a:cs typeface="Tahoma" pitchFamily="34" charset="0"/>
              </a:rPr>
              <a:t>αποθήκευση</a:t>
            </a:r>
            <a:endParaRPr lang="el-GR" sz="2000" b="1" dirty="0">
              <a:solidFill>
                <a:prstClr val="white"/>
              </a:solidFill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9" name="Rectangle 8"/>
          <p:cNvSpPr>
            <a:spLocks noChangeArrowheads="1"/>
          </p:cNvSpPr>
          <p:nvPr/>
        </p:nvSpPr>
        <p:spPr bwMode="auto">
          <a:xfrm>
            <a:off x="5575300" y="188640"/>
            <a:ext cx="4711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200" b="1" dirty="0">
                <a:solidFill>
                  <a:srgbClr val="FFFF00"/>
                </a:solidFill>
                <a:latin typeface="Calibri"/>
                <a:ea typeface="Tahoma" pitchFamily="34" charset="0"/>
                <a:cs typeface="Tahoma" pitchFamily="34" charset="0"/>
              </a:rPr>
              <a:t>ΟΞΕΙΔΟΑΝΑΓΩΓΙΚΕΣ ΑΝΤΙΔΡΑΣΕΙΣ</a:t>
            </a:r>
            <a:endParaRPr lang="en-GB" sz="3200" b="1" dirty="0">
              <a:solidFill>
                <a:srgbClr val="FFFF00"/>
              </a:solidFill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6" name="AutoShape 5"/>
          <p:cNvSpPr>
            <a:spLocks noChangeArrowheads="1"/>
          </p:cNvSpPr>
          <p:nvPr/>
        </p:nvSpPr>
        <p:spPr bwMode="auto">
          <a:xfrm rot="5400000">
            <a:off x="8975726" y="3341687"/>
            <a:ext cx="1511300" cy="822325"/>
          </a:xfrm>
          <a:prstGeom prst="rightArrow">
            <a:avLst>
              <a:gd name="adj1" fmla="val 50000"/>
              <a:gd name="adj2" fmla="val 45946"/>
            </a:avLst>
          </a:prstGeom>
          <a:solidFill>
            <a:schemeClr val="accent1"/>
          </a:solidFill>
          <a:ln w="762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rot="10800000" vert="horz" wrap="none"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prstClr val="white"/>
                </a:solidFill>
                <a:latin typeface="Calibri"/>
                <a:ea typeface="Tahoma" pitchFamily="34" charset="0"/>
                <a:cs typeface="Tahoma" pitchFamily="34" charset="0"/>
              </a:rPr>
              <a:t>χρήση</a:t>
            </a:r>
            <a:endParaRPr lang="el-GR" sz="2000" b="1" dirty="0">
              <a:solidFill>
                <a:prstClr val="white"/>
              </a:solidFill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980728"/>
            <a:ext cx="3384376" cy="2808312"/>
          </a:xfrm>
          <a:prstGeom prst="ellipse">
            <a:avLst/>
          </a:prstGeom>
          <a:solidFill>
            <a:srgbClr val="4A452A">
              <a:alpha val="8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l-GR" sz="2800" b="1" dirty="0">
                <a:solidFill>
                  <a:prstClr val="white">
                    <a:lumMod val="95000"/>
                  </a:prstClr>
                </a:solidFill>
                <a:ea typeface="Tahoma" pitchFamily="34" charset="0"/>
                <a:cs typeface="Tahoma" pitchFamily="34" charset="0"/>
              </a:rPr>
              <a:t>ΧΗΜΙΚΗ ΕΝΕΡΓΕΙΑ ΤΡΟΦΩΝ 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(οργανικά και ανόργανα μόρια)</a:t>
            </a:r>
            <a:r>
              <a:rPr lang="en-US" sz="2800" b="1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 </a:t>
            </a:r>
            <a:endParaRPr lang="el-GR" sz="2800" b="1" dirty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07196" y="1124744"/>
            <a:ext cx="2376264" cy="1152128"/>
          </a:xfrm>
          <a:prstGeom prst="ellipse">
            <a:avLst/>
          </a:prstGeom>
          <a:solidFill>
            <a:srgbClr val="C00000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l-GR" sz="2800" b="1" dirty="0">
                <a:solidFill>
                  <a:prstClr val="white">
                    <a:lumMod val="95000"/>
                  </a:prstClr>
                </a:solidFill>
                <a:ea typeface="Tahoma" pitchFamily="34" charset="0"/>
                <a:cs typeface="Tahoma" pitchFamily="34" charset="0"/>
              </a:rPr>
              <a:t>ΗΛΙΑΚΗ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l-GR" sz="2800" b="1" dirty="0">
                <a:solidFill>
                  <a:prstClr val="white">
                    <a:lumMod val="95000"/>
                  </a:prstClr>
                </a:solidFill>
                <a:ea typeface="Tahoma" pitchFamily="34" charset="0"/>
                <a:cs typeface="Tahoma" pitchFamily="34" charset="0"/>
              </a:rPr>
              <a:t>ΕΝΕΡΓΕΙΑ</a:t>
            </a:r>
            <a:endParaRPr lang="en-GB" sz="2800" b="1" dirty="0">
              <a:solidFill>
                <a:prstClr val="white">
                  <a:lumMod val="95000"/>
                </a:prst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7501" y="625604"/>
            <a:ext cx="32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l-GR" sz="1800" b="1" dirty="0">
                <a:solidFill>
                  <a:srgbClr val="FFFF00"/>
                </a:solidFill>
                <a:latin typeface="Calibri"/>
                <a:ea typeface="Tahoma" pitchFamily="34" charset="0"/>
                <a:cs typeface="Tahoma" pitchFamily="34" charset="0"/>
              </a:rPr>
              <a:t>ΕΝΕΡΓΕΙΑ ΤΟΥ ΠΕΡΙΒΑΛΛΟΝΤΟΣ</a:t>
            </a:r>
          </a:p>
        </p:txBody>
      </p:sp>
    </p:spTree>
    <p:extLst>
      <p:ext uri="{BB962C8B-B14F-4D97-AF65-F5344CB8AC3E}">
        <p14:creationId xmlns:p14="http://schemas.microsoft.com/office/powerpoint/2010/main" val="755588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/>
              <a:t>Σημείωμα Χρήσης Έργων Τρίτων</a:t>
            </a:r>
            <a:r>
              <a:rPr lang="en-US" b="1" dirty="0" smtClean="0"/>
              <a:t> (1/</a:t>
            </a:r>
            <a:r>
              <a:rPr lang="el-GR" b="1" dirty="0" smtClean="0"/>
              <a:t>5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578850" cy="4760912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Εικόνες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Εικόνα 1: </a:t>
            </a:r>
            <a:r>
              <a:rPr lang="el-GR" sz="2400" dirty="0" err="1" smtClean="0"/>
              <a:t>Χλωροπλάστης</a:t>
            </a:r>
            <a:r>
              <a:rPr lang="el-GR" sz="2400" dirty="0" smtClean="0"/>
              <a:t>. </a:t>
            </a:r>
            <a:r>
              <a:rPr lang="en-US" sz="2400" dirty="0" smtClean="0">
                <a:hlinkClick r:id="rId3"/>
              </a:rPr>
              <a:t>http://www.cbs.dtu.dk/courses/genomics_course/roanoke/bio101ch07.htm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Εικόνα 2: </a:t>
            </a:r>
            <a:r>
              <a:rPr lang="el-GR" sz="2400" dirty="0" err="1" smtClean="0"/>
              <a:t>Χλωροπλάστες</a:t>
            </a:r>
            <a:r>
              <a:rPr lang="en-US" sz="2400" dirty="0" smtClean="0"/>
              <a:t> </a:t>
            </a:r>
            <a:r>
              <a:rPr lang="el-GR" sz="2400" dirty="0" smtClean="0"/>
              <a:t>ορατοί σε φυτικά κύτταρα. </a:t>
            </a:r>
            <a:r>
              <a:rPr lang="en-US" sz="2400" dirty="0" smtClean="0">
                <a:hlinkClick r:id="rId4"/>
              </a:rPr>
              <a:t>http://slideplayer.com.br/slide/1271110/</a:t>
            </a:r>
            <a:endParaRPr lang="el-GR" sz="2400" dirty="0" smtClean="0"/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Εικόνα 3: Πράσινα φύλλα. Φωτογραφικό αρχείο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</a:t>
            </a:r>
            <a:r>
              <a:rPr lang="el-GR" sz="24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Εικόνες 4,5,6: Ηλεκτρονική φωτογραφία </a:t>
            </a:r>
            <a:r>
              <a:rPr lang="el-GR" sz="2400" dirty="0" err="1" smtClean="0"/>
              <a:t>χλωροπλάστη</a:t>
            </a:r>
            <a:r>
              <a:rPr lang="el-GR" sz="2400" dirty="0" smtClean="0"/>
              <a:t>. Φωτογραφικό αρχείο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</a:t>
            </a:r>
            <a:r>
              <a:rPr lang="el-GR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/>
              <a:t>Σημείωμα Χρήσης Έργων Τρίτων</a:t>
            </a:r>
            <a:r>
              <a:rPr lang="en-US" b="1" dirty="0" smtClean="0"/>
              <a:t> (</a:t>
            </a:r>
            <a:r>
              <a:rPr lang="el-GR" b="1" dirty="0" smtClean="0"/>
              <a:t>2</a:t>
            </a:r>
            <a:r>
              <a:rPr lang="en-US" b="1" dirty="0" smtClean="0"/>
              <a:t>/</a:t>
            </a:r>
            <a:r>
              <a:rPr lang="el-GR" b="1" dirty="0" smtClean="0"/>
              <a:t>5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578850" cy="476091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Εικόνα 7: Εσωτερική δομή </a:t>
            </a:r>
            <a:r>
              <a:rPr lang="el-GR" sz="2400" dirty="0" err="1" smtClean="0"/>
              <a:t>χλωροπλάστη</a:t>
            </a:r>
            <a:r>
              <a:rPr lang="el-GR" sz="2400" dirty="0" smtClean="0"/>
              <a:t>. </a:t>
            </a:r>
            <a:r>
              <a:rPr lang="en-US" sz="2400" dirty="0" smtClean="0">
                <a:hlinkClick r:id="rId3"/>
              </a:rPr>
              <a:t>http://www.euita.upv.es/varios/biologia/images/Figuras_tema1/tema1_figura50.jpg</a:t>
            </a:r>
            <a:endParaRPr lang="el-GR" sz="2400" dirty="0" smtClean="0"/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Εικόνα 8: Θυλακοειδές </a:t>
            </a:r>
            <a:r>
              <a:rPr lang="el-GR" sz="2400" dirty="0" err="1" smtClean="0"/>
              <a:t>χλωροπλάστη</a:t>
            </a:r>
            <a:r>
              <a:rPr lang="el-GR" sz="2400" dirty="0" smtClean="0"/>
              <a:t> σε μεγέθυνση.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Εικόνα 9: Το </a:t>
            </a:r>
            <a:r>
              <a:rPr lang="el-GR" sz="2400" dirty="0" err="1" smtClean="0"/>
              <a:t>φωτοσύστημα</a:t>
            </a:r>
            <a:r>
              <a:rPr lang="el-GR" sz="2400" dirty="0" smtClean="0"/>
              <a:t> Ι και ΙΙ. </a:t>
            </a:r>
            <a:r>
              <a:rPr lang="en-US" sz="2400" dirty="0" smtClean="0">
                <a:hlinkClick r:id="rId4"/>
              </a:rPr>
              <a:t>http://pdb101.rcsb.org/motm/22</a:t>
            </a:r>
            <a:endParaRPr lang="el-GR" sz="2400" dirty="0" smtClean="0"/>
          </a:p>
          <a:p>
            <a:pPr>
              <a:buFont typeface="Arial" charset="0"/>
              <a:buChar char="•"/>
              <a:defRPr/>
            </a:pP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199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/>
              <a:t>Σημείωμα Χρήσης Έργων Τρίτων</a:t>
            </a:r>
            <a:r>
              <a:rPr lang="en-US" b="1" dirty="0" smtClean="0"/>
              <a:t> (</a:t>
            </a:r>
            <a:r>
              <a:rPr lang="el-GR" b="1" dirty="0" smtClean="0"/>
              <a:t>3</a:t>
            </a:r>
            <a:r>
              <a:rPr lang="en-US" b="1" dirty="0" smtClean="0"/>
              <a:t>/</a:t>
            </a:r>
            <a:r>
              <a:rPr lang="el-GR" b="1" dirty="0" smtClean="0"/>
              <a:t>5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Σχήματα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Σχήμα 1: Ενέργεια περιβάλλοντος.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  <a:p>
            <a:r>
              <a:rPr lang="el-GR" sz="2400" dirty="0" smtClean="0"/>
              <a:t>Σχήμα 2: Φωτοχημικές αντιδράσεις.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Σχήμα 3,4: Μοριακός εξοπλισμός της μεμβράνης του θυλακοειδούς. </a:t>
            </a:r>
            <a:r>
              <a:rPr lang="en-US" sz="2400" dirty="0" smtClean="0">
                <a:hlinkClick r:id="rId3"/>
              </a:rPr>
              <a:t>http://bio.davidson.edu/courses/Bio111/Photosynth/PS.html</a:t>
            </a:r>
            <a:endParaRPr lang="el-GR" sz="2400" dirty="0" smtClean="0"/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Σχήμα 5: Η χλωροφύλλη</a:t>
            </a:r>
            <a:r>
              <a:rPr lang="en-US" sz="2400" dirty="0" smtClean="0"/>
              <a:t>. </a:t>
            </a:r>
            <a:r>
              <a:rPr lang="el-GR" sz="2400" dirty="0" smtClean="0"/>
              <a:t>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 (</a:t>
            </a:r>
            <a:r>
              <a:rPr lang="en-US" sz="2400" dirty="0" err="1" smtClean="0"/>
              <a:t>Biovia</a:t>
            </a:r>
            <a:r>
              <a:rPr lang="en-US" sz="2400" dirty="0" smtClean="0"/>
              <a:t> draw)</a:t>
            </a:r>
            <a:r>
              <a:rPr lang="el-GR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/>
              <a:t>Σημείωμα Χρήσης Έργων Τρίτων</a:t>
            </a:r>
            <a:r>
              <a:rPr lang="en-US" b="1" dirty="0" smtClean="0"/>
              <a:t> (</a:t>
            </a:r>
            <a:r>
              <a:rPr lang="el-GR" b="1" dirty="0" smtClean="0"/>
              <a:t>4</a:t>
            </a:r>
            <a:r>
              <a:rPr lang="en-US" b="1" dirty="0" smtClean="0"/>
              <a:t>/</a:t>
            </a:r>
            <a:r>
              <a:rPr lang="el-GR" b="1" dirty="0" smtClean="0"/>
              <a:t>5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charset="0"/>
              <a:buChar char="•"/>
              <a:defRPr/>
            </a:pPr>
            <a:r>
              <a:rPr lang="el-GR" sz="2400" dirty="0" smtClean="0"/>
              <a:t>Σχήμα 6: Το </a:t>
            </a:r>
            <a:r>
              <a:rPr lang="el-GR" sz="2400" dirty="0" err="1" smtClean="0"/>
              <a:t>εξιτόνιο</a:t>
            </a:r>
            <a:r>
              <a:rPr lang="el-GR" sz="2400" dirty="0" smtClean="0"/>
              <a:t>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 </a:t>
            </a:r>
            <a:endParaRPr lang="en-US" sz="2400" dirty="0" smtClean="0"/>
          </a:p>
          <a:p>
            <a:pPr>
              <a:spcBef>
                <a:spcPts val="600"/>
              </a:spcBef>
              <a:buFont typeface="Arial" charset="0"/>
              <a:buChar char="•"/>
              <a:defRPr/>
            </a:pPr>
            <a:r>
              <a:rPr lang="el-GR" sz="2400" dirty="0" smtClean="0"/>
              <a:t>Σχήμα 7: Σχηματική παράσταση της σύνθεσης της </a:t>
            </a:r>
            <a:r>
              <a:rPr lang="en-US" sz="2400" dirty="0" smtClean="0"/>
              <a:t>ATP </a:t>
            </a:r>
            <a:r>
              <a:rPr lang="el-GR" sz="2400" dirty="0" smtClean="0"/>
              <a:t>στα θυλακοειδή.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 </a:t>
            </a:r>
          </a:p>
          <a:p>
            <a:pPr>
              <a:spcBef>
                <a:spcPts val="600"/>
              </a:spcBef>
              <a:buFont typeface="Arial" charset="0"/>
              <a:buChar char="•"/>
              <a:defRPr/>
            </a:pPr>
            <a:r>
              <a:rPr lang="el-GR" sz="2400" dirty="0" smtClean="0"/>
              <a:t>Σχήμα 8: </a:t>
            </a:r>
            <a:r>
              <a:rPr lang="el-GR" sz="2400" dirty="0" err="1" smtClean="0"/>
              <a:t>Φωτοφωσφορυλίωση</a:t>
            </a:r>
            <a:r>
              <a:rPr lang="el-GR" sz="2400" dirty="0" smtClean="0"/>
              <a:t> και μη κυκλική ροή ηλεκτρονίων.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  <a:p>
            <a:pPr>
              <a:spcBef>
                <a:spcPts val="600"/>
              </a:spcBef>
              <a:buFont typeface="Arial" charset="0"/>
              <a:buChar char="•"/>
              <a:defRPr/>
            </a:pPr>
            <a:r>
              <a:rPr lang="el-GR" sz="2400" dirty="0" smtClean="0"/>
              <a:t>Σχήμα 9: </a:t>
            </a:r>
            <a:r>
              <a:rPr lang="el-GR" sz="2400" dirty="0" err="1" smtClean="0"/>
              <a:t>Χημειοωσμωτικός</a:t>
            </a:r>
            <a:r>
              <a:rPr lang="el-GR" sz="2400" dirty="0" smtClean="0"/>
              <a:t> μηχανισμός σύνθεσης ΑΤΡ.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  <a:p>
            <a:pPr>
              <a:spcBef>
                <a:spcPts val="600"/>
              </a:spcBef>
              <a:buFont typeface="Arial" charset="0"/>
              <a:buChar char="•"/>
              <a:defRPr/>
            </a:pPr>
            <a:r>
              <a:rPr lang="el-GR" sz="2400" dirty="0" smtClean="0"/>
              <a:t>Σχήμα 10: </a:t>
            </a:r>
            <a:r>
              <a:rPr lang="el-GR" sz="2400" dirty="0" err="1" smtClean="0"/>
              <a:t>Φωτοφωσφορυλίωση</a:t>
            </a:r>
            <a:r>
              <a:rPr lang="el-GR" sz="2400" dirty="0" smtClean="0"/>
              <a:t>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  <a:p>
            <a:pPr>
              <a:spcBef>
                <a:spcPts val="600"/>
              </a:spcBef>
              <a:buFont typeface="Arial" charset="0"/>
              <a:buChar char="•"/>
              <a:defRPr/>
            </a:pPr>
            <a:r>
              <a:rPr lang="el-GR" sz="2400" dirty="0" smtClean="0"/>
              <a:t>Σχήμα 11: Σχηματική απεικόνιση σε απλουστευμένη μορφή της φωτοσύνθεσης και αναπνοής.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/>
              <a:t>Σημείωμα Χρήσης Έργων Τρίτων</a:t>
            </a:r>
            <a:r>
              <a:rPr lang="en-US" b="1" dirty="0" smtClean="0"/>
              <a:t> (</a:t>
            </a:r>
            <a:r>
              <a:rPr lang="el-GR" b="1" dirty="0" smtClean="0"/>
              <a:t>5</a:t>
            </a:r>
            <a:r>
              <a:rPr lang="en-US" b="1" dirty="0" smtClean="0"/>
              <a:t>/</a:t>
            </a:r>
            <a:r>
              <a:rPr lang="el-GR" b="1" dirty="0" smtClean="0"/>
              <a:t>5</a:t>
            </a:r>
            <a:r>
              <a:rPr lang="en-US" b="1" dirty="0" smtClean="0"/>
              <a:t>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Διαγράμματα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/>
              <a:t>Διάγραμμα 1: Τα φάσματα απορρόφησης της ηλεκτρομαγνητικής ακτινοβολίας της ζώνης του ορατού, της </a:t>
            </a:r>
            <a:r>
              <a:rPr lang="en-US" sz="2400" dirty="0" err="1" smtClean="0"/>
              <a:t>Chl</a:t>
            </a:r>
            <a:r>
              <a:rPr lang="en-US" sz="2400" dirty="0" smtClean="0"/>
              <a:t> a, </a:t>
            </a:r>
            <a:r>
              <a:rPr lang="el-GR" sz="2400" dirty="0" smtClean="0"/>
              <a:t>της </a:t>
            </a:r>
            <a:r>
              <a:rPr lang="en-US" sz="2400" dirty="0" err="1" smtClean="0"/>
              <a:t>Chl</a:t>
            </a:r>
            <a:r>
              <a:rPr lang="en-US" sz="2400" dirty="0" smtClean="0"/>
              <a:t> b</a:t>
            </a:r>
            <a:r>
              <a:rPr lang="el-GR" sz="2400" dirty="0" smtClean="0"/>
              <a:t> και ενός </a:t>
            </a:r>
            <a:r>
              <a:rPr lang="el-GR" sz="2400" dirty="0" err="1" smtClean="0"/>
              <a:t>καροτενοειδούς</a:t>
            </a:r>
            <a:r>
              <a:rPr lang="el-GR" sz="2400" dirty="0" smtClean="0"/>
              <a:t>. Επεξεργασία </a:t>
            </a:r>
            <a:r>
              <a:rPr lang="el-GR" sz="2400" dirty="0" err="1" smtClean="0"/>
              <a:t>Γρ</a:t>
            </a:r>
            <a:r>
              <a:rPr lang="el-GR" sz="2400" dirty="0" smtClean="0"/>
              <a:t>. </a:t>
            </a:r>
            <a:r>
              <a:rPr lang="el-GR" sz="2400" dirty="0" err="1" smtClean="0"/>
              <a:t>Διαμαντίδης</a:t>
            </a:r>
            <a:r>
              <a:rPr lang="el-GR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/>
              <a:t>Σημείωμα Αναφοράς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r>
              <a:rPr lang="el-GR" altLang="el-GR" sz="2000" dirty="0" err="1"/>
              <a:t>Copyright</a:t>
            </a:r>
            <a:r>
              <a:rPr lang="el-GR" altLang="el-GR" sz="2000" dirty="0"/>
              <a:t> Αριστοτέλειο Πανεπιστήμιο Θεσσαλονίκης</a:t>
            </a:r>
            <a:r>
              <a:rPr lang="en-US" altLang="el-GR" sz="2000" dirty="0"/>
              <a:t>, </a:t>
            </a:r>
            <a:r>
              <a:rPr lang="el-GR" altLang="el-GR" sz="2000" dirty="0"/>
              <a:t>Γρηγόριος Διαμαντίδης. «Βιοχημεία. </a:t>
            </a:r>
            <a:r>
              <a:rPr lang="el-GR" altLang="el-GR" sz="2000" dirty="0" smtClean="0"/>
              <a:t>Ο ενεργειακός μεταβολισμός - Οι φωτοχημικές αντιδράσεις - Η φωτοσύνθεση.». </a:t>
            </a:r>
            <a:r>
              <a:rPr lang="el-GR" altLang="el-GR" sz="2000" dirty="0"/>
              <a:t>Έκδοση: 1.0. Θεσσαλονίκη 2014. Διαθέσιμο από τη δικτυακή διεύθυνση:</a:t>
            </a:r>
            <a:r>
              <a:rPr lang="en-US" altLang="el-GR" sz="2000" dirty="0"/>
              <a:t> </a:t>
            </a:r>
            <a:r>
              <a:rPr lang="en-US" altLang="el-GR" sz="2000" dirty="0">
                <a:hlinkClick r:id="rId3"/>
              </a:rPr>
              <a:t>https://opencourses.auth.gr/courses/OCRS508</a:t>
            </a:r>
            <a:r>
              <a:rPr lang="en-US" altLang="el-GR" sz="2000" dirty="0" smtClean="0">
                <a:hlinkClick r:id="rId3"/>
              </a:rPr>
              <a:t>/</a:t>
            </a:r>
            <a:r>
              <a:rPr lang="el-GR" altLang="el-GR" sz="2000" dirty="0" smtClean="0"/>
              <a:t>.</a:t>
            </a:r>
            <a:endParaRPr lang="el-GR" altLang="el-GR" sz="2000" dirty="0"/>
          </a:p>
          <a:p>
            <a:pPr marL="0" indent="0">
              <a:buNone/>
            </a:pPr>
            <a:endParaRPr lang="el-GR" altLang="el-GR" sz="2000" dirty="0"/>
          </a:p>
        </p:txBody>
      </p:sp>
    </p:spTree>
    <p:extLst>
      <p:ext uri="{BB962C8B-B14F-4D97-AF65-F5344CB8AC3E}">
        <p14:creationId xmlns:p14="http://schemas.microsoft.com/office/powerpoint/2010/main" val="33958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mirrors.creativecommons.org/presskit/buttons/88x31/png/by-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284539"/>
            <a:ext cx="1689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l-GR" sz="2000" dirty="0"/>
              <a:t>Το παρόν υλικό διατίθεται με τους όρους της άδειας χρήσης Creative </a:t>
            </a:r>
            <a:r>
              <a:rPr lang="el-GR" sz="2000" dirty="0" err="1"/>
              <a:t>Commons</a:t>
            </a:r>
            <a:r>
              <a:rPr lang="el-GR" sz="2000" dirty="0"/>
              <a:t> Αναφορά - Παρόμοια Διανομή [1] ή μεταγενέστερη, Διεθνής Έκδοση.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τα οποία εμπεριέχονται σε αυτό και τα οποία αναφέρονται μαζί με τους όρους χρήσης τους στο «Σημείωμα Χρήσης Έργων Τρίτων».  </a:t>
            </a:r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spcBef>
                <a:spcPts val="1800"/>
              </a:spcBef>
              <a:buNone/>
              <a:defRPr/>
            </a:pPr>
            <a:endParaRPr lang="el-GR" sz="1700" dirty="0"/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l-GR" sz="2000" dirty="0"/>
              <a:t>Ο δικαιούχος μπορεί να παρέχει στον </a:t>
            </a:r>
            <a:r>
              <a:rPr lang="el-GR" sz="2000" dirty="0" err="1"/>
              <a:t>αδειοδόχο</a:t>
            </a:r>
            <a:r>
              <a:rPr lang="el-GR" sz="2000" dirty="0"/>
              <a:t> ξεχωριστή άδεια να χρησιμοποιεί το έργο για εμπορική χρήση, εφόσον αυτό του ζητηθεί.     </a:t>
            </a:r>
            <a:r>
              <a:rPr lang="el-GR" sz="2800" dirty="0"/>
              <a:t>          </a:t>
            </a:r>
          </a:p>
          <a:p>
            <a:pPr marL="0" indent="0">
              <a:buNone/>
              <a:defRPr/>
            </a:pPr>
            <a:endParaRPr lang="el-GR" sz="1400" dirty="0"/>
          </a:p>
          <a:p>
            <a:pPr marL="0" indent="0">
              <a:buNone/>
              <a:defRPr/>
            </a:pPr>
            <a:endParaRPr lang="el-GR" sz="1400" dirty="0"/>
          </a:p>
          <a:p>
            <a:pPr marL="0" indent="0">
              <a:buNone/>
              <a:defRPr/>
            </a:pPr>
            <a:r>
              <a:rPr lang="el-GR" sz="1400" dirty="0"/>
              <a:t>[1] </a:t>
            </a:r>
            <a:r>
              <a:rPr lang="el-GR" sz="1400" dirty="0">
                <a:hlinkClick r:id="rId4"/>
              </a:rPr>
              <a:t>http://creativecommons.org/licenses/by-</a:t>
            </a:r>
            <a:r>
              <a:rPr lang="en-US" sz="1400" dirty="0" err="1">
                <a:hlinkClick r:id="rId4"/>
              </a:rPr>
              <a:t>sa</a:t>
            </a:r>
            <a:r>
              <a:rPr lang="el-GR" sz="1400" dirty="0">
                <a:hlinkClick r:id="rId4"/>
              </a:rPr>
              <a:t>/4.0/</a:t>
            </a:r>
            <a:r>
              <a:rPr lang="el-GR" sz="1400" dirty="0">
                <a:hlinkClick r:id="rId5"/>
              </a:rPr>
              <a:t> </a:t>
            </a:r>
            <a:endParaRPr lang="el-GR" sz="1400" dirty="0"/>
          </a:p>
        </p:txBody>
      </p:sp>
      <p:sp>
        <p:nvSpPr>
          <p:cNvPr id="109572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/>
              <a:t>Σημείωμα </a:t>
            </a:r>
            <a:r>
              <a:rPr lang="el-GR" altLang="el-GR" b="1" dirty="0" err="1" smtClean="0"/>
              <a:t>Αδειοδότησης</a:t>
            </a:r>
            <a:endParaRPr lang="el-GR" altLang="el-GR" b="1" dirty="0" smtClean="0"/>
          </a:p>
        </p:txBody>
      </p:sp>
    </p:spTree>
    <p:extLst>
      <p:ext uri="{BB962C8B-B14F-4D97-AF65-F5344CB8AC3E}">
        <p14:creationId xmlns:p14="http://schemas.microsoft.com/office/powerpoint/2010/main" val="37826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Περιεχόμενα ενότητας (1)</a:t>
            </a:r>
          </a:p>
        </p:txBody>
      </p:sp>
      <p:sp>
        <p:nvSpPr>
          <p:cNvPr id="65539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 lnSpcReduction="10000"/>
          </a:bodyPr>
          <a:lstStyle/>
          <a:p>
            <a:pP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χλωροπλάστης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και τα θυλακοειδή. </a:t>
            </a:r>
          </a:p>
          <a:p>
            <a:pP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φωτοσυνθετικές χρωστικές. </a:t>
            </a:r>
          </a:p>
          <a:p>
            <a:pPr marL="457200" indent="-457200"/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Τα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φωτοσυστήματα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/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Τα φωτοχημικά κέντρα.</a:t>
            </a:r>
          </a:p>
          <a:p>
            <a:pPr marL="457200" indent="-457200"/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Το κυτόχρωμα </a:t>
            </a:r>
            <a:r>
              <a:rPr lang="en-US" sz="2800" i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bf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l-GR" sz="28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Η δέσμευση της ηλεκτρομαγνητικής ακτινοβολίας από τις χρωστικές και τα γεγονότα που ακολουθούν. </a:t>
            </a:r>
          </a:p>
          <a:p>
            <a:pPr marL="457200" indent="-457200"/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Το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εξιτόνιο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028700" lvl="1" indent="-571500"/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40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8A48A-DBBD-4C93-8B44-CDAB91A6D54C}" type="slidenum">
              <a:rPr lang="el-GR" altLang="el-GR" smtClean="0">
                <a:latin typeface="Calibri" pitchFamily="34" charset="0"/>
                <a:cs typeface="Arial" charset="0"/>
              </a:rPr>
              <a:pPr/>
              <a:t>5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Τίτλος"/>
          <p:cNvSpPr>
            <a:spLocks noGrp="1"/>
          </p:cNvSpPr>
          <p:nvPr>
            <p:ph type="ctrTitle"/>
          </p:nvPr>
        </p:nvSpPr>
        <p:spPr bwMode="auto">
          <a:xfrm>
            <a:off x="1257300" y="1844675"/>
            <a:ext cx="7772400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b="1" dirty="0" smtClean="0"/>
              <a:t>Τέλος ενότητας</a:t>
            </a:r>
          </a:p>
        </p:txBody>
      </p:sp>
      <p:sp>
        <p:nvSpPr>
          <p:cNvPr id="113667" name="Υπότιτλος"/>
          <p:cNvSpPr>
            <a:spLocks noGrp="1"/>
          </p:cNvSpPr>
          <p:nvPr>
            <p:ph type="subTitle" idx="1"/>
          </p:nvPr>
        </p:nvSpPr>
        <p:spPr>
          <a:xfrm>
            <a:off x="1255714" y="3500439"/>
            <a:ext cx="7775575" cy="1800225"/>
          </a:xfrm>
        </p:spPr>
        <p:txBody>
          <a:bodyPr/>
          <a:lstStyle/>
          <a:p>
            <a:pPr algn="r" eaLnBrk="1" hangingPunct="1"/>
            <a:r>
              <a:rPr lang="el-GR" altLang="el-GR" dirty="0" smtClean="0"/>
              <a:t>Επεξεργασία: Χρυσάνθη Χαρατσάρη</a:t>
            </a:r>
            <a:br>
              <a:rPr lang="el-GR" altLang="el-GR" dirty="0" smtClean="0"/>
            </a:br>
            <a:r>
              <a:rPr lang="el-GR" altLang="el-GR" dirty="0" smtClean="0"/>
              <a:t>Θεσσαλονίκη, Εαρινό εξάμηνο 2014-2015</a:t>
            </a:r>
          </a:p>
        </p:txBody>
      </p:sp>
    </p:spTree>
    <p:extLst>
      <p:ext uri="{BB962C8B-B14F-4D97-AF65-F5344CB8AC3E}">
        <p14:creationId xmlns:p14="http://schemas.microsoft.com/office/powerpoint/2010/main" val="2947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3"/>
          <p:cNvSpPr>
            <a:spLocks noGrp="1"/>
          </p:cNvSpPr>
          <p:nvPr>
            <p:ph type="title"/>
          </p:nvPr>
        </p:nvSpPr>
        <p:spPr bwMode="auto">
          <a:xfrm>
            <a:off x="1293813" y="3849689"/>
            <a:ext cx="7772400" cy="136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sz="4400"/>
              <a:t>Σημειώματα</a:t>
            </a:r>
          </a:p>
        </p:txBody>
      </p:sp>
      <p:sp>
        <p:nvSpPr>
          <p:cNvPr id="114691" name="Text Placeholder 4"/>
          <p:cNvSpPr>
            <a:spLocks noGrp="1"/>
          </p:cNvSpPr>
          <p:nvPr>
            <p:ph type="body" idx="1"/>
          </p:nvPr>
        </p:nvSpPr>
        <p:spPr>
          <a:xfrm>
            <a:off x="1293813" y="2349500"/>
            <a:ext cx="7772400" cy="1500188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6810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/>
              <a:t>Διατήρηση Σημειωμάτων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l-GR" sz="2400" dirty="0"/>
              <a:t>Οποιαδήποτε αναπαραγωγή ή διασκευή του υλικού θα πρέπει να συμπεριλαμβάνει: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/>
              <a:t>τ</a:t>
            </a:r>
            <a:r>
              <a:rPr lang="en-US" sz="2000" dirty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/>
              <a:t>ια</a:t>
            </a:r>
            <a:r>
              <a:rPr lang="en-US" sz="2000" dirty="0" err="1"/>
              <a:t>τήρησης</a:t>
            </a:r>
            <a:r>
              <a:rPr lang="en-US" sz="2000" dirty="0"/>
              <a:t> Σημειωμάτων</a:t>
            </a:r>
            <a:endParaRPr lang="el-GR" sz="20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το Σημείωμα Χρήσης Έργων Τρίτων (εφόσον υπάρχει)</a:t>
            </a:r>
          </a:p>
          <a:p>
            <a:pPr marL="0" indent="0">
              <a:buNone/>
              <a:defRPr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639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Περιεχόμενα ενότητας (2)</a:t>
            </a:r>
          </a:p>
        </p:txBody>
      </p:sp>
      <p:sp>
        <p:nvSpPr>
          <p:cNvPr id="65539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8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φωτοχημικές αντιδράσεις και τα τελικά προϊόντα.</a:t>
            </a:r>
          </a:p>
          <a:p>
            <a:pPr>
              <a:buFont typeface="+mj-lt"/>
              <a:buAutoNum type="arabicPeriod" startAt="8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Η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φωτοφωσφορυλίωση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(η κυκλική και η μη κυκλική): ο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χημειοσμωτικός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μηχανισμός παραγωγής ΑΤΡ στους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χλωροπλάστες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+mj-lt"/>
              <a:buAutoNum type="arabicPeriod" startAt="8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ομοιότητες και οι διαφορές μεταξύ των μιτοχονδρίων και των θυλακοειδών.</a:t>
            </a:r>
            <a:endParaRPr lang="en-US" sz="28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028700" lvl="1" indent="-571500"/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40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8A48A-DBBD-4C93-8B44-CDAB91A6D54C}" type="slidenum">
              <a:rPr lang="el-GR" altLang="el-GR" smtClean="0">
                <a:latin typeface="Calibri" pitchFamily="34" charset="0"/>
                <a:cs typeface="Arial" charset="0"/>
              </a:rPr>
              <a:pPr/>
              <a:t>6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09320"/>
            <a:ext cx="679798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9644" y="328300"/>
            <a:ext cx="314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Calibri" panose="020F0502020204030204" pitchFamily="34" charset="0"/>
              </a:rPr>
              <a:t>Η ΦΩΤΟΣΥΝΘΕΣΗ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899" y="1556792"/>
            <a:ext cx="9628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Η ΦΩΤΟΣΥΝΘΕΣΗ</a:t>
            </a:r>
          </a:p>
          <a:p>
            <a:pPr algn="ctr"/>
            <a:r>
              <a:rPr lang="el-GR" sz="6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Ι. ΟΙ ΦΩΤΟΧΗΜΙΚΕΣ ΑΝΤΙΔΡΑΣΕΙΣ</a:t>
            </a:r>
            <a:endParaRPr lang="el-GR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01040" y="692696"/>
            <a:ext cx="9372600" cy="5016758"/>
          </a:xfrm>
          <a:prstGeom prst="rect">
            <a:avLst/>
          </a:prstGeom>
          <a:gradFill flip="none" rotWithShape="1">
            <a:gsLst>
              <a:gs pos="0">
                <a:srgbClr val="000082">
                  <a:alpha val="54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100000" t="100000"/>
            </a:path>
            <a:tileRect r="-100000" b="-100000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/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TA </a:t>
            </a:r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ΓΕΓΟΝΟΤΑ </a:t>
            </a:r>
            <a:r>
              <a:rPr lang="el-GR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ΠΟΥ ΑΚΟΛΟΥΘΟΥΝ ΟΤΑΝ ΗΛΕΚΤΡΟΜΑΓΝΗΤΙΚΗ ΑΚΤΙΝΟΒΟΛΙΑ ΟΡΑΤΟΥ ΦΑΣΜΑΤΟΣ ΠΡΟΣΠΙΠΤΕΙ ΠΑΝΩ ΣΕ ΕΝΑ ΠΡΑΣΙΝΟ </a:t>
            </a:r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ΦΥΛΛΟ</a:t>
            </a:r>
            <a:endParaRPr lang="en-US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defTabSz="762000"/>
            <a:endParaRPr lang="en-US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defTabSz="762000"/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Α. ΤΑ ΦΩΤΟΧΗΜΙΚΑ ΓΕΓΟΝΟΤΑ ΤΗΣ ΦΩΤΟΣΥΝΘΕΣΗΣ</a:t>
            </a:r>
          </a:p>
          <a:p>
            <a:pPr algn="ctr" defTabSz="762000"/>
            <a:endParaRPr lang="el-GR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56" y="471438"/>
            <a:ext cx="99371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Στόχος ενότητας:  ΠΑΡΑΓΩΓΗ ΑΤΡ στους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χλωροπλάστες</a:t>
            </a:r>
            <a:endParaRPr lang="el-GR" sz="28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χλωροπλάστης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και τα θυλακοειδή</a:t>
            </a:r>
            <a:r>
              <a:rPr lang="el-G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</a:t>
            </a:r>
            <a:r>
              <a:rPr lang="el-G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φωτοσυνθετικές 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χρωστικές.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Τα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φωτοσυστήματα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τα φωτοχημικά κέντρα και το κυτόχρωμα </a:t>
            </a:r>
            <a:r>
              <a:rPr lang="en-US" sz="2800" i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bf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l-GR" sz="28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Η δέσμευση της ηλεκτρομαγνητικής ακτινοβολίας από τις χρωστικές και τα γεγονότα που ακολουθούν. Το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εξιτόνιο</a:t>
            </a:r>
            <a:r>
              <a:rPr lang="el-G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l-GR" sz="28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φωτοχημικές αντιδράσεις και τα τελικά προϊόντα.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Η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φωτοφωσφορυλίωση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(η κυκλική και η μη κυκλική): ο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χημειοσμωτικός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μηχανισμός παραγωγής ΑΤΡ στους </a:t>
            </a:r>
            <a:r>
              <a:rPr lang="el-GR" sz="28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χλωροπλάστες</a:t>
            </a: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ομοιότητες και οι διαφορές μεταξύ των μιτοχονδρίων και των θυλακοειδών.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2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18826</TotalTime>
  <Words>1683</Words>
  <Application>Microsoft Office PowerPoint</Application>
  <PresentationFormat>35mm Slides</PresentationFormat>
  <Paragraphs>452</Paragraphs>
  <Slides>52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Arial Unicode MS</vt:lpstr>
      <vt:lpstr>Arial</vt:lpstr>
      <vt:lpstr>Arial Black</vt:lpstr>
      <vt:lpstr>Calibri</vt:lpstr>
      <vt:lpstr>Century Gothic</vt:lpstr>
      <vt:lpstr>Courier New</vt:lpstr>
      <vt:lpstr>Tahoma</vt:lpstr>
      <vt:lpstr>Times New Roman</vt:lpstr>
      <vt:lpstr>Times New Roman Greek</vt:lpstr>
      <vt:lpstr>Verdana</vt:lpstr>
      <vt:lpstr>Wingdings</vt:lpstr>
      <vt:lpstr>Default Design</vt:lpstr>
      <vt:lpstr>Office Theme</vt:lpstr>
      <vt:lpstr>Image</vt:lpstr>
      <vt:lpstr>CorelPhotoPaint.Image.7</vt:lpstr>
      <vt:lpstr>PHOTO-PAINT</vt:lpstr>
      <vt:lpstr>MDLDrawObject Class</vt:lpstr>
      <vt:lpstr>ISIS/Draw Sketch</vt:lpstr>
      <vt:lpstr>CorelPhotoPaint.Image.10</vt:lpstr>
      <vt:lpstr>Βιοχημεία</vt:lpstr>
      <vt:lpstr>Άδειες Χρήσης</vt:lpstr>
      <vt:lpstr>Χρηματοδότηση</vt:lpstr>
      <vt:lpstr>Ο ενεργειακός μεταβολισμός –  Οι φωτοχημικές αντιδράσεις –  Η φωτοσύνθεση</vt:lpstr>
      <vt:lpstr>Περιεχόμενα ενότητας (1)</vt:lpstr>
      <vt:lpstr>Περιεχόμενα ενότητας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ΚΑΡΟΤΕΝΟΕΙΔΗ: βοηθητικές φωτοσυνθετικές χρωστικές με χρώμα κίτρινο προς κόκκινο.  Περιέχουν περίπου 40 άτομα C ή οκτώ μονάδες ισοπρενίου [CH2=C(CH3)-CH=CH2]  ΜΗ ΥΔΑΤΟΔΙΑΛΥΤΑ ΜΟΡΙΑ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Σημείωμα Χρήσης Έργων Τρίτων (1/5)</vt:lpstr>
      <vt:lpstr>Σημείωμα Χρήσης Έργων Τρίτων (2/5)</vt:lpstr>
      <vt:lpstr>Σημείωμα Χρήσης Έργων Τρίτων (3/5)</vt:lpstr>
      <vt:lpstr>Σημείωμα Χρήσης Έργων Τρίτων (4/5)</vt:lpstr>
      <vt:lpstr>Σημείωμα Χρήσης Έργων Τρίτων (5/5)</vt:lpstr>
      <vt:lpstr>Σημείωμα Αναφοράς</vt:lpstr>
      <vt:lpstr>Σημείωμα Αδειοδότησης</vt:lpstr>
      <vt:lpstr>Τέλος ενότητας</vt:lpstr>
      <vt:lpstr>Σημειώματα</vt:lpstr>
      <vt:lpstr>Διατήρηση Σημειωμάτων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ΚΟΙΝΑ ΧΑΡΑΚΤΗΡΙΣΤΙΚΑ ΦΩΤΟΦΩΣΦΟΡΥΛΙΩΣΗΣ ΚΑΙ ΟΞΕΙΔΩΤΙΚΗΣ ΦΩΣΦΟΡΥΛΙΩΣΗΣ</dc:title>
  <dc:creator>ΔΙΑΜΑΝΤΙΔΗΣ ΓΡΗΓΟΡΙΟΣ</dc:creator>
  <cp:lastModifiedBy>Grigorios Diamantidis</cp:lastModifiedBy>
  <cp:revision>265</cp:revision>
  <cp:lastPrinted>1998-11-11T09:44:00Z</cp:lastPrinted>
  <dcterms:created xsi:type="dcterms:W3CDTF">1996-11-25T12:54:56Z</dcterms:created>
  <dcterms:modified xsi:type="dcterms:W3CDTF">2016-11-30T08:43:48Z</dcterms:modified>
</cp:coreProperties>
</file>