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7099300" cy="10234613"/>
  <p:defaultTextStyle>
    <a:defPPr>
      <a:defRPr lang="el-GR"/>
    </a:defPPr>
    <a:lvl1pPr marL="0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39817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79635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919452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559271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99091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838906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478726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5118543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656" y="-1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607"/>
            <a:ext cx="10881360" cy="2058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1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8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8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507"/>
            <a:ext cx="2880360" cy="81921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507"/>
            <a:ext cx="8427720" cy="81921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4"/>
            <a:ext cx="10881360" cy="1906906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408"/>
            <a:ext cx="10881360" cy="2100263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3981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796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194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2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0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89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87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8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0"/>
            <a:ext cx="5654040" cy="6336352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0"/>
            <a:ext cx="5654040" cy="6336352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61"/>
            <a:ext cx="5656263" cy="89567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39817" indent="0">
              <a:buNone/>
              <a:defRPr sz="2700" b="1"/>
            </a:lvl2pPr>
            <a:lvl3pPr marL="1279635" indent="0">
              <a:buNone/>
              <a:defRPr sz="2400" b="1"/>
            </a:lvl3pPr>
            <a:lvl4pPr marL="1919452" indent="0">
              <a:buNone/>
              <a:defRPr sz="2200" b="1"/>
            </a:lvl4pPr>
            <a:lvl5pPr marL="2559271" indent="0">
              <a:buNone/>
              <a:defRPr sz="2200" b="1"/>
            </a:lvl5pPr>
            <a:lvl6pPr marL="3199091" indent="0">
              <a:buNone/>
              <a:defRPr sz="2200" b="1"/>
            </a:lvl6pPr>
            <a:lvl7pPr marL="3838906" indent="0">
              <a:buNone/>
              <a:defRPr sz="2200" b="1"/>
            </a:lvl7pPr>
            <a:lvl8pPr marL="4478726" indent="0">
              <a:buNone/>
              <a:defRPr sz="2200" b="1"/>
            </a:lvl8pPr>
            <a:lvl9pPr marL="511854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32"/>
            <a:ext cx="5656263" cy="55318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46" y="2149161"/>
            <a:ext cx="5658485" cy="89567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39817" indent="0">
              <a:buNone/>
              <a:defRPr sz="2700" b="1"/>
            </a:lvl2pPr>
            <a:lvl3pPr marL="1279635" indent="0">
              <a:buNone/>
              <a:defRPr sz="2400" b="1"/>
            </a:lvl3pPr>
            <a:lvl4pPr marL="1919452" indent="0">
              <a:buNone/>
              <a:defRPr sz="2200" b="1"/>
            </a:lvl4pPr>
            <a:lvl5pPr marL="2559271" indent="0">
              <a:buNone/>
              <a:defRPr sz="2200" b="1"/>
            </a:lvl5pPr>
            <a:lvl6pPr marL="3199091" indent="0">
              <a:buNone/>
              <a:defRPr sz="2200" b="1"/>
            </a:lvl6pPr>
            <a:lvl7pPr marL="3838906" indent="0">
              <a:buNone/>
              <a:defRPr sz="2200" b="1"/>
            </a:lvl7pPr>
            <a:lvl8pPr marL="4478726" indent="0">
              <a:buNone/>
              <a:defRPr sz="2200" b="1"/>
            </a:lvl8pPr>
            <a:lvl9pPr marL="511854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46" y="3044832"/>
            <a:ext cx="5658485" cy="55318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1" y="382274"/>
            <a:ext cx="4211638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1" y="382279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91" y="200915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817" indent="0">
              <a:buNone/>
              <a:defRPr sz="1700"/>
            </a:lvl2pPr>
            <a:lvl3pPr marL="1279635" indent="0">
              <a:buNone/>
              <a:defRPr sz="1400"/>
            </a:lvl3pPr>
            <a:lvl4pPr marL="1919452" indent="0">
              <a:buNone/>
              <a:defRPr sz="1400"/>
            </a:lvl4pPr>
            <a:lvl5pPr marL="2559271" indent="0">
              <a:buNone/>
              <a:defRPr sz="1400"/>
            </a:lvl5pPr>
            <a:lvl6pPr marL="3199091" indent="0">
              <a:buNone/>
              <a:defRPr sz="1400"/>
            </a:lvl6pPr>
            <a:lvl7pPr marL="3838906" indent="0">
              <a:buNone/>
              <a:defRPr sz="1400"/>
            </a:lvl7pPr>
            <a:lvl8pPr marL="4478726" indent="0">
              <a:buNone/>
              <a:defRPr sz="1400"/>
            </a:lvl8pPr>
            <a:lvl9pPr marL="511854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6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2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39817" indent="0">
              <a:buNone/>
              <a:defRPr sz="3800"/>
            </a:lvl2pPr>
            <a:lvl3pPr marL="1279635" indent="0">
              <a:buNone/>
              <a:defRPr sz="3200"/>
            </a:lvl3pPr>
            <a:lvl4pPr marL="1919452" indent="0">
              <a:buNone/>
              <a:defRPr sz="2700"/>
            </a:lvl4pPr>
            <a:lvl5pPr marL="2559271" indent="0">
              <a:buNone/>
              <a:defRPr sz="2700"/>
            </a:lvl5pPr>
            <a:lvl6pPr marL="3199091" indent="0">
              <a:buNone/>
              <a:defRPr sz="2700"/>
            </a:lvl6pPr>
            <a:lvl7pPr marL="3838906" indent="0">
              <a:buNone/>
              <a:defRPr sz="2700"/>
            </a:lvl7pPr>
            <a:lvl8pPr marL="4478726" indent="0">
              <a:buNone/>
              <a:defRPr sz="2700"/>
            </a:lvl8pPr>
            <a:lvl9pPr marL="5118543" indent="0">
              <a:buNone/>
              <a:defRPr sz="27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81"/>
            <a:ext cx="7680960" cy="1126808"/>
          </a:xfrm>
        </p:spPr>
        <p:txBody>
          <a:bodyPr/>
          <a:lstStyle>
            <a:lvl1pPr marL="0" indent="0">
              <a:buNone/>
              <a:defRPr sz="2000"/>
            </a:lvl1pPr>
            <a:lvl2pPr marL="639817" indent="0">
              <a:buNone/>
              <a:defRPr sz="1700"/>
            </a:lvl2pPr>
            <a:lvl3pPr marL="1279635" indent="0">
              <a:buNone/>
              <a:defRPr sz="1400"/>
            </a:lvl3pPr>
            <a:lvl4pPr marL="1919452" indent="0">
              <a:buNone/>
              <a:defRPr sz="1400"/>
            </a:lvl4pPr>
            <a:lvl5pPr marL="2559271" indent="0">
              <a:buNone/>
              <a:defRPr sz="1400"/>
            </a:lvl5pPr>
            <a:lvl6pPr marL="3199091" indent="0">
              <a:buNone/>
              <a:defRPr sz="1400"/>
            </a:lvl6pPr>
            <a:lvl7pPr marL="3838906" indent="0">
              <a:buNone/>
              <a:defRPr sz="1400"/>
            </a:lvl7pPr>
            <a:lvl8pPr marL="4478726" indent="0">
              <a:buNone/>
              <a:defRPr sz="1400"/>
            </a:lvl8pPr>
            <a:lvl9pPr marL="511854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1" y="384500"/>
            <a:ext cx="11521440" cy="1600200"/>
          </a:xfrm>
          <a:prstGeom prst="rect">
            <a:avLst/>
          </a:prstGeom>
        </p:spPr>
        <p:txBody>
          <a:bodyPr vert="horz" lIns="127963" tIns="63981" rIns="127963" bIns="6398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1" y="2240280"/>
            <a:ext cx="11521440" cy="6336352"/>
          </a:xfrm>
          <a:prstGeom prst="rect">
            <a:avLst/>
          </a:prstGeom>
        </p:spPr>
        <p:txBody>
          <a:bodyPr vert="horz" lIns="127963" tIns="63981" rIns="127963" bIns="639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1" y="8898905"/>
            <a:ext cx="2987040" cy="511172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B39FF-511D-4780-8DFB-32374E5C8351}" type="datetimeFigureOut">
              <a:rPr lang="el-GR" smtClean="0"/>
              <a:pPr/>
              <a:t>20/1/2013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905"/>
            <a:ext cx="4053840" cy="511172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1" y="8898905"/>
            <a:ext cx="2987040" cy="511172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63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63" indent="-479863" algn="l" defTabSz="127963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704" indent="-399888" algn="l" defTabSz="1279635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546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363" indent="-319908" algn="l" defTabSz="127963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180" indent="-319908" algn="l" defTabSz="127963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518997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58815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634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454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17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35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452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271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091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838906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726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543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/>
        </p:nvGrpSpPr>
        <p:grpSpPr>
          <a:xfrm>
            <a:off x="136104" y="624136"/>
            <a:ext cx="12529392" cy="8424936"/>
            <a:chOff x="136104" y="624136"/>
            <a:chExt cx="12529392" cy="8424936"/>
          </a:xfrm>
        </p:grpSpPr>
        <p:sp>
          <p:nvSpPr>
            <p:cNvPr id="540" name="Rectangle 539"/>
            <p:cNvSpPr/>
            <p:nvPr/>
          </p:nvSpPr>
          <p:spPr>
            <a:xfrm>
              <a:off x="7336904" y="984176"/>
              <a:ext cx="4392488" cy="46805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37" name="Rectangle 536"/>
            <p:cNvSpPr/>
            <p:nvPr/>
          </p:nvSpPr>
          <p:spPr>
            <a:xfrm>
              <a:off x="9065096" y="1632248"/>
              <a:ext cx="2520280" cy="266429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36104" y="1632247"/>
              <a:ext cx="6944747" cy="63367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368882" y="5952727"/>
              <a:ext cx="4360509" cy="27363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0" name="TextBox 10"/>
            <p:cNvSpPr txBox="1"/>
            <p:nvPr/>
          </p:nvSpPr>
          <p:spPr>
            <a:xfrm>
              <a:off x="7480920" y="1128192"/>
              <a:ext cx="4104456" cy="33855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/>
                <a:t>ΕΘΝΙΚΟ ΠΛΑΙΣΙΟ ΠΡΟΣΟΝΤΩΝ (Ε.Π.Π)</a:t>
              </a:r>
              <a:endParaRPr lang="el-GR" sz="1600" b="1" dirty="0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7552928" y="8206482"/>
              <a:ext cx="4032448" cy="3385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600" b="1" dirty="0" smtClean="0"/>
                <a:t>ΠΛΑΙΣΙΟ ΔΙΑΣΦΑΛΙΣΗΣ ΠΟΙΟΤΗΤΑΣ ΣΤΗ ΔΒΜ</a:t>
              </a:r>
              <a:endParaRPr lang="el-GR" sz="1600" b="1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7552929" y="6725092"/>
              <a:ext cx="2808311" cy="3077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400" b="1" dirty="0" smtClean="0"/>
                <a:t>ΠΟΙΟΤΗΤΑ, ΠΑΝΤΑ, ΠΑΝΤΟΥ (Π</a:t>
              </a:r>
              <a:r>
                <a:rPr lang="el-GR" sz="1400" b="1" baseline="30000" dirty="0" smtClean="0"/>
                <a:t>3</a:t>
              </a:r>
              <a:r>
                <a:rPr lang="el-GR" sz="1400" b="1" dirty="0" smtClean="0"/>
                <a:t>)</a:t>
              </a:r>
              <a:endParaRPr lang="el-GR" sz="1400" b="1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1988428" y="2928391"/>
              <a:ext cx="677068" cy="576064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txBody>
            <a:bodyPr vert="vert" wrap="square" lIns="91420" tIns="45710" rIns="91420" bIns="45710" rtlCol="0">
              <a:spAutoFit/>
            </a:bodyPr>
            <a:lstStyle/>
            <a:p>
              <a:pPr algn="ctr"/>
              <a:r>
                <a:rPr lang="el-GR" sz="1600" b="1" dirty="0" smtClean="0"/>
                <a:t>ΠΛΑΙΣΙΟ ΕΓΚΥΡΟΠΟΙΗΣΗΣ ΔΕΞΙΟΤΗΤΩΝ </a:t>
              </a:r>
            </a:p>
            <a:p>
              <a:pPr algn="ctr"/>
              <a:r>
                <a:rPr lang="el-GR" sz="1600" dirty="0" smtClean="0"/>
                <a:t>ΟΙ ΟΠΟΙΕΣ ΑΠΟΚΤΗΘΗΚΑΝ ΜΕ ΜΗΤΥΠΙΚΟ Ή ΆΤΥΠΟ ΤΡΟΠΟ</a:t>
              </a:r>
              <a:endParaRPr lang="el-GR" sz="1600" dirty="0"/>
            </a:p>
          </p:txBody>
        </p:sp>
        <p:cxnSp>
          <p:nvCxnSpPr>
            <p:cNvPr id="163" name="Straight Arrow Connector 162"/>
            <p:cNvCxnSpPr>
              <a:stCxn id="144" idx="3"/>
              <a:endCxn id="162" idx="1"/>
            </p:cNvCxnSpPr>
            <p:nvPr/>
          </p:nvCxnSpPr>
          <p:spPr>
            <a:xfrm>
              <a:off x="11329323" y="5808711"/>
              <a:ext cx="65910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555041" y="5639365"/>
              <a:ext cx="732019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ΣΤΟΧΟΙ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1958217" y="5639365"/>
              <a:ext cx="1319039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ΠΕΡΙΕΧΟΜΕΝΟ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842416" y="5639365"/>
              <a:ext cx="1151237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ΜΕΘΟΔΕΥΣΗ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713886" y="5644972"/>
              <a:ext cx="1159893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400" b="1" dirty="0" smtClean="0"/>
                <a:t>ΑΞΙΟΛΟΓΗΣΗ</a:t>
              </a:r>
              <a:endParaRPr lang="el-GR" sz="1400" b="1" dirty="0"/>
            </a:p>
          </p:txBody>
        </p:sp>
        <p:cxnSp>
          <p:nvCxnSpPr>
            <p:cNvPr id="152" name="Straight Arrow Connector 151"/>
            <p:cNvCxnSpPr>
              <a:stCxn id="145" idx="3"/>
              <a:endCxn id="146" idx="1"/>
            </p:cNvCxnSpPr>
            <p:nvPr/>
          </p:nvCxnSpPr>
          <p:spPr>
            <a:xfrm>
              <a:off x="1287060" y="5793243"/>
              <a:ext cx="67115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>
              <a:stCxn id="146" idx="3"/>
              <a:endCxn id="147" idx="1"/>
            </p:cNvCxnSpPr>
            <p:nvPr/>
          </p:nvCxnSpPr>
          <p:spPr>
            <a:xfrm>
              <a:off x="3277256" y="5793243"/>
              <a:ext cx="56516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>
              <a:stCxn id="147" idx="3"/>
              <a:endCxn id="148" idx="1"/>
            </p:cNvCxnSpPr>
            <p:nvPr/>
          </p:nvCxnSpPr>
          <p:spPr>
            <a:xfrm>
              <a:off x="4993653" y="5793243"/>
              <a:ext cx="720233" cy="56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93010" y="3144416"/>
              <a:ext cx="1071217" cy="64631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Μελέτη </a:t>
              </a:r>
            </a:p>
            <a:p>
              <a:pPr algn="ctr"/>
              <a:r>
                <a:rPr lang="el-GR" sz="1200" b="1" dirty="0" smtClean="0"/>
                <a:t>μαθησιακών</a:t>
              </a:r>
            </a:p>
            <a:p>
              <a:pPr algn="ctr"/>
              <a:r>
                <a:rPr lang="el-GR" sz="1200" b="1" dirty="0" smtClean="0"/>
                <a:t>αναγκών</a:t>
              </a:r>
              <a:endParaRPr lang="el-GR" sz="12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12099" y="6379169"/>
              <a:ext cx="1192076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Ευελιξία στη</a:t>
              </a:r>
            </a:p>
            <a:p>
              <a:pPr algn="ctr"/>
              <a:r>
                <a:rPr lang="el-GR" sz="1050" dirty="0" smtClean="0"/>
                <a:t>στοχοθεσία </a:t>
              </a:r>
            </a:p>
            <a:p>
              <a:pPr algn="ctr"/>
              <a:r>
                <a:rPr lang="el-GR" sz="1050" dirty="0" smtClean="0"/>
                <a:t>βάσει των</a:t>
              </a:r>
            </a:p>
            <a:p>
              <a:pPr algn="ctr"/>
              <a:r>
                <a:rPr lang="el-GR" sz="1050" dirty="0" smtClean="0"/>
                <a:t>αναγκών των επιμέρους</a:t>
              </a:r>
            </a:p>
            <a:p>
              <a:pPr algn="ctr"/>
              <a:r>
                <a:rPr lang="el-GR" sz="1050" dirty="0" smtClean="0"/>
                <a:t>ομάδων αναφοράς</a:t>
              </a:r>
              <a:endParaRPr lang="el-GR" sz="1050" dirty="0"/>
            </a:p>
          </p:txBody>
        </p:sp>
        <p:cxnSp>
          <p:nvCxnSpPr>
            <p:cNvPr id="41" name="Straight Arrow Connector 40"/>
            <p:cNvCxnSpPr>
              <a:stCxn id="38" idx="2"/>
              <a:endCxn id="145" idx="0"/>
            </p:cNvCxnSpPr>
            <p:nvPr/>
          </p:nvCxnSpPr>
          <p:spPr>
            <a:xfrm flipH="1">
              <a:off x="921051" y="3790727"/>
              <a:ext cx="7568" cy="184863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45" idx="2"/>
              <a:endCxn id="39" idx="0"/>
            </p:cNvCxnSpPr>
            <p:nvPr/>
          </p:nvCxnSpPr>
          <p:spPr>
            <a:xfrm flipH="1">
              <a:off x="908137" y="5947121"/>
              <a:ext cx="12914" cy="43204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1968283" y="2961511"/>
              <a:ext cx="1319162" cy="83097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Προδιαγραφές</a:t>
              </a:r>
            </a:p>
            <a:p>
              <a:pPr algn="ctr"/>
              <a:r>
                <a:rPr lang="el-GR" sz="1200" b="1" dirty="0" smtClean="0"/>
                <a:t>ανάπτυξης</a:t>
              </a:r>
            </a:p>
            <a:p>
              <a:pPr algn="ctr"/>
              <a:r>
                <a:rPr lang="el-GR" sz="1200" b="1" dirty="0" smtClean="0"/>
                <a:t>εκπαιδευτικού υλικού</a:t>
              </a:r>
              <a:endParaRPr lang="el-GR" sz="1200" b="1" dirty="0"/>
            </a:p>
          </p:txBody>
        </p:sp>
        <p:cxnSp>
          <p:nvCxnSpPr>
            <p:cNvPr id="47" name="Straight Arrow Connector 46"/>
            <p:cNvCxnSpPr>
              <a:stCxn id="45" idx="2"/>
              <a:endCxn id="146" idx="0"/>
            </p:cNvCxnSpPr>
            <p:nvPr/>
          </p:nvCxnSpPr>
          <p:spPr>
            <a:xfrm flipH="1">
              <a:off x="2617737" y="3792488"/>
              <a:ext cx="10127" cy="1846877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040291" y="6379169"/>
              <a:ext cx="1152128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Επεξεργασία και συγγραφή εκπαιδευτικού υλικού ανά θεματική ενότητα και ανά πρόγραμμα</a:t>
              </a:r>
              <a:endParaRPr lang="el-GR" sz="1050" dirty="0"/>
            </a:p>
          </p:txBody>
        </p:sp>
        <p:cxnSp>
          <p:nvCxnSpPr>
            <p:cNvPr id="50" name="Straight Arrow Connector 49"/>
            <p:cNvCxnSpPr>
              <a:stCxn id="146" idx="2"/>
              <a:endCxn id="48" idx="0"/>
            </p:cNvCxnSpPr>
            <p:nvPr/>
          </p:nvCxnSpPr>
          <p:spPr>
            <a:xfrm flipH="1">
              <a:off x="2616355" y="5947121"/>
              <a:ext cx="1382" cy="43204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712699" y="6385520"/>
              <a:ext cx="1152128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Ανάπτυξη μέσων αξιολόγησης (εσωτερικής και εξωτερικής) βάσει των στόχων οι οποίοι έχουν τεθεί </a:t>
              </a:r>
              <a:endParaRPr lang="el-GR" sz="1050" dirty="0"/>
            </a:p>
          </p:txBody>
        </p:sp>
        <p:cxnSp>
          <p:nvCxnSpPr>
            <p:cNvPr id="59" name="Straight Arrow Connector 58"/>
            <p:cNvCxnSpPr>
              <a:stCxn id="148" idx="2"/>
              <a:endCxn id="57" idx="0"/>
            </p:cNvCxnSpPr>
            <p:nvPr/>
          </p:nvCxnSpPr>
          <p:spPr>
            <a:xfrm flipH="1">
              <a:off x="6288763" y="5952728"/>
              <a:ext cx="5070" cy="432792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3840491" y="6379169"/>
              <a:ext cx="1152128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Προσδιορισμός των ενδεδειγμένων εκπαιδευτικών μεθόδων και των τεχνικών διδασκαλίας </a:t>
              </a:r>
              <a:endParaRPr lang="el-GR" sz="1050" dirty="0"/>
            </a:p>
          </p:txBody>
        </p:sp>
        <p:cxnSp>
          <p:nvCxnSpPr>
            <p:cNvPr id="62" name="Straight Arrow Connector 61"/>
            <p:cNvCxnSpPr>
              <a:stCxn id="147" idx="2"/>
              <a:endCxn id="60" idx="0"/>
            </p:cNvCxnSpPr>
            <p:nvPr/>
          </p:nvCxnSpPr>
          <p:spPr>
            <a:xfrm flipH="1">
              <a:off x="4416555" y="5947121"/>
              <a:ext cx="1480" cy="43204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3745465" y="2776846"/>
              <a:ext cx="1319162" cy="101564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Πλαίσιο μεθόδευσης της εκπαιδευτικής διαδικασίας σε ενηλίκους</a:t>
              </a:r>
              <a:endParaRPr lang="el-GR" sz="1200" b="1" dirty="0"/>
            </a:p>
          </p:txBody>
        </p:sp>
        <p:cxnSp>
          <p:nvCxnSpPr>
            <p:cNvPr id="66" name="Straight Arrow Connector 65"/>
            <p:cNvCxnSpPr>
              <a:stCxn id="64" idx="2"/>
              <a:endCxn id="147" idx="0"/>
            </p:cNvCxnSpPr>
            <p:nvPr/>
          </p:nvCxnSpPr>
          <p:spPr>
            <a:xfrm>
              <a:off x="4405046" y="3792488"/>
              <a:ext cx="12989" cy="1846877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stCxn id="57" idx="2"/>
              <a:endCxn id="39" idx="2"/>
            </p:cNvCxnSpPr>
            <p:nvPr/>
          </p:nvCxnSpPr>
          <p:spPr>
            <a:xfrm rot="5400000" flipH="1">
              <a:off x="3595274" y="4915424"/>
              <a:ext cx="6351" cy="5380626"/>
            </a:xfrm>
            <a:prstGeom prst="bentConnector3">
              <a:avLst>
                <a:gd name="adj1" fmla="val -3599433"/>
              </a:avLst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39" idx="3"/>
              <a:endCxn id="48" idx="1"/>
            </p:cNvCxnSpPr>
            <p:nvPr/>
          </p:nvCxnSpPr>
          <p:spPr>
            <a:xfrm>
              <a:off x="1504175" y="6990865"/>
              <a:ext cx="53611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48" idx="3"/>
              <a:endCxn id="60" idx="1"/>
            </p:cNvCxnSpPr>
            <p:nvPr/>
          </p:nvCxnSpPr>
          <p:spPr>
            <a:xfrm>
              <a:off x="3192419" y="6990865"/>
              <a:ext cx="648072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0" idx="3"/>
              <a:endCxn id="57" idx="1"/>
            </p:cNvCxnSpPr>
            <p:nvPr/>
          </p:nvCxnSpPr>
          <p:spPr>
            <a:xfrm>
              <a:off x="4992619" y="6990865"/>
              <a:ext cx="720080" cy="635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5617673" y="2928392"/>
              <a:ext cx="1319162" cy="83097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Προϋποθέσεις αποτίμησης και αξιολόγησης των προγραμμάτων   </a:t>
              </a:r>
              <a:endParaRPr lang="el-GR" sz="1200" b="1" dirty="0"/>
            </a:p>
          </p:txBody>
        </p:sp>
        <p:cxnSp>
          <p:nvCxnSpPr>
            <p:cNvPr id="79" name="Straight Arrow Connector 78"/>
            <p:cNvCxnSpPr>
              <a:stCxn id="77" idx="2"/>
              <a:endCxn id="148" idx="0"/>
            </p:cNvCxnSpPr>
            <p:nvPr/>
          </p:nvCxnSpPr>
          <p:spPr>
            <a:xfrm>
              <a:off x="6277254" y="3759369"/>
              <a:ext cx="16579" cy="188560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80120" y="1776263"/>
              <a:ext cx="6656715" cy="33853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600" b="1" dirty="0" smtClean="0"/>
                <a:t>ΠΛΑΙΣΙΟ ΟΡΓΑΝΩΣΗΣ ΕΚΠΑΙΔΕΥΤΙΚΩΝ ΠΡΟΓΡΑΜΜΑΤΩΝ ΓΙΑ ΤΑ Κ.Δ.Β.Μ</a:t>
              </a:r>
              <a:endParaRPr lang="el-GR" sz="1600" b="1" dirty="0"/>
            </a:p>
          </p:txBody>
        </p:sp>
        <p:cxnSp>
          <p:nvCxnSpPr>
            <p:cNvPr id="120" name="Elbow Connector 119"/>
            <p:cNvCxnSpPr>
              <a:stCxn id="540" idx="0"/>
              <a:endCxn id="89" idx="0"/>
            </p:cNvCxnSpPr>
            <p:nvPr/>
          </p:nvCxnSpPr>
          <p:spPr>
            <a:xfrm rot="16200000" flipH="1" flipV="1">
              <a:off x="6246777" y="-1654124"/>
              <a:ext cx="648071" cy="5924670"/>
            </a:xfrm>
            <a:prstGeom prst="bentConnector3">
              <a:avLst>
                <a:gd name="adj1" fmla="val -35274"/>
              </a:avLst>
            </a:prstGeom>
            <a:ln w="28575">
              <a:solidFill>
                <a:schemeClr val="tx1"/>
              </a:solidFill>
              <a:prstDash val="sysDash"/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Elbow Connector 121"/>
            <p:cNvCxnSpPr>
              <a:stCxn id="87" idx="2"/>
              <a:endCxn id="89" idx="2"/>
            </p:cNvCxnSpPr>
            <p:nvPr/>
          </p:nvCxnSpPr>
          <p:spPr>
            <a:xfrm rot="5400000" flipH="1">
              <a:off x="6218768" y="5358662"/>
              <a:ext cx="720080" cy="5940659"/>
            </a:xfrm>
            <a:prstGeom prst="bentConnector3">
              <a:avLst>
                <a:gd name="adj1" fmla="val -31746"/>
              </a:avLst>
            </a:prstGeom>
            <a:ln w="28575">
              <a:solidFill>
                <a:schemeClr val="tx1"/>
              </a:solidFill>
              <a:prstDash val="sysDash"/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hape 138"/>
            <p:cNvCxnSpPr>
              <a:stCxn id="157" idx="3"/>
              <a:endCxn id="140" idx="2"/>
            </p:cNvCxnSpPr>
            <p:nvPr/>
          </p:nvCxnSpPr>
          <p:spPr>
            <a:xfrm flipV="1">
              <a:off x="10361240" y="6629736"/>
              <a:ext cx="566793" cy="249234"/>
            </a:xfrm>
            <a:prstGeom prst="bentConnector2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>
              <a:off x="10558721" y="4960710"/>
              <a:ext cx="738623" cy="16690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vert="vert" wrap="none" lIns="91420" tIns="45710" rIns="91420" bIns="45710" rtlCol="0">
              <a:spAutoFit/>
            </a:bodyPr>
            <a:lstStyle/>
            <a:p>
              <a:pPr algn="ctr"/>
              <a:r>
                <a:rPr lang="el-GR" sz="1800" b="1" dirty="0"/>
                <a:t>ΜΑΘΗΣΙΑΚΑ </a:t>
              </a:r>
            </a:p>
            <a:p>
              <a:pPr algn="ctr"/>
              <a:r>
                <a:rPr lang="el-GR" sz="1800" b="1" dirty="0"/>
                <a:t>ΑΠΟΤΕΛΕΣΜΑΤΑ</a:t>
              </a: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8849072" y="5160640"/>
              <a:ext cx="1296144" cy="129614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0" tIns="45710" rIns="91420" bIns="45710" rtlCol="0" anchor="ctr"/>
            <a:lstStyle/>
            <a:p>
              <a:pPr algn="ctr"/>
              <a:endParaRPr lang="el-GR" sz="2800"/>
            </a:p>
          </p:txBody>
        </p:sp>
        <p:grpSp>
          <p:nvGrpSpPr>
            <p:cNvPr id="143" name="Group 52"/>
            <p:cNvGrpSpPr/>
            <p:nvPr/>
          </p:nvGrpSpPr>
          <p:grpSpPr>
            <a:xfrm>
              <a:off x="8993294" y="5284911"/>
              <a:ext cx="993093" cy="1027857"/>
              <a:chOff x="1611724" y="3789040"/>
              <a:chExt cx="993093" cy="1027857"/>
            </a:xfrm>
          </p:grpSpPr>
          <p:sp>
            <p:nvSpPr>
              <p:cNvPr id="180" name="TextBox 179"/>
              <p:cNvSpPr txBox="1"/>
              <p:nvPr/>
            </p:nvSpPr>
            <p:spPr>
              <a:xfrm>
                <a:off x="1720439" y="3789040"/>
                <a:ext cx="775662" cy="30777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sz="1400" b="1" dirty="0"/>
                  <a:t>Γνώσεις</a:t>
                </a:r>
              </a:p>
            </p:txBody>
          </p:sp>
          <p:sp>
            <p:nvSpPr>
              <p:cNvPr id="181" name="TextBox 180"/>
              <p:cNvSpPr txBox="1"/>
              <p:nvPr/>
            </p:nvSpPr>
            <p:spPr>
              <a:xfrm>
                <a:off x="1619676" y="4149080"/>
                <a:ext cx="977192" cy="30777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sz="1400" b="1" dirty="0"/>
                  <a:t>Δεξιότητες</a:t>
                </a:r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1611724" y="4509120"/>
                <a:ext cx="993093" cy="30777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l-GR" sz="1400" b="1" dirty="0"/>
                  <a:t>Ικανότητες</a:t>
                </a:r>
              </a:p>
            </p:txBody>
          </p:sp>
        </p:grpSp>
        <p:sp>
          <p:nvSpPr>
            <p:cNvPr id="417" name="Rectangle 416"/>
            <p:cNvSpPr/>
            <p:nvPr/>
          </p:nvSpPr>
          <p:spPr>
            <a:xfrm>
              <a:off x="7552928" y="1632248"/>
              <a:ext cx="1296144" cy="266429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0" tIns="45710" rIns="91420" bIns="45710" rtlCol="0" anchor="ctr"/>
            <a:lstStyle/>
            <a:p>
              <a:pPr algn="ctr"/>
              <a:endParaRPr lang="el-GR" sz="280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7708251" y="1900535"/>
              <a:ext cx="935769" cy="30777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1400" b="1" dirty="0"/>
                <a:t>Επίπεδο 1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7708251" y="2712368"/>
              <a:ext cx="935769" cy="30777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1400" b="1" dirty="0"/>
                <a:t>Επίπεδο 2</a:t>
              </a: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7708251" y="3576464"/>
              <a:ext cx="935769" cy="30777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l-GR" sz="1400" b="1" dirty="0"/>
                <a:t>Επίπεδο 3</a:t>
              </a:r>
            </a:p>
          </p:txBody>
        </p:sp>
        <p:cxnSp>
          <p:nvCxnSpPr>
            <p:cNvPr id="375" name="Straight Arrow Connector 374"/>
            <p:cNvCxnSpPr>
              <a:stCxn id="142" idx="3"/>
              <a:endCxn id="140" idx="1"/>
            </p:cNvCxnSpPr>
            <p:nvPr/>
          </p:nvCxnSpPr>
          <p:spPr>
            <a:xfrm flipV="1">
              <a:off x="10145216" y="5795223"/>
              <a:ext cx="413505" cy="13489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Arrow Connector 388"/>
            <p:cNvCxnSpPr>
              <a:stCxn id="148" idx="3"/>
              <a:endCxn id="142" idx="1"/>
            </p:cNvCxnSpPr>
            <p:nvPr/>
          </p:nvCxnSpPr>
          <p:spPr>
            <a:xfrm>
              <a:off x="6873779" y="5798850"/>
              <a:ext cx="1975293" cy="986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Elbow Connector 521"/>
            <p:cNvCxnSpPr>
              <a:stCxn id="417" idx="2"/>
              <a:endCxn id="142" idx="0"/>
            </p:cNvCxnSpPr>
            <p:nvPr/>
          </p:nvCxnSpPr>
          <p:spPr>
            <a:xfrm rot="16200000" flipH="1">
              <a:off x="8417024" y="4080520"/>
              <a:ext cx="864096" cy="1296144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triangle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3" name="TextBox 522"/>
            <p:cNvSpPr txBox="1"/>
            <p:nvPr/>
          </p:nvSpPr>
          <p:spPr>
            <a:xfrm>
              <a:off x="9209112" y="1704256"/>
              <a:ext cx="2232248" cy="7078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800" dirty="0" smtClean="0"/>
                <a:t>Αντικατοπτρίζει μεταξύ άλλων τη μάθηση η οποία αφορά στην  ανάπτυξη βασικών δεξιοτήτων και η οποία συνδέεται στενά με τα ανεπίσημα μαθησιακά περιβάλλοντα στους χώρους εργασίας και στην τοπική κοινότητα. </a:t>
              </a:r>
              <a:endParaRPr lang="el-GR" sz="800" dirty="0"/>
            </a:p>
          </p:txBody>
        </p:sp>
        <p:cxnSp>
          <p:nvCxnSpPr>
            <p:cNvPr id="525" name="Straight Arrow Connector 524"/>
            <p:cNvCxnSpPr>
              <a:stCxn id="207" idx="3"/>
              <a:endCxn id="523" idx="1"/>
            </p:cNvCxnSpPr>
            <p:nvPr/>
          </p:nvCxnSpPr>
          <p:spPr>
            <a:xfrm>
              <a:off x="8644020" y="2054424"/>
              <a:ext cx="565092" cy="3765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7" name="TextBox 526"/>
            <p:cNvSpPr txBox="1"/>
            <p:nvPr/>
          </p:nvSpPr>
          <p:spPr>
            <a:xfrm>
              <a:off x="9209112" y="2508558"/>
              <a:ext cx="2232248" cy="7078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800" dirty="0" smtClean="0"/>
                <a:t>Αντικατοπτρίζει μεταξύ άλλων  τη μάθηση η οποία μπορεί να αναπτύσσεται με άτυπα μέσα μέσω της εκπαίδευσης ενηλίκων στην εργασία ή της λαϊκής εκπαίδευσης ενηλίκων στις τοπικές  κοινότητες. </a:t>
              </a:r>
              <a:endParaRPr lang="el-GR" sz="800" dirty="0"/>
            </a:p>
          </p:txBody>
        </p:sp>
        <p:cxnSp>
          <p:nvCxnSpPr>
            <p:cNvPr id="529" name="Straight Arrow Connector 528"/>
            <p:cNvCxnSpPr>
              <a:stCxn id="208" idx="3"/>
              <a:endCxn id="527" idx="1"/>
            </p:cNvCxnSpPr>
            <p:nvPr/>
          </p:nvCxnSpPr>
          <p:spPr>
            <a:xfrm flipV="1">
              <a:off x="8644020" y="2862491"/>
              <a:ext cx="565092" cy="3766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0" name="TextBox 529"/>
            <p:cNvSpPr txBox="1"/>
            <p:nvPr/>
          </p:nvSpPr>
          <p:spPr>
            <a:xfrm>
              <a:off x="9209112" y="3321551"/>
              <a:ext cx="2232248" cy="83097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800" dirty="0" smtClean="0"/>
                <a:t>Αντικατοπτρίζει μεταξύ άλλων την εκπαίδευση ενηλίκων (συμπεριλαμβανομένης της λαϊκής εκπαίδευσης ενηλίκων, της κατάρτισης στην αγορά εργασίας) σε σχολεία, σχολές, κέντρα εκπαίδευσης ή τη μάθηση στους χώρους εργασίας. </a:t>
              </a:r>
              <a:endParaRPr lang="el-GR" sz="800" dirty="0"/>
            </a:p>
          </p:txBody>
        </p:sp>
        <p:cxnSp>
          <p:nvCxnSpPr>
            <p:cNvPr id="532" name="Straight Arrow Connector 531"/>
            <p:cNvCxnSpPr>
              <a:stCxn id="209" idx="3"/>
              <a:endCxn id="530" idx="1"/>
            </p:cNvCxnSpPr>
            <p:nvPr/>
          </p:nvCxnSpPr>
          <p:spPr>
            <a:xfrm>
              <a:off x="8644020" y="3730353"/>
              <a:ext cx="565092" cy="668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8993088" y="4611018"/>
              <a:ext cx="949258" cy="261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100" dirty="0" smtClean="0"/>
                <a:t>αντιστοίχηση</a:t>
              </a:r>
              <a:endParaRPr lang="el-GR" sz="11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552928" y="7248872"/>
              <a:ext cx="4032448" cy="83097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r>
                <a:rPr lang="el-GR" sz="800" b="1" dirty="0" smtClean="0"/>
                <a:t>Χρήση επιμέρους δεικτών βάσει οκτώ (8) αρχών ποιότητας στη ΔΜ</a:t>
              </a:r>
              <a:r>
                <a:rPr lang="el-GR" sz="800" dirty="0" smtClean="0"/>
                <a:t>. Ο ρόλος των δεικτών είναι: </a:t>
              </a:r>
            </a:p>
            <a:p>
              <a:r>
                <a:rPr lang="el-GR" sz="800" dirty="0" smtClean="0"/>
                <a:t>- να </a:t>
              </a:r>
              <a:r>
                <a:rPr lang="el-GR" sz="800" u="sng" dirty="0" smtClean="0"/>
                <a:t>περιγράψουν</a:t>
              </a:r>
              <a:r>
                <a:rPr lang="el-GR" sz="800" dirty="0" smtClean="0"/>
                <a:t> την υφιστάμενη ανά πάσα στιγμή κατάσταση, </a:t>
              </a:r>
            </a:p>
            <a:p>
              <a:r>
                <a:rPr lang="el-GR" sz="800" dirty="0" smtClean="0"/>
                <a:t>- να </a:t>
              </a:r>
              <a:r>
                <a:rPr lang="el-GR" sz="800" u="sng" dirty="0" smtClean="0"/>
                <a:t>ποσοτικοποιούν</a:t>
              </a:r>
              <a:r>
                <a:rPr lang="el-GR" sz="800" dirty="0" smtClean="0"/>
                <a:t> τεθέντες ποιοτικούς στόχους, </a:t>
              </a:r>
            </a:p>
            <a:p>
              <a:r>
                <a:rPr lang="el-GR" sz="800" dirty="0" smtClean="0"/>
                <a:t>- να παρέχουν </a:t>
              </a:r>
              <a:r>
                <a:rPr lang="el-GR" sz="800" u="sng" dirty="0" smtClean="0"/>
                <a:t>διαρκή ενημέρωση </a:t>
              </a:r>
              <a:r>
                <a:rPr lang="el-GR" sz="800" dirty="0" smtClean="0"/>
                <a:t>για την πρόοδο της επίτευξης των στόχων, και </a:t>
              </a:r>
            </a:p>
            <a:p>
              <a:r>
                <a:rPr lang="el-GR" sz="800" dirty="0" smtClean="0"/>
                <a:t>- να παρέχουν </a:t>
              </a:r>
              <a:r>
                <a:rPr lang="el-GR" sz="800" u="sng" dirty="0" smtClean="0"/>
                <a:t>ενδείξεις</a:t>
              </a:r>
              <a:r>
                <a:rPr lang="el-GR" sz="800" dirty="0" smtClean="0"/>
                <a:t> για τους παράγοντες που συνεισφέρουν στην επίτευξη των στόχων.</a:t>
              </a:r>
            </a:p>
          </p:txBody>
        </p:sp>
        <p:cxnSp>
          <p:nvCxnSpPr>
            <p:cNvPr id="76" name="Elbow Connector 75"/>
            <p:cNvCxnSpPr>
              <a:stCxn id="157" idx="2"/>
              <a:endCxn id="69" idx="0"/>
            </p:cNvCxnSpPr>
            <p:nvPr/>
          </p:nvCxnSpPr>
          <p:spPr>
            <a:xfrm rot="16200000" flipH="1">
              <a:off x="9155106" y="6834826"/>
              <a:ext cx="216024" cy="612067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hape 79"/>
            <p:cNvCxnSpPr>
              <a:stCxn id="140" idx="0"/>
              <a:endCxn id="67" idx="3"/>
            </p:cNvCxnSpPr>
            <p:nvPr/>
          </p:nvCxnSpPr>
          <p:spPr>
            <a:xfrm rot="16200000" flipV="1">
              <a:off x="10325742" y="4358418"/>
              <a:ext cx="218897" cy="985687"/>
            </a:xfrm>
            <a:prstGeom prst="bentConnector2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5818327" y="624136"/>
              <a:ext cx="962081" cy="261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100" dirty="0" smtClean="0"/>
                <a:t>συμβατότητα</a:t>
              </a:r>
              <a:endParaRPr lang="el-GR" sz="11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24736" y="8787482"/>
              <a:ext cx="962081" cy="261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100" dirty="0" smtClean="0"/>
                <a:t>συμβατότητα</a:t>
              </a:r>
              <a:endParaRPr lang="el-GR" sz="1100" dirty="0"/>
            </a:p>
          </p:txBody>
        </p:sp>
        <p:cxnSp>
          <p:nvCxnSpPr>
            <p:cNvPr id="95" name="Elbow Connector 94"/>
            <p:cNvCxnSpPr>
              <a:stCxn id="57" idx="3"/>
              <a:endCxn id="157" idx="1"/>
            </p:cNvCxnSpPr>
            <p:nvPr/>
          </p:nvCxnSpPr>
          <p:spPr>
            <a:xfrm flipV="1">
              <a:off x="6864827" y="6878970"/>
              <a:ext cx="688102" cy="11824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headEnd type="oval" w="lg" len="lg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275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Georgios K. Zarifis</dc:creator>
  <cp:lastModifiedBy>Georgios K. Zarifis</cp:lastModifiedBy>
  <cp:revision>44</cp:revision>
  <dcterms:created xsi:type="dcterms:W3CDTF">2013-01-19T22:54:23Z</dcterms:created>
  <dcterms:modified xsi:type="dcterms:W3CDTF">2013-01-20T17:03:57Z</dcterms:modified>
</cp:coreProperties>
</file>