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  <p:sldMasterId id="2147483700" r:id="rId3"/>
    <p:sldMasterId id="2147483713" r:id="rId4"/>
    <p:sldMasterId id="2147483726" r:id="rId5"/>
    <p:sldMasterId id="2147483739" r:id="rId6"/>
    <p:sldMasterId id="2147483752" r:id="rId7"/>
  </p:sldMasterIdLst>
  <p:notesMasterIdLst>
    <p:notesMasterId r:id="rId62"/>
  </p:notesMasterIdLst>
  <p:sldIdLst>
    <p:sldId id="385" r:id="rId8"/>
    <p:sldId id="386" r:id="rId9"/>
    <p:sldId id="387" r:id="rId10"/>
    <p:sldId id="388" r:id="rId11"/>
    <p:sldId id="389" r:id="rId12"/>
    <p:sldId id="301" r:id="rId13"/>
    <p:sldId id="376" r:id="rId14"/>
    <p:sldId id="384" r:id="rId15"/>
    <p:sldId id="381" r:id="rId16"/>
    <p:sldId id="375" r:id="rId17"/>
    <p:sldId id="383" r:id="rId18"/>
    <p:sldId id="382" r:id="rId19"/>
    <p:sldId id="345" r:id="rId20"/>
    <p:sldId id="337" r:id="rId21"/>
    <p:sldId id="338" r:id="rId22"/>
    <p:sldId id="328" r:id="rId23"/>
    <p:sldId id="347" r:id="rId24"/>
    <p:sldId id="349" r:id="rId25"/>
    <p:sldId id="350" r:id="rId26"/>
    <p:sldId id="351" r:id="rId27"/>
    <p:sldId id="352" r:id="rId28"/>
    <p:sldId id="354" r:id="rId29"/>
    <p:sldId id="355" r:id="rId30"/>
    <p:sldId id="356" r:id="rId31"/>
    <p:sldId id="357" r:id="rId32"/>
    <p:sldId id="290" r:id="rId33"/>
    <p:sldId id="358" r:id="rId34"/>
    <p:sldId id="377" r:id="rId35"/>
    <p:sldId id="332" r:id="rId36"/>
    <p:sldId id="334" r:id="rId37"/>
    <p:sldId id="359" r:id="rId38"/>
    <p:sldId id="360" r:id="rId39"/>
    <p:sldId id="361" r:id="rId40"/>
    <p:sldId id="362" r:id="rId41"/>
    <p:sldId id="363" r:id="rId42"/>
    <p:sldId id="373" r:id="rId43"/>
    <p:sldId id="364" r:id="rId44"/>
    <p:sldId id="365" r:id="rId45"/>
    <p:sldId id="366" r:id="rId46"/>
    <p:sldId id="370" r:id="rId47"/>
    <p:sldId id="371" r:id="rId48"/>
    <p:sldId id="372" r:id="rId49"/>
    <p:sldId id="378" r:id="rId50"/>
    <p:sldId id="391" r:id="rId51"/>
    <p:sldId id="392" r:id="rId52"/>
    <p:sldId id="393" r:id="rId53"/>
    <p:sldId id="394" r:id="rId54"/>
    <p:sldId id="395" r:id="rId55"/>
    <p:sldId id="401" r:id="rId56"/>
    <p:sldId id="396" r:id="rId57"/>
    <p:sldId id="397" r:id="rId58"/>
    <p:sldId id="398" r:id="rId59"/>
    <p:sldId id="399" r:id="rId60"/>
    <p:sldId id="400" r:id="rId61"/>
  </p:sldIdLst>
  <p:sldSz cx="10288588" cy="6858000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5" autoAdjust="0"/>
    <p:restoredTop sz="94667" autoAdjust="0"/>
  </p:normalViewPr>
  <p:slideViewPr>
    <p:cSldViewPr>
      <p:cViewPr varScale="1">
        <p:scale>
          <a:sx n="78" d="100"/>
          <a:sy n="78" d="100"/>
        </p:scale>
        <p:origin x="894" y="5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58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4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viewProps" Target="view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57250" y="685800"/>
            <a:ext cx="5141913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702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3961F312-1AB2-4257-9ED9-E6989BB99BA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9991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Θέση σημειώσεων 2"/>
          <p:cNvSpPr>
            <a:spLocks noGrp="1"/>
          </p:cNvSpPr>
          <p:nvPr>
            <p:ph type="body" idx="1"/>
          </p:nvPr>
        </p:nvSpPr>
        <p:spPr bwMode="auto">
          <a:xfrm>
            <a:off x="685800" y="4343437"/>
            <a:ext cx="5486400" cy="4114138"/>
          </a:xfrm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l-GR" altLang="el-GR" smtClean="0">
              <a:solidFill>
                <a:srgbClr val="FF0000"/>
              </a:solidFill>
            </a:endParaRPr>
          </a:p>
        </p:txBody>
      </p:sp>
      <p:sp>
        <p:nvSpPr>
          <p:cNvPr id="12288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404"/>
            <a:ext cx="2971800" cy="45712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D907B1-DEC7-4145-911A-F319E588ED11}" type="slidenum">
              <a:rPr lang="el-GR" altLang="el-GR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l-GR" altLang="el-GR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558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C1880C6-0906-453E-BB07-CDD610469829}" type="slidenum">
              <a:rPr lang="en-GB"/>
              <a:pPr/>
              <a:t>15</a:t>
            </a:fld>
            <a:endParaRPr lang="en-GB"/>
          </a:p>
        </p:txBody>
      </p:sp>
      <p:sp>
        <p:nvSpPr>
          <p:cNvPr id="655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2017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961F312-1AB2-4257-9ED9-E6989BB99BAD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2042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4108B6D-0112-4388-9976-B67A7538EA4B}" type="slidenum">
              <a:rPr lang="en-GB">
                <a:solidFill>
                  <a:prstClr val="white"/>
                </a:solidFill>
              </a:rPr>
              <a:pPr/>
              <a:t>17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857250" y="685800"/>
            <a:ext cx="51435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 sz="2400">
              <a:solidFill>
                <a:prstClr val="white"/>
              </a:solidFill>
              <a:latin typeface="Times New Roman" pitchFamily="16" charset="0"/>
              <a:ea typeface="MS Gothic" charset="-128"/>
              <a:cs typeface="+mn-cs"/>
            </a:endParaRPr>
          </a:p>
        </p:txBody>
      </p:sp>
      <p:sp>
        <p:nvSpPr>
          <p:cNvPr id="368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95518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71F2DF0-1A1A-4A91-96E4-1D2B78F32905}" type="slidenum">
              <a:rPr lang="en-GB">
                <a:solidFill>
                  <a:prstClr val="white"/>
                </a:solidFill>
              </a:rPr>
              <a:pPr/>
              <a:t>20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857250" y="685800"/>
            <a:ext cx="51435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 sz="2400">
              <a:solidFill>
                <a:prstClr val="white"/>
              </a:solidFill>
              <a:latin typeface="Times New Roman" pitchFamily="16" charset="0"/>
              <a:ea typeface="MS Gothic" charset="-128"/>
              <a:cs typeface="+mn-cs"/>
            </a:endParaRPr>
          </a:p>
        </p:txBody>
      </p:sp>
      <p:sp>
        <p:nvSpPr>
          <p:cNvPr id="378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01886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8838" y="685800"/>
            <a:ext cx="5135562" cy="3424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411CE11-BDC7-4923-A81E-4CEA64ABC0E0}" type="slidenum">
              <a:rPr lang="en-GB" smtClean="0">
                <a:solidFill>
                  <a:prstClr val="white"/>
                </a:solidFill>
              </a:rPr>
              <a:pPr/>
              <a:t>21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8140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C1880C6-0906-453E-BB07-CDD610469829}" type="slidenum">
              <a:rPr lang="en-GB">
                <a:solidFill>
                  <a:prstClr val="white"/>
                </a:solidFill>
              </a:rPr>
              <a:pPr/>
              <a:t>25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655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1566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C166BBC-4557-4593-8B90-AB107E7F1CB7}" type="slidenum">
              <a:rPr lang="en-GB"/>
              <a:pPr/>
              <a:t>26</a:t>
            </a:fld>
            <a:endParaRPr lang="en-GB"/>
          </a:p>
        </p:txBody>
      </p:sp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857250" y="685800"/>
            <a:ext cx="51435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7761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CDF27F6-9EB6-44C4-B0FD-08E08EAC8392}" type="slidenum">
              <a:rPr lang="el-GR">
                <a:solidFill>
                  <a:prstClr val="white"/>
                </a:solidFill>
              </a:rPr>
              <a:pPr/>
              <a:t>27</a:t>
            </a:fld>
            <a:endParaRPr lang="el-GR">
              <a:solidFill>
                <a:prstClr val="white"/>
              </a:solidFill>
            </a:endParaRPr>
          </a:p>
        </p:txBody>
      </p:sp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857250" y="685800"/>
            <a:ext cx="51435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solidFill>
                <a:prstClr val="white"/>
              </a:solidFill>
              <a:latin typeface="Times New Roman" pitchFamily="16" charset="0"/>
              <a:ea typeface="MS Gothic" charset="-128"/>
              <a:cs typeface="+mn-cs"/>
            </a:endParaRPr>
          </a:p>
        </p:txBody>
      </p:sp>
      <p:sp>
        <p:nvSpPr>
          <p:cNvPr id="368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4360" rIns="90000" bIns="46800" anchor="b"/>
          <a:lstStyle/>
          <a:p>
            <a: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F8B6737F-19E1-49F3-A17F-A32ABA03BAAB}" type="slidenum">
              <a:rPr lang="el-GR" sz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+mn-cs"/>
              </a:rPr>
              <a:pPr algn="r">
                <a:lnSpc>
                  <a:spcPct val="95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27</a:t>
            </a:fld>
            <a:endParaRPr lang="el-GR" sz="1200">
              <a:solidFill>
                <a:srgbClr val="000000"/>
              </a:solidFill>
              <a:latin typeface="Times New Roman" pitchFamily="16" charset="0"/>
              <a:ea typeface="MS Gothic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4307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2186748-2742-4973-83CD-54EADE1A0639}" type="slidenum">
              <a:rPr lang="en-GB">
                <a:solidFill>
                  <a:prstClr val="white"/>
                </a:solidFill>
              </a:rPr>
              <a:pPr/>
              <a:t>29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857250" y="685800"/>
            <a:ext cx="51435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 sz="2400">
              <a:solidFill>
                <a:prstClr val="white"/>
              </a:solidFill>
              <a:latin typeface="Times New Roman" pitchFamily="16" charset="0"/>
              <a:ea typeface="MS Gothic" charset="-128"/>
              <a:cs typeface="+mn-cs"/>
            </a:endParaRPr>
          </a:p>
        </p:txBody>
      </p:sp>
      <p:sp>
        <p:nvSpPr>
          <p:cNvPr id="419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44762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E7EE04F-917B-4C3B-A051-D192EF192278}" type="slidenum">
              <a:rPr lang="en-GB"/>
              <a:pPr/>
              <a:t>30</a:t>
            </a:fld>
            <a:endParaRPr lang="en-GB"/>
          </a:p>
        </p:txBody>
      </p:sp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857250" y="685800"/>
            <a:ext cx="51435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30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7603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Θέση σημειώσεων 2"/>
          <p:cNvSpPr>
            <a:spLocks noGrp="1"/>
          </p:cNvSpPr>
          <p:nvPr>
            <p:ph type="body" idx="1"/>
          </p:nvPr>
        </p:nvSpPr>
        <p:spPr bwMode="auto">
          <a:xfrm>
            <a:off x="685800" y="4343437"/>
            <a:ext cx="5486400" cy="4114138"/>
          </a:xfrm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l-GR" altLang="el-GR" smtClean="0"/>
              <a:t> </a:t>
            </a:r>
          </a:p>
        </p:txBody>
      </p:sp>
      <p:sp>
        <p:nvSpPr>
          <p:cNvPr id="123908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404"/>
            <a:ext cx="2971800" cy="45712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1478E3-9138-4552-AB5C-178C59160EFD}" type="slidenum">
              <a:rPr lang="el-GR" altLang="el-GR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l-GR" altLang="el-GR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9219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9CEC019-B196-4658-9933-046795E44C6C}" type="slidenum">
              <a:rPr lang="en-GB">
                <a:solidFill>
                  <a:prstClr val="white"/>
                </a:solidFill>
              </a:rPr>
              <a:pPr/>
              <a:t>31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857250" y="685800"/>
            <a:ext cx="51435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 sz="2400">
              <a:solidFill>
                <a:prstClr val="white"/>
              </a:solidFill>
              <a:latin typeface="Times New Roman" pitchFamily="16" charset="0"/>
              <a:ea typeface="MS Gothic" charset="-128"/>
              <a:cs typeface="+mn-cs"/>
            </a:endParaRPr>
          </a:p>
        </p:txBody>
      </p:sp>
      <p:sp>
        <p:nvSpPr>
          <p:cNvPr id="440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22592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8838" y="685800"/>
            <a:ext cx="5135562" cy="3424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411CE11-BDC7-4923-A81E-4CEA64ABC0E0}" type="slidenum">
              <a:rPr lang="en-GB" smtClean="0">
                <a:solidFill>
                  <a:prstClr val="white"/>
                </a:solidFill>
              </a:rPr>
              <a:pPr/>
              <a:t>32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8055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8838" y="685800"/>
            <a:ext cx="5135562" cy="3424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411CE11-BDC7-4923-A81E-4CEA64ABC0E0}" type="slidenum">
              <a:rPr lang="en-GB" smtClean="0">
                <a:solidFill>
                  <a:prstClr val="white"/>
                </a:solidFill>
              </a:rPr>
              <a:pPr/>
              <a:t>33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6364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8838" y="685800"/>
            <a:ext cx="5135562" cy="3424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411CE11-BDC7-4923-A81E-4CEA64ABC0E0}" type="slidenum">
              <a:rPr lang="en-GB" smtClean="0">
                <a:solidFill>
                  <a:prstClr val="white"/>
                </a:solidFill>
              </a:rPr>
              <a:pPr/>
              <a:t>34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8645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C1880C6-0906-453E-BB07-CDD610469829}" type="slidenum">
              <a:rPr lang="en-GB">
                <a:solidFill>
                  <a:prstClr val="white"/>
                </a:solidFill>
              </a:rPr>
              <a:pPr/>
              <a:t>36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655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3308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96FAFB9-5823-461C-89C2-76CF679EA503}" type="slidenum">
              <a:rPr lang="en-GB">
                <a:solidFill>
                  <a:prstClr val="white"/>
                </a:solidFill>
              </a:rPr>
              <a:pPr/>
              <a:t>37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857250" y="685800"/>
            <a:ext cx="51435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 sz="2400">
              <a:solidFill>
                <a:prstClr val="white"/>
              </a:solidFill>
              <a:latin typeface="Times New Roman" pitchFamily="16" charset="0"/>
              <a:ea typeface="MS Gothic" charset="-128"/>
              <a:cs typeface="+mn-cs"/>
            </a:endParaRPr>
          </a:p>
        </p:txBody>
      </p:sp>
      <p:sp>
        <p:nvSpPr>
          <p:cNvPr id="471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00696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03293BD-BEF9-42DC-8318-ED674D726308}" type="slidenum">
              <a:rPr lang="en-GB">
                <a:solidFill>
                  <a:prstClr val="white"/>
                </a:solidFill>
              </a:rPr>
              <a:pPr/>
              <a:t>38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857250" y="685800"/>
            <a:ext cx="51435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 sz="2400">
              <a:solidFill>
                <a:prstClr val="white"/>
              </a:solidFill>
              <a:latin typeface="Times New Roman" pitchFamily="16" charset="0"/>
              <a:ea typeface="MS Gothic" charset="-128"/>
              <a:cs typeface="+mn-cs"/>
            </a:endParaRPr>
          </a:p>
        </p:txBody>
      </p:sp>
      <p:sp>
        <p:nvSpPr>
          <p:cNvPr id="481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28097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C42F9D9-BC9A-4774-946E-654CF5752D8B}" type="slidenum">
              <a:rPr lang="en-GB">
                <a:solidFill>
                  <a:prstClr val="white"/>
                </a:solidFill>
              </a:rPr>
              <a:pPr/>
              <a:t>40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49153" name="Text Box 1"/>
          <p:cNvSpPr txBox="1">
            <a:spLocks noChangeArrowheads="1"/>
          </p:cNvSpPr>
          <p:nvPr/>
        </p:nvSpPr>
        <p:spPr bwMode="auto">
          <a:xfrm>
            <a:off x="857250" y="685800"/>
            <a:ext cx="51435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 sz="2400">
              <a:solidFill>
                <a:prstClr val="white"/>
              </a:solidFill>
              <a:latin typeface="Times New Roman" pitchFamily="16" charset="0"/>
              <a:ea typeface="MS Gothic" charset="-128"/>
              <a:cs typeface="+mn-cs"/>
            </a:endParaRPr>
          </a:p>
        </p:txBody>
      </p:sp>
      <p:sp>
        <p:nvSpPr>
          <p:cNvPr id="491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018974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0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7980A41-19EE-4305-B90A-58E57B4FBDFA}" type="slidenum">
              <a:rPr lang="el-GR" altLang="el-GR">
                <a:latin typeface="Calibri" panose="020F0502020204030204" pitchFamily="34" charset="0"/>
              </a:rPr>
              <a:pPr eaLnBrk="1" hangingPunct="1"/>
              <a:t>44</a:t>
            </a:fld>
            <a:endParaRPr lang="el-GR" altLang="el-G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3257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7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3B4DF88-268B-43D6-A367-0B78BBA3CC7F}" type="slidenum">
              <a:rPr lang="el-GR" altLang="el-GR">
                <a:latin typeface="Calibri" panose="020F0502020204030204" pitchFamily="34" charset="0"/>
              </a:rPr>
              <a:pPr eaLnBrk="1" hangingPunct="1"/>
              <a:t>45</a:t>
            </a:fld>
            <a:endParaRPr lang="el-GR" altLang="el-G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055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Θέση σημειώσεων 2"/>
          <p:cNvSpPr>
            <a:spLocks noGrp="1"/>
          </p:cNvSpPr>
          <p:nvPr>
            <p:ph type="body" idx="1"/>
          </p:nvPr>
        </p:nvSpPr>
        <p:spPr bwMode="auto">
          <a:xfrm>
            <a:off x="685800" y="4343437"/>
            <a:ext cx="5486400" cy="4114138"/>
          </a:xfrm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l-GR" altLang="el-GR" smtClean="0"/>
          </a:p>
        </p:txBody>
      </p:sp>
      <p:sp>
        <p:nvSpPr>
          <p:cNvPr id="12493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404"/>
            <a:ext cx="2971800" cy="45712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47171A-F9B5-44CE-8214-EA169C6AB008}" type="slidenum">
              <a:rPr lang="el-GR" altLang="el-GR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l-GR" altLang="el-GR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7592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7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3B4DF88-268B-43D6-A367-0B78BBA3CC7F}" type="slidenum">
              <a:rPr lang="el-GR" altLang="el-GR">
                <a:latin typeface="Calibri" panose="020F0502020204030204" pitchFamily="34" charset="0"/>
              </a:rPr>
              <a:pPr eaLnBrk="1" hangingPunct="1"/>
              <a:t>46</a:t>
            </a:fld>
            <a:endParaRPr lang="el-GR" altLang="el-G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0558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7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3B4DF88-268B-43D6-A367-0B78BBA3CC7F}" type="slidenum">
              <a:rPr lang="el-GR" altLang="el-GR">
                <a:latin typeface="Calibri" panose="020F0502020204030204" pitchFamily="34" charset="0"/>
              </a:rPr>
              <a:pPr eaLnBrk="1" hangingPunct="1"/>
              <a:t>47</a:t>
            </a:fld>
            <a:endParaRPr lang="el-GR" altLang="el-G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0558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7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3B4DF88-268B-43D6-A367-0B78BBA3CC7F}" type="slidenum">
              <a:rPr lang="el-GR" altLang="el-GR">
                <a:latin typeface="Calibri" panose="020F0502020204030204" pitchFamily="34" charset="0"/>
              </a:rPr>
              <a:pPr eaLnBrk="1" hangingPunct="1"/>
              <a:t>48</a:t>
            </a:fld>
            <a:endParaRPr lang="el-GR" altLang="el-G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0558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7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3B4DF88-268B-43D6-A367-0B78BBA3CC7F}" type="slidenum">
              <a:rPr lang="el-GR" altLang="el-GR">
                <a:latin typeface="Calibri" panose="020F0502020204030204" pitchFamily="34" charset="0"/>
              </a:rPr>
              <a:pPr eaLnBrk="1" hangingPunct="1"/>
              <a:t>49</a:t>
            </a:fld>
            <a:endParaRPr lang="el-GR" altLang="el-G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0558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D21CBA1-8CEE-47E4-B04D-4C8526D24BF9}" type="slidenum">
              <a:rPr lang="el-GR" altLang="el-GR">
                <a:latin typeface="Calibri" panose="020F0502020204030204" pitchFamily="34" charset="0"/>
              </a:rPr>
              <a:pPr eaLnBrk="1" hangingPunct="1"/>
              <a:t>50</a:t>
            </a:fld>
            <a:endParaRPr lang="el-GR" altLang="el-G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69815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6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6F1FC21-51F0-4970-81AF-99DE36A257A5}" type="slidenum">
              <a:rPr lang="el-GR" altLang="el-GR">
                <a:latin typeface="Calibri" panose="020F0502020204030204" pitchFamily="34" charset="0"/>
              </a:rPr>
              <a:pPr eaLnBrk="1" hangingPunct="1"/>
              <a:t>51</a:t>
            </a:fld>
            <a:endParaRPr lang="el-GR" altLang="el-G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40997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0947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l-GR" altLang="el-GR" smtClean="0">
              <a:solidFill>
                <a:srgbClr val="FF0000"/>
              </a:solidFill>
            </a:endParaRPr>
          </a:p>
        </p:txBody>
      </p:sp>
      <p:sp>
        <p:nvSpPr>
          <p:cNvPr id="4608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F00222A-8066-4E34-94A1-FBD24592FE89}" type="slidenum">
              <a:rPr lang="el-GR" altLang="el-GR">
                <a:latin typeface="Calibri" panose="020F0502020204030204" pitchFamily="34" charset="0"/>
              </a:rPr>
              <a:pPr eaLnBrk="1" hangingPunct="1"/>
              <a:t>52</a:t>
            </a:fld>
            <a:endParaRPr lang="el-GR" altLang="el-G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53583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1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72B55C0-497E-4146-8CEF-4928244DB956}" type="slidenum">
              <a:rPr lang="el-GR" altLang="el-GR">
                <a:latin typeface="Calibri" panose="020F0502020204030204" pitchFamily="34" charset="0"/>
              </a:rPr>
              <a:pPr eaLnBrk="1" hangingPunct="1"/>
              <a:t>53</a:t>
            </a:fld>
            <a:endParaRPr lang="el-GR" altLang="el-G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4437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2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6A2992A-7B1C-4910-8443-82F4947C267B}" type="slidenum">
              <a:rPr lang="el-GR" altLang="el-GR">
                <a:latin typeface="Calibri" panose="020F0502020204030204" pitchFamily="34" charset="0"/>
              </a:rPr>
              <a:pPr eaLnBrk="1" hangingPunct="1"/>
              <a:t>54</a:t>
            </a:fld>
            <a:endParaRPr lang="el-GR" altLang="el-G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743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5" name="Θέση σημειώσεων 2"/>
          <p:cNvSpPr>
            <a:spLocks noGrp="1"/>
          </p:cNvSpPr>
          <p:nvPr>
            <p:ph type="body" idx="1"/>
          </p:nvPr>
        </p:nvSpPr>
        <p:spPr bwMode="auto">
          <a:xfrm>
            <a:off x="685800" y="4343437"/>
            <a:ext cx="5486400" cy="4114138"/>
          </a:xfrm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25956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404"/>
            <a:ext cx="2971800" cy="45712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62B448-9C14-452E-80B0-9C457E063E19}" type="slidenum">
              <a:rPr lang="el-GR" altLang="el-GR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l-GR" altLang="el-GR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850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Θέση σημειώσεων 2"/>
          <p:cNvSpPr>
            <a:spLocks noGrp="1"/>
          </p:cNvSpPr>
          <p:nvPr>
            <p:ph type="body" idx="1"/>
          </p:nvPr>
        </p:nvSpPr>
        <p:spPr bwMode="auto">
          <a:xfrm>
            <a:off x="685800" y="4343437"/>
            <a:ext cx="5486400" cy="4114138"/>
          </a:xfrm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l-GR" altLang="el-GR" smtClean="0"/>
              <a:t> </a:t>
            </a:r>
          </a:p>
        </p:txBody>
      </p:sp>
      <p:sp>
        <p:nvSpPr>
          <p:cNvPr id="126980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404"/>
            <a:ext cx="2971800" cy="45712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F921FE-18D3-4D3F-A8EB-D7D6BA7C8351}" type="slidenum">
              <a:rPr lang="el-GR" altLang="el-GR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l-GR" altLang="el-GR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592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961F312-1AB2-4257-9ED9-E6989BB99BAD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122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961F312-1AB2-4257-9ED9-E6989BB99BAD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577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C870C42-0483-4461-AD91-5134D9CE5F76}" type="slidenum">
              <a:rPr lang="en-GB"/>
              <a:pPr/>
              <a:t>13</a:t>
            </a:fld>
            <a:endParaRPr lang="en-GB"/>
          </a:p>
        </p:txBody>
      </p:sp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857250" y="685800"/>
            <a:ext cx="51435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3794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90000" tIns="54360" rIns="90000" bIns="46800"/>
          <a:lstStyle/>
          <a:p>
            <a:pPr eaLnBrk="1" hangingPunct="1">
              <a:lnSpc>
                <a:spcPct val="95000"/>
              </a:lnSpc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>
                <a:ea typeface="MS Gothic" charset="-128"/>
              </a:rPr>
              <a:t>Σχήμα </a:t>
            </a:r>
            <a:r>
              <a:rPr lang="en-GB">
                <a:ea typeface="MS Gothic" charset="-128"/>
              </a:rPr>
              <a:t>IV</a:t>
            </a:r>
            <a:r>
              <a:rPr lang="el-GR">
                <a:ea typeface="MS Gothic" charset="-128"/>
              </a:rPr>
              <a:t>. 7: Παράγωγα της γλυκόζης.</a:t>
            </a:r>
          </a:p>
        </p:txBody>
      </p:sp>
    </p:spTree>
    <p:extLst>
      <p:ext uri="{BB962C8B-B14F-4D97-AF65-F5344CB8AC3E}">
        <p14:creationId xmlns:p14="http://schemas.microsoft.com/office/powerpoint/2010/main" val="21461729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C1880C6-0906-453E-BB07-CDD610469829}" type="slidenum">
              <a:rPr lang="en-GB"/>
              <a:pPr/>
              <a:t>14</a:t>
            </a:fld>
            <a:endParaRPr lang="en-GB"/>
          </a:p>
        </p:txBody>
      </p:sp>
      <p:sp>
        <p:nvSpPr>
          <p:cNvPr id="655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423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71"/>
            <a:ext cx="8745538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248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08ACC66-4B72-4EDC-BE5F-A6EAB8F962A0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80A1A44-203D-42BE-A1EC-AD6FE2E4E1EB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98" y="128634"/>
            <a:ext cx="2312988" cy="5995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73" y="128634"/>
            <a:ext cx="6791325" cy="5995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032EE32-0939-493E-A05B-5EED1F76ABB6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UTh Logo" descr="Αγιος Δημήτριο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257" y="207963"/>
            <a:ext cx="87643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ΑΠΘ"/>
          <p:cNvSpPr txBox="1">
            <a:spLocks noChangeArrowheads="1"/>
          </p:cNvSpPr>
          <p:nvPr/>
        </p:nvSpPr>
        <p:spPr bwMode="auto">
          <a:xfrm>
            <a:off x="1098720" y="188913"/>
            <a:ext cx="2426074" cy="8572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l-GR" sz="1800" dirty="0">
                <a:solidFill>
                  <a:schemeClr val="bg1"/>
                </a:solidFill>
                <a:latin typeface="Century Gothic" pitchFamily="34" charset="0"/>
              </a:rPr>
              <a:t>ΑΡΙΣΤΟΤΕΛΕΙΟ</a:t>
            </a:r>
          </a:p>
          <a:p>
            <a:pPr eaLnBrk="1" hangingPunct="1">
              <a:defRPr/>
            </a:pPr>
            <a:r>
              <a:rPr lang="el-GR" sz="1800" dirty="0">
                <a:solidFill>
                  <a:schemeClr val="bg1"/>
                </a:solidFill>
                <a:latin typeface="Century Gothic" pitchFamily="34" charset="0"/>
              </a:rPr>
              <a:t>ΠΑΝΕΠΙΣΤΗΜΙΟ</a:t>
            </a:r>
          </a:p>
          <a:p>
            <a:pPr eaLnBrk="1" hangingPunct="1">
              <a:defRPr/>
            </a:pPr>
            <a:r>
              <a:rPr lang="el-GR" sz="1800" dirty="0">
                <a:solidFill>
                  <a:schemeClr val="bg1"/>
                </a:solidFill>
                <a:latin typeface="Century Gothic" pitchFamily="34" charset="0"/>
              </a:rPr>
              <a:t>ΘΕΣΣΑΛΟΝΙΚΗΣ</a:t>
            </a:r>
          </a:p>
        </p:txBody>
      </p:sp>
      <p:pic>
        <p:nvPicPr>
          <p:cNvPr id="6" name="Opencourses 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202" t="3781" r="16829" b="22774"/>
          <a:stretch>
            <a:fillRect/>
          </a:stretch>
        </p:blipFill>
        <p:spPr bwMode="auto">
          <a:xfrm>
            <a:off x="8667501" y="138113"/>
            <a:ext cx="1581394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pencourses"/>
          <p:cNvSpPr txBox="1">
            <a:spLocks noChangeArrowheads="1"/>
          </p:cNvSpPr>
          <p:nvPr userDrawn="1"/>
        </p:nvSpPr>
        <p:spPr bwMode="auto">
          <a:xfrm>
            <a:off x="6241427" y="188913"/>
            <a:ext cx="2426074" cy="8572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r>
              <a:rPr lang="el-GR" sz="1800" dirty="0" smtClean="0">
                <a:solidFill>
                  <a:schemeClr val="bg1"/>
                </a:solidFill>
                <a:latin typeface="Century Gothic" pitchFamily="34" charset="0"/>
              </a:rPr>
              <a:t>ΑΝΟΙΚΤΑ</a:t>
            </a:r>
          </a:p>
          <a:p>
            <a:pPr algn="r">
              <a:defRPr/>
            </a:pPr>
            <a:r>
              <a:rPr lang="el-GR" sz="1800" dirty="0" smtClean="0">
                <a:solidFill>
                  <a:schemeClr val="bg1"/>
                </a:solidFill>
                <a:latin typeface="Century Gothic" pitchFamily="34" charset="0"/>
              </a:rPr>
              <a:t>ΑΚΑΔΗΜΑΪΚΑ</a:t>
            </a:r>
          </a:p>
          <a:p>
            <a:pPr algn="r">
              <a:defRPr/>
            </a:pPr>
            <a:r>
              <a:rPr lang="el-GR" sz="1800" dirty="0" smtClean="0">
                <a:solidFill>
                  <a:schemeClr val="bg1"/>
                </a:solidFill>
                <a:latin typeface="Century Gothic" pitchFamily="34" charset="0"/>
              </a:rPr>
              <a:t>ΜΑΘΗΜΑΤΑ</a:t>
            </a:r>
            <a:endParaRPr lang="el-GR" sz="1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8" name="Grey Line"/>
          <p:cNvCxnSpPr/>
          <p:nvPr/>
        </p:nvCxnSpPr>
        <p:spPr>
          <a:xfrm>
            <a:off x="0" y="1266825"/>
            <a:ext cx="10288588" cy="0"/>
          </a:xfrm>
          <a:prstGeom prst="line">
            <a:avLst/>
          </a:prstGeom>
          <a:ln w="50800">
            <a:solidFill>
              <a:srgbClr val="A7A9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9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80030" y="5622925"/>
            <a:ext cx="5530116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7" descr="http://www.lib.umich.edu/files/services/copyright/cc-by-sa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243" y="5922964"/>
            <a:ext cx="1783037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Τίτλος"/>
          <p:cNvSpPr>
            <a:spLocks noGrp="1"/>
          </p:cNvSpPr>
          <p:nvPr>
            <p:ph type="ctrTitle"/>
          </p:nvPr>
        </p:nvSpPr>
        <p:spPr>
          <a:xfrm>
            <a:off x="771644" y="1844827"/>
            <a:ext cx="8745300" cy="15121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Υπότιτλος"/>
          <p:cNvSpPr>
            <a:spLocks noGrp="1"/>
          </p:cNvSpPr>
          <p:nvPr>
            <p:ph type="subTitle" idx="1"/>
          </p:nvPr>
        </p:nvSpPr>
        <p:spPr>
          <a:xfrm>
            <a:off x="769133" y="3501008"/>
            <a:ext cx="8750323" cy="1800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ed Line"/>
          <p:cNvCxnSpPr/>
          <p:nvPr/>
        </p:nvCxnSpPr>
        <p:spPr>
          <a:xfrm>
            <a:off x="0" y="1266825"/>
            <a:ext cx="10288588" cy="0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d line"/>
          <p:cNvCxnSpPr/>
          <p:nvPr/>
        </p:nvCxnSpPr>
        <p:spPr>
          <a:xfrm>
            <a:off x="0" y="6381750"/>
            <a:ext cx="10288588" cy="0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UTh Logo" descr="W:\logos\AUTH logo\auth_logo_bw.jpg"/>
          <p:cNvPicPr>
            <a:picLocks noChangeAspect="1" noChangeArrowheads="1"/>
          </p:cNvPicPr>
          <p:nvPr/>
        </p:nvPicPr>
        <p:blipFill>
          <a:blip r:embed="rId2" cstate="print"/>
          <a:srcRect l="10464" t="9230" r="9892" b="10805"/>
          <a:stretch>
            <a:fillRect/>
          </a:stretch>
        </p:blipFill>
        <p:spPr bwMode="auto">
          <a:xfrm>
            <a:off x="122257" y="6073775"/>
            <a:ext cx="52554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h"/>
          <p:cNvSpPr txBox="1"/>
          <p:nvPr/>
        </p:nvSpPr>
        <p:spPr>
          <a:xfrm>
            <a:off x="12703" y="6543676"/>
            <a:ext cx="811338" cy="314325"/>
          </a:xfrm>
          <a:prstGeom prst="rect">
            <a:avLst/>
          </a:prstGeom>
        </p:spPr>
        <p:txBody>
          <a:bodyPr anchor="ctr">
            <a:normAutofit fontScale="32500" lnSpcReduction="20000"/>
          </a:bodyPr>
          <a:lstStyle/>
          <a:p>
            <a:pPr>
              <a:defRPr/>
            </a:pPr>
            <a:r>
              <a:rPr lang="el-GR" dirty="0">
                <a:solidFill>
                  <a:schemeClr val="bg1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Αριστοτέλειο</a:t>
            </a:r>
          </a:p>
          <a:p>
            <a:pPr>
              <a:defRPr/>
            </a:pPr>
            <a:r>
              <a:rPr lang="el-GR" dirty="0">
                <a:solidFill>
                  <a:schemeClr val="bg1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Πανεπιστήμιο</a:t>
            </a:r>
          </a:p>
          <a:p>
            <a:pPr>
              <a:defRPr/>
            </a:pPr>
            <a:r>
              <a:rPr lang="el-GR" dirty="0">
                <a:solidFill>
                  <a:schemeClr val="bg1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Θεσσαλονίκης</a:t>
            </a:r>
          </a:p>
        </p:txBody>
      </p:sp>
      <p:sp>
        <p:nvSpPr>
          <p:cNvPr id="8" name="Course Title"/>
          <p:cNvSpPr txBox="1">
            <a:spLocks noChangeArrowheads="1"/>
          </p:cNvSpPr>
          <p:nvPr/>
        </p:nvSpPr>
        <p:spPr bwMode="auto">
          <a:xfrm>
            <a:off x="1255908" y="6308726"/>
            <a:ext cx="7776775" cy="549275"/>
          </a:xfrm>
          <a:prstGeom prst="rect">
            <a:avLst/>
          </a:prstGeom>
          <a:noFill/>
          <a:ln>
            <a:noFill/>
          </a:ln>
          <a:extLst/>
        </p:spPr>
        <p:txBody>
          <a:bodyPr tIns="0" bIns="0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220000"/>
              </a:lnSpc>
              <a:defRPr/>
            </a:pPr>
            <a:r>
              <a:rPr lang="el-GR" sz="1000" dirty="0" smtClean="0">
                <a:solidFill>
                  <a:schemeClr val="bg1"/>
                </a:solidFill>
                <a:latin typeface="Century Gothic" pitchFamily="34" charset="0"/>
              </a:rPr>
              <a:t>Βιοχημεία</a:t>
            </a:r>
            <a:endParaRPr lang="el-GR" sz="1000" dirty="0">
              <a:solidFill>
                <a:schemeClr val="bg1"/>
              </a:solidFill>
              <a:latin typeface="Century Gothic" pitchFamily="34" charset="0"/>
            </a:endParaRPr>
          </a:p>
          <a:p>
            <a:pPr algn="ctr" eaLnBrk="1" hangingPunct="1">
              <a:defRPr/>
            </a:pPr>
            <a:r>
              <a:rPr lang="el-GR" sz="1000" dirty="0" smtClean="0">
                <a:solidFill>
                  <a:schemeClr val="bg1"/>
                </a:solidFill>
                <a:latin typeface="Century Gothic" pitchFamily="34" charset="0"/>
              </a:rPr>
              <a:t>Τμήμα Γεωπονίας</a:t>
            </a:r>
            <a:endParaRPr lang="el-GR" sz="1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1" name="Τίτλος"/>
          <p:cNvSpPr>
            <a:spLocks noGrp="1"/>
          </p:cNvSpPr>
          <p:nvPr>
            <p:ph type="title"/>
          </p:nvPr>
        </p:nvSpPr>
        <p:spPr>
          <a:xfrm>
            <a:off x="514430" y="26082"/>
            <a:ext cx="9259729" cy="1143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Περιεχόμενα"/>
          <p:cNvSpPr>
            <a:spLocks noGrp="1"/>
          </p:cNvSpPr>
          <p:nvPr>
            <p:ph idx="1"/>
          </p:nvPr>
        </p:nvSpPr>
        <p:spPr>
          <a:xfrm>
            <a:off x="514430" y="1440000"/>
            <a:ext cx="9259729" cy="4761320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9" name="Αριθμός διαφάνειας"/>
          <p:cNvSpPr>
            <a:spLocks noGrp="1"/>
          </p:cNvSpPr>
          <p:nvPr>
            <p:ph type="sldNum" sz="quarter" idx="10"/>
          </p:nvPr>
        </p:nvSpPr>
        <p:spPr>
          <a:xfrm>
            <a:off x="9439145" y="6456364"/>
            <a:ext cx="647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8C5D88F8-B973-4495-9C19-FF1981103BFC}" type="slidenum">
              <a:rPr lang="el-GR" altLang="el-GR" smtClean="0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Τίτλος και Περιεχόμενο (Αρίθμιση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ed line"/>
          <p:cNvCxnSpPr/>
          <p:nvPr/>
        </p:nvCxnSpPr>
        <p:spPr>
          <a:xfrm>
            <a:off x="0" y="1266825"/>
            <a:ext cx="10288588" cy="0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d Line"/>
          <p:cNvCxnSpPr/>
          <p:nvPr/>
        </p:nvCxnSpPr>
        <p:spPr>
          <a:xfrm>
            <a:off x="0" y="6381750"/>
            <a:ext cx="10288588" cy="0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UTh Logo" descr="W:\logos\AUTH logo\auth_logo_bw.jpg"/>
          <p:cNvPicPr>
            <a:picLocks noChangeAspect="1" noChangeArrowheads="1"/>
          </p:cNvPicPr>
          <p:nvPr/>
        </p:nvPicPr>
        <p:blipFill>
          <a:blip r:embed="rId2" cstate="print"/>
          <a:srcRect l="10464" t="9230" r="9892" b="10805"/>
          <a:stretch>
            <a:fillRect/>
          </a:stretch>
        </p:blipFill>
        <p:spPr bwMode="auto">
          <a:xfrm>
            <a:off x="122257" y="6073775"/>
            <a:ext cx="52554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h"/>
          <p:cNvSpPr txBox="1"/>
          <p:nvPr/>
        </p:nvSpPr>
        <p:spPr>
          <a:xfrm>
            <a:off x="12703" y="6543676"/>
            <a:ext cx="811338" cy="314325"/>
          </a:xfrm>
          <a:prstGeom prst="rect">
            <a:avLst/>
          </a:prstGeom>
        </p:spPr>
        <p:txBody>
          <a:bodyPr anchor="ctr">
            <a:normAutofit fontScale="32500" lnSpcReduction="20000"/>
          </a:bodyPr>
          <a:lstStyle/>
          <a:p>
            <a:pPr>
              <a:defRPr/>
            </a:pPr>
            <a:r>
              <a:rPr lang="el-GR" dirty="0">
                <a:solidFill>
                  <a:schemeClr val="bg1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Αριστοτέλειο</a:t>
            </a:r>
          </a:p>
          <a:p>
            <a:pPr>
              <a:defRPr/>
            </a:pPr>
            <a:r>
              <a:rPr lang="el-GR" dirty="0">
                <a:solidFill>
                  <a:schemeClr val="bg1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Πανεπιστήμιο</a:t>
            </a:r>
          </a:p>
          <a:p>
            <a:pPr>
              <a:defRPr/>
            </a:pPr>
            <a:r>
              <a:rPr lang="el-GR" dirty="0">
                <a:solidFill>
                  <a:schemeClr val="bg1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Θεσσαλονίκης</a:t>
            </a:r>
          </a:p>
        </p:txBody>
      </p:sp>
      <p:sp>
        <p:nvSpPr>
          <p:cNvPr id="8" name="Course Title"/>
          <p:cNvSpPr txBox="1">
            <a:spLocks noChangeArrowheads="1"/>
          </p:cNvSpPr>
          <p:nvPr userDrawn="1"/>
        </p:nvSpPr>
        <p:spPr bwMode="auto">
          <a:xfrm>
            <a:off x="1255908" y="6308726"/>
            <a:ext cx="7776775" cy="549275"/>
          </a:xfrm>
          <a:prstGeom prst="rect">
            <a:avLst/>
          </a:prstGeom>
          <a:noFill/>
          <a:ln>
            <a:noFill/>
          </a:ln>
          <a:extLst/>
        </p:spPr>
        <p:txBody>
          <a:bodyPr tIns="0" bIns="0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220000"/>
              </a:lnSpc>
              <a:defRPr/>
            </a:pPr>
            <a:r>
              <a:rPr lang="el-GR" sz="1000" dirty="0" smtClean="0">
                <a:solidFill>
                  <a:schemeClr val="bg1"/>
                </a:solidFill>
                <a:latin typeface="Century Gothic" pitchFamily="34" charset="0"/>
              </a:rPr>
              <a:t>Βιοχημεία</a:t>
            </a:r>
            <a:endParaRPr lang="el-GR" sz="1000" dirty="0">
              <a:solidFill>
                <a:schemeClr val="bg1"/>
              </a:solidFill>
              <a:latin typeface="Century Gothic" pitchFamily="34" charset="0"/>
            </a:endParaRPr>
          </a:p>
          <a:p>
            <a:pPr algn="ctr" eaLnBrk="1" hangingPunct="1">
              <a:defRPr/>
            </a:pPr>
            <a:r>
              <a:rPr lang="el-GR" sz="1000" dirty="0" smtClean="0">
                <a:solidFill>
                  <a:schemeClr val="bg1"/>
                </a:solidFill>
                <a:latin typeface="Century Gothic" pitchFamily="34" charset="0"/>
              </a:rPr>
              <a:t>Τμήμα Γεωπονίας</a:t>
            </a:r>
            <a:endParaRPr lang="el-GR" sz="1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1" name="Τίτλος"/>
          <p:cNvSpPr>
            <a:spLocks noGrp="1"/>
          </p:cNvSpPr>
          <p:nvPr>
            <p:ph type="title"/>
          </p:nvPr>
        </p:nvSpPr>
        <p:spPr>
          <a:xfrm>
            <a:off x="514430" y="26082"/>
            <a:ext cx="9259729" cy="1143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Περιεχομένα"/>
          <p:cNvSpPr>
            <a:spLocks noGrp="1"/>
          </p:cNvSpPr>
          <p:nvPr>
            <p:ph idx="1"/>
          </p:nvPr>
        </p:nvSpPr>
        <p:spPr>
          <a:xfrm>
            <a:off x="514430" y="1440000"/>
            <a:ext cx="9259729" cy="4761320"/>
          </a:xfrm>
        </p:spPr>
        <p:txBody>
          <a:bodyPr>
            <a:normAutofit/>
          </a:bodyPr>
          <a:lstStyle>
            <a:lvl1pPr marL="514350" indent="-514350">
              <a:spcBef>
                <a:spcPts val="1200"/>
              </a:spcBef>
              <a:buFont typeface="+mj-lt"/>
              <a:buAutoNum type="arabicPeriod"/>
              <a:defRPr/>
            </a:lvl1pPr>
            <a:lvl2pPr marL="971550" indent="-514350">
              <a:spcBef>
                <a:spcPts val="1200"/>
              </a:spcBef>
              <a:buFont typeface="+mj-lt"/>
              <a:buAutoNum type="romanLcPeriod"/>
              <a:defRPr/>
            </a:lvl2pPr>
            <a:lvl3pPr marL="1371600" indent="-457200">
              <a:spcBef>
                <a:spcPts val="1200"/>
              </a:spcBef>
              <a:buFont typeface="+mj-lt"/>
              <a:buAutoNum type="alphaLcPeriod"/>
              <a:defRPr/>
            </a:lvl3pPr>
            <a:lvl4pPr marL="1828800" indent="-457200">
              <a:spcBef>
                <a:spcPts val="1200"/>
              </a:spcBef>
              <a:buFont typeface="Arial" pitchFamily="34" charset="0"/>
              <a:buChar char="•"/>
              <a:defRPr/>
            </a:lvl4pPr>
            <a:lvl5pPr marL="2286000" indent="-457200">
              <a:spcBef>
                <a:spcPts val="1200"/>
              </a:spcBef>
              <a:buFont typeface="Courier New" pitchFamily="49" charset="0"/>
              <a:buChar char="o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9" name="Αριθμός διαφάνειας"/>
          <p:cNvSpPr>
            <a:spLocks noGrp="1"/>
          </p:cNvSpPr>
          <p:nvPr>
            <p:ph type="sldNum" sz="quarter" idx="10"/>
          </p:nvPr>
        </p:nvSpPr>
        <p:spPr>
          <a:xfrm>
            <a:off x="9439145" y="6456364"/>
            <a:ext cx="647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4EBEE68B-4062-4C1A-AC60-1261B1F31876}" type="slidenum">
              <a:rPr lang="el-GR" altLang="el-GR" smtClean="0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644" y="2130472"/>
            <a:ext cx="87453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288" y="3886200"/>
            <a:ext cx="7202012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GrD</a:t>
            </a: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C40181-1FE7-4B9B-93C6-637D76607907}" type="slidenum">
              <a:rPr lang="el-GR">
                <a:solidFill>
                  <a:srgbClr val="000000"/>
                </a:solidFill>
              </a:rPr>
              <a:pPr/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GrD</a:t>
            </a: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1BE09-5CC4-496B-AD56-A18BCB304FA4}" type="slidenum">
              <a:rPr lang="el-GR">
                <a:solidFill>
                  <a:srgbClr val="000000"/>
                </a:solidFill>
              </a:rPr>
              <a:pPr/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925" y="4406947"/>
            <a:ext cx="87453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925" y="2906713"/>
            <a:ext cx="87453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GrD</a:t>
            </a: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12BF6-FCCA-42A2-BBB9-DCE9BAE1A0C1}" type="slidenum">
              <a:rPr lang="el-GR">
                <a:solidFill>
                  <a:srgbClr val="000000"/>
                </a:solidFill>
              </a:rPr>
              <a:pPr/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429" y="1600206"/>
            <a:ext cx="455365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0529" y="1600206"/>
            <a:ext cx="455365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GrD</a:t>
            </a: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C31A29-79C1-43E1-A8CA-3C5A8693E8DF}" type="slidenum">
              <a:rPr lang="el-GR">
                <a:solidFill>
                  <a:srgbClr val="000000"/>
                </a:solidFill>
              </a:rPr>
              <a:pPr/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453" y="1535113"/>
            <a:ext cx="454571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453" y="2174875"/>
            <a:ext cx="454571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857" y="1535113"/>
            <a:ext cx="454730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857" y="2174875"/>
            <a:ext cx="454730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GrD</a:t>
            </a:r>
            <a:endParaRPr lang="el-G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E887C8-CB4D-462E-948A-341A1DA39166}" type="slidenum">
              <a:rPr lang="el-GR">
                <a:solidFill>
                  <a:srgbClr val="000000"/>
                </a:solidFill>
              </a:rPr>
              <a:pPr/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0E1BF8A-FB6B-44EC-8297-CA04FAAFCFBD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GrD</a:t>
            </a: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031502-A5AD-4D59-8873-F607966B59A9}" type="slidenum">
              <a:rPr lang="el-GR">
                <a:solidFill>
                  <a:srgbClr val="000000"/>
                </a:solidFill>
              </a:rPr>
              <a:pPr/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GrD</a:t>
            </a:r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37857B-3B08-41AE-B27B-73F8F44D2770}" type="slidenum">
              <a:rPr lang="el-GR">
                <a:solidFill>
                  <a:srgbClr val="000000"/>
                </a:solidFill>
              </a:rPr>
              <a:pPr/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430" y="273050"/>
            <a:ext cx="338507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3369" y="273097"/>
            <a:ext cx="575081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430" y="1435103"/>
            <a:ext cx="338507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GrD</a:t>
            </a: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5C27C9-DBBF-4C62-B0C8-771DB0621F68}" type="slidenum">
              <a:rPr lang="el-GR">
                <a:solidFill>
                  <a:srgbClr val="000000"/>
                </a:solidFill>
              </a:rPr>
              <a:pPr/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436" y="4800600"/>
            <a:ext cx="617315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436" y="612775"/>
            <a:ext cx="617315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436" y="5367338"/>
            <a:ext cx="617315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GrD</a:t>
            </a: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4C7CF9-415B-456D-9338-0D88C43535E1}" type="slidenum">
              <a:rPr lang="el-GR">
                <a:solidFill>
                  <a:srgbClr val="000000"/>
                </a:solidFill>
              </a:rPr>
              <a:pPr/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GrD</a:t>
            </a: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9E1FE9-26D6-4A3D-AF2C-ACDB19DD1959}" type="slidenum">
              <a:rPr lang="el-GR">
                <a:solidFill>
                  <a:srgbClr val="000000"/>
                </a:solidFill>
              </a:rPr>
              <a:pPr/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9250" y="274685"/>
            <a:ext cx="2314932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453" y="274685"/>
            <a:ext cx="67923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GrD</a:t>
            </a: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470383-7109-46E4-AC7B-8192F3BD5D30}" type="slidenum">
              <a:rPr lang="el-GR">
                <a:solidFill>
                  <a:srgbClr val="000000"/>
                </a:solidFill>
              </a:rPr>
              <a:pPr/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14453" y="274685"/>
            <a:ext cx="9259729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14429" y="6245225"/>
            <a:ext cx="2400671" cy="476250"/>
          </a:xfrm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15291" y="6245225"/>
            <a:ext cx="3258053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GrD</a:t>
            </a: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73511" y="6245225"/>
            <a:ext cx="2400671" cy="476250"/>
          </a:xfrm>
        </p:spPr>
        <p:txBody>
          <a:bodyPr/>
          <a:lstStyle>
            <a:lvl1pPr>
              <a:defRPr/>
            </a:lvl1pPr>
          </a:lstStyle>
          <a:p>
            <a:fld id="{B558D874-1109-4459-8420-75B0E3F4292A}" type="slidenum">
              <a:rPr lang="el-GR">
                <a:solidFill>
                  <a:srgbClr val="000000"/>
                </a:solidFill>
              </a:rPr>
              <a:pPr/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49" y="463598"/>
            <a:ext cx="8739188" cy="14335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71525" y="1981202"/>
            <a:ext cx="4292600" cy="4233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16549" y="1981200"/>
            <a:ext cx="4294188" cy="2039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216549" y="4173586"/>
            <a:ext cx="4294188" cy="204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>
          <a:xfrm>
            <a:off x="771549" y="6248400"/>
            <a:ext cx="2138363" cy="452438"/>
          </a:xfrm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>
          <a:xfrm>
            <a:off x="3514725" y="6248400"/>
            <a:ext cx="3252788" cy="452438"/>
          </a:xfrm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>
          <a:xfrm>
            <a:off x="7372374" y="6248400"/>
            <a:ext cx="2138363" cy="452438"/>
          </a:xfrm>
        </p:spPr>
        <p:txBody>
          <a:bodyPr/>
          <a:lstStyle>
            <a:lvl1pPr>
              <a:defRPr/>
            </a:lvl1pPr>
          </a:lstStyle>
          <a:p>
            <a:fld id="{693D392E-4FFB-4D5D-BC21-C2BD67EB72A3}" type="slidenum">
              <a:rPr lang="el-GR">
                <a:solidFill>
                  <a:srgbClr val="000000"/>
                </a:solidFill>
              </a:rPr>
              <a:pPr/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69"/>
            <a:ext cx="8745538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248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66D7D2D-9648-4A49-87E3-3AEAE07986D4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D72D979-76DB-4E4E-8D35-E8EAF27C4778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46"/>
            <a:ext cx="874553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5538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3F2BA84-D15F-4065-90F5-6588CB950D7B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44"/>
            <a:ext cx="874553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5538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C1DD7CD-9E21-4D73-9A26-5F789ED74B48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1981202"/>
            <a:ext cx="4292600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6547" y="1981202"/>
            <a:ext cx="4294188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E2D0801-9D7D-4A09-ABE6-A05B4FE24382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274638"/>
            <a:ext cx="92598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8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8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05A4A2F-7131-44EA-9F81-533DE9093F51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886768E-6BDF-4A8A-BDA7-F457A332183A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78D9DB1-4049-40EC-9416-35C8D02E39AB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47" y="273094"/>
            <a:ext cx="575151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3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4867883-56F2-4346-9E13-90FFAC084297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47" y="4800600"/>
            <a:ext cx="617378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47" y="612775"/>
            <a:ext cx="617378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47" y="5367338"/>
            <a:ext cx="617378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98DCE28-80DF-41F6-9F02-3B593E643366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C7ED850-964E-4B1F-B01E-58437D80A223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6313" y="463594"/>
            <a:ext cx="2184400" cy="57515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463594"/>
            <a:ext cx="6402388" cy="57515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610404-2983-4CC9-8A0F-E1FB9417819F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47" y="463594"/>
            <a:ext cx="8739188" cy="14335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71525" y="1981202"/>
            <a:ext cx="4292600" cy="4233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16547" y="1981200"/>
            <a:ext cx="4294188" cy="2039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216547" y="4173582"/>
            <a:ext cx="4294188" cy="204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>
          <a:xfrm>
            <a:off x="771547" y="6248400"/>
            <a:ext cx="2138363" cy="452438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>
          <a:xfrm>
            <a:off x="3514725" y="6248400"/>
            <a:ext cx="3252788" cy="452438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>
          <a:xfrm>
            <a:off x="7372372" y="6248400"/>
            <a:ext cx="2138363" cy="452438"/>
          </a:xfrm>
        </p:spPr>
        <p:txBody>
          <a:bodyPr/>
          <a:lstStyle>
            <a:lvl1pPr>
              <a:defRPr/>
            </a:lvl1pPr>
          </a:lstStyle>
          <a:p>
            <a:fld id="{693D392E-4FFB-4D5D-BC21-C2BD67EB72A3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73" y="1600203"/>
            <a:ext cx="455136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8136" y="1600203"/>
            <a:ext cx="455295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E29A65A-EFE4-4903-A9C9-BECA3E99600F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65"/>
            <a:ext cx="8745538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248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66D7D2D-9648-4A49-87E3-3AEAE07986D4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50079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D72D979-76DB-4E4E-8D35-E8EAF27C4778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55285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40"/>
            <a:ext cx="874553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5538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C1DD7CD-9E21-4D73-9A26-5F789ED74B48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940605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1981202"/>
            <a:ext cx="4292600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6545" y="1981202"/>
            <a:ext cx="4294188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E2D0801-9D7D-4A09-ABE6-A05B4FE24382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79961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274638"/>
            <a:ext cx="92598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8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8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05A4A2F-7131-44EA-9F81-533DE9093F51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83524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886768E-6BDF-4A8A-BDA7-F457A332183A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52014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78D9DB1-4049-40EC-9416-35C8D02E39AB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80614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45" y="273090"/>
            <a:ext cx="575151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3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4867883-56F2-4346-9E13-90FFAC084297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60412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45" y="4800600"/>
            <a:ext cx="617378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45" y="612775"/>
            <a:ext cx="617378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45" y="5367338"/>
            <a:ext cx="617378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98DCE28-80DF-41F6-9F02-3B593E643366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70582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C7ED850-964E-4B1F-B01E-58437D80A223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0538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274638"/>
            <a:ext cx="92598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8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8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654291F-76EE-41A4-BE47-CDD39B5CE0A3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6313" y="463590"/>
            <a:ext cx="2184400" cy="57515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463590"/>
            <a:ext cx="6402388" cy="57515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610404-2983-4CC9-8A0F-E1FB9417819F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12763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45" y="463590"/>
            <a:ext cx="8739188" cy="14335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71525" y="1981202"/>
            <a:ext cx="4292600" cy="4233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16545" y="1981200"/>
            <a:ext cx="4294188" cy="2039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216545" y="4173578"/>
            <a:ext cx="4294188" cy="204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>
          <a:xfrm>
            <a:off x="771545" y="6248400"/>
            <a:ext cx="2138363" cy="452438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>
          <a:xfrm>
            <a:off x="3514725" y="6248400"/>
            <a:ext cx="3252788" cy="452438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>
          <a:xfrm>
            <a:off x="7372370" y="6248400"/>
            <a:ext cx="2138363" cy="452438"/>
          </a:xfrm>
        </p:spPr>
        <p:txBody>
          <a:bodyPr/>
          <a:lstStyle>
            <a:lvl1pPr>
              <a:defRPr/>
            </a:lvl1pPr>
          </a:lstStyle>
          <a:p>
            <a:fld id="{693D392E-4FFB-4D5D-BC21-C2BD67EB72A3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632019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55"/>
            <a:ext cx="8745538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248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66D7D2D-9648-4A49-87E3-3AEAE07986D4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03350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D72D979-76DB-4E4E-8D35-E8EAF27C4778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40295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30"/>
            <a:ext cx="874553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5538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C1DD7CD-9E21-4D73-9A26-5F789ED74B48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74619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1981202"/>
            <a:ext cx="4292600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6540" y="1981202"/>
            <a:ext cx="4294188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E2D0801-9D7D-4A09-ABE6-A05B4FE24382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64125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274638"/>
            <a:ext cx="92598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8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8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05A4A2F-7131-44EA-9F81-533DE9093F51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95357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886768E-6BDF-4A8A-BDA7-F457A332183A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43315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78D9DB1-4049-40EC-9416-35C8D02E39AB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44820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40" y="273080"/>
            <a:ext cx="575151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3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4867883-56F2-4346-9E13-90FFAC084297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8761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2FF3410-BEE6-4A23-B1FD-F3403C6AF098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40" y="4800600"/>
            <a:ext cx="617378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40" y="612775"/>
            <a:ext cx="617378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40" y="5367338"/>
            <a:ext cx="617378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98DCE28-80DF-41F6-9F02-3B593E643366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20651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C7ED850-964E-4B1F-B01E-58437D80A223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00983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6313" y="463580"/>
            <a:ext cx="2184400" cy="57515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463580"/>
            <a:ext cx="6402388" cy="57515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610404-2983-4CC9-8A0F-E1FB9417819F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81014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40" y="463580"/>
            <a:ext cx="8739188" cy="14335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71525" y="1981202"/>
            <a:ext cx="4292600" cy="4233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16540" y="1981200"/>
            <a:ext cx="4294188" cy="2039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216540" y="4173568"/>
            <a:ext cx="4294188" cy="204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>
          <a:xfrm>
            <a:off x="771540" y="6248400"/>
            <a:ext cx="2138363" cy="452438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>
          <a:xfrm>
            <a:off x="3514725" y="6248400"/>
            <a:ext cx="3252788" cy="452438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>
          <a:xfrm>
            <a:off x="7372365" y="6248400"/>
            <a:ext cx="2138363" cy="452438"/>
          </a:xfrm>
        </p:spPr>
        <p:txBody>
          <a:bodyPr/>
          <a:lstStyle>
            <a:lvl1pPr>
              <a:defRPr/>
            </a:lvl1pPr>
          </a:lstStyle>
          <a:p>
            <a:fld id="{693D392E-4FFB-4D5D-BC21-C2BD67EB72A3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41538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43"/>
            <a:ext cx="8745538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248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66D7D2D-9648-4A49-87E3-3AEAE07986D4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32659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D72D979-76DB-4E4E-8D35-E8EAF27C4778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4949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18"/>
            <a:ext cx="874553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5538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C1DD7CD-9E21-4D73-9A26-5F789ED74B48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77957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1981202"/>
            <a:ext cx="4292600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6534" y="1981202"/>
            <a:ext cx="4294188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E2D0801-9D7D-4A09-ABE6-A05B4FE24382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929731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274638"/>
            <a:ext cx="92598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8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8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05A4A2F-7131-44EA-9F81-533DE9093F51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250294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886768E-6BDF-4A8A-BDA7-F457A332183A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5696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CC9DF21-85A6-4DA5-A4CF-2E5E259077B4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78D9DB1-4049-40EC-9416-35C8D02E39AB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445612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34" y="273068"/>
            <a:ext cx="575151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3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4867883-56F2-4346-9E13-90FFAC084297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6184921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34" y="4800600"/>
            <a:ext cx="617378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34" y="612775"/>
            <a:ext cx="617378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34" y="5367338"/>
            <a:ext cx="617378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98DCE28-80DF-41F6-9F02-3B593E643366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6969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C7ED850-964E-4B1F-B01E-58437D80A223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105429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6313" y="463568"/>
            <a:ext cx="2184400" cy="57515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463568"/>
            <a:ext cx="6402388" cy="57515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610404-2983-4CC9-8A0F-E1FB9417819F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504003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34" y="463568"/>
            <a:ext cx="8739188" cy="14335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71525" y="1981202"/>
            <a:ext cx="4292600" cy="4233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16534" y="1981200"/>
            <a:ext cx="4294188" cy="2039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216534" y="4173556"/>
            <a:ext cx="4294188" cy="204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>
          <a:xfrm>
            <a:off x="771534" y="6248400"/>
            <a:ext cx="2138363" cy="452438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>
          <a:xfrm>
            <a:off x="3514725" y="6248400"/>
            <a:ext cx="3252788" cy="452438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>
          <a:xfrm>
            <a:off x="7372359" y="6248400"/>
            <a:ext cx="2138363" cy="452438"/>
          </a:xfrm>
        </p:spPr>
        <p:txBody>
          <a:bodyPr/>
          <a:lstStyle>
            <a:lvl1pPr>
              <a:defRPr/>
            </a:lvl1pPr>
          </a:lstStyle>
          <a:p>
            <a:fld id="{693D392E-4FFB-4D5D-BC21-C2BD67EB72A3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463880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7"/>
            <a:ext cx="8745538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248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66D7D2D-9648-4A49-87E3-3AEAE07986D4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800156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D72D979-76DB-4E4E-8D35-E8EAF27C4778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481129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2"/>
            <a:ext cx="874553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5538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C1DD7CD-9E21-4D73-9A26-5F789ED74B48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105103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1981202"/>
            <a:ext cx="4292600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6526" y="1981202"/>
            <a:ext cx="4294188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E2D0801-9D7D-4A09-ABE6-A05B4FE24382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3575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48" y="273096"/>
            <a:ext cx="575151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3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A79970B-29A0-4A78-9963-9E6F3E104B54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274638"/>
            <a:ext cx="92598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8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8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05A4A2F-7131-44EA-9F81-533DE9093F51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920942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886768E-6BDF-4A8A-BDA7-F457A332183A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518263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78D9DB1-4049-40EC-9416-35C8D02E39AB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61106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6" y="273052"/>
            <a:ext cx="575151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2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4867883-56F2-4346-9E13-90FFAC084297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961712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6" y="4800600"/>
            <a:ext cx="617378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6" y="612775"/>
            <a:ext cx="617378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6" y="5367338"/>
            <a:ext cx="617378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98DCE28-80DF-41F6-9F02-3B593E643366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880930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C7ED850-964E-4B1F-B01E-58437D80A223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842222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6313" y="463552"/>
            <a:ext cx="2184400" cy="57515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463552"/>
            <a:ext cx="6402388" cy="57515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610404-2983-4CC9-8A0F-E1FB9417819F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192922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6" y="463552"/>
            <a:ext cx="8739188" cy="14335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71525" y="1981202"/>
            <a:ext cx="4292600" cy="4233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16526" y="1981200"/>
            <a:ext cx="4294188" cy="2039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216526" y="4173540"/>
            <a:ext cx="4294188" cy="204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>
          <a:xfrm>
            <a:off x="771526" y="6248400"/>
            <a:ext cx="2138363" cy="452438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>
          <a:xfrm>
            <a:off x="3514725" y="6248400"/>
            <a:ext cx="3252788" cy="452438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>
          <a:xfrm>
            <a:off x="7372351" y="6248400"/>
            <a:ext cx="2138363" cy="452438"/>
          </a:xfrm>
        </p:spPr>
        <p:txBody>
          <a:bodyPr/>
          <a:lstStyle>
            <a:lvl1pPr>
              <a:defRPr/>
            </a:lvl1pPr>
          </a:lstStyle>
          <a:p>
            <a:fld id="{693D392E-4FFB-4D5D-BC21-C2BD67EB72A3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8930460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ed Line"/>
          <p:cNvCxnSpPr/>
          <p:nvPr/>
        </p:nvCxnSpPr>
        <p:spPr>
          <a:xfrm>
            <a:off x="0" y="1266825"/>
            <a:ext cx="10288588" cy="0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d line"/>
          <p:cNvCxnSpPr/>
          <p:nvPr/>
        </p:nvCxnSpPr>
        <p:spPr>
          <a:xfrm>
            <a:off x="0" y="6381750"/>
            <a:ext cx="10288588" cy="0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UTh Logo" descr="W:\logos\AUTH logo\auth_logo_b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4" t="9230" r="9892" b="10805"/>
          <a:stretch>
            <a:fillRect/>
          </a:stretch>
        </p:blipFill>
        <p:spPr bwMode="auto">
          <a:xfrm>
            <a:off x="121463" y="6073775"/>
            <a:ext cx="52693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h"/>
          <p:cNvSpPr txBox="1"/>
          <p:nvPr/>
        </p:nvSpPr>
        <p:spPr>
          <a:xfrm>
            <a:off x="12505" y="6543677"/>
            <a:ext cx="810941" cy="314325"/>
          </a:xfrm>
          <a:prstGeom prst="rect">
            <a:avLst/>
          </a:prstGeom>
        </p:spPr>
        <p:txBody>
          <a:bodyPr anchor="ctr">
            <a:normAutofit fontScale="32500" lnSpcReduction="20000"/>
          </a:bodyPr>
          <a:lstStyle/>
          <a:p>
            <a:pPr>
              <a:defRPr/>
            </a:pPr>
            <a:r>
              <a:rPr lang="el-GR" sz="1800" dirty="0">
                <a:solidFill>
                  <a:schemeClr val="bg1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Αριστοτέλειο</a:t>
            </a:r>
          </a:p>
          <a:p>
            <a:pPr>
              <a:defRPr/>
            </a:pPr>
            <a:r>
              <a:rPr lang="el-GR" sz="1800" dirty="0">
                <a:solidFill>
                  <a:schemeClr val="bg1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Πανεπιστήμιο</a:t>
            </a:r>
          </a:p>
          <a:p>
            <a:pPr>
              <a:defRPr/>
            </a:pPr>
            <a:r>
              <a:rPr lang="el-GR" sz="1800" dirty="0">
                <a:solidFill>
                  <a:schemeClr val="bg1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Θεσσαλονίκης</a:t>
            </a:r>
          </a:p>
        </p:txBody>
      </p:sp>
      <p:sp>
        <p:nvSpPr>
          <p:cNvPr id="8" name="Course Title"/>
          <p:cNvSpPr txBox="1">
            <a:spLocks noChangeArrowheads="1"/>
          </p:cNvSpPr>
          <p:nvPr/>
        </p:nvSpPr>
        <p:spPr bwMode="auto">
          <a:xfrm>
            <a:off x="1255709" y="6308727"/>
            <a:ext cx="7777172" cy="549275"/>
          </a:xfrm>
          <a:prstGeom prst="rect">
            <a:avLst/>
          </a:prstGeom>
          <a:noFill/>
          <a:ln>
            <a:noFill/>
          </a:ln>
          <a:extLst/>
        </p:spPr>
        <p:txBody>
          <a:bodyPr tIns="0" bIns="0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220000"/>
              </a:lnSpc>
              <a:defRPr/>
            </a:pPr>
            <a:r>
              <a:rPr lang="el-GR" sz="1000" dirty="0" smtClean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Βιοχημεία</a:t>
            </a:r>
            <a:endParaRPr lang="el-GR" sz="1000" dirty="0">
              <a:solidFill>
                <a:schemeClr val="bg1"/>
              </a:solidFill>
              <a:latin typeface="Century Gothic" pitchFamily="34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el-GR" sz="1000" dirty="0" smtClean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Τμήμα Γεωπονίας</a:t>
            </a:r>
            <a:endParaRPr lang="el-GR" sz="1000" dirty="0">
              <a:solidFill>
                <a:schemeClr val="bg1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31" name="Τίτλος"/>
          <p:cNvSpPr>
            <a:spLocks noGrp="1"/>
          </p:cNvSpPr>
          <p:nvPr>
            <p:ph type="title"/>
          </p:nvPr>
        </p:nvSpPr>
        <p:spPr>
          <a:xfrm>
            <a:off x="514430" y="26082"/>
            <a:ext cx="925972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Περιεχόμενα"/>
          <p:cNvSpPr>
            <a:spLocks noGrp="1"/>
          </p:cNvSpPr>
          <p:nvPr>
            <p:ph idx="1"/>
          </p:nvPr>
        </p:nvSpPr>
        <p:spPr>
          <a:xfrm>
            <a:off x="514430" y="1440000"/>
            <a:ext cx="9259729" cy="4761320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9" name="Αριθμός διαφάνειας"/>
          <p:cNvSpPr>
            <a:spLocks noGrp="1"/>
          </p:cNvSpPr>
          <p:nvPr>
            <p:ph type="sldNum" sz="quarter" idx="10"/>
          </p:nvPr>
        </p:nvSpPr>
        <p:spPr>
          <a:xfrm>
            <a:off x="9438351" y="6456365"/>
            <a:ext cx="64839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F5E89C77-3339-4344-AB0C-9551BFAAFA51}" type="slidenum">
              <a:rPr lang="el-GR" altLang="el-GR" smtClean="0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214658994"/>
      </p:ext>
    </p:extLst>
  </p:cSld>
  <p:clrMapOvr>
    <a:masterClrMapping/>
  </p:clrMapOvr>
  <p:hf hd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UTh Logo" descr="Αγιος Δημήτριο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63" y="207963"/>
            <a:ext cx="877031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ΑΠΘ"/>
          <p:cNvSpPr txBox="1">
            <a:spLocks noChangeArrowheads="1"/>
          </p:cNvSpPr>
          <p:nvPr/>
        </p:nvSpPr>
        <p:spPr bwMode="auto">
          <a:xfrm>
            <a:off x="1098523" y="188913"/>
            <a:ext cx="2425677" cy="8572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l-GR" sz="1800" dirty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ΑΡΙΣΤΟΤΕΛΕΙΟ</a:t>
            </a:r>
          </a:p>
          <a:p>
            <a:pPr eaLnBrk="1" hangingPunct="1">
              <a:defRPr/>
            </a:pPr>
            <a:r>
              <a:rPr lang="el-GR" sz="1800" dirty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ΠΑΝΕΠΙΣΤΗΜΙΟ</a:t>
            </a:r>
          </a:p>
          <a:p>
            <a:pPr eaLnBrk="1" hangingPunct="1">
              <a:defRPr/>
            </a:pPr>
            <a:r>
              <a:rPr lang="el-GR" sz="1800" dirty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ΘΕΣΣΑΛΟΝΙΚΗΣ</a:t>
            </a:r>
          </a:p>
        </p:txBody>
      </p:sp>
      <p:pic>
        <p:nvPicPr>
          <p:cNvPr id="6" name="Opencourses 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2" t="3781" r="16829" b="22774"/>
          <a:stretch>
            <a:fillRect/>
          </a:stretch>
        </p:blipFill>
        <p:spPr bwMode="auto">
          <a:xfrm>
            <a:off x="8666707" y="138113"/>
            <a:ext cx="1582585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pencourses"/>
          <p:cNvSpPr txBox="1">
            <a:spLocks noChangeArrowheads="1"/>
          </p:cNvSpPr>
          <p:nvPr userDrawn="1"/>
        </p:nvSpPr>
        <p:spPr bwMode="auto">
          <a:xfrm>
            <a:off x="6241030" y="188913"/>
            <a:ext cx="2425677" cy="8572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r>
              <a:rPr lang="el-GR" sz="1800" dirty="0" smtClean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ΑΝΟΙΚΤΑ</a:t>
            </a:r>
          </a:p>
          <a:p>
            <a:pPr algn="r">
              <a:defRPr/>
            </a:pPr>
            <a:r>
              <a:rPr lang="el-GR" sz="1800" dirty="0" smtClean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ΑΚΑΔΗΜΑΪΚΑ</a:t>
            </a:r>
          </a:p>
          <a:p>
            <a:pPr algn="r">
              <a:defRPr/>
            </a:pPr>
            <a:r>
              <a:rPr lang="el-GR" sz="1800" dirty="0" smtClean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ΜΑΘΗΜΑΤΑ</a:t>
            </a:r>
            <a:endParaRPr lang="el-GR" sz="1800" dirty="0">
              <a:solidFill>
                <a:schemeClr val="bg1"/>
              </a:solidFill>
              <a:latin typeface="Century Gothic" pitchFamily="34" charset="0"/>
              <a:cs typeface="Arial" charset="0"/>
            </a:endParaRPr>
          </a:p>
        </p:txBody>
      </p:sp>
      <p:cxnSp>
        <p:nvCxnSpPr>
          <p:cNvPr id="8" name="Grey Line"/>
          <p:cNvCxnSpPr/>
          <p:nvPr/>
        </p:nvCxnSpPr>
        <p:spPr>
          <a:xfrm>
            <a:off x="0" y="1266825"/>
            <a:ext cx="10288588" cy="0"/>
          </a:xfrm>
          <a:prstGeom prst="line">
            <a:avLst/>
          </a:prstGeom>
          <a:ln w="50800">
            <a:solidFill>
              <a:srgbClr val="A7A9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9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237" y="5622925"/>
            <a:ext cx="5530117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 descr="http://www.lib.umich.edu/files/services/copyright/cc-by-sa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43" y="5922965"/>
            <a:ext cx="1782641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"/>
          <p:cNvSpPr>
            <a:spLocks noGrp="1"/>
          </p:cNvSpPr>
          <p:nvPr>
            <p:ph type="ctrTitle"/>
          </p:nvPr>
        </p:nvSpPr>
        <p:spPr>
          <a:xfrm>
            <a:off x="771644" y="1844827"/>
            <a:ext cx="8745300" cy="15121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Υπότιτλος"/>
          <p:cNvSpPr>
            <a:spLocks noGrp="1"/>
          </p:cNvSpPr>
          <p:nvPr>
            <p:ph type="subTitle" idx="1"/>
          </p:nvPr>
        </p:nvSpPr>
        <p:spPr>
          <a:xfrm>
            <a:off x="769133" y="3501008"/>
            <a:ext cx="8750323" cy="1800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85654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48" y="4800600"/>
            <a:ext cx="617378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48" y="612775"/>
            <a:ext cx="617378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48" y="5367338"/>
            <a:ext cx="617378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E7E1DFB-655B-45AB-8C4F-855958239F4D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128588"/>
            <a:ext cx="92567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3"/>
            <a:ext cx="92567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smtClean="0"/>
              <a:t>Δεύτερο επίπεδο διάρθρωσης</a:t>
            </a:r>
          </a:p>
          <a:p>
            <a:pPr lvl="2"/>
            <a:r>
              <a:rPr lang="en-GB" smtClean="0"/>
              <a:t>Τρίτο επίπεδο διάρθρωσης</a:t>
            </a:r>
          </a:p>
          <a:p>
            <a:pPr lvl="3"/>
            <a:r>
              <a:rPr lang="en-GB" smtClean="0"/>
              <a:t>Τέταρτο επίπεδο διάρθρωσης</a:t>
            </a:r>
          </a:p>
          <a:p>
            <a:pPr lvl="4"/>
            <a:r>
              <a:rPr lang="en-GB" smtClean="0"/>
              <a:t>Πέμπτο επίπεδο διάρθρωσης</a:t>
            </a:r>
          </a:p>
          <a:p>
            <a:pPr lvl="4"/>
            <a:r>
              <a:rPr lang="en-GB" smtClean="0"/>
              <a:t>Έκτο επίπεδο διάρθρωσης</a:t>
            </a:r>
          </a:p>
          <a:p>
            <a:pPr lvl="4"/>
            <a:r>
              <a:rPr lang="en-GB" smtClean="0"/>
              <a:t>Έβδομο επίπεδο διάρθρωσης</a:t>
            </a:r>
          </a:p>
          <a:p>
            <a:pPr lvl="4"/>
            <a:r>
              <a:rPr lang="en-GB" smtClean="0"/>
              <a:t>Όγδοο επίπεδο διάρθρωσης</a:t>
            </a:r>
          </a:p>
          <a:p>
            <a:pPr lvl="4"/>
            <a:r>
              <a:rPr lang="en-GB" smtClean="0"/>
              <a:t>Ένατο επίπεδο διάρθρωσης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14373" y="6245271"/>
            <a:ext cx="23987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endParaRPr lang="el-GR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514725" y="6245271"/>
            <a:ext cx="325596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372373" y="6245271"/>
            <a:ext cx="23987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fld id="{58DE58ED-CB4B-4079-B54F-877408DC1627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65" r:id="rId12"/>
    <p:sldLayoutId id="2147483766" r:id="rId13"/>
    <p:sldLayoutId id="2147483767" r:id="rId14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453" y="274638"/>
            <a:ext cx="925972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453" y="1600206"/>
            <a:ext cx="925972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429" y="6245225"/>
            <a:ext cx="2400671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defTabSz="914400">
              <a:buClrTx/>
              <a:buSzTx/>
              <a:buFontTx/>
              <a:buNone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5291" y="6245225"/>
            <a:ext cx="325805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defTabSz="914400">
              <a:buClrTx/>
              <a:buSzTx/>
              <a:buFontTx/>
              <a:buNone/>
            </a:pPr>
            <a:r>
              <a:rPr lang="en-US" smtClean="0">
                <a:solidFill>
                  <a:srgbClr val="000000"/>
                </a:solidFill>
              </a:rPr>
              <a:t>GrD</a:t>
            </a:r>
            <a:endParaRPr lang="el-G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3511" y="6245225"/>
            <a:ext cx="2400671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defTabSz="914400">
              <a:buClrTx/>
              <a:buSzTx/>
              <a:buFontTx/>
              <a:buNone/>
            </a:pPr>
            <a:fld id="{9DF3FA24-E87F-4123-90C9-81E461EDC78C}" type="slidenum">
              <a:rPr lang="el-GR">
                <a:solidFill>
                  <a:srgbClr val="000000"/>
                </a:solidFill>
              </a:rPr>
              <a:pPr defTabSz="914400">
                <a:buClrTx/>
                <a:buSzTx/>
                <a:buFontTx/>
                <a:buNone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71547" y="463594"/>
            <a:ext cx="8739188" cy="1433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47" y="1981202"/>
            <a:ext cx="8739188" cy="4233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016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771547" y="6248400"/>
            <a:ext cx="2138363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endParaRPr lang="el-GR">
              <a:latin typeface="Times New Roman" pitchFamily="16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514725" y="6248400"/>
            <a:ext cx="325278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endParaRPr lang="el-GR">
              <a:latin typeface="Times New Roman" pitchFamily="16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372372" y="6248400"/>
            <a:ext cx="2138363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fld id="{43583E93-8CEB-4254-9269-83250F0AF950}" type="slidenum">
              <a:rPr lang="el-GR">
                <a:latin typeface="Times New Roman" pitchFamily="16" charset="0"/>
              </a:rPr>
              <a:pPr/>
              <a:t>‹#›</a:t>
            </a:fld>
            <a:endParaRPr lang="el-GR">
              <a:latin typeface="Times New Roman" pitchFamily="1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ctr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fontAlgn="base">
        <a:lnSpc>
          <a:spcPct val="95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9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>
        <a:lnSpc>
          <a:spcPct val="95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71545" y="463590"/>
            <a:ext cx="8739188" cy="1433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45" y="1981202"/>
            <a:ext cx="8739188" cy="4233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016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771545" y="6248400"/>
            <a:ext cx="2138363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endParaRPr lang="el-GR">
              <a:latin typeface="Times New Roman" pitchFamily="16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514725" y="6248400"/>
            <a:ext cx="325278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endParaRPr lang="el-GR">
              <a:latin typeface="Times New Roman" pitchFamily="16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372370" y="6248400"/>
            <a:ext cx="2138363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fld id="{43583E93-8CEB-4254-9269-83250F0AF950}" type="slidenum">
              <a:rPr lang="el-GR">
                <a:latin typeface="Times New Roman" pitchFamily="16" charset="0"/>
              </a:rPr>
              <a:pPr/>
              <a:t>‹#›</a:t>
            </a:fld>
            <a:endParaRPr lang="el-GR"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7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ctr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fontAlgn="base">
        <a:lnSpc>
          <a:spcPct val="95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9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>
        <a:lnSpc>
          <a:spcPct val="95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71540" y="463580"/>
            <a:ext cx="8739188" cy="1433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40" y="1981202"/>
            <a:ext cx="8739188" cy="4233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016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771540" y="6248400"/>
            <a:ext cx="2138363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endParaRPr lang="el-GR">
              <a:latin typeface="Times New Roman" pitchFamily="16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514725" y="6248400"/>
            <a:ext cx="325278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endParaRPr lang="el-GR">
              <a:latin typeface="Times New Roman" pitchFamily="16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372365" y="6248400"/>
            <a:ext cx="2138363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fld id="{43583E93-8CEB-4254-9269-83250F0AF950}" type="slidenum">
              <a:rPr lang="el-GR">
                <a:latin typeface="Times New Roman" pitchFamily="16" charset="0"/>
              </a:rPr>
              <a:pPr/>
              <a:t>‹#›</a:t>
            </a:fld>
            <a:endParaRPr lang="el-GR"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003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ctr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fontAlgn="base">
        <a:lnSpc>
          <a:spcPct val="95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9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>
        <a:lnSpc>
          <a:spcPct val="95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71534" y="463568"/>
            <a:ext cx="8739188" cy="1433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34" y="1981202"/>
            <a:ext cx="8739188" cy="4233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016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771534" y="6248400"/>
            <a:ext cx="2138363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endParaRPr lang="el-GR">
              <a:latin typeface="Times New Roman" pitchFamily="16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514725" y="6248400"/>
            <a:ext cx="325278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endParaRPr lang="el-GR">
              <a:latin typeface="Times New Roman" pitchFamily="16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372359" y="6248400"/>
            <a:ext cx="2138363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fld id="{43583E93-8CEB-4254-9269-83250F0AF950}" type="slidenum">
              <a:rPr lang="el-GR">
                <a:latin typeface="Times New Roman" pitchFamily="16" charset="0"/>
              </a:rPr>
              <a:pPr/>
              <a:t>‹#›</a:t>
            </a:fld>
            <a:endParaRPr lang="el-GR"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515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ctr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fontAlgn="base">
        <a:lnSpc>
          <a:spcPct val="95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9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>
        <a:lnSpc>
          <a:spcPct val="95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71526" y="463552"/>
            <a:ext cx="8739188" cy="1433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6" y="1981202"/>
            <a:ext cx="8739188" cy="4233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016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771526" y="6248400"/>
            <a:ext cx="2138363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endParaRPr lang="el-GR">
              <a:latin typeface="Times New Roman" pitchFamily="16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514725" y="6248400"/>
            <a:ext cx="325278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endParaRPr lang="el-GR">
              <a:latin typeface="Times New Roman" pitchFamily="16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372351" y="6248400"/>
            <a:ext cx="2138363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fld id="{43583E93-8CEB-4254-9269-83250F0AF950}" type="slidenum">
              <a:rPr lang="el-GR">
                <a:latin typeface="Times New Roman" pitchFamily="16" charset="0"/>
              </a:rPr>
              <a:pPr/>
              <a:t>‹#›</a:t>
            </a:fld>
            <a:endParaRPr lang="el-GR"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639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8" r:id="rId13"/>
    <p:sldLayoutId id="2147483769" r:id="rId14"/>
  </p:sldLayoutIdLst>
  <p:txStyles>
    <p:titleStyle>
      <a:lvl1pPr algn="ctr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fontAlgn="base">
        <a:lnSpc>
          <a:spcPct val="95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9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>
        <a:lnSpc>
          <a:spcPct val="95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8.emf"/><Relationship Id="rId4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9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0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4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7" Type="http://schemas.openxmlformats.org/officeDocument/2006/relationships/image" Target="../media/image27.emf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4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14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15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16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33.emf"/><Relationship Id="rId4" Type="http://schemas.openxmlformats.org/officeDocument/2006/relationships/oleObject" Target="../embeddings/oleObject17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0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34.emf"/><Relationship Id="rId4" Type="http://schemas.openxmlformats.org/officeDocument/2006/relationships/oleObject" Target="../embeddings/oleObject18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0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9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0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36.emf"/><Relationship Id="rId4" Type="http://schemas.openxmlformats.org/officeDocument/2006/relationships/oleObject" Target="../embeddings/oleObject20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0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21.bin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22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8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38.wmf"/><Relationship Id="rId4" Type="http://schemas.openxmlformats.org/officeDocument/2006/relationships/oleObject" Target="../embeddings/oleObject23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8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39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82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25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8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41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8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42.w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dlabd.com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8.xml"/><Relationship Id="rId5" Type="http://schemas.openxmlformats.org/officeDocument/2006/relationships/hyperlink" Target="https://gluckspilze.com/Mushroom-supplements" TargetMode="External"/><Relationship Id="rId4" Type="http://schemas.openxmlformats.org/officeDocument/2006/relationships/hyperlink" Target="https://en.wikipedia.org/wiki/Lentinan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rotodioscin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ourses.auth.gr/courses/OCRS508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8.xml"/><Relationship Id="rId5" Type="http://schemas.openxmlformats.org/officeDocument/2006/relationships/hyperlink" Target="http://creativecommons.org/licenses/by/4.0/" TargetMode="External"/><Relationship Id="rId4" Type="http://schemas.openxmlformats.org/officeDocument/2006/relationships/hyperlink" Target="http://creativecommons.org/licenses/by-sa/4.0/" TargetMode="Externa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Τίτλος"/>
          <p:cNvSpPr>
            <a:spLocks noGrp="1"/>
          </p:cNvSpPr>
          <p:nvPr>
            <p:ph type="ctrTitle"/>
          </p:nvPr>
        </p:nvSpPr>
        <p:spPr>
          <a:xfrm>
            <a:off x="1257494" y="1844675"/>
            <a:ext cx="7773600" cy="1512888"/>
          </a:xfrm>
        </p:spPr>
        <p:txBody>
          <a:bodyPr anchor="t"/>
          <a:lstStyle/>
          <a:p>
            <a:pPr eaLnBrk="1" hangingPunct="1"/>
            <a:r>
              <a:rPr lang="el-GR" altLang="el-GR" b="1" dirty="0" smtClean="0">
                <a:solidFill>
                  <a:schemeClr val="bg1"/>
                </a:solidFill>
                <a:latin typeface="Calibri" pitchFamily="34" charset="0"/>
              </a:rPr>
              <a:t>Βιοχημεία</a:t>
            </a:r>
          </a:p>
        </p:txBody>
      </p:sp>
      <p:sp>
        <p:nvSpPr>
          <p:cNvPr id="3" name="Υπότιτλος"/>
          <p:cNvSpPr>
            <a:spLocks noGrp="1"/>
          </p:cNvSpPr>
          <p:nvPr>
            <p:ph type="subTitle" idx="1"/>
          </p:nvPr>
        </p:nvSpPr>
        <p:spPr>
          <a:xfrm>
            <a:off x="1255908" y="3500439"/>
            <a:ext cx="7776775" cy="1800225"/>
          </a:xfrm>
        </p:spPr>
        <p:txBody>
          <a:bodyPr rtlCol="0">
            <a:normAutofit fontScale="85000" lnSpcReduction="20000"/>
          </a:bodyPr>
          <a:lstStyle/>
          <a:p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Ενότητα 14: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l-GR" sz="31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Μονοσακχαρίτες και πολυσακχαρίτες</a:t>
            </a:r>
            <a:endParaRPr lang="en-US" sz="3100" dirty="0">
              <a:solidFill>
                <a:schemeClr val="bg1"/>
              </a:solidFill>
              <a:latin typeface="Calibri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l-GR" dirty="0" smtClean="0">
              <a:solidFill>
                <a:schemeClr val="bg1"/>
              </a:solidFill>
              <a:latin typeface="Calibri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>
                <a:solidFill>
                  <a:schemeClr val="bg1"/>
                </a:solidFill>
                <a:latin typeface="Calibri" pitchFamily="34" charset="0"/>
              </a:rPr>
              <a:t>Γρηγόριος </a:t>
            </a:r>
            <a:r>
              <a:rPr lang="el-GR" dirty="0" err="1" smtClean="0">
                <a:solidFill>
                  <a:schemeClr val="bg1"/>
                </a:solidFill>
                <a:latin typeface="Calibri" pitchFamily="34" charset="0"/>
              </a:rPr>
              <a:t>Διαμαντίδης</a:t>
            </a:r>
            <a:r>
              <a:rPr lang="el-GR" dirty="0" smtClean="0">
                <a:solidFill>
                  <a:schemeClr val="bg1"/>
                </a:solidFill>
                <a:latin typeface="Calibri" pitchFamily="34" charset="0"/>
              </a:rPr>
              <a:t>, Καθηγητής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>
                <a:solidFill>
                  <a:schemeClr val="bg1"/>
                </a:solidFill>
                <a:latin typeface="Calibri" pitchFamily="34" charset="0"/>
              </a:rPr>
              <a:t>Τμήμα Γεωπονίας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7857B-3B08-41AE-B27B-73F8F44D2770}" type="slidenum">
              <a:rPr lang="el-GR" smtClean="0">
                <a:solidFill>
                  <a:srgbClr val="000000"/>
                </a:solidFill>
              </a:rPr>
              <a:pPr/>
              <a:t>10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Παραλληλόγραμμο 3"/>
          <p:cNvSpPr/>
          <p:nvPr/>
        </p:nvSpPr>
        <p:spPr bwMode="auto">
          <a:xfrm>
            <a:off x="4346115" y="127392"/>
            <a:ext cx="864096" cy="4381727"/>
          </a:xfrm>
          <a:prstGeom prst="parallelogram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3200" b="1" dirty="0" smtClean="0">
                <a:solidFill>
                  <a:schemeClr val="tx1"/>
                </a:solidFill>
              </a:rPr>
              <a:t>καθρέπτης</a:t>
            </a:r>
            <a:endParaRPr kumimoji="0" lang="el-GR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562367" name="Picture 19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799" y="332656"/>
            <a:ext cx="4908727" cy="3936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361" name="TextBox 563360"/>
          <p:cNvSpPr txBox="1"/>
          <p:nvPr/>
        </p:nvSpPr>
        <p:spPr>
          <a:xfrm>
            <a:off x="2190826" y="4495533"/>
            <a:ext cx="504170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3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Εναντιομέρεια</a:t>
            </a:r>
            <a:r>
              <a:rPr lang="el-GR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: </a:t>
            </a:r>
          </a:p>
          <a:p>
            <a:pPr algn="ctr"/>
            <a:r>
              <a:rPr lang="el-GR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σχέση ειδώλου-αντικειμένου</a:t>
            </a:r>
          </a:p>
          <a:p>
            <a:pPr algn="ctr"/>
            <a:r>
              <a:rPr lang="el-GR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Δύο οπτικά ισομερή:</a:t>
            </a:r>
          </a:p>
          <a:p>
            <a:pPr algn="ctr"/>
            <a:r>
              <a:rPr lang="el-GR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η </a:t>
            </a:r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L</a:t>
            </a:r>
            <a:r>
              <a:rPr lang="el-GR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- και η </a:t>
            </a:r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</a:t>
            </a:r>
            <a:r>
              <a:rPr lang="el-GR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- μορφή</a:t>
            </a:r>
            <a:endParaRPr lang="en-US" sz="3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563363" name="Straight Arrow Connector 563362"/>
          <p:cNvCxnSpPr/>
          <p:nvPr/>
        </p:nvCxnSpPr>
        <p:spPr bwMode="auto">
          <a:xfrm>
            <a:off x="7304534" y="2734601"/>
            <a:ext cx="1512168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197" name="Straight Arrow Connector 196"/>
          <p:cNvCxnSpPr/>
          <p:nvPr/>
        </p:nvCxnSpPr>
        <p:spPr bwMode="auto">
          <a:xfrm>
            <a:off x="678658" y="2734601"/>
            <a:ext cx="1512168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98074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7857B-3B08-41AE-B27B-73F8F44D2770}" type="slidenum">
              <a:rPr lang="el-GR" smtClean="0">
                <a:solidFill>
                  <a:srgbClr val="000000"/>
                </a:solidFill>
              </a:rPr>
              <a:pPr/>
              <a:t>11</a:t>
            </a:fld>
            <a:endParaRPr lang="el-GR">
              <a:solidFill>
                <a:srgbClr val="000000"/>
              </a:solidFill>
            </a:endParaRPr>
          </a:p>
        </p:txBody>
      </p:sp>
      <p:pic>
        <p:nvPicPr>
          <p:cNvPr id="5652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974" y="208711"/>
            <a:ext cx="5715917" cy="4903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3814" y="5095338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Επιμέρεια</a:t>
            </a:r>
            <a:r>
              <a:rPr lang="el-GR" sz="3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:</a:t>
            </a:r>
          </a:p>
          <a:p>
            <a:pPr algn="ctr"/>
            <a:r>
              <a:rPr lang="el-GR" sz="3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Τα δύο απλά σάκχαρα διαφέρουν ως προς τη διαμόρφωση ενός ατόμου άνθρακα</a:t>
            </a: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5" name="Straight Arrow Connector 4"/>
          <p:cNvCxnSpPr>
            <a:endCxn id="565250" idx="1"/>
          </p:cNvCxnSpPr>
          <p:nvPr/>
        </p:nvCxnSpPr>
        <p:spPr bwMode="auto">
          <a:xfrm>
            <a:off x="823814" y="2660565"/>
            <a:ext cx="144016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7880598" y="2564904"/>
            <a:ext cx="144016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82809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2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85" y="476672"/>
            <a:ext cx="10140377" cy="511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39838" y="5723191"/>
            <a:ext cx="8640960" cy="865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b="1" i="1" dirty="0" err="1">
                <a:solidFill>
                  <a:schemeClr val="tx1"/>
                </a:solidFill>
                <a:latin typeface="Calibri" pitchFamily="34" charset="0"/>
              </a:rPr>
              <a:t>Κυκλοποίηση</a:t>
            </a:r>
            <a:r>
              <a:rPr lang="en-US" b="1" i="1" dirty="0">
                <a:solidFill>
                  <a:schemeClr val="tx1"/>
                </a:solidFill>
                <a:latin typeface="Calibri" pitchFamily="34" charset="0"/>
              </a:rPr>
              <a:t> και ανωμέρεια</a:t>
            </a:r>
            <a:r>
              <a:rPr lang="el-GR" b="1" i="1" dirty="0">
                <a:solidFill>
                  <a:schemeClr val="tx1"/>
                </a:solidFill>
                <a:latin typeface="Calibri" pitchFamily="34" charset="0"/>
              </a:rPr>
              <a:t>:</a:t>
            </a:r>
          </a:p>
          <a:p>
            <a:pPr algn="ctr" eaLnBrk="0" hangingPunct="0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l-GR" b="1" i="1" dirty="0">
                <a:solidFill>
                  <a:schemeClr val="tx1"/>
                </a:solidFill>
                <a:latin typeface="Calibri" pitchFamily="34" charset="0"/>
              </a:rPr>
              <a:t>Ο </a:t>
            </a:r>
            <a:r>
              <a:rPr lang="el-GR" b="1" i="1" dirty="0" err="1">
                <a:solidFill>
                  <a:schemeClr val="tx1"/>
                </a:solidFill>
                <a:latin typeface="Calibri" pitchFamily="34" charset="0"/>
              </a:rPr>
              <a:t>ανωμερής</a:t>
            </a:r>
            <a:r>
              <a:rPr lang="el-GR" b="1" i="1" dirty="0">
                <a:solidFill>
                  <a:schemeClr val="tx1"/>
                </a:solidFill>
                <a:latin typeface="Calibri" pitchFamily="34" charset="0"/>
              </a:rPr>
              <a:t> άνθρακας </a:t>
            </a:r>
            <a:r>
              <a:rPr lang="el-GR" b="1" i="1" dirty="0" err="1">
                <a:solidFill>
                  <a:schemeClr val="tx1"/>
                </a:solidFill>
                <a:latin typeface="Calibri" pitchFamily="34" charset="0"/>
              </a:rPr>
              <a:t>Νο</a:t>
            </a:r>
            <a:r>
              <a:rPr lang="el-GR" b="1" i="1" dirty="0">
                <a:solidFill>
                  <a:schemeClr val="tx1"/>
                </a:solidFill>
                <a:latin typeface="Calibri" pitchFamily="34" charset="0"/>
              </a:rPr>
              <a:t> 1 είναι δυνατόν να απαντά σε δύο διαμορφώσεις, την α- και την β- διαμόρφωση</a:t>
            </a:r>
            <a:endParaRPr lang="en-US" b="1" i="1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>
            <a:off x="3848150" y="3032955"/>
            <a:ext cx="720080" cy="756085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6296422" y="3122965"/>
            <a:ext cx="1080120" cy="576064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81279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0525531"/>
              </p:ext>
            </p:extLst>
          </p:nvPr>
        </p:nvGraphicFramePr>
        <p:xfrm>
          <a:off x="751828" y="46"/>
          <a:ext cx="8692487" cy="68399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712" name="MDLDrawObject Class" r:id="rId4" imgW="5991338" imgH="4714930" progId="">
                  <p:embed/>
                </p:oleObj>
              </mc:Choice>
              <mc:Fallback>
                <p:oleObj name="MDLDrawObject Class" r:id="rId4" imgW="5991338" imgH="4714930" progId="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828" y="46"/>
                        <a:ext cx="8692487" cy="683998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50422" y="3149065"/>
            <a:ext cx="2221740" cy="372931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61920" rIns="90000" bIns="46800">
            <a:spAutoFit/>
          </a:bodyPr>
          <a:lstStyle/>
          <a:p>
            <a:pPr>
              <a:lnSpc>
                <a:spcPct val="95000"/>
              </a:lnSpc>
              <a:tabLst>
                <a:tab pos="723900" algn="l"/>
                <a:tab pos="1447800" algn="l"/>
              </a:tabLst>
            </a:pPr>
            <a:r>
              <a:rPr lang="el-GR" b="1" dirty="0" smtClean="0">
                <a:latin typeface="Calibri" pitchFamily="34" charset="0"/>
                <a:cs typeface="Arial" charset="0"/>
              </a:rPr>
              <a:t>ΠΑΡΑΓΩΓΑ ΓΛΥΚΟΖΗΣ</a:t>
            </a:r>
            <a:endParaRPr lang="el-GR" b="1" dirty="0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0987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44036" y="91843"/>
            <a:ext cx="3488109" cy="3541612"/>
          </a:xfrm>
          <a:prstGeom prst="rect">
            <a:avLst/>
          </a:prstGeom>
          <a:noFill/>
          <a:ln w="936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dirty="0" smtClean="0">
                <a:solidFill>
                  <a:srgbClr val="FFFFFF"/>
                </a:solidFill>
                <a:latin typeface="Calibri" pitchFamily="34" charset="0"/>
              </a:rPr>
              <a:t>1. </a:t>
            </a:r>
            <a:r>
              <a:rPr lang="el-GR" sz="3200" b="1" dirty="0" smtClean="0">
                <a:solidFill>
                  <a:srgbClr val="FFFFFF"/>
                </a:solidFill>
                <a:latin typeface="Calibri" pitchFamily="34" charset="0"/>
              </a:rPr>
              <a:t>Πρώτη ύλη για τη βιοσύνθεση </a:t>
            </a:r>
            <a:r>
              <a:rPr lang="el-GR" sz="3200" b="1" dirty="0" err="1" smtClean="0">
                <a:solidFill>
                  <a:srgbClr val="FFFFFF"/>
                </a:solidFill>
                <a:latin typeface="Calibri" pitchFamily="34" charset="0"/>
              </a:rPr>
              <a:t>δισακχαριτών</a:t>
            </a:r>
            <a:r>
              <a:rPr lang="el-GR" sz="3200" b="1" dirty="0" smtClean="0">
                <a:solidFill>
                  <a:srgbClr val="FFFFFF"/>
                </a:solidFill>
                <a:latin typeface="Calibri" pitchFamily="34" charset="0"/>
              </a:rPr>
              <a:t>,</a:t>
            </a:r>
            <a:endParaRPr lang="el-GR" sz="3200" b="1" dirty="0">
              <a:solidFill>
                <a:srgbClr val="FFFFFF"/>
              </a:solidFill>
              <a:latin typeface="Calibri" pitchFamily="34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3200" b="1" dirty="0" smtClean="0">
                <a:solidFill>
                  <a:srgbClr val="FFFFFF"/>
                </a:solidFill>
                <a:latin typeface="Calibri" pitchFamily="34" charset="0"/>
              </a:rPr>
              <a:t>πολυσακχαριτών,</a:t>
            </a:r>
            <a:endParaRPr lang="el-GR" sz="3200" b="1" dirty="0">
              <a:solidFill>
                <a:srgbClr val="FFFFFF"/>
              </a:solidFill>
              <a:latin typeface="Calibri" pitchFamily="34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3200" b="1" dirty="0" smtClean="0">
                <a:solidFill>
                  <a:srgbClr val="FFFFFF"/>
                </a:solidFill>
                <a:latin typeface="Calibri" pitchFamily="34" charset="0"/>
              </a:rPr>
              <a:t>γλυκοζιτών,  λιπιδίων,</a:t>
            </a:r>
            <a:endParaRPr lang="el-GR" sz="3200" b="1" dirty="0">
              <a:solidFill>
                <a:srgbClr val="FFFFFF"/>
              </a:solidFill>
              <a:latin typeface="Calibri" pitchFamily="34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3200" b="1" dirty="0" smtClean="0">
                <a:solidFill>
                  <a:srgbClr val="FFFFFF"/>
                </a:solidFill>
                <a:latin typeface="Calibri" pitchFamily="34" charset="0"/>
              </a:rPr>
              <a:t>αμινοξέων.</a:t>
            </a:r>
            <a:endParaRPr lang="el-GR" sz="3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2191985" y="5241534"/>
            <a:ext cx="6912768" cy="1571842"/>
          </a:xfrm>
          <a:prstGeom prst="rect">
            <a:avLst/>
          </a:prstGeom>
          <a:noFill/>
          <a:ln w="936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dirty="0" smtClean="0">
                <a:solidFill>
                  <a:srgbClr val="FFFFFF"/>
                </a:solidFill>
                <a:latin typeface="Calibri" pitchFamily="34" charset="0"/>
              </a:rPr>
              <a:t>3. </a:t>
            </a:r>
            <a:r>
              <a:rPr lang="el-GR" sz="3200" b="1" dirty="0" smtClean="0">
                <a:solidFill>
                  <a:srgbClr val="FFFFFF"/>
                </a:solidFill>
                <a:latin typeface="Calibri" pitchFamily="34" charset="0"/>
              </a:rPr>
              <a:t>Πρώτη ύλη για παραγωγή ενέργειας σε αερόβιο ή αναερόβιο περιβάλλον (αντιδράσεις </a:t>
            </a:r>
            <a:r>
              <a:rPr lang="el-GR" sz="3200" b="1" dirty="0" err="1" smtClean="0">
                <a:solidFill>
                  <a:srgbClr val="FFFFFF"/>
                </a:solidFill>
                <a:latin typeface="Calibri" pitchFamily="34" charset="0"/>
              </a:rPr>
              <a:t>γλυκόλυσης</a:t>
            </a:r>
            <a:r>
              <a:rPr lang="el-GR" sz="3200" b="1" dirty="0" smtClean="0">
                <a:solidFill>
                  <a:srgbClr val="FFFFFF"/>
                </a:solidFill>
                <a:latin typeface="Calibri" pitchFamily="34" charset="0"/>
              </a:rPr>
              <a:t> και ζύμωση )</a:t>
            </a:r>
            <a:endParaRPr lang="el-GR" sz="3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7880617" y="152237"/>
            <a:ext cx="2304259" cy="2556727"/>
          </a:xfrm>
          <a:prstGeom prst="rect">
            <a:avLst/>
          </a:prstGeom>
          <a:noFill/>
          <a:ln w="936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dirty="0" smtClean="0">
                <a:solidFill>
                  <a:srgbClr val="FFFFFF"/>
                </a:solidFill>
                <a:latin typeface="Calibri" pitchFamily="34" charset="0"/>
              </a:rPr>
              <a:t>2. </a:t>
            </a:r>
            <a:r>
              <a:rPr lang="el-GR" sz="3200" b="1" dirty="0" smtClean="0">
                <a:solidFill>
                  <a:srgbClr val="FFFFFF"/>
                </a:solidFill>
                <a:latin typeface="Calibri" pitchFamily="34" charset="0"/>
              </a:rPr>
              <a:t>Πρώτη ύλη για την παραγωγή</a:t>
            </a:r>
            <a:endParaRPr lang="el-GR" sz="3200" b="1" dirty="0">
              <a:solidFill>
                <a:srgbClr val="FFFFFF"/>
              </a:solidFill>
              <a:latin typeface="Calibri" pitchFamily="34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3200" b="1" dirty="0">
                <a:solidFill>
                  <a:srgbClr val="FFFFFF"/>
                </a:solidFill>
                <a:latin typeface="Calibri" pitchFamily="34" charset="0"/>
              </a:rPr>
              <a:t>Ριβόζης και ΝΑ</a:t>
            </a:r>
            <a:r>
              <a:rPr lang="en-GB" sz="3200" b="1" dirty="0">
                <a:solidFill>
                  <a:srgbClr val="FFFFFF"/>
                </a:solidFill>
                <a:latin typeface="Calibri" pitchFamily="34" charset="0"/>
              </a:rPr>
              <a:t>DPH+H</a:t>
            </a:r>
            <a:r>
              <a:rPr lang="en-GB" sz="3200" b="1" baseline="30000" dirty="0">
                <a:solidFill>
                  <a:srgbClr val="FFFFFF"/>
                </a:solidFill>
                <a:latin typeface="Calibri" pitchFamily="34" charset="0"/>
              </a:rPr>
              <a:t>+</a:t>
            </a:r>
          </a:p>
        </p:txBody>
      </p:sp>
      <p:graphicFrame>
        <p:nvGraphicFramePr>
          <p:cNvPr id="716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7102590"/>
              </p:ext>
            </p:extLst>
          </p:nvPr>
        </p:nvGraphicFramePr>
        <p:xfrm>
          <a:off x="3220963" y="933469"/>
          <a:ext cx="5019675" cy="429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660" name="MDLDrawObject Class" r:id="rId4" imgW="3362383" imgH="2876682" progId="">
                  <p:embed/>
                </p:oleObj>
              </mc:Choice>
              <mc:Fallback>
                <p:oleObj name="MDLDrawObject Class" r:id="rId4" imgW="3362383" imgH="2876682" progId="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0963" y="933469"/>
                        <a:ext cx="5019675" cy="429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5072286" y="642866"/>
            <a:ext cx="2315163" cy="586957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3200" b="1" dirty="0" smtClean="0">
                <a:solidFill>
                  <a:srgbClr val="FFFFFF"/>
                </a:solidFill>
                <a:latin typeface="Calibri" pitchFamily="34" charset="0"/>
              </a:rPr>
              <a:t>α-</a:t>
            </a:r>
            <a:r>
              <a:rPr lang="en-US" sz="3200" b="1" dirty="0" smtClean="0">
                <a:solidFill>
                  <a:srgbClr val="FFFFFF"/>
                </a:solidFill>
                <a:latin typeface="Calibri" pitchFamily="34" charset="0"/>
              </a:rPr>
              <a:t>D-</a:t>
            </a:r>
            <a:r>
              <a:rPr lang="el-GR" sz="3200" b="1" dirty="0" smtClean="0">
                <a:solidFill>
                  <a:srgbClr val="FFFFFF"/>
                </a:solidFill>
                <a:latin typeface="Calibri" pitchFamily="34" charset="0"/>
              </a:rPr>
              <a:t>γλυκόζη</a:t>
            </a:r>
            <a:endParaRPr lang="el-GR" sz="3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309364"/>
            <a:ext cx="679798" cy="461665"/>
          </a:xfrm>
          <a:prstGeom prst="rect">
            <a:avLst/>
          </a:prstGeom>
          <a:noFill/>
          <a:scene3d>
            <a:camera prst="isometricOffAxis1Right"/>
            <a:lightRig rig="twoPt" dir="tl"/>
          </a:scene3d>
          <a:sp3d contourW="12700" prstMaterial="dkEdge">
            <a:contourClr>
              <a:srgbClr val="FFFF00"/>
            </a:contourClr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i="1" dirty="0" err="1" smtClean="0">
                <a:ln w="11430"/>
                <a:latin typeface="Calibri" pitchFamily="34" charset="0"/>
              </a:rPr>
              <a:t>GrD</a:t>
            </a:r>
            <a:endParaRPr lang="en-US" sz="2400" b="1" i="1" cap="none" spc="0" dirty="0">
              <a:ln w="11430"/>
              <a:latin typeface="Calibri" pitchFamily="34" charset="0"/>
            </a:endParaRPr>
          </a:p>
        </p:txBody>
      </p:sp>
      <p:sp>
        <p:nvSpPr>
          <p:cNvPr id="2" name="Hexagon 1"/>
          <p:cNvSpPr/>
          <p:nvPr/>
        </p:nvSpPr>
        <p:spPr bwMode="auto">
          <a:xfrm>
            <a:off x="4208209" y="2573786"/>
            <a:ext cx="2880320" cy="1647302"/>
          </a:xfrm>
          <a:prstGeom prst="hexagon">
            <a:avLst>
              <a:gd name="adj" fmla="val 41457"/>
              <a:gd name="vf" fmla="val 115470"/>
            </a:avLst>
          </a:prstGeom>
          <a:solidFill>
            <a:schemeClr val="accent2">
              <a:lumMod val="50000"/>
              <a:alpha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animBg="1"/>
      <p:bldP spid="31750" grpId="0" animBg="1"/>
      <p:bldP spid="3175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75742" y="293522"/>
            <a:ext cx="4428726" cy="586957"/>
          </a:xfrm>
          <a:prstGeom prst="rect">
            <a:avLst/>
          </a:prstGeom>
          <a:noFill/>
          <a:ln w="936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dirty="0" smtClean="0">
                <a:solidFill>
                  <a:srgbClr val="FFFFFF"/>
                </a:solidFill>
                <a:latin typeface="Calibri" pitchFamily="34" charset="0"/>
              </a:rPr>
              <a:t>1. </a:t>
            </a:r>
            <a:r>
              <a:rPr lang="el-GR" sz="3200" b="1" dirty="0" smtClean="0">
                <a:solidFill>
                  <a:srgbClr val="FFFFFF"/>
                </a:solidFill>
                <a:latin typeface="Calibri" pitchFamily="34" charset="0"/>
              </a:rPr>
              <a:t>Βιοσύνθεση</a:t>
            </a:r>
            <a:endParaRPr lang="el-GR" sz="3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5072286" y="1220880"/>
            <a:ext cx="2315163" cy="586957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3200" b="1" dirty="0" smtClean="0">
                <a:solidFill>
                  <a:srgbClr val="FFFFFF"/>
                </a:solidFill>
                <a:latin typeface="Calibri" pitchFamily="34" charset="0"/>
              </a:rPr>
              <a:t>α-</a:t>
            </a:r>
            <a:r>
              <a:rPr lang="en-US" sz="3200" b="1" dirty="0" smtClean="0">
                <a:solidFill>
                  <a:srgbClr val="FFFFFF"/>
                </a:solidFill>
                <a:latin typeface="Calibri" pitchFamily="34" charset="0"/>
              </a:rPr>
              <a:t>D-</a:t>
            </a:r>
            <a:r>
              <a:rPr lang="el-GR" sz="3200" b="1" dirty="0" smtClean="0">
                <a:solidFill>
                  <a:srgbClr val="FFFFFF"/>
                </a:solidFill>
                <a:latin typeface="Calibri" pitchFamily="34" charset="0"/>
              </a:rPr>
              <a:t>γλυκόζη</a:t>
            </a:r>
            <a:endParaRPr lang="el-GR" sz="3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graphicFrame>
        <p:nvGraphicFramePr>
          <p:cNvPr id="716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6771404"/>
              </p:ext>
            </p:extLst>
          </p:nvPr>
        </p:nvGraphicFramePr>
        <p:xfrm>
          <a:off x="5014935" y="1792288"/>
          <a:ext cx="5033962" cy="438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680" name="MDLDrawObject Class" r:id="rId4" imgW="3371831" imgH="2933638" progId="">
                  <p:embed/>
                </p:oleObj>
              </mc:Choice>
              <mc:Fallback>
                <p:oleObj name="MDLDrawObject Class" r:id="rId4" imgW="3371831" imgH="2933638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4935" y="1792288"/>
                        <a:ext cx="5033962" cy="438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6309364"/>
            <a:ext cx="679798" cy="461665"/>
          </a:xfrm>
          <a:prstGeom prst="rect">
            <a:avLst/>
          </a:prstGeom>
          <a:noFill/>
          <a:scene3d>
            <a:camera prst="isometricOffAxis1Right"/>
            <a:lightRig rig="twoPt" dir="tl"/>
          </a:scene3d>
          <a:sp3d contourW="12700" prstMaterial="dkEdge">
            <a:contourClr>
              <a:srgbClr val="FFFF00"/>
            </a:contourClr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i="1" dirty="0" err="1" smtClean="0">
                <a:ln w="11430"/>
                <a:latin typeface="Calibri" pitchFamily="34" charset="0"/>
              </a:rPr>
              <a:t>GrD</a:t>
            </a:r>
            <a:endParaRPr lang="en-US" sz="2400" b="1" i="1" cap="none" spc="0" dirty="0">
              <a:ln w="11430"/>
              <a:latin typeface="Calibri" pitchFamily="34" charset="0"/>
            </a:endParaRPr>
          </a:p>
        </p:txBody>
      </p:sp>
      <p:sp>
        <p:nvSpPr>
          <p:cNvPr id="2" name="Left Arrow 1"/>
          <p:cNvSpPr/>
          <p:nvPr/>
        </p:nvSpPr>
        <p:spPr bwMode="auto">
          <a:xfrm>
            <a:off x="3632126" y="3933056"/>
            <a:ext cx="1512168" cy="504056"/>
          </a:xfrm>
          <a:prstGeom prst="lef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2641" y="3790789"/>
            <a:ext cx="2749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3600" b="1" dirty="0" err="1" smtClean="0">
                <a:latin typeface="Calibri" pitchFamily="34" charset="0"/>
                <a:cs typeface="Calibri" pitchFamily="34" charset="0"/>
              </a:rPr>
              <a:t>Δισακχαρίτες</a:t>
            </a:r>
            <a:endParaRPr lang="en-US" sz="36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7176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87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2474920"/>
              </p:ext>
            </p:extLst>
          </p:nvPr>
        </p:nvGraphicFramePr>
        <p:xfrm>
          <a:off x="444519" y="146050"/>
          <a:ext cx="9434513" cy="6535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519" name="MDLDrawObject Class" r:id="rId4" imgW="7191495" imgH="4981624" progId="">
                  <p:embed/>
                </p:oleObj>
              </mc:Choice>
              <mc:Fallback>
                <p:oleObj name="MDLDrawObject Class" r:id="rId4" imgW="7191495" imgH="4981624" progId="">
                  <p:embed/>
                  <p:pic>
                    <p:nvPicPr>
                      <p:cNvPr id="0" name="Picture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19" y="146050"/>
                        <a:ext cx="9434513" cy="6535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" y="2"/>
            <a:ext cx="2300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latin typeface="Calibri" pitchFamily="34" charset="0"/>
              </a:rPr>
              <a:t>μονοσακχαρίτης</a:t>
            </a:r>
            <a:endParaRPr lang="el-GR" sz="2400" b="1" dirty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87830" y="5877316"/>
            <a:ext cx="1906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latin typeface="Calibri" pitchFamily="34" charset="0"/>
              </a:rPr>
              <a:t>δισακχαρίτης</a:t>
            </a:r>
            <a:endParaRPr lang="el-GR" sz="2400" b="1" dirty="0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16" y="3242370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latin typeface="Calibri" pitchFamily="34" charset="0"/>
              </a:rPr>
              <a:t>πολυμερισμός</a:t>
            </a:r>
            <a:endParaRPr lang="el-GR" sz="2800" b="1" dirty="0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608812" y="87059"/>
            <a:ext cx="679798" cy="461665"/>
          </a:xfrm>
          <a:prstGeom prst="rect">
            <a:avLst/>
          </a:prstGeom>
          <a:noFill/>
          <a:scene3d>
            <a:camera prst="isometricOffAxis1Right"/>
            <a:lightRig rig="twoPt" dir="tl"/>
          </a:scene3d>
          <a:sp3d contourW="12700" prstMaterial="dkEdge">
            <a:contourClr>
              <a:srgbClr val="FFFF00"/>
            </a:contourClr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i="1" dirty="0" err="1" smtClean="0">
                <a:ln w="11430"/>
                <a:latin typeface="Calibri" pitchFamily="34" charset="0"/>
              </a:rPr>
              <a:t>GrD</a:t>
            </a:r>
            <a:endParaRPr lang="en-US" sz="2400" b="1" i="1" cap="none" spc="0" dirty="0">
              <a:ln w="11430"/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93496" y="2924944"/>
            <a:ext cx="10583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 smtClean="0">
                <a:latin typeface="Calibri" panose="020F0502020204030204" pitchFamily="34" charset="0"/>
              </a:rPr>
              <a:t>+Η</a:t>
            </a:r>
            <a:r>
              <a:rPr lang="el-GR" sz="3200" baseline="-25000" dirty="0" smtClean="0">
                <a:latin typeface="Calibri" panose="020F0502020204030204" pitchFamily="34" charset="0"/>
              </a:rPr>
              <a:t>2</a:t>
            </a:r>
            <a:r>
              <a:rPr lang="el-GR" sz="3200" dirty="0" smtClean="0">
                <a:latin typeface="Calibri" panose="020F0502020204030204" pitchFamily="34" charset="0"/>
              </a:rPr>
              <a:t>Ο</a:t>
            </a:r>
            <a:endParaRPr lang="el-GR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0631" y="64012"/>
            <a:ext cx="1688581" cy="4576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0" hangingPunct="0">
              <a:lnSpc>
                <a:spcPct val="118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ΔΙΣΑΚΧΑΡΙΤΕΣ</a:t>
            </a:r>
          </a:p>
        </p:txBody>
      </p:sp>
      <p:graphicFrame>
        <p:nvGraphicFramePr>
          <p:cNvPr id="122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4468760"/>
              </p:ext>
            </p:extLst>
          </p:nvPr>
        </p:nvGraphicFramePr>
        <p:xfrm>
          <a:off x="1675565" y="257307"/>
          <a:ext cx="7354208" cy="2951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740" name="MDLDrawObject Class" r:id="rId4" imgW="3571858" imgH="1352637" progId="">
                  <p:embed/>
                </p:oleObj>
              </mc:Choice>
              <mc:Fallback>
                <p:oleObj name="MDLDrawObject Class" r:id="rId4" imgW="3571858" imgH="1352637" progId="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5565" y="257307"/>
                        <a:ext cx="7354208" cy="29517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9955" y="2563914"/>
            <a:ext cx="2419806" cy="602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0" hangingPunct="0">
              <a:lnSpc>
                <a:spcPct val="118000"/>
              </a:lnSpc>
              <a:tabLst>
                <a:tab pos="723900" algn="l"/>
                <a:tab pos="1447800" algn="l"/>
              </a:tabLst>
            </a:pPr>
            <a:r>
              <a:rPr lang="el-GR" sz="2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β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-D-</a:t>
            </a:r>
            <a:r>
              <a:rPr lang="el-GR" sz="2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γαλακτόζη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8003734" y="2563913"/>
            <a:ext cx="2052077" cy="602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0" hangingPunct="0">
              <a:lnSpc>
                <a:spcPct val="118000"/>
              </a:lnSpc>
              <a:tabLst>
                <a:tab pos="723900" algn="l"/>
                <a:tab pos="1447800" algn="l"/>
              </a:tabLst>
            </a:pPr>
            <a:r>
              <a:rPr lang="en-US" sz="2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α-D-</a:t>
            </a:r>
            <a:r>
              <a:rPr lang="el-GR" sz="2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γλυκόζη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8655452" y="64012"/>
            <a:ext cx="1407351" cy="502639"/>
          </a:xfrm>
          <a:prstGeom prst="rect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0" hangingPunct="0">
              <a:lnSpc>
                <a:spcPct val="118000"/>
              </a:lnSpc>
              <a:tabLst>
                <a:tab pos="723900" algn="l"/>
                <a:tab pos="1447800" algn="l"/>
              </a:tabLst>
            </a:pPr>
            <a:r>
              <a:rPr lang="en-US" sz="2400" b="1" dirty="0">
                <a:solidFill>
                  <a:srgbClr val="000066"/>
                </a:solidFill>
                <a:latin typeface="Calibri" panose="020F0502020204030204" pitchFamily="34" charset="0"/>
              </a:rPr>
              <a:t>ΛΑΚΤΟΖΗ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760050" y="2482801"/>
            <a:ext cx="1185238" cy="580960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75024" rIns="90000" bIns="46800">
            <a:spAutoFit/>
          </a:bodyPr>
          <a:lstStyle/>
          <a:p>
            <a:pPr>
              <a:lnSpc>
                <a:spcPct val="93000"/>
              </a:lnSpc>
              <a:tabLst>
                <a:tab pos="723900" algn="l"/>
              </a:tabLst>
            </a:pPr>
            <a:r>
              <a:rPr lang="el-GR" sz="3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β</a:t>
            </a:r>
            <a:r>
              <a:rPr lang="el-GR" sz="32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(1,4</a:t>
            </a:r>
            <a:r>
              <a:rPr lang="el-GR" sz="3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2388794"/>
              </p:ext>
            </p:extLst>
          </p:nvPr>
        </p:nvGraphicFramePr>
        <p:xfrm>
          <a:off x="1201995" y="3853259"/>
          <a:ext cx="7421120" cy="303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741" name="MDLDrawObject Class" r:id="rId6" imgW="3267094" imgH="1362085" progId="">
                  <p:embed/>
                </p:oleObj>
              </mc:Choice>
              <mc:Fallback>
                <p:oleObj name="MDLDrawObject Class" r:id="rId6" imgW="3267094" imgH="1362085" progId="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1995" y="3853259"/>
                        <a:ext cx="7421120" cy="303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0631" y="3676604"/>
            <a:ext cx="3413092" cy="966163"/>
          </a:xfrm>
          <a:prstGeom prst="rect">
            <a:avLst/>
          </a:prstGeom>
          <a:solidFill>
            <a:srgbClr val="FF66FF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0" hangingPunct="0">
              <a:lnSpc>
                <a:spcPct val="118000"/>
              </a:lnSpc>
              <a:tabLst>
                <a:tab pos="723900" algn="l"/>
                <a:tab pos="14478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ΜΑΛΤΟΖΗ</a:t>
            </a:r>
            <a:endParaRPr lang="el-GR" sz="24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0" hangingPunct="0">
              <a:lnSpc>
                <a:spcPct val="118000"/>
              </a:lnSpc>
              <a:tabLst>
                <a:tab pos="723900" algn="l"/>
                <a:tab pos="1447800" algn="l"/>
              </a:tabLst>
            </a:pPr>
            <a:r>
              <a:rPr lang="el-GR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(δομική μονάδα αμύλου)</a:t>
            </a:r>
            <a:endParaRPr lang="en-US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4937080" y="6187707"/>
            <a:ext cx="1202871" cy="580960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75024" rIns="90000" bIns="46800">
            <a:spAutoFit/>
          </a:bodyPr>
          <a:lstStyle/>
          <a:p>
            <a:pPr>
              <a:lnSpc>
                <a:spcPct val="93000"/>
              </a:lnSpc>
              <a:tabLst>
                <a:tab pos="723900" algn="l"/>
              </a:tabLst>
            </a:pPr>
            <a:r>
              <a:rPr lang="el-GR" sz="3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α(1,4)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8129822" y="6118635"/>
            <a:ext cx="2052077" cy="602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0" hangingPunct="0">
              <a:lnSpc>
                <a:spcPct val="118000"/>
              </a:lnSpc>
              <a:tabLst>
                <a:tab pos="723900" algn="l"/>
                <a:tab pos="1447800" algn="l"/>
              </a:tabLst>
            </a:pPr>
            <a:r>
              <a:rPr lang="en-US" sz="2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α-D-</a:t>
            </a:r>
            <a:r>
              <a:rPr lang="el-GR" sz="2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γλυκόζη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909979" y="6118635"/>
            <a:ext cx="2052077" cy="602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0" hangingPunct="0">
              <a:lnSpc>
                <a:spcPct val="118000"/>
              </a:lnSpc>
              <a:tabLst>
                <a:tab pos="723900" algn="l"/>
                <a:tab pos="1447800" algn="l"/>
              </a:tabLst>
            </a:pPr>
            <a:r>
              <a:rPr lang="en-US" sz="2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α-D-</a:t>
            </a:r>
            <a:r>
              <a:rPr lang="el-GR" sz="2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γλυκόζη</a:t>
            </a:r>
          </a:p>
        </p:txBody>
      </p:sp>
    </p:spTree>
    <p:extLst>
      <p:ext uri="{BB962C8B-B14F-4D97-AF65-F5344CB8AC3E}">
        <p14:creationId xmlns:p14="http://schemas.microsoft.com/office/powerpoint/2010/main" val="25780349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9113730"/>
              </p:ext>
            </p:extLst>
          </p:nvPr>
        </p:nvGraphicFramePr>
        <p:xfrm>
          <a:off x="1686910" y="3770626"/>
          <a:ext cx="6626225" cy="289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83" name="MDLDrawObject Class" r:id="rId3" imgW="3438507" imgH="1352637" progId="">
                  <p:embed/>
                </p:oleObj>
              </mc:Choice>
              <mc:Fallback>
                <p:oleObj name="MDLDrawObject Class" r:id="rId3" imgW="3438507" imgH="1352637" progId="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6910" y="3770626"/>
                        <a:ext cx="6626225" cy="289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138045" y="4797192"/>
            <a:ext cx="2036048" cy="602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0" hangingPunct="0">
              <a:lnSpc>
                <a:spcPct val="118000"/>
              </a:lnSpc>
              <a:tabLst>
                <a:tab pos="723900" algn="l"/>
                <a:tab pos="1447800" algn="l"/>
              </a:tabLst>
            </a:pPr>
            <a:r>
              <a:rPr lang="en-US" sz="2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β-D-</a:t>
            </a:r>
            <a:r>
              <a:rPr lang="el-GR" sz="2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γλυκόζη</a:t>
            </a:r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7945935" y="4916205"/>
            <a:ext cx="2036047" cy="602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0" hangingPunct="0">
              <a:lnSpc>
                <a:spcPct val="118000"/>
              </a:lnSpc>
              <a:tabLst>
                <a:tab pos="723900" algn="l"/>
                <a:tab pos="1447800" algn="l"/>
              </a:tabLst>
            </a:pPr>
            <a:r>
              <a:rPr lang="en-US" sz="2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β-D-</a:t>
            </a:r>
            <a:r>
              <a:rPr lang="el-GR" sz="2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γλυκόζη</a:t>
            </a: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2335982" y="1844824"/>
            <a:ext cx="4771893" cy="966163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0" hangingPunct="0">
              <a:lnSpc>
                <a:spcPct val="118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400" dirty="0" smtClean="0">
                <a:solidFill>
                  <a:srgbClr val="000066"/>
                </a:solidFill>
                <a:latin typeface="Arial Black" pitchFamily="32" charset="0"/>
              </a:rPr>
              <a:t>ΚΕΛΟΒΙΟΖΗ</a:t>
            </a:r>
            <a:endParaRPr lang="el-GR" sz="2400" dirty="0" smtClean="0">
              <a:solidFill>
                <a:srgbClr val="000066"/>
              </a:solidFill>
              <a:latin typeface="Arial Black" pitchFamily="32" charset="0"/>
            </a:endParaRPr>
          </a:p>
          <a:p>
            <a:pPr algn="ctr" eaLnBrk="0" hangingPunct="0">
              <a:lnSpc>
                <a:spcPct val="118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l-GR" sz="2400" dirty="0" smtClean="0">
                <a:solidFill>
                  <a:srgbClr val="000066"/>
                </a:solidFill>
                <a:latin typeface="Arial Black" pitchFamily="32" charset="0"/>
              </a:rPr>
              <a:t>(δομική μονάδα κυτταρίνης)</a:t>
            </a:r>
            <a:endParaRPr lang="en-US" sz="2400" dirty="0">
              <a:solidFill>
                <a:srgbClr val="000066"/>
              </a:solidFill>
              <a:latin typeface="Arial Black" pitchFamily="32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589616" y="6232416"/>
            <a:ext cx="1202871" cy="580960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75024" rIns="90000" bIns="46800">
            <a:spAutoFit/>
          </a:bodyPr>
          <a:lstStyle/>
          <a:p>
            <a:pPr>
              <a:lnSpc>
                <a:spcPct val="93000"/>
              </a:lnSpc>
              <a:tabLst>
                <a:tab pos="723900" algn="l"/>
              </a:tabLst>
            </a:pPr>
            <a:r>
              <a:rPr lang="el-GR" sz="32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β(1,4</a:t>
            </a:r>
            <a:r>
              <a:rPr lang="el-GR" sz="3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0370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8565312"/>
              </p:ext>
            </p:extLst>
          </p:nvPr>
        </p:nvGraphicFramePr>
        <p:xfrm>
          <a:off x="1687910" y="2554682"/>
          <a:ext cx="6542409" cy="2725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865" name="ChemSketch" r:id="rId3" imgW="3401640" imgH="1417320" progId="">
                  <p:embed/>
                </p:oleObj>
              </mc:Choice>
              <mc:Fallback>
                <p:oleObj name="ChemSketch" r:id="rId3" imgW="3401640" imgH="1417320" progId="">
                  <p:embed/>
                  <p:pic>
                    <p:nvPicPr>
                      <p:cNvPr id="0" name="Picture 1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7910" y="2554682"/>
                        <a:ext cx="6542409" cy="27258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9091" y="547519"/>
            <a:ext cx="4177109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Γιατί η κυτταρίνη (το ξύλο) δεν μπορεί να χρησιμοποιηθεί ως πηγή τροφής από τον άνθρωπο; </a:t>
            </a:r>
            <a:endParaRPr lang="en-US" sz="24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79638" y="4603485"/>
            <a:ext cx="1834737" cy="4576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0" hangingPunct="0">
              <a:lnSpc>
                <a:spcPct val="118000"/>
              </a:lnSpc>
              <a:tabLst>
                <a:tab pos="723900" algn="l"/>
                <a:tab pos="1447800" algn="l"/>
              </a:tabLst>
            </a:pPr>
            <a:r>
              <a:rPr lang="en-US" sz="2000" dirty="0">
                <a:solidFill>
                  <a:srgbClr val="000000"/>
                </a:solidFill>
                <a:latin typeface="Arial Black" pitchFamily="32" charset="0"/>
              </a:rPr>
              <a:t>β-D-</a:t>
            </a:r>
            <a:r>
              <a:rPr lang="el-GR" sz="2000" dirty="0">
                <a:solidFill>
                  <a:srgbClr val="000000"/>
                </a:solidFill>
                <a:latin typeface="Arial Black" pitchFamily="32" charset="0"/>
              </a:rPr>
              <a:t>γλυκόζη</a:t>
            </a: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8230319" y="4199991"/>
            <a:ext cx="1834737" cy="4576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0" hangingPunct="0">
              <a:lnSpc>
                <a:spcPct val="118000"/>
              </a:lnSpc>
              <a:tabLst>
                <a:tab pos="723900" algn="l"/>
                <a:tab pos="1447800" algn="l"/>
              </a:tabLst>
            </a:pPr>
            <a:r>
              <a:rPr lang="en-US" sz="2000" dirty="0">
                <a:solidFill>
                  <a:srgbClr val="000000"/>
                </a:solidFill>
                <a:latin typeface="Arial Black" pitchFamily="32" charset="0"/>
              </a:rPr>
              <a:t>β-D-</a:t>
            </a:r>
            <a:r>
              <a:rPr lang="el-GR" sz="2000" dirty="0">
                <a:solidFill>
                  <a:srgbClr val="000000"/>
                </a:solidFill>
                <a:latin typeface="Arial Black" pitchFamily="32" charset="0"/>
              </a:rPr>
              <a:t>γλυκόζη</a:t>
            </a: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2066165" y="5902687"/>
            <a:ext cx="6164154" cy="602987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0" hangingPunct="0">
              <a:lnSpc>
                <a:spcPct val="118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8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ΚΕΛΟΒΙΟΖΗ</a:t>
            </a:r>
            <a:r>
              <a:rPr lang="el-GR" sz="28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: δομική μονάδα κυτταρίνης</a:t>
            </a:r>
            <a:endParaRPr lang="en-US" sz="2800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625519" y="4657681"/>
            <a:ext cx="1060367" cy="523764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75024" rIns="90000" bIns="46800">
            <a:spAutoFit/>
          </a:bodyPr>
          <a:lstStyle/>
          <a:p>
            <a:pPr>
              <a:lnSpc>
                <a:spcPct val="93000"/>
              </a:lnSpc>
              <a:tabLst>
                <a:tab pos="723900" algn="l"/>
              </a:tabLst>
            </a:pPr>
            <a:r>
              <a:rPr lang="el-GR" sz="2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β(1,4</a:t>
            </a:r>
            <a:r>
              <a:rPr lang="el-GR" sz="2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55703" y="732184"/>
            <a:ext cx="4177109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Ο άνθρωπος δεν διαθέτει το ένζυμο που </a:t>
            </a:r>
            <a:r>
              <a:rPr lang="el-GR" sz="24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υδρολύει</a:t>
            </a:r>
            <a:r>
              <a:rPr lang="el-GR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τους β(1,4) </a:t>
            </a:r>
            <a:r>
              <a:rPr lang="el-GR" sz="24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γλυκοζιδικούς</a:t>
            </a:r>
            <a:r>
              <a:rPr lang="el-GR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δεσμούς</a:t>
            </a:r>
            <a:endParaRPr lang="en-US" sz="24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80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/>
      <p:bldP spid="9" grpId="0"/>
      <p:bldP spid="10" grpId="0" animBg="1"/>
      <p:bldP spid="11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Τίτλος"/>
          <p:cNvSpPr>
            <a:spLocks noGrp="1"/>
          </p:cNvSpPr>
          <p:nvPr>
            <p:ph type="title"/>
          </p:nvPr>
        </p:nvSpPr>
        <p:spPr>
          <a:xfrm>
            <a:off x="1028859" y="25400"/>
            <a:ext cx="8230870" cy="1143000"/>
          </a:xfrm>
        </p:spPr>
        <p:txBody>
          <a:bodyPr/>
          <a:lstStyle/>
          <a:p>
            <a:pPr eaLnBrk="1" hangingPunct="1"/>
            <a:r>
              <a:rPr lang="el-GR" altLang="el-GR" b="1" dirty="0" smtClean="0">
                <a:solidFill>
                  <a:schemeClr val="bg1"/>
                </a:solidFill>
                <a:latin typeface="Calibri" pitchFamily="34" charset="0"/>
              </a:rPr>
              <a:t>Άδειες Χρήσης</a:t>
            </a:r>
          </a:p>
        </p:txBody>
      </p:sp>
      <p:sp>
        <p:nvSpPr>
          <p:cNvPr id="62467" name="Περιεχόμενο"/>
          <p:cNvSpPr>
            <a:spLocks noGrp="1"/>
          </p:cNvSpPr>
          <p:nvPr>
            <p:ph idx="1"/>
          </p:nvPr>
        </p:nvSpPr>
        <p:spPr>
          <a:xfrm>
            <a:off x="1028859" y="1439863"/>
            <a:ext cx="8230870" cy="4760912"/>
          </a:xfrm>
        </p:spPr>
        <p:txBody>
          <a:bodyPr/>
          <a:lstStyle/>
          <a:p>
            <a:pPr eaLnBrk="1" hangingPunct="1"/>
            <a:r>
              <a:rPr lang="el-GR" altLang="el-GR" dirty="0" smtClean="0">
                <a:solidFill>
                  <a:schemeClr val="bg1"/>
                </a:solidFill>
                <a:latin typeface="Calibri" pitchFamily="34" charset="0"/>
              </a:rPr>
              <a:t>Το παρόν εκπαιδευτικό υλικό υπόκειται σε</a:t>
            </a:r>
            <a:r>
              <a:rPr lang="en-US" altLang="el-GR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l-GR" altLang="el-GR" dirty="0" smtClean="0">
                <a:solidFill>
                  <a:schemeClr val="bg1"/>
                </a:solidFill>
                <a:latin typeface="Calibri" pitchFamily="34" charset="0"/>
              </a:rPr>
              <a:t>άδειες χρήσης </a:t>
            </a:r>
            <a:r>
              <a:rPr lang="en-US" altLang="el-GR" dirty="0" smtClean="0">
                <a:solidFill>
                  <a:schemeClr val="bg1"/>
                </a:solidFill>
                <a:latin typeface="Calibri" pitchFamily="34" charset="0"/>
              </a:rPr>
              <a:t>Creative Commons. </a:t>
            </a:r>
          </a:p>
          <a:p>
            <a:pPr eaLnBrk="1" hangingPunct="1"/>
            <a:r>
              <a:rPr lang="el-GR" altLang="el-GR" dirty="0" smtClean="0">
                <a:solidFill>
                  <a:schemeClr val="bg1"/>
                </a:solidFill>
                <a:latin typeface="Calibri" pitchFamily="34" charset="0"/>
              </a:rPr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62468" name="Άδεια χρήσης" descr="Αδεια χρήσης Αναφορά, παρόμοι διανομή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0561" y="4941889"/>
            <a:ext cx="158457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9" name="Αριθμός διαφάνειας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D0FB431-A75C-4B6A-946D-02F0A8332B52}" type="slidenum">
              <a:rPr lang="el-GR" altLang="el-GR" smtClean="0">
                <a:latin typeface="Calibri" pitchFamily="34" charset="0"/>
                <a:cs typeface="Arial" charset="0"/>
              </a:rPr>
              <a:pPr/>
              <a:t>2</a:t>
            </a:fld>
            <a:endParaRPr lang="el-GR" altLang="el-GR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40499" y="188913"/>
            <a:ext cx="2228793" cy="643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69480" rIns="90000" bIns="46800">
            <a:spAutoFit/>
          </a:bodyPr>
          <a:lstStyle/>
          <a:p>
            <a: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l-GR" sz="3600" b="1" dirty="0" err="1" smtClean="0">
                <a:solidFill>
                  <a:srgbClr val="000000"/>
                </a:solidFill>
                <a:latin typeface="Calibri" pitchFamily="34" charset="0"/>
              </a:rPr>
              <a:t>Τρεχαλόζη</a:t>
            </a:r>
            <a:endParaRPr lang="el-GR" sz="36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536728"/>
              </p:ext>
            </p:extLst>
          </p:nvPr>
        </p:nvGraphicFramePr>
        <p:xfrm>
          <a:off x="2091165" y="1196752"/>
          <a:ext cx="6127385" cy="4526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831" name="ChemSketch" r:id="rId4" imgW="2606040" imgH="1926360" progId="">
                  <p:embed/>
                </p:oleObj>
              </mc:Choice>
              <mc:Fallback>
                <p:oleObj name="ChemSketch" r:id="rId4" imgW="2606040" imgH="1926360" progId="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1165" y="1196752"/>
                        <a:ext cx="6127385" cy="45265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240499" y="2348880"/>
            <a:ext cx="17838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000000"/>
                </a:solidFill>
                <a:latin typeface="Calibri" pitchFamily="34" charset="0"/>
              </a:rPr>
              <a:t>α-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</a:rPr>
              <a:t>D-</a:t>
            </a:r>
            <a:r>
              <a:rPr lang="el-GR" sz="2400" b="1" dirty="0" smtClean="0">
                <a:solidFill>
                  <a:srgbClr val="000000"/>
                </a:solidFill>
                <a:latin typeface="Calibri" pitchFamily="34" charset="0"/>
              </a:rPr>
              <a:t>γλυκόζη</a:t>
            </a:r>
            <a:endParaRPr lang="en-US" sz="2400" dirty="0">
              <a:solidFill>
                <a:srgbClr val="FFFFFF"/>
              </a:solidFill>
              <a:latin typeface="Times New Roman" pitchFamily="16" charset="0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96622" y="4604635"/>
            <a:ext cx="17838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000000"/>
                </a:solidFill>
                <a:latin typeface="Calibri" pitchFamily="34" charset="0"/>
              </a:rPr>
              <a:t>α-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</a:rPr>
              <a:t>D-</a:t>
            </a:r>
            <a:r>
              <a:rPr lang="el-GR" sz="2400" b="1" dirty="0" smtClean="0">
                <a:solidFill>
                  <a:srgbClr val="000000"/>
                </a:solidFill>
                <a:latin typeface="Calibri" pitchFamily="34" charset="0"/>
              </a:rPr>
              <a:t>γλυκόζη</a:t>
            </a:r>
            <a:endParaRPr lang="en-US" sz="2400" dirty="0">
              <a:solidFill>
                <a:srgbClr val="FFFFFF"/>
              </a:solidFill>
              <a:latin typeface="Times New Roman" pitchFamily="16" charset="0"/>
              <a:cs typeface="+mn-cs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272086" y="4581128"/>
            <a:ext cx="1445147" cy="580960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75024" rIns="90000" bIns="46800">
            <a:spAutoFit/>
          </a:bodyPr>
          <a:lstStyle/>
          <a:p>
            <a:pPr>
              <a:lnSpc>
                <a:spcPct val="93000"/>
              </a:lnSpc>
              <a:tabLst>
                <a:tab pos="723900" algn="l"/>
              </a:tabLst>
            </a:pPr>
            <a:r>
              <a:rPr lang="el-GR" sz="32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α(1,1)α</a:t>
            </a:r>
            <a:endParaRPr lang="el-GR" sz="32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5015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6206" y="260688"/>
            <a:ext cx="2052077" cy="602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0" hangingPunct="0">
              <a:lnSpc>
                <a:spcPct val="118000"/>
              </a:lnSpc>
              <a:tabLst>
                <a:tab pos="723900" algn="l"/>
                <a:tab pos="1447800" algn="l"/>
              </a:tabLst>
            </a:pPr>
            <a:r>
              <a:rPr lang="en-US" sz="2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α-D-</a:t>
            </a:r>
            <a:r>
              <a:rPr lang="el-GR" sz="2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γλυκόζη</a:t>
            </a:r>
          </a:p>
        </p:txBody>
      </p: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3609485" y="4509120"/>
            <a:ext cx="2336555" cy="530339"/>
          </a:xfrm>
          <a:prstGeom prst="rect">
            <a:avLst/>
          </a:prstGeom>
          <a:solidFill>
            <a:srgbClr val="CCCCFF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0" hangingPunct="0">
              <a:lnSpc>
                <a:spcPct val="118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400" dirty="0">
                <a:solidFill>
                  <a:srgbClr val="000066"/>
                </a:solidFill>
                <a:latin typeface="Arial Black" pitchFamily="32" charset="0"/>
              </a:rPr>
              <a:t>ΣΑΚΧΑΡΟΖΗ</a:t>
            </a:r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7770345" y="980768"/>
            <a:ext cx="2487133" cy="602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0" hangingPunct="0">
              <a:lnSpc>
                <a:spcPct val="118000"/>
              </a:lnSpc>
              <a:tabLst>
                <a:tab pos="723900" algn="l"/>
                <a:tab pos="1447800" algn="l"/>
              </a:tabLst>
            </a:pPr>
            <a:r>
              <a:rPr lang="en-US" sz="2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β-D-</a:t>
            </a:r>
            <a:r>
              <a:rPr lang="el-GR" sz="2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φρουκτόζη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0394436"/>
              </p:ext>
            </p:extLst>
          </p:nvPr>
        </p:nvGraphicFramePr>
        <p:xfrm>
          <a:off x="1532389" y="577642"/>
          <a:ext cx="7005131" cy="325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855" name="ChemSketch" r:id="rId4" imgW="3493080" imgH="1621440" progId="">
                  <p:embed/>
                </p:oleObj>
              </mc:Choice>
              <mc:Fallback>
                <p:oleObj name="ChemSketch" r:id="rId4" imgW="3493080" imgH="1621440" progId="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2389" y="577642"/>
                        <a:ext cx="7005131" cy="325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064007" y="3059142"/>
            <a:ext cx="1427512" cy="580960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75024" rIns="90000" bIns="46800">
            <a:spAutoFit/>
          </a:bodyPr>
          <a:lstStyle/>
          <a:p>
            <a:pPr>
              <a:lnSpc>
                <a:spcPct val="93000"/>
              </a:lnSpc>
              <a:tabLst>
                <a:tab pos="723900" algn="l"/>
              </a:tabLst>
            </a:pPr>
            <a:r>
              <a:rPr lang="el-GR" sz="32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α(1,2)β</a:t>
            </a:r>
            <a:endParaRPr lang="el-GR" sz="32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22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4535457"/>
              </p:ext>
            </p:extLst>
          </p:nvPr>
        </p:nvGraphicFramePr>
        <p:xfrm>
          <a:off x="-192" y="2132856"/>
          <a:ext cx="10281133" cy="259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880" name="ChemSketch" r:id="rId3" imgW="5282280" imgH="1332000" progId="">
                  <p:embed/>
                </p:oleObj>
              </mc:Choice>
              <mc:Fallback>
                <p:oleObj name="ChemSketch" r:id="rId3" imgW="5282280" imgH="1332000" progId="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92" y="2132856"/>
                        <a:ext cx="10281133" cy="2592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79109" y="812873"/>
            <a:ext cx="17219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γαλακτόζη</a:t>
            </a:r>
            <a:endParaRPr lang="en-US" sz="28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0064" y="1537628"/>
            <a:ext cx="1352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γλυκόζη</a:t>
            </a:r>
            <a:endParaRPr lang="en-US" sz="28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04867" y="1556792"/>
            <a:ext cx="17915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φρουκτόζη</a:t>
            </a:r>
            <a:endParaRPr lang="en-US" sz="28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3487854" y="1484784"/>
            <a:ext cx="6625759" cy="0"/>
          </a:xfrm>
          <a:prstGeom prst="line">
            <a:avLst/>
          </a:prstGeom>
          <a:solidFill>
            <a:srgbClr val="00B8FF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H="1">
            <a:off x="174975" y="793912"/>
            <a:ext cx="9938638" cy="0"/>
          </a:xfrm>
          <a:prstGeom prst="line">
            <a:avLst/>
          </a:prstGeom>
          <a:solidFill>
            <a:srgbClr val="00B8FF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3365861" y="181670"/>
            <a:ext cx="4332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Ραφφινόζη</a:t>
            </a:r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el-GR" sz="28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τρισακχαρίτης</a:t>
            </a:r>
            <a:r>
              <a:rPr lang="el-GR" sz="2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en-US" sz="28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80216" y="704890"/>
            <a:ext cx="4396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+</a:t>
            </a:r>
            <a:endParaRPr lang="en-US" sz="40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32652" y="882041"/>
            <a:ext cx="1778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σακχαρόζη</a:t>
            </a:r>
            <a:endParaRPr lang="en-US" sz="28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2516978" y="4149080"/>
            <a:ext cx="1202871" cy="580960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75024" rIns="90000" bIns="46800">
            <a:spAutoFit/>
          </a:bodyPr>
          <a:lstStyle/>
          <a:p>
            <a:pPr>
              <a:lnSpc>
                <a:spcPct val="93000"/>
              </a:lnSpc>
              <a:tabLst>
                <a:tab pos="723900" algn="l"/>
              </a:tabLst>
            </a:pPr>
            <a:r>
              <a:rPr lang="el-GR" sz="32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α(1,4)</a:t>
            </a:r>
            <a:endParaRPr lang="el-GR" sz="32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5920422" y="4149080"/>
            <a:ext cx="1427512" cy="580960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75024" rIns="90000" bIns="46800">
            <a:spAutoFit/>
          </a:bodyPr>
          <a:lstStyle/>
          <a:p>
            <a:pPr>
              <a:lnSpc>
                <a:spcPct val="93000"/>
              </a:lnSpc>
              <a:tabLst>
                <a:tab pos="723900" algn="l"/>
              </a:tabLst>
            </a:pPr>
            <a:r>
              <a:rPr lang="el-GR" sz="32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α(1,</a:t>
            </a:r>
            <a:r>
              <a:rPr lang="en-US" sz="32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l-GR" sz="32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)β</a:t>
            </a:r>
            <a:endParaRPr lang="el-GR" sz="32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3487854" y="1484784"/>
            <a:ext cx="0" cy="523220"/>
          </a:xfrm>
          <a:prstGeom prst="straightConnector1">
            <a:avLst/>
          </a:prstGeom>
          <a:solidFill>
            <a:srgbClr val="00B8FF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10113613" y="1484784"/>
            <a:ext cx="0" cy="523220"/>
          </a:xfrm>
          <a:prstGeom prst="straightConnector1">
            <a:avLst/>
          </a:prstGeom>
          <a:solidFill>
            <a:srgbClr val="00B8FF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10113613" y="770801"/>
            <a:ext cx="0" cy="523220"/>
          </a:xfrm>
          <a:prstGeom prst="straightConnector1">
            <a:avLst/>
          </a:prstGeom>
          <a:solidFill>
            <a:srgbClr val="00B8FF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174975" y="770801"/>
            <a:ext cx="0" cy="523220"/>
          </a:xfrm>
          <a:prstGeom prst="straightConnector1">
            <a:avLst/>
          </a:prstGeom>
          <a:solidFill>
            <a:srgbClr val="00B8FF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6200237" y="1464459"/>
            <a:ext cx="4396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+</a:t>
            </a:r>
            <a:endParaRPr lang="en-US" sz="40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5492" y="4941168"/>
            <a:ext cx="98975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Ραφφινόζη</a:t>
            </a:r>
            <a:r>
              <a:rPr lang="el-GR" sz="2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l-GR" sz="28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υδατοδιαλυτός</a:t>
            </a:r>
            <a:r>
              <a:rPr lang="el-GR" sz="2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8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τρισακχαρίτης</a:t>
            </a:r>
            <a:r>
              <a:rPr lang="el-GR" sz="2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που απαντά στα φυτά και κυρίως στα λάχανα, κουνουπίδια, μπρόκολα και στους σπόρους (φασόλια, φακές, </a:t>
            </a:r>
            <a:r>
              <a:rPr lang="el-GR" sz="28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κ.ά</a:t>
            </a:r>
            <a:r>
              <a:rPr lang="el-GR" sz="2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). Με τη μορφή αυτή διακινούνται τα φωτοσυνθετικά προϊόντα στα φυτά αυτά.</a:t>
            </a:r>
            <a:endParaRPr lang="en-US" sz="28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59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1" grpId="0"/>
      <p:bldP spid="19" grpId="0"/>
      <p:bldP spid="20" grpId="0"/>
      <p:bldP spid="29" grpId="0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9216458"/>
              </p:ext>
            </p:extLst>
          </p:nvPr>
        </p:nvGraphicFramePr>
        <p:xfrm>
          <a:off x="0" y="1124744"/>
          <a:ext cx="1028065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915" name="ChemSketch" r:id="rId3" imgW="5282280" imgH="1332000" progId="">
                  <p:embed/>
                </p:oleObj>
              </mc:Choice>
              <mc:Fallback>
                <p:oleObj name="ChemSketch" r:id="rId3" imgW="5282280" imgH="1332000" progId="">
                  <p:embed/>
                  <p:pic>
                    <p:nvPicPr>
                      <p:cNvPr id="0" name="Picture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24744"/>
                        <a:ext cx="10280650" cy="2590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118789" y="57332"/>
            <a:ext cx="3621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Υδρόλυση </a:t>
            </a:r>
            <a:r>
              <a:rPr lang="el-GR" sz="28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ραφφινόζης</a:t>
            </a:r>
            <a:endParaRPr lang="en-US" sz="28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Down Arrow 3"/>
          <p:cNvSpPr/>
          <p:nvPr/>
        </p:nvSpPr>
        <p:spPr bwMode="auto">
          <a:xfrm>
            <a:off x="3019730" y="1052736"/>
            <a:ext cx="216057" cy="1080120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FFFFFF"/>
              </a:solidFill>
              <a:latin typeface="Times New Roman" pitchFamily="16" charset="0"/>
              <a:cs typeface="+mn-cs"/>
            </a:endParaRPr>
          </a:p>
        </p:txBody>
      </p:sp>
      <p:sp>
        <p:nvSpPr>
          <p:cNvPr id="5" name="Down Arrow 4"/>
          <p:cNvSpPr/>
          <p:nvPr/>
        </p:nvSpPr>
        <p:spPr bwMode="auto">
          <a:xfrm>
            <a:off x="6440638" y="1052776"/>
            <a:ext cx="216057" cy="1098781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FFFFFF"/>
              </a:solidFill>
              <a:latin typeface="Times New Roman" pitchFamily="16" charset="0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71484" y="562200"/>
            <a:ext cx="17753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ιμβερτάση</a:t>
            </a:r>
            <a:endParaRPr lang="en-US" sz="28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87396" y="504452"/>
            <a:ext cx="2862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α-</a:t>
            </a:r>
            <a:r>
              <a:rPr lang="el-GR" sz="28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γαλακτοσιδάση</a:t>
            </a:r>
            <a:endParaRPr lang="en-US" sz="28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2649" y="6327265"/>
            <a:ext cx="17219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γαλακτόζη</a:t>
            </a:r>
            <a:endParaRPr lang="en-US" sz="28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36026" y="6327265"/>
            <a:ext cx="1352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γλυκόζη</a:t>
            </a:r>
            <a:endParaRPr lang="en-US" sz="28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34662" y="6327265"/>
            <a:ext cx="17915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φρουκτόζη</a:t>
            </a:r>
            <a:endParaRPr lang="en-US" sz="28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Down Arrow 11"/>
          <p:cNvSpPr/>
          <p:nvPr/>
        </p:nvSpPr>
        <p:spPr bwMode="auto">
          <a:xfrm>
            <a:off x="1316540" y="3212976"/>
            <a:ext cx="216057" cy="684076"/>
          </a:xfrm>
          <a:prstGeom prst="down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FFFFFF"/>
              </a:solidFill>
              <a:latin typeface="Times New Roman" pitchFamily="16" charset="0"/>
              <a:cs typeface="+mn-cs"/>
            </a:endParaRPr>
          </a:p>
        </p:txBody>
      </p:sp>
      <p:sp>
        <p:nvSpPr>
          <p:cNvPr id="13" name="Down Arrow 12"/>
          <p:cNvSpPr/>
          <p:nvPr/>
        </p:nvSpPr>
        <p:spPr bwMode="auto">
          <a:xfrm>
            <a:off x="4358929" y="3166374"/>
            <a:ext cx="216057" cy="684076"/>
          </a:xfrm>
          <a:prstGeom prst="down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FFFFFF"/>
              </a:solidFill>
              <a:latin typeface="Times New Roman" pitchFamily="16" charset="0"/>
              <a:cs typeface="+mn-cs"/>
            </a:endParaRPr>
          </a:p>
        </p:txBody>
      </p:sp>
      <p:sp>
        <p:nvSpPr>
          <p:cNvPr id="14" name="Down Arrow 13"/>
          <p:cNvSpPr/>
          <p:nvPr/>
        </p:nvSpPr>
        <p:spPr bwMode="auto">
          <a:xfrm>
            <a:off x="8230431" y="3212976"/>
            <a:ext cx="216057" cy="684076"/>
          </a:xfrm>
          <a:prstGeom prst="down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FFFFFF"/>
              </a:solidFill>
              <a:latin typeface="Times New Roman" pitchFamily="16" charset="0"/>
              <a:cs typeface="+mn-cs"/>
            </a:endParaRPr>
          </a:p>
        </p:txBody>
      </p:sp>
      <p:pic>
        <p:nvPicPr>
          <p:cNvPr id="547858" name="Picture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42" y="3933056"/>
            <a:ext cx="2699972" cy="2312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7859" name="Picture 1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506" y="3933056"/>
            <a:ext cx="2596927" cy="2235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7860" name="Picture 2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852" y="4113076"/>
            <a:ext cx="3314978" cy="1836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33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47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47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47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47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9" grpId="0"/>
      <p:bldP spid="10" grpId="0"/>
      <p:bldP spid="11" grpId="0"/>
      <p:bldP spid="12" grpId="0" animBg="1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4321279"/>
              </p:ext>
            </p:extLst>
          </p:nvPr>
        </p:nvGraphicFramePr>
        <p:xfrm>
          <a:off x="7959" y="1126232"/>
          <a:ext cx="1028065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927" name="ChemSketch" r:id="rId3" imgW="5282280" imgH="1332000" progId="">
                  <p:embed/>
                </p:oleObj>
              </mc:Choice>
              <mc:Fallback>
                <p:oleObj name="ChemSketch" r:id="rId3" imgW="5282280" imgH="1332000" progId="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9" y="1126232"/>
                        <a:ext cx="10280650" cy="2590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" y="0"/>
            <a:ext cx="1877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ραφφινόζη</a:t>
            </a:r>
            <a:endParaRPr lang="en-US" sz="28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Down Arrow 3"/>
          <p:cNvSpPr/>
          <p:nvPr/>
        </p:nvSpPr>
        <p:spPr bwMode="auto">
          <a:xfrm>
            <a:off x="3019730" y="927884"/>
            <a:ext cx="216057" cy="1781036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FFFFFF"/>
              </a:solidFill>
              <a:latin typeface="Times New Roman" pitchFamily="16" charset="0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87397" y="404664"/>
            <a:ext cx="2862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α-</a:t>
            </a:r>
            <a:r>
              <a:rPr lang="el-GR" sz="28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γαλακτοσιδάση</a:t>
            </a:r>
            <a:endParaRPr lang="en-US" sz="28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Down Arrow 12"/>
          <p:cNvSpPr/>
          <p:nvPr/>
        </p:nvSpPr>
        <p:spPr bwMode="auto">
          <a:xfrm>
            <a:off x="4157533" y="3526414"/>
            <a:ext cx="785385" cy="1535988"/>
          </a:xfrm>
          <a:prstGeom prst="down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FFFFFF"/>
              </a:solidFill>
              <a:latin typeface="Times New Roman" pitchFamily="16" charset="0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84219" y="3936218"/>
            <a:ext cx="52573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Μεταβολισμός από βακτήρια του </a:t>
            </a:r>
            <a:r>
              <a:rPr lang="el-GR" sz="28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παχέος</a:t>
            </a:r>
            <a:r>
              <a:rPr lang="el-GR" sz="2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εντέρου</a:t>
            </a:r>
            <a:endParaRPr lang="en-US" sz="28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0473" y="5062402"/>
            <a:ext cx="82248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Μεθάνιο και διοξείδιο του άνθρακος</a:t>
            </a:r>
          </a:p>
          <a:p>
            <a:pPr algn="ctr"/>
            <a:r>
              <a:rPr lang="el-GR" sz="2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(πρόκληση φουσκώματος της κοιλιάς μετά την κατανάλωση φυτικών προϊόντων που περιέχουν </a:t>
            </a:r>
            <a:r>
              <a:rPr lang="el-GR" sz="28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ραφφινόζη</a:t>
            </a:r>
            <a:r>
              <a:rPr lang="el-GR" sz="2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en-US" sz="28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95589" y="0"/>
            <a:ext cx="5257395" cy="95410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Ο άνθρωπος δεν διαθέτει το ένζυμο α-</a:t>
            </a:r>
            <a:r>
              <a:rPr lang="el-GR" sz="28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γαλακτοσιδάση</a:t>
            </a:r>
            <a:endParaRPr lang="en-US" sz="28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Πολλαπλασιασμός 4"/>
          <p:cNvSpPr/>
          <p:nvPr/>
        </p:nvSpPr>
        <p:spPr bwMode="auto">
          <a:xfrm>
            <a:off x="2542728" y="980728"/>
            <a:ext cx="1152128" cy="936104"/>
          </a:xfrm>
          <a:prstGeom prst="mathMultiply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198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601087" y="553404"/>
            <a:ext cx="4428726" cy="586957"/>
          </a:xfrm>
          <a:prstGeom prst="rect">
            <a:avLst/>
          </a:prstGeom>
          <a:noFill/>
          <a:ln w="936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dirty="0" smtClean="0">
                <a:solidFill>
                  <a:srgbClr val="FFFFFF"/>
                </a:solidFill>
                <a:latin typeface="Calibri" pitchFamily="34" charset="0"/>
              </a:rPr>
              <a:t>1. </a:t>
            </a:r>
            <a:r>
              <a:rPr lang="el-GR" sz="3200" b="1" dirty="0" smtClean="0">
                <a:solidFill>
                  <a:srgbClr val="FFFFFF"/>
                </a:solidFill>
                <a:latin typeface="Calibri" pitchFamily="34" charset="0"/>
              </a:rPr>
              <a:t>Βιοσύνθεση</a:t>
            </a:r>
            <a:endParaRPr lang="el-GR" sz="3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7808590" y="1831806"/>
            <a:ext cx="2315163" cy="586957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3200" b="1" dirty="0" smtClean="0">
                <a:solidFill>
                  <a:srgbClr val="FFFFFF"/>
                </a:solidFill>
                <a:latin typeface="Calibri" pitchFamily="34" charset="0"/>
              </a:rPr>
              <a:t>α-</a:t>
            </a:r>
            <a:r>
              <a:rPr lang="en-US" sz="3200" b="1" dirty="0" smtClean="0">
                <a:solidFill>
                  <a:srgbClr val="FFFFFF"/>
                </a:solidFill>
                <a:latin typeface="Calibri" pitchFamily="34" charset="0"/>
              </a:rPr>
              <a:t>D-</a:t>
            </a:r>
            <a:r>
              <a:rPr lang="el-GR" sz="3200" b="1" dirty="0" smtClean="0">
                <a:solidFill>
                  <a:srgbClr val="FFFFFF"/>
                </a:solidFill>
                <a:latin typeface="Calibri" pitchFamily="34" charset="0"/>
              </a:rPr>
              <a:t>γλυκόζη</a:t>
            </a:r>
            <a:endParaRPr lang="el-GR" sz="3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309364"/>
            <a:ext cx="679798" cy="461665"/>
          </a:xfrm>
          <a:prstGeom prst="rect">
            <a:avLst/>
          </a:prstGeom>
          <a:noFill/>
          <a:scene3d>
            <a:camera prst="isometricOffAxis1Right"/>
            <a:lightRig rig="twoPt" dir="tl"/>
          </a:scene3d>
          <a:sp3d contourW="12700" prstMaterial="dkEdge">
            <a:contourClr>
              <a:srgbClr val="FFFF00"/>
            </a:contourClr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i="1" dirty="0" err="1" smtClean="0">
                <a:ln w="11430"/>
                <a:solidFill>
                  <a:srgbClr val="FFFFFF"/>
                </a:solidFill>
                <a:latin typeface="Calibri" pitchFamily="34" charset="0"/>
              </a:rPr>
              <a:t>GrD</a:t>
            </a:r>
            <a:endParaRPr lang="en-US" sz="2400" b="1" i="1" dirty="0">
              <a:ln w="11430"/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Left Arrow 1"/>
          <p:cNvSpPr/>
          <p:nvPr/>
        </p:nvSpPr>
        <p:spPr bwMode="auto">
          <a:xfrm>
            <a:off x="3632126" y="3933056"/>
            <a:ext cx="1512168" cy="504056"/>
          </a:xfrm>
          <a:prstGeom prst="lef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5782" y="3588865"/>
            <a:ext cx="32829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ΟΛΙΓΟ και ΠΟΛΥ</a:t>
            </a:r>
          </a:p>
          <a:p>
            <a:pPr algn="ctr"/>
            <a:r>
              <a:rPr lang="el-GR" sz="36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ΣΑΚΧΑΡΙΤΕΣ</a:t>
            </a:r>
            <a:endParaRPr lang="en-US" sz="36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5" name="Αντικείμενο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8992784"/>
              </p:ext>
            </p:extLst>
          </p:nvPr>
        </p:nvGraphicFramePr>
        <p:xfrm>
          <a:off x="5144640" y="2204864"/>
          <a:ext cx="4896198" cy="3657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955" name="MDLDrawObject Class" r:id="rId4" imgW="2447824" imgH="1828800" progId="">
                  <p:embed/>
                </p:oleObj>
              </mc:Choice>
              <mc:Fallback>
                <p:oleObj name="MDLDrawObject Class" r:id="rId4" imgW="2447824" imgH="1828800" progId="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4640" y="2204864"/>
                        <a:ext cx="4896198" cy="36578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46118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687929" y="2780928"/>
            <a:ext cx="1714500" cy="520700"/>
          </a:xfrm>
          <a:prstGeom prst="rect">
            <a:avLst/>
          </a:prstGeom>
          <a:solidFill>
            <a:srgbClr val="006600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dirty="0" smtClean="0">
                <a:solidFill>
                  <a:srgbClr val="FFFFFF"/>
                </a:solidFill>
                <a:latin typeface="Calibri" pitchFamily="34" charset="0"/>
              </a:rPr>
              <a:t>α(1</a:t>
            </a:r>
            <a:r>
              <a:rPr lang="en-US" sz="2800" b="1" dirty="0" smtClean="0">
                <a:solidFill>
                  <a:srgbClr val="FFFFFF"/>
                </a:solidFill>
                <a:latin typeface="Calibri" pitchFamily="34" charset="0"/>
                <a:sym typeface="Symbol"/>
              </a:rPr>
              <a:t></a:t>
            </a:r>
            <a:r>
              <a:rPr lang="en-US" sz="2800" b="1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 pitchFamily="34" charset="0"/>
              </a:rPr>
              <a:t>4)</a:t>
            </a:r>
          </a:p>
        </p:txBody>
      </p:sp>
      <p:graphicFrame>
        <p:nvGraphicFramePr>
          <p:cNvPr id="1433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0043961"/>
              </p:ext>
            </p:extLst>
          </p:nvPr>
        </p:nvGraphicFramePr>
        <p:xfrm>
          <a:off x="9018" y="771269"/>
          <a:ext cx="10201288" cy="46739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91" name="MDLDrawObject Class" r:id="rId4" imgW="7315128" imgH="3352845" progId="">
                  <p:embed/>
                </p:oleObj>
              </mc:Choice>
              <mc:Fallback>
                <p:oleObj name="MDLDrawObject Class" r:id="rId4" imgW="7315128" imgH="3352845" progId="">
                  <p:embed/>
                  <p:pic>
                    <p:nvPicPr>
                      <p:cNvPr id="0" name="Picture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8" y="771269"/>
                        <a:ext cx="10201288" cy="46739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517722" y="1524000"/>
            <a:ext cx="2495083" cy="648512"/>
          </a:xfrm>
          <a:prstGeom prst="rect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600" i="1" dirty="0">
                <a:latin typeface="Calibri" pitchFamily="34" charset="0"/>
              </a:rPr>
              <a:t>α-D-</a:t>
            </a:r>
            <a:r>
              <a:rPr lang="el-GR" sz="3600" i="1" dirty="0">
                <a:latin typeface="Calibri" pitchFamily="34" charset="0"/>
              </a:rPr>
              <a:t>γλυκόζη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8732862" y="2420926"/>
            <a:ext cx="1524000" cy="525401"/>
          </a:xfrm>
          <a:prstGeom prst="rect">
            <a:avLst/>
          </a:prstGeom>
          <a:solidFill>
            <a:srgbClr val="006600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dirty="0" smtClean="0">
                <a:solidFill>
                  <a:srgbClr val="FFFFFF"/>
                </a:solidFill>
                <a:latin typeface="Calibri" pitchFamily="34" charset="0"/>
              </a:rPr>
              <a:t>α(1</a:t>
            </a:r>
            <a:r>
              <a:rPr lang="en-US" sz="2800" b="1" dirty="0" smtClean="0">
                <a:solidFill>
                  <a:srgbClr val="FFFFFF"/>
                </a:solidFill>
                <a:latin typeface="Calibri" pitchFamily="34" charset="0"/>
                <a:sym typeface="Symbol"/>
              </a:rPr>
              <a:t></a:t>
            </a:r>
            <a:r>
              <a:rPr lang="en-US" sz="2800" b="1" dirty="0" smtClean="0">
                <a:solidFill>
                  <a:srgbClr val="FFFFFF"/>
                </a:solidFill>
                <a:latin typeface="Calibri" pitchFamily="34" charset="0"/>
              </a:rPr>
              <a:t>6</a:t>
            </a:r>
            <a:r>
              <a:rPr lang="en-US" sz="2800" b="1" dirty="0">
                <a:solidFill>
                  <a:srgbClr val="FFFFFF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655796" y="152400"/>
            <a:ext cx="7592954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600" b="1" i="1" dirty="0">
                <a:latin typeface="Calibri" pitchFamily="34" charset="0"/>
              </a:rPr>
              <a:t>ΠΟΛΥΣΑΚΧΑΡΙΤΕΣ</a:t>
            </a:r>
            <a:r>
              <a:rPr lang="el-GR" sz="3600" b="1" i="1" dirty="0">
                <a:latin typeface="Calibri" pitchFamily="34" charset="0"/>
              </a:rPr>
              <a:t>: </a:t>
            </a:r>
            <a:r>
              <a:rPr lang="el-GR" sz="3600" b="1" i="1" dirty="0" smtClean="0">
                <a:latin typeface="Calibri" pitchFamily="34" charset="0"/>
              </a:rPr>
              <a:t>ΑΠΟΘΗΣΑΥΡΙΣΤΙΚΟΙ</a:t>
            </a:r>
            <a:endParaRPr lang="el-GR" sz="3600" b="1" i="1" dirty="0">
              <a:latin typeface="Calibri" pitchFamily="34" charset="0"/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72196" y="5595962"/>
            <a:ext cx="10058400" cy="1202510"/>
          </a:xfrm>
          <a:prstGeom prst="rect">
            <a:avLst/>
          </a:prstGeom>
          <a:solidFill>
            <a:srgbClr val="000066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l-GR" sz="3600" b="1" dirty="0" smtClean="0">
                <a:solidFill>
                  <a:srgbClr val="FFFF00"/>
                </a:solidFill>
                <a:latin typeface="Calibri" pitchFamily="34" charset="0"/>
              </a:rPr>
              <a:t>ΑΜΥΛΟΠΗΚΤΙΝΗ (συστατικό του αμύλου)-ΓΛΥΚΟΓΟΝΟ: </a:t>
            </a:r>
            <a:r>
              <a:rPr lang="el-GR" sz="3200" b="1" dirty="0">
                <a:solidFill>
                  <a:srgbClr val="FFFFFF"/>
                </a:solidFill>
                <a:latin typeface="Calibri" pitchFamily="34" charset="0"/>
              </a:rPr>
              <a:t>πολυμερή της </a:t>
            </a:r>
            <a:r>
              <a:rPr lang="el-GR" sz="3600" i="1" dirty="0">
                <a:solidFill>
                  <a:srgbClr val="FFFF00"/>
                </a:solidFill>
                <a:latin typeface="Calibri" pitchFamily="34" charset="0"/>
              </a:rPr>
              <a:t>α</a:t>
            </a:r>
            <a:r>
              <a:rPr lang="en-US" sz="3600" dirty="0">
                <a:solidFill>
                  <a:srgbClr val="FFFF00"/>
                </a:solidFill>
                <a:latin typeface="Calibri" pitchFamily="34" charset="0"/>
              </a:rPr>
              <a:t>-D-</a:t>
            </a:r>
            <a:r>
              <a:rPr lang="el-GR" sz="3600" dirty="0">
                <a:solidFill>
                  <a:srgbClr val="FFFF00"/>
                </a:solidFill>
                <a:latin typeface="Calibri" pitchFamily="34" charset="0"/>
              </a:rPr>
              <a:t>γλυκόζης</a:t>
            </a:r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2552006" y="3352800"/>
            <a:ext cx="1588" cy="1066800"/>
          </a:xfrm>
          <a:prstGeom prst="line">
            <a:avLst/>
          </a:prstGeom>
          <a:noFill/>
          <a:ln w="57240">
            <a:solidFill>
              <a:schemeClr val="bg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44" name="Freeform 8"/>
          <p:cNvSpPr>
            <a:spLocks noChangeArrowheads="1"/>
          </p:cNvSpPr>
          <p:nvPr/>
        </p:nvSpPr>
        <p:spPr bwMode="auto">
          <a:xfrm>
            <a:off x="8096622" y="1883631"/>
            <a:ext cx="871537" cy="2049463"/>
          </a:xfrm>
          <a:custGeom>
            <a:avLst/>
            <a:gdLst/>
            <a:ahLst/>
            <a:cxnLst>
              <a:cxn ang="0">
                <a:pos x="140" y="90"/>
              </a:cxn>
              <a:cxn ang="0">
                <a:pos x="315" y="32"/>
              </a:cxn>
              <a:cxn ang="0">
                <a:pos x="373" y="399"/>
              </a:cxn>
              <a:cxn ang="0">
                <a:pos x="373" y="674"/>
              </a:cxn>
              <a:cxn ang="0">
                <a:pos x="440" y="1000"/>
              </a:cxn>
              <a:cxn ang="0">
                <a:pos x="457" y="1025"/>
              </a:cxn>
              <a:cxn ang="0">
                <a:pos x="507" y="1058"/>
              </a:cxn>
              <a:cxn ang="0">
                <a:pos x="549" y="1159"/>
              </a:cxn>
              <a:cxn ang="0">
                <a:pos x="474" y="1267"/>
              </a:cxn>
              <a:cxn ang="0">
                <a:pos x="48" y="1242"/>
              </a:cxn>
              <a:cxn ang="0">
                <a:pos x="31" y="1192"/>
              </a:cxn>
              <a:cxn ang="0">
                <a:pos x="39" y="1025"/>
              </a:cxn>
              <a:cxn ang="0">
                <a:pos x="73" y="775"/>
              </a:cxn>
              <a:cxn ang="0">
                <a:pos x="181" y="716"/>
              </a:cxn>
              <a:cxn ang="0">
                <a:pos x="140" y="90"/>
              </a:cxn>
            </a:cxnLst>
            <a:rect l="0" t="0" r="r" b="b"/>
            <a:pathLst>
              <a:path w="549" h="1291">
                <a:moveTo>
                  <a:pt x="140" y="90"/>
                </a:moveTo>
                <a:cubicBezTo>
                  <a:pt x="211" y="0"/>
                  <a:pt x="143" y="20"/>
                  <a:pt x="315" y="32"/>
                </a:cubicBezTo>
                <a:cubicBezTo>
                  <a:pt x="382" y="130"/>
                  <a:pt x="400" y="288"/>
                  <a:pt x="373" y="399"/>
                </a:cubicBezTo>
                <a:cubicBezTo>
                  <a:pt x="375" y="506"/>
                  <a:pt x="362" y="574"/>
                  <a:pt x="373" y="674"/>
                </a:cubicBezTo>
                <a:cubicBezTo>
                  <a:pt x="384" y="774"/>
                  <a:pt x="426" y="942"/>
                  <a:pt x="440" y="1000"/>
                </a:cubicBezTo>
                <a:cubicBezTo>
                  <a:pt x="446" y="1008"/>
                  <a:pt x="449" y="1018"/>
                  <a:pt x="457" y="1025"/>
                </a:cubicBezTo>
                <a:cubicBezTo>
                  <a:pt x="472" y="1038"/>
                  <a:pt x="507" y="1058"/>
                  <a:pt x="507" y="1058"/>
                </a:cubicBezTo>
                <a:cubicBezTo>
                  <a:pt x="520" y="1098"/>
                  <a:pt x="526" y="1126"/>
                  <a:pt x="549" y="1159"/>
                </a:cubicBezTo>
                <a:cubicBezTo>
                  <a:pt x="538" y="1242"/>
                  <a:pt x="547" y="1244"/>
                  <a:pt x="474" y="1267"/>
                </a:cubicBezTo>
                <a:cubicBezTo>
                  <a:pt x="64" y="1250"/>
                  <a:pt x="200" y="1291"/>
                  <a:pt x="48" y="1242"/>
                </a:cubicBezTo>
                <a:cubicBezTo>
                  <a:pt x="47" y="1239"/>
                  <a:pt x="31" y="1196"/>
                  <a:pt x="31" y="1192"/>
                </a:cubicBezTo>
                <a:cubicBezTo>
                  <a:pt x="31" y="1152"/>
                  <a:pt x="25" y="1068"/>
                  <a:pt x="39" y="1025"/>
                </a:cubicBezTo>
                <a:cubicBezTo>
                  <a:pt x="45" y="947"/>
                  <a:pt x="0" y="825"/>
                  <a:pt x="73" y="775"/>
                </a:cubicBezTo>
                <a:cubicBezTo>
                  <a:pt x="82" y="748"/>
                  <a:pt x="181" y="716"/>
                  <a:pt x="181" y="716"/>
                </a:cubicBezTo>
                <a:cubicBezTo>
                  <a:pt x="175" y="503"/>
                  <a:pt x="162" y="300"/>
                  <a:pt x="140" y="90"/>
                </a:cubicBezTo>
                <a:close/>
              </a:path>
            </a:pathLst>
          </a:custGeom>
          <a:solidFill>
            <a:srgbClr val="FF0000">
              <a:alpha val="51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608812" y="87059"/>
            <a:ext cx="679798" cy="461665"/>
          </a:xfrm>
          <a:prstGeom prst="rect">
            <a:avLst/>
          </a:prstGeom>
          <a:noFill/>
          <a:scene3d>
            <a:camera prst="isometricOffAxis1Right"/>
            <a:lightRig rig="twoPt" dir="tl"/>
          </a:scene3d>
          <a:sp3d contourW="12700" prstMaterial="dkEdge">
            <a:contourClr>
              <a:srgbClr val="FFFF00"/>
            </a:contourClr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i="1" dirty="0" err="1" smtClean="0">
                <a:ln w="11430"/>
                <a:latin typeface="Calibri" pitchFamily="34" charset="0"/>
              </a:rPr>
              <a:t>GrD</a:t>
            </a:r>
            <a:endParaRPr lang="en-US" sz="2400" b="1" i="1" cap="none" spc="0" dirty="0">
              <a:ln w="11430"/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898124" y="116632"/>
            <a:ext cx="8429625" cy="12844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6960" rIns="90000" bIns="46800">
            <a:spAutoFit/>
          </a:bodyPr>
          <a:lstStyle/>
          <a:p>
            <a: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l-GR" sz="4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Άμυλο: ωσμωτικώς αδρανές μίγμα αμυλόζης και αμυλοπηκτίνης</a:t>
            </a:r>
          </a:p>
        </p:txBody>
      </p:sp>
      <p:sp>
        <p:nvSpPr>
          <p:cNvPr id="18435" name="AutoShape 3"/>
          <p:cNvSpPr>
            <a:spLocks noChangeArrowheads="1"/>
          </p:cNvSpPr>
          <p:nvPr/>
        </p:nvSpPr>
        <p:spPr bwMode="auto">
          <a:xfrm>
            <a:off x="2797183" y="4987535"/>
            <a:ext cx="214313" cy="214313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tx2"/>
          </a:solidFill>
          <a:ln w="2556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solidFill>
                <a:srgbClr val="FFFFFF"/>
              </a:solidFill>
              <a:latin typeface="Times New Roman" pitchFamily="16" charset="0"/>
              <a:cs typeface="+mn-cs"/>
            </a:endParaRPr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2797183" y="4773191"/>
            <a:ext cx="214313" cy="214312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tx2"/>
          </a:solidFill>
          <a:ln w="2556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solidFill>
                <a:srgbClr val="FFFFFF"/>
              </a:solidFill>
              <a:latin typeface="Times New Roman" pitchFamily="16" charset="0"/>
              <a:cs typeface="+mn-cs"/>
            </a:endParaRPr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2797183" y="4558910"/>
            <a:ext cx="214313" cy="214313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tx2"/>
          </a:solidFill>
          <a:ln w="2556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solidFill>
                <a:srgbClr val="FFFFFF"/>
              </a:solidFill>
              <a:latin typeface="Times New Roman" pitchFamily="16" charset="0"/>
              <a:cs typeface="+mn-cs"/>
            </a:endParaRPr>
          </a:p>
        </p:txBody>
      </p:sp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2797183" y="4344566"/>
            <a:ext cx="214313" cy="214312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tx2"/>
          </a:solidFill>
          <a:ln w="2556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solidFill>
                <a:srgbClr val="FFFFFF"/>
              </a:solidFill>
              <a:latin typeface="Times New Roman" pitchFamily="16" charset="0"/>
              <a:cs typeface="+mn-cs"/>
            </a:endParaRPr>
          </a:p>
        </p:txBody>
      </p:sp>
      <p:sp>
        <p:nvSpPr>
          <p:cNvPr id="18439" name="AutoShape 7"/>
          <p:cNvSpPr>
            <a:spLocks noChangeArrowheads="1"/>
          </p:cNvSpPr>
          <p:nvPr/>
        </p:nvSpPr>
        <p:spPr bwMode="auto">
          <a:xfrm>
            <a:off x="2797183" y="4130285"/>
            <a:ext cx="214313" cy="214313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tx2"/>
          </a:solidFill>
          <a:ln w="2556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solidFill>
                <a:srgbClr val="FFFFFF"/>
              </a:solidFill>
              <a:latin typeface="Times New Roman" pitchFamily="16" charset="0"/>
              <a:cs typeface="+mn-cs"/>
            </a:endParaRPr>
          </a:p>
        </p:txBody>
      </p:sp>
      <p:sp>
        <p:nvSpPr>
          <p:cNvPr id="18440" name="AutoShape 8"/>
          <p:cNvSpPr>
            <a:spLocks noChangeArrowheads="1"/>
          </p:cNvSpPr>
          <p:nvPr/>
        </p:nvSpPr>
        <p:spPr bwMode="auto">
          <a:xfrm>
            <a:off x="2797183" y="3915941"/>
            <a:ext cx="214313" cy="214312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tx2"/>
          </a:solidFill>
          <a:ln w="2556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solidFill>
                <a:srgbClr val="FFFFFF"/>
              </a:solidFill>
              <a:latin typeface="Times New Roman" pitchFamily="16" charset="0"/>
              <a:cs typeface="+mn-cs"/>
            </a:endParaRPr>
          </a:p>
        </p:txBody>
      </p:sp>
      <p:sp>
        <p:nvSpPr>
          <p:cNvPr id="18441" name="AutoShape 9"/>
          <p:cNvSpPr>
            <a:spLocks noChangeArrowheads="1"/>
          </p:cNvSpPr>
          <p:nvPr/>
        </p:nvSpPr>
        <p:spPr bwMode="auto">
          <a:xfrm>
            <a:off x="2797183" y="3701629"/>
            <a:ext cx="214313" cy="214313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tx2"/>
          </a:solidFill>
          <a:ln w="2556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solidFill>
                <a:srgbClr val="FFFFFF"/>
              </a:solidFill>
              <a:latin typeface="Times New Roman" pitchFamily="16" charset="0"/>
              <a:cs typeface="+mn-cs"/>
            </a:endParaRPr>
          </a:p>
        </p:txBody>
      </p:sp>
      <p:sp>
        <p:nvSpPr>
          <p:cNvPr id="18442" name="AutoShape 10"/>
          <p:cNvSpPr>
            <a:spLocks noChangeArrowheads="1"/>
          </p:cNvSpPr>
          <p:nvPr/>
        </p:nvSpPr>
        <p:spPr bwMode="auto">
          <a:xfrm>
            <a:off x="2797183" y="3487316"/>
            <a:ext cx="214313" cy="214312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tx2"/>
          </a:solidFill>
          <a:ln w="2556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solidFill>
                <a:srgbClr val="FFFFFF"/>
              </a:solidFill>
              <a:latin typeface="Times New Roman" pitchFamily="16" charset="0"/>
              <a:cs typeface="+mn-cs"/>
            </a:endParaRPr>
          </a:p>
        </p:txBody>
      </p:sp>
      <p:sp>
        <p:nvSpPr>
          <p:cNvPr id="18443" name="AutoShape 11"/>
          <p:cNvSpPr>
            <a:spLocks noChangeArrowheads="1"/>
          </p:cNvSpPr>
          <p:nvPr/>
        </p:nvSpPr>
        <p:spPr bwMode="auto">
          <a:xfrm>
            <a:off x="2797183" y="3273035"/>
            <a:ext cx="214313" cy="214313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tx2"/>
          </a:solidFill>
          <a:ln w="2556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solidFill>
                <a:srgbClr val="FFFFFF"/>
              </a:solidFill>
              <a:latin typeface="Times New Roman" pitchFamily="16" charset="0"/>
              <a:cs typeface="+mn-cs"/>
            </a:endParaRPr>
          </a:p>
        </p:txBody>
      </p:sp>
      <p:sp>
        <p:nvSpPr>
          <p:cNvPr id="18444" name="AutoShape 12"/>
          <p:cNvSpPr>
            <a:spLocks noChangeArrowheads="1"/>
          </p:cNvSpPr>
          <p:nvPr/>
        </p:nvSpPr>
        <p:spPr bwMode="auto">
          <a:xfrm>
            <a:off x="2797183" y="3058691"/>
            <a:ext cx="214313" cy="214312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tx2"/>
          </a:solidFill>
          <a:ln w="2556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solidFill>
                <a:srgbClr val="FFFFFF"/>
              </a:solidFill>
              <a:latin typeface="Times New Roman" pitchFamily="16" charset="0"/>
              <a:cs typeface="+mn-cs"/>
            </a:endParaRPr>
          </a:p>
        </p:txBody>
      </p:sp>
      <p:sp>
        <p:nvSpPr>
          <p:cNvPr id="18445" name="AutoShape 13"/>
          <p:cNvSpPr>
            <a:spLocks noChangeArrowheads="1"/>
          </p:cNvSpPr>
          <p:nvPr/>
        </p:nvSpPr>
        <p:spPr bwMode="auto">
          <a:xfrm>
            <a:off x="2797183" y="2844410"/>
            <a:ext cx="214313" cy="214313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tx2"/>
          </a:solidFill>
          <a:ln w="2556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solidFill>
                <a:srgbClr val="FFFFFF"/>
              </a:solidFill>
              <a:latin typeface="Times New Roman" pitchFamily="16" charset="0"/>
              <a:cs typeface="+mn-cs"/>
            </a:endParaRPr>
          </a:p>
        </p:txBody>
      </p:sp>
      <p:sp>
        <p:nvSpPr>
          <p:cNvPr id="18446" name="AutoShape 14"/>
          <p:cNvSpPr>
            <a:spLocks noChangeArrowheads="1"/>
          </p:cNvSpPr>
          <p:nvPr/>
        </p:nvSpPr>
        <p:spPr bwMode="auto">
          <a:xfrm>
            <a:off x="3011480" y="3058691"/>
            <a:ext cx="214312" cy="214312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tx2"/>
          </a:solidFill>
          <a:ln w="2556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solidFill>
                <a:srgbClr val="FFFFFF"/>
              </a:solidFill>
              <a:latin typeface="Times New Roman" pitchFamily="16" charset="0"/>
              <a:cs typeface="+mn-cs"/>
            </a:endParaRPr>
          </a:p>
        </p:txBody>
      </p:sp>
      <p:sp>
        <p:nvSpPr>
          <p:cNvPr id="18447" name="AutoShape 15"/>
          <p:cNvSpPr>
            <a:spLocks noChangeArrowheads="1"/>
          </p:cNvSpPr>
          <p:nvPr/>
        </p:nvSpPr>
        <p:spPr bwMode="auto">
          <a:xfrm>
            <a:off x="3225808" y="3058691"/>
            <a:ext cx="214313" cy="214312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tx2"/>
          </a:solidFill>
          <a:ln w="2556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solidFill>
                <a:srgbClr val="FFFFFF"/>
              </a:solidFill>
              <a:latin typeface="Times New Roman" pitchFamily="16" charset="0"/>
              <a:cs typeface="+mn-cs"/>
            </a:endParaRPr>
          </a:p>
        </p:txBody>
      </p:sp>
      <p:sp>
        <p:nvSpPr>
          <p:cNvPr id="18448" name="AutoShape 16"/>
          <p:cNvSpPr>
            <a:spLocks noChangeArrowheads="1"/>
          </p:cNvSpPr>
          <p:nvPr/>
        </p:nvSpPr>
        <p:spPr bwMode="auto">
          <a:xfrm>
            <a:off x="3440121" y="3058691"/>
            <a:ext cx="214312" cy="214312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tx2"/>
          </a:solidFill>
          <a:ln w="2556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solidFill>
                <a:srgbClr val="FFFFFF"/>
              </a:solidFill>
              <a:latin typeface="Times New Roman" pitchFamily="16" charset="0"/>
              <a:cs typeface="+mn-cs"/>
            </a:endParaRPr>
          </a:p>
        </p:txBody>
      </p:sp>
      <p:sp>
        <p:nvSpPr>
          <p:cNvPr id="18449" name="AutoShape 17"/>
          <p:cNvSpPr>
            <a:spLocks noChangeArrowheads="1"/>
          </p:cNvSpPr>
          <p:nvPr/>
        </p:nvSpPr>
        <p:spPr bwMode="auto">
          <a:xfrm>
            <a:off x="3654417" y="3058691"/>
            <a:ext cx="214313" cy="214312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tx2"/>
          </a:solidFill>
          <a:ln w="2556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solidFill>
                <a:srgbClr val="FFFFFF"/>
              </a:solidFill>
              <a:latin typeface="Times New Roman" pitchFamily="16" charset="0"/>
              <a:cs typeface="+mn-cs"/>
            </a:endParaRPr>
          </a:p>
        </p:txBody>
      </p:sp>
      <p:sp>
        <p:nvSpPr>
          <p:cNvPr id="18450" name="AutoShape 18"/>
          <p:cNvSpPr>
            <a:spLocks noChangeArrowheads="1"/>
          </p:cNvSpPr>
          <p:nvPr/>
        </p:nvSpPr>
        <p:spPr bwMode="auto">
          <a:xfrm>
            <a:off x="3654417" y="2844410"/>
            <a:ext cx="214313" cy="214313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tx2"/>
          </a:solidFill>
          <a:ln w="2556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solidFill>
                <a:srgbClr val="FFFFFF"/>
              </a:solidFill>
              <a:latin typeface="Times New Roman" pitchFamily="16" charset="0"/>
              <a:cs typeface="+mn-cs"/>
            </a:endParaRPr>
          </a:p>
        </p:txBody>
      </p:sp>
      <p:sp>
        <p:nvSpPr>
          <p:cNvPr id="18451" name="AutoShape 19"/>
          <p:cNvSpPr>
            <a:spLocks noChangeArrowheads="1"/>
          </p:cNvSpPr>
          <p:nvPr/>
        </p:nvSpPr>
        <p:spPr bwMode="auto">
          <a:xfrm>
            <a:off x="3654417" y="2630066"/>
            <a:ext cx="214313" cy="214312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tx2"/>
          </a:solidFill>
          <a:ln w="2556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solidFill>
                <a:srgbClr val="FFFFFF"/>
              </a:solidFill>
              <a:latin typeface="Times New Roman" pitchFamily="16" charset="0"/>
              <a:cs typeface="+mn-cs"/>
            </a:endParaRPr>
          </a:p>
        </p:txBody>
      </p:sp>
      <p:sp>
        <p:nvSpPr>
          <p:cNvPr id="18452" name="AutoShape 20"/>
          <p:cNvSpPr>
            <a:spLocks noChangeArrowheads="1"/>
          </p:cNvSpPr>
          <p:nvPr/>
        </p:nvSpPr>
        <p:spPr bwMode="auto">
          <a:xfrm>
            <a:off x="3654417" y="2415785"/>
            <a:ext cx="214313" cy="214313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tx2"/>
          </a:solidFill>
          <a:ln w="2556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solidFill>
                <a:srgbClr val="FFFFFF"/>
              </a:solidFill>
              <a:latin typeface="Times New Roman" pitchFamily="16" charset="0"/>
              <a:cs typeface="+mn-cs"/>
            </a:endParaRPr>
          </a:p>
        </p:txBody>
      </p:sp>
      <p:sp>
        <p:nvSpPr>
          <p:cNvPr id="18453" name="AutoShape 21"/>
          <p:cNvSpPr>
            <a:spLocks noChangeArrowheads="1"/>
          </p:cNvSpPr>
          <p:nvPr/>
        </p:nvSpPr>
        <p:spPr bwMode="auto">
          <a:xfrm>
            <a:off x="2797183" y="2701535"/>
            <a:ext cx="214313" cy="214313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tx2"/>
          </a:solidFill>
          <a:ln w="2556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solidFill>
                <a:srgbClr val="FFFFFF"/>
              </a:solidFill>
              <a:latin typeface="Times New Roman" pitchFamily="16" charset="0"/>
              <a:cs typeface="+mn-cs"/>
            </a:endParaRPr>
          </a:p>
        </p:txBody>
      </p:sp>
      <p:sp>
        <p:nvSpPr>
          <p:cNvPr id="18454" name="AutoShape 22"/>
          <p:cNvSpPr>
            <a:spLocks noChangeArrowheads="1"/>
          </p:cNvSpPr>
          <p:nvPr/>
        </p:nvSpPr>
        <p:spPr bwMode="auto">
          <a:xfrm>
            <a:off x="2797183" y="2487191"/>
            <a:ext cx="214313" cy="214312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tx2"/>
          </a:solidFill>
          <a:ln w="2556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solidFill>
                <a:srgbClr val="FFFFFF"/>
              </a:solidFill>
              <a:latin typeface="Times New Roman" pitchFamily="16" charset="0"/>
              <a:cs typeface="+mn-cs"/>
            </a:endParaRPr>
          </a:p>
        </p:txBody>
      </p:sp>
      <p:sp>
        <p:nvSpPr>
          <p:cNvPr id="18455" name="AutoShape 23"/>
          <p:cNvSpPr>
            <a:spLocks noChangeArrowheads="1"/>
          </p:cNvSpPr>
          <p:nvPr/>
        </p:nvSpPr>
        <p:spPr bwMode="auto">
          <a:xfrm>
            <a:off x="2797183" y="2272910"/>
            <a:ext cx="214313" cy="214313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tx2"/>
          </a:solidFill>
          <a:ln w="2556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solidFill>
                <a:srgbClr val="FFFFFF"/>
              </a:solidFill>
              <a:latin typeface="Times New Roman" pitchFamily="16" charset="0"/>
              <a:cs typeface="+mn-cs"/>
            </a:endParaRPr>
          </a:p>
        </p:txBody>
      </p:sp>
      <p:sp>
        <p:nvSpPr>
          <p:cNvPr id="18456" name="AutoShape 24"/>
          <p:cNvSpPr>
            <a:spLocks noChangeArrowheads="1"/>
          </p:cNvSpPr>
          <p:nvPr/>
        </p:nvSpPr>
        <p:spPr bwMode="auto">
          <a:xfrm>
            <a:off x="2797183" y="2058566"/>
            <a:ext cx="214313" cy="214312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tx2"/>
          </a:solidFill>
          <a:ln w="2556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solidFill>
                <a:srgbClr val="FFFFFF"/>
              </a:solidFill>
              <a:latin typeface="Times New Roman" pitchFamily="16" charset="0"/>
              <a:cs typeface="+mn-cs"/>
            </a:endParaRP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6011871" y="2272878"/>
            <a:ext cx="212725" cy="2713038"/>
            <a:chOff x="3375" y="1980"/>
            <a:chExt cx="134" cy="1709"/>
          </a:xfrm>
          <a:solidFill>
            <a:schemeClr val="tx2"/>
          </a:solidFill>
        </p:grpSpPr>
        <p:sp>
          <p:nvSpPr>
            <p:cNvPr id="18458" name="AutoShape 26"/>
            <p:cNvSpPr>
              <a:spLocks noChangeArrowheads="1"/>
            </p:cNvSpPr>
            <p:nvPr/>
          </p:nvSpPr>
          <p:spPr bwMode="auto">
            <a:xfrm>
              <a:off x="3375" y="3555"/>
              <a:ext cx="135" cy="135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 w="2556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FFFFFF"/>
                </a:solidFill>
                <a:latin typeface="Times New Roman" pitchFamily="16" charset="0"/>
                <a:cs typeface="+mn-cs"/>
              </a:endParaRPr>
            </a:p>
          </p:txBody>
        </p:sp>
        <p:sp>
          <p:nvSpPr>
            <p:cNvPr id="18459" name="AutoShape 27"/>
            <p:cNvSpPr>
              <a:spLocks noChangeArrowheads="1"/>
            </p:cNvSpPr>
            <p:nvPr/>
          </p:nvSpPr>
          <p:spPr bwMode="auto">
            <a:xfrm>
              <a:off x="3375" y="3420"/>
              <a:ext cx="135" cy="135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 w="2556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FFFFFF"/>
                </a:solidFill>
                <a:latin typeface="Times New Roman" pitchFamily="16" charset="0"/>
                <a:cs typeface="+mn-cs"/>
              </a:endParaRPr>
            </a:p>
          </p:txBody>
        </p:sp>
        <p:sp>
          <p:nvSpPr>
            <p:cNvPr id="18460" name="AutoShape 28"/>
            <p:cNvSpPr>
              <a:spLocks noChangeArrowheads="1"/>
            </p:cNvSpPr>
            <p:nvPr/>
          </p:nvSpPr>
          <p:spPr bwMode="auto">
            <a:xfrm>
              <a:off x="3375" y="3285"/>
              <a:ext cx="135" cy="135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 w="2556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FFFFFF"/>
                </a:solidFill>
                <a:latin typeface="Times New Roman" pitchFamily="16" charset="0"/>
                <a:cs typeface="+mn-cs"/>
              </a:endParaRPr>
            </a:p>
          </p:txBody>
        </p:sp>
        <p:sp>
          <p:nvSpPr>
            <p:cNvPr id="18461" name="AutoShape 29"/>
            <p:cNvSpPr>
              <a:spLocks noChangeArrowheads="1"/>
            </p:cNvSpPr>
            <p:nvPr/>
          </p:nvSpPr>
          <p:spPr bwMode="auto">
            <a:xfrm>
              <a:off x="3375" y="3150"/>
              <a:ext cx="135" cy="135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 w="2556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FFFFFF"/>
                </a:solidFill>
                <a:latin typeface="Times New Roman" pitchFamily="16" charset="0"/>
                <a:cs typeface="+mn-cs"/>
              </a:endParaRPr>
            </a:p>
          </p:txBody>
        </p:sp>
        <p:sp>
          <p:nvSpPr>
            <p:cNvPr id="18462" name="AutoShape 30"/>
            <p:cNvSpPr>
              <a:spLocks noChangeArrowheads="1"/>
            </p:cNvSpPr>
            <p:nvPr/>
          </p:nvSpPr>
          <p:spPr bwMode="auto">
            <a:xfrm>
              <a:off x="3375" y="3015"/>
              <a:ext cx="135" cy="135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 w="2556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FFFFFF"/>
                </a:solidFill>
                <a:latin typeface="Times New Roman" pitchFamily="16" charset="0"/>
                <a:cs typeface="+mn-cs"/>
              </a:endParaRPr>
            </a:p>
          </p:txBody>
        </p:sp>
        <p:sp>
          <p:nvSpPr>
            <p:cNvPr id="18463" name="AutoShape 31"/>
            <p:cNvSpPr>
              <a:spLocks noChangeArrowheads="1"/>
            </p:cNvSpPr>
            <p:nvPr/>
          </p:nvSpPr>
          <p:spPr bwMode="auto">
            <a:xfrm>
              <a:off x="3375" y="2880"/>
              <a:ext cx="135" cy="135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 w="2556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FFFFFF"/>
                </a:solidFill>
                <a:latin typeface="Times New Roman" pitchFamily="16" charset="0"/>
                <a:cs typeface="+mn-cs"/>
              </a:endParaRPr>
            </a:p>
          </p:txBody>
        </p:sp>
        <p:sp>
          <p:nvSpPr>
            <p:cNvPr id="18464" name="AutoShape 32"/>
            <p:cNvSpPr>
              <a:spLocks noChangeArrowheads="1"/>
            </p:cNvSpPr>
            <p:nvPr/>
          </p:nvSpPr>
          <p:spPr bwMode="auto">
            <a:xfrm>
              <a:off x="3375" y="2745"/>
              <a:ext cx="135" cy="135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 w="2556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FFFFFF"/>
                </a:solidFill>
                <a:latin typeface="Times New Roman" pitchFamily="16" charset="0"/>
                <a:cs typeface="+mn-cs"/>
              </a:endParaRPr>
            </a:p>
          </p:txBody>
        </p:sp>
        <p:sp>
          <p:nvSpPr>
            <p:cNvPr id="18465" name="AutoShape 33"/>
            <p:cNvSpPr>
              <a:spLocks noChangeArrowheads="1"/>
            </p:cNvSpPr>
            <p:nvPr/>
          </p:nvSpPr>
          <p:spPr bwMode="auto">
            <a:xfrm>
              <a:off x="3375" y="2610"/>
              <a:ext cx="135" cy="135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 w="2556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FFFFFF"/>
                </a:solidFill>
                <a:latin typeface="Times New Roman" pitchFamily="16" charset="0"/>
                <a:cs typeface="+mn-cs"/>
              </a:endParaRPr>
            </a:p>
          </p:txBody>
        </p:sp>
        <p:sp>
          <p:nvSpPr>
            <p:cNvPr id="18466" name="AutoShape 34"/>
            <p:cNvSpPr>
              <a:spLocks noChangeArrowheads="1"/>
            </p:cNvSpPr>
            <p:nvPr/>
          </p:nvSpPr>
          <p:spPr bwMode="auto">
            <a:xfrm>
              <a:off x="3375" y="2475"/>
              <a:ext cx="135" cy="135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 w="2556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FFFFFF"/>
                </a:solidFill>
                <a:latin typeface="Times New Roman" pitchFamily="16" charset="0"/>
                <a:cs typeface="+mn-cs"/>
              </a:endParaRPr>
            </a:p>
          </p:txBody>
        </p:sp>
        <p:sp>
          <p:nvSpPr>
            <p:cNvPr id="18467" name="AutoShape 35"/>
            <p:cNvSpPr>
              <a:spLocks noChangeArrowheads="1"/>
            </p:cNvSpPr>
            <p:nvPr/>
          </p:nvSpPr>
          <p:spPr bwMode="auto">
            <a:xfrm>
              <a:off x="3375" y="2340"/>
              <a:ext cx="135" cy="135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 w="2556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FFFFFF"/>
                </a:solidFill>
                <a:latin typeface="Times New Roman" pitchFamily="16" charset="0"/>
                <a:cs typeface="+mn-cs"/>
              </a:endParaRPr>
            </a:p>
          </p:txBody>
        </p:sp>
        <p:sp>
          <p:nvSpPr>
            <p:cNvPr id="18468" name="AutoShape 36"/>
            <p:cNvSpPr>
              <a:spLocks noChangeArrowheads="1"/>
            </p:cNvSpPr>
            <p:nvPr/>
          </p:nvSpPr>
          <p:spPr bwMode="auto">
            <a:xfrm>
              <a:off x="3375" y="2205"/>
              <a:ext cx="135" cy="135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 w="2556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FFFFFF"/>
                </a:solidFill>
                <a:latin typeface="Times New Roman" pitchFamily="16" charset="0"/>
                <a:cs typeface="+mn-cs"/>
              </a:endParaRPr>
            </a:p>
          </p:txBody>
        </p:sp>
        <p:sp>
          <p:nvSpPr>
            <p:cNvPr id="18469" name="AutoShape 37"/>
            <p:cNvSpPr>
              <a:spLocks noChangeArrowheads="1"/>
            </p:cNvSpPr>
            <p:nvPr/>
          </p:nvSpPr>
          <p:spPr bwMode="auto">
            <a:xfrm>
              <a:off x="3375" y="2115"/>
              <a:ext cx="135" cy="135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 w="2556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FFFFFF"/>
                </a:solidFill>
                <a:latin typeface="Times New Roman" pitchFamily="16" charset="0"/>
                <a:cs typeface="+mn-cs"/>
              </a:endParaRPr>
            </a:p>
          </p:txBody>
        </p:sp>
        <p:sp>
          <p:nvSpPr>
            <p:cNvPr id="18470" name="AutoShape 38"/>
            <p:cNvSpPr>
              <a:spLocks noChangeArrowheads="1"/>
            </p:cNvSpPr>
            <p:nvPr/>
          </p:nvSpPr>
          <p:spPr bwMode="auto">
            <a:xfrm>
              <a:off x="3375" y="1980"/>
              <a:ext cx="135" cy="135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 w="2556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FFFFFF"/>
                </a:solidFill>
                <a:latin typeface="Times New Roman" pitchFamily="16" charset="0"/>
                <a:cs typeface="+mn-cs"/>
              </a:endParaRPr>
            </a:p>
          </p:txBody>
        </p:sp>
      </p:grpSp>
      <p:sp>
        <p:nvSpPr>
          <p:cNvPr id="18471" name="AutoShape 39"/>
          <p:cNvSpPr>
            <a:spLocks noChangeArrowheads="1"/>
          </p:cNvSpPr>
          <p:nvPr/>
        </p:nvSpPr>
        <p:spPr bwMode="auto">
          <a:xfrm>
            <a:off x="3868746" y="2630066"/>
            <a:ext cx="214312" cy="214312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tx2"/>
          </a:solidFill>
          <a:ln w="2556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solidFill>
                <a:srgbClr val="FFFFFF"/>
              </a:solidFill>
              <a:latin typeface="Times New Roman" pitchFamily="16" charset="0"/>
              <a:cs typeface="+mn-cs"/>
            </a:endParaRPr>
          </a:p>
        </p:txBody>
      </p:sp>
      <p:sp>
        <p:nvSpPr>
          <p:cNvPr id="18472" name="AutoShape 40"/>
          <p:cNvSpPr>
            <a:spLocks noChangeArrowheads="1"/>
          </p:cNvSpPr>
          <p:nvPr/>
        </p:nvSpPr>
        <p:spPr bwMode="auto">
          <a:xfrm>
            <a:off x="4083042" y="2630066"/>
            <a:ext cx="214313" cy="214312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tx2"/>
          </a:solidFill>
          <a:ln w="2556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solidFill>
                <a:srgbClr val="FFFFFF"/>
              </a:solidFill>
              <a:latin typeface="Times New Roman" pitchFamily="16" charset="0"/>
              <a:cs typeface="+mn-cs"/>
            </a:endParaRPr>
          </a:p>
        </p:txBody>
      </p:sp>
      <p:sp>
        <p:nvSpPr>
          <p:cNvPr id="18473" name="AutoShape 41"/>
          <p:cNvSpPr>
            <a:spLocks noChangeArrowheads="1"/>
          </p:cNvSpPr>
          <p:nvPr/>
        </p:nvSpPr>
        <p:spPr bwMode="auto">
          <a:xfrm>
            <a:off x="4297371" y="2630066"/>
            <a:ext cx="214312" cy="214312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tx2"/>
          </a:solidFill>
          <a:ln w="2556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solidFill>
                <a:srgbClr val="FFFFFF"/>
              </a:solidFill>
              <a:latin typeface="Times New Roman" pitchFamily="16" charset="0"/>
              <a:cs typeface="+mn-cs"/>
            </a:endParaRPr>
          </a:p>
        </p:txBody>
      </p:sp>
      <p:sp>
        <p:nvSpPr>
          <p:cNvPr id="18474" name="AutoShape 42"/>
          <p:cNvSpPr>
            <a:spLocks noChangeArrowheads="1"/>
          </p:cNvSpPr>
          <p:nvPr/>
        </p:nvSpPr>
        <p:spPr bwMode="auto">
          <a:xfrm>
            <a:off x="4297371" y="2415785"/>
            <a:ext cx="214312" cy="214313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tx2"/>
          </a:solidFill>
          <a:ln w="2556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solidFill>
                <a:srgbClr val="FFFFFF"/>
              </a:solidFill>
              <a:latin typeface="Times New Roman" pitchFamily="16" charset="0"/>
              <a:cs typeface="+mn-cs"/>
            </a:endParaRPr>
          </a:p>
        </p:txBody>
      </p:sp>
      <p:sp>
        <p:nvSpPr>
          <p:cNvPr id="18475" name="AutoShape 43"/>
          <p:cNvSpPr>
            <a:spLocks noChangeArrowheads="1"/>
          </p:cNvSpPr>
          <p:nvPr/>
        </p:nvSpPr>
        <p:spPr bwMode="auto">
          <a:xfrm>
            <a:off x="4297371" y="2201441"/>
            <a:ext cx="214312" cy="214312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tx2"/>
          </a:solidFill>
          <a:ln w="2556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solidFill>
                <a:srgbClr val="FFFFFF"/>
              </a:solidFill>
              <a:latin typeface="Times New Roman" pitchFamily="16" charset="0"/>
              <a:cs typeface="+mn-cs"/>
            </a:endParaRPr>
          </a:p>
        </p:txBody>
      </p:sp>
      <p:sp>
        <p:nvSpPr>
          <p:cNvPr id="18476" name="AutoShape 44"/>
          <p:cNvSpPr>
            <a:spLocks noChangeArrowheads="1"/>
          </p:cNvSpPr>
          <p:nvPr/>
        </p:nvSpPr>
        <p:spPr bwMode="auto">
          <a:xfrm>
            <a:off x="4297371" y="1987132"/>
            <a:ext cx="214312" cy="214313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tx2"/>
          </a:solidFill>
          <a:ln w="2556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solidFill>
                <a:srgbClr val="FFFFFF"/>
              </a:solidFill>
              <a:latin typeface="Times New Roman" pitchFamily="16" charset="0"/>
              <a:cs typeface="+mn-cs"/>
            </a:endParaRPr>
          </a:p>
        </p:txBody>
      </p: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2154245" y="3700041"/>
            <a:ext cx="641350" cy="641350"/>
            <a:chOff x="945" y="2879"/>
            <a:chExt cx="404" cy="404"/>
          </a:xfrm>
          <a:solidFill>
            <a:schemeClr val="tx2"/>
          </a:solidFill>
        </p:grpSpPr>
        <p:sp>
          <p:nvSpPr>
            <p:cNvPr id="18478" name="AutoShape 46"/>
            <p:cNvSpPr>
              <a:spLocks noChangeArrowheads="1"/>
            </p:cNvSpPr>
            <p:nvPr/>
          </p:nvSpPr>
          <p:spPr bwMode="auto">
            <a:xfrm rot="10800000" flipH="1" flipV="1">
              <a:off x="945" y="2881"/>
              <a:ext cx="135" cy="135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 w="2556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FFFFFF"/>
                </a:solidFill>
                <a:latin typeface="Times New Roman" pitchFamily="16" charset="0"/>
                <a:cs typeface="+mn-cs"/>
              </a:endParaRPr>
            </a:p>
          </p:txBody>
        </p:sp>
        <p:sp>
          <p:nvSpPr>
            <p:cNvPr id="18479" name="AutoShape 47"/>
            <p:cNvSpPr>
              <a:spLocks noChangeArrowheads="1"/>
            </p:cNvSpPr>
            <p:nvPr/>
          </p:nvSpPr>
          <p:spPr bwMode="auto">
            <a:xfrm rot="10800000" flipH="1" flipV="1">
              <a:off x="945" y="3016"/>
              <a:ext cx="135" cy="135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 w="2556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FFFFFF"/>
                </a:solidFill>
                <a:latin typeface="Times New Roman" pitchFamily="16" charset="0"/>
                <a:cs typeface="+mn-cs"/>
              </a:endParaRPr>
            </a:p>
          </p:txBody>
        </p:sp>
        <p:sp>
          <p:nvSpPr>
            <p:cNvPr id="18480" name="AutoShape 48"/>
            <p:cNvSpPr>
              <a:spLocks noChangeArrowheads="1"/>
            </p:cNvSpPr>
            <p:nvPr/>
          </p:nvSpPr>
          <p:spPr bwMode="auto">
            <a:xfrm rot="10800000" flipH="1" flipV="1">
              <a:off x="945" y="3151"/>
              <a:ext cx="135" cy="135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 w="2556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FFFFFF"/>
                </a:solidFill>
                <a:latin typeface="Times New Roman" pitchFamily="16" charset="0"/>
                <a:cs typeface="+mn-cs"/>
              </a:endParaRPr>
            </a:p>
          </p:txBody>
        </p:sp>
        <p:sp>
          <p:nvSpPr>
            <p:cNvPr id="18481" name="AutoShape 49"/>
            <p:cNvSpPr>
              <a:spLocks noChangeArrowheads="1"/>
            </p:cNvSpPr>
            <p:nvPr/>
          </p:nvSpPr>
          <p:spPr bwMode="auto">
            <a:xfrm rot="10800000" flipH="1" flipV="1">
              <a:off x="1081" y="3151"/>
              <a:ext cx="135" cy="135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 w="2556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FFFFFF"/>
                </a:solidFill>
                <a:latin typeface="Times New Roman" pitchFamily="16" charset="0"/>
                <a:cs typeface="+mn-cs"/>
              </a:endParaRPr>
            </a:p>
          </p:txBody>
        </p:sp>
        <p:sp>
          <p:nvSpPr>
            <p:cNvPr id="18482" name="AutoShape 50"/>
            <p:cNvSpPr>
              <a:spLocks noChangeArrowheads="1"/>
            </p:cNvSpPr>
            <p:nvPr/>
          </p:nvSpPr>
          <p:spPr bwMode="auto">
            <a:xfrm rot="10800000" flipH="1" flipV="1">
              <a:off x="1216" y="3151"/>
              <a:ext cx="135" cy="135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 w="2556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FFFFFF"/>
                </a:solidFill>
                <a:latin typeface="Times New Roman" pitchFamily="16" charset="0"/>
                <a:cs typeface="+mn-cs"/>
              </a:endParaRPr>
            </a:p>
          </p:txBody>
        </p:sp>
      </p:grpSp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2154230" y="2844410"/>
            <a:ext cx="212725" cy="855663"/>
            <a:chOff x="945" y="2340"/>
            <a:chExt cx="134" cy="539"/>
          </a:xfrm>
          <a:solidFill>
            <a:schemeClr val="tx2"/>
          </a:solidFill>
        </p:grpSpPr>
        <p:sp>
          <p:nvSpPr>
            <p:cNvPr id="18484" name="AutoShape 52"/>
            <p:cNvSpPr>
              <a:spLocks noChangeArrowheads="1"/>
            </p:cNvSpPr>
            <p:nvPr/>
          </p:nvSpPr>
          <p:spPr bwMode="auto">
            <a:xfrm>
              <a:off x="945" y="2745"/>
              <a:ext cx="135" cy="135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 w="2556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FFFFFF"/>
                </a:solidFill>
                <a:latin typeface="Times New Roman" pitchFamily="16" charset="0"/>
                <a:cs typeface="+mn-cs"/>
              </a:endParaRPr>
            </a:p>
          </p:txBody>
        </p:sp>
        <p:sp>
          <p:nvSpPr>
            <p:cNvPr id="18485" name="AutoShape 53"/>
            <p:cNvSpPr>
              <a:spLocks noChangeArrowheads="1"/>
            </p:cNvSpPr>
            <p:nvPr/>
          </p:nvSpPr>
          <p:spPr bwMode="auto">
            <a:xfrm>
              <a:off x="945" y="2610"/>
              <a:ext cx="135" cy="135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 w="2556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FFFFFF"/>
                </a:solidFill>
                <a:latin typeface="Times New Roman" pitchFamily="16" charset="0"/>
                <a:cs typeface="+mn-cs"/>
              </a:endParaRPr>
            </a:p>
          </p:txBody>
        </p:sp>
        <p:sp>
          <p:nvSpPr>
            <p:cNvPr id="18486" name="AutoShape 54"/>
            <p:cNvSpPr>
              <a:spLocks noChangeArrowheads="1"/>
            </p:cNvSpPr>
            <p:nvPr/>
          </p:nvSpPr>
          <p:spPr bwMode="auto">
            <a:xfrm>
              <a:off x="945" y="2475"/>
              <a:ext cx="135" cy="135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 w="2556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FFFFFF"/>
                </a:solidFill>
                <a:latin typeface="Times New Roman" pitchFamily="16" charset="0"/>
                <a:cs typeface="+mn-cs"/>
              </a:endParaRPr>
            </a:p>
          </p:txBody>
        </p:sp>
        <p:sp>
          <p:nvSpPr>
            <p:cNvPr id="18487" name="AutoShape 55"/>
            <p:cNvSpPr>
              <a:spLocks noChangeArrowheads="1"/>
            </p:cNvSpPr>
            <p:nvPr/>
          </p:nvSpPr>
          <p:spPr bwMode="auto">
            <a:xfrm>
              <a:off x="945" y="2340"/>
              <a:ext cx="135" cy="135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 w="2556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FFFFFF"/>
                </a:solidFill>
                <a:latin typeface="Times New Roman" pitchFamily="16" charset="0"/>
                <a:cs typeface="+mn-cs"/>
              </a:endParaRPr>
            </a:p>
          </p:txBody>
        </p:sp>
      </p:grpSp>
      <p:grpSp>
        <p:nvGrpSpPr>
          <p:cNvPr id="5" name="Group 56"/>
          <p:cNvGrpSpPr>
            <a:grpSpLocks/>
          </p:cNvGrpSpPr>
          <p:nvPr/>
        </p:nvGrpSpPr>
        <p:grpSpPr bwMode="auto">
          <a:xfrm>
            <a:off x="1511308" y="2842791"/>
            <a:ext cx="641350" cy="641350"/>
            <a:chOff x="540" y="2339"/>
            <a:chExt cx="404" cy="404"/>
          </a:xfrm>
          <a:solidFill>
            <a:schemeClr val="tx2"/>
          </a:solidFill>
        </p:grpSpPr>
        <p:sp>
          <p:nvSpPr>
            <p:cNvPr id="18489" name="AutoShape 57"/>
            <p:cNvSpPr>
              <a:spLocks noChangeArrowheads="1"/>
            </p:cNvSpPr>
            <p:nvPr/>
          </p:nvSpPr>
          <p:spPr bwMode="auto">
            <a:xfrm rot="10800000" flipH="1" flipV="1">
              <a:off x="540" y="2341"/>
              <a:ext cx="135" cy="135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 w="2556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FFFFFF"/>
                </a:solidFill>
                <a:latin typeface="Times New Roman" pitchFamily="16" charset="0"/>
                <a:cs typeface="+mn-cs"/>
              </a:endParaRPr>
            </a:p>
          </p:txBody>
        </p:sp>
        <p:sp>
          <p:nvSpPr>
            <p:cNvPr id="18490" name="AutoShape 58"/>
            <p:cNvSpPr>
              <a:spLocks noChangeArrowheads="1"/>
            </p:cNvSpPr>
            <p:nvPr/>
          </p:nvSpPr>
          <p:spPr bwMode="auto">
            <a:xfrm rot="10800000" flipH="1" flipV="1">
              <a:off x="540" y="2476"/>
              <a:ext cx="135" cy="135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 w="2556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FFFFFF"/>
                </a:solidFill>
                <a:latin typeface="Times New Roman" pitchFamily="16" charset="0"/>
                <a:cs typeface="+mn-cs"/>
              </a:endParaRPr>
            </a:p>
          </p:txBody>
        </p:sp>
        <p:sp>
          <p:nvSpPr>
            <p:cNvPr id="18491" name="AutoShape 59"/>
            <p:cNvSpPr>
              <a:spLocks noChangeArrowheads="1"/>
            </p:cNvSpPr>
            <p:nvPr/>
          </p:nvSpPr>
          <p:spPr bwMode="auto">
            <a:xfrm rot="10800000" flipH="1" flipV="1">
              <a:off x="540" y="2611"/>
              <a:ext cx="135" cy="135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 w="2556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FFFFFF"/>
                </a:solidFill>
                <a:latin typeface="Times New Roman" pitchFamily="16" charset="0"/>
                <a:cs typeface="+mn-cs"/>
              </a:endParaRPr>
            </a:p>
          </p:txBody>
        </p:sp>
        <p:sp>
          <p:nvSpPr>
            <p:cNvPr id="18492" name="AutoShape 60"/>
            <p:cNvSpPr>
              <a:spLocks noChangeArrowheads="1"/>
            </p:cNvSpPr>
            <p:nvPr/>
          </p:nvSpPr>
          <p:spPr bwMode="auto">
            <a:xfrm rot="10800000" flipH="1" flipV="1">
              <a:off x="676" y="2611"/>
              <a:ext cx="135" cy="135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 w="2556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FFFFFF"/>
                </a:solidFill>
                <a:latin typeface="Times New Roman" pitchFamily="16" charset="0"/>
                <a:cs typeface="+mn-cs"/>
              </a:endParaRPr>
            </a:p>
          </p:txBody>
        </p:sp>
        <p:sp>
          <p:nvSpPr>
            <p:cNvPr id="18493" name="AutoShape 61"/>
            <p:cNvSpPr>
              <a:spLocks noChangeArrowheads="1"/>
            </p:cNvSpPr>
            <p:nvPr/>
          </p:nvSpPr>
          <p:spPr bwMode="auto">
            <a:xfrm rot="10800000" flipH="1" flipV="1">
              <a:off x="811" y="2611"/>
              <a:ext cx="135" cy="135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 w="2556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FFFFFF"/>
                </a:solidFill>
                <a:latin typeface="Times New Roman" pitchFamily="16" charset="0"/>
                <a:cs typeface="+mn-cs"/>
              </a:endParaRPr>
            </a:p>
          </p:txBody>
        </p:sp>
      </p:grpSp>
      <p:grpSp>
        <p:nvGrpSpPr>
          <p:cNvPr id="6" name="Group 62"/>
          <p:cNvGrpSpPr>
            <a:grpSpLocks/>
          </p:cNvGrpSpPr>
          <p:nvPr/>
        </p:nvGrpSpPr>
        <p:grpSpPr bwMode="auto">
          <a:xfrm>
            <a:off x="1511292" y="1987160"/>
            <a:ext cx="212725" cy="855663"/>
            <a:chOff x="540" y="1800"/>
            <a:chExt cx="134" cy="539"/>
          </a:xfrm>
          <a:solidFill>
            <a:schemeClr val="tx2"/>
          </a:solidFill>
        </p:grpSpPr>
        <p:sp>
          <p:nvSpPr>
            <p:cNvPr id="18495" name="AutoShape 63"/>
            <p:cNvSpPr>
              <a:spLocks noChangeArrowheads="1"/>
            </p:cNvSpPr>
            <p:nvPr/>
          </p:nvSpPr>
          <p:spPr bwMode="auto">
            <a:xfrm>
              <a:off x="540" y="2205"/>
              <a:ext cx="135" cy="135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 w="2556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FFFFFF"/>
                </a:solidFill>
                <a:latin typeface="Times New Roman" pitchFamily="16" charset="0"/>
                <a:cs typeface="+mn-cs"/>
              </a:endParaRPr>
            </a:p>
          </p:txBody>
        </p:sp>
        <p:sp>
          <p:nvSpPr>
            <p:cNvPr id="18496" name="AutoShape 64"/>
            <p:cNvSpPr>
              <a:spLocks noChangeArrowheads="1"/>
            </p:cNvSpPr>
            <p:nvPr/>
          </p:nvSpPr>
          <p:spPr bwMode="auto">
            <a:xfrm>
              <a:off x="540" y="2070"/>
              <a:ext cx="135" cy="135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 w="2556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FFFFFF"/>
                </a:solidFill>
                <a:latin typeface="Times New Roman" pitchFamily="16" charset="0"/>
                <a:cs typeface="+mn-cs"/>
              </a:endParaRPr>
            </a:p>
          </p:txBody>
        </p:sp>
        <p:sp>
          <p:nvSpPr>
            <p:cNvPr id="18497" name="AutoShape 65"/>
            <p:cNvSpPr>
              <a:spLocks noChangeArrowheads="1"/>
            </p:cNvSpPr>
            <p:nvPr/>
          </p:nvSpPr>
          <p:spPr bwMode="auto">
            <a:xfrm>
              <a:off x="540" y="1935"/>
              <a:ext cx="135" cy="135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 w="2556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FFFFFF"/>
                </a:solidFill>
                <a:latin typeface="Times New Roman" pitchFamily="16" charset="0"/>
                <a:cs typeface="+mn-cs"/>
              </a:endParaRPr>
            </a:p>
          </p:txBody>
        </p:sp>
        <p:sp>
          <p:nvSpPr>
            <p:cNvPr id="18498" name="AutoShape 66"/>
            <p:cNvSpPr>
              <a:spLocks noChangeArrowheads="1"/>
            </p:cNvSpPr>
            <p:nvPr/>
          </p:nvSpPr>
          <p:spPr bwMode="auto">
            <a:xfrm>
              <a:off x="540" y="1800"/>
              <a:ext cx="135" cy="135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 w="2556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FFFFFF"/>
                </a:solidFill>
                <a:latin typeface="Times New Roman" pitchFamily="16" charset="0"/>
                <a:cs typeface="+mn-cs"/>
              </a:endParaRPr>
            </a:p>
          </p:txBody>
        </p:sp>
      </p:grp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2154230" y="1987160"/>
            <a:ext cx="212725" cy="855663"/>
            <a:chOff x="945" y="1800"/>
            <a:chExt cx="134" cy="539"/>
          </a:xfrm>
          <a:solidFill>
            <a:schemeClr val="tx2"/>
          </a:solidFill>
        </p:grpSpPr>
        <p:sp>
          <p:nvSpPr>
            <p:cNvPr id="18500" name="AutoShape 68"/>
            <p:cNvSpPr>
              <a:spLocks noChangeArrowheads="1"/>
            </p:cNvSpPr>
            <p:nvPr/>
          </p:nvSpPr>
          <p:spPr bwMode="auto">
            <a:xfrm>
              <a:off x="945" y="2205"/>
              <a:ext cx="135" cy="135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 w="2556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FFFFFF"/>
                </a:solidFill>
                <a:latin typeface="Times New Roman" pitchFamily="16" charset="0"/>
                <a:cs typeface="+mn-cs"/>
              </a:endParaRPr>
            </a:p>
          </p:txBody>
        </p:sp>
        <p:sp>
          <p:nvSpPr>
            <p:cNvPr id="18501" name="AutoShape 69"/>
            <p:cNvSpPr>
              <a:spLocks noChangeArrowheads="1"/>
            </p:cNvSpPr>
            <p:nvPr/>
          </p:nvSpPr>
          <p:spPr bwMode="auto">
            <a:xfrm>
              <a:off x="945" y="2070"/>
              <a:ext cx="135" cy="135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 w="2556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FFFFFF"/>
                </a:solidFill>
                <a:latin typeface="Times New Roman" pitchFamily="16" charset="0"/>
                <a:cs typeface="+mn-cs"/>
              </a:endParaRPr>
            </a:p>
          </p:txBody>
        </p:sp>
        <p:sp>
          <p:nvSpPr>
            <p:cNvPr id="18502" name="AutoShape 70"/>
            <p:cNvSpPr>
              <a:spLocks noChangeArrowheads="1"/>
            </p:cNvSpPr>
            <p:nvPr/>
          </p:nvSpPr>
          <p:spPr bwMode="auto">
            <a:xfrm>
              <a:off x="945" y="1935"/>
              <a:ext cx="135" cy="135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 w="2556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FFFFFF"/>
                </a:solidFill>
                <a:latin typeface="Times New Roman" pitchFamily="16" charset="0"/>
                <a:cs typeface="+mn-cs"/>
              </a:endParaRPr>
            </a:p>
          </p:txBody>
        </p:sp>
        <p:sp>
          <p:nvSpPr>
            <p:cNvPr id="18503" name="AutoShape 71"/>
            <p:cNvSpPr>
              <a:spLocks noChangeArrowheads="1"/>
            </p:cNvSpPr>
            <p:nvPr/>
          </p:nvSpPr>
          <p:spPr bwMode="auto">
            <a:xfrm>
              <a:off x="945" y="1800"/>
              <a:ext cx="135" cy="135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 w="2556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FFFFFF"/>
                </a:solidFill>
                <a:latin typeface="Times New Roman" pitchFamily="16" charset="0"/>
                <a:cs typeface="+mn-cs"/>
              </a:endParaRPr>
            </a:p>
          </p:txBody>
        </p:sp>
      </p:grpSp>
      <p:grpSp>
        <p:nvGrpSpPr>
          <p:cNvPr id="8" name="Group 72"/>
          <p:cNvGrpSpPr>
            <a:grpSpLocks/>
          </p:cNvGrpSpPr>
          <p:nvPr/>
        </p:nvGrpSpPr>
        <p:grpSpPr bwMode="auto">
          <a:xfrm>
            <a:off x="3654432" y="1772816"/>
            <a:ext cx="212725" cy="855662"/>
            <a:chOff x="1890" y="1665"/>
            <a:chExt cx="134" cy="539"/>
          </a:xfrm>
          <a:solidFill>
            <a:schemeClr val="tx2"/>
          </a:solidFill>
        </p:grpSpPr>
        <p:sp>
          <p:nvSpPr>
            <p:cNvPr id="18505" name="AutoShape 73"/>
            <p:cNvSpPr>
              <a:spLocks noChangeArrowheads="1"/>
            </p:cNvSpPr>
            <p:nvPr/>
          </p:nvSpPr>
          <p:spPr bwMode="auto">
            <a:xfrm>
              <a:off x="1890" y="2070"/>
              <a:ext cx="135" cy="135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 w="2556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FFFFFF"/>
                </a:solidFill>
                <a:latin typeface="Times New Roman" pitchFamily="16" charset="0"/>
                <a:cs typeface="+mn-cs"/>
              </a:endParaRPr>
            </a:p>
          </p:txBody>
        </p:sp>
        <p:sp>
          <p:nvSpPr>
            <p:cNvPr id="18506" name="AutoShape 74"/>
            <p:cNvSpPr>
              <a:spLocks noChangeArrowheads="1"/>
            </p:cNvSpPr>
            <p:nvPr/>
          </p:nvSpPr>
          <p:spPr bwMode="auto">
            <a:xfrm>
              <a:off x="1890" y="1935"/>
              <a:ext cx="135" cy="135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 w="2556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FFFFFF"/>
                </a:solidFill>
                <a:latin typeface="Times New Roman" pitchFamily="16" charset="0"/>
                <a:cs typeface="+mn-cs"/>
              </a:endParaRPr>
            </a:p>
          </p:txBody>
        </p:sp>
        <p:sp>
          <p:nvSpPr>
            <p:cNvPr id="18507" name="AutoShape 75"/>
            <p:cNvSpPr>
              <a:spLocks noChangeArrowheads="1"/>
            </p:cNvSpPr>
            <p:nvPr/>
          </p:nvSpPr>
          <p:spPr bwMode="auto">
            <a:xfrm>
              <a:off x="1890" y="1800"/>
              <a:ext cx="135" cy="135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 w="2556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FFFFFF"/>
                </a:solidFill>
                <a:latin typeface="Times New Roman" pitchFamily="16" charset="0"/>
                <a:cs typeface="+mn-cs"/>
              </a:endParaRPr>
            </a:p>
          </p:txBody>
        </p:sp>
        <p:sp>
          <p:nvSpPr>
            <p:cNvPr id="18508" name="AutoShape 76"/>
            <p:cNvSpPr>
              <a:spLocks noChangeArrowheads="1"/>
            </p:cNvSpPr>
            <p:nvPr/>
          </p:nvSpPr>
          <p:spPr bwMode="auto">
            <a:xfrm>
              <a:off x="1890" y="1665"/>
              <a:ext cx="135" cy="135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 w="2556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FFFFFF"/>
                </a:solidFill>
                <a:latin typeface="Times New Roman" pitchFamily="16" charset="0"/>
                <a:cs typeface="+mn-cs"/>
              </a:endParaRPr>
            </a:p>
          </p:txBody>
        </p:sp>
      </p:grpSp>
      <p:sp>
        <p:nvSpPr>
          <p:cNvPr id="18509" name="Text Box 77"/>
          <p:cNvSpPr txBox="1">
            <a:spLocks noChangeArrowheads="1"/>
          </p:cNvSpPr>
          <p:nvPr/>
        </p:nvSpPr>
        <p:spPr bwMode="auto">
          <a:xfrm>
            <a:off x="5152679" y="5315547"/>
            <a:ext cx="1794977" cy="6411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66960" rIns="90000" bIns="46800">
            <a:spAutoFit/>
          </a:bodyPr>
          <a:lstStyle/>
          <a:p>
            <a:pPr>
              <a:lnSpc>
                <a:spcPct val="95000"/>
              </a:lnSpc>
              <a:tabLst>
                <a:tab pos="723900" algn="l"/>
                <a:tab pos="1447800" algn="l"/>
              </a:tabLst>
            </a:pPr>
            <a:r>
              <a:rPr lang="el-GR" sz="3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αμυλόζη</a:t>
            </a:r>
          </a:p>
        </p:txBody>
      </p:sp>
      <p:sp>
        <p:nvSpPr>
          <p:cNvPr id="18510" name="Text Box 78"/>
          <p:cNvSpPr txBox="1">
            <a:spLocks noChangeArrowheads="1"/>
          </p:cNvSpPr>
          <p:nvPr/>
        </p:nvSpPr>
        <p:spPr bwMode="auto">
          <a:xfrm>
            <a:off x="1332504" y="5276347"/>
            <a:ext cx="2854597" cy="6411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66960" rIns="90000" bIns="46800">
            <a:spAutoFit/>
          </a:bodyPr>
          <a:lstStyle/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l-GR" sz="36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αμυλοπηκτίνη</a:t>
            </a:r>
            <a:endParaRPr lang="el-GR" sz="36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511" name="Text Box 79"/>
          <p:cNvSpPr txBox="1">
            <a:spLocks noChangeArrowheads="1"/>
          </p:cNvSpPr>
          <p:nvPr/>
        </p:nvSpPr>
        <p:spPr bwMode="auto">
          <a:xfrm>
            <a:off x="3694199" y="4629171"/>
            <a:ext cx="1550961" cy="577602"/>
          </a:xfrm>
          <a:prstGeom prst="rect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90000" tIns="61920" rIns="90000" bIns="46800">
            <a:spAutoFit/>
          </a:bodyPr>
          <a:lstStyle/>
          <a:p>
            <a:pPr>
              <a:lnSpc>
                <a:spcPct val="95000"/>
              </a:lnSpc>
              <a:tabLst>
                <a:tab pos="723900" algn="l"/>
              </a:tabLst>
            </a:pPr>
            <a:r>
              <a:rPr lang="el-GR" sz="3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Γλυκόζη</a:t>
            </a:r>
          </a:p>
        </p:txBody>
      </p:sp>
      <p:cxnSp>
        <p:nvCxnSpPr>
          <p:cNvPr id="18512" name="AutoShape 80"/>
          <p:cNvCxnSpPr>
            <a:cxnSpLocks noChangeShapeType="1"/>
            <a:stCxn id="18511" idx="0"/>
          </p:cNvCxnSpPr>
          <p:nvPr/>
        </p:nvCxnSpPr>
        <p:spPr bwMode="auto">
          <a:xfrm flipH="1" flipV="1">
            <a:off x="3152768" y="3914353"/>
            <a:ext cx="1316912" cy="714818"/>
          </a:xfrm>
          <a:prstGeom prst="straightConnector1">
            <a:avLst/>
          </a:prstGeom>
          <a:noFill/>
          <a:ln w="76200">
            <a:solidFill>
              <a:schemeClr val="tx2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8513" name="AutoShape 81"/>
          <p:cNvCxnSpPr>
            <a:cxnSpLocks noChangeShapeType="1"/>
            <a:stCxn id="18511" idx="0"/>
          </p:cNvCxnSpPr>
          <p:nvPr/>
        </p:nvCxnSpPr>
        <p:spPr bwMode="auto">
          <a:xfrm flipV="1">
            <a:off x="4469695" y="4058847"/>
            <a:ext cx="1399301" cy="570355"/>
          </a:xfrm>
          <a:prstGeom prst="straightConnector1">
            <a:avLst/>
          </a:prstGeom>
          <a:noFill/>
          <a:ln w="76200">
            <a:solidFill>
              <a:schemeClr val="tx2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18514" name="Text Box 82"/>
          <p:cNvSpPr txBox="1">
            <a:spLocks noChangeArrowheads="1"/>
          </p:cNvSpPr>
          <p:nvPr/>
        </p:nvSpPr>
        <p:spPr bwMode="auto">
          <a:xfrm>
            <a:off x="6656711" y="2737838"/>
            <a:ext cx="3440232" cy="1335266"/>
          </a:xfrm>
          <a:prstGeom prst="rect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59400" rIns="90000" bIns="46800">
            <a:spAutoFit/>
          </a:bodyPr>
          <a:lstStyle/>
          <a:p>
            <a: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l-GR" sz="28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Αμυλόκοκκος:</a:t>
            </a:r>
          </a:p>
          <a:p>
            <a: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l-GR" sz="28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20-30% αμυλόζη</a:t>
            </a:r>
          </a:p>
          <a:p>
            <a: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l-GR" sz="28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70-80% αμυλοπηκτίνη</a:t>
            </a:r>
          </a:p>
        </p:txBody>
      </p:sp>
    </p:spTree>
    <p:extLst>
      <p:ext uri="{BB962C8B-B14F-4D97-AF65-F5344CB8AC3E}">
        <p14:creationId xmlns:p14="http://schemas.microsoft.com/office/powerpoint/2010/main" val="36316373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2178" name="Picture 2" descr="http://upload.wikimedia.org/wikipedia/commons/thumb/2/2c/Lentinan.svg/820px-Lentinan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640" y="980728"/>
            <a:ext cx="7810500" cy="280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06175" y="329462"/>
            <a:ext cx="6006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ΒΙΟΕΝΕΡΓΟΙ ΠΟΛΥΣΑΚΧΑΡΙΤΕΣ</a:t>
            </a:r>
            <a:endParaRPr lang="en-US" sz="3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7750" y="3717032"/>
            <a:ext cx="97210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Η </a:t>
            </a:r>
            <a:r>
              <a:rPr lang="el-GR" sz="36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λεντινάνη</a:t>
            </a:r>
            <a:r>
              <a:rPr lang="el-GR" sz="3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: β (1,3) </a:t>
            </a:r>
            <a:r>
              <a:rPr lang="el-GR" sz="36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γλουκάνη</a:t>
            </a:r>
            <a:r>
              <a:rPr lang="el-GR" sz="3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με β(1,6) διακλαδώσεις</a:t>
            </a:r>
          </a:p>
          <a:p>
            <a:pPr algn="ctr"/>
            <a:r>
              <a:rPr lang="el-GR" sz="3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Αντικαρκινικές ιδιότητες και  ενεργοποίηση ανοσοποιητικού συστήματος</a:t>
            </a:r>
          </a:p>
          <a:p>
            <a:pPr algn="ctr"/>
            <a:r>
              <a:rPr lang="el-GR" sz="3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Μύκητας: </a:t>
            </a:r>
            <a:r>
              <a:rPr lang="en-US" sz="3600" i="1" dirty="0" err="1">
                <a:solidFill>
                  <a:schemeClr val="tx1"/>
                </a:solidFill>
              </a:rPr>
              <a:t>Lentinula</a:t>
            </a:r>
            <a:r>
              <a:rPr lang="en-US" sz="3600" i="1" dirty="0">
                <a:solidFill>
                  <a:schemeClr val="tx1"/>
                </a:solidFill>
              </a:rPr>
              <a:t> </a:t>
            </a:r>
            <a:r>
              <a:rPr lang="en-US" sz="3600" i="1" dirty="0" err="1" smtClean="0">
                <a:solidFill>
                  <a:schemeClr val="tx1"/>
                </a:solidFill>
              </a:rPr>
              <a:t>edodes</a:t>
            </a:r>
            <a:r>
              <a:rPr lang="el-GR" sz="3600" i="1" dirty="0" smtClean="0">
                <a:solidFill>
                  <a:schemeClr val="tx1"/>
                </a:solidFill>
              </a:rPr>
              <a:t> (</a:t>
            </a:r>
            <a:r>
              <a:rPr lang="en-US" sz="3600" i="1" dirty="0" err="1" smtClean="0">
                <a:solidFill>
                  <a:schemeClr val="tx1"/>
                </a:solidFill>
              </a:rPr>
              <a:t>Shii</a:t>
            </a:r>
            <a:r>
              <a:rPr lang="en-US" sz="3600" i="1" dirty="0" smtClean="0">
                <a:solidFill>
                  <a:schemeClr val="tx1"/>
                </a:solidFill>
              </a:rPr>
              <a:t>-take)</a:t>
            </a:r>
            <a:endParaRPr lang="en-US" sz="3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 descr="https://gluckspilze.com/bilder/produkte/gross/Bio-Shiitake-Lentinula-edodes-Pilzextraktkapseln-60-Stk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3649" r="11956" b="27354"/>
          <a:stretch/>
        </p:blipFill>
        <p:spPr bwMode="auto">
          <a:xfrm>
            <a:off x="8600678" y="329462"/>
            <a:ext cx="1449478" cy="224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01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6342503"/>
              </p:ext>
            </p:extLst>
          </p:nvPr>
        </p:nvGraphicFramePr>
        <p:xfrm>
          <a:off x="82673" y="2852936"/>
          <a:ext cx="10153128" cy="259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637" name="MDLDrawObject Class" r:id="rId4" imgW="7162881" imgH="1828800" progId="">
                  <p:embed/>
                </p:oleObj>
              </mc:Choice>
              <mc:Fallback>
                <p:oleObj name="MDLDrawObject Class" r:id="rId4" imgW="7162881" imgH="1828800" progId="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73" y="2852936"/>
                        <a:ext cx="10153128" cy="259228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0" name="Line 2"/>
          <p:cNvSpPr>
            <a:spLocks noChangeShapeType="1"/>
          </p:cNvSpPr>
          <p:nvPr/>
        </p:nvSpPr>
        <p:spPr bwMode="auto">
          <a:xfrm flipH="1">
            <a:off x="6656462" y="4797191"/>
            <a:ext cx="844146" cy="1295641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 type="triangle" w="med" len="med"/>
            <a:tailEnd/>
          </a:ln>
          <a:effectLst/>
        </p:spPr>
        <p:txBody>
          <a:bodyPr/>
          <a:lstStyle/>
          <a:p>
            <a:endParaRPr lang="el-GR" sz="2400">
              <a:solidFill>
                <a:srgbClr val="FFFFFF"/>
              </a:solidFill>
              <a:latin typeface="Times New Roman" pitchFamily="16" charset="0"/>
              <a:cs typeface="+mn-cs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5644360" y="6096044"/>
            <a:ext cx="1714500" cy="530339"/>
          </a:xfrm>
          <a:prstGeom prst="rect">
            <a:avLst/>
          </a:prstGeom>
          <a:solidFill>
            <a:srgbClr val="006600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eaLnBrk="0" hangingPunct="0">
              <a:lnSpc>
                <a:spcPct val="118000"/>
              </a:lnSpc>
              <a:tabLst>
                <a:tab pos="723900" algn="l"/>
                <a:tab pos="1447800" algn="l"/>
              </a:tabLst>
            </a:pPr>
            <a:r>
              <a:rPr lang="en-US" sz="2400" i="1">
                <a:solidFill>
                  <a:srgbClr val="FFFFFF"/>
                </a:solidFill>
                <a:latin typeface="Arial Black" pitchFamily="32" charset="0"/>
              </a:rPr>
              <a:t>β</a:t>
            </a:r>
            <a:r>
              <a:rPr lang="en-US" sz="2400">
                <a:solidFill>
                  <a:srgbClr val="FFFFFF"/>
                </a:solidFill>
                <a:latin typeface="Arial Black" pitchFamily="32" charset="0"/>
              </a:rPr>
              <a:t>(1</a:t>
            </a:r>
            <a:r>
              <a:rPr lang="en-US" sz="2400">
                <a:solidFill>
                  <a:srgbClr val="FFFFFF"/>
                </a:solidFill>
                <a:latin typeface="Symbol" pitchFamily="16" charset="2"/>
              </a:rPr>
              <a:t></a:t>
            </a:r>
            <a:r>
              <a:rPr lang="en-US" sz="2400">
                <a:solidFill>
                  <a:srgbClr val="FFFFFF"/>
                </a:solidFill>
                <a:latin typeface="Arial Black" pitchFamily="32" charset="0"/>
              </a:rPr>
              <a:t> 4)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656360" y="179431"/>
            <a:ext cx="7241025" cy="70260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82080" rIns="90000" bIns="46800">
            <a:spAutoFit/>
          </a:bodyPr>
          <a:lstStyle/>
          <a:p>
            <a:pPr algn="ctr" eaLnBrk="0" hangingPunct="0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4000" b="1" i="1">
                <a:solidFill>
                  <a:srgbClr val="000000"/>
                </a:solidFill>
              </a:rPr>
              <a:t>ΠΟΛΥΣΑΚΧΑΡΙΤΕΣ</a:t>
            </a:r>
            <a:r>
              <a:rPr lang="el-GR" sz="4000" b="1" i="1">
                <a:solidFill>
                  <a:srgbClr val="000000"/>
                </a:solidFill>
              </a:rPr>
              <a:t>: ΔΟΜΙΚΟΙ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527050" y="980728"/>
            <a:ext cx="9239750" cy="10997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78552" rIns="90000" bIns="46800">
            <a:spAutoFit/>
          </a:bodyPr>
          <a:lstStyle/>
          <a:p>
            <a:pPr eaLnBrk="0" hangingPunct="0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600" b="1" dirty="0">
                <a:solidFill>
                  <a:srgbClr val="000000"/>
                </a:solidFill>
              </a:rPr>
              <a:t>ΚΥΤΤΑΡΙΝΗ</a:t>
            </a:r>
            <a:r>
              <a:rPr lang="en-US" sz="3200" b="1" dirty="0">
                <a:solidFill>
                  <a:srgbClr val="000000"/>
                </a:solidFill>
              </a:rPr>
              <a:t>: </a:t>
            </a:r>
            <a:r>
              <a:rPr lang="el-GR" sz="3200" b="1" dirty="0">
                <a:solidFill>
                  <a:srgbClr val="000000"/>
                </a:solidFill>
              </a:rPr>
              <a:t>πολυμερές της </a:t>
            </a:r>
            <a:r>
              <a:rPr lang="en-US" sz="3600" i="1" dirty="0">
                <a:solidFill>
                  <a:srgbClr val="000000"/>
                </a:solidFill>
                <a:latin typeface="Arial Black" pitchFamily="32" charset="0"/>
              </a:rPr>
              <a:t>β</a:t>
            </a:r>
            <a:r>
              <a:rPr lang="en-US" sz="3600" dirty="0">
                <a:solidFill>
                  <a:srgbClr val="000000"/>
                </a:solidFill>
                <a:latin typeface="Arial Black" pitchFamily="32" charset="0"/>
              </a:rPr>
              <a:t>-D-</a:t>
            </a:r>
            <a:r>
              <a:rPr lang="el-GR" sz="3600" dirty="0">
                <a:solidFill>
                  <a:srgbClr val="000000"/>
                </a:solidFill>
                <a:latin typeface="Arial Black" pitchFamily="32" charset="0"/>
              </a:rPr>
              <a:t>γλυκόζης</a:t>
            </a:r>
          </a:p>
          <a:p>
            <a:pPr eaLnBrk="0" hangingPunct="0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b="1" dirty="0" err="1">
                <a:solidFill>
                  <a:srgbClr val="000000"/>
                </a:solidFill>
              </a:rPr>
              <a:t>συστατικό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του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φυτικού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κυτταρικού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τοιχώματος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215072" y="5827663"/>
            <a:ext cx="2161466" cy="530339"/>
          </a:xfrm>
          <a:prstGeom prst="rect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0" hangingPunct="0">
              <a:lnSpc>
                <a:spcPct val="118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l-GR" sz="2400" i="1">
                <a:solidFill>
                  <a:srgbClr val="000000"/>
                </a:solidFill>
                <a:latin typeface="Arial Black" pitchFamily="32" charset="0"/>
              </a:rPr>
              <a:t>β</a:t>
            </a:r>
            <a:r>
              <a:rPr lang="en-US" sz="2400">
                <a:solidFill>
                  <a:srgbClr val="000000"/>
                </a:solidFill>
                <a:latin typeface="Arial Black" pitchFamily="32" charset="0"/>
              </a:rPr>
              <a:t>-D-</a:t>
            </a:r>
            <a:r>
              <a:rPr lang="el-GR" sz="2400">
                <a:solidFill>
                  <a:srgbClr val="000000"/>
                </a:solidFill>
                <a:latin typeface="Arial Black" pitchFamily="32" charset="0"/>
              </a:rPr>
              <a:t>γλυκόζη</a:t>
            </a:r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5276872" y="4797190"/>
            <a:ext cx="1019569" cy="1298853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 type="triangle" w="med" len="med"/>
            <a:tailEnd/>
          </a:ln>
          <a:effectLst/>
        </p:spPr>
        <p:txBody>
          <a:bodyPr/>
          <a:lstStyle/>
          <a:p>
            <a:endParaRPr lang="el-GR" sz="2400">
              <a:solidFill>
                <a:srgbClr val="FFFFFF"/>
              </a:solidFill>
              <a:latin typeface="Times New Roman" pitchFamily="16" charset="0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608812" y="87059"/>
            <a:ext cx="679798" cy="461665"/>
          </a:xfrm>
          <a:prstGeom prst="rect">
            <a:avLst/>
          </a:prstGeom>
          <a:noFill/>
          <a:scene3d>
            <a:camera prst="isometricOffAxis1Right"/>
            <a:lightRig rig="twoPt" dir="tl"/>
          </a:scene3d>
          <a:sp3d contourW="12700" prstMaterial="dkEdge">
            <a:contourClr>
              <a:srgbClr val="FFFF00"/>
            </a:contourClr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i="1" dirty="0" err="1" smtClean="0">
                <a:ln w="11430"/>
                <a:latin typeface="Calibri" pitchFamily="34" charset="0"/>
              </a:rPr>
              <a:t>GrD</a:t>
            </a:r>
            <a:endParaRPr lang="en-US" sz="2400" b="1" i="1" cap="none" spc="0" dirty="0">
              <a:ln w="11430"/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Τίτλος"/>
          <p:cNvSpPr>
            <a:spLocks noGrp="1"/>
          </p:cNvSpPr>
          <p:nvPr>
            <p:ph type="title"/>
          </p:nvPr>
        </p:nvSpPr>
        <p:spPr>
          <a:xfrm>
            <a:off x="1028859" y="25400"/>
            <a:ext cx="8230870" cy="1143000"/>
          </a:xfrm>
        </p:spPr>
        <p:txBody>
          <a:bodyPr/>
          <a:lstStyle/>
          <a:p>
            <a:pPr eaLnBrk="1" hangingPunct="1"/>
            <a:r>
              <a:rPr lang="el-GR" altLang="el-GR" b="1" smtClean="0">
                <a:solidFill>
                  <a:schemeClr val="bg1"/>
                </a:solidFill>
                <a:latin typeface="Calibri" pitchFamily="34" charset="0"/>
              </a:rPr>
              <a:t>Χρηματοδότηση</a:t>
            </a:r>
          </a:p>
        </p:txBody>
      </p:sp>
      <p:sp>
        <p:nvSpPr>
          <p:cNvPr id="3" name="Περιεχόμενα"/>
          <p:cNvSpPr>
            <a:spLocks noGrp="1"/>
          </p:cNvSpPr>
          <p:nvPr>
            <p:ph idx="1"/>
          </p:nvPr>
        </p:nvSpPr>
        <p:spPr>
          <a:xfrm>
            <a:off x="1028859" y="1439863"/>
            <a:ext cx="8230870" cy="3478212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el-GR" dirty="0" smtClean="0">
                <a:solidFill>
                  <a:schemeClr val="bg1"/>
                </a:solidFill>
                <a:latin typeface="Calibri" pitchFamily="34" charset="0"/>
              </a:rPr>
              <a:t>Το παρόν εκπαιδευτικό υλικό έχει αναπτυχθεί στα πλαίσια του εκπαιδευτικού έργου του διδάσκοντα.</a:t>
            </a:r>
            <a:endParaRPr lang="en-US" dirty="0" smtClean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l-GR" dirty="0" smtClean="0">
                <a:solidFill>
                  <a:schemeClr val="bg1"/>
                </a:solidFill>
                <a:latin typeface="Calibri" pitchFamily="34" charset="0"/>
              </a:rPr>
              <a:t>Το έργο «Ανοικτά Ακαδημαϊκά Μαθήματα στο Αριστοτέλειο Πανεπιστήμιο Θεσσαλονίκης» έχει χρηματοδοτήσει μόνο τη αναδιαμόρφωση του εκπαιδευτικού υλικού.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l-GR" dirty="0" smtClean="0">
                <a:solidFill>
                  <a:schemeClr val="bg1"/>
                </a:solidFill>
                <a:latin typeface="Calibri" pitchFamily="34" charset="0"/>
              </a:rPr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  <a:endParaRPr lang="en-US" dirty="0" smtClean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l-GR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63492" name="ΕΣΠΑ Logo" descr="Λογότυπο επιχειρησιακού προγράμματος εκπαίδευσης και δια βίου μάθησης&#10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4793" y="4918075"/>
            <a:ext cx="5519002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3" name="Αριθμός διαφάνειας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1C200E1-359A-4426-901B-C5BF141D2246}" type="slidenum">
              <a:rPr lang="el-GR" altLang="el-GR" smtClean="0">
                <a:latin typeface="Calibri" pitchFamily="34" charset="0"/>
                <a:cs typeface="Arial" charset="0"/>
              </a:rPr>
              <a:pPr/>
              <a:t>3</a:t>
            </a:fld>
            <a:endParaRPr lang="el-GR" altLang="el-GR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Αντικείμενο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8350292"/>
              </p:ext>
            </p:extLst>
          </p:nvPr>
        </p:nvGraphicFramePr>
        <p:xfrm>
          <a:off x="103753" y="1799553"/>
          <a:ext cx="10083775" cy="419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744" name="MDLDrawObject Class" r:id="rId4" imgW="8467775" imgH="3524253" progId="">
                  <p:embed/>
                </p:oleObj>
              </mc:Choice>
              <mc:Fallback>
                <p:oleObj name="MDLDrawObject Class" r:id="rId4" imgW="8467775" imgH="3524253" progId="">
                  <p:embed/>
                  <p:pic>
                    <p:nvPicPr>
                      <p:cNvPr id="0" name="Picture 1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753" y="1799553"/>
                        <a:ext cx="10083775" cy="4195987"/>
                      </a:xfrm>
                      <a:prstGeom prst="rect">
                        <a:avLst/>
                      </a:prstGeom>
                      <a:solidFill>
                        <a:srgbClr val="59595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656360" y="179431"/>
            <a:ext cx="7241025" cy="70260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82080" rIns="90000" bIns="46800">
            <a:spAutoFit/>
          </a:bodyPr>
          <a:lstStyle/>
          <a:p>
            <a:pPr algn="ctr" eaLnBrk="0" hangingPunct="0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4000" b="1" i="1">
                <a:solidFill>
                  <a:srgbClr val="000000"/>
                </a:solidFill>
                <a:latin typeface="Arial" charset="0"/>
                <a:cs typeface="Arial" charset="0"/>
              </a:rPr>
              <a:t>ΠΟΛΥΣΑΚΧΑΡΙΤΕΣ</a:t>
            </a:r>
            <a:r>
              <a:rPr lang="el-GR" sz="4000" b="1" i="1">
                <a:solidFill>
                  <a:srgbClr val="000000"/>
                </a:solidFill>
                <a:latin typeface="Arial" charset="0"/>
                <a:cs typeface="Arial" charset="0"/>
              </a:rPr>
              <a:t>: ΔΟΜΙΚΟΙ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27642" y="6103619"/>
            <a:ext cx="5016671" cy="748219"/>
          </a:xfrm>
          <a:prstGeom prst="rect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0" hangingPunct="0">
              <a:lnSpc>
                <a:spcPct val="11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l-GR" sz="36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β</a:t>
            </a:r>
            <a:r>
              <a:rPr lang="en-US" sz="3600" b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-D-</a:t>
            </a:r>
            <a:r>
              <a:rPr lang="el-GR" sz="3600" b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ακετυλογλυκοζαμίνη</a:t>
            </a:r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144485" y="44451"/>
            <a:ext cx="9967912" cy="177305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1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l-GR" sz="3600" b="1" dirty="0">
                <a:solidFill>
                  <a:schemeClr val="tx1"/>
                </a:solidFill>
                <a:latin typeface="Calibri" pitchFamily="34" charset="0"/>
              </a:rPr>
              <a:t>ΧΗΤΙΝΗ</a:t>
            </a:r>
            <a:r>
              <a:rPr lang="en-US" sz="3600" b="1" dirty="0">
                <a:solidFill>
                  <a:schemeClr val="tx1"/>
                </a:solidFill>
                <a:latin typeface="Calibri" pitchFamily="34" charset="0"/>
              </a:rPr>
              <a:t>: </a:t>
            </a:r>
            <a:r>
              <a:rPr lang="el-GR" sz="3600" b="1" dirty="0">
                <a:solidFill>
                  <a:schemeClr val="tx1"/>
                </a:solidFill>
                <a:latin typeface="Calibri" pitchFamily="34" charset="0"/>
              </a:rPr>
              <a:t>πολυμερές της ακετυλογλυκοζαμίνης,</a:t>
            </a:r>
          </a:p>
          <a:p>
            <a:pPr algn="ctr">
              <a:lnSpc>
                <a:spcPct val="101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3600" b="1" dirty="0" err="1">
                <a:solidFill>
                  <a:schemeClr val="tx1"/>
                </a:solidFill>
                <a:latin typeface="Calibri" pitchFamily="34" charset="0"/>
              </a:rPr>
              <a:t>συστατικό</a:t>
            </a:r>
            <a:r>
              <a:rPr lang="en-US" sz="3600" b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libri" pitchFamily="34" charset="0"/>
              </a:rPr>
              <a:t>του</a:t>
            </a:r>
            <a:r>
              <a:rPr lang="en-US" sz="3600" b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l-GR" sz="3600" b="1" dirty="0">
                <a:solidFill>
                  <a:schemeClr val="tx1"/>
                </a:solidFill>
                <a:latin typeface="Calibri" pitchFamily="34" charset="0"/>
              </a:rPr>
              <a:t>σκελετού των εντόμων</a:t>
            </a:r>
          </a:p>
          <a:p>
            <a:pPr algn="ctr">
              <a:lnSpc>
                <a:spcPct val="101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l-GR" sz="3600" b="1" dirty="0">
                <a:solidFill>
                  <a:schemeClr val="tx1"/>
                </a:solidFill>
                <a:latin typeface="Calibri" pitchFamily="34" charset="0"/>
              </a:rPr>
              <a:t> και ορισμένων μυκήτων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608812" y="44668"/>
            <a:ext cx="679798" cy="461665"/>
          </a:xfrm>
          <a:prstGeom prst="rect">
            <a:avLst/>
          </a:prstGeom>
          <a:noFill/>
          <a:scene3d>
            <a:camera prst="isometricOffAxis1Right"/>
            <a:lightRig rig="twoPt" dir="tl"/>
          </a:scene3d>
          <a:sp3d contourW="12700" prstMaterial="dkEdge">
            <a:contourClr>
              <a:srgbClr val="FFFF00"/>
            </a:contourClr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i="1" dirty="0" err="1" smtClean="0">
                <a:ln w="11430"/>
                <a:latin typeface="Calibri" pitchFamily="34" charset="0"/>
              </a:rPr>
              <a:t>GrD</a:t>
            </a:r>
            <a:endParaRPr lang="en-US" sz="2400" b="1" i="1" cap="none" spc="0" dirty="0">
              <a:ln w="11430"/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47660" y="333376"/>
            <a:ext cx="2246388" cy="5809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75024" rIns="90000" bIns="46800">
            <a:spAutoFit/>
          </a:bodyPr>
          <a:lstStyle/>
          <a:p>
            <a:pPr eaLnBrk="0" hangingPunct="0">
              <a:lnSpc>
                <a:spcPct val="93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b="1">
                <a:solidFill>
                  <a:srgbClr val="FFFFFF"/>
                </a:solidFill>
              </a:rPr>
              <a:t>Γαλακτόζη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19088" y="188640"/>
            <a:ext cx="9648825" cy="17534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78552" rIns="90000" bIns="46800">
            <a:spAutoFit/>
          </a:bodyPr>
          <a:lstStyle/>
          <a:p>
            <a:pPr algn="ctr" eaLnBrk="0" hangingPunct="0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36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ΠΗΚΤΙΝΕΣ</a:t>
            </a:r>
            <a:r>
              <a:rPr lang="en-US" sz="3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</a:t>
            </a:r>
            <a:r>
              <a:rPr lang="el-GR" sz="3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32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γραμμικά ή διακλαδισμένα πολυμερή κυρίως του </a:t>
            </a:r>
            <a:endParaRPr lang="el-GR" sz="32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 eaLnBrk="0" hangingPunct="0">
              <a:lnSpc>
                <a:spcPct val="11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l-GR" sz="36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γαλακτουρονικού οξέος, 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6151573" y="6216670"/>
            <a:ext cx="4248783" cy="643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69480" rIns="90000" bIns="46800">
            <a:spAutoFit/>
          </a:bodyPr>
          <a:lstStyle/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l-GR" sz="3600" b="1">
                <a:solidFill>
                  <a:srgbClr val="FFFFFF"/>
                </a:solidFill>
                <a:latin typeface="Times New Roman" pitchFamily="16" charset="0"/>
              </a:rPr>
              <a:t>Γαλακτουρονικό οξύ</a:t>
            </a:r>
          </a:p>
        </p:txBody>
      </p:sp>
      <p:graphicFrame>
        <p:nvGraphicFramePr>
          <p:cNvPr id="1946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5244123"/>
              </p:ext>
            </p:extLst>
          </p:nvPr>
        </p:nvGraphicFramePr>
        <p:xfrm>
          <a:off x="84092" y="2348887"/>
          <a:ext cx="10118835" cy="3639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965" name="MDLDrawObject Class" r:id="rId4" imgW="5324584" imgH="1914639" progId="">
                  <p:embed/>
                </p:oleObj>
              </mc:Choice>
              <mc:Fallback>
                <p:oleObj name="MDLDrawObject Class" r:id="rId4" imgW="5324584" imgH="1914639" progId="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92" y="2348887"/>
                        <a:ext cx="10118835" cy="36392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36205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03921" y="5949299"/>
            <a:ext cx="2802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Γαλακτουρονικό οξύ</a:t>
            </a:r>
            <a:endParaRPr lang="el-GR" sz="2400" b="1" dirty="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23634" y="683422"/>
            <a:ext cx="541988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ΠΗΚΤΙΝΕΣ</a:t>
            </a:r>
            <a:endParaRPr lang="el-GR" sz="36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l-GR" sz="36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l-GR" sz="36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πολυγαλακτουρονικό</a:t>
            </a:r>
            <a:r>
              <a:rPr lang="el-GR" sz="36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οξύ)</a:t>
            </a:r>
            <a:endParaRPr lang="en-US" sz="3600" dirty="0">
              <a:solidFill>
                <a:srgbClr val="FFFFFF"/>
              </a:solidFill>
              <a:latin typeface="Times New Roman" pitchFamily="16" charset="0"/>
              <a:cs typeface="+mn-cs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 flipV="1">
            <a:off x="2407568" y="4653136"/>
            <a:ext cx="2697584" cy="1152128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 flipV="1">
            <a:off x="4568141" y="4797152"/>
            <a:ext cx="537011" cy="1008112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5105152" y="4653136"/>
            <a:ext cx="831352" cy="1152128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5105152" y="4437112"/>
            <a:ext cx="2703849" cy="1368152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33590" y="1052755"/>
            <a:ext cx="1675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err="1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καρβοξύλιο</a:t>
            </a:r>
            <a:endParaRPr lang="el-GR" sz="2400" b="1" dirty="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1111224" y="1628800"/>
            <a:ext cx="144038" cy="864096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1111224" y="1628800"/>
            <a:ext cx="2088554" cy="1080120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0595048"/>
              </p:ext>
            </p:extLst>
          </p:nvPr>
        </p:nvGraphicFramePr>
        <p:xfrm>
          <a:off x="174661" y="2565400"/>
          <a:ext cx="9899591" cy="230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989" name="ChemSketch" r:id="rId4" imgW="6208776" imgH="1447800" progId="">
                  <p:embed/>
                </p:oleObj>
              </mc:Choice>
              <mc:Fallback>
                <p:oleObj name="ChemSketch" r:id="rId4" imgW="6208776" imgH="1447800" progId="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61" y="2565400"/>
                        <a:ext cx="9899591" cy="2308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340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4016893"/>
              </p:ext>
            </p:extLst>
          </p:nvPr>
        </p:nvGraphicFramePr>
        <p:xfrm>
          <a:off x="261938" y="-79375"/>
          <a:ext cx="9982200" cy="548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13" name="MDLDrawObject Class" r:id="rId4" imgW="4286121" imgH="2286067" progId="">
                  <p:embed/>
                </p:oleObj>
              </mc:Choice>
              <mc:Fallback>
                <p:oleObj name="MDLDrawObject Class" r:id="rId4" imgW="4286121" imgH="2286067" progId="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938" y="-79375"/>
                        <a:ext cx="9982200" cy="5481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58080" y="5357846"/>
            <a:ext cx="7930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Μεθυλιωμένη πηκτίνη=μείωση αρνητικών φορτίων</a:t>
            </a:r>
            <a:endParaRPr lang="el-GR" sz="3600" b="1" dirty="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6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5080" y="284548"/>
            <a:ext cx="95065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ΠΗΚΤΙΝ</a:t>
            </a:r>
            <a:r>
              <a:rPr lang="el-GR" sz="36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ΙΚΟ ΑΣΒΕΣΤΙΟ: τσιμέντο μεταξύ των κυττάρων πολλών φρούτων</a:t>
            </a:r>
            <a:endParaRPr lang="en-US" sz="3600" dirty="0">
              <a:solidFill>
                <a:srgbClr val="FFFFFF"/>
              </a:solidFill>
              <a:latin typeface="Times New Roman" pitchFamily="16" charset="0"/>
              <a:cs typeface="+mn-c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8989146"/>
              </p:ext>
            </p:extLst>
          </p:nvPr>
        </p:nvGraphicFramePr>
        <p:xfrm>
          <a:off x="415999" y="1772816"/>
          <a:ext cx="9486777" cy="445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037" name="ChemSketch" r:id="rId4" imgW="6321600" imgH="2968920" progId="">
                  <p:embed/>
                </p:oleObj>
              </mc:Choice>
              <mc:Fallback>
                <p:oleObj name="ChemSketch" r:id="rId4" imgW="6321600" imgH="2968920" progId="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999" y="1772816"/>
                        <a:ext cx="9486777" cy="4456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Oval 20"/>
          <p:cNvSpPr/>
          <p:nvPr/>
        </p:nvSpPr>
        <p:spPr bwMode="auto">
          <a:xfrm>
            <a:off x="3487854" y="3429000"/>
            <a:ext cx="1368363" cy="1080120"/>
          </a:xfrm>
          <a:prstGeom prst="ellipse">
            <a:avLst/>
          </a:prstGeom>
          <a:solidFill>
            <a:srgbClr val="00B8FF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FFFFFF"/>
              </a:solidFill>
              <a:latin typeface="Times New Roman" pitchFamily="16" charset="0"/>
              <a:cs typeface="+mn-cs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5720447" y="3429000"/>
            <a:ext cx="1368363" cy="1080120"/>
          </a:xfrm>
          <a:prstGeom prst="ellipse">
            <a:avLst/>
          </a:prstGeom>
          <a:solidFill>
            <a:srgbClr val="00B8FF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FFFFFF"/>
              </a:solidFill>
              <a:latin typeface="Times New Roman" pitchFamily="16" charset="0"/>
              <a:cs typeface="+mn-cs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8241116" y="3429000"/>
            <a:ext cx="1368363" cy="1080120"/>
          </a:xfrm>
          <a:prstGeom prst="ellipse">
            <a:avLst/>
          </a:prstGeom>
          <a:solidFill>
            <a:srgbClr val="00B8FF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FFFFFF"/>
              </a:solidFill>
              <a:latin typeface="Times New Roman" pitchFamily="16" charset="0"/>
              <a:cs typeface="+mn-cs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1039204" y="3429000"/>
            <a:ext cx="1368363" cy="1080120"/>
          </a:xfrm>
          <a:prstGeom prst="ellipse">
            <a:avLst/>
          </a:prstGeom>
          <a:solidFill>
            <a:srgbClr val="00B8FF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FFFFFF"/>
              </a:solidFill>
              <a:latin typeface="Times New Roman" pitchFamily="16" charset="0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 rot="20409727">
            <a:off x="1372036" y="3485108"/>
            <a:ext cx="4652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&gt;</a:t>
            </a:r>
            <a:endParaRPr lang="en-US" sz="4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0409727">
            <a:off x="3842065" y="3584339"/>
            <a:ext cx="4652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&gt;</a:t>
            </a:r>
            <a:endParaRPr lang="en-US" sz="4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20409727">
            <a:off x="6053278" y="3557113"/>
            <a:ext cx="4652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&gt;</a:t>
            </a:r>
            <a:endParaRPr lang="en-US" sz="4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20409727">
            <a:off x="8501928" y="3539560"/>
            <a:ext cx="4652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&gt;</a:t>
            </a:r>
            <a:endParaRPr lang="en-US" sz="4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27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0994" y="193953"/>
            <a:ext cx="59047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Άγουρα φρούτα: σκληρή σάρκα</a:t>
            </a:r>
          </a:p>
          <a:p>
            <a:pPr algn="ctr"/>
            <a:r>
              <a:rPr lang="el-GR" sz="3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εξαιτίας της ύπαρξης </a:t>
            </a:r>
            <a:r>
              <a:rPr lang="el-GR" sz="32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πηκτινικού</a:t>
            </a:r>
            <a:r>
              <a:rPr lang="el-GR" sz="3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ασβεστίου</a:t>
            </a:r>
            <a:endParaRPr lang="en-US" sz="3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5862" y="4875461"/>
            <a:ext cx="5275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Ώριμα φρούτα: μαλακή σάρκα</a:t>
            </a:r>
            <a:endParaRPr lang="en-US" sz="3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Down Arrow 2"/>
          <p:cNvSpPr/>
          <p:nvPr/>
        </p:nvSpPr>
        <p:spPr bwMode="auto">
          <a:xfrm>
            <a:off x="2011462" y="2223342"/>
            <a:ext cx="432115" cy="2357805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FFFFFF"/>
              </a:solidFill>
              <a:latin typeface="Times New Roman" pitchFamily="16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5558" y="2780928"/>
            <a:ext cx="753386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Υδρόλυση πηκτινών</a:t>
            </a:r>
          </a:p>
          <a:p>
            <a:r>
              <a:rPr lang="el-GR" sz="3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(δράση του ενζύμου </a:t>
            </a:r>
            <a:r>
              <a:rPr lang="el-GR" sz="32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πολυγαλακτουρονάση</a:t>
            </a:r>
            <a:r>
              <a:rPr lang="el-GR" sz="3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en-US" sz="3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99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75742" y="293522"/>
            <a:ext cx="4428726" cy="586957"/>
          </a:xfrm>
          <a:prstGeom prst="rect">
            <a:avLst/>
          </a:prstGeom>
          <a:noFill/>
          <a:ln w="936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dirty="0" smtClean="0">
                <a:solidFill>
                  <a:srgbClr val="FFFFFF"/>
                </a:solidFill>
                <a:latin typeface="Calibri" pitchFamily="34" charset="0"/>
              </a:rPr>
              <a:t>1. </a:t>
            </a:r>
            <a:r>
              <a:rPr lang="el-GR" sz="3200" b="1" dirty="0" smtClean="0">
                <a:solidFill>
                  <a:srgbClr val="FFFFFF"/>
                </a:solidFill>
                <a:latin typeface="Calibri" pitchFamily="34" charset="0"/>
              </a:rPr>
              <a:t>Βιοσύνθεση</a:t>
            </a:r>
            <a:endParaRPr lang="el-GR" sz="3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5072286" y="1220880"/>
            <a:ext cx="2315163" cy="586957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3200" b="1" dirty="0" smtClean="0">
                <a:solidFill>
                  <a:srgbClr val="FFFFFF"/>
                </a:solidFill>
                <a:latin typeface="Calibri" pitchFamily="34" charset="0"/>
              </a:rPr>
              <a:t>α-</a:t>
            </a:r>
            <a:r>
              <a:rPr lang="en-US" sz="3200" b="1" dirty="0" smtClean="0">
                <a:solidFill>
                  <a:srgbClr val="FFFFFF"/>
                </a:solidFill>
                <a:latin typeface="Calibri" pitchFamily="34" charset="0"/>
              </a:rPr>
              <a:t>D-</a:t>
            </a:r>
            <a:r>
              <a:rPr lang="el-GR" sz="3200" b="1" dirty="0" smtClean="0">
                <a:solidFill>
                  <a:srgbClr val="FFFFFF"/>
                </a:solidFill>
                <a:latin typeface="Calibri" pitchFamily="34" charset="0"/>
              </a:rPr>
              <a:t>γλυκόζη</a:t>
            </a:r>
            <a:endParaRPr lang="el-GR" sz="3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graphicFrame>
        <p:nvGraphicFramePr>
          <p:cNvPr id="716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1116788"/>
              </p:ext>
            </p:extLst>
          </p:nvPr>
        </p:nvGraphicFramePr>
        <p:xfrm>
          <a:off x="5014935" y="1792288"/>
          <a:ext cx="5033962" cy="438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1204" name="MDLDrawObject Class" r:id="rId4" imgW="3371831" imgH="2933638" progId="">
                  <p:embed/>
                </p:oleObj>
              </mc:Choice>
              <mc:Fallback>
                <p:oleObj name="MDLDrawObject Class" r:id="rId4" imgW="3371831" imgH="2933638" progId="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4935" y="1792288"/>
                        <a:ext cx="5033962" cy="438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6309364"/>
            <a:ext cx="679798" cy="461665"/>
          </a:xfrm>
          <a:prstGeom prst="rect">
            <a:avLst/>
          </a:prstGeom>
          <a:noFill/>
          <a:scene3d>
            <a:camera prst="isometricOffAxis1Right"/>
            <a:lightRig rig="twoPt" dir="tl"/>
          </a:scene3d>
          <a:sp3d contourW="12700" prstMaterial="dkEdge">
            <a:contourClr>
              <a:srgbClr val="FFFF00"/>
            </a:contourClr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i="1" dirty="0" err="1" smtClean="0">
                <a:ln w="11430"/>
                <a:solidFill>
                  <a:srgbClr val="FFFFFF"/>
                </a:solidFill>
                <a:latin typeface="Calibri" pitchFamily="34" charset="0"/>
              </a:rPr>
              <a:t>GrD</a:t>
            </a:r>
            <a:endParaRPr lang="en-US" sz="2400" b="1" i="1" dirty="0">
              <a:ln w="11430"/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Left Arrow 1"/>
          <p:cNvSpPr/>
          <p:nvPr/>
        </p:nvSpPr>
        <p:spPr bwMode="auto">
          <a:xfrm>
            <a:off x="2581593" y="3933056"/>
            <a:ext cx="2562701" cy="504056"/>
          </a:xfrm>
          <a:prstGeom prst="lef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742" y="3790789"/>
            <a:ext cx="24058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ΓΛΥΚΟΖΙΤΕΣ</a:t>
            </a:r>
            <a:endParaRPr lang="en-US" sz="36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97918" y="2686560"/>
            <a:ext cx="2074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+ άγλυκο μόρια</a:t>
            </a:r>
            <a:endParaRPr lang="en-US" sz="36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9260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Oval 3"/>
          <p:cNvSpPr>
            <a:spLocks noChangeArrowheads="1"/>
          </p:cNvSpPr>
          <p:nvPr/>
        </p:nvSpPr>
        <p:spPr bwMode="auto">
          <a:xfrm>
            <a:off x="3344094" y="1879351"/>
            <a:ext cx="3313113" cy="1368425"/>
          </a:xfrm>
          <a:prstGeom prst="ellipse">
            <a:avLst/>
          </a:prstGeom>
          <a:solidFill>
            <a:srgbClr val="00CC99"/>
          </a:solidFill>
          <a:ln w="93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71495" rIns="90000" bIns="46800" anchor="ctr"/>
          <a:lstStyle/>
          <a:p>
            <a:pPr algn="ctr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l-GR" sz="2800" b="1">
                <a:solidFill>
                  <a:srgbClr val="000000"/>
                </a:solidFill>
              </a:rPr>
              <a:t>πρωτεΐνη</a:t>
            </a:r>
          </a:p>
        </p:txBody>
      </p:sp>
      <p:sp>
        <p:nvSpPr>
          <p:cNvPr id="22533" name="Oval 5"/>
          <p:cNvSpPr>
            <a:spLocks noChangeArrowheads="1"/>
          </p:cNvSpPr>
          <p:nvPr/>
        </p:nvSpPr>
        <p:spPr bwMode="auto">
          <a:xfrm>
            <a:off x="3338012" y="3601805"/>
            <a:ext cx="3313112" cy="1368425"/>
          </a:xfrm>
          <a:prstGeom prst="ellipse">
            <a:avLst/>
          </a:prstGeom>
          <a:solidFill>
            <a:srgbClr val="00CC99"/>
          </a:solidFill>
          <a:ln w="93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71495" rIns="90000" bIns="46800" anchor="ctr"/>
          <a:lstStyle/>
          <a:p>
            <a:pPr algn="ctr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l-GR" sz="2800" b="1">
                <a:solidFill>
                  <a:srgbClr val="000000"/>
                </a:solidFill>
              </a:rPr>
              <a:t>λιπίδιο</a:t>
            </a:r>
          </a:p>
        </p:txBody>
      </p:sp>
      <p:sp>
        <p:nvSpPr>
          <p:cNvPr id="22535" name="Oval 7"/>
          <p:cNvSpPr>
            <a:spLocks noChangeArrowheads="1"/>
          </p:cNvSpPr>
          <p:nvPr/>
        </p:nvSpPr>
        <p:spPr bwMode="auto">
          <a:xfrm>
            <a:off x="3338013" y="5193059"/>
            <a:ext cx="4470578" cy="1368425"/>
          </a:xfrm>
          <a:prstGeom prst="ellipse">
            <a:avLst/>
          </a:prstGeom>
          <a:solidFill>
            <a:srgbClr val="00CC99"/>
          </a:solidFill>
          <a:ln w="93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71495" rIns="90000" bIns="46800" anchor="ctr"/>
          <a:lstStyle/>
          <a:p>
            <a:pPr algn="ctr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l-GR" sz="2400" b="1" dirty="0" smtClean="0">
                <a:solidFill>
                  <a:srgbClr val="000000"/>
                </a:solidFill>
              </a:rPr>
              <a:t>Οργανικό μόριο μικρής 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pPr algn="ctr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l-GR" sz="2400" b="1" dirty="0" smtClean="0">
                <a:solidFill>
                  <a:srgbClr val="000000"/>
                </a:solidFill>
              </a:rPr>
              <a:t>μάζας</a:t>
            </a:r>
          </a:p>
          <a:p>
            <a:pPr algn="ctr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l-GR" sz="2400" b="1" dirty="0">
                <a:solidFill>
                  <a:srgbClr val="000000"/>
                </a:solidFill>
              </a:rPr>
              <a:t>π</a:t>
            </a:r>
            <a:r>
              <a:rPr lang="el-GR" sz="2400" b="1" dirty="0" smtClean="0">
                <a:solidFill>
                  <a:srgbClr val="000000"/>
                </a:solidFill>
              </a:rPr>
              <a:t>.χ.</a:t>
            </a:r>
            <a:r>
              <a:rPr lang="en-US" sz="2400" b="1" dirty="0" smtClean="0">
                <a:solidFill>
                  <a:srgbClr val="000000"/>
                </a:solidFill>
              </a:rPr>
              <a:t>,</a:t>
            </a:r>
            <a:r>
              <a:rPr lang="el-GR" sz="2400" b="1" dirty="0" smtClean="0">
                <a:solidFill>
                  <a:srgbClr val="000000"/>
                </a:solidFill>
              </a:rPr>
              <a:t> φαινόλη</a:t>
            </a:r>
            <a:endParaRPr lang="el-GR" sz="2400" b="1" dirty="0">
              <a:solidFill>
                <a:srgbClr val="000000"/>
              </a:solidFill>
            </a:endParaRP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6931877" y="2268986"/>
            <a:ext cx="2820929" cy="584522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78552" rIns="90000" bIns="46800">
            <a:spAutoFit/>
          </a:bodyPr>
          <a:lstStyle/>
          <a:p>
            <a:pPr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l-GR" sz="32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γλυκοπρωτεΐνη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7051841" y="3993756"/>
            <a:ext cx="2412933" cy="584522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78552" rIns="90000" bIns="46800">
            <a:spAutoFit/>
          </a:bodyPr>
          <a:lstStyle/>
          <a:p>
            <a:pPr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l-GR" sz="32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γλυκολιπίδιο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62953" y="113471"/>
            <a:ext cx="8048679" cy="582691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66960" rIns="90000" bIns="46800">
            <a:spAutoFit/>
          </a:bodyPr>
          <a:lstStyle/>
          <a:p>
            <a: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l-GR" sz="3200" b="1" dirty="0" smtClean="0">
                <a:solidFill>
                  <a:srgbClr val="000000"/>
                </a:solidFill>
                <a:latin typeface="Calibri" pitchFamily="34" charset="0"/>
              </a:rPr>
              <a:t>9. ΓΛΥΚΟΖΙΔΙΑ ή ΕΤΕΡΟΖΙΔΙΑ: </a:t>
            </a:r>
            <a:r>
              <a:rPr lang="el-GR" sz="3200" b="1" dirty="0" err="1" smtClean="0">
                <a:solidFill>
                  <a:srgbClr val="000000"/>
                </a:solidFill>
                <a:latin typeface="Calibri" pitchFamily="34" charset="0"/>
              </a:rPr>
              <a:t>σύμπλοκα</a:t>
            </a:r>
            <a:r>
              <a:rPr lang="el-GR" sz="3200" b="1" dirty="0" smtClean="0">
                <a:solidFill>
                  <a:srgbClr val="000000"/>
                </a:solidFill>
                <a:latin typeface="Calibri" pitchFamily="34" charset="0"/>
              </a:rPr>
              <a:t> μόρια</a:t>
            </a:r>
            <a:endParaRPr lang="el-GR" sz="32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319758" y="1777796"/>
            <a:ext cx="3024336" cy="144016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l-GR" sz="3200" b="1" dirty="0" smtClean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l-GR" sz="32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ΥΔΑΤΑΝΘΡΑΚΑΣ</a:t>
            </a:r>
            <a:endParaRPr lang="en-US" sz="3200" b="1" dirty="0" smtClean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19758" y="3530070"/>
            <a:ext cx="3024336" cy="144016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l-GR" sz="3200" b="1" dirty="0" smtClean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l-GR" sz="32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ΥΔΑΤΑΝΘΡΑΚΑΣ</a:t>
            </a:r>
            <a:endParaRPr lang="en-US" sz="3200" b="1" dirty="0" smtClean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19758" y="5157192"/>
            <a:ext cx="3024336" cy="144016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l-GR" sz="3200" b="1" dirty="0" smtClean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l-GR" sz="32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ΥΔΑΤΑΝΘΡΑΚΑΣ</a:t>
            </a:r>
            <a:endParaRPr lang="en-US" sz="3200" b="1" dirty="0" smtClean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4712180" y="972270"/>
            <a:ext cx="4641836" cy="584522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78552" rIns="90000" bIns="46800">
            <a:spAutoFit/>
          </a:bodyPr>
          <a:lstStyle/>
          <a:p>
            <a:pPr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l-GR" sz="32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Άγλυκο τμήμα του μορίου</a:t>
            </a:r>
            <a:endParaRPr lang="el-GR" sz="32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808591" y="5585010"/>
            <a:ext cx="2004180" cy="584522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78552" rIns="90000" bIns="46800">
            <a:spAutoFit/>
          </a:bodyPr>
          <a:lstStyle/>
          <a:p>
            <a:pPr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l-GR" sz="32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γλυκοζίδιο</a:t>
            </a:r>
            <a:endParaRPr lang="el-GR" sz="32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5952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840" y="18740"/>
            <a:ext cx="6572677" cy="258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101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l-GR" sz="3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Αμυγδαλίνη: </a:t>
            </a:r>
            <a:r>
              <a:rPr lang="el-GR" sz="32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τοξικό, </a:t>
            </a:r>
            <a:r>
              <a:rPr lang="el-GR" sz="32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κυανογενές</a:t>
            </a:r>
            <a:r>
              <a:rPr lang="el-GR" sz="32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32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γλυκοζίδιο</a:t>
            </a:r>
            <a:r>
              <a:rPr lang="el-GR" sz="32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με πικρή γεύση. Με υδρόλυση απελευθερώνεται η ρίζα κυανίου (-</a:t>
            </a:r>
            <a:r>
              <a:rPr lang="en-US" sz="32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CN) </a:t>
            </a:r>
            <a:r>
              <a:rPr lang="el-GR" sz="32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και παράγεται υδροκυάνιο (Η</a:t>
            </a:r>
            <a:r>
              <a:rPr lang="en-US" sz="32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CN)</a:t>
            </a:r>
            <a:endParaRPr lang="el-GR" sz="32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3866396"/>
              </p:ext>
            </p:extLst>
          </p:nvPr>
        </p:nvGraphicFramePr>
        <p:xfrm>
          <a:off x="2335982" y="919907"/>
          <a:ext cx="7632848" cy="5539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062" name="ChemSketch" r:id="rId4" imgW="2346840" imgH="1703880" progId="">
                  <p:embed/>
                </p:oleObj>
              </mc:Choice>
              <mc:Fallback>
                <p:oleObj name="ChemSketch" r:id="rId4" imgW="2346840" imgH="1703880" progId="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5982" y="919907"/>
                        <a:ext cx="7632848" cy="55390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1806" y="4365104"/>
            <a:ext cx="1784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α-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D-</a:t>
            </a:r>
            <a:r>
              <a:rPr lang="el-GR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γλυκόζη</a:t>
            </a:r>
            <a:endParaRPr lang="en-US" sz="24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9997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2108884"/>
              </p:ext>
            </p:extLst>
          </p:nvPr>
        </p:nvGraphicFramePr>
        <p:xfrm>
          <a:off x="95250" y="1776413"/>
          <a:ext cx="10093325" cy="503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086" name="ChemSketch" r:id="rId3" imgW="5254920" imgH="2621160" progId="">
                  <p:embed/>
                </p:oleObj>
              </mc:Choice>
              <mc:Fallback>
                <p:oleObj name="ChemSketch" r:id="rId3" imgW="5254920" imgH="2621160" progId="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" y="1776413"/>
                        <a:ext cx="10093325" cy="5033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7790" y="116632"/>
            <a:ext cx="934726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Γλυκοζίδι</a:t>
            </a:r>
            <a:r>
              <a:rPr lang="el-GR" sz="32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α</a:t>
            </a:r>
            <a:r>
              <a:rPr lang="el-GR" sz="32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32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στεβιόλης</a:t>
            </a:r>
            <a:r>
              <a:rPr lang="el-GR" sz="32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</a:t>
            </a:r>
            <a:r>
              <a:rPr lang="el-GR" sz="3200" dirty="0"/>
              <a:t> </a:t>
            </a:r>
            <a:r>
              <a:rPr lang="el-GR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στεβιοσίδη</a:t>
            </a:r>
            <a:r>
              <a:rPr lang="el-GR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stevioside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</a:t>
            </a:r>
            <a:r>
              <a:rPr lang="el-GR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και η </a:t>
            </a:r>
            <a:r>
              <a:rPr lang="el-GR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ρεμπαουδιοσίδη</a:t>
            </a:r>
            <a:r>
              <a:rPr lang="el-GR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-Α (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rebaudioside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-A) </a:t>
            </a:r>
            <a:r>
              <a:rPr lang="el-G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 [4</a:t>
            </a:r>
            <a:r>
              <a:rPr lang="el-GR" sz="32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00 φορές μεγαλύτερη γλυκαντική ικανότητα από </a:t>
            </a:r>
            <a:r>
              <a:rPr lang="el-GR" sz="32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ό,τι</a:t>
            </a:r>
            <a:r>
              <a:rPr lang="el-GR" sz="32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η σακχαρόζη]</a:t>
            </a:r>
            <a:endParaRPr lang="en-US" sz="32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53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Τίτλος"/>
          <p:cNvSpPr>
            <a:spLocks noGrp="1"/>
          </p:cNvSpPr>
          <p:nvPr>
            <p:ph type="ctrTitle"/>
          </p:nvPr>
        </p:nvSpPr>
        <p:spPr>
          <a:xfrm>
            <a:off x="1257494" y="1844675"/>
            <a:ext cx="7773600" cy="2089150"/>
          </a:xfrm>
        </p:spPr>
        <p:txBody>
          <a:bodyPr anchor="t">
            <a:normAutofit/>
          </a:bodyPr>
          <a:lstStyle/>
          <a:p>
            <a:r>
              <a:rPr lang="el-GR" altLang="el-GR" b="1" dirty="0" smtClean="0">
                <a:solidFill>
                  <a:schemeClr val="bg1"/>
                </a:solidFill>
                <a:latin typeface="Calibri" pitchFamily="34" charset="0"/>
              </a:rPr>
              <a:t>Μονοσακχαρίτες και πολυσακχαρίτες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535072" y="260651"/>
            <a:ext cx="9610155" cy="22226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69480" rIns="90000" bIns="46800">
            <a:spAutoFit/>
          </a:bodyPr>
          <a:lstStyle/>
          <a:p>
            <a: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l-GR" sz="3600" b="1" dirty="0" smtClean="0">
                <a:solidFill>
                  <a:srgbClr val="000000"/>
                </a:solidFill>
                <a:latin typeface="Calibri" pitchFamily="34" charset="0"/>
              </a:rPr>
              <a:t>Οι </a:t>
            </a:r>
            <a:r>
              <a:rPr lang="el-GR" sz="3600" b="1" dirty="0" err="1" smtClean="0">
                <a:solidFill>
                  <a:srgbClr val="000000"/>
                </a:solidFill>
                <a:latin typeface="Calibri" pitchFamily="34" charset="0"/>
              </a:rPr>
              <a:t>θειογλυκοζίτες</a:t>
            </a:r>
            <a:endParaRPr lang="el-GR" sz="3600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l-GR" sz="3600" b="1" dirty="0" smtClean="0">
                <a:solidFill>
                  <a:srgbClr val="000000"/>
                </a:solidFill>
                <a:latin typeface="Calibri" pitchFamily="34" charset="0"/>
              </a:rPr>
              <a:t>απαντούν σε είδη της οικογένειας των σταυρανθών (λάχανο, μπρόκολο, κουνουπίδι, κ.ά.)</a:t>
            </a:r>
            <a:endParaRPr lang="el-GR" sz="36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6339769"/>
              </p:ext>
            </p:extLst>
          </p:nvPr>
        </p:nvGraphicFramePr>
        <p:xfrm>
          <a:off x="895168" y="2391976"/>
          <a:ext cx="8312152" cy="3557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133" name="ChemSketch" r:id="rId4" imgW="2514600" imgH="1076040" progId="">
                  <p:embed/>
                </p:oleObj>
              </mc:Choice>
              <mc:Fallback>
                <p:oleObj name="ChemSketch" r:id="rId4" imgW="2514600" imgH="1076040" progId="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5168" y="2391976"/>
                        <a:ext cx="8312152" cy="35573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631892" y="5736158"/>
            <a:ext cx="62684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Η ομάδα </a:t>
            </a:r>
            <a:r>
              <a:rPr lang="en-US" sz="3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 </a:t>
            </a:r>
            <a:r>
              <a:rPr lang="el-GR" sz="3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καθορίζει την ταυτότητα του </a:t>
            </a:r>
            <a:r>
              <a:rPr lang="el-GR" sz="32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θειογλυκοζίτη</a:t>
            </a:r>
            <a:endParaRPr lang="en-US" sz="3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Up Arrow 4"/>
          <p:cNvSpPr/>
          <p:nvPr/>
        </p:nvSpPr>
        <p:spPr bwMode="auto">
          <a:xfrm>
            <a:off x="5792466" y="4943288"/>
            <a:ext cx="288076" cy="861976"/>
          </a:xfrm>
          <a:prstGeom prst="up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FFFFFF"/>
              </a:solidFill>
              <a:latin typeface="Times New Roman" pitchFamily="16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54178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5575662"/>
              </p:ext>
            </p:extLst>
          </p:nvPr>
        </p:nvGraphicFramePr>
        <p:xfrm>
          <a:off x="1095755" y="2505472"/>
          <a:ext cx="7415212" cy="437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157" name="ChemSketch" r:id="rId3" imgW="2618280" imgH="1545480" progId="">
                  <p:embed/>
                </p:oleObj>
              </mc:Choice>
              <mc:Fallback>
                <p:oleObj name="ChemSketch" r:id="rId3" imgW="2618280" imgH="1545480" progId="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5755" y="2505472"/>
                        <a:ext cx="7415212" cy="4379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4975" y="140442"/>
            <a:ext cx="99386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Γλυκοραφανίνη</a:t>
            </a:r>
            <a:r>
              <a:rPr lang="el-GR" sz="36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l-GR" sz="36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θειογλυκοζίτης</a:t>
            </a:r>
            <a:r>
              <a:rPr lang="el-GR" sz="36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με αντικαρκινική, αντιδιαβητική και </a:t>
            </a:r>
            <a:r>
              <a:rPr lang="el-GR" sz="36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αντιμικροβιακή</a:t>
            </a:r>
            <a:r>
              <a:rPr lang="el-GR" sz="36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δράση (ικανοποιητικές ποσότητες απαντούν στις </a:t>
            </a:r>
            <a:r>
              <a:rPr lang="el-GR" sz="36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ανθικές</a:t>
            </a:r>
            <a:r>
              <a:rPr lang="el-GR" sz="36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κεφαλές του μπρόκολου)</a:t>
            </a:r>
            <a:endParaRPr lang="en-US" sz="36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87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4609440"/>
              </p:ext>
            </p:extLst>
          </p:nvPr>
        </p:nvGraphicFramePr>
        <p:xfrm>
          <a:off x="1111223" y="592098"/>
          <a:ext cx="6408864" cy="3680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181" name="ChemSketch" r:id="rId3" imgW="2786040" imgH="1600200" progId="">
                  <p:embed/>
                </p:oleObj>
              </mc:Choice>
              <mc:Fallback>
                <p:oleObj name="ChemSketch" r:id="rId3" imgW="2786040" imgH="1600200" progId="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223" y="592098"/>
                        <a:ext cx="6408864" cy="36804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3053" y="4234889"/>
            <a:ext cx="1759343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Γαλακτόζη</a:t>
            </a:r>
            <a:endParaRPr lang="en-US" sz="28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2222396" y="4437112"/>
            <a:ext cx="617288" cy="0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2872447" y="4201924"/>
            <a:ext cx="1384119" cy="523220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Γλυκόζη</a:t>
            </a:r>
            <a:endParaRPr lang="en-US" sz="28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8" name="Straight Connector 7"/>
          <p:cNvCxnSpPr>
            <a:stCxn id="3" idx="2"/>
          </p:cNvCxnSpPr>
          <p:nvPr/>
        </p:nvCxnSpPr>
        <p:spPr bwMode="auto">
          <a:xfrm flipH="1">
            <a:off x="1342724" y="4758112"/>
            <a:ext cx="1" cy="586517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650663" y="5354052"/>
            <a:ext cx="1475888" cy="523220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txBody>
          <a:bodyPr wrap="none" rtlCol="0">
            <a:spAutoFit/>
          </a:bodyPr>
          <a:lstStyle/>
          <a:p>
            <a:r>
              <a:rPr lang="el-GR" sz="28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Ραμνόζη</a:t>
            </a:r>
            <a:endParaRPr lang="en-US" sz="28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21070" y="4797155"/>
            <a:ext cx="6364562" cy="2062103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α-σολανίνη</a:t>
            </a:r>
          </a:p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Τοξικό </a:t>
            </a:r>
            <a:r>
              <a:rPr lang="el-GR" sz="32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γλυκοαλκαλοειδές</a:t>
            </a:r>
            <a:r>
              <a:rPr lang="el-GR" sz="32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της πατάτας, της ντομάτας, της μελιτζάνας</a:t>
            </a:r>
            <a:endParaRPr lang="en-US" sz="32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15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1766" y="332656"/>
            <a:ext cx="9577064" cy="1384995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Σαπωνίνες: </a:t>
            </a:r>
            <a:r>
              <a:rPr lang="el-GR" sz="28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γλυκοζίδια</a:t>
            </a:r>
            <a:r>
              <a:rPr lang="el-GR" sz="2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με την ικανότητα παραγωγής αφρού όταν αναταραχθούν ισχυρά τα υδατικά τους διαλύματα</a:t>
            </a:r>
          </a:p>
          <a:p>
            <a:pPr algn="ctr"/>
            <a:r>
              <a:rPr lang="el-GR" sz="2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Σαπωνίνες: </a:t>
            </a:r>
            <a:r>
              <a:rPr lang="el-GR" sz="28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υδατανθρακούχο</a:t>
            </a:r>
            <a:r>
              <a:rPr lang="el-GR" sz="2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8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τμήμα+ισοπρενοειδές</a:t>
            </a:r>
            <a:endParaRPr lang="en-US" sz="28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63202" name="Picture 2" descr="http://upload.wikimedia.org/wikipedia/commons/6/65/Protodiosc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886" y="1856358"/>
            <a:ext cx="7632848" cy="32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3774" y="4997494"/>
            <a:ext cx="9577064" cy="1815882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Πρωτοδιοσκίνη</a:t>
            </a:r>
            <a:r>
              <a:rPr lang="el-GR" sz="2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l-GR" sz="28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σαπωνίνη</a:t>
            </a:r>
            <a:r>
              <a:rPr lang="el-GR" sz="2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που απαντά στα είδη του γένους </a:t>
            </a:r>
            <a:r>
              <a:rPr lang="en-US" sz="2800" b="1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Tribulus</a:t>
            </a:r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l-GR" sz="2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π.χ., το είδος </a:t>
            </a:r>
            <a:r>
              <a:rPr lang="en-US" sz="2800" b="1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Tribulus</a:t>
            </a:r>
            <a:r>
              <a:rPr lang="en-US" sz="28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terrestris</a:t>
            </a:r>
            <a:r>
              <a:rPr lang="en-US" sz="28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el-GR" sz="28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το κοινό τριβόλι).</a:t>
            </a:r>
            <a:endParaRPr lang="en-US" sz="28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l-GR" sz="28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Θεωρείται ότι προκαλεί αύξηση της παραγωγής της ανδρογόνου ορμόνης τεστοστερόνη στον άνθρωπο (;). </a:t>
            </a:r>
            <a:endParaRPr lang="en-US" sz="28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18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859" y="25400"/>
            <a:ext cx="823087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Σημείωμα Χρήσης Έργων Τρίτων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 (1/6)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859" y="1439863"/>
            <a:ext cx="8580174" cy="4760912"/>
          </a:xfrm>
        </p:spPr>
        <p:txBody>
          <a:bodyPr>
            <a:noAutofit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Το Έργο αυτό κάνει χρήση των ακόλουθων έργων: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Εικόνες</a:t>
            </a:r>
          </a:p>
          <a:p>
            <a:pPr>
              <a:buClr>
                <a:schemeClr val="bg1"/>
              </a:buClr>
              <a:buFont typeface="Arial" charset="0"/>
              <a:buChar char="•"/>
              <a:defRPr/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Εικόνα 1: Μόριο γλυκόζης.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hlinkClick r:id="rId3"/>
              </a:rPr>
              <a:t>www.acdlabd.com</a:t>
            </a:r>
            <a:endParaRPr lang="el-GR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buClr>
                <a:schemeClr val="bg1"/>
              </a:buClr>
              <a:buFont typeface="Arial" charset="0"/>
              <a:buChar char="•"/>
              <a:defRPr/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Εικόνα 2: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Λεντινάνη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hlinkClick r:id="rId4"/>
              </a:rPr>
              <a:t>https://en.wikipedia.org/wiki/Lentinan</a:t>
            </a:r>
            <a:endParaRPr lang="el-GR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buClr>
                <a:schemeClr val="bg1"/>
              </a:buClr>
              <a:buFont typeface="Arial" charset="0"/>
              <a:buChar char="•"/>
              <a:defRPr/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Εικόνα 3: Σκεύασμα που περιέχει εκχύλισμα του μύκητα </a:t>
            </a:r>
            <a:r>
              <a:rPr lang="en-US" sz="2400" i="1" dirty="0" err="1" smtClean="0">
                <a:solidFill>
                  <a:schemeClr val="bg1"/>
                </a:solidFill>
                <a:latin typeface="Calibri" pitchFamily="34" charset="0"/>
              </a:rPr>
              <a:t>Lentinula</a:t>
            </a:r>
            <a:r>
              <a:rPr lang="en-US" sz="2400" i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Calibri" pitchFamily="34" charset="0"/>
              </a:rPr>
              <a:t>edodes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hlinkClick r:id="rId5"/>
              </a:rPr>
              <a:t>https://gluckspilze.com/Mushroom-supplements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9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859" y="25400"/>
            <a:ext cx="823087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Σημείωμα Χρήσης Έργων Τρίτων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 (</a:t>
            </a:r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2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/6)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859" y="1439863"/>
            <a:ext cx="8230870" cy="4760912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Το Έργο αυτό κάνει χρήση των ακόλουθων έργων: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Σχήματα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Σχήμα 1: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Εναντιομέρεια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 Επεξεργασία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Γρ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Διαμαντίδης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Σχήμα 2: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Επιμέρεια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 Επεξεργασία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Γρ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Διαμαντίδης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Σχήμα 3: </a:t>
            </a: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</a:rPr>
              <a:t>Κυκλοποίηση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</a:rPr>
              <a:t>και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</a:rPr>
              <a:t>ανωμέρεια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 Επεξεργασία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Γρ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Διαμαντίδης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 (</a:t>
            </a: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</a:rPr>
              <a:t>Biovia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draw)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Σχήμα 4: Γλυκόζη και παράγωγά της. Επεξεργασία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Γρ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Διαμαντίδης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Σχήμα 5: α-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D-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γλυκόζη. Επεξεργασία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Γρ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Διαμαντίδης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 (</a:t>
            </a: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</a:rPr>
              <a:t>Biovia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draw)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  <a:r>
              <a:rPr lang="el-GR" sz="24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</a:p>
          <a:p>
            <a:pPr>
              <a:buFont typeface="Arial" charset="0"/>
              <a:buChar char="•"/>
              <a:defRPr/>
            </a:pPr>
            <a:endParaRPr lang="el-GR" sz="24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72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859" y="25400"/>
            <a:ext cx="823087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Σημείωμα Χρήσης Έργων Τρίτων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 (</a:t>
            </a:r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3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/6)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859" y="1439863"/>
            <a:ext cx="8230870" cy="4760912"/>
          </a:xfrm>
        </p:spPr>
        <p:txBody>
          <a:bodyPr>
            <a:normAutofit/>
          </a:bodyPr>
          <a:lstStyle/>
          <a:p>
            <a:pPr eaLnBrk="0" hangingPunct="0">
              <a:lnSpc>
                <a:spcPct val="118000"/>
              </a:lnSpc>
              <a:buClr>
                <a:schemeClr val="bg1"/>
              </a:buClr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</a:tabLst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Σχήμα 6: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Μ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αλτόζη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 (δομική μονάδα αμύλου). Επεξεργασία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Γρ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Διαμαντίδης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 (</a:t>
            </a: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</a:rPr>
              <a:t>Biovia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draw)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  <a:r>
              <a:rPr lang="el-GR" sz="24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el-GR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pPr eaLnBrk="0" hangingPunct="0">
              <a:lnSpc>
                <a:spcPct val="118000"/>
              </a:lnSpc>
              <a:buClr>
                <a:schemeClr val="bg1"/>
              </a:buClr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</a:tabLst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Σχήμα 7: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Κ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ελοβιόζη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 (δομική μονάδα κυτταρίνης). Επεξεργασία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Γρ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Διαμαντίδης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 (</a:t>
            </a: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</a:rPr>
              <a:t>Biovia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draw)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Σχήμα 8: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Τρεχαλόζη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 Επεξεργασία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Γρ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Διαμαντίδης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 (</a:t>
            </a: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</a:rPr>
              <a:t>Biovia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draw)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Σχήμα 9: Σακχαρόζη. Επεξεργασία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Γρ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Διαμαντίδης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 (</a:t>
            </a: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</a:rPr>
              <a:t>Biovia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draw)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Σχήμα 10: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Ραφφινόζη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(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τρισακχαρίτης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). Επεξεργασία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Γρ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Διαμαντίδης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 (</a:t>
            </a: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</a:rPr>
              <a:t>Biovia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draw)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</a:p>
          <a:p>
            <a:pPr>
              <a:buFont typeface="Arial" charset="0"/>
              <a:buChar char="•"/>
              <a:defRPr/>
            </a:pPr>
            <a:endParaRPr lang="el-GR" sz="24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  <a:defRPr/>
            </a:pPr>
            <a:endParaRPr lang="el-GR" sz="24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72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859" y="25400"/>
            <a:ext cx="823087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Σημείωμα Χρήσης Έργων Τρίτων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 (</a:t>
            </a:r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4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/6)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859" y="1439863"/>
            <a:ext cx="8230870" cy="4760912"/>
          </a:xfrm>
        </p:spPr>
        <p:txBody>
          <a:bodyPr>
            <a:normAutofit/>
          </a:bodyPr>
          <a:lstStyle/>
          <a:p>
            <a:pPr eaLnBrk="0" hangingPunct="0">
              <a:lnSpc>
                <a:spcPct val="118000"/>
              </a:lnSpc>
              <a:buClr>
                <a:schemeClr val="bg1"/>
              </a:buClr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</a:tabLst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Σχήμα 11: Υδρόλυση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ραφφινόζης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 Επεξεργασία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Γρ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Διαμαντίδης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 (</a:t>
            </a: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</a:rPr>
              <a:t>Biovia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draw)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 </a:t>
            </a:r>
            <a:endParaRPr lang="en-US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pPr eaLnBrk="0" hangingPunct="0">
              <a:lnSpc>
                <a:spcPct val="118000"/>
              </a:lnSpc>
              <a:buClr>
                <a:schemeClr val="bg1"/>
              </a:buClr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</a:tabLst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Σχήμα 12: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Αμυλοπηκτίνη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 (συστατικό του αμύλου)-Γλυκογόνο. Επεξεργασία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Γρ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Διαμαντίδης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 (</a:t>
            </a: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</a:rPr>
              <a:t>Biovia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draw)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 </a:t>
            </a:r>
          </a:p>
          <a:p>
            <a:pPr eaLnBrk="0" hangingPunct="0">
              <a:lnSpc>
                <a:spcPct val="118000"/>
              </a:lnSpc>
              <a:buClr>
                <a:schemeClr val="bg1"/>
              </a:buClr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</a:tabLst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Σχήμα 13: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Αμυλόκοκκος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 Επεξεργασία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Γρ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Διαμαντίδης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Σχήμα 14: Κυτταρίνη. Επεξεργασία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Γρ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Διαμαντίδης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 (</a:t>
            </a: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</a:rPr>
              <a:t>Biovia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draw)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Σχήμα 15: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Χητίνη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 Επεξεργασία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Γρ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Διαμαντίδης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 (</a:t>
            </a: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</a:rPr>
              <a:t>Biovia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draw)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Σχήμα 16: Πηκτίνες: γαλακτόζη-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γαλακτουρονικό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 οξύ. Επεξεργασία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Γρ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Διαμαντίδης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 (</a:t>
            </a: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</a:rPr>
              <a:t>Biovia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draw)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</a:p>
          <a:p>
            <a:pPr>
              <a:buFont typeface="Arial" charset="0"/>
              <a:buChar char="•"/>
              <a:defRPr/>
            </a:pPr>
            <a:endParaRPr lang="el-GR" sz="24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  <a:defRPr/>
            </a:pPr>
            <a:endParaRPr lang="el-GR" sz="24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72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859" y="25400"/>
            <a:ext cx="823087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Σημείωμα Χρήσης Έργων Τρίτων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 (</a:t>
            </a:r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5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/6)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859" y="1439863"/>
            <a:ext cx="8230870" cy="4760912"/>
          </a:xfrm>
        </p:spPr>
        <p:txBody>
          <a:bodyPr>
            <a:noAutofit/>
          </a:bodyPr>
          <a:lstStyle/>
          <a:p>
            <a:pPr eaLnBrk="0" hangingPunct="0">
              <a:lnSpc>
                <a:spcPct val="118000"/>
              </a:lnSpc>
              <a:buClr>
                <a:schemeClr val="bg1"/>
              </a:buClr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</a:tabLst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Σχήμα 17: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Πολυγαλακτουρονικό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 οξύ. Επεξεργασία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Γρ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Διαμαντίδης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 (</a:t>
            </a: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</a:rPr>
              <a:t>Biovia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draw)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  <a:endParaRPr lang="en-US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pPr eaLnBrk="0" hangingPunct="0">
              <a:lnSpc>
                <a:spcPct val="118000"/>
              </a:lnSpc>
              <a:buClr>
                <a:schemeClr val="bg1"/>
              </a:buClr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</a:tabLst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Σχήμα 18: Μεθυλιωμένη πηκτίνη. Επεξεργασία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Γρ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Διαμαντίδης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 (</a:t>
            </a: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</a:rPr>
              <a:t>Biovia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draw)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 </a:t>
            </a:r>
          </a:p>
          <a:p>
            <a:pPr eaLnBrk="0" hangingPunct="0">
              <a:lnSpc>
                <a:spcPct val="118000"/>
              </a:lnSpc>
              <a:buClr>
                <a:schemeClr val="bg1"/>
              </a:buClr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</a:tabLst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Σχήμα 19: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Πηκτινικό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 ασβέστιο. Επεξεργασία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Γρ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Διαμαντίδης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 (</a:t>
            </a: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</a:rPr>
              <a:t>Biovia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draw)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Σχήμα 20: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Αμυγδαλίνη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 Επεξεργασία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Γρ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Διαμαντίδης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 (</a:t>
            </a: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</a:rPr>
              <a:t>Biovia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draw)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Σχήμα 21: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Γλυκοζίδια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στεβιόλης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 Επεξεργασία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Γρ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Διαμαντίδης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 (</a:t>
            </a: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</a:rPr>
              <a:t>Biovia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draw)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</a:p>
          <a:p>
            <a:pPr>
              <a:buFont typeface="Arial" charset="0"/>
              <a:buChar char="•"/>
              <a:defRPr/>
            </a:pPr>
            <a:endParaRPr lang="el-GR" sz="24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  <a:defRPr/>
            </a:pPr>
            <a:endParaRPr lang="el-GR" sz="24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72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859" y="25400"/>
            <a:ext cx="823087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Σημείωμα Χρήσης Έργων Τρίτων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 (6/6)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859" y="1439863"/>
            <a:ext cx="8230870" cy="4760912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Σχήμα 22: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Θειογλυκοζίτες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 Επεξεργασία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Γρ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Διαμαντίδης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 (</a:t>
            </a: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</a:rPr>
              <a:t>Biovia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draw)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  <a:endParaRPr lang="en-US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Σχήμα 23: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Γλυκοραφανίνη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 Επεξεργασία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Γρ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Διαμαντίδης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 (</a:t>
            </a: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</a:rPr>
              <a:t>Biovia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draw)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  <a:endParaRPr lang="en-US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Σχήμα 24: α-σολανίνη. Επεξεργασία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Γρ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Διαμαντίδης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 (</a:t>
            </a: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</a:rPr>
              <a:t>Biovia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draw)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Σχήμα 25: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Πρωτοδιοσκίνη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hlinkClick r:id="rId3"/>
              </a:rPr>
              <a:t>https://en.wikipedia.org/wiki/Protodioscin</a:t>
            </a:r>
            <a:endParaRPr lang="el-GR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  <a:defRPr/>
            </a:pPr>
            <a:endParaRPr lang="el-GR" sz="24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  <a:defRPr/>
            </a:pPr>
            <a:endParaRPr lang="el-GR" sz="24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72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Τίτλος"/>
          <p:cNvSpPr>
            <a:spLocks noGrp="1"/>
          </p:cNvSpPr>
          <p:nvPr>
            <p:ph type="title"/>
          </p:nvPr>
        </p:nvSpPr>
        <p:spPr>
          <a:xfrm>
            <a:off x="1028859" y="25400"/>
            <a:ext cx="8230870" cy="1143000"/>
          </a:xfrm>
        </p:spPr>
        <p:txBody>
          <a:bodyPr/>
          <a:lstStyle/>
          <a:p>
            <a:pPr eaLnBrk="1" hangingPunct="1"/>
            <a:r>
              <a:rPr lang="el-GR" altLang="el-GR" b="1" dirty="0" smtClean="0">
                <a:solidFill>
                  <a:schemeClr val="bg1"/>
                </a:solidFill>
                <a:latin typeface="Calibri" pitchFamily="34" charset="0"/>
              </a:rPr>
              <a:t>Περιεχόμενα ενότητας</a:t>
            </a:r>
          </a:p>
        </p:txBody>
      </p:sp>
      <p:sp>
        <p:nvSpPr>
          <p:cNvPr id="65539" name="Περιεχόμενα"/>
          <p:cNvSpPr>
            <a:spLocks noGrp="1"/>
          </p:cNvSpPr>
          <p:nvPr>
            <p:ph idx="1"/>
          </p:nvPr>
        </p:nvSpPr>
        <p:spPr>
          <a:xfrm>
            <a:off x="1028859" y="1439863"/>
            <a:ext cx="8230870" cy="4760912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  <a:buFont typeface="Calibri" pitchFamily="34" charset="0"/>
              <a:buAutoNum type="arabicPeriod"/>
            </a:pPr>
            <a:r>
              <a:rPr lang="el-GR" sz="2800" dirty="0" smtClean="0">
                <a:solidFill>
                  <a:schemeClr val="bg1"/>
                </a:solidFill>
                <a:latin typeface="Calibri" pitchFamily="34" charset="0"/>
              </a:rPr>
              <a:t>Η γλυκόζη και τα παράγωγά της.</a:t>
            </a:r>
          </a:p>
          <a:p>
            <a:pPr>
              <a:buClr>
                <a:schemeClr val="bg1"/>
              </a:buClr>
              <a:buFont typeface="Calibri" pitchFamily="34" charset="0"/>
              <a:buAutoNum type="arabicPeriod"/>
            </a:pPr>
            <a:r>
              <a:rPr lang="el-GR" sz="2800" dirty="0" smtClean="0">
                <a:solidFill>
                  <a:schemeClr val="bg1"/>
                </a:solidFill>
                <a:latin typeface="Calibri" pitchFamily="34" charset="0"/>
              </a:rPr>
              <a:t>Η </a:t>
            </a:r>
            <a:r>
              <a:rPr lang="el-GR" sz="2800" dirty="0" err="1" smtClean="0">
                <a:solidFill>
                  <a:schemeClr val="bg1"/>
                </a:solidFill>
                <a:latin typeface="Calibri" pitchFamily="34" charset="0"/>
              </a:rPr>
              <a:t>κυκλοποίηση</a:t>
            </a:r>
            <a:r>
              <a:rPr lang="el-GR" sz="2800" dirty="0" smtClean="0">
                <a:solidFill>
                  <a:schemeClr val="bg1"/>
                </a:solidFill>
                <a:latin typeface="Calibri" pitchFamily="34" charset="0"/>
              </a:rPr>
              <a:t> του μορίου της γλυκόζης.</a:t>
            </a:r>
          </a:p>
          <a:p>
            <a:pPr>
              <a:buClr>
                <a:schemeClr val="bg1"/>
              </a:buClr>
              <a:buFont typeface="Calibri" pitchFamily="34" charset="0"/>
              <a:buAutoNum type="arabicPeriod"/>
            </a:pPr>
            <a:r>
              <a:rPr lang="el-GR" sz="2800" dirty="0" smtClean="0">
                <a:solidFill>
                  <a:schemeClr val="bg1"/>
                </a:solidFill>
                <a:latin typeface="Calibri" pitchFamily="34" charset="0"/>
              </a:rPr>
              <a:t>Ο </a:t>
            </a:r>
            <a:r>
              <a:rPr lang="el-GR" sz="2800" dirty="0" err="1" smtClean="0">
                <a:solidFill>
                  <a:schemeClr val="bg1"/>
                </a:solidFill>
                <a:latin typeface="Calibri" pitchFamily="34" charset="0"/>
              </a:rPr>
              <a:t>ανωμερής</a:t>
            </a:r>
            <a:r>
              <a:rPr lang="el-GR" sz="2800" dirty="0" smtClean="0">
                <a:solidFill>
                  <a:schemeClr val="bg1"/>
                </a:solidFill>
                <a:latin typeface="Calibri" pitchFamily="34" charset="0"/>
              </a:rPr>
              <a:t> άνθρακας και οι διαμορφώσεις του. </a:t>
            </a:r>
          </a:p>
          <a:p>
            <a:pPr>
              <a:buClr>
                <a:schemeClr val="bg1"/>
              </a:buClr>
              <a:buFont typeface="Calibri" pitchFamily="34" charset="0"/>
              <a:buAutoNum type="arabicPeriod"/>
            </a:pPr>
            <a:r>
              <a:rPr lang="el-GR" sz="2800" dirty="0" smtClean="0">
                <a:solidFill>
                  <a:schemeClr val="bg1"/>
                </a:solidFill>
                <a:latin typeface="Calibri" pitchFamily="34" charset="0"/>
              </a:rPr>
              <a:t>Η </a:t>
            </a:r>
            <a:r>
              <a:rPr lang="el-GR" sz="2800" dirty="0" err="1" smtClean="0">
                <a:solidFill>
                  <a:schemeClr val="bg1"/>
                </a:solidFill>
                <a:latin typeface="Calibri" pitchFamily="34" charset="0"/>
              </a:rPr>
              <a:t>επιμέρεια</a:t>
            </a:r>
            <a:r>
              <a:rPr lang="el-GR" sz="2800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</a:p>
          <a:p>
            <a:pPr>
              <a:buClr>
                <a:schemeClr val="bg1"/>
              </a:buClr>
              <a:buFont typeface="Calibri" pitchFamily="34" charset="0"/>
              <a:buAutoNum type="arabicPeriod"/>
            </a:pPr>
            <a:r>
              <a:rPr lang="el-GR" sz="2800" dirty="0" smtClean="0">
                <a:solidFill>
                  <a:schemeClr val="bg1"/>
                </a:solidFill>
                <a:latin typeface="Calibri" pitchFamily="34" charset="0"/>
              </a:rPr>
              <a:t>Ο </a:t>
            </a:r>
            <a:r>
              <a:rPr lang="el-GR" sz="2800" dirty="0" err="1" smtClean="0">
                <a:solidFill>
                  <a:schemeClr val="bg1"/>
                </a:solidFill>
                <a:latin typeface="Calibri" pitchFamily="34" charset="0"/>
              </a:rPr>
              <a:t>γλυκοζιτικός</a:t>
            </a:r>
            <a:r>
              <a:rPr lang="el-GR" sz="2800" dirty="0" smtClean="0">
                <a:solidFill>
                  <a:schemeClr val="bg1"/>
                </a:solidFill>
                <a:latin typeface="Calibri" pitchFamily="34" charset="0"/>
              </a:rPr>
              <a:t> δεσμός.</a:t>
            </a:r>
          </a:p>
          <a:p>
            <a:pPr>
              <a:buClr>
                <a:schemeClr val="bg1"/>
              </a:buClr>
              <a:buFont typeface="Calibri" pitchFamily="34" charset="0"/>
              <a:buAutoNum type="arabicPeriod"/>
            </a:pPr>
            <a:r>
              <a:rPr lang="el-GR" sz="2800" dirty="0" smtClean="0">
                <a:solidFill>
                  <a:schemeClr val="bg1"/>
                </a:solidFill>
                <a:latin typeface="Calibri" pitchFamily="34" charset="0"/>
              </a:rPr>
              <a:t>Οι κυριότεροι </a:t>
            </a:r>
            <a:r>
              <a:rPr lang="el-GR" sz="2800" dirty="0" err="1" smtClean="0">
                <a:solidFill>
                  <a:schemeClr val="bg1"/>
                </a:solidFill>
                <a:latin typeface="Calibri" pitchFamily="34" charset="0"/>
              </a:rPr>
              <a:t>δισακχαρίτες</a:t>
            </a:r>
            <a:r>
              <a:rPr lang="el-GR" sz="2800" dirty="0" smtClean="0">
                <a:solidFill>
                  <a:schemeClr val="bg1"/>
                </a:solidFill>
                <a:latin typeface="Calibri" pitchFamily="34" charset="0"/>
              </a:rPr>
              <a:t> και πολυσακχαρίτες βιολογικού ενδιαφέροντος.</a:t>
            </a:r>
          </a:p>
          <a:p>
            <a:pPr>
              <a:buClr>
                <a:schemeClr val="bg1"/>
              </a:buClr>
              <a:buFont typeface="Calibri" pitchFamily="34" charset="0"/>
              <a:buAutoNum type="arabicPeriod"/>
            </a:pPr>
            <a:r>
              <a:rPr lang="el-GR" sz="2800" dirty="0" smtClean="0">
                <a:solidFill>
                  <a:schemeClr val="bg1"/>
                </a:solidFill>
                <a:latin typeface="Calibri" pitchFamily="34" charset="0"/>
              </a:rPr>
              <a:t>Τα κυριότερα </a:t>
            </a:r>
            <a:r>
              <a:rPr lang="el-GR" sz="2800" dirty="0" err="1" smtClean="0">
                <a:solidFill>
                  <a:schemeClr val="bg1"/>
                </a:solidFill>
                <a:latin typeface="Calibri" pitchFamily="34" charset="0"/>
              </a:rPr>
              <a:t>γλυκοζίδια</a:t>
            </a:r>
            <a:r>
              <a:rPr lang="el-GR" sz="2800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</a:p>
          <a:p>
            <a:pPr>
              <a:buClr>
                <a:schemeClr val="bg1"/>
              </a:buClr>
              <a:buFont typeface="Calibri" pitchFamily="34" charset="0"/>
              <a:buAutoNum type="arabicPeriod"/>
            </a:pPr>
            <a:endParaRPr lang="el-GR" sz="2800" dirty="0" smtClean="0">
              <a:solidFill>
                <a:schemeClr val="bg1"/>
              </a:solidFill>
              <a:latin typeface="Calibri" pitchFamily="34" charset="0"/>
            </a:endParaRPr>
          </a:p>
          <a:p>
            <a:pPr lvl="1">
              <a:buClr>
                <a:schemeClr val="bg1"/>
              </a:buClr>
            </a:pPr>
            <a:endParaRPr lang="el-GR" dirty="0" smtClean="0">
              <a:solidFill>
                <a:schemeClr val="bg1"/>
              </a:solidFill>
              <a:latin typeface="Calibri" pitchFamily="34" charset="0"/>
            </a:endParaRPr>
          </a:p>
          <a:p>
            <a:endParaRPr lang="el-GR" sz="2800" dirty="0" smtClean="0">
              <a:solidFill>
                <a:schemeClr val="bg1"/>
              </a:solidFill>
              <a:latin typeface="Calibri" pitchFamily="34" charset="0"/>
            </a:endParaRPr>
          </a:p>
          <a:p>
            <a:endParaRPr lang="el-GR" altLang="el-GR" sz="2800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1028700" lvl="1" indent="-571500"/>
            <a:endParaRPr lang="el-GR" altLang="el-GR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Calibri" pitchFamily="34" charset="0"/>
              <a:buAutoNum type="arabicPeriod"/>
            </a:pPr>
            <a:endParaRPr lang="el-GR" altLang="el-GR" sz="280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Calibri" pitchFamily="34" charset="0"/>
              <a:buAutoNum type="arabicPeriod"/>
            </a:pPr>
            <a:endParaRPr lang="el-GR" altLang="el-GR" sz="280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Calibri" pitchFamily="34" charset="0"/>
              <a:buAutoNum type="arabicPeriod"/>
            </a:pPr>
            <a:endParaRPr lang="el-GR" altLang="el-GR" sz="280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Calibri" pitchFamily="34" charset="0"/>
              <a:buAutoNum type="arabicPeriod"/>
            </a:pPr>
            <a:endParaRPr lang="el-GR" altLang="el-GR" sz="28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5540" name="Αριθμός διαφάνειας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988A48A-DBBD-4C93-8B44-CDAB91A6D54C}" type="slidenum">
              <a:rPr lang="el-GR" altLang="el-GR" smtClean="0">
                <a:latin typeface="Calibri" pitchFamily="34" charset="0"/>
                <a:cs typeface="Arial" charset="0"/>
              </a:rPr>
              <a:pPr/>
              <a:t>5</a:t>
            </a:fld>
            <a:endParaRPr lang="el-GR" altLang="el-GR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/>
          </p:nvPr>
        </p:nvSpPr>
        <p:spPr bwMode="auto">
          <a:xfrm>
            <a:off x="1028859" y="25400"/>
            <a:ext cx="823087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l-GR" altLang="el-GR" b="1" dirty="0" smtClean="0">
                <a:solidFill>
                  <a:schemeClr val="bg1"/>
                </a:solidFill>
                <a:latin typeface="Calibri" pitchFamily="34" charset="0"/>
              </a:rPr>
              <a:t>Σημείωμα Αναφοράς</a:t>
            </a:r>
          </a:p>
        </p:txBody>
      </p:sp>
      <p:sp>
        <p:nvSpPr>
          <p:cNvPr id="107523" name="Content Placeholder 2"/>
          <p:cNvSpPr>
            <a:spLocks noGrp="1"/>
          </p:cNvSpPr>
          <p:nvPr>
            <p:ph idx="1"/>
          </p:nvPr>
        </p:nvSpPr>
        <p:spPr>
          <a:xfrm>
            <a:off x="1028859" y="1439863"/>
            <a:ext cx="8230870" cy="4760912"/>
          </a:xfrm>
        </p:spPr>
        <p:txBody>
          <a:bodyPr/>
          <a:lstStyle/>
          <a:p>
            <a:r>
              <a:rPr lang="el-GR" altLang="el-GR" sz="2000" dirty="0" err="1">
                <a:solidFill>
                  <a:schemeClr val="bg1"/>
                </a:solidFill>
                <a:latin typeface="Calibri" pitchFamily="34" charset="0"/>
              </a:rPr>
              <a:t>Copyright</a:t>
            </a:r>
            <a:r>
              <a:rPr lang="el-GR" altLang="el-GR" sz="2000" dirty="0">
                <a:solidFill>
                  <a:schemeClr val="bg1"/>
                </a:solidFill>
                <a:latin typeface="Calibri" pitchFamily="34" charset="0"/>
              </a:rPr>
              <a:t> Αριστοτέλειο Πανεπιστήμιο Θεσσαλονίκης</a:t>
            </a:r>
            <a:r>
              <a:rPr lang="en-US" altLang="el-GR" sz="2000" dirty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el-GR" altLang="el-GR" sz="2000" dirty="0">
                <a:solidFill>
                  <a:schemeClr val="bg1"/>
                </a:solidFill>
                <a:latin typeface="Calibri" pitchFamily="34" charset="0"/>
              </a:rPr>
              <a:t>Γρηγόριος Διαμαντίδης. «Βιοχημεία. </a:t>
            </a:r>
            <a:r>
              <a:rPr lang="el-GR" altLang="el-GR" sz="2000" dirty="0" smtClean="0">
                <a:solidFill>
                  <a:schemeClr val="bg1"/>
                </a:solidFill>
                <a:latin typeface="Calibri" pitchFamily="34" charset="0"/>
              </a:rPr>
              <a:t>Μονοσακχαρίτες και πολυσακχαρίτες.». </a:t>
            </a:r>
            <a:r>
              <a:rPr lang="el-GR" altLang="el-GR" sz="2000" dirty="0">
                <a:solidFill>
                  <a:schemeClr val="bg1"/>
                </a:solidFill>
                <a:latin typeface="Calibri" pitchFamily="34" charset="0"/>
              </a:rPr>
              <a:t>Έκδοση: 1.0. Θεσσαλονίκη 2014. Διαθέσιμο από τη δικτυακή διεύθυνση:</a:t>
            </a:r>
            <a:r>
              <a:rPr lang="en-US" altLang="el-GR" sz="20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altLang="el-GR" sz="2000" dirty="0">
                <a:solidFill>
                  <a:schemeClr val="bg1"/>
                </a:solidFill>
                <a:latin typeface="Calibri" pitchFamily="34" charset="0"/>
                <a:hlinkClick r:id="rId3"/>
              </a:rPr>
              <a:t>https://opencourses.auth.gr/courses/OCRS508</a:t>
            </a:r>
            <a:r>
              <a:rPr lang="en-US" altLang="el-GR" sz="2000" dirty="0" smtClean="0">
                <a:solidFill>
                  <a:schemeClr val="bg1"/>
                </a:solidFill>
                <a:latin typeface="Calibri" pitchFamily="34" charset="0"/>
                <a:hlinkClick r:id="rId3"/>
              </a:rPr>
              <a:t>/</a:t>
            </a:r>
            <a:r>
              <a:rPr lang="el-GR" altLang="el-GR" sz="2000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  <a:endParaRPr lang="el-GR" altLang="el-GR" sz="2000" dirty="0">
              <a:solidFill>
                <a:schemeClr val="bg1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el-GR" altLang="el-GR" sz="2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83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http://mirrors.creativecommons.org/presskit/buttons/88x31/png/by-s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255" y="3284540"/>
            <a:ext cx="1689361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859" y="1439863"/>
            <a:ext cx="8230870" cy="4760912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l-GR" sz="2000" dirty="0">
                <a:solidFill>
                  <a:schemeClr val="bg1"/>
                </a:solidFill>
                <a:latin typeface="Calibri" pitchFamily="34" charset="0"/>
              </a:rPr>
              <a:t>Το παρόν υλικό διατίθεται με τους όρους της άδειας χρήσης Creative </a:t>
            </a:r>
            <a:r>
              <a:rPr lang="el-GR" sz="2000" dirty="0" err="1">
                <a:solidFill>
                  <a:schemeClr val="bg1"/>
                </a:solidFill>
                <a:latin typeface="Calibri" pitchFamily="34" charset="0"/>
              </a:rPr>
              <a:t>Commons</a:t>
            </a:r>
            <a:r>
              <a:rPr lang="el-GR" sz="2000" dirty="0">
                <a:solidFill>
                  <a:schemeClr val="bg1"/>
                </a:solidFill>
                <a:latin typeface="Calibri" pitchFamily="34" charset="0"/>
              </a:rPr>
              <a:t> Αναφορά - Παρόμοια Διανομή [1] ή μεταγενέστερη, Διεθνής Έκδοση. Εξαιρούνται τα αυτοτελή έργα τρίτων π.χ. φωτογραφίες, διαγράμματα </a:t>
            </a:r>
            <a:r>
              <a:rPr lang="el-GR" sz="2000" dirty="0" err="1">
                <a:solidFill>
                  <a:schemeClr val="bg1"/>
                </a:solidFill>
                <a:latin typeface="Calibri" pitchFamily="34" charset="0"/>
              </a:rPr>
              <a:t>κ.λ.π</a:t>
            </a:r>
            <a:r>
              <a:rPr lang="el-GR" sz="2000" dirty="0">
                <a:solidFill>
                  <a:schemeClr val="bg1"/>
                </a:solidFill>
                <a:latin typeface="Calibri" pitchFamily="34" charset="0"/>
              </a:rPr>
              <a:t>., τα οποία εμπεριέχονται σε αυτό και τα οποία αναφέρονται μαζί με τους όρους χρήσης τους στο «Σημείωμα Χρήσης Έργων Τρίτων».  </a:t>
            </a:r>
          </a:p>
          <a:p>
            <a:pPr marL="0" indent="0">
              <a:buNone/>
              <a:defRPr/>
            </a:pPr>
            <a:endParaRPr lang="el-GR" sz="2000" dirty="0">
              <a:solidFill>
                <a:schemeClr val="bg1"/>
              </a:solidFill>
              <a:latin typeface="Calibri" pitchFamily="34" charset="0"/>
            </a:endParaRPr>
          </a:p>
          <a:p>
            <a:pPr marL="0" indent="0">
              <a:spcBef>
                <a:spcPts val="1800"/>
              </a:spcBef>
              <a:buNone/>
              <a:defRPr/>
            </a:pPr>
            <a:endParaRPr lang="el-GR" sz="1700" dirty="0">
              <a:solidFill>
                <a:schemeClr val="bg1"/>
              </a:solidFill>
              <a:latin typeface="Calibri" pitchFamily="34" charset="0"/>
            </a:endParaRPr>
          </a:p>
          <a:p>
            <a:pPr marL="0" indent="0">
              <a:spcBef>
                <a:spcPts val="1800"/>
              </a:spcBef>
              <a:buNone/>
              <a:defRPr/>
            </a:pPr>
            <a:r>
              <a:rPr lang="el-GR" sz="2000" dirty="0">
                <a:solidFill>
                  <a:schemeClr val="bg1"/>
                </a:solidFill>
                <a:latin typeface="Calibri" pitchFamily="34" charset="0"/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/>
                </a:solidFill>
                <a:latin typeface="Calibri" pitchFamily="34" charset="0"/>
              </a:rPr>
              <a:t>αδειοδόχο</a:t>
            </a:r>
            <a:r>
              <a:rPr lang="el-GR" sz="2000" dirty="0">
                <a:solidFill>
                  <a:schemeClr val="bg1"/>
                </a:solidFill>
                <a:latin typeface="Calibri" pitchFamily="34" charset="0"/>
              </a:rPr>
              <a:t> ξεχωριστή άδεια να χρησιμοποιεί το έργο για εμπορική χρήση, εφόσον αυτό του ζητηθεί.     </a:t>
            </a:r>
            <a:r>
              <a:rPr lang="el-GR" sz="2800" dirty="0">
                <a:solidFill>
                  <a:schemeClr val="bg1"/>
                </a:solidFill>
                <a:latin typeface="Calibri" pitchFamily="34" charset="0"/>
              </a:rPr>
              <a:t>          </a:t>
            </a:r>
          </a:p>
          <a:p>
            <a:pPr marL="0" indent="0">
              <a:buNone/>
              <a:defRPr/>
            </a:pPr>
            <a:endParaRPr lang="el-GR" sz="1400" dirty="0">
              <a:solidFill>
                <a:schemeClr val="bg1"/>
              </a:solidFill>
              <a:latin typeface="Calibri" pitchFamily="34" charset="0"/>
            </a:endParaRPr>
          </a:p>
          <a:p>
            <a:pPr marL="0" indent="0">
              <a:buNone/>
              <a:defRPr/>
            </a:pPr>
            <a:endParaRPr lang="el-GR" sz="1400" dirty="0">
              <a:solidFill>
                <a:schemeClr val="bg1"/>
              </a:solidFill>
              <a:latin typeface="Calibri" pitchFamily="34" charset="0"/>
            </a:endParaRPr>
          </a:p>
          <a:p>
            <a:pPr marL="0" indent="0">
              <a:buNone/>
              <a:defRPr/>
            </a:pPr>
            <a:r>
              <a:rPr lang="el-GR" sz="1400" dirty="0">
                <a:solidFill>
                  <a:schemeClr val="bg1"/>
                </a:solidFill>
                <a:latin typeface="Calibri" pitchFamily="34" charset="0"/>
              </a:rPr>
              <a:t>[1] </a:t>
            </a:r>
            <a:r>
              <a:rPr lang="el-GR" sz="1400" dirty="0">
                <a:solidFill>
                  <a:schemeClr val="bg1"/>
                </a:solidFill>
                <a:latin typeface="Calibri" pitchFamily="34" charset="0"/>
                <a:hlinkClick r:id="rId4"/>
              </a:rPr>
              <a:t>http://creativecommons.org/licenses/by-</a:t>
            </a:r>
            <a:r>
              <a:rPr lang="en-US" sz="1400" dirty="0" err="1">
                <a:solidFill>
                  <a:schemeClr val="bg1"/>
                </a:solidFill>
                <a:latin typeface="Calibri" pitchFamily="34" charset="0"/>
                <a:hlinkClick r:id="rId4"/>
              </a:rPr>
              <a:t>sa</a:t>
            </a:r>
            <a:r>
              <a:rPr lang="el-GR" sz="1400" dirty="0">
                <a:solidFill>
                  <a:schemeClr val="bg1"/>
                </a:solidFill>
                <a:latin typeface="Calibri" pitchFamily="34" charset="0"/>
                <a:hlinkClick r:id="rId4"/>
              </a:rPr>
              <a:t>/4.0/</a:t>
            </a:r>
            <a:r>
              <a:rPr lang="el-GR" sz="1400" dirty="0">
                <a:solidFill>
                  <a:schemeClr val="bg1"/>
                </a:solidFill>
                <a:latin typeface="Calibri" pitchFamily="34" charset="0"/>
                <a:hlinkClick r:id="rId5"/>
              </a:rPr>
              <a:t> </a:t>
            </a:r>
            <a:endParaRPr lang="el-GR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9572" name="Title 1"/>
          <p:cNvSpPr>
            <a:spLocks noGrp="1"/>
          </p:cNvSpPr>
          <p:nvPr>
            <p:ph type="title"/>
          </p:nvPr>
        </p:nvSpPr>
        <p:spPr bwMode="auto">
          <a:xfrm>
            <a:off x="1028859" y="25400"/>
            <a:ext cx="823087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l-GR" altLang="el-GR" b="1" dirty="0" smtClean="0">
                <a:solidFill>
                  <a:schemeClr val="bg1"/>
                </a:solidFill>
                <a:latin typeface="Calibri" pitchFamily="34" charset="0"/>
              </a:rPr>
              <a:t>Σημείωμα </a:t>
            </a:r>
            <a:r>
              <a:rPr lang="el-GR" altLang="el-GR" b="1" dirty="0" err="1" smtClean="0">
                <a:solidFill>
                  <a:schemeClr val="bg1"/>
                </a:solidFill>
                <a:latin typeface="Calibri" pitchFamily="34" charset="0"/>
              </a:rPr>
              <a:t>Αδειοδότησης</a:t>
            </a:r>
            <a:endParaRPr lang="el-GR" altLang="el-GR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63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Τίτλος"/>
          <p:cNvSpPr>
            <a:spLocks noGrp="1"/>
          </p:cNvSpPr>
          <p:nvPr>
            <p:ph type="ctrTitle"/>
          </p:nvPr>
        </p:nvSpPr>
        <p:spPr bwMode="auto">
          <a:xfrm>
            <a:off x="1257494" y="1844675"/>
            <a:ext cx="7773600" cy="1512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l-GR" altLang="el-GR" b="1" dirty="0" smtClean="0">
                <a:solidFill>
                  <a:schemeClr val="bg1"/>
                </a:solidFill>
                <a:latin typeface="Calibri" pitchFamily="34" charset="0"/>
              </a:rPr>
              <a:t>Τέλος ενότητας</a:t>
            </a:r>
          </a:p>
        </p:txBody>
      </p:sp>
      <p:sp>
        <p:nvSpPr>
          <p:cNvPr id="113667" name="Υπότιτλος"/>
          <p:cNvSpPr>
            <a:spLocks noGrp="1"/>
          </p:cNvSpPr>
          <p:nvPr>
            <p:ph type="subTitle" idx="1"/>
          </p:nvPr>
        </p:nvSpPr>
        <p:spPr>
          <a:xfrm>
            <a:off x="1255909" y="3500440"/>
            <a:ext cx="7776775" cy="1800225"/>
          </a:xfrm>
        </p:spPr>
        <p:txBody>
          <a:bodyPr/>
          <a:lstStyle/>
          <a:p>
            <a:pPr algn="r" eaLnBrk="1" hangingPunct="1"/>
            <a:r>
              <a:rPr lang="el-GR" altLang="el-GR" dirty="0" smtClean="0">
                <a:solidFill>
                  <a:schemeClr val="bg1"/>
                </a:solidFill>
                <a:latin typeface="Calibri" pitchFamily="34" charset="0"/>
              </a:rPr>
              <a:t>Επεξεργασία: Χρυσάνθη Χαρατσάρη</a:t>
            </a:r>
            <a:br>
              <a:rPr lang="el-GR" altLang="el-GR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l-GR" altLang="el-GR" dirty="0" smtClean="0">
                <a:solidFill>
                  <a:schemeClr val="bg1"/>
                </a:solidFill>
                <a:latin typeface="Calibri" pitchFamily="34" charset="0"/>
              </a:rPr>
              <a:t>Θεσσαλονίκη, Εαρινό εξάμηνο 2014-2015</a:t>
            </a:r>
          </a:p>
        </p:txBody>
      </p:sp>
    </p:spTree>
    <p:extLst>
      <p:ext uri="{BB962C8B-B14F-4D97-AF65-F5344CB8AC3E}">
        <p14:creationId xmlns:p14="http://schemas.microsoft.com/office/powerpoint/2010/main" val="29479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3"/>
          <p:cNvSpPr>
            <a:spLocks noGrp="1"/>
          </p:cNvSpPr>
          <p:nvPr>
            <p:ph type="title"/>
          </p:nvPr>
        </p:nvSpPr>
        <p:spPr bwMode="auto">
          <a:xfrm>
            <a:off x="1294013" y="3849690"/>
            <a:ext cx="7773600" cy="1362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l-GR" altLang="el-GR" sz="4400">
                <a:solidFill>
                  <a:schemeClr val="bg1"/>
                </a:solidFill>
                <a:latin typeface="Calibri" pitchFamily="34" charset="0"/>
              </a:rPr>
              <a:t>Σημειώματα</a:t>
            </a:r>
          </a:p>
        </p:txBody>
      </p:sp>
      <p:sp>
        <p:nvSpPr>
          <p:cNvPr id="114691" name="Text Placeholder 4"/>
          <p:cNvSpPr>
            <a:spLocks noGrp="1"/>
          </p:cNvSpPr>
          <p:nvPr>
            <p:ph type="body" idx="1"/>
          </p:nvPr>
        </p:nvSpPr>
        <p:spPr>
          <a:xfrm>
            <a:off x="1294013" y="2349500"/>
            <a:ext cx="7773600" cy="1500188"/>
          </a:xfrm>
        </p:spPr>
        <p:txBody>
          <a:bodyPr/>
          <a:lstStyle/>
          <a:p>
            <a:pPr eaLnBrk="1" hangingPunct="1"/>
            <a:endParaRPr lang="el-GR" altLang="el-GR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09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tle 1"/>
          <p:cNvSpPr>
            <a:spLocks noGrp="1"/>
          </p:cNvSpPr>
          <p:nvPr>
            <p:ph type="title"/>
          </p:nvPr>
        </p:nvSpPr>
        <p:spPr bwMode="auto">
          <a:xfrm>
            <a:off x="1028859" y="25400"/>
            <a:ext cx="823087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l-GR" altLang="el-GR" b="1" dirty="0" smtClean="0">
                <a:solidFill>
                  <a:schemeClr val="bg1"/>
                </a:solidFill>
                <a:latin typeface="Calibri" pitchFamily="34" charset="0"/>
              </a:rPr>
              <a:t>Διατήρηση Σημειωμάτων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859" y="1439863"/>
            <a:ext cx="8230870" cy="476091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l-GR" sz="2400" dirty="0">
                <a:solidFill>
                  <a:schemeClr val="bg1"/>
                </a:solidFill>
                <a:latin typeface="Calibri" pitchFamily="34" charset="0"/>
              </a:rPr>
              <a:t>Οποιαδήποτε αναπαραγωγή ή διασκευή του υλικού θα πρέπει να συμπεριλαμβάνει: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l-GR" sz="2000" dirty="0" err="1">
                <a:solidFill>
                  <a:schemeClr val="bg1"/>
                </a:solidFill>
                <a:latin typeface="Calibri" pitchFamily="34" charset="0"/>
              </a:rPr>
              <a:t>τ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ο </a:t>
            </a:r>
            <a:r>
              <a:rPr lang="en-US" sz="2000" dirty="0" err="1">
                <a:solidFill>
                  <a:schemeClr val="bg1"/>
                </a:solidFill>
                <a:latin typeface="Calibri" pitchFamily="34" charset="0"/>
              </a:rPr>
              <a:t>Σημείωμ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α Αναφοράς</a:t>
            </a:r>
            <a:endParaRPr lang="el-GR" sz="2000" dirty="0">
              <a:solidFill>
                <a:schemeClr val="bg1"/>
              </a:solidFill>
              <a:latin typeface="Calibri" pitchFamily="34" charset="0"/>
            </a:endParaRP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l-GR" sz="2000" dirty="0" err="1">
                <a:solidFill>
                  <a:schemeClr val="bg1"/>
                </a:solidFill>
                <a:latin typeface="Calibri" pitchFamily="34" charset="0"/>
              </a:rPr>
              <a:t>τ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ο </a:t>
            </a:r>
            <a:r>
              <a:rPr lang="en-US" sz="2000" dirty="0" err="1">
                <a:solidFill>
                  <a:schemeClr val="bg1"/>
                </a:solidFill>
                <a:latin typeface="Calibri" pitchFamily="34" charset="0"/>
              </a:rPr>
              <a:t>Σημείωμ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α Αδειοδότησης</a:t>
            </a:r>
            <a:endParaRPr lang="el-GR" sz="2000" dirty="0">
              <a:solidFill>
                <a:schemeClr val="bg1"/>
              </a:solidFill>
              <a:latin typeface="Calibri" pitchFamily="34" charset="0"/>
            </a:endParaRP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l-GR" sz="2000" dirty="0" err="1">
                <a:solidFill>
                  <a:schemeClr val="bg1"/>
                </a:solidFill>
                <a:latin typeface="Calibri" pitchFamily="34" charset="0"/>
              </a:rPr>
              <a:t>τ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η </a:t>
            </a:r>
            <a:r>
              <a:rPr lang="en-US" sz="2000" dirty="0" err="1">
                <a:solidFill>
                  <a:schemeClr val="bg1"/>
                </a:solidFill>
                <a:latin typeface="Calibri" pitchFamily="34" charset="0"/>
              </a:rPr>
              <a:t>δήλωση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l-GR" sz="2000" dirty="0" err="1">
                <a:solidFill>
                  <a:schemeClr val="bg1"/>
                </a:solidFill>
                <a:latin typeface="Calibri" pitchFamily="34" charset="0"/>
              </a:rPr>
              <a:t>Δ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ια</a:t>
            </a:r>
            <a:r>
              <a:rPr lang="en-US" sz="2000" dirty="0" err="1">
                <a:solidFill>
                  <a:schemeClr val="bg1"/>
                </a:solidFill>
                <a:latin typeface="Calibri" pitchFamily="34" charset="0"/>
              </a:rPr>
              <a:t>τήρησης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 Σημειωμάτων</a:t>
            </a:r>
            <a:endParaRPr lang="el-GR" sz="2000" dirty="0">
              <a:solidFill>
                <a:schemeClr val="bg1"/>
              </a:solidFill>
              <a:latin typeface="Calibri" pitchFamily="34" charset="0"/>
            </a:endParaRP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l-GR" sz="2000" dirty="0">
                <a:solidFill>
                  <a:schemeClr val="bg1"/>
                </a:solidFill>
                <a:latin typeface="Calibri" pitchFamily="34" charset="0"/>
              </a:rPr>
              <a:t>το Σημείωμα Χρήσης Έργων Τρίτων (εφόσον υπάρχει)</a:t>
            </a:r>
          </a:p>
          <a:p>
            <a:pPr marL="0" indent="0">
              <a:buNone/>
              <a:defRPr/>
            </a:pPr>
            <a:r>
              <a:rPr lang="el-GR" sz="2400" dirty="0">
                <a:solidFill>
                  <a:schemeClr val="bg1"/>
                </a:solidFill>
                <a:latin typeface="Calibri" pitchFamily="34" charset="0"/>
              </a:rPr>
              <a:t>μαζί με τους συνοδευόμενους </a:t>
            </a:r>
            <a:r>
              <a:rPr lang="el-GR" sz="2400" dirty="0" err="1">
                <a:solidFill>
                  <a:schemeClr val="bg1"/>
                </a:solidFill>
                <a:latin typeface="Calibri" pitchFamily="34" charset="0"/>
              </a:rPr>
              <a:t>υπερσυνδέσμους</a:t>
            </a:r>
            <a:r>
              <a:rPr lang="el-GR" sz="2400" dirty="0">
                <a:solidFill>
                  <a:schemeClr val="bg1"/>
                </a:solidFill>
                <a:latin typeface="Calibri" pitchFamily="34" charset="0"/>
              </a:rPr>
              <a:t>.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l-GR" sz="2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99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lucos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8278" y="1071592"/>
            <a:ext cx="4057650" cy="38195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8146" y="5072074"/>
            <a:ext cx="64876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b="1" dirty="0" smtClean="0"/>
              <a:t>Η ιστορία της γλυκόζης …</a:t>
            </a:r>
            <a:endParaRPr lang="en-US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0" y="6309364"/>
            <a:ext cx="679798" cy="461665"/>
          </a:xfrm>
          <a:prstGeom prst="rect">
            <a:avLst/>
          </a:prstGeom>
          <a:noFill/>
          <a:scene3d>
            <a:camera prst="isometricOffAxis1Right"/>
            <a:lightRig rig="twoPt" dir="tl"/>
          </a:scene3d>
          <a:sp3d contourW="12700" prstMaterial="dkEdge">
            <a:contourClr>
              <a:srgbClr val="FFFF00"/>
            </a:contourClr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i="1" dirty="0" err="1" smtClean="0">
                <a:ln w="11430"/>
                <a:latin typeface="Calibri" pitchFamily="34" charset="0"/>
              </a:rPr>
              <a:t>GrD</a:t>
            </a:r>
            <a:endParaRPr lang="en-US" sz="2400" b="1" i="1" cap="none" spc="0" dirty="0">
              <a:ln w="11430"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9838" y="836712"/>
            <a:ext cx="84969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>
                <a:latin typeface="Calibri" pitchFamily="34" charset="0"/>
              </a:rPr>
              <a:t>Στόχος της ενότητας:</a:t>
            </a:r>
          </a:p>
          <a:p>
            <a:pPr algn="ctr">
              <a:buClr>
                <a:srgbClr val="FFC000"/>
              </a:buClr>
              <a:buFont typeface="Wingdings" pitchFamily="2" charset="2"/>
              <a:buChar char="ü"/>
            </a:pPr>
            <a:r>
              <a:rPr lang="el-GR" sz="3200" dirty="0" smtClean="0">
                <a:solidFill>
                  <a:srgbClr val="FFFF00"/>
                </a:solidFill>
                <a:latin typeface="Calibri" pitchFamily="34" charset="0"/>
              </a:rPr>
              <a:t>Η γλυκόζη και τα παράγωγά της.</a:t>
            </a:r>
          </a:p>
          <a:p>
            <a:pPr algn="ctr">
              <a:buClr>
                <a:srgbClr val="FFC000"/>
              </a:buClr>
              <a:buFont typeface="Wingdings" pitchFamily="2" charset="2"/>
              <a:buChar char="ü"/>
            </a:pPr>
            <a:r>
              <a:rPr lang="el-GR" sz="3200" dirty="0" smtClean="0">
                <a:solidFill>
                  <a:srgbClr val="FFFF00"/>
                </a:solidFill>
                <a:latin typeface="Calibri" pitchFamily="34" charset="0"/>
              </a:rPr>
              <a:t>Η </a:t>
            </a:r>
            <a:r>
              <a:rPr lang="el-GR" sz="3200" dirty="0" err="1" smtClean="0">
                <a:solidFill>
                  <a:srgbClr val="FFFF00"/>
                </a:solidFill>
                <a:latin typeface="Calibri" pitchFamily="34" charset="0"/>
              </a:rPr>
              <a:t>κυκλοποίηση</a:t>
            </a:r>
            <a:r>
              <a:rPr lang="el-GR" sz="3200" dirty="0" smtClean="0">
                <a:solidFill>
                  <a:srgbClr val="FFFF00"/>
                </a:solidFill>
                <a:latin typeface="Calibri" pitchFamily="34" charset="0"/>
              </a:rPr>
              <a:t> του μορίου της γλυκόζης, ο </a:t>
            </a:r>
            <a:r>
              <a:rPr lang="el-GR" sz="3200" dirty="0" err="1" smtClean="0">
                <a:solidFill>
                  <a:srgbClr val="FFFF00"/>
                </a:solidFill>
                <a:latin typeface="Calibri" pitchFamily="34" charset="0"/>
              </a:rPr>
              <a:t>ανωμερής</a:t>
            </a:r>
            <a:r>
              <a:rPr lang="el-GR" sz="3200" dirty="0" smtClean="0">
                <a:solidFill>
                  <a:srgbClr val="FFFF00"/>
                </a:solidFill>
                <a:latin typeface="Calibri" pitchFamily="34" charset="0"/>
              </a:rPr>
              <a:t> άνθρακας και οι διαμορφώσεις του. Η </a:t>
            </a:r>
            <a:r>
              <a:rPr lang="el-GR" sz="3200" dirty="0" err="1" smtClean="0">
                <a:solidFill>
                  <a:srgbClr val="FFFF00"/>
                </a:solidFill>
                <a:latin typeface="Calibri" pitchFamily="34" charset="0"/>
              </a:rPr>
              <a:t>επιμέρεια</a:t>
            </a:r>
            <a:r>
              <a:rPr lang="el-GR" sz="3200" dirty="0" smtClean="0">
                <a:solidFill>
                  <a:srgbClr val="FFFF00"/>
                </a:solidFill>
                <a:latin typeface="Calibri" pitchFamily="34" charset="0"/>
              </a:rPr>
              <a:t>.</a:t>
            </a:r>
          </a:p>
          <a:p>
            <a:pPr algn="ctr">
              <a:buClr>
                <a:srgbClr val="FFC000"/>
              </a:buClr>
              <a:buFont typeface="Wingdings" pitchFamily="2" charset="2"/>
              <a:buChar char="ü"/>
            </a:pPr>
            <a:r>
              <a:rPr lang="el-GR" sz="3200" dirty="0" smtClean="0">
                <a:solidFill>
                  <a:srgbClr val="FFFF00"/>
                </a:solidFill>
                <a:latin typeface="Calibri" pitchFamily="34" charset="0"/>
              </a:rPr>
              <a:t>Ο </a:t>
            </a:r>
            <a:r>
              <a:rPr lang="el-GR" sz="3200" dirty="0" err="1" smtClean="0">
                <a:solidFill>
                  <a:srgbClr val="FFFF00"/>
                </a:solidFill>
                <a:latin typeface="Calibri" pitchFamily="34" charset="0"/>
              </a:rPr>
              <a:t>γλυκοζιτικός</a:t>
            </a:r>
            <a:r>
              <a:rPr lang="el-GR" sz="3200" dirty="0" smtClean="0">
                <a:solidFill>
                  <a:srgbClr val="FFFF00"/>
                </a:solidFill>
                <a:latin typeface="Calibri" pitchFamily="34" charset="0"/>
              </a:rPr>
              <a:t> δεσμός, οι κυριότεροι </a:t>
            </a:r>
            <a:r>
              <a:rPr lang="el-GR" sz="3200" dirty="0" err="1" smtClean="0">
                <a:solidFill>
                  <a:srgbClr val="FFFF00"/>
                </a:solidFill>
                <a:latin typeface="Calibri" pitchFamily="34" charset="0"/>
              </a:rPr>
              <a:t>δισακχαρίτες</a:t>
            </a:r>
            <a:r>
              <a:rPr lang="el-GR" sz="3200" dirty="0" smtClean="0">
                <a:solidFill>
                  <a:srgbClr val="FFFF00"/>
                </a:solidFill>
                <a:latin typeface="Calibri" pitchFamily="34" charset="0"/>
              </a:rPr>
              <a:t> και πολυσακχαρίτες βιολογικού ενδιαφέροντος.</a:t>
            </a:r>
          </a:p>
          <a:p>
            <a:pPr algn="ctr">
              <a:buClr>
                <a:srgbClr val="FFC000"/>
              </a:buClr>
              <a:buFont typeface="Wingdings" pitchFamily="2" charset="2"/>
              <a:buChar char="ü"/>
            </a:pPr>
            <a:r>
              <a:rPr lang="el-GR" sz="3200" dirty="0" smtClean="0">
                <a:solidFill>
                  <a:srgbClr val="FFFF00"/>
                </a:solidFill>
                <a:latin typeface="Calibri" pitchFamily="34" charset="0"/>
              </a:rPr>
              <a:t>Τα κυριότερα </a:t>
            </a:r>
            <a:r>
              <a:rPr lang="el-GR" sz="3200" dirty="0" err="1" smtClean="0">
                <a:solidFill>
                  <a:srgbClr val="FFFF00"/>
                </a:solidFill>
                <a:latin typeface="Calibri" pitchFamily="34" charset="0"/>
              </a:rPr>
              <a:t>γλυκοζίδια</a:t>
            </a:r>
            <a:r>
              <a:rPr lang="el-GR" sz="3200" dirty="0" smtClean="0">
                <a:solidFill>
                  <a:srgbClr val="FFFF00"/>
                </a:solidFill>
                <a:latin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647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7857B-3B08-41AE-B27B-73F8F44D2770}" type="slidenum">
              <a:rPr lang="el-GR" smtClean="0">
                <a:solidFill>
                  <a:srgbClr val="000000"/>
                </a:solidFill>
              </a:rPr>
              <a:pPr/>
              <a:t>8</a:t>
            </a:fld>
            <a:endParaRPr lang="el-GR">
              <a:solidFill>
                <a:srgbClr val="000000"/>
              </a:solidFill>
            </a:endParaRPr>
          </a:p>
        </p:txBody>
      </p:sp>
      <p:pic>
        <p:nvPicPr>
          <p:cNvPr id="5662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910" y="645592"/>
            <a:ext cx="6339397" cy="350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3901" y="4293096"/>
            <a:ext cx="97210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Όλα τα σάκχαρα προέρχονται από τη </a:t>
            </a:r>
            <a:r>
              <a:rPr lang="el-GR" sz="36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γλυκεραλδεΰδη</a:t>
            </a:r>
            <a:r>
              <a:rPr lang="el-GR" sz="3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ή την </a:t>
            </a:r>
            <a:r>
              <a:rPr lang="el-GR" sz="36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δι-υδροξυακετόνη</a:t>
            </a:r>
            <a:r>
              <a:rPr lang="el-GR" sz="3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με την προσθήκη της ομάδας Η-</a:t>
            </a:r>
            <a:r>
              <a:rPr lang="en-US" sz="3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C-OH</a:t>
            </a:r>
            <a:endParaRPr lang="en-US" sz="3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07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7857B-3B08-41AE-B27B-73F8F44D2770}" type="slidenum">
              <a:rPr lang="el-GR" smtClean="0">
                <a:solidFill>
                  <a:srgbClr val="000000"/>
                </a:solidFill>
              </a:rPr>
              <a:pPr/>
              <a:t>9</a:t>
            </a:fld>
            <a:endParaRPr lang="el-GR">
              <a:solidFill>
                <a:srgbClr val="000000"/>
              </a:solidFill>
            </a:endParaRPr>
          </a:p>
        </p:txBody>
      </p:sp>
      <p:pic>
        <p:nvPicPr>
          <p:cNvPr id="5632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846" y="260648"/>
            <a:ext cx="2232248" cy="4705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7750" y="4896742"/>
            <a:ext cx="47525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>
                <a:solidFill>
                  <a:schemeClr val="tx1"/>
                </a:solidFill>
                <a:latin typeface="+mn-lt"/>
              </a:rPr>
              <a:t>Γραμμική μορφή ενός απλού σακχάρου με </a:t>
            </a:r>
            <a:r>
              <a:rPr lang="el-GR" sz="2800" dirty="0" err="1" smtClean="0">
                <a:solidFill>
                  <a:schemeClr val="tx1"/>
                </a:solidFill>
                <a:latin typeface="+mn-lt"/>
              </a:rPr>
              <a:t>κετονική</a:t>
            </a:r>
            <a:r>
              <a:rPr lang="el-GR" sz="2800" dirty="0" smtClean="0">
                <a:solidFill>
                  <a:schemeClr val="tx1"/>
                </a:solidFill>
                <a:latin typeface="+mn-lt"/>
              </a:rPr>
              <a:t> ομάδα (μια </a:t>
            </a:r>
            <a:r>
              <a:rPr lang="el-GR" sz="2800" dirty="0" err="1" smtClean="0">
                <a:solidFill>
                  <a:schemeClr val="tx1"/>
                </a:solidFill>
                <a:latin typeface="+mn-lt"/>
              </a:rPr>
              <a:t>κετόζη</a:t>
            </a:r>
            <a:r>
              <a:rPr lang="el-GR" sz="2800" dirty="0" smtClean="0">
                <a:solidFill>
                  <a:schemeClr val="tx1"/>
                </a:solidFill>
                <a:latin typeface="+mn-lt"/>
              </a:rPr>
              <a:t>)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88310" y="4896741"/>
            <a:ext cx="47525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>
                <a:solidFill>
                  <a:schemeClr val="tx1"/>
                </a:solidFill>
                <a:latin typeface="+mn-lt"/>
              </a:rPr>
              <a:t>Γραμμική μορφή ενός απλού σακχάρου με </a:t>
            </a:r>
            <a:r>
              <a:rPr lang="el-GR" sz="2800" dirty="0" err="1" smtClean="0">
                <a:solidFill>
                  <a:schemeClr val="tx1"/>
                </a:solidFill>
                <a:latin typeface="+mn-lt"/>
              </a:rPr>
              <a:t>αλδεϋδική</a:t>
            </a:r>
            <a:r>
              <a:rPr lang="el-GR" sz="2800" dirty="0" smtClean="0">
                <a:solidFill>
                  <a:schemeClr val="tx1"/>
                </a:solidFill>
                <a:latin typeface="+mn-lt"/>
              </a:rPr>
              <a:t> ομάδα (μια </a:t>
            </a:r>
            <a:r>
              <a:rPr lang="el-GR" sz="2800" dirty="0" err="1" smtClean="0">
                <a:solidFill>
                  <a:schemeClr val="tx1"/>
                </a:solidFill>
                <a:latin typeface="+mn-lt"/>
              </a:rPr>
              <a:t>αλδόζη</a:t>
            </a:r>
            <a:r>
              <a:rPr lang="el-GR" sz="2800" dirty="0" smtClean="0">
                <a:solidFill>
                  <a:schemeClr val="tx1"/>
                </a:solidFill>
                <a:latin typeface="+mn-lt"/>
              </a:rPr>
              <a:t>)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6320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201" y="231701"/>
            <a:ext cx="2169405" cy="4665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385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12014</TotalTime>
  <Words>1621</Words>
  <Application>Microsoft Office PowerPoint</Application>
  <PresentationFormat>Custom</PresentationFormat>
  <Paragraphs>314</Paragraphs>
  <Slides>54</Slides>
  <Notes>38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73" baseType="lpstr">
      <vt:lpstr>Arial Unicode MS</vt:lpstr>
      <vt:lpstr>MS Gothic</vt:lpstr>
      <vt:lpstr>Arial</vt:lpstr>
      <vt:lpstr>Arial Black</vt:lpstr>
      <vt:lpstr>Calibri</vt:lpstr>
      <vt:lpstr>Century Gothic</vt:lpstr>
      <vt:lpstr>Courier New</vt:lpstr>
      <vt:lpstr>Symbol</vt:lpstr>
      <vt:lpstr>Times New Roman</vt:lpstr>
      <vt:lpstr>Wingdings</vt:lpstr>
      <vt:lpstr>Office Theme</vt:lpstr>
      <vt:lpstr>Default Design</vt:lpstr>
      <vt:lpstr>2_Office Theme</vt:lpstr>
      <vt:lpstr>3_Office Theme</vt:lpstr>
      <vt:lpstr>4_Office Theme</vt:lpstr>
      <vt:lpstr>5_Office Theme</vt:lpstr>
      <vt:lpstr>6_Office Theme</vt:lpstr>
      <vt:lpstr>MDLDrawObject Class</vt:lpstr>
      <vt:lpstr>ChemSketch</vt:lpstr>
      <vt:lpstr>Βιοχημεία</vt:lpstr>
      <vt:lpstr>Άδειες Χρήσης</vt:lpstr>
      <vt:lpstr>Χρηματοδότηση</vt:lpstr>
      <vt:lpstr>Μονοσακχαρίτες και πολυσακχαρίτες</vt:lpstr>
      <vt:lpstr>Περιεχόμενα ενότητας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Σημείωμα Χρήσης Έργων Τρίτων (1/6)</vt:lpstr>
      <vt:lpstr>Σημείωμα Χρήσης Έργων Τρίτων (2/6)</vt:lpstr>
      <vt:lpstr>Σημείωμα Χρήσης Έργων Τρίτων (3/6)</vt:lpstr>
      <vt:lpstr>Σημείωμα Χρήσης Έργων Τρίτων (4/6)</vt:lpstr>
      <vt:lpstr>Σημείωμα Χρήσης Έργων Τρίτων (5/6)</vt:lpstr>
      <vt:lpstr>Σημείωμα Χρήσης Έργων Τρίτων (6/6)</vt:lpstr>
      <vt:lpstr>Σημείωμα Αναφοράς</vt:lpstr>
      <vt:lpstr>Σημείωμα Αδειοδότησης</vt:lpstr>
      <vt:lpstr>Τέλος ενότητας</vt:lpstr>
      <vt:lpstr>Σημειώματα</vt:lpstr>
      <vt:lpstr>Διατήρηση Σημειωμάτων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diamantidis grigorios</dc:creator>
  <cp:lastModifiedBy>Grigorios Diamantidis</cp:lastModifiedBy>
  <cp:revision>230</cp:revision>
  <cp:lastPrinted>1601-01-01T00:00:00Z</cp:lastPrinted>
  <dcterms:created xsi:type="dcterms:W3CDTF">2007-10-27T18:31:18Z</dcterms:created>
  <dcterms:modified xsi:type="dcterms:W3CDTF">2016-11-30T08:50:26Z</dcterms:modified>
</cp:coreProperties>
</file>