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</p:sldMasterIdLst>
  <p:notesMasterIdLst>
    <p:notesMasterId r:id="rId55"/>
  </p:notesMasterIdLst>
  <p:sldIdLst>
    <p:sldId id="296" r:id="rId6"/>
    <p:sldId id="297" r:id="rId7"/>
    <p:sldId id="298" r:id="rId8"/>
    <p:sldId id="299" r:id="rId9"/>
    <p:sldId id="300" r:id="rId10"/>
    <p:sldId id="301" r:id="rId11"/>
    <p:sldId id="292" r:id="rId12"/>
    <p:sldId id="293" r:id="rId13"/>
    <p:sldId id="294" r:id="rId14"/>
    <p:sldId id="257" r:id="rId15"/>
    <p:sldId id="258" r:id="rId16"/>
    <p:sldId id="295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6" r:id="rId40"/>
    <p:sldId id="287" r:id="rId41"/>
    <p:sldId id="288" r:id="rId42"/>
    <p:sldId id="289" r:id="rId43"/>
    <p:sldId id="290" r:id="rId44"/>
    <p:sldId id="291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10287000" cy="6858000" type="35mm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94" y="78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04C7C-2BE6-49C6-86B2-FD885602EE69}" type="datetimeFigureOut">
              <a:rPr lang="el-GR" smtClean="0"/>
              <a:pPr/>
              <a:t>30/11/16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1D780-464E-4834-A6B7-316062C91F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16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228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907B1-DEC7-4145-911A-F319E588ED1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73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91D117-E511-4E7D-BE00-A264D532C399}" type="slidenum">
              <a:rPr lang="en-GB">
                <a:solidFill>
                  <a:prstClr val="white"/>
                </a:solidFill>
              </a:rPr>
              <a:pPr/>
              <a:t>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11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880C6-0906-453E-BB07-CDD610469829}" type="slidenum">
              <a:rPr lang="en-GB">
                <a:solidFill>
                  <a:prstClr val="white"/>
                </a:solidFill>
              </a:rPr>
              <a:pPr/>
              <a:t>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44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757A47-9E9A-47E6-A5C7-965540A15E86}" type="slidenum">
              <a:rPr lang="en-GB">
                <a:solidFill>
                  <a:prstClr val="white"/>
                </a:solidFill>
              </a:rPr>
              <a:pPr/>
              <a:t>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3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144278-E930-46F3-9B20-AEDF5E08BBD5}" type="slidenum">
              <a:rPr lang="en-GB">
                <a:solidFill>
                  <a:prstClr val="white"/>
                </a:solidFill>
              </a:rPr>
              <a:pPr/>
              <a:t>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>
                <a:solidFill>
                  <a:prstClr val="white"/>
                </a:solidFill>
              </a:rPr>
              <a:pPr/>
              <a:t>17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6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>
                <a:solidFill>
                  <a:prstClr val="white"/>
                </a:solidFill>
              </a:rPr>
              <a:pPr/>
              <a:t>18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3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1E64-9013-4504-A8F4-DC9C7B599DB2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72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3A05D3-B708-45AA-A8DA-CD36EDC22880}" type="slidenum">
              <a:rPr lang="en-GB">
                <a:solidFill>
                  <a:prstClr val="white"/>
                </a:solidFill>
              </a:rPr>
              <a:pPr/>
              <a:t>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>
                <a:solidFill>
                  <a:prstClr val="white"/>
                </a:solidFill>
              </a:rPr>
              <a:pPr/>
              <a:t>21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54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>
                <a:solidFill>
                  <a:prstClr val="white"/>
                </a:solidFill>
              </a:rPr>
              <a:pPr/>
              <a:t>22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3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39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478E3-9138-4552-AB5C-178C59160EFD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95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35917F-7644-4263-A460-0981819D5D10}" type="slidenum">
              <a:rPr lang="en-GB">
                <a:solidFill>
                  <a:prstClr val="white"/>
                </a:solidFill>
              </a:rPr>
              <a:pPr/>
              <a:t>23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2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45970-0F08-4966-8265-78EE2861FCB4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30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>
                <a:solidFill>
                  <a:prstClr val="white"/>
                </a:solidFill>
              </a:rPr>
              <a:pPr/>
              <a:t>25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87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633EF-C7F2-4883-AC67-67D881E30F36}" type="slidenum">
              <a:rPr lang="en-GB">
                <a:solidFill>
                  <a:prstClr val="white"/>
                </a:solidFill>
              </a:rPr>
              <a:pPr/>
              <a:t>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0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633EF-C7F2-4883-AC67-67D881E30F36}" type="slidenum">
              <a:rPr lang="en-GB">
                <a:solidFill>
                  <a:prstClr val="white"/>
                </a:solidFill>
              </a:rPr>
              <a:pPr/>
              <a:t>27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7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1E64-9013-4504-A8F4-DC9C7B599DB2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98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633EF-C7F2-4883-AC67-67D881E30F36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34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633EF-C7F2-4883-AC67-67D881E30F36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>
                <a:solidFill>
                  <a:prstClr val="white"/>
                </a:solidFill>
              </a:rPr>
              <a:pPr/>
              <a:t>32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6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1E64-9013-4504-A8F4-DC9C7B599DB2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6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1249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171A-F9B5-44CE-8214-EA169C6AB008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79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3E4E4F-3025-404F-85DA-DE449DE95B87}" type="slidenum">
              <a:rPr lang="en-GB">
                <a:solidFill>
                  <a:prstClr val="white"/>
                </a:solidFill>
              </a:rPr>
              <a:pPr/>
              <a:t>35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99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99CA36-D418-4EBD-B645-780D2F6D29FB}" type="slidenum">
              <a:rPr lang="en-GB">
                <a:solidFill>
                  <a:prstClr val="white"/>
                </a:solidFill>
              </a:rPr>
              <a:pPr/>
              <a:t>36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9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685800"/>
            <a:ext cx="5135562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411CE11-BDC7-4923-A81E-4CEA64ABC0E0}" type="slidenum">
              <a:rPr lang="en-GB" smtClean="0">
                <a:solidFill>
                  <a:prstClr val="white"/>
                </a:solidFill>
              </a:rPr>
              <a:pPr/>
              <a:t>37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5E4C25-CD4A-44A2-8926-45EF387E9CD6}" type="slidenum">
              <a:rPr lang="en-GB">
                <a:solidFill>
                  <a:prstClr val="white"/>
                </a:solidFill>
              </a:rPr>
              <a:pPr/>
              <a:t>38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19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369C6D-1C05-4098-B7AB-2CD626AABFD4}" type="slidenum">
              <a:rPr lang="en-GB">
                <a:solidFill>
                  <a:prstClr val="white"/>
                </a:solidFill>
              </a:rPr>
              <a:pPr/>
              <a:t>39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7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7BE6BE-33A5-4533-A002-8B18F01AC0FA}" type="slidenum">
              <a:rPr lang="en-GB">
                <a:solidFill>
                  <a:prstClr val="white"/>
                </a:solidFill>
              </a:rPr>
              <a:pPr/>
              <a:t>40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31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41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42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2B448-9C14-452E-80B0-9C457E063E19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681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1CBA1-8CEE-47E4-B04D-4C8526D24BF9}" type="slidenum">
              <a:rPr lang="el-GR" altLang="el-GR">
                <a:latin typeface="Calibri" panose="020F0502020204030204" pitchFamily="34" charset="0"/>
              </a:rPr>
              <a:pPr eaLnBrk="1" hangingPunct="1"/>
              <a:t>45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1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1FC21-51F0-4970-81AF-99DE36A257A5}" type="slidenum">
              <a:rPr lang="el-GR" altLang="el-GR">
                <a:latin typeface="Calibri" panose="020F0502020204030204" pitchFamily="34" charset="0"/>
              </a:rPr>
              <a:pPr eaLnBrk="1" hangingPunct="1"/>
              <a:t>46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99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0222A-8066-4E34-94A1-FBD24592FE89}" type="slidenum">
              <a:rPr lang="el-GR" altLang="el-GR">
                <a:latin typeface="Calibri" panose="020F0502020204030204" pitchFamily="34" charset="0"/>
              </a:rPr>
              <a:pPr eaLnBrk="1" hangingPunct="1"/>
              <a:t>47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58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B55C0-497E-4146-8CEF-4928244DB956}" type="slidenum">
              <a:rPr lang="el-GR" altLang="el-GR">
                <a:latin typeface="Calibri" panose="020F0502020204030204" pitchFamily="34" charset="0"/>
              </a:rPr>
              <a:pPr eaLnBrk="1" hangingPunct="1"/>
              <a:t>48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3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2992A-7B1C-4910-8443-82F4947C267B}" type="slidenum">
              <a:rPr lang="el-GR" altLang="el-GR">
                <a:latin typeface="Calibri" panose="020F0502020204030204" pitchFamily="34" charset="0"/>
              </a:rPr>
              <a:pPr eaLnBrk="1" hangingPunct="1"/>
              <a:t>49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6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8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3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880C6-0906-453E-BB07-CDD610469829}" type="slidenum">
              <a:rPr lang="en-GB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880C6-0906-453E-BB07-CDD610469829}" type="slidenum">
              <a:rPr lang="en-GB">
                <a:solidFill>
                  <a:prstClr val="white"/>
                </a:solidFill>
              </a:rPr>
              <a:pPr/>
              <a:t>10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5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410" y="2130487"/>
            <a:ext cx="874418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813" y="3886200"/>
            <a:ext cx="72013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8ACC66-4B72-4EDC-BE5F-A6EAB8F962A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86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0A1A44-203D-42BE-A1EC-AD6FE2E4E1E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5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6951" y="128650"/>
            <a:ext cx="2312631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298" y="128650"/>
            <a:ext cx="6790277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32EE32-0939-493E-A05B-5EED1F76ABB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82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21444" y="6073775"/>
            <a:ext cx="52685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2503" y="6543676"/>
            <a:ext cx="810816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515" y="6308726"/>
            <a:ext cx="7775972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6894" y="6456364"/>
            <a:ext cx="6482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F5E89C77-3339-4344-AB0C-9551BFAAFA5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1465899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" y="207963"/>
            <a:ext cx="87689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353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8665369" y="138113"/>
            <a:ext cx="1582341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066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69" y="5622925"/>
            <a:ext cx="55292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22964"/>
            <a:ext cx="178236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6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4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565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90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40181-1FE7-4B9B-93C6-637D7660790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3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1BE09-5CC4-496B-AD56-A18BCB304FA4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6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12BF6-FCCA-42A2-BBB9-DCE9BAE1A0C1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5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33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31A29-79C1-43E1-A8CA-3C5A8693E8DF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1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73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73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887C8-CB4D-462E-948A-341A1DA39166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42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31502-A5AD-4D59-8873-F607966B59A9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8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E1BF8A-FB6B-44EC-8297-CA04FAAFCFB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73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7857B-3B08-41AE-B27B-73F8F44D277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84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7" y="273050"/>
            <a:ext cx="338454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53" y="273115"/>
            <a:ext cx="57499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7" y="1435103"/>
            <a:ext cx="338454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C27C9-DBBF-4C62-B0C8-771DB0621F6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0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C7CF9-415B-456D-9338-0D88C43535E1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8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E1FE9-26D6-4A3D-AF2C-ACDB19DD1959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89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103" y="274703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83" y="274703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70383-7109-46E4-AC7B-8192F3BD5D3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3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78" y="274703"/>
            <a:ext cx="92583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53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78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B558D874-1109-4459-8420-75B0E3F4292A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30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5" y="463616"/>
            <a:ext cx="8737839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413" y="1981202"/>
            <a:ext cx="4291938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5750" y="1981200"/>
            <a:ext cx="4293525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5750" y="4173604"/>
            <a:ext cx="4293525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771437" y="6248400"/>
            <a:ext cx="2138033" cy="452438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514185" y="6248400"/>
            <a:ext cx="3252286" cy="452438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371240" y="6248400"/>
            <a:ext cx="2138033" cy="452438"/>
          </a:xfrm>
        </p:spPr>
        <p:txBody>
          <a:bodyPr/>
          <a:lstStyle>
            <a:lvl1pPr>
              <a:defRPr/>
            </a:lvl1pPr>
          </a:lstStyle>
          <a:p>
            <a:fld id="{693D392E-4FFB-4D5D-BC21-C2BD67EB72A3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2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89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7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10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6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4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78" y="4406962"/>
            <a:ext cx="874418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78" y="2906713"/>
            <a:ext cx="874418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F2BA84-D15F-4065-90F5-6588CB950D7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456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72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91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77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7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4" y="1535113"/>
            <a:ext cx="45452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4" y="2174875"/>
            <a:ext cx="454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6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6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23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45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41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7" y="273050"/>
            <a:ext cx="338435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58" y="273114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7" y="1435103"/>
            <a:ext cx="338435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05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07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60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67" y="274702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8" y="274702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55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410" y="2130481"/>
            <a:ext cx="874418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813" y="3886200"/>
            <a:ext cx="72013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8ACC66-4B72-4EDC-BE5F-A6EAB8F962A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8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E1BF8A-FB6B-44EC-8297-CA04FAAFCFB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06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298" y="1600203"/>
            <a:ext cx="455066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7335" y="1600203"/>
            <a:ext cx="455224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29A65A-EFE4-4903-A9C9-BECA3E99600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504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78" y="4406956"/>
            <a:ext cx="874418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78" y="2906713"/>
            <a:ext cx="874418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F2BA84-D15F-4065-90F5-6588CB950D7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258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298" y="1600203"/>
            <a:ext cx="455066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7335" y="1600203"/>
            <a:ext cx="455224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29A65A-EFE4-4903-A9C9-BECA3E99600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551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72" y="274638"/>
            <a:ext cx="92584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271" y="1535113"/>
            <a:ext cx="45458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71" y="2174875"/>
            <a:ext cx="4545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244" y="1535113"/>
            <a:ext cx="4547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244" y="2174875"/>
            <a:ext cx="4547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54291F-76EE-41A4-BE47-CDD39B5CE0A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912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FF3410-BEE6-4A23-B1FD-F3403C6AF09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66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C9DF21-85A6-4DA5-A4CF-2E5E259077B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765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71" y="273050"/>
            <a:ext cx="33840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32" y="273106"/>
            <a:ext cx="5750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271" y="1435103"/>
            <a:ext cx="33840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79970B-29A0-4A78-9963-9E6F3E104B5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034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7" y="4800600"/>
            <a:ext cx="6172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5837" y="612775"/>
            <a:ext cx="617283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837" y="5367338"/>
            <a:ext cx="6172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7E1DFB-655B-45AB-8C4F-855958239F4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174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0A1A44-203D-42BE-A1EC-AD6FE2E4E1E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3925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6951" y="128644"/>
            <a:ext cx="2312631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298" y="128644"/>
            <a:ext cx="6790277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32EE32-0939-493E-A05B-5EED1F76ABB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510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207963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550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8666163" y="138113"/>
            <a:ext cx="15811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463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63" y="5622925"/>
            <a:ext cx="55292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922965"/>
            <a:ext cx="17827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8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5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72" y="274638"/>
            <a:ext cx="92584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272" y="1535113"/>
            <a:ext cx="45458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72" y="2174875"/>
            <a:ext cx="4545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244" y="1535113"/>
            <a:ext cx="4547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244" y="2174875"/>
            <a:ext cx="4547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54291F-76EE-41A4-BE47-CDD39B5CE0A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1710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9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1" y="6543677"/>
            <a:ext cx="811213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714" y="6308727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1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1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5"/>
            <a:ext cx="647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C5D88F8-B973-4495-9C19-FF1981103BFC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9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1" y="6543677"/>
            <a:ext cx="811213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255714" y="6308727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1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514351" y="1440000"/>
            <a:ext cx="92583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5"/>
            <a:ext cx="647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EBEE68B-4062-4C1A-AC60-1261B1F3187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406" y="2130472"/>
            <a:ext cx="87441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812" y="3886200"/>
            <a:ext cx="72013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8ACC66-4B72-4EDC-BE5F-A6EAB8F962A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885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E1BF8A-FB6B-44EC-8297-CA04FAAFCFB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873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75" y="4406947"/>
            <a:ext cx="874418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75" y="2906713"/>
            <a:ext cx="874418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F2BA84-D15F-4065-90F5-6588CB950D7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973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294" y="1600203"/>
            <a:ext cx="455066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7331" y="1600203"/>
            <a:ext cx="455224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29A65A-EFE4-4903-A9C9-BECA3E99600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404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71" y="274638"/>
            <a:ext cx="92584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271" y="1535113"/>
            <a:ext cx="45458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71" y="2174875"/>
            <a:ext cx="4545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243" y="1535113"/>
            <a:ext cx="4547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243" y="2174875"/>
            <a:ext cx="4547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54291F-76EE-41A4-BE47-CDD39B5CE0A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85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FF3410-BEE6-4A23-B1FD-F3403C6AF09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151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C9DF21-85A6-4DA5-A4CF-2E5E259077B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799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70" y="273050"/>
            <a:ext cx="33840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28" y="273097"/>
            <a:ext cx="5750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270" y="1435103"/>
            <a:ext cx="33840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79970B-29A0-4A78-9963-9E6F3E104B5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55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FF3410-BEE6-4A23-B1FD-F3403C6AF09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1267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7" y="4800600"/>
            <a:ext cx="61728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5837" y="612775"/>
            <a:ext cx="61728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837" y="5367338"/>
            <a:ext cx="61728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7E1DFB-655B-45AB-8C4F-855958239F4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740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0A1A44-203D-42BE-A1EC-AD6FE2E4E1E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354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6947" y="128635"/>
            <a:ext cx="2312631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294" y="128635"/>
            <a:ext cx="6790277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32EE32-0939-493E-A05B-5EED1F76ABB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31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C9DF21-85A6-4DA5-A4CF-2E5E259077B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34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74" y="273050"/>
            <a:ext cx="33840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35" y="273112"/>
            <a:ext cx="5750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274" y="1435103"/>
            <a:ext cx="33840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79970B-29A0-4A78-9963-9E6F3E104B5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18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41" y="4800600"/>
            <a:ext cx="6172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5841" y="612775"/>
            <a:ext cx="617283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841" y="5367338"/>
            <a:ext cx="6172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7E1DFB-655B-45AB-8C4F-855958239F4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40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275" y="128588"/>
            <a:ext cx="9255284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275" y="1600203"/>
            <a:ext cx="9255284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  <a:p>
            <a:pPr lvl="4"/>
            <a:r>
              <a:rPr lang="en-GB" smtClean="0"/>
              <a:t>Όγδοο επίπεδο διάρθρωσης</a:t>
            </a:r>
          </a:p>
          <a:p>
            <a:pPr lvl="4"/>
            <a:r>
              <a:rPr lang="en-GB" smtClean="0"/>
              <a:t>Ένατο επίπεδο διάρθρωσης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4298" y="6245287"/>
            <a:ext cx="239834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14191" y="6245287"/>
            <a:ext cx="3255461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1240" y="6245287"/>
            <a:ext cx="239834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58DE58ED-CB4B-4079-B54F-877408DC1627}" type="slidenum">
              <a:rPr lang="el-GR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141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5" r:id="rId12"/>
    <p:sldLayoutId id="2147483726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78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78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53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78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F3FA24-E87F-4123-90C9-81E461EDC78C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8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77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77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414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52" y="6356414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77" y="6356414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2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272" y="128588"/>
            <a:ext cx="9255284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272" y="1600203"/>
            <a:ext cx="9255284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  <a:p>
            <a:pPr lvl="4"/>
            <a:r>
              <a:rPr lang="en-GB" smtClean="0"/>
              <a:t>Όγδοο επίπεδο διάρθρωσης</a:t>
            </a:r>
          </a:p>
          <a:p>
            <a:pPr lvl="4"/>
            <a:r>
              <a:rPr lang="en-GB" smtClean="0"/>
              <a:t>Ένατο επίπεδο διάρθρωσης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4298" y="6245281"/>
            <a:ext cx="239834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14187" y="6245281"/>
            <a:ext cx="3255461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1240" y="6245281"/>
            <a:ext cx="239834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58DE58ED-CB4B-4079-B54F-877408DC1627}" type="slidenum">
              <a:rPr lang="el-GR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04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22" r:id="rId12"/>
    <p:sldLayoutId id="2147483723" r:id="rId13"/>
    <p:sldLayoutId id="2147483724" r:id="rId14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271" y="128588"/>
            <a:ext cx="9255284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271" y="1600203"/>
            <a:ext cx="9255284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  <a:p>
            <a:pPr lvl="4"/>
            <a:r>
              <a:rPr lang="en-GB" smtClean="0"/>
              <a:t>Όγδοο επίπεδο διάρθρωσης</a:t>
            </a:r>
          </a:p>
          <a:p>
            <a:pPr lvl="4"/>
            <a:r>
              <a:rPr lang="en-GB" smtClean="0"/>
              <a:t>Ένατο επίπεδο διάρθρωσης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4294" y="6245272"/>
            <a:ext cx="239834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14183" y="6245272"/>
            <a:ext cx="325546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1235" y="6245272"/>
            <a:ext cx="239834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58DE58ED-CB4B-4079-B54F-877408DC1627}" type="slidenum">
              <a:rPr lang="el-GR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04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dlabd.com/" TargetMode="External"/><Relationship Id="rId7" Type="http://schemas.openxmlformats.org/officeDocument/2006/relationships/hyperlink" Target="http://taxalia.blogspot.gr/2016/03/blog-post_12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est-wine-club.com/wine-refrigerators-coolers/" TargetMode="External"/><Relationship Id="rId5" Type="http://schemas.openxmlformats.org/officeDocument/2006/relationships/hyperlink" Target="http://www.photaki.com/" TargetMode="External"/><Relationship Id="rId4" Type="http://schemas.openxmlformats.org/officeDocument/2006/relationships/hyperlink" Target="http://xiromeritikokafenio.blogspot.gr/2011/04/blog-post_3359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.all.biz/ksdhi-bgc3158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ationalgeographic.gr/" TargetMode="External"/><Relationship Id="rId5" Type="http://schemas.openxmlformats.org/officeDocument/2006/relationships/hyperlink" Target="http://www.fotosearch.gr/photos-images/compositae.html" TargetMode="External"/><Relationship Id="rId4" Type="http://schemas.openxmlformats.org/officeDocument/2006/relationships/hyperlink" Target="http://www.nationalgeographic.de/reportagen/topthemen/2007/gruene-traeume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1512888"/>
          </a:xfrm>
        </p:spPr>
        <p:txBody>
          <a:bodyPr anchor="t"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40"/>
            <a:ext cx="7775575" cy="1800225"/>
          </a:xfrm>
        </p:spPr>
        <p:txBody>
          <a:bodyPr rtlCol="0">
            <a:normAutofit fontScale="85000" lnSpcReduction="20000"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Ενότητα 15: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31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Γλυκόλυση</a:t>
            </a:r>
            <a:r>
              <a:rPr lang="el-GR" sz="3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Ζυμώσεις</a:t>
            </a:r>
            <a:endParaRPr lang="en-US" sz="3100" dirty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Γρηγόριος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842093"/>
              </p:ext>
            </p:extLst>
          </p:nvPr>
        </p:nvGraphicFramePr>
        <p:xfrm>
          <a:off x="37521" y="775598"/>
          <a:ext cx="489509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MDLDrawObject Class" r:id="rId4" imgW="2447824" imgH="1828800" progId="">
                  <p:embed/>
                </p:oleObj>
              </mc:Choice>
              <mc:Fallback>
                <p:oleObj name="MDLDrawObject Class" r:id="rId4" imgW="2447824" imgH="18288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1" y="775598"/>
                        <a:ext cx="4895094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503505" y="497831"/>
            <a:ext cx="3743492" cy="2125839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2. 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Παραγωγή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Ριβόζης και ΝΑ</a:t>
            </a:r>
            <a:r>
              <a:rPr lang="en-GB" sz="4400" b="1" dirty="0">
                <a:solidFill>
                  <a:srgbClr val="FFFFFF"/>
                </a:solidFill>
                <a:latin typeface="Calibri" pitchFamily="34" charset="0"/>
              </a:rPr>
              <a:t>DPH+H</a:t>
            </a:r>
            <a:r>
              <a:rPr lang="en-GB" sz="4400" b="1" baseline="30000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70089" y="188641"/>
            <a:ext cx="2315162" cy="58695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α-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D-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γλυκόζη</a:t>
            </a:r>
          </a:p>
        </p:txBody>
      </p:sp>
      <p:sp>
        <p:nvSpPr>
          <p:cNvPr id="7" name="Rectangle 6"/>
          <p:cNvSpPr/>
          <p:nvPr/>
        </p:nvSpPr>
        <p:spPr>
          <a:xfrm>
            <a:off x="4" y="6309382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Hexagon 1"/>
          <p:cNvSpPr/>
          <p:nvPr/>
        </p:nvSpPr>
        <p:spPr bwMode="auto">
          <a:xfrm>
            <a:off x="967681" y="1916832"/>
            <a:ext cx="2807879" cy="1656184"/>
          </a:xfrm>
          <a:prstGeom prst="hexagon">
            <a:avLst>
              <a:gd name="adj" fmla="val 40455"/>
              <a:gd name="vf" fmla="val 115470"/>
            </a:avLst>
          </a:prstGeom>
          <a:solidFill>
            <a:schemeClr val="accent2"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91493" y="6015903"/>
            <a:ext cx="2066889" cy="58695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β-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D-</a:t>
            </a:r>
            <a:r>
              <a:rPr lang="el-GR" sz="3200" b="1" dirty="0" err="1">
                <a:solidFill>
                  <a:srgbClr val="FFFFFF"/>
                </a:solidFill>
                <a:latin typeface="Calibri" pitchFamily="34" charset="0"/>
              </a:rPr>
              <a:t>ριβόζη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35109"/>
              </p:ext>
            </p:extLst>
          </p:nvPr>
        </p:nvGraphicFramePr>
        <p:xfrm>
          <a:off x="5287496" y="3446266"/>
          <a:ext cx="4654513" cy="331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MDLDrawObject Class" r:id="rId6" imgW="2914552" imgH="2076329" progId="">
                  <p:embed/>
                </p:oleObj>
              </mc:Choice>
              <mc:Fallback>
                <p:oleObj name="MDLDrawObject Class" r:id="rId6" imgW="2914552" imgH="2076329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496" y="3446266"/>
                        <a:ext cx="4654513" cy="3316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Βέλος προς τα κάτω 2"/>
          <p:cNvSpPr/>
          <p:nvPr/>
        </p:nvSpPr>
        <p:spPr bwMode="auto">
          <a:xfrm rot="18812765">
            <a:off x="4594346" y="3399204"/>
            <a:ext cx="628194" cy="165592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46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85694" y="2838450"/>
            <a:ext cx="2914200" cy="666750"/>
          </a:xfrm>
          <a:prstGeom prst="rect">
            <a:avLst/>
          </a:prstGeom>
          <a:solidFill>
            <a:srgbClr val="FFFF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BE0E3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6-Ρ-ΓΛΥΚΟΖΗ</a:t>
            </a:r>
          </a:p>
        </p:txBody>
      </p:sp>
      <p:cxnSp>
        <p:nvCxnSpPr>
          <p:cNvPr id="33796" name="AutoShape 4"/>
          <p:cNvCxnSpPr>
            <a:cxnSpLocks noChangeShapeType="1"/>
          </p:cNvCxnSpPr>
          <p:nvPr/>
        </p:nvCxnSpPr>
        <p:spPr bwMode="auto">
          <a:xfrm rot="16200000" flipH="1">
            <a:off x="1761372" y="3811240"/>
            <a:ext cx="1387475" cy="765872"/>
          </a:xfrm>
          <a:prstGeom prst="bentConnector3">
            <a:avLst>
              <a:gd name="adj1" fmla="val 50000"/>
            </a:avLst>
          </a:prstGeom>
          <a:noFill/>
          <a:ln w="16524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316027" y="714981"/>
            <a:ext cx="2499700" cy="71006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90000" tIns="46800" rIns="90000" bIns="46800">
            <a:spAutoFit/>
            <a:flatTx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333399"/>
                </a:solidFill>
                <a:latin typeface="Calibri" pitchFamily="34" charset="0"/>
              </a:rPr>
              <a:t>NAD</a:t>
            </a:r>
            <a:r>
              <a:rPr lang="el-GR" sz="4000" b="1" dirty="0">
                <a:solidFill>
                  <a:srgbClr val="333399"/>
                </a:solidFill>
                <a:latin typeface="Calibri" pitchFamily="34" charset="0"/>
              </a:rPr>
              <a:t>Ρ</a:t>
            </a:r>
            <a:r>
              <a:rPr lang="en-US" sz="4000" b="1" dirty="0">
                <a:solidFill>
                  <a:srgbClr val="333399"/>
                </a:solidFill>
                <a:latin typeface="Calibri" pitchFamily="34" charset="0"/>
              </a:rPr>
              <a:t>H+H</a:t>
            </a:r>
            <a:r>
              <a:rPr lang="en-US" sz="4000" b="1" baseline="30000" dirty="0">
                <a:solidFill>
                  <a:srgbClr val="3333CC">
                    <a:lumMod val="75000"/>
                  </a:srgbClr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309542" y="3589752"/>
            <a:ext cx="1782517" cy="71006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90000" tIns="46800" rIns="90000" bIns="46800">
            <a:spAutoFit/>
            <a:flatTx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>
                <a:solidFill>
                  <a:srgbClr val="333399"/>
                </a:solidFill>
                <a:latin typeface="Calibri" pitchFamily="34" charset="0"/>
              </a:rPr>
              <a:t>ΡΙΒΟΖΗ</a:t>
            </a:r>
          </a:p>
        </p:txBody>
      </p:sp>
      <p:cxnSp>
        <p:nvCxnSpPr>
          <p:cNvPr id="33799" name="AutoShape 7"/>
          <p:cNvCxnSpPr>
            <a:cxnSpLocks noChangeShapeType="1"/>
            <a:endCxn id="33797" idx="1"/>
          </p:cNvCxnSpPr>
          <p:nvPr/>
        </p:nvCxnSpPr>
        <p:spPr bwMode="auto">
          <a:xfrm rot="5400000" flipH="1" flipV="1">
            <a:off x="3295996" y="2629527"/>
            <a:ext cx="4579551" cy="1460520"/>
          </a:xfrm>
          <a:prstGeom prst="bentConnector2">
            <a:avLst/>
          </a:prstGeom>
          <a:noFill/>
          <a:ln w="15228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800" name="AutoShape 8"/>
          <p:cNvCxnSpPr>
            <a:cxnSpLocks noChangeShapeType="1"/>
          </p:cNvCxnSpPr>
          <p:nvPr/>
        </p:nvCxnSpPr>
        <p:spPr bwMode="auto">
          <a:xfrm flipV="1">
            <a:off x="5071508" y="3944779"/>
            <a:ext cx="2238030" cy="1704746"/>
          </a:xfrm>
          <a:prstGeom prst="bentConnector3">
            <a:avLst>
              <a:gd name="adj1" fmla="val 50000"/>
            </a:avLst>
          </a:prstGeom>
          <a:noFill/>
          <a:ln w="15228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3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14027"/>
              </p:ext>
            </p:extLst>
          </p:nvPr>
        </p:nvGraphicFramePr>
        <p:xfrm>
          <a:off x="-49182" y="-12700"/>
          <a:ext cx="3347521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MDLDrawObject Class" r:id="rId4" imgW="2543113" imgH="2276350" progId="">
                  <p:embed/>
                </p:oleObj>
              </mc:Choice>
              <mc:Fallback>
                <p:oleObj name="MDLDrawObject Class" r:id="rId4" imgW="2543113" imgH="227635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182" y="-12700"/>
                        <a:ext cx="3347521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1039704" y="4797152"/>
            <a:ext cx="4823792" cy="191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Μεταβολική οδός των φωσφορικών πεντοζών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7237749" y="1438092"/>
            <a:ext cx="647972" cy="50405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9132" y="1929104"/>
            <a:ext cx="5125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Αναγωγική δύναμη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(δότης ηλεκτρονίων/πρωτονίων)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7790" y="5182438"/>
            <a:ext cx="2983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Δομικό συστατικό των  νουκλεϊκών οξέων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7876671" y="4325577"/>
            <a:ext cx="647972" cy="85680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" y="6309382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83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11" grpId="0" animBg="1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996" y="404664"/>
            <a:ext cx="90730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Υπενθύμιση: </a:t>
            </a:r>
          </a:p>
          <a:p>
            <a:pPr algn="ctr"/>
            <a:r>
              <a:rPr lang="el-GR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το </a:t>
            </a:r>
            <a:r>
              <a:rPr lang="en-US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NADPH+H</a:t>
            </a:r>
            <a:r>
              <a:rPr lang="en-US" sz="4800" b="1" baseline="30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+ </a:t>
            </a:r>
            <a:r>
              <a:rPr lang="el-GR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στους </a:t>
            </a:r>
            <a:r>
              <a:rPr lang="el-GR" sz="4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φωτότροφους</a:t>
            </a:r>
            <a:r>
              <a:rPr lang="el-GR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οργανισμούς (φυτά-</a:t>
            </a:r>
            <a:r>
              <a:rPr lang="el-GR" sz="4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φύκ</a:t>
            </a:r>
            <a:r>
              <a:rPr lang="el-GR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η) παράγεται την ημέρα στις φωτοχημικές αντιδράσεις της φωτοσύνθεσης. Το βράδυ παράγεται με τις αντιδράσεις των φωσφορικών </a:t>
            </a:r>
            <a:r>
              <a:rPr lang="el-GR" sz="4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πεντοζών</a:t>
            </a:r>
            <a:r>
              <a:rPr lang="el-GR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 </a:t>
            </a:r>
            <a:endParaRPr lang="en-US" sz="4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5214162" y="3501010"/>
            <a:ext cx="1362" cy="935903"/>
          </a:xfrm>
          <a:prstGeom prst="line">
            <a:avLst/>
          </a:prstGeom>
          <a:noFill/>
          <a:ln w="7632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27685" y="4797157"/>
            <a:ext cx="7847660" cy="1756508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3. Παραγωγή ΑΤΡ σε αερόβιο ή αναερόβιο περιβάλλον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(αντιδράσεις </a:t>
            </a:r>
            <a:r>
              <a:rPr lang="el-GR" sz="3600" b="1" dirty="0" err="1">
                <a:solidFill>
                  <a:srgbClr val="FFFFFF"/>
                </a:solidFill>
                <a:latin typeface="Calibri" pitchFamily="34" charset="0"/>
              </a:rPr>
              <a:t>γλυκόλυσης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 και ζύμωση)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" y="6309382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11524" y="332712"/>
            <a:ext cx="2315162" cy="58695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α-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D-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γλυκόζη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52313"/>
              </p:ext>
            </p:extLst>
          </p:nvPr>
        </p:nvGraphicFramePr>
        <p:xfrm>
          <a:off x="2776203" y="464827"/>
          <a:ext cx="489509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MDLDrawObject Class" r:id="rId4" imgW="2447824" imgH="1828800" progId="">
                  <p:embed/>
                </p:oleObj>
              </mc:Choice>
              <mc:Fallback>
                <p:oleObj name="MDLDrawObject Class" r:id="rId4" imgW="2447824" imgH="18288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203" y="464827"/>
                        <a:ext cx="4895094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256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7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996" y="1772816"/>
            <a:ext cx="9144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6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Οι αντιδράσεις της </a:t>
            </a:r>
            <a:r>
              <a:rPr lang="el-GR" sz="60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γλυκόλυσης</a:t>
            </a:r>
            <a:endParaRPr lang="en-US" sz="6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000693" y="2714620"/>
            <a:ext cx="3885600" cy="614362"/>
          </a:xfrm>
          <a:prstGeom prst="rightArrow">
            <a:avLst>
              <a:gd name="adj1" fmla="val 50000"/>
              <a:gd name="adj2" fmla="val 89085"/>
            </a:avLst>
          </a:prstGeom>
          <a:solidFill>
            <a:srgbClr val="FC02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929264" y="4500570"/>
            <a:ext cx="4495106" cy="542924"/>
          </a:xfrm>
          <a:prstGeom prst="rightArrow">
            <a:avLst>
              <a:gd name="adj1" fmla="val 57296"/>
              <a:gd name="adj2" fmla="val 83334"/>
            </a:avLst>
          </a:prstGeom>
          <a:solidFill>
            <a:srgbClr val="FC02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199910" y="0"/>
            <a:ext cx="3276095" cy="5715016"/>
          </a:xfrm>
          <a:prstGeom prst="downArrowCallout">
            <a:avLst>
              <a:gd name="adj1" fmla="val 19287"/>
              <a:gd name="adj2" fmla="val 25000"/>
              <a:gd name="adj3" fmla="val 18269"/>
              <a:gd name="adj4" fmla="val 40685"/>
            </a:avLst>
          </a:prstGeom>
          <a:solidFill>
            <a:schemeClr val="bg1"/>
          </a:solidFill>
          <a:ln w="7632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91988" y="5759514"/>
            <a:ext cx="5687134" cy="1079399"/>
          </a:xfrm>
          <a:prstGeom prst="rect">
            <a:avLst/>
          </a:prstGeom>
          <a:solidFill>
            <a:srgbClr val="FFFF00"/>
          </a:solidFill>
          <a:ln w="7632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2x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πυροσταφυλικό οξύ 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CH</a:t>
            </a:r>
            <a:r>
              <a:rPr lang="en-US" sz="3200" b="1" baseline="-1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929269" y="3500438"/>
            <a:ext cx="3885600" cy="614362"/>
          </a:xfrm>
          <a:prstGeom prst="rightArrow">
            <a:avLst>
              <a:gd name="adj1" fmla="val 45963"/>
              <a:gd name="adj2" fmla="val 89425"/>
            </a:avLst>
          </a:prstGeom>
          <a:solidFill>
            <a:srgbClr val="FC023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429168" y="4375179"/>
            <a:ext cx="146897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>
                <a:solidFill>
                  <a:srgbClr val="FFFFFF"/>
                </a:solidFill>
                <a:latin typeface="Calibri" pitchFamily="34" charset="0"/>
              </a:rPr>
              <a:t>4</a:t>
            </a: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  ATP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929175" y="3511027"/>
            <a:ext cx="260229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2 NADH+H</a:t>
            </a:r>
            <a:r>
              <a:rPr lang="el-GR" sz="4000" b="1" baseline="30000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-179" y="188640"/>
            <a:ext cx="2376911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perspectiveHeroicExtremeLeftFacing"/>
            <a:lightRig rig="threePt" dir="t"/>
          </a:scene3d>
        </p:spPr>
        <p:txBody>
          <a:bodyPr wrap="non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ΓΛΥΚΟΛΥΣΗ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i="1" dirty="0">
                <a:solidFill>
                  <a:srgbClr val="FFFF00"/>
                </a:solidFill>
                <a:latin typeface="Calibri" pitchFamily="34" charset="0"/>
              </a:rPr>
              <a:t>ΣΥΝΟΨΗ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476000" y="742638"/>
            <a:ext cx="2747588" cy="648512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α</a:t>
            </a:r>
            <a:r>
              <a:rPr lang="en-US" sz="3600" b="1" dirty="0">
                <a:solidFill>
                  <a:srgbClr val="FFFF00"/>
                </a:solidFill>
                <a:latin typeface="Calibri" pitchFamily="34" charset="0"/>
              </a:rPr>
              <a:t>-D-</a:t>
            </a: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ΓΛΥΚΟΖΗ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000735" y="3500439"/>
            <a:ext cx="1396834" cy="58695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NAD</a:t>
            </a:r>
            <a:r>
              <a:rPr lang="en-US" sz="32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0769" y="4429196"/>
            <a:ext cx="2352224" cy="58695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4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ADP</a:t>
            </a:r>
            <a:r>
              <a:rPr lang="en-US" sz="3200" b="1" baseline="30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(+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 Pi)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643578" y="2705163"/>
            <a:ext cx="1153178" cy="58695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Τ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857387" y="2714684"/>
            <a:ext cx="2318561" cy="58695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non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ADP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 (+2Ρ</a:t>
            </a:r>
            <a:r>
              <a:rPr lang="en-US" sz="3200" b="1" baseline="-25000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3200" b="1" baseline="30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3422451" y="3464357"/>
            <a:ext cx="2782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4400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ΓΛΥΚΟΛΥΣΗ</a:t>
            </a:r>
            <a:endParaRPr lang="en-US" sz="4400" dirty="0">
              <a:solidFill>
                <a:srgbClr val="3333CC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" y="6309382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25" y="116650"/>
            <a:ext cx="2451941" cy="209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40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098" grpId="0" animBg="1"/>
      <p:bldP spid="4101" grpId="0" animBg="1"/>
      <p:bldP spid="4102" grpId="0" animBg="1"/>
      <p:bldP spid="4103" grpId="0"/>
      <p:bldP spid="4103" grpId="1"/>
      <p:bldP spid="4104" grpId="0"/>
      <p:bldP spid="4107" grpId="0" animBg="1"/>
      <p:bldP spid="4108" grpId="0" animBg="1"/>
      <p:bldP spid="4110" grpId="0" animBg="1"/>
      <p:bldP spid="4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4420583" y="1842716"/>
            <a:ext cx="722921" cy="938212"/>
          </a:xfrm>
          <a:prstGeom prst="downArrow">
            <a:avLst>
              <a:gd name="adj1" fmla="val 50000"/>
              <a:gd name="adj2" fmla="val 5372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420583" y="2780931"/>
            <a:ext cx="722921" cy="2232405"/>
          </a:xfrm>
          <a:prstGeom prst="downArrow">
            <a:avLst>
              <a:gd name="adj1" fmla="val 50000"/>
              <a:gd name="adj2" fmla="val 7804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647510" y="5867400"/>
            <a:ext cx="436496" cy="990600"/>
          </a:xfrm>
          <a:prstGeom prst="downArrow">
            <a:avLst>
              <a:gd name="adj1" fmla="val 50000"/>
              <a:gd name="adj2" fmla="val 5672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4626" y="5110227"/>
            <a:ext cx="5393492" cy="1062037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423531" y="914400"/>
            <a:ext cx="668383" cy="909638"/>
          </a:xfrm>
          <a:prstGeom prst="downArrow">
            <a:avLst>
              <a:gd name="adj1" fmla="val 50000"/>
              <a:gd name="adj2" fmla="val 52091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548" y="5265800"/>
            <a:ext cx="470575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AAE2CA">
                    <a:lumMod val="20000"/>
                    <a:lumOff val="80000"/>
                  </a:srgbClr>
                </a:solidFill>
                <a:latin typeface="Calibri" pitchFamily="34" charset="0"/>
              </a:rPr>
              <a:t>1,6-</a:t>
            </a:r>
            <a:r>
              <a:rPr lang="el-GR" sz="4000" b="1" dirty="0">
                <a:solidFill>
                  <a:srgbClr val="AAE2CA">
                    <a:lumMod val="20000"/>
                    <a:lumOff val="80000"/>
                  </a:srgbClr>
                </a:solidFill>
                <a:latin typeface="Calibri" pitchFamily="34" charset="0"/>
              </a:rPr>
              <a:t>δι-Ρ</a:t>
            </a:r>
            <a:r>
              <a:rPr lang="en-US" sz="4000" b="1" dirty="0">
                <a:solidFill>
                  <a:srgbClr val="AAE2CA">
                    <a:lumMod val="20000"/>
                    <a:lumOff val="80000"/>
                  </a:srgbClr>
                </a:solidFill>
                <a:latin typeface="Calibri" pitchFamily="34" charset="0"/>
              </a:rPr>
              <a:t>-ΦΡΟΥΚΤΟΖΗ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91445" y="332718"/>
            <a:ext cx="1707817" cy="58695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ΓΛΥΚΟΖΗ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543656" y="1"/>
          <a:ext cx="2382264" cy="199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MDLDrawObject Class" r:id="rId4" imgW="3940920" imgH="3819600" progId="">
                  <p:embed/>
                </p:oleObj>
              </mc:Choice>
              <mc:Fallback>
                <p:oleObj name="MDLDrawObject Class" r:id="rId4" imgW="3940920" imgH="38196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656" y="1"/>
                        <a:ext cx="2382264" cy="1995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387147" y="3241737"/>
          <a:ext cx="4826843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MDLDrawObject Class" r:id="rId6" imgW="5148720" imgH="3718080" progId="">
                  <p:embed/>
                </p:oleObj>
              </mc:Choice>
              <mc:Fallback>
                <p:oleObj name="MDLDrawObject Class" r:id="rId6" imgW="5148720" imgH="371808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147" y="3241737"/>
                        <a:ext cx="4826843" cy="354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3990361" y="1555814"/>
            <a:ext cx="1944388" cy="1154113"/>
          </a:xfrm>
          <a:prstGeom prst="line">
            <a:avLst/>
          </a:prstGeom>
          <a:noFill/>
          <a:ln w="7632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990361" y="2563813"/>
            <a:ext cx="1944388" cy="1154112"/>
          </a:xfrm>
          <a:prstGeom prst="line">
            <a:avLst/>
          </a:prstGeom>
          <a:noFill/>
          <a:ln w="7632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767602" y="2348880"/>
            <a:ext cx="1295944" cy="86409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ATP</a:t>
            </a:r>
            <a:endParaRPr lang="el-GR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67602" y="3284984"/>
            <a:ext cx="1295944" cy="86409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ATP</a:t>
            </a:r>
            <a:endParaRPr lang="el-GR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863469" y="2060848"/>
            <a:ext cx="1439938" cy="864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ADP</a:t>
            </a:r>
            <a:endParaRPr lang="el-GR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863469" y="980728"/>
            <a:ext cx="1439938" cy="864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ADP</a:t>
            </a:r>
            <a:endParaRPr lang="el-GR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2682" y="0"/>
            <a:ext cx="3654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Αντιδράσεις κατανάλωσης ενέργειας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" y="6309382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14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386" name="Object 2"/>
          <p:cNvGraphicFramePr>
            <a:graphicFrameLocks noChangeAspect="1"/>
          </p:cNvGraphicFramePr>
          <p:nvPr/>
        </p:nvGraphicFramePr>
        <p:xfrm>
          <a:off x="27" y="3"/>
          <a:ext cx="4826843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MDLDrawObject Class" r:id="rId4" imgW="5148720" imgH="3718080" progId="">
                  <p:embed/>
                </p:oleObj>
              </mc:Choice>
              <mc:Fallback>
                <p:oleObj name="MDLDrawObject Class" r:id="rId4" imgW="5148720" imgH="371808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" y="3"/>
                        <a:ext cx="4826843" cy="354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893509" y="332657"/>
            <a:ext cx="5393492" cy="1062037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87131" y="476734"/>
            <a:ext cx="470575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AAE2CA">
                    <a:lumMod val="20000"/>
                    <a:lumOff val="80000"/>
                  </a:srgbClr>
                </a:solidFill>
                <a:latin typeface="Calibri" pitchFamily="34" charset="0"/>
              </a:rPr>
              <a:t>1,6-</a:t>
            </a:r>
            <a:r>
              <a:rPr lang="el-GR" sz="4000" b="1" dirty="0">
                <a:solidFill>
                  <a:srgbClr val="AAE2CA">
                    <a:lumMod val="20000"/>
                    <a:lumOff val="80000"/>
                  </a:srgbClr>
                </a:solidFill>
                <a:latin typeface="Calibri" pitchFamily="34" charset="0"/>
              </a:rPr>
              <a:t>δι-Ρ</a:t>
            </a:r>
            <a:r>
              <a:rPr lang="en-US" sz="4000" b="1" dirty="0">
                <a:solidFill>
                  <a:srgbClr val="AAE2CA">
                    <a:lumMod val="20000"/>
                    <a:lumOff val="80000"/>
                  </a:srgbClr>
                </a:solidFill>
                <a:latin typeface="Calibri" pitchFamily="34" charset="0"/>
              </a:rPr>
              <a:t>-ΦΡΟΥΚΤΟΖΗ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58069"/>
              </p:ext>
            </p:extLst>
          </p:nvPr>
        </p:nvGraphicFramePr>
        <p:xfrm>
          <a:off x="5222071" y="2179638"/>
          <a:ext cx="4134800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MDLDrawObject Class" r:id="rId6" imgW="2419480" imgH="1619332" progId="">
                  <p:embed/>
                </p:oleObj>
              </mc:Choice>
              <mc:Fallback>
                <p:oleObj name="MDLDrawObject Class" r:id="rId6" imgW="2419480" imgH="1619332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071" y="2179638"/>
                        <a:ext cx="4134800" cy="276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69152"/>
              </p:ext>
            </p:extLst>
          </p:nvPr>
        </p:nvGraphicFramePr>
        <p:xfrm>
          <a:off x="1333294" y="3979863"/>
          <a:ext cx="4134800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MDLDrawObject Class" r:id="rId8" imgW="2419480" imgH="1619332" progId="">
                  <p:embed/>
                </p:oleObj>
              </mc:Choice>
              <mc:Fallback>
                <p:oleObj name="MDLDrawObject Class" r:id="rId8" imgW="2419480" imgH="1619332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294" y="3979863"/>
                        <a:ext cx="4134800" cy="276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29831" y="4797152"/>
            <a:ext cx="4420354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>
                <a:solidFill>
                  <a:srgbClr val="AAE2CA">
                    <a:lumMod val="20000"/>
                    <a:lumOff val="80000"/>
                  </a:srgbClr>
                </a:solidFill>
                <a:latin typeface="Calibri" pitchFamily="34" charset="0"/>
              </a:rPr>
              <a:t>3-Ρ-γλυκεραλδεΰδη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>
                <a:solidFill>
                  <a:srgbClr val="AAE2CA">
                    <a:lumMod val="20000"/>
                    <a:lumOff val="80000"/>
                  </a:srgbClr>
                </a:solidFill>
                <a:latin typeface="Calibri" pitchFamily="34" charset="0"/>
              </a:rPr>
              <a:t>(χ2)</a:t>
            </a:r>
            <a:endParaRPr lang="en-US" sz="4000" b="1" dirty="0">
              <a:solidFill>
                <a:srgbClr val="AAE2CA">
                  <a:lumMod val="20000"/>
                  <a:lumOff val="80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487572" y="5013176"/>
            <a:ext cx="1655928" cy="1512168"/>
          </a:xfrm>
          <a:prstGeom prst="ellipse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447401" y="3140968"/>
            <a:ext cx="1655928" cy="1512168"/>
          </a:xfrm>
          <a:prstGeom prst="ellipse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2" name="Arc 11"/>
          <p:cNvSpPr/>
          <p:nvPr/>
        </p:nvSpPr>
        <p:spPr bwMode="auto">
          <a:xfrm rot="10639620">
            <a:off x="2829014" y="3025726"/>
            <a:ext cx="1295944" cy="2664296"/>
          </a:xfrm>
          <a:prstGeom prst="arc">
            <a:avLst>
              <a:gd name="adj1" fmla="val 5319372"/>
              <a:gd name="adj2" fmla="val 12211473"/>
            </a:avLst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4" name="Arc 13"/>
          <p:cNvSpPr/>
          <p:nvPr/>
        </p:nvSpPr>
        <p:spPr bwMode="auto">
          <a:xfrm rot="6955924">
            <a:off x="3976586" y="2267971"/>
            <a:ext cx="1296144" cy="2663885"/>
          </a:xfrm>
          <a:prstGeom prst="arc">
            <a:avLst>
              <a:gd name="adj1" fmla="val 5319372"/>
              <a:gd name="adj2" fmla="val 12211473"/>
            </a:avLst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" y="6309382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142710" y="609570"/>
            <a:ext cx="2057083" cy="1409730"/>
          </a:xfrm>
          <a:prstGeom prst="curvedRightArrow">
            <a:avLst>
              <a:gd name="adj1" fmla="val 20000"/>
              <a:gd name="adj2" fmla="val 40000"/>
              <a:gd name="adj3" fmla="val 32258"/>
            </a:avLst>
          </a:prstGeom>
          <a:solidFill>
            <a:srgbClr val="CCFFFF"/>
          </a:solidFill>
          <a:ln w="720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44359" y="2104585"/>
            <a:ext cx="3996708" cy="460375"/>
          </a:xfrm>
          <a:prstGeom prst="rect">
            <a:avLst/>
          </a:prstGeom>
          <a:solidFill>
            <a:srgbClr val="FFFF0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>
                <a:solidFill>
                  <a:srgbClr val="333399"/>
                </a:solidFill>
                <a:latin typeface="Calibri" pitchFamily="34" charset="0"/>
              </a:rPr>
              <a:t>(</a:t>
            </a:r>
            <a:r>
              <a:rPr lang="en-US" sz="2400" b="1">
                <a:solidFill>
                  <a:srgbClr val="333399"/>
                </a:solidFill>
                <a:latin typeface="Calibri" pitchFamily="34" charset="0"/>
              </a:rPr>
              <a:t>2x</a:t>
            </a:r>
            <a:r>
              <a:rPr lang="el-GR" sz="2400" b="1">
                <a:solidFill>
                  <a:srgbClr val="333399"/>
                </a:solidFill>
                <a:latin typeface="Calibri" pitchFamily="34" charset="0"/>
              </a:rPr>
              <a:t>) </a:t>
            </a:r>
            <a:r>
              <a:rPr lang="en-US" sz="2400" b="1">
                <a:solidFill>
                  <a:srgbClr val="333399"/>
                </a:solidFill>
                <a:latin typeface="Calibri" pitchFamily="34" charset="0"/>
              </a:rPr>
              <a:t>3-Ρ-γλυκεραλδε</a:t>
            </a:r>
            <a:r>
              <a:rPr lang="el-GR" sz="2400" b="1">
                <a:solidFill>
                  <a:srgbClr val="333399"/>
                </a:solidFill>
                <a:latin typeface="Calibri" pitchFamily="34" charset="0"/>
              </a:rPr>
              <a:t>ΰ</a:t>
            </a:r>
            <a:r>
              <a:rPr lang="en-US" sz="2400" b="1">
                <a:solidFill>
                  <a:srgbClr val="333399"/>
                </a:solidFill>
                <a:latin typeface="Calibri" pitchFamily="34" charset="0"/>
              </a:rPr>
              <a:t>δη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290413" y="-24"/>
            <a:ext cx="1707817" cy="58695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ΓΛΥΚΟΖΗ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4780813" y="1428736"/>
            <a:ext cx="495224" cy="533414"/>
          </a:xfrm>
          <a:prstGeom prst="downArrow">
            <a:avLst>
              <a:gd name="adj1" fmla="val 50000"/>
              <a:gd name="adj2" fmla="val 64423"/>
            </a:avLst>
          </a:prstGeom>
          <a:solidFill>
            <a:srgbClr val="660066"/>
          </a:solidFill>
          <a:ln w="7632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1721" y="762000"/>
            <a:ext cx="4677094" cy="956288"/>
          </a:xfrm>
          <a:prstGeom prst="rect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[1] Αντιδράσεις κατανάλωσης 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ενέργειας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786367" y="1000108"/>
            <a:ext cx="495224" cy="533414"/>
          </a:xfrm>
          <a:prstGeom prst="downArrow">
            <a:avLst>
              <a:gd name="adj1" fmla="val 50000"/>
              <a:gd name="adj2" fmla="val 64423"/>
            </a:avLst>
          </a:prstGeom>
          <a:solidFill>
            <a:srgbClr val="660066"/>
          </a:solidFill>
          <a:ln w="7632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786367" y="609570"/>
            <a:ext cx="495224" cy="533414"/>
          </a:xfrm>
          <a:prstGeom prst="downArrow">
            <a:avLst>
              <a:gd name="adj1" fmla="val 50000"/>
              <a:gd name="adj2" fmla="val 64423"/>
            </a:avLst>
          </a:prstGeom>
          <a:solidFill>
            <a:srgbClr val="660066"/>
          </a:solidFill>
          <a:ln w="7632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43422" y="332656"/>
            <a:ext cx="1655928" cy="86409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2ATP</a:t>
            </a:r>
            <a:endParaRPr lang="el-GR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303411" y="1340768"/>
            <a:ext cx="1799922" cy="864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2ADP</a:t>
            </a:r>
            <a:endParaRPr lang="el-GR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588" y="2647950"/>
            <a:ext cx="9828282" cy="42100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171278" y="2706688"/>
            <a:ext cx="457129" cy="793750"/>
          </a:xfrm>
          <a:prstGeom prst="downArrow">
            <a:avLst>
              <a:gd name="adj1" fmla="val 50000"/>
              <a:gd name="adj2" fmla="val 43403"/>
            </a:avLst>
          </a:prstGeom>
          <a:solidFill>
            <a:srgbClr val="660066"/>
          </a:solidFill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6088" y="3573463"/>
            <a:ext cx="3569545" cy="463846"/>
          </a:xfrm>
          <a:prstGeom prst="rect">
            <a:avLst/>
          </a:prstGeom>
          <a:noFill/>
          <a:ln w="3816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(2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1,3-δι-Ρ-γλυκερικό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οξύ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514099" y="2687702"/>
            <a:ext cx="1149173" cy="669925"/>
          </a:xfrm>
          <a:prstGeom prst="curvedRightArrow">
            <a:avLst>
              <a:gd name="adj1" fmla="val 19444"/>
              <a:gd name="adj2" fmla="val 39815"/>
              <a:gd name="adj3" fmla="val 57188"/>
            </a:avLst>
          </a:prstGeom>
          <a:gradFill rotWithShape="0">
            <a:gsLst>
              <a:gs pos="0">
                <a:srgbClr val="996600"/>
              </a:gs>
              <a:gs pos="100000">
                <a:srgbClr val="000066"/>
              </a:gs>
            </a:gsLst>
            <a:path path="rect">
              <a:fillToRect r="100000" b="10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789837" y="3141664"/>
            <a:ext cx="1965900" cy="463846"/>
          </a:xfrm>
          <a:prstGeom prst="rect">
            <a:avLst/>
          </a:prstGeom>
          <a:solidFill>
            <a:srgbClr val="00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US" sz="2400" b="1">
                <a:solidFill>
                  <a:srgbClr val="FFFFFF"/>
                </a:solidFill>
                <a:latin typeface="Calibri" pitchFamily="34" charset="0"/>
              </a:rPr>
              <a:t>2x) NADH+H</a:t>
            </a:r>
            <a:r>
              <a:rPr lang="en-US" sz="2400" b="1" baseline="3300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796475" y="2590801"/>
            <a:ext cx="1906589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(2x) NAD</a:t>
            </a:r>
            <a:r>
              <a:rPr lang="en-US" sz="2400" b="1" baseline="30000" dirty="0">
                <a:solidFill>
                  <a:srgbClr val="000000"/>
                </a:solidFill>
                <a:latin typeface="Calibri" pitchFamily="34" charset="0"/>
              </a:rPr>
              <a:t>+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+ P</a:t>
            </a:r>
            <a:r>
              <a:rPr lang="en-US" sz="2400" b="1" baseline="-25000" dirty="0">
                <a:solidFill>
                  <a:srgbClr val="000000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45010" y="2636838"/>
            <a:ext cx="5450464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 i="1" dirty="0">
                <a:solidFill>
                  <a:srgbClr val="000000"/>
                </a:solidFill>
                <a:latin typeface="Calibri" pitchFamily="34" charset="0"/>
              </a:rPr>
              <a:t>Η μοναδική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4" charset="0"/>
              </a:rPr>
              <a:t>οξειδοαναγωγική</a:t>
            </a:r>
            <a:r>
              <a:rPr lang="el-GR" sz="2400" b="1" i="1" dirty="0">
                <a:solidFill>
                  <a:srgbClr val="000000"/>
                </a:solidFill>
                <a:latin typeface="Calibri" pitchFamily="34" charset="0"/>
              </a:rPr>
              <a:t> αντίδραση της 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4" charset="0"/>
              </a:rPr>
              <a:t>γλυκόλυσης</a:t>
            </a:r>
            <a:r>
              <a:rPr lang="el-GR" sz="2400" b="1" i="1" dirty="0">
                <a:solidFill>
                  <a:srgbClr val="000000"/>
                </a:solidFill>
                <a:latin typeface="Calibri" pitchFamily="34" charset="0"/>
              </a:rPr>
              <a:t>  (+</a:t>
            </a:r>
            <a:r>
              <a:rPr lang="el-GR" sz="2400" b="1" i="1" dirty="0" err="1">
                <a:solidFill>
                  <a:srgbClr val="000000"/>
                </a:solidFill>
                <a:latin typeface="Calibri" pitchFamily="34" charset="0"/>
              </a:rPr>
              <a:t>φωσφορυλίωση</a:t>
            </a:r>
            <a:r>
              <a:rPr lang="el-GR" sz="2400" b="1" i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79256" y="5708714"/>
            <a:ext cx="5079216" cy="1079399"/>
          </a:xfrm>
          <a:prstGeom prst="rect">
            <a:avLst/>
          </a:prstGeom>
          <a:noFill/>
          <a:ln w="381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2x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πυροσταφυλικό οξύ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CH</a:t>
            </a:r>
            <a:r>
              <a:rPr lang="en-US" sz="3200" b="1" baseline="-33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COOH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6143482" y="5286452"/>
            <a:ext cx="552365" cy="374637"/>
          </a:xfrm>
          <a:prstGeom prst="downArrow">
            <a:avLst>
              <a:gd name="adj1" fmla="val 50000"/>
              <a:gd name="adj2" fmla="val 62015"/>
            </a:avLst>
          </a:prstGeom>
          <a:solidFill>
            <a:srgbClr val="660066"/>
          </a:solidFill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6143482" y="5000700"/>
            <a:ext cx="552365" cy="374637"/>
          </a:xfrm>
          <a:prstGeom prst="downArrow">
            <a:avLst>
              <a:gd name="adj1" fmla="val 50000"/>
              <a:gd name="adj2" fmla="val 62015"/>
            </a:avLst>
          </a:prstGeom>
          <a:solidFill>
            <a:srgbClr val="660066"/>
          </a:solidFill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6143482" y="4714948"/>
            <a:ext cx="552365" cy="374637"/>
          </a:xfrm>
          <a:prstGeom prst="downArrow">
            <a:avLst>
              <a:gd name="adj1" fmla="val 50000"/>
              <a:gd name="adj2" fmla="val 62015"/>
            </a:avLst>
          </a:prstGeom>
          <a:solidFill>
            <a:srgbClr val="660066"/>
          </a:solidFill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6143482" y="4429196"/>
            <a:ext cx="552365" cy="374637"/>
          </a:xfrm>
          <a:prstGeom prst="downArrow">
            <a:avLst>
              <a:gd name="adj1" fmla="val 50000"/>
              <a:gd name="adj2" fmla="val 62015"/>
            </a:avLst>
          </a:prstGeom>
          <a:solidFill>
            <a:srgbClr val="660066"/>
          </a:solidFill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6143482" y="4143444"/>
            <a:ext cx="552365" cy="374637"/>
          </a:xfrm>
          <a:prstGeom prst="downArrow">
            <a:avLst>
              <a:gd name="adj1" fmla="val 50000"/>
              <a:gd name="adj2" fmla="val 62015"/>
            </a:avLst>
          </a:prstGeom>
          <a:solidFill>
            <a:srgbClr val="660066"/>
          </a:solidFill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879165" y="4797489"/>
            <a:ext cx="2038035" cy="586957"/>
          </a:xfrm>
          <a:prstGeom prst="rect">
            <a:avLst/>
          </a:prstGeom>
          <a:solidFill>
            <a:srgbClr val="C00000"/>
          </a:solidFill>
          <a:ln w="2844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US" sz="2400" b="1">
                <a:solidFill>
                  <a:srgbClr val="FFFFFF"/>
                </a:solidFill>
                <a:latin typeface="Calibri" pitchFamily="34" charset="0"/>
              </a:rPr>
              <a:t>2x</a:t>
            </a:r>
            <a:r>
              <a:rPr lang="el-GR" sz="2400" b="1">
                <a:solidFill>
                  <a:srgbClr val="FFFFFF"/>
                </a:solidFill>
                <a:latin typeface="Calibri" pitchFamily="34" charset="0"/>
              </a:rPr>
              <a:t>) </a:t>
            </a:r>
            <a:r>
              <a:rPr lang="el-GR" sz="3200" b="1" i="1">
                <a:solidFill>
                  <a:srgbClr val="FFFFFF"/>
                </a:solidFill>
                <a:latin typeface="Calibri" pitchFamily="34" charset="0"/>
              </a:rPr>
              <a:t>2 </a:t>
            </a:r>
            <a:r>
              <a:rPr lang="en-US" sz="3200" b="1" i="1">
                <a:solidFill>
                  <a:srgbClr val="FFFFFF"/>
                </a:solidFill>
                <a:latin typeface="Calibri" pitchFamily="34" charset="0"/>
              </a:rPr>
              <a:t>ATP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50752" y="4149725"/>
            <a:ext cx="5185948" cy="1387176"/>
          </a:xfrm>
          <a:prstGeom prst="rect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i="1" dirty="0">
                <a:solidFill>
                  <a:srgbClr val="FFFFFF"/>
                </a:solidFill>
                <a:latin typeface="Calibri" pitchFamily="34" charset="0"/>
              </a:rPr>
              <a:t>[2] Αντιδράσεις φωσφορυλίωσης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i="1" dirty="0">
                <a:solidFill>
                  <a:srgbClr val="FFFFFF"/>
                </a:solidFill>
                <a:latin typeface="Calibri" pitchFamily="34" charset="0"/>
              </a:rPr>
              <a:t>σε επίπεδο υποστρώματος: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i="1" dirty="0">
                <a:solidFill>
                  <a:srgbClr val="FFFFFF"/>
                </a:solidFill>
                <a:latin typeface="Calibri" pitchFamily="34" charset="0"/>
              </a:rPr>
              <a:t>παραγωγή </a:t>
            </a: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</a:rPr>
              <a:t>ΑΤΡ</a:t>
            </a:r>
            <a:endParaRPr lang="el-GR" sz="28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6510923" y="4149725"/>
            <a:ext cx="1257107" cy="1181100"/>
          </a:xfrm>
          <a:prstGeom prst="curvedRightArrow">
            <a:avLst>
              <a:gd name="adj1" fmla="val 20000"/>
              <a:gd name="adj2" fmla="val 40000"/>
              <a:gd name="adj3" fmla="val 19713"/>
            </a:avLst>
          </a:prstGeom>
          <a:solidFill>
            <a:srgbClr val="00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972540" y="3933889"/>
            <a:ext cx="176552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2x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ADP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" y="6309382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25649"/>
              </p:ext>
            </p:extLst>
          </p:nvPr>
        </p:nvGraphicFramePr>
        <p:xfrm>
          <a:off x="476846" y="771525"/>
          <a:ext cx="9417248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MDLDrawObject Class" r:id="rId4" imgW="6896179" imgH="3352845" progId="">
                  <p:embed/>
                </p:oleObj>
              </mc:Choice>
              <mc:Fallback>
                <p:oleObj name="MDLDrawObject Class" r:id="rId4" imgW="6896179" imgH="3352845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46" y="771525"/>
                        <a:ext cx="9417248" cy="4579938"/>
                      </a:xfrm>
                      <a:prstGeom prst="rect">
                        <a:avLst/>
                      </a:prstGeom>
                      <a:solidFill>
                        <a:srgbClr val="9C9CD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723" y="5315724"/>
            <a:ext cx="10079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u="sng" dirty="0">
                <a:solidFill>
                  <a:srgbClr val="000000"/>
                </a:solidFill>
                <a:latin typeface="Calibri" pitchFamily="34" charset="0"/>
              </a:rPr>
              <a:t>Αντίδραση φωσφορυλίωσης σε επίπεδο υποστρώματος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η φωσφορική ομάδα «περνά» από μια ουσία «υψηλής ενέργειας» κατευθείαν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χωρίς την παρέμβαση της ΑΤΡ-</a:t>
            </a:r>
            <a:r>
              <a:rPr lang="el-GR" sz="2400" b="1" dirty="0" err="1">
                <a:solidFill>
                  <a:srgbClr val="000000"/>
                </a:solidFill>
                <a:latin typeface="Calibri" pitchFamily="34" charset="0"/>
              </a:rPr>
              <a:t>συνθάσης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, αλλά με τη δράση μιας </a:t>
            </a:r>
            <a:r>
              <a:rPr lang="el-GR" sz="2400" b="1" dirty="0" err="1">
                <a:solidFill>
                  <a:srgbClr val="000000"/>
                </a:solidFill>
                <a:latin typeface="Calibri" pitchFamily="34" charset="0"/>
              </a:rPr>
              <a:t>κινάσης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) στην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ADP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και παράγεται η ΑΤΡ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699" y="179932"/>
            <a:ext cx="9359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Παραγωγή της ΑΤΡ στις αντιδράσεις της γλυκόλυσης</a:t>
            </a:r>
          </a:p>
        </p:txBody>
      </p:sp>
      <p:sp>
        <p:nvSpPr>
          <p:cNvPr id="7" name="Rectangle 6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Άδειες Χρήσης</a:t>
            </a:r>
          </a:p>
        </p:txBody>
      </p:sp>
      <p:sp>
        <p:nvSpPr>
          <p:cNvPr id="62467" name="Περιεχόμενο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υπόκειται σε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άδειες χρήσης 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Creative Commons. </a:t>
            </a:r>
          </a:p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2468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1" y="4941890"/>
            <a:ext cx="1584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0FB431-A75C-4B6A-946D-02F0A8332B52}" type="slidenum">
              <a:rPr lang="el-GR" altLang="el-GR" smtClean="0">
                <a:latin typeface="Calibri" pitchFamily="34" charset="0"/>
                <a:cs typeface="Arial" charset="0"/>
              </a:rPr>
              <a:pPr/>
              <a:t>2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 bwMode="auto">
          <a:xfrm rot="19047750">
            <a:off x="7685817" y="2138303"/>
            <a:ext cx="503979" cy="100811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13" name="AutoShape 1"/>
          <p:cNvSpPr>
            <a:spLocks noChangeArrowheads="1"/>
          </p:cNvSpPr>
          <p:nvPr/>
        </p:nvSpPr>
        <p:spPr bwMode="auto">
          <a:xfrm rot="19756114">
            <a:off x="2666060" y="-1923397"/>
            <a:ext cx="1842712" cy="8356567"/>
          </a:xfrm>
          <a:prstGeom prst="downArrow">
            <a:avLst>
              <a:gd name="adj1" fmla="val 47602"/>
              <a:gd name="adj2" fmla="val 68188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83675" y="260712"/>
            <a:ext cx="2512625" cy="586957"/>
          </a:xfrm>
          <a:prstGeom prst="rect">
            <a:avLst/>
          </a:prstGeom>
          <a:solidFill>
            <a:srgbClr val="99CC00"/>
          </a:solidFill>
          <a:ln w="936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  ΓΛΥΚΟΖΗ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659896" y="5237987"/>
            <a:ext cx="5503013" cy="1079399"/>
          </a:xfrm>
          <a:prstGeom prst="rect">
            <a:avLst/>
          </a:prstGeom>
          <a:solidFill>
            <a:srgbClr val="808080"/>
          </a:solidFill>
          <a:ln w="38160"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FFFFFF"/>
                </a:solidFill>
                <a:latin typeface="Calibri" pitchFamily="34" charset="0"/>
              </a:rPr>
              <a:t>(2χ) πυροσταφυλικό οξύ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CH</a:t>
            </a:r>
            <a:r>
              <a:rPr lang="en-US" sz="3200" b="1" baseline="-1000">
                <a:solidFill>
                  <a:srgbClr val="00FEE7"/>
                </a:solidFill>
                <a:latin typeface="Calibri" pitchFamily="34" charset="0"/>
              </a:rPr>
              <a:t>3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20160000">
            <a:off x="2280759" y="2657474"/>
            <a:ext cx="4495106" cy="685800"/>
          </a:xfrm>
          <a:prstGeom prst="rightArrow">
            <a:avLst>
              <a:gd name="adj1" fmla="val 50000"/>
              <a:gd name="adj2" fmla="val 99825"/>
            </a:avLst>
          </a:prstGeom>
          <a:solidFill>
            <a:srgbClr val="FC0238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20220000">
            <a:off x="1346916" y="1295365"/>
            <a:ext cx="4697957" cy="685800"/>
          </a:xfrm>
          <a:prstGeom prst="rightArrow">
            <a:avLst>
              <a:gd name="adj1" fmla="val 50000"/>
              <a:gd name="adj2" fmla="val 75033"/>
            </a:avLst>
          </a:prstGeom>
          <a:solidFill>
            <a:srgbClr val="FC0238"/>
          </a:solidFill>
          <a:ln w="9525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47712" y="2348944"/>
            <a:ext cx="1396834" cy="58695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NAD</a:t>
            </a:r>
            <a:r>
              <a:rPr lang="en-US" sz="32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3485173">
            <a:off x="2248846" y="2392508"/>
            <a:ext cx="341189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44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ΓΛΥΚΟΛΥΣΗ</a:t>
            </a:r>
            <a:endParaRPr lang="en-US" sz="4400" b="1" dirty="0">
              <a:solidFill>
                <a:srgbClr val="3333CC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412" y="5572204"/>
            <a:ext cx="2506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ΓΛΥΚΟΛΥΣΗ: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σύνοψη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23687" y="3645024"/>
            <a:ext cx="2087910" cy="864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2 ADP</a:t>
            </a:r>
            <a:endParaRPr lang="el-GR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511441" y="1556792"/>
            <a:ext cx="1799922" cy="86409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2 ATP</a:t>
            </a:r>
            <a:endParaRPr lang="el-GR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791472" y="260648"/>
            <a:ext cx="2447894" cy="7920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2 NADH+H</a:t>
            </a:r>
            <a:r>
              <a:rPr lang="en-US" sz="3200" b="1" baseline="30000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+</a:t>
            </a:r>
            <a:endParaRPr lang="el-GR" sz="3200" b="1" dirty="0">
              <a:solidFill>
                <a:srgbClr val="3333CC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1639" y="2935837"/>
            <a:ext cx="287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Κάλυψη ενεργειακών αναγκών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73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19479" y="2528958"/>
            <a:ext cx="4213361" cy="1079399"/>
          </a:xfrm>
          <a:prstGeom prst="rect">
            <a:avLst/>
          </a:prstGeom>
          <a:solidFill>
            <a:srgbClr val="808080"/>
          </a:solidFill>
          <a:ln w="3816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square"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2χ </a:t>
            </a:r>
            <a:r>
              <a:rPr lang="el-GR" sz="3200" b="1" dirty="0" err="1">
                <a:solidFill>
                  <a:srgbClr val="FFFFFF"/>
                </a:solidFill>
                <a:latin typeface="Calibri" pitchFamily="34" charset="0"/>
              </a:rPr>
              <a:t>πυροσταφυλικό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 οξύ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CH</a:t>
            </a:r>
            <a:r>
              <a:rPr lang="en-US" sz="3200" b="1" baseline="-1000" dirty="0">
                <a:solidFill>
                  <a:srgbClr val="00FEE7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5049" y="4222849"/>
            <a:ext cx="795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Ποιά η τύχη τους σε </a:t>
            </a:r>
            <a:r>
              <a:rPr lang="el-GR" sz="3600" b="1" u="sng" dirty="0">
                <a:solidFill>
                  <a:srgbClr val="FFFFFF"/>
                </a:solidFill>
                <a:latin typeface="Calibri" pitchFamily="34" charset="0"/>
              </a:rPr>
              <a:t>αερόβιες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 συνθήκες;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2162" y="5215014"/>
            <a:ext cx="8448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Ποιά η τύχη τους σε </a:t>
            </a:r>
            <a:r>
              <a:rPr lang="el-GR" sz="3600" b="1" u="sng" dirty="0">
                <a:solidFill>
                  <a:srgbClr val="FFFFFF"/>
                </a:solidFill>
                <a:latin typeface="Calibri" pitchFamily="34" charset="0"/>
              </a:rPr>
              <a:t>αναερόβιες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 συνθήκες;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615" y="260712"/>
            <a:ext cx="844737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6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Προϊόντα της γλυκόλυσης</a:t>
            </a:r>
          </a:p>
        </p:txBody>
      </p:sp>
      <p:cxnSp>
        <p:nvCxnSpPr>
          <p:cNvPr id="9" name="Straight Arrow Connector 8"/>
          <p:cNvCxnSpPr>
            <a:stCxn id="7" idx="2"/>
            <a:endCxn id="11" idx="0"/>
          </p:cNvCxnSpPr>
          <p:nvPr/>
        </p:nvCxnSpPr>
        <p:spPr bwMode="auto">
          <a:xfrm flipH="1">
            <a:off x="2119635" y="1276367"/>
            <a:ext cx="3192669" cy="1539888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2"/>
            <a:endCxn id="3" idx="0"/>
          </p:cNvCxnSpPr>
          <p:nvPr/>
        </p:nvCxnSpPr>
        <p:spPr bwMode="auto">
          <a:xfrm>
            <a:off x="5312300" y="1276369"/>
            <a:ext cx="2513856" cy="1252583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823687" y="2816255"/>
            <a:ext cx="2591888" cy="7920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2</a:t>
            </a:r>
            <a:r>
              <a:rPr lang="el-GR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χ </a:t>
            </a:r>
            <a:r>
              <a:rPr lang="en-US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NADH+H</a:t>
            </a:r>
            <a:r>
              <a:rPr lang="en-US" sz="3200" b="1" baseline="30000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+</a:t>
            </a:r>
            <a:endParaRPr lang="el-GR" sz="3200" b="1" dirty="0">
              <a:solidFill>
                <a:srgbClr val="3333CC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73643" y="2132914"/>
            <a:ext cx="4213361" cy="1079399"/>
          </a:xfrm>
          <a:prstGeom prst="rect">
            <a:avLst/>
          </a:prstGeom>
          <a:solidFill>
            <a:srgbClr val="808080"/>
          </a:solidFill>
          <a:ln w="3816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square"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2χ </a:t>
            </a:r>
            <a:r>
              <a:rPr lang="el-GR" sz="3200" b="1" dirty="0" err="1">
                <a:solidFill>
                  <a:srgbClr val="FFFFFF"/>
                </a:solidFill>
                <a:latin typeface="Calibri" pitchFamily="34" charset="0"/>
              </a:rPr>
              <a:t>πυροσταφυλικό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 οξύ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CH</a:t>
            </a:r>
            <a:r>
              <a:rPr lang="en-US" sz="3200" b="1" baseline="-1000" dirty="0">
                <a:solidFill>
                  <a:srgbClr val="00FEE7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" y="1196816"/>
            <a:ext cx="388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αερόβιες συνθήκες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7618" y="260712"/>
            <a:ext cx="514679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Προϊόντα της γλυκόλυσης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3199618" y="907043"/>
            <a:ext cx="1781397" cy="1513887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2"/>
            <a:endCxn id="3" idx="0"/>
          </p:cNvCxnSpPr>
          <p:nvPr/>
        </p:nvCxnSpPr>
        <p:spPr bwMode="auto">
          <a:xfrm>
            <a:off x="4981019" y="907043"/>
            <a:ext cx="3199305" cy="1225871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Down Arrow 10"/>
          <p:cNvSpPr/>
          <p:nvPr/>
        </p:nvSpPr>
        <p:spPr bwMode="auto">
          <a:xfrm>
            <a:off x="1759677" y="3068960"/>
            <a:ext cx="431981" cy="122413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5699" y="2276872"/>
            <a:ext cx="2807879" cy="7920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(</a:t>
            </a:r>
            <a:r>
              <a:rPr lang="en-US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2</a:t>
            </a:r>
            <a:r>
              <a:rPr lang="el-GR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χ) </a:t>
            </a:r>
            <a:r>
              <a:rPr lang="en-US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NADH+H</a:t>
            </a:r>
            <a:r>
              <a:rPr lang="en-US" sz="3200" b="1" baseline="30000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+</a:t>
            </a:r>
            <a:endParaRPr lang="el-GR" sz="3200" b="1" dirty="0">
              <a:solidFill>
                <a:srgbClr val="3333CC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3735" y="4293102"/>
            <a:ext cx="3143546" cy="2064284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ΜΙΤΟΧΟΝΔΡΙΟ: αναπνευστική αλυσίδα και παραγωγή ΑΤΡ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8095372" y="3356992"/>
            <a:ext cx="575975" cy="72008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Down Arrow 14"/>
          <p:cNvSpPr/>
          <p:nvPr/>
        </p:nvSpPr>
        <p:spPr bwMode="auto">
          <a:xfrm>
            <a:off x="8122206" y="4293096"/>
            <a:ext cx="575975" cy="72008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6" name="Down Arrow 14"/>
          <p:cNvSpPr/>
          <p:nvPr/>
        </p:nvSpPr>
        <p:spPr bwMode="auto">
          <a:xfrm>
            <a:off x="8123565" y="5253980"/>
            <a:ext cx="575975" cy="72008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0768" y="6111826"/>
            <a:ext cx="275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Επόμενη διαφάνεια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7477  E" pathEditMode="relative" ptsTypes="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7477  E" pathEditMode="relative" ptsTypes="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7477  E" pathEditMode="relative" ptsTypes="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5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301542" y="6154803"/>
            <a:ext cx="335217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000" b="1" dirty="0">
                <a:solidFill>
                  <a:srgbClr val="3333CC">
                    <a:lumMod val="20000"/>
                    <a:lumOff val="80000"/>
                  </a:srgbClr>
                </a:solidFill>
                <a:latin typeface="Calibri" pitchFamily="34" charset="0"/>
              </a:rPr>
              <a:t>ΚΥΚΛΟΣ </a:t>
            </a:r>
            <a:r>
              <a:rPr lang="en-US" sz="4000" b="1" dirty="0">
                <a:solidFill>
                  <a:srgbClr val="3333CC">
                    <a:lumMod val="20000"/>
                    <a:lumOff val="80000"/>
                  </a:srgbClr>
                </a:solidFill>
                <a:latin typeface="Calibri" pitchFamily="34" charset="0"/>
              </a:rPr>
              <a:t>KREBS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415581" y="4429138"/>
            <a:ext cx="3237882" cy="1202510"/>
          </a:xfrm>
          <a:prstGeom prst="rect">
            <a:avLst/>
          </a:prstGeom>
          <a:solidFill>
            <a:srgbClr val="CC9900"/>
          </a:solidFill>
          <a:ln w="3816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square"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Ακετυλο-</a:t>
            </a:r>
            <a:r>
              <a:rPr lang="en-US" sz="3200" b="1" dirty="0" err="1">
                <a:solidFill>
                  <a:srgbClr val="FFFFFF"/>
                </a:solidFill>
                <a:latin typeface="Calibri" pitchFamily="34" charset="0"/>
              </a:rPr>
              <a:t>CoA</a:t>
            </a:r>
            <a:endParaRPr lang="en-US" sz="32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u="sng" dirty="0">
                <a:solidFill>
                  <a:srgbClr val="FFFF00"/>
                </a:solidFill>
                <a:latin typeface="Calibri" pitchFamily="34" charset="0"/>
              </a:rPr>
              <a:t>CH</a:t>
            </a:r>
            <a:r>
              <a:rPr lang="en-US" sz="4000" b="1" u="sng" baseline="-1000" dirty="0">
                <a:solidFill>
                  <a:srgbClr val="00FEE7"/>
                </a:solidFill>
                <a:latin typeface="Calibri" pitchFamily="34" charset="0"/>
              </a:rPr>
              <a:t>3</a:t>
            </a:r>
            <a:r>
              <a:rPr lang="en-US" sz="4000" b="1" u="sng" dirty="0">
                <a:solidFill>
                  <a:srgbClr val="FFFF00"/>
                </a:solidFill>
                <a:latin typeface="Calibri" pitchFamily="34" charset="0"/>
              </a:rPr>
              <a:t>CO</a:t>
            </a:r>
            <a:r>
              <a:rPr lang="en-US" sz="4000" b="1" dirty="0">
                <a:solidFill>
                  <a:srgbClr val="FFFF00"/>
                </a:solidFill>
                <a:latin typeface="Calibri" pitchFamily="34" charset="0"/>
              </a:rPr>
              <a:t>-</a:t>
            </a:r>
            <a:r>
              <a:rPr lang="en-US" sz="4000" b="1" i="1" dirty="0">
                <a:solidFill>
                  <a:srgbClr val="FFFF00"/>
                </a:solidFill>
                <a:latin typeface="Calibri" pitchFamily="34" charset="0"/>
              </a:rPr>
              <a:t>S-CoA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415581" y="3524103"/>
            <a:ext cx="1044302" cy="710067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CO</a:t>
            </a:r>
            <a:r>
              <a:rPr lang="en-US" sz="4000" b="1" baseline="-25000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943704" y="2717848"/>
            <a:ext cx="2392427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NADH+H</a:t>
            </a:r>
            <a:r>
              <a:rPr lang="en-US" sz="4000" b="1" baseline="30000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714966" y="5643578"/>
            <a:ext cx="504747" cy="647700"/>
          </a:xfrm>
          <a:prstGeom prst="downArrow">
            <a:avLst>
              <a:gd name="adj1" fmla="val 50000"/>
              <a:gd name="adj2" fmla="val 32075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7916522" y="3404945"/>
            <a:ext cx="647600" cy="672133"/>
          </a:xfrm>
          <a:prstGeom prst="downArrow">
            <a:avLst>
              <a:gd name="adj1" fmla="val 50000"/>
              <a:gd name="adj2" fmla="val 30515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510450" y="5544086"/>
            <a:ext cx="2590720" cy="95628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Αναπνευστική αλυσίδα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354637" y="1285868"/>
            <a:ext cx="1369143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NAD</a:t>
            </a:r>
            <a:r>
              <a:rPr lang="en-US" sz="4000" b="1" baseline="30000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75739" y="2291960"/>
            <a:ext cx="3703561" cy="120251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Οξειδωτική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αποκαρβοξυλίωση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643512" y="1285860"/>
            <a:ext cx="785697" cy="3214710"/>
          </a:xfrm>
          <a:prstGeom prst="downArrow">
            <a:avLst>
              <a:gd name="adj1" fmla="val 50000"/>
              <a:gd name="adj2" fmla="val 54167"/>
            </a:avLst>
          </a:prstGeom>
          <a:solidFill>
            <a:srgbClr val="CC00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304800" dist="165100" dir="21540000" algn="ctr" rotWithShape="0">
              <a:srgbClr val="FFFF00">
                <a:alpha val="78000"/>
              </a:srgbClr>
            </a:outerShdw>
          </a:effec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35059" y="4429190"/>
            <a:ext cx="2623609" cy="1448731"/>
          </a:xfrm>
          <a:prstGeom prst="rect">
            <a:avLst/>
          </a:prstGeom>
          <a:solidFill>
            <a:srgbClr val="33330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400" i="1" dirty="0">
                <a:solidFill>
                  <a:srgbClr val="FFFFFF"/>
                </a:solidFill>
                <a:latin typeface="Calibri" pitchFamily="34" charset="0"/>
              </a:rPr>
              <a:t>Αερόβιες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400" i="1" dirty="0">
                <a:solidFill>
                  <a:srgbClr val="FFFFFF"/>
                </a:solidFill>
                <a:latin typeface="Calibri" pitchFamily="34" charset="0"/>
              </a:rPr>
              <a:t>συνθήκες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7000" y="44676"/>
            <a:ext cx="3781923" cy="1079399"/>
          </a:xfrm>
          <a:prstGeom prst="rect">
            <a:avLst/>
          </a:prstGeom>
          <a:solidFill>
            <a:srgbClr val="808080"/>
          </a:solidFill>
          <a:ln w="3816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square"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πυροσταφυλικό οξύ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CH</a:t>
            </a:r>
            <a:r>
              <a:rPr lang="en-US" sz="3200" b="1" baseline="-1000" dirty="0">
                <a:solidFill>
                  <a:srgbClr val="00FEE7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21" name="Arc 20"/>
          <p:cNvSpPr/>
          <p:nvPr/>
        </p:nvSpPr>
        <p:spPr bwMode="auto">
          <a:xfrm rot="21226478">
            <a:off x="2894662" y="1521865"/>
            <a:ext cx="2447894" cy="3168000"/>
          </a:xfrm>
          <a:prstGeom prst="arc">
            <a:avLst>
              <a:gd name="adj1" fmla="val 15298942"/>
              <a:gd name="adj2" fmla="val 19494921"/>
            </a:avLst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03540" y="44676"/>
            <a:ext cx="3412836" cy="132667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Συνένζυμο Α (</a:t>
            </a:r>
            <a:r>
              <a:rPr lang="en-US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CoA</a:t>
            </a:r>
            <a:r>
              <a:rPr lang="el-GR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)</a:t>
            </a:r>
            <a:endParaRPr lang="en-US" sz="3200" b="1" baseline="30000" dirty="0">
              <a:solidFill>
                <a:srgbClr val="3333CC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07329" y="87078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Τόξο 22"/>
          <p:cNvSpPr/>
          <p:nvPr/>
        </p:nvSpPr>
        <p:spPr bwMode="auto">
          <a:xfrm rot="7452721">
            <a:off x="2766666" y="2097229"/>
            <a:ext cx="2837012" cy="1279249"/>
          </a:xfrm>
          <a:prstGeom prst="arc">
            <a:avLst>
              <a:gd name="adj1" fmla="val 12733574"/>
              <a:gd name="adj2" fmla="val 18908718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Συν 3"/>
          <p:cNvSpPr/>
          <p:nvPr/>
        </p:nvSpPr>
        <p:spPr bwMode="auto">
          <a:xfrm>
            <a:off x="4567436" y="161681"/>
            <a:ext cx="904166" cy="936098"/>
          </a:xfrm>
          <a:prstGeom prst="mathPlu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7916522" y="4141124"/>
            <a:ext cx="647600" cy="672133"/>
          </a:xfrm>
          <a:prstGeom prst="downArrow">
            <a:avLst>
              <a:gd name="adj1" fmla="val 50000"/>
              <a:gd name="adj2" fmla="val 30515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7916522" y="4832206"/>
            <a:ext cx="647600" cy="672133"/>
          </a:xfrm>
          <a:prstGeom prst="downArrow">
            <a:avLst>
              <a:gd name="adj1" fmla="val 50000"/>
              <a:gd name="adj2" fmla="val 30515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Τόξο 1"/>
          <p:cNvSpPr/>
          <p:nvPr/>
        </p:nvSpPr>
        <p:spPr bwMode="auto">
          <a:xfrm>
            <a:off x="5036558" y="1154909"/>
            <a:ext cx="2468944" cy="2044459"/>
          </a:xfrm>
          <a:prstGeom prst="arc">
            <a:avLst>
              <a:gd name="adj1" fmla="val 3346726"/>
              <a:gd name="adj2" fmla="val 10926205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24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c 24"/>
          <p:cNvSpPr/>
          <p:nvPr/>
        </p:nvSpPr>
        <p:spPr>
          <a:xfrm rot="15777800">
            <a:off x="2306510" y="571512"/>
            <a:ext cx="1866634" cy="1801819"/>
          </a:xfrm>
          <a:prstGeom prst="arc">
            <a:avLst>
              <a:gd name="adj1" fmla="val 455887"/>
              <a:gd name="adj2" fmla="val 5409588"/>
            </a:avLst>
          </a:prstGeom>
          <a:noFill/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>
            <a:off x="5403461" y="5175096"/>
            <a:ext cx="928550" cy="1000108"/>
          </a:xfrm>
          <a:prstGeom prst="arc">
            <a:avLst>
              <a:gd name="adj1" fmla="val 11273958"/>
              <a:gd name="adj2" fmla="val 16584872"/>
            </a:avLst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2189229" y="2862830"/>
            <a:ext cx="571503" cy="30266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15777800">
            <a:off x="969838" y="545556"/>
            <a:ext cx="1866634" cy="1801819"/>
          </a:xfrm>
          <a:prstGeom prst="arc">
            <a:avLst>
              <a:gd name="adj1" fmla="val 455887"/>
              <a:gd name="adj2" fmla="val 5098257"/>
            </a:avLst>
          </a:prstGeom>
          <a:noFill/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4278647">
            <a:off x="7157652" y="2621957"/>
            <a:ext cx="1571636" cy="3172421"/>
          </a:xfrm>
          <a:prstGeom prst="arc">
            <a:avLst>
              <a:gd name="adj1" fmla="val 17597086"/>
              <a:gd name="adj2" fmla="val 4581137"/>
            </a:avLst>
          </a:prstGeom>
          <a:noFill/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1427359">
            <a:off x="6218191" y="2682408"/>
            <a:ext cx="1571636" cy="2286016"/>
          </a:xfrm>
          <a:prstGeom prst="arc">
            <a:avLst>
              <a:gd name="adj1" fmla="val 18861924"/>
              <a:gd name="adj2" fmla="val 4581137"/>
            </a:avLst>
          </a:prstGeom>
          <a:noFill/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432410">
            <a:off x="232080" y="3804711"/>
            <a:ext cx="1571636" cy="1692675"/>
          </a:xfrm>
          <a:prstGeom prst="arc">
            <a:avLst>
              <a:gd name="adj1" fmla="val 17272572"/>
              <a:gd name="adj2" fmla="val 5182957"/>
            </a:avLst>
          </a:prstGeom>
          <a:noFill/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49" y="232667"/>
            <a:ext cx="1710725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l-GR" sz="3200" b="1" dirty="0">
                <a:solidFill>
                  <a:prstClr val="white"/>
                </a:solidFill>
              </a:rPr>
              <a:t>ΓΛΥΚΟΖΗ</a:t>
            </a:r>
          </a:p>
        </p:txBody>
      </p:sp>
      <p:sp>
        <p:nvSpPr>
          <p:cNvPr id="6" name="Down Arrow 5"/>
          <p:cNvSpPr/>
          <p:nvPr/>
        </p:nvSpPr>
        <p:spPr>
          <a:xfrm rot="5400000">
            <a:off x="2916901" y="2839520"/>
            <a:ext cx="1357322" cy="3544443"/>
          </a:xfrm>
          <a:prstGeom prst="downArrow">
            <a:avLst>
              <a:gd name="adj1" fmla="val 50000"/>
              <a:gd name="adj2" fmla="val 29763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sz="2400" b="1" dirty="0">
                <a:solidFill>
                  <a:prstClr val="white"/>
                </a:solidFill>
              </a:rPr>
              <a:t>Αναπνευστική αλυσίδα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9130" y="103065"/>
            <a:ext cx="3214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prstClr val="white"/>
                </a:solidFill>
              </a:rPr>
              <a:t>Πυροσταφυλικό οξύ</a:t>
            </a:r>
            <a:endParaRPr lang="en-US" sz="2800" b="1" dirty="0">
              <a:solidFill>
                <a:prstClr val="white"/>
              </a:solidFill>
            </a:endParaRPr>
          </a:p>
          <a:p>
            <a:pPr algn="ctr"/>
            <a:r>
              <a:rPr lang="en-US" sz="2800" b="1" dirty="0">
                <a:solidFill>
                  <a:prstClr val="white"/>
                </a:solidFill>
              </a:rPr>
              <a:t>[CH</a:t>
            </a:r>
            <a:r>
              <a:rPr lang="en-US" sz="2800" b="1" baseline="-25000" dirty="0">
                <a:solidFill>
                  <a:prstClr val="white"/>
                </a:solidFill>
              </a:rPr>
              <a:t>3</a:t>
            </a:r>
            <a:r>
              <a:rPr lang="en-US" sz="2800" b="1" dirty="0">
                <a:solidFill>
                  <a:prstClr val="white"/>
                </a:solidFill>
              </a:rPr>
              <a:t>COCOOH]</a:t>
            </a:r>
            <a:endParaRPr lang="el-GR" sz="28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805" y="2031891"/>
            <a:ext cx="1856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prstClr val="white"/>
                </a:solidFill>
              </a:rPr>
              <a:t>Ακετυλο-</a:t>
            </a:r>
            <a:r>
              <a:rPr lang="en-US" sz="2400" b="1" dirty="0" err="1">
                <a:solidFill>
                  <a:prstClr val="white"/>
                </a:solidFill>
              </a:rPr>
              <a:t>CoA</a:t>
            </a:r>
            <a:endParaRPr lang="en-US" sz="2400" b="1" dirty="0">
              <a:solidFill>
                <a:prstClr val="white"/>
              </a:solidFill>
            </a:endParaRPr>
          </a:p>
          <a:p>
            <a:r>
              <a:rPr lang="en-US" sz="2400" b="1" dirty="0">
                <a:solidFill>
                  <a:prstClr val="white"/>
                </a:solidFill>
              </a:rPr>
              <a:t>[CH</a:t>
            </a:r>
            <a:r>
              <a:rPr lang="en-US" sz="2400" b="1" baseline="-25000" dirty="0">
                <a:solidFill>
                  <a:prstClr val="white"/>
                </a:solidFill>
              </a:rPr>
              <a:t>3</a:t>
            </a:r>
            <a:r>
              <a:rPr lang="en-US" sz="2400" b="1" dirty="0">
                <a:solidFill>
                  <a:prstClr val="white"/>
                </a:solidFill>
              </a:rPr>
              <a:t>CO-</a:t>
            </a:r>
            <a:r>
              <a:rPr lang="en-US" sz="2400" b="1" dirty="0">
                <a:solidFill>
                  <a:srgbClr val="FFFF00"/>
                </a:solidFill>
              </a:rPr>
              <a:t>CoA</a:t>
            </a:r>
            <a:r>
              <a:rPr lang="en-US" sz="2400" b="1" dirty="0">
                <a:solidFill>
                  <a:prstClr val="white"/>
                </a:solidFill>
              </a:rPr>
              <a:t>]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23874" y="1031692"/>
            <a:ext cx="571503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23826" y="4032088"/>
            <a:ext cx="1857389" cy="1285884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K</a:t>
            </a:r>
            <a:r>
              <a:rPr lang="el-GR" sz="2400" b="1" dirty="0" err="1">
                <a:solidFill>
                  <a:prstClr val="white"/>
                </a:solidFill>
              </a:rPr>
              <a:t>ύκλος</a:t>
            </a:r>
            <a:r>
              <a:rPr lang="el-GR" sz="2400" b="1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KREBS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823874" y="2817642"/>
            <a:ext cx="571503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39942" y="4227358"/>
            <a:ext cx="571503" cy="785818"/>
          </a:xfrm>
          <a:prstGeom prst="roundRect">
            <a:avLst>
              <a:gd name="adj" fmla="val 50000"/>
            </a:avLst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</a:t>
            </a:r>
            <a:r>
              <a:rPr lang="en-US" b="1" baseline="30000" dirty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30000" dirty="0">
                <a:solidFill>
                  <a:prstClr val="white"/>
                </a:solidFill>
              </a:rPr>
              <a:t>+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4998" y="4903226"/>
            <a:ext cx="928693" cy="64294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O</a:t>
            </a:r>
            <a:r>
              <a:rPr lang="en-US" sz="4000" b="1" baseline="-25000" dirty="0">
                <a:solidFill>
                  <a:prstClr val="white"/>
                </a:solidFill>
              </a:rPr>
              <a:t>2</a:t>
            </a:r>
            <a:endParaRPr lang="el-GR" sz="4000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3778" y="3506138"/>
            <a:ext cx="1285884" cy="642942"/>
          </a:xfrm>
          <a:prstGeom prst="roundRect">
            <a:avLst>
              <a:gd name="adj" fmla="val 50000"/>
            </a:avLst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H</a:t>
            </a:r>
            <a:r>
              <a:rPr lang="en-US" sz="4000" b="1" baseline="-25000" dirty="0">
                <a:solidFill>
                  <a:prstClr val="white"/>
                </a:solidFill>
              </a:rPr>
              <a:t>2</a:t>
            </a:r>
            <a:r>
              <a:rPr lang="en-US" sz="4000" b="1" dirty="0">
                <a:solidFill>
                  <a:prstClr val="white"/>
                </a:solidFill>
              </a:rPr>
              <a:t>O</a:t>
            </a:r>
            <a:endParaRPr lang="el-GR" sz="400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38415" y="3031956"/>
            <a:ext cx="785818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CO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52834" y="3817774"/>
            <a:ext cx="785818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CO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4278647">
            <a:off x="6627169" y="-820188"/>
            <a:ext cx="1866346" cy="3172421"/>
          </a:xfrm>
          <a:prstGeom prst="arc">
            <a:avLst>
              <a:gd name="adj1" fmla="val 1229156"/>
              <a:gd name="adj2" fmla="val 5306800"/>
            </a:avLst>
          </a:prstGeom>
          <a:noFill/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64889" y="1438304"/>
            <a:ext cx="785818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CO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02568" y="1274755"/>
            <a:ext cx="785818" cy="4286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ATP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99513" y="4227358"/>
            <a:ext cx="571503" cy="785818"/>
          </a:xfrm>
          <a:prstGeom prst="roundRect">
            <a:avLst>
              <a:gd name="adj" fmla="val 50000"/>
            </a:avLst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</a:t>
            </a:r>
            <a:r>
              <a:rPr lang="en-US" b="1" baseline="30000" dirty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30000" dirty="0">
                <a:solidFill>
                  <a:prstClr val="white"/>
                </a:solidFill>
              </a:rPr>
              <a:t>+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74932" y="3174832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</a:rPr>
              <a:t>Οξειδωτική φωσφορυλίωση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51888" y="5224697"/>
            <a:ext cx="4001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</a:rPr>
              <a:t>Ροή αντιδράσεων της πλήρους οξείδωσης της γλυκόζης σε </a:t>
            </a:r>
            <a:r>
              <a:rPr lang="en-US" sz="2400" b="1" dirty="0">
                <a:solidFill>
                  <a:prstClr val="white"/>
                </a:solidFill>
              </a:rPr>
              <a:t>CO</a:t>
            </a:r>
            <a:r>
              <a:rPr lang="en-US" sz="2400" b="1" baseline="-25000" dirty="0">
                <a:solidFill>
                  <a:prstClr val="white"/>
                </a:solidFill>
              </a:rPr>
              <a:t>2 </a:t>
            </a:r>
            <a:r>
              <a:rPr lang="en-US" sz="2400" b="1" dirty="0">
                <a:solidFill>
                  <a:prstClr val="white"/>
                </a:solidFill>
              </a:rPr>
              <a:t>&amp; H</a:t>
            </a:r>
            <a:r>
              <a:rPr lang="en-US" sz="2400" b="1" baseline="-25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O</a:t>
            </a:r>
            <a:r>
              <a:rPr lang="el-GR" sz="2400" b="1" dirty="0">
                <a:solidFill>
                  <a:prstClr val="white"/>
                </a:solidFill>
              </a:rPr>
              <a:t> με στόχο την παραγωγή ΑΤΡ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52838" y="19418"/>
            <a:ext cx="155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</a:rPr>
              <a:t>GrDiamantidis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974882" y="5675162"/>
            <a:ext cx="785818" cy="4286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ATP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88647" y="4243791"/>
            <a:ext cx="571503" cy="785818"/>
          </a:xfrm>
          <a:prstGeom prst="roundRect">
            <a:avLst>
              <a:gd name="adj" fmla="val 50000"/>
            </a:avLst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</a:t>
            </a:r>
            <a:r>
              <a:rPr lang="en-US" b="1" baseline="30000" dirty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30000" dirty="0">
                <a:solidFill>
                  <a:prstClr val="white"/>
                </a:solidFill>
              </a:rPr>
              <a:t>+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66488" y="1423023"/>
            <a:ext cx="571503" cy="785818"/>
          </a:xfrm>
          <a:prstGeom prst="roundRect">
            <a:avLst>
              <a:gd name="adj" fmla="val 50000"/>
            </a:avLst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</a:t>
            </a:r>
            <a:r>
              <a:rPr lang="en-US" b="1" baseline="30000" dirty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30000" dirty="0">
                <a:solidFill>
                  <a:prstClr val="white"/>
                </a:solidFill>
              </a:rPr>
              <a:t>+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808153" y="2060848"/>
            <a:ext cx="1295944" cy="79208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prstClr val="black"/>
                </a:solidFill>
                <a:cs typeface="Arial" charset="0"/>
              </a:rPr>
              <a:t>ATP</a:t>
            </a:r>
            <a:endParaRPr lang="el-GR" sz="3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3662" y="232604"/>
            <a:ext cx="3133294" cy="406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800" b="1" dirty="0">
                <a:solidFill>
                  <a:prstClr val="white"/>
                </a:solidFill>
              </a:rPr>
              <a:t>ΓΛΥΚΟΛΥΣΗ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07879" y="44625"/>
            <a:ext cx="579618" cy="772754"/>
          </a:xfrm>
          <a:prstGeom prst="rightArrow">
            <a:avLst>
              <a:gd name="adj1" fmla="val 50000"/>
              <a:gd name="adj2" fmla="val 6551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ounded Rectangle 15"/>
          <p:cNvSpPr/>
          <p:nvPr/>
        </p:nvSpPr>
        <p:spPr>
          <a:xfrm>
            <a:off x="1039680" y="6009527"/>
            <a:ext cx="1153738" cy="64294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ADP </a:t>
            </a:r>
            <a:endParaRPr lang="el-GR" sz="3200" b="1" dirty="0">
              <a:solidFill>
                <a:prstClr val="white"/>
              </a:solidFill>
            </a:endParaRPr>
          </a:p>
        </p:txBody>
      </p:sp>
      <p:sp>
        <p:nvSpPr>
          <p:cNvPr id="44" name="Rounded Rectangle 15"/>
          <p:cNvSpPr/>
          <p:nvPr/>
        </p:nvSpPr>
        <p:spPr>
          <a:xfrm>
            <a:off x="2179186" y="6009527"/>
            <a:ext cx="576869" cy="64294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+ </a:t>
            </a:r>
            <a:endParaRPr lang="el-GR" sz="3200" b="1" dirty="0">
              <a:solidFill>
                <a:prstClr val="white"/>
              </a:solidFill>
            </a:endParaRPr>
          </a:p>
        </p:txBody>
      </p:sp>
      <p:sp>
        <p:nvSpPr>
          <p:cNvPr id="45" name="Rounded Rectangle 15"/>
          <p:cNvSpPr/>
          <p:nvPr/>
        </p:nvSpPr>
        <p:spPr>
          <a:xfrm>
            <a:off x="2756054" y="6009527"/>
            <a:ext cx="696112" cy="64294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P</a:t>
            </a:r>
            <a:r>
              <a:rPr lang="en-US" sz="3200" b="1" baseline="-25000" dirty="0">
                <a:solidFill>
                  <a:prstClr val="white"/>
                </a:solidFill>
              </a:rPr>
              <a:t>i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endParaRPr lang="el-GR" sz="3200" b="1" dirty="0">
              <a:solidFill>
                <a:prstClr val="white"/>
              </a:solidFill>
            </a:endParaRPr>
          </a:p>
        </p:txBody>
      </p:sp>
      <p:sp>
        <p:nvSpPr>
          <p:cNvPr id="48" name="Arc 24"/>
          <p:cNvSpPr/>
          <p:nvPr/>
        </p:nvSpPr>
        <p:spPr>
          <a:xfrm rot="1113970">
            <a:off x="4354320" y="-135026"/>
            <a:ext cx="1866346" cy="1802097"/>
          </a:xfrm>
          <a:prstGeom prst="arc">
            <a:avLst>
              <a:gd name="adj1" fmla="val 455887"/>
              <a:gd name="adj2" fmla="val 4501469"/>
            </a:avLst>
          </a:prstGeom>
          <a:noFill/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9" name="Rounded Rectangle 25"/>
          <p:cNvSpPr/>
          <p:nvPr/>
        </p:nvSpPr>
        <p:spPr>
          <a:xfrm>
            <a:off x="3497284" y="1416196"/>
            <a:ext cx="1680314" cy="4286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NADH</a:t>
            </a:r>
            <a:r>
              <a:rPr lang="en-US" sz="2400" b="1" baseline="30000" dirty="0">
                <a:solidFill>
                  <a:prstClr val="white"/>
                </a:solidFill>
              </a:rPr>
              <a:t>+</a:t>
            </a:r>
            <a:r>
              <a:rPr lang="en-US" sz="2400" b="1" dirty="0">
                <a:solidFill>
                  <a:prstClr val="white"/>
                </a:solidFill>
              </a:rPr>
              <a:t>H</a:t>
            </a:r>
            <a:r>
              <a:rPr lang="en-US" sz="2400" b="1" baseline="30000" dirty="0">
                <a:solidFill>
                  <a:prstClr val="white"/>
                </a:solidFill>
              </a:rPr>
              <a:t>+</a:t>
            </a:r>
            <a:endParaRPr lang="el-GR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05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592E-6 2.54335E-6 L 0.10065 0.413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2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4 0.00254 L -0.32664 0.0050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104 L -0.09385 0.0027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8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6" grpId="0" animBg="1"/>
      <p:bldP spid="29" grpId="0" animBg="1"/>
      <p:bldP spid="25" grpId="0" animBg="1"/>
      <p:bldP spid="20" grpId="0" animBg="1"/>
      <p:bldP spid="19" grpId="0" animBg="1"/>
      <p:bldP spid="18" grpId="0" animBg="1"/>
      <p:bldP spid="6" grpId="0" animBg="1"/>
      <p:bldP spid="7" grpId="0"/>
      <p:bldP spid="8" grpId="0"/>
      <p:bldP spid="9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9" grpId="0" animBg="1"/>
      <p:bldP spid="33" grpId="0"/>
      <p:bldP spid="34" grpId="0"/>
      <p:bldP spid="37" grpId="0" animBg="1"/>
      <p:bldP spid="38" grpId="0" animBg="1"/>
      <p:bldP spid="38" grpId="1" animBg="1"/>
      <p:bldP spid="41" grpId="0" animBg="1"/>
      <p:bldP spid="41" grpId="1" animBg="1"/>
      <p:bldP spid="42" grpId="0" animBg="1"/>
      <p:bldP spid="3" grpId="0" animBg="1"/>
      <p:bldP spid="43" grpId="0" animBg="1"/>
      <p:bldP spid="44" grpId="0" animBg="1"/>
      <p:bldP spid="45" grpId="0" animBg="1"/>
      <p:bldP spid="48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91476" y="2887251"/>
            <a:ext cx="4213361" cy="1079399"/>
          </a:xfrm>
          <a:prstGeom prst="rect">
            <a:avLst/>
          </a:prstGeom>
          <a:solidFill>
            <a:srgbClr val="808080"/>
          </a:solidFill>
          <a:ln w="3816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square"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2χ </a:t>
            </a:r>
            <a:r>
              <a:rPr lang="el-GR" sz="3200" b="1" dirty="0" err="1">
                <a:solidFill>
                  <a:srgbClr val="FFFFFF"/>
                </a:solidFill>
                <a:latin typeface="Calibri" pitchFamily="34" charset="0"/>
              </a:rPr>
              <a:t>πυροσταφυλικό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 οξύ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CH</a:t>
            </a:r>
            <a:r>
              <a:rPr lang="en-US" sz="3200" b="1" baseline="-1000" dirty="0">
                <a:solidFill>
                  <a:srgbClr val="00FEE7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684" y="4149080"/>
            <a:ext cx="8639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5400" b="1" dirty="0">
                <a:solidFill>
                  <a:srgbClr val="FFFFFF"/>
                </a:solidFill>
                <a:latin typeface="Calibri" pitchFamily="34" charset="0"/>
              </a:rPr>
              <a:t>Ποιά η τύχη τους σε </a:t>
            </a:r>
            <a:r>
              <a:rPr lang="el-GR" sz="5400" b="1" u="sng" dirty="0">
                <a:solidFill>
                  <a:srgbClr val="FFFF00"/>
                </a:solidFill>
                <a:latin typeface="Calibri" pitchFamily="34" charset="0"/>
              </a:rPr>
              <a:t>αναερόβιες</a:t>
            </a:r>
            <a:r>
              <a:rPr lang="el-GR" sz="54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sz="5400" b="1" dirty="0">
                <a:solidFill>
                  <a:srgbClr val="FFFFFF"/>
                </a:solidFill>
                <a:latin typeface="Calibri" pitchFamily="34" charset="0"/>
              </a:rPr>
              <a:t>συνθήκες;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4662" y="260692"/>
            <a:ext cx="762785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Προϊόντα της γλυκόλυσης</a:t>
            </a:r>
          </a:p>
        </p:txBody>
      </p:sp>
      <p:cxnSp>
        <p:nvCxnSpPr>
          <p:cNvPr id="9" name="Straight Arrow Connector 8"/>
          <p:cNvCxnSpPr>
            <a:stCxn id="7" idx="2"/>
            <a:endCxn id="11" idx="0"/>
          </p:cNvCxnSpPr>
          <p:nvPr/>
        </p:nvCxnSpPr>
        <p:spPr bwMode="auto">
          <a:xfrm flipH="1">
            <a:off x="2254705" y="1184022"/>
            <a:ext cx="2963882" cy="196135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2"/>
            <a:endCxn id="3" idx="0"/>
          </p:cNvCxnSpPr>
          <p:nvPr/>
        </p:nvCxnSpPr>
        <p:spPr bwMode="auto">
          <a:xfrm>
            <a:off x="5218587" y="1184025"/>
            <a:ext cx="2679566" cy="1703221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958761" y="3145372"/>
            <a:ext cx="2591888" cy="792088"/>
          </a:xfrm>
          <a:prstGeom prst="roundRect">
            <a:avLst>
              <a:gd name="adj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2χ </a:t>
            </a:r>
            <a:r>
              <a:rPr lang="en-US" sz="3200" b="1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NADH+H</a:t>
            </a:r>
            <a:r>
              <a:rPr lang="en-US" sz="3200" b="1" baseline="30000" dirty="0">
                <a:solidFill>
                  <a:srgbClr val="3333CC">
                    <a:lumMod val="50000"/>
                  </a:srgbClr>
                </a:solidFill>
                <a:latin typeface="Calibri" pitchFamily="34" charset="0"/>
              </a:rPr>
              <a:t>+</a:t>
            </a:r>
            <a:endParaRPr lang="el-GR" sz="3200" b="1" dirty="0">
              <a:solidFill>
                <a:srgbClr val="3333CC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11628" y="4635675"/>
            <a:ext cx="3959830" cy="1079399"/>
          </a:xfrm>
          <a:prstGeom prst="rect">
            <a:avLst/>
          </a:prstGeom>
          <a:solidFill>
            <a:srgbClr val="808080"/>
          </a:solidFill>
          <a:ln w="3816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square"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πυροσταφυλικό οξύ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(2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x) CH</a:t>
            </a:r>
            <a:r>
              <a:rPr lang="en-US" sz="3200" b="1" baseline="-1000" dirty="0">
                <a:solidFill>
                  <a:srgbClr val="00FEE7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766451" y="2260781"/>
            <a:ext cx="2121391" cy="58695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90000" tIns="46800" rIns="90000" bIns="46800">
            <a:spAutoFit/>
            <a:flatTx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3333CC"/>
                </a:solidFill>
                <a:latin typeface="Calibri" pitchFamily="34" charset="0"/>
              </a:rPr>
              <a:t>2 NADH+H</a:t>
            </a:r>
            <a:r>
              <a:rPr lang="en-US" sz="3200" b="1" baseline="30000" dirty="0">
                <a:solidFill>
                  <a:srgbClr val="3333CC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07932" y="2260781"/>
            <a:ext cx="1396834" cy="58695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90000" tIns="46800" rIns="90000" bIns="46800">
            <a:spAutoFit/>
            <a:flatTx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3333CC"/>
                </a:solidFill>
                <a:latin typeface="Calibri" pitchFamily="34" charset="0"/>
              </a:rPr>
              <a:t>2 NAD</a:t>
            </a:r>
            <a:r>
              <a:rPr lang="en-US" sz="3200" b="1" baseline="30000" dirty="0">
                <a:solidFill>
                  <a:srgbClr val="3333CC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430093" y="919342"/>
            <a:ext cx="2936422" cy="1079399"/>
          </a:xfrm>
          <a:prstGeom prst="rect">
            <a:avLst/>
          </a:prstGeom>
          <a:solidFill>
            <a:srgbClr val="808080"/>
          </a:solidFill>
          <a:ln w="3816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FFFFFF"/>
                </a:solidFill>
                <a:latin typeface="Calibri" pitchFamily="34" charset="0"/>
              </a:rPr>
              <a:t>ΓΛΥΚΟΖΗ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</a:t>
            </a:r>
            <a:r>
              <a:rPr lang="el-GR" sz="3200" b="1" baseline="-1000">
                <a:solidFill>
                  <a:srgbClr val="00FEE7"/>
                </a:solidFill>
                <a:latin typeface="Calibri" pitchFamily="34" charset="0"/>
              </a:rPr>
              <a:t>6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H</a:t>
            </a:r>
            <a:r>
              <a:rPr lang="el-GR" sz="3200" b="1" baseline="-1000">
                <a:solidFill>
                  <a:srgbClr val="00FEE7"/>
                </a:solidFill>
                <a:latin typeface="Calibri" pitchFamily="34" charset="0"/>
              </a:rPr>
              <a:t>12</a:t>
            </a:r>
            <a:r>
              <a:rPr lang="el-GR" sz="3200" b="1">
                <a:solidFill>
                  <a:srgbClr val="FFFF00"/>
                </a:solidFill>
                <a:latin typeface="Calibri" pitchFamily="34" charset="0"/>
              </a:rPr>
              <a:t>Ο</a:t>
            </a:r>
            <a:r>
              <a:rPr lang="el-GR" sz="3200" b="1" baseline="-1000">
                <a:solidFill>
                  <a:srgbClr val="00FEE7"/>
                </a:solidFill>
                <a:latin typeface="Calibri" pitchFamily="34" charset="0"/>
              </a:rPr>
              <a:t>6</a:t>
            </a:r>
          </a:p>
        </p:txBody>
      </p:sp>
      <p:cxnSp>
        <p:nvCxnSpPr>
          <p:cNvPr id="20492" name="AutoShape 12"/>
          <p:cNvCxnSpPr>
            <a:cxnSpLocks noChangeShapeType="1"/>
            <a:stCxn id="20491" idx="2"/>
            <a:endCxn id="20481" idx="0"/>
          </p:cNvCxnSpPr>
          <p:nvPr/>
        </p:nvCxnSpPr>
        <p:spPr bwMode="auto">
          <a:xfrm flipH="1">
            <a:off x="4891543" y="1998733"/>
            <a:ext cx="6761" cy="2636934"/>
          </a:xfrm>
          <a:prstGeom prst="straightConnector1">
            <a:avLst/>
          </a:prstGeom>
          <a:noFill/>
          <a:ln w="15228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493" name="AutoShape 13"/>
          <p:cNvCxnSpPr>
            <a:cxnSpLocks noChangeShapeType="1"/>
            <a:stCxn id="20488" idx="3"/>
            <a:endCxn id="20486" idx="1"/>
          </p:cNvCxnSpPr>
          <p:nvPr/>
        </p:nvCxnSpPr>
        <p:spPr bwMode="auto">
          <a:xfrm>
            <a:off x="1604766" y="2554252"/>
            <a:ext cx="6161681" cy="0"/>
          </a:xfrm>
          <a:prstGeom prst="straightConnector1">
            <a:avLst/>
          </a:prstGeom>
          <a:noFill/>
          <a:ln w="127000">
            <a:solidFill>
              <a:srgbClr val="FFC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" name="Down Arrow 17"/>
          <p:cNvSpPr/>
          <p:nvPr/>
        </p:nvSpPr>
        <p:spPr bwMode="auto">
          <a:xfrm>
            <a:off x="8857735" y="2919517"/>
            <a:ext cx="357135" cy="107157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8643428" y="4062525"/>
            <a:ext cx="792039" cy="6477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sz="32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0800000" flipV="1">
            <a:off x="8500595" y="3919649"/>
            <a:ext cx="1071405" cy="857256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8500595" y="4062525"/>
            <a:ext cx="1071405" cy="71438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663392" y="4797152"/>
            <a:ext cx="2623609" cy="1202510"/>
          </a:xfrm>
          <a:prstGeom prst="rect">
            <a:avLst/>
          </a:prstGeom>
          <a:solidFill>
            <a:srgbClr val="33330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Αναερόβιες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συνθήκες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8455361" y="3861048"/>
            <a:ext cx="1151951" cy="10081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6600" b="1" dirty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1831644" y="2924944"/>
            <a:ext cx="4967785" cy="136815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000" b="1" dirty="0">
                <a:solidFill>
                  <a:srgbClr val="FFFFFF"/>
                </a:solidFill>
                <a:latin typeface="Calibri" pitchFamily="34" charset="0"/>
              </a:rPr>
              <a:t>Φωσφορυλίωση σε επίπεδο υποστρώματος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895706" y="3140968"/>
            <a:ext cx="1152348" cy="914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</a:rPr>
              <a:t>2ADP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6727431" y="3140968"/>
            <a:ext cx="1655928" cy="86409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2ATP</a:t>
            </a:r>
            <a:endParaRPr lang="el-GR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991665" y="4797152"/>
            <a:ext cx="2191627" cy="1202510"/>
          </a:xfrm>
          <a:prstGeom prst="rect">
            <a:avLst/>
          </a:prstGeom>
          <a:solidFill>
            <a:srgbClr val="33330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αερόβιες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συνθήκες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00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3" dur="250" autoRev="1" fill="hold" masterRel="sameClick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14" dur="250" autoRev="1" fill="hold" masterRel="sameClick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15" dur="250" autoRev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8" dur="250" autoRev="1" fill="hold" masterRel="sameClick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19" dur="250" autoRev="1" fill="hold" masterRel="sameClick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20" dur="250" autoRev="1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23" dur="100" fill="hold" masterRel="sameClick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24" dur="100" fill="hold" masterRel="sameClick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  <p:set>
                                      <p:cBhvr additive="repl">
                                        <p:cTn id="25" dur="1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Rot by="120000">
                                      <p:cBhvr additive="repl"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 additive="repl"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 additive="repl"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 additive="repl"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4" dur="250" autoRev="1" fill="hold"/>
                                        <p:tgtEl>
                                          <p:spTgt spid="20492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6" grpId="0" animBg="1"/>
      <p:bldP spid="16" grpId="1" animBg="1"/>
      <p:bldP spid="21" grpId="0" animBg="1"/>
      <p:bldP spid="21" grpId="1" animBg="1"/>
      <p:bldP spid="20" grpId="0" animBg="1"/>
      <p:bldP spid="26" grpId="0" animBg="1"/>
      <p:bldP spid="26" grpId="1" animBg="1"/>
      <p:bldP spid="2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911628" y="5017341"/>
            <a:ext cx="3959830" cy="1079399"/>
          </a:xfrm>
          <a:prstGeom prst="rect">
            <a:avLst/>
          </a:prstGeom>
          <a:solidFill>
            <a:srgbClr val="808080"/>
          </a:solidFill>
          <a:ln w="3816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square"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πυροσταφυλικό οξύ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(2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x) CH</a:t>
            </a:r>
            <a:r>
              <a:rPr lang="en-US" sz="3200" b="1" baseline="-1000" dirty="0">
                <a:solidFill>
                  <a:srgbClr val="00FEE7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766451" y="2642447"/>
            <a:ext cx="2121391" cy="58695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90000" tIns="46800" rIns="90000" bIns="46800">
            <a:spAutoFit/>
            <a:flatTx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3333CC"/>
                </a:solidFill>
                <a:latin typeface="Calibri" pitchFamily="34" charset="0"/>
              </a:rPr>
              <a:t>2 NADH+H</a:t>
            </a:r>
            <a:r>
              <a:rPr lang="en-US" sz="3200" b="1" baseline="30000" dirty="0">
                <a:solidFill>
                  <a:srgbClr val="3333CC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07932" y="2642447"/>
            <a:ext cx="1396834" cy="58695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lIns="90000" tIns="46800" rIns="90000" bIns="46800">
            <a:spAutoFit/>
            <a:flatTx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3333CC"/>
                </a:solidFill>
                <a:latin typeface="Calibri" pitchFamily="34" charset="0"/>
              </a:rPr>
              <a:t>2 NAD</a:t>
            </a:r>
            <a:r>
              <a:rPr lang="en-US" sz="3200" b="1" baseline="30000" dirty="0">
                <a:solidFill>
                  <a:srgbClr val="3333CC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430093" y="1300948"/>
            <a:ext cx="2936422" cy="1079399"/>
          </a:xfrm>
          <a:prstGeom prst="rect">
            <a:avLst/>
          </a:prstGeom>
          <a:solidFill>
            <a:srgbClr val="808080"/>
          </a:solidFill>
          <a:ln w="3816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FFFFFF"/>
                </a:solidFill>
                <a:latin typeface="Calibri" pitchFamily="34" charset="0"/>
              </a:rPr>
              <a:t>ΓΛΥΚΟΖΗ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</a:t>
            </a:r>
            <a:r>
              <a:rPr lang="el-GR" sz="3200" b="1" baseline="-1000">
                <a:solidFill>
                  <a:srgbClr val="00FEE7"/>
                </a:solidFill>
                <a:latin typeface="Calibri" pitchFamily="34" charset="0"/>
              </a:rPr>
              <a:t>6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H</a:t>
            </a:r>
            <a:r>
              <a:rPr lang="el-GR" sz="3200" b="1" baseline="-1000">
                <a:solidFill>
                  <a:srgbClr val="00FEE7"/>
                </a:solidFill>
                <a:latin typeface="Calibri" pitchFamily="34" charset="0"/>
              </a:rPr>
              <a:t>12</a:t>
            </a:r>
            <a:r>
              <a:rPr lang="el-GR" sz="3200" b="1">
                <a:solidFill>
                  <a:srgbClr val="FFFF00"/>
                </a:solidFill>
                <a:latin typeface="Calibri" pitchFamily="34" charset="0"/>
              </a:rPr>
              <a:t>Ο</a:t>
            </a:r>
            <a:r>
              <a:rPr lang="el-GR" sz="3200" b="1" baseline="-1000">
                <a:solidFill>
                  <a:srgbClr val="00FEE7"/>
                </a:solidFill>
                <a:latin typeface="Calibri" pitchFamily="34" charset="0"/>
              </a:rPr>
              <a:t>6</a:t>
            </a:r>
          </a:p>
        </p:txBody>
      </p:sp>
      <p:cxnSp>
        <p:nvCxnSpPr>
          <p:cNvPr id="20492" name="AutoShape 12"/>
          <p:cNvCxnSpPr>
            <a:cxnSpLocks noChangeShapeType="1"/>
            <a:stCxn id="20491" idx="2"/>
            <a:endCxn id="20481" idx="0"/>
          </p:cNvCxnSpPr>
          <p:nvPr/>
        </p:nvCxnSpPr>
        <p:spPr bwMode="auto">
          <a:xfrm flipH="1">
            <a:off x="4891543" y="2380347"/>
            <a:ext cx="6761" cy="2636986"/>
          </a:xfrm>
          <a:prstGeom prst="straightConnector1">
            <a:avLst/>
          </a:prstGeom>
          <a:noFill/>
          <a:ln w="15228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493" name="AutoShape 13"/>
          <p:cNvCxnSpPr>
            <a:cxnSpLocks noChangeShapeType="1"/>
            <a:stCxn id="20488" idx="3"/>
            <a:endCxn id="20486" idx="1"/>
          </p:cNvCxnSpPr>
          <p:nvPr/>
        </p:nvCxnSpPr>
        <p:spPr bwMode="auto">
          <a:xfrm>
            <a:off x="1604766" y="2935918"/>
            <a:ext cx="6161681" cy="0"/>
          </a:xfrm>
          <a:prstGeom prst="straightConnector1">
            <a:avLst/>
          </a:prstGeom>
          <a:noFill/>
          <a:ln w="127000">
            <a:solidFill>
              <a:srgbClr val="FFC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7015448" y="3429000"/>
            <a:ext cx="1296786" cy="914400"/>
          </a:xfrm>
          <a:prstGeom prst="ellipse">
            <a:avLst/>
          </a:prstGeom>
          <a:solidFill>
            <a:srgbClr val="CC66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</a:rPr>
              <a:t>2 ATP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2047661" y="3212976"/>
            <a:ext cx="4967785" cy="136815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000" b="1" dirty="0">
                <a:solidFill>
                  <a:srgbClr val="FFFFFF"/>
                </a:solidFill>
                <a:latin typeface="Calibri" pitchFamily="34" charset="0"/>
              </a:rPr>
              <a:t>Φωσφορυλίωση σε επίπεδο υποστρώματος</a:t>
            </a: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1111700" y="3429000"/>
            <a:ext cx="1152348" cy="914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ADP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0" y="0"/>
            <a:ext cx="10287000" cy="120251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ΖΥΜΩΣΗ: η τύχη των προϊόντων της γλυκόλυσης σε αναερόβιες συνθήκες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8815347" y="3212976"/>
            <a:ext cx="503979" cy="165618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6200000">
            <a:off x="7375365" y="4797295"/>
            <a:ext cx="504056" cy="1511935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383383" y="4869160"/>
            <a:ext cx="1367940" cy="122413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6000" b="1" dirty="0">
                <a:solidFill>
                  <a:srgbClr val="FFFFFF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047634" y="1412776"/>
            <a:ext cx="5687754" cy="46805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4400" dirty="0">
                <a:solidFill>
                  <a:srgbClr val="FFFFFF"/>
                </a:solidFill>
                <a:latin typeface="Calibri" pitchFamily="34" charset="0"/>
              </a:rPr>
              <a:t>Σύμφωνα με τον </a:t>
            </a:r>
            <a:r>
              <a:rPr lang="en-US" sz="4400" dirty="0">
                <a:solidFill>
                  <a:srgbClr val="FFFFFF"/>
                </a:solidFill>
                <a:latin typeface="Calibri" pitchFamily="34" charset="0"/>
              </a:rPr>
              <a:t>Pasteur</a:t>
            </a:r>
            <a:r>
              <a:rPr lang="el-GR" sz="4400" dirty="0">
                <a:solidFill>
                  <a:srgbClr val="FFFFFF"/>
                </a:solidFill>
                <a:latin typeface="Calibri" pitchFamily="34" charset="0"/>
              </a:rPr>
              <a:t>: ζύμωση, η ζωή χωρίς οξυγόνο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663392" y="1196752"/>
            <a:ext cx="2623609" cy="1202510"/>
          </a:xfrm>
          <a:prstGeom prst="rect">
            <a:avLst/>
          </a:prstGeom>
          <a:solidFill>
            <a:srgbClr val="333300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Αναερόβιες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συνθήκες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61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c 21"/>
          <p:cNvSpPr/>
          <p:nvPr/>
        </p:nvSpPr>
        <p:spPr bwMode="auto">
          <a:xfrm rot="341284">
            <a:off x="5798355" y="1672212"/>
            <a:ext cx="3643337" cy="3457722"/>
          </a:xfrm>
          <a:prstGeom prst="arc">
            <a:avLst>
              <a:gd name="adj1" fmla="val 10800550"/>
              <a:gd name="adj2" fmla="val 359022"/>
            </a:avLst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7286632" y="3786190"/>
            <a:ext cx="3000396" cy="5000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ΓΑΛΑΚΤΙΚΟ ΟΞΥ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1" name="AutoShape 5" descr="50%"/>
          <p:cNvSpPr>
            <a:spLocks noChangeArrowheads="1"/>
          </p:cNvSpPr>
          <p:nvPr/>
        </p:nvSpPr>
        <p:spPr bwMode="auto">
          <a:xfrm>
            <a:off x="2357441" y="762000"/>
            <a:ext cx="4071967" cy="1009650"/>
          </a:xfrm>
          <a:prstGeom prst="rightArrow">
            <a:avLst>
              <a:gd name="adj1" fmla="val 50000"/>
              <a:gd name="adj2" fmla="val 63137"/>
            </a:avLst>
          </a:prstGeom>
          <a:pattFill prst="pct50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4" y="928670"/>
            <a:ext cx="2609850" cy="666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Γ Λ Υ Κ Ο Ζ Η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 rot="21581071">
            <a:off x="2784885" y="992317"/>
            <a:ext cx="364293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Γ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Λ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Υ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Κ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Ο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Λ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Υ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Σ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Η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6429384" y="928670"/>
            <a:ext cx="2928958" cy="7286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ΠΥΡΟΣΤΑΦΥΛΙΚΟ ΟΞΥ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215104" y="1928869"/>
            <a:ext cx="1695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 i="1" dirty="0">
                <a:solidFill>
                  <a:srgbClr val="000000"/>
                </a:solidFill>
                <a:latin typeface="Calibri" pitchFamily="34" charset="0"/>
              </a:rPr>
              <a:t>γαλακτική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00"/>
                </a:solidFill>
                <a:latin typeface="Calibri" pitchFamily="34" charset="0"/>
              </a:rPr>
              <a:t>αφυδρογονάση</a:t>
            </a:r>
            <a:endParaRPr lang="en-US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2286447" y="3071810"/>
            <a:ext cx="1600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NAD</a:t>
            </a:r>
            <a:r>
              <a:rPr lang="en-US" sz="28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1471663" y="4941168"/>
            <a:ext cx="66436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ΕΛΛΕΙΨΗ</a:t>
            </a:r>
            <a:r>
              <a:rPr lang="el-GR" sz="20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ΟΞΥΓΟΝΟΥ</a:t>
            </a:r>
            <a:r>
              <a:rPr lang="el-GR" sz="2000" b="1" dirty="0">
                <a:solidFill>
                  <a:srgbClr val="FFFFFF"/>
                </a:solidFill>
                <a:latin typeface="Calibri" pitchFamily="34" charset="0"/>
              </a:rPr>
              <a:t> ΣΤΟΥΣ ΑΝΩΤΕΡΟΥΣ ΖΩΙΚΟΥΣ ΟΡΓΑΝΙΣΜΟΥΣ</a:t>
            </a: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4786335" y="3214686"/>
            <a:ext cx="1857389" cy="571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NADH+H</a:t>
            </a:r>
            <a:r>
              <a:rPr lang="el-GR" sz="28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857B-3B08-41AE-B27B-73F8F44D2770}" type="slidenum">
              <a:rPr lang="el-GR" smtClean="0">
                <a:solidFill>
                  <a:srgbClr val="000000"/>
                </a:solidFill>
                <a:latin typeface="Calibri" pitchFamily="34" charset="0"/>
              </a:rPr>
              <a:pPr/>
              <a:t>28</a:t>
            </a:fld>
            <a:endParaRPr lang="el-G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 rot="10800000">
            <a:off x="3143259" y="2643182"/>
            <a:ext cx="2648238" cy="2081962"/>
          </a:xfrm>
          <a:prstGeom prst="arc">
            <a:avLst>
              <a:gd name="adj1" fmla="val 11141161"/>
              <a:gd name="adj2" fmla="val 359022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Arc 22"/>
          <p:cNvSpPr/>
          <p:nvPr/>
        </p:nvSpPr>
        <p:spPr bwMode="auto">
          <a:xfrm>
            <a:off x="3143241" y="1500174"/>
            <a:ext cx="2648237" cy="3071834"/>
          </a:xfrm>
          <a:prstGeom prst="arc">
            <a:avLst>
              <a:gd name="adj1" fmla="val 16147133"/>
              <a:gd name="adj2" fmla="val 359022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Arc 16"/>
          <p:cNvSpPr/>
          <p:nvPr/>
        </p:nvSpPr>
        <p:spPr bwMode="auto">
          <a:xfrm rot="11555928">
            <a:off x="3052889" y="-261574"/>
            <a:ext cx="1677886" cy="1321880"/>
          </a:xfrm>
          <a:prstGeom prst="arc">
            <a:avLst>
              <a:gd name="adj1" fmla="val 11101998"/>
              <a:gd name="adj2" fmla="val 19951359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3" y="214290"/>
            <a:ext cx="87095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ADP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7" y="142852"/>
            <a:ext cx="107156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ATP</a:t>
            </a:r>
            <a:endParaRPr lang="el-GR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9451" y="500109"/>
            <a:ext cx="198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CH</a:t>
            </a:r>
            <a:r>
              <a:rPr lang="en-US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COCOOH)</a:t>
            </a:r>
            <a:endParaRPr lang="el-GR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88" y="4286323"/>
            <a:ext cx="263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[CH</a:t>
            </a:r>
            <a:r>
              <a:rPr lang="en-US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CH (OH)COOH]</a:t>
            </a:r>
            <a:endParaRPr lang="el-GR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Arc 25"/>
          <p:cNvSpPr/>
          <p:nvPr/>
        </p:nvSpPr>
        <p:spPr bwMode="auto">
          <a:xfrm>
            <a:off x="3127588" y="1556792"/>
            <a:ext cx="2647927" cy="3071834"/>
          </a:xfrm>
          <a:prstGeom prst="arc">
            <a:avLst>
              <a:gd name="adj1" fmla="val 10714343"/>
              <a:gd name="adj2" fmla="val 16199192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9319" y="5657735"/>
            <a:ext cx="9071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Α) συσσώρευση γαλακτικού οξέος=αίσθηση κόπωσης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Β) Βιομηχανία κρέατος: συσσώρευση γαλακτικού οξέος στους μυς του σφάγιου=ωρίμανση  (σίτεμα)κρέατος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63573" y="1052736"/>
            <a:ext cx="706291" cy="78581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e</a:t>
            </a:r>
            <a:r>
              <a:rPr lang="en-US" b="1" baseline="30000" dirty="0">
                <a:solidFill>
                  <a:prstClr val="white"/>
                </a:solidFill>
                <a:latin typeface="Calibri" pitchFamily="34" charset="0"/>
              </a:rPr>
              <a:t>-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H</a:t>
            </a:r>
            <a:r>
              <a:rPr lang="en-US" b="1" baseline="30000" dirty="0">
                <a:solidFill>
                  <a:prstClr val="white"/>
                </a:solidFill>
                <a:latin typeface="Calibri" pitchFamily="34" charset="0"/>
              </a:rPr>
              <a:t>+</a:t>
            </a:r>
            <a:endParaRPr lang="el-GR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462 C 0.02424 0.01018 0.0477 0.02521 0.06715 0.04625 C 0.0866 0.06729 0.1059 0.09503 0.11717 0.12116 C 0.12828 0.14729 0.13106 0.1822 0.13461 0.2037 C 0.13816 0.22521 0.13847 0.23214 0.13832 0.25064 C 0.13816 0.26914 0.13971 0.30636 0.13322 0.31446 C 0.12674 0.32255 0.0971 0.31631 0.09957 0.29943 C 0.10204 0.28255 0.13523 0.24324 0.14835 0.21318 C 0.16147 0.18313 0.16055 0.14521 0.17845 0.11931 C 0.19636 0.09342 0.23356 0.07076 0.2561 0.05735 C 0.27864 0.04394 0.28929 0.03561 0.31368 0.03862 C 0.33807 0.04162 0.37882 0.0585 0.40244 0.07607 C 0.42606 0.09365 0.44181 0.11977 0.45493 0.14359 C 0.46805 0.1674 0.47546 0.19284 0.48132 0.21873 C 0.48719 0.2444 0.49074 0.26937 0.49012 0.29943 C 0.48951 0.32948 0.48349 0.36417 0.47747 0.39885 " pathEditMode="relative" rAng="0" ptsTypes="aaaaaaaaaaaaaa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6258" grpId="0" animBg="1"/>
      <p:bldP spid="96267" grpId="0"/>
      <p:bldP spid="96269" grpId="0"/>
      <p:bldP spid="21" grpId="0" animBg="1"/>
      <p:bldP spid="20" grpId="0" animBg="1"/>
      <p:bldP spid="25" grpId="0"/>
      <p:bldP spid="26" grpId="0" animBg="1"/>
      <p:bldP spid="29" grpId="0"/>
      <p:bldP spid="30" grpId="0" animBg="1"/>
      <p:bldP spid="3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 bwMode="auto">
          <a:xfrm>
            <a:off x="875656" y="1931831"/>
            <a:ext cx="8144631" cy="2610118"/>
          </a:xfrm>
          <a:custGeom>
            <a:avLst/>
            <a:gdLst>
              <a:gd name="connsiteX0" fmla="*/ 8036417 w 8145888"/>
              <a:gd name="connsiteY0" fmla="*/ 0 h 2610118"/>
              <a:gd name="connsiteX1" fmla="*/ 7997781 w 8145888"/>
              <a:gd name="connsiteY1" fmla="*/ 1081825 h 2610118"/>
              <a:gd name="connsiteX2" fmla="*/ 7147775 w 8145888"/>
              <a:gd name="connsiteY2" fmla="*/ 2292439 h 2610118"/>
              <a:gd name="connsiteX3" fmla="*/ 6194738 w 8145888"/>
              <a:gd name="connsiteY3" fmla="*/ 2459865 h 2610118"/>
              <a:gd name="connsiteX4" fmla="*/ 1378040 w 8145888"/>
              <a:gd name="connsiteY4" fmla="*/ 2421228 h 2610118"/>
              <a:gd name="connsiteX5" fmla="*/ 218941 w 8145888"/>
              <a:gd name="connsiteY5" fmla="*/ 1326524 h 2610118"/>
              <a:gd name="connsiteX6" fmla="*/ 64395 w 8145888"/>
              <a:gd name="connsiteY6" fmla="*/ 103031 h 261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5888" h="2610118">
                <a:moveTo>
                  <a:pt x="8036417" y="0"/>
                </a:moveTo>
                <a:cubicBezTo>
                  <a:pt x="8091152" y="349876"/>
                  <a:pt x="8145888" y="699752"/>
                  <a:pt x="7997781" y="1081825"/>
                </a:cubicBezTo>
                <a:cubicBezTo>
                  <a:pt x="7849674" y="1463898"/>
                  <a:pt x="7448282" y="2062766"/>
                  <a:pt x="7147775" y="2292439"/>
                </a:cubicBezTo>
                <a:cubicBezTo>
                  <a:pt x="6847268" y="2522112"/>
                  <a:pt x="7156360" y="2438400"/>
                  <a:pt x="6194738" y="2459865"/>
                </a:cubicBezTo>
                <a:cubicBezTo>
                  <a:pt x="5233116" y="2481330"/>
                  <a:pt x="2374006" y="2610118"/>
                  <a:pt x="1378040" y="2421228"/>
                </a:cubicBezTo>
                <a:cubicBezTo>
                  <a:pt x="382074" y="2232338"/>
                  <a:pt x="437882" y="1712890"/>
                  <a:pt x="218941" y="1326524"/>
                </a:cubicBezTo>
                <a:cubicBezTo>
                  <a:pt x="0" y="940158"/>
                  <a:pt x="32197" y="521594"/>
                  <a:pt x="64395" y="103031"/>
                </a:cubicBezTo>
              </a:path>
            </a:pathLst>
          </a:custGeom>
          <a:noFill/>
          <a:ln w="152400" cap="flat" cmpd="sng" algn="ctr">
            <a:solidFill>
              <a:schemeClr val="tx2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72118" y="3716400"/>
            <a:ext cx="3642776" cy="1079399"/>
          </a:xfrm>
          <a:prstGeom prst="rect">
            <a:avLst/>
          </a:prstGeom>
          <a:solidFill>
            <a:schemeClr val="bg1">
              <a:lumMod val="65000"/>
            </a:schemeClr>
          </a:solidFill>
          <a:ln w="38160"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πυροσταφυλικό οξύ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(2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x) CH</a:t>
            </a:r>
            <a:r>
              <a:rPr lang="en-US" sz="3200" b="1" baseline="-1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43504" y="5286388"/>
            <a:ext cx="2162707" cy="915986"/>
          </a:xfrm>
          <a:prstGeom prst="rect">
            <a:avLst/>
          </a:prstGeom>
          <a:solidFill>
            <a:srgbClr val="FF0000"/>
          </a:solidFill>
          <a:ln w="936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ΓΑΛΑΚΤΙΚΟ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ΟΞΥ</a:t>
            </a:r>
          </a:p>
        </p:txBody>
      </p:sp>
      <p:cxnSp>
        <p:nvCxnSpPr>
          <p:cNvPr id="20485" name="AutoShape 5"/>
          <p:cNvCxnSpPr>
            <a:cxnSpLocks noChangeShapeType="1"/>
            <a:stCxn id="20481" idx="2"/>
            <a:endCxn id="20482" idx="1"/>
          </p:cNvCxnSpPr>
          <p:nvPr/>
        </p:nvCxnSpPr>
        <p:spPr bwMode="auto">
          <a:xfrm rot="16200000" flipH="1">
            <a:off x="5044208" y="4645093"/>
            <a:ext cx="948590" cy="1249994"/>
          </a:xfrm>
          <a:prstGeom prst="curvedConnector2">
            <a:avLst/>
          </a:prstGeom>
          <a:noFill/>
          <a:ln w="203200">
            <a:solidFill>
              <a:schemeClr val="accent5">
                <a:lumMod val="10000"/>
              </a:schemeClr>
            </a:solidFill>
            <a:prstDash val="solid"/>
            <a:miter lim="800000"/>
            <a:headEnd/>
            <a:tailEnd type="triangle" w="med" len="med"/>
          </a:ln>
          <a:effectLst/>
        </p:spPr>
      </p:cxn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766475" y="1341506"/>
            <a:ext cx="212139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2 NADH+H</a:t>
            </a:r>
            <a:r>
              <a:rPr lang="en-US" sz="32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07928" y="1341506"/>
            <a:ext cx="139683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2 NAD</a:t>
            </a:r>
            <a:r>
              <a:rPr lang="en-US" sz="32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430093" y="67"/>
            <a:ext cx="2936422" cy="1079399"/>
          </a:xfrm>
          <a:prstGeom prst="rect">
            <a:avLst/>
          </a:prstGeom>
          <a:noFill/>
          <a:ln w="38160">
            <a:miter lim="800000"/>
            <a:headEnd/>
            <a:tailEnd/>
          </a:ln>
          <a:effectLst/>
        </p:spPr>
        <p:txBody>
          <a:bodyPr lIns="90000" tIns="46800" rIns="90000" bIns="46800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</a:rPr>
              <a:t>ΓΛΥΚΟΖΗ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l-GR" sz="3200" b="1" baseline="-100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l-GR" sz="3200" b="1" baseline="-1000">
                <a:solidFill>
                  <a:srgbClr val="000000"/>
                </a:solidFill>
                <a:latin typeface="Calibri" pitchFamily="34" charset="0"/>
              </a:rPr>
              <a:t>12</a:t>
            </a:r>
            <a:r>
              <a:rPr lang="el-GR" sz="3200" b="1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sz="3200" b="1" baseline="-1000">
                <a:solidFill>
                  <a:srgbClr val="000000"/>
                </a:solidFill>
                <a:latin typeface="Calibri" pitchFamily="34" charset="0"/>
              </a:rPr>
              <a:t>6</a:t>
            </a:r>
          </a:p>
        </p:txBody>
      </p:sp>
      <p:cxnSp>
        <p:nvCxnSpPr>
          <p:cNvPr id="20493" name="AutoShape 13"/>
          <p:cNvCxnSpPr>
            <a:cxnSpLocks noChangeShapeType="1"/>
            <a:stCxn id="20488" idx="3"/>
            <a:endCxn id="20486" idx="1"/>
          </p:cNvCxnSpPr>
          <p:nvPr/>
        </p:nvCxnSpPr>
        <p:spPr bwMode="auto">
          <a:xfrm>
            <a:off x="1604762" y="1634977"/>
            <a:ext cx="6161709" cy="0"/>
          </a:xfrm>
          <a:prstGeom prst="straightConnector1">
            <a:avLst/>
          </a:prstGeom>
          <a:noFill/>
          <a:ln w="76200">
            <a:solidFill>
              <a:schemeClr val="tx2">
                <a:lumMod val="65000"/>
                <a:lumOff val="35000"/>
              </a:schemeClr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1" y="4725208"/>
            <a:ext cx="503246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Βιομηχανία γάλακτος: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Γαλακτοκομικά προϊόντα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1692" y="97673"/>
            <a:ext cx="3500425" cy="830997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ΕΛΛΕΙΨΗ</a:t>
            </a: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ΟΞΥΓΟΝΟΥ</a:t>
            </a: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 σε γαλακτομύκητες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4429235" y="1000108"/>
            <a:ext cx="928550" cy="2786082"/>
          </a:xfrm>
          <a:prstGeom prst="downArrow">
            <a:avLst>
              <a:gd name="adj1" fmla="val 66641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ΓΛΥΚΟΛΥΣΗ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7015448" y="2204864"/>
            <a:ext cx="1296786" cy="914400"/>
          </a:xfrm>
          <a:prstGeom prst="ellipse">
            <a:avLst/>
          </a:prstGeom>
          <a:solidFill>
            <a:srgbClr val="CC66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</a:rPr>
              <a:t>2 ATP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2911597" y="1988840"/>
            <a:ext cx="4103822" cy="136815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000" b="1" dirty="0">
                <a:solidFill>
                  <a:srgbClr val="FFFFFF"/>
                </a:solidFill>
                <a:latin typeface="Calibri" pitchFamily="34" charset="0"/>
              </a:rPr>
              <a:t>Φωσφορυλίωση σε επίπεδο υποστρώματος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903662" y="2204864"/>
            <a:ext cx="1152348" cy="914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</a:rPr>
              <a:t>2ADP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09232" y="188640"/>
            <a:ext cx="706291" cy="78581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e</a:t>
            </a:r>
            <a:r>
              <a:rPr lang="en-US" b="1" baseline="30000" dirty="0">
                <a:solidFill>
                  <a:prstClr val="white"/>
                </a:solidFill>
                <a:latin typeface="Calibri" pitchFamily="34" charset="0"/>
              </a:rPr>
              <a:t>-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H</a:t>
            </a:r>
            <a:r>
              <a:rPr lang="en-US" b="1" baseline="30000" dirty="0">
                <a:solidFill>
                  <a:prstClr val="white"/>
                </a:solidFill>
                <a:latin typeface="Calibri" pitchFamily="34" charset="0"/>
              </a:rPr>
              <a:t>+</a:t>
            </a:r>
            <a:endParaRPr lang="el-GR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95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48 0.05759 -0.01296 0.11517 0.00262 0.14084 C 0.0182 0.16652 0.04998 0.15102 0.09395 0.1538 C 0.13792 0.15657 0.2186 0.15703 0.26658 0.15773 C 0.31456 0.15842 0.36208 0.11841 0.38182 0.15773 C 0.40157 0.19704 0.40435 0.32632 0.38553 0.39408 C 0.36671 0.46184 0.33261 0.54325 0.26921 0.56476 C 0.2058 0.58627 0.04643 0.50255 0.00509 0.52359 C -0.03626 0.54464 -0.01373 0.65125 0.02129 0.69057 C 0.05631 0.72988 0.13576 0.74491 0.21536 0.75995 " pathEditMode="relative" ptsTypes="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482" grpId="0" animBg="1"/>
      <p:bldP spid="20482" grpId="1" animBg="1"/>
      <p:bldP spid="20486" grpId="0"/>
      <p:bldP spid="20488" grpId="0"/>
      <p:bldP spid="22" grpId="0" animBg="1"/>
      <p:bldP spid="19" grpId="0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bg1"/>
                </a:solidFill>
                <a:latin typeface="Calibri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3478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3492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4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C200E1-359A-4426-901B-C5BF141D2246}" type="slidenum">
              <a:rPr lang="el-GR" altLang="el-GR" smtClean="0">
                <a:latin typeface="Calibri" pitchFamily="34" charset="0"/>
                <a:cs typeface="Arial" charset="0"/>
              </a:rPr>
              <a:pPr/>
              <a:t>3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 bwMode="auto">
          <a:xfrm>
            <a:off x="928670" y="1931837"/>
            <a:ext cx="8144631" cy="3283119"/>
          </a:xfrm>
          <a:custGeom>
            <a:avLst/>
            <a:gdLst>
              <a:gd name="connsiteX0" fmla="*/ 8036417 w 8145888"/>
              <a:gd name="connsiteY0" fmla="*/ 0 h 2610118"/>
              <a:gd name="connsiteX1" fmla="*/ 7997781 w 8145888"/>
              <a:gd name="connsiteY1" fmla="*/ 1081825 h 2610118"/>
              <a:gd name="connsiteX2" fmla="*/ 7147775 w 8145888"/>
              <a:gd name="connsiteY2" fmla="*/ 2292439 h 2610118"/>
              <a:gd name="connsiteX3" fmla="*/ 6194738 w 8145888"/>
              <a:gd name="connsiteY3" fmla="*/ 2459865 h 2610118"/>
              <a:gd name="connsiteX4" fmla="*/ 1378040 w 8145888"/>
              <a:gd name="connsiteY4" fmla="*/ 2421228 h 2610118"/>
              <a:gd name="connsiteX5" fmla="*/ 218941 w 8145888"/>
              <a:gd name="connsiteY5" fmla="*/ 1326524 h 2610118"/>
              <a:gd name="connsiteX6" fmla="*/ 64395 w 8145888"/>
              <a:gd name="connsiteY6" fmla="*/ 103031 h 261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5888" h="2610118">
                <a:moveTo>
                  <a:pt x="8036417" y="0"/>
                </a:moveTo>
                <a:cubicBezTo>
                  <a:pt x="8091152" y="349876"/>
                  <a:pt x="8145888" y="699752"/>
                  <a:pt x="7997781" y="1081825"/>
                </a:cubicBezTo>
                <a:cubicBezTo>
                  <a:pt x="7849674" y="1463898"/>
                  <a:pt x="7448282" y="2062766"/>
                  <a:pt x="7147775" y="2292439"/>
                </a:cubicBezTo>
                <a:cubicBezTo>
                  <a:pt x="6847268" y="2522112"/>
                  <a:pt x="7156360" y="2438400"/>
                  <a:pt x="6194738" y="2459865"/>
                </a:cubicBezTo>
                <a:cubicBezTo>
                  <a:pt x="5233116" y="2481330"/>
                  <a:pt x="2374006" y="2610118"/>
                  <a:pt x="1378040" y="2421228"/>
                </a:cubicBezTo>
                <a:cubicBezTo>
                  <a:pt x="382074" y="2232338"/>
                  <a:pt x="437882" y="1712890"/>
                  <a:pt x="218941" y="1326524"/>
                </a:cubicBezTo>
                <a:cubicBezTo>
                  <a:pt x="0" y="940158"/>
                  <a:pt x="32197" y="521594"/>
                  <a:pt x="64395" y="103031"/>
                </a:cubicBezTo>
              </a:path>
            </a:pathLst>
          </a:custGeom>
          <a:noFill/>
          <a:ln w="1143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00691" y="3286127"/>
            <a:ext cx="3785630" cy="10793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60"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πυροσταφυλικό οξύ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(2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x) CH</a:t>
            </a:r>
            <a:r>
              <a:rPr lang="en-US" sz="3200" b="1" baseline="-1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COCOOH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29275" y="5929330"/>
            <a:ext cx="5142742" cy="85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Οξικό ή βουτυρικό ή προπιονικό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ΟΞΥ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766475" y="1341506"/>
            <a:ext cx="212139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2 NADH+H</a:t>
            </a:r>
            <a:r>
              <a:rPr lang="en-US" sz="32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07928" y="1341506"/>
            <a:ext cx="139683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2 NAD</a:t>
            </a:r>
            <a:r>
              <a:rPr lang="en-US" sz="32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430093" y="67"/>
            <a:ext cx="2936422" cy="1079399"/>
          </a:xfrm>
          <a:prstGeom prst="rect">
            <a:avLst/>
          </a:prstGeom>
          <a:noFill/>
          <a:ln w="38160">
            <a:miter lim="800000"/>
            <a:headEnd/>
            <a:tailEnd/>
          </a:ln>
          <a:effectLst/>
        </p:spPr>
        <p:txBody>
          <a:bodyPr lIns="90000" tIns="46800" rIns="90000" bIns="46800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ΓΛΥΚΟΖΗ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l-GR" sz="3200" b="1" baseline="-1000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l-GR" sz="3200" b="1" baseline="-1000" dirty="0">
                <a:solidFill>
                  <a:srgbClr val="000000"/>
                </a:solidFill>
                <a:latin typeface="Calibri" pitchFamily="34" charset="0"/>
              </a:rPr>
              <a:t>12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sz="3200" b="1" baseline="-1000" dirty="0">
                <a:solidFill>
                  <a:srgbClr val="000000"/>
                </a:solidFill>
                <a:latin typeface="Calibri" pitchFamily="34" charset="0"/>
              </a:rPr>
              <a:t>6</a:t>
            </a:r>
          </a:p>
        </p:txBody>
      </p:sp>
      <p:cxnSp>
        <p:nvCxnSpPr>
          <p:cNvPr id="20493" name="AutoShape 13"/>
          <p:cNvCxnSpPr>
            <a:cxnSpLocks noChangeShapeType="1"/>
          </p:cNvCxnSpPr>
          <p:nvPr/>
        </p:nvCxnSpPr>
        <p:spPr bwMode="auto">
          <a:xfrm>
            <a:off x="1914279" y="1634918"/>
            <a:ext cx="5905195" cy="1588"/>
          </a:xfrm>
          <a:prstGeom prst="straightConnector1">
            <a:avLst/>
          </a:prstGeom>
          <a:noFill/>
          <a:ln w="76200">
            <a:solidFill>
              <a:schemeClr val="accent4">
                <a:lumMod val="95000"/>
                <a:lumOff val="5000"/>
              </a:schemeClr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3643568" y="2643250"/>
            <a:ext cx="2663414" cy="1587"/>
          </a:xfrm>
          <a:prstGeom prst="line">
            <a:avLst/>
          </a:prstGeom>
          <a:noFill/>
          <a:ln w="76200">
            <a:solidFill>
              <a:schemeClr val="accent4">
                <a:lumMod val="95000"/>
                <a:lumOff val="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6214936" y="2143116"/>
            <a:ext cx="1296786" cy="914400"/>
          </a:xfrm>
          <a:prstGeom prst="ellipse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</a:rPr>
              <a:t>2 ATP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" y="67"/>
            <a:ext cx="3714740" cy="1384995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Ζύμωση στον εντερικό σωλήνα ζωικών οργανισμών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" name="AutoShape 12"/>
          <p:cNvCxnSpPr>
            <a:cxnSpLocks noChangeShapeType="1"/>
            <a:stCxn id="20481" idx="2"/>
          </p:cNvCxnSpPr>
          <p:nvPr/>
        </p:nvCxnSpPr>
        <p:spPr bwMode="auto">
          <a:xfrm>
            <a:off x="4893510" y="4365534"/>
            <a:ext cx="35737" cy="1563859"/>
          </a:xfrm>
          <a:prstGeom prst="straightConnector1">
            <a:avLst/>
          </a:prstGeom>
          <a:noFill/>
          <a:ln w="203200">
            <a:solidFill>
              <a:schemeClr val="accent4">
                <a:lumMod val="95000"/>
                <a:lumOff val="5000"/>
              </a:schemeClr>
            </a:solidFill>
            <a:prstDash val="sysDash"/>
            <a:miter lim="800000"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429235" y="1000108"/>
            <a:ext cx="928550" cy="2214578"/>
          </a:xfrm>
          <a:prstGeom prst="downArrow">
            <a:avLst>
              <a:gd name="adj1" fmla="val 66641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ΓΛΥΚΟΛΥΣΗ</a:t>
            </a: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623633" y="2132856"/>
            <a:ext cx="1152348" cy="914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</a:rPr>
              <a:t>2ADP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983594" y="4581128"/>
            <a:ext cx="3815835" cy="86409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Διάφορα προϊόντα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9232" y="116632"/>
            <a:ext cx="706291" cy="78581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e</a:t>
            </a:r>
            <a:r>
              <a:rPr lang="en-US" b="1" baseline="30000" dirty="0">
                <a:solidFill>
                  <a:prstClr val="white"/>
                </a:solidFill>
                <a:latin typeface="Calibri" pitchFamily="34" charset="0"/>
              </a:rPr>
              <a:t>-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H</a:t>
            </a:r>
            <a:r>
              <a:rPr lang="en-US" b="1" baseline="30000" dirty="0">
                <a:solidFill>
                  <a:prstClr val="white"/>
                </a:solidFill>
                <a:latin typeface="Calibri" pitchFamily="34" charset="0"/>
              </a:rPr>
              <a:t>+</a:t>
            </a:r>
            <a:endParaRPr lang="el-GR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5460" y="-22572"/>
            <a:ext cx="3714740" cy="1384995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Βακτήρια του εντερικού σωλήνα ζωικών οργανισμών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8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3 0.03862 -0.00231 0.07724 -0.00123 0.10685 C -0.00015 0.13645 -0.00771 0.16559 0.00633 0.17808 C 0.02037 0.19033 0.03718 0.17993 0.08269 0.17993 C 0.1282 0.17993 0.2274 0.17761 0.27908 0.17808 C 0.33077 0.17854 0.37134 0.15079 0.39309 0.18201 C 0.41484 0.21323 0.41654 0.29903 0.40929 0.36563 C 0.40204 0.4327 0.36764 0.53446 0.34928 0.58349 C 0.33092 0.63228 0.31796 0.64315 0.29914 0.65842 C 0.28032 0.67322 0.26566 0.67137 0.23666 0.67322 C 0.20766 0.6753 0.16323 0.67299 0.12527 0.6716 C 0.08732 0.66975 0.02716 0.62997 0.0088 0.66397 C -0.00956 0.69796 0.00278 0.78677 0.01512 0.87581 " pathEditMode="relative" ptsTypes="aaaaaaaaaaa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482" grpId="0" animBg="1"/>
      <p:bldP spid="17" grpId="0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65" y="3364768"/>
            <a:ext cx="458081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980" y="3364768"/>
            <a:ext cx="4603021" cy="322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7712" y="332656"/>
            <a:ext cx="9431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Τα </a:t>
            </a:r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</a:rPr>
              <a:t>μηρυκαστικά </a:t>
            </a: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ζώα, όπως τα βοοειδή, καταφέρνουν να καλύψουν τις ανάγκες τους σε γλυκόζη τρεφόμενα με άχυρο (αποξηραμένα στελέχη σιτηρών ξυλώδους σύστασης). Με δεδομένο ότι δεν διαθέτουν το ένζυμο β-</a:t>
            </a:r>
            <a:r>
              <a:rPr lang="el-GR" sz="2800" b="1" dirty="0" err="1">
                <a:solidFill>
                  <a:srgbClr val="FFFFFF"/>
                </a:solidFill>
                <a:latin typeface="Calibri" pitchFamily="34" charset="0"/>
              </a:rPr>
              <a:t>γλυκοσιδάση</a:t>
            </a: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 για τη διάσπαση των β(1,4) δεσμών της κυτταρίνης του άχυρου πως διασπούν την κυτταρίνη; </a:t>
            </a:r>
          </a:p>
        </p:txBody>
      </p:sp>
    </p:spTree>
    <p:extLst>
      <p:ext uri="{BB962C8B-B14F-4D97-AF65-F5344CB8AC3E}">
        <p14:creationId xmlns:p14="http://schemas.microsoft.com/office/powerpoint/2010/main" val="34734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535" y="453502"/>
            <a:ext cx="458081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32" y="69010"/>
            <a:ext cx="3455850" cy="24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 bwMode="auto">
          <a:xfrm>
            <a:off x="1759677" y="2492896"/>
            <a:ext cx="431981" cy="86409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41" y="3212979"/>
            <a:ext cx="3671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Ζύμωση από εξειδικευμένα αναερόβια βακτήρια του εντέρου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7590" y="5001566"/>
            <a:ext cx="2375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Παραγωγή </a:t>
            </a:r>
            <a:r>
              <a:rPr lang="el-GR" sz="2400" b="1" dirty="0" err="1">
                <a:solidFill>
                  <a:srgbClr val="FFFFFF"/>
                </a:solidFill>
                <a:latin typeface="Calibri" pitchFamily="34" charset="0"/>
              </a:rPr>
              <a:t>προπιονικού</a:t>
            </a: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 οξέος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CH</a:t>
            </a:r>
            <a:r>
              <a:rPr lang="en-US" sz="2400" b="1" baseline="-25000" dirty="0">
                <a:solidFill>
                  <a:srgbClr val="FFFFFF"/>
                </a:solidFill>
                <a:latin typeface="Calibri" pitchFamily="34" charset="0"/>
              </a:rPr>
              <a:t>3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CH</a:t>
            </a:r>
            <a:r>
              <a:rPr lang="en-US" sz="2400" b="1" baseline="-25000" dirty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COOH)</a:t>
            </a:r>
            <a:endParaRPr lang="el-GR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8848332">
            <a:off x="2681083" y="4213744"/>
            <a:ext cx="432048" cy="139801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9623593">
            <a:off x="5092787" y="5352602"/>
            <a:ext cx="1439938" cy="50405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2784" y="4110229"/>
            <a:ext cx="27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Σύνθεση γλυκόζης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l-GR" sz="2400" b="1" dirty="0" err="1">
                <a:solidFill>
                  <a:srgbClr val="FFFFFF"/>
                </a:solidFill>
                <a:latin typeface="Calibri" pitchFamily="34" charset="0"/>
              </a:rPr>
              <a:t>Νεογλυκογένεση</a:t>
            </a: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6871429" y="2708920"/>
            <a:ext cx="503979" cy="136815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363690" y="4413305"/>
            <a:ext cx="431981" cy="122413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728" y="5613105"/>
            <a:ext cx="2375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Πρώτες ύλες για την παραγωγή μεθανίου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738" y="64"/>
            <a:ext cx="266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Άχυρο: κυτταρίνη+λιγνίνη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07329" y="87078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95313" y="679515"/>
            <a:ext cx="2971800" cy="800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14278" y="857299"/>
            <a:ext cx="1491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</a:rPr>
              <a:t>12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000913" y="928670"/>
            <a:ext cx="2362181" cy="571504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3" y="5517232"/>
            <a:ext cx="2588583" cy="9858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ΑΙΘΑΝΟΛΗ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CΗ</a:t>
            </a:r>
            <a:r>
              <a:rPr lang="en-US" sz="28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-CΗ</a:t>
            </a:r>
            <a:r>
              <a:rPr lang="en-US" sz="28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-OH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267112" y="4214818"/>
            <a:ext cx="26146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ΑΚΕΤΑΛΔΕΫΔΗ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CΗ</a:t>
            </a:r>
            <a:r>
              <a:rPr lang="en-US" sz="28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-CΗO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5072085" y="2714620"/>
            <a:ext cx="1857389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NADH+H</a:t>
            </a:r>
            <a:r>
              <a:rPr lang="el-GR" sz="28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143131" y="2690812"/>
            <a:ext cx="1600200" cy="5953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NAD+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26" y="2222555"/>
            <a:ext cx="22636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ΣΥΝΘΗΚΕΣ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ΕΛΛΕΙΨΗΣ</a:t>
            </a:r>
            <a:br>
              <a:rPr lang="en-US" sz="20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ΟΞΥΓΟΝΟΥ </a:t>
            </a:r>
            <a:r>
              <a:rPr lang="el-GR" sz="2000" b="1" dirty="0">
                <a:solidFill>
                  <a:srgbClr val="000000"/>
                </a:solidFill>
                <a:latin typeface="Calibri" pitchFamily="34" charset="0"/>
              </a:rPr>
              <a:t>ΣΤΙΣ ΖΥΜΕΣ (σακχαρομύκητες) 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7841420" y="5188289"/>
            <a:ext cx="8164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32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7000916" y="928670"/>
            <a:ext cx="2272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CΗ</a:t>
            </a:r>
            <a:r>
              <a:rPr lang="en-US" sz="28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-CO-COOH</a:t>
            </a:r>
            <a:endParaRPr lang="en-GB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1857353" y="785794"/>
            <a:ext cx="5143536" cy="7858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Γ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Λ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Υ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Κ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Λ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Υ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Σ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Η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Arc 26"/>
          <p:cNvSpPr/>
          <p:nvPr/>
        </p:nvSpPr>
        <p:spPr bwMode="auto">
          <a:xfrm rot="10800000">
            <a:off x="3316424" y="-156349"/>
            <a:ext cx="2027442" cy="1156456"/>
          </a:xfrm>
          <a:prstGeom prst="arc">
            <a:avLst>
              <a:gd name="adj1" fmla="val 11785202"/>
              <a:gd name="adj2" fmla="val 2014588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67607" y="476672"/>
            <a:ext cx="87095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ADP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3523" y="214296"/>
            <a:ext cx="928550" cy="52322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ATP</a:t>
            </a:r>
            <a:endParaRPr lang="el-GR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>
            <a:off x="3286112" y="1428736"/>
            <a:ext cx="2214578" cy="2428892"/>
          </a:xfrm>
          <a:prstGeom prst="arc">
            <a:avLst>
              <a:gd name="adj1" fmla="val 16205056"/>
              <a:gd name="adj2" fmla="val 0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 rot="10800000">
            <a:off x="2831233" y="2528381"/>
            <a:ext cx="1498886" cy="1857388"/>
          </a:xfrm>
          <a:prstGeom prst="arc">
            <a:avLst>
              <a:gd name="adj1" fmla="val 16501854"/>
              <a:gd name="adj2" fmla="val 720640"/>
            </a:avLst>
          </a:prstGeom>
          <a:noFill/>
          <a:ln w="1270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rot="16200000" flipH="1">
            <a:off x="6268004" y="3282879"/>
            <a:ext cx="3834498" cy="6543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2839759" y="5386054"/>
            <a:ext cx="4464608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i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Βιομηχανία αλκοολούχων ποτών, εναλλακτικά καύσιμα</a:t>
            </a:r>
            <a:endParaRPr lang="en-US" sz="2800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" y="3"/>
            <a:ext cx="3055589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>
                <a:solidFill>
                  <a:srgbClr val="FFFFFF"/>
                </a:solidFill>
                <a:latin typeface="Calibri" pitchFamily="34" charset="0"/>
              </a:rPr>
              <a:t>Ζύμες (σακχαρομύκητες)</a:t>
            </a:r>
            <a:endParaRPr lang="en-US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775668" y="5085184"/>
            <a:ext cx="895683" cy="723820"/>
          </a:xfrm>
          <a:prstGeom prst="ellipse">
            <a:avLst/>
          </a:prstGeom>
          <a:solidFill>
            <a:schemeClr val="accent2">
              <a:lumMod val="5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799428" y="4384711"/>
            <a:ext cx="3383854" cy="1584176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Βρασμός του μούστου: έκλυση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CO</a:t>
            </a:r>
            <a:r>
              <a:rPr lang="en-US" sz="2400" b="1" baseline="-25000" dirty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el-GR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" name="Elbow Connector 2"/>
          <p:cNvCxnSpPr>
            <a:stCxn id="97287" idx="2"/>
          </p:cNvCxnSpPr>
          <p:nvPr/>
        </p:nvCxnSpPr>
        <p:spPr bwMode="auto">
          <a:xfrm rot="5400000">
            <a:off x="5451207" y="1706403"/>
            <a:ext cx="2936938" cy="2524609"/>
          </a:xfrm>
          <a:prstGeom prst="bentConnector3">
            <a:avLst>
              <a:gd name="adj1" fmla="val 100019"/>
            </a:avLst>
          </a:prstGeom>
          <a:solidFill>
            <a:schemeClr val="accent1"/>
          </a:solidFill>
          <a:ln w="152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Arc 45"/>
          <p:cNvSpPr/>
          <p:nvPr/>
        </p:nvSpPr>
        <p:spPr bwMode="auto">
          <a:xfrm rot="5400000">
            <a:off x="4436015" y="2335639"/>
            <a:ext cx="2442775" cy="1857102"/>
          </a:xfrm>
          <a:prstGeom prst="arc">
            <a:avLst>
              <a:gd name="adj1" fmla="val 16650502"/>
              <a:gd name="adj2" fmla="val 0"/>
            </a:avLst>
          </a:prstGeom>
          <a:noFill/>
          <a:ln w="1270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" name="Arc 46"/>
          <p:cNvSpPr/>
          <p:nvPr/>
        </p:nvSpPr>
        <p:spPr bwMode="auto">
          <a:xfrm rot="19312341">
            <a:off x="1460935" y="4447196"/>
            <a:ext cx="2214578" cy="1399761"/>
          </a:xfrm>
          <a:prstGeom prst="arc">
            <a:avLst>
              <a:gd name="adj1" fmla="val 11416200"/>
              <a:gd name="adj2" fmla="val 0"/>
            </a:avLst>
          </a:prstGeom>
          <a:noFill/>
          <a:ln w="1270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" name="Arc 47"/>
          <p:cNvSpPr/>
          <p:nvPr/>
        </p:nvSpPr>
        <p:spPr bwMode="auto">
          <a:xfrm>
            <a:off x="3306771" y="1451890"/>
            <a:ext cx="2214578" cy="2428892"/>
          </a:xfrm>
          <a:prstGeom prst="arc">
            <a:avLst>
              <a:gd name="adj1" fmla="val 10901282"/>
              <a:gd name="adj2" fmla="val 16569615"/>
            </a:avLst>
          </a:prstGeom>
          <a:noFill/>
          <a:ln w="1270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76000" y="821513"/>
            <a:ext cx="706291" cy="78581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e</a:t>
            </a:r>
            <a:r>
              <a:rPr lang="en-US" b="1" baseline="30000" dirty="0">
                <a:solidFill>
                  <a:prstClr val="white"/>
                </a:solidFill>
                <a:latin typeface="Calibri" pitchFamily="34" charset="0"/>
              </a:rPr>
              <a:t>-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H</a:t>
            </a:r>
            <a:r>
              <a:rPr lang="en-US" b="1" baseline="30000" dirty="0">
                <a:solidFill>
                  <a:prstClr val="white"/>
                </a:solidFill>
                <a:latin typeface="Calibri" pitchFamily="34" charset="0"/>
              </a:rPr>
              <a:t>+</a:t>
            </a:r>
            <a:endParaRPr lang="el-GR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6315" y="407302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σελ. 254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19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5159E-6 2.60116E-6 C 1.5159E-6 0.03491 0.02794 0.06196 0.0619 0.06196 C 0.09663 0.06196 0.10682 0.20763 0.10682 0.17271 C 0.10682 0.1378 0.14202 0.26219 0.17721 0.26219 C 0.1891 0.29202 0.20809 0.31422 0.20346 0.34728 C 0.19883 0.38034 0.19883 0.44254 0.14943 0.46081 C 0.10003 0.47907 -0.02979 0.45086 -0.09247 0.45641 C -0.15514 0.46196 -0.19111 0.45225 -0.22661 0.49364 C -0.26212 0.53503 -0.28898 0.66127 -0.30534 0.70543 " pathEditMode="relative" rAng="0" ptsTypes="ffffaaaaf">
                                      <p:cBhvr>
                                        <p:cTn id="4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3" y="35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animBg="1"/>
      <p:bldP spid="97289" grpId="0"/>
      <p:bldP spid="97295" grpId="0" animBg="1"/>
      <p:bldP spid="97300" grpId="0"/>
      <p:bldP spid="33" grpId="0" animBg="1"/>
      <p:bldP spid="35" grpId="0" animBg="1"/>
      <p:bldP spid="39" grpId="0" animBg="1"/>
      <p:bldP spid="46" grpId="0" animBg="1"/>
      <p:bldP spid="47" grpId="0" animBg="1"/>
      <p:bldP spid="48" grpId="0" animBg="1"/>
      <p:bldP spid="31" grpId="0" animBg="1"/>
      <p:bldP spid="3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857B-3B08-41AE-B27B-73F8F44D2770}" type="slidenum">
              <a:rPr lang="el-GR" smtClean="0">
                <a:solidFill>
                  <a:srgbClr val="000000"/>
                </a:solidFill>
              </a:rPr>
              <a:pPr/>
              <a:t>34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473" y="13081"/>
            <a:ext cx="179042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9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324" y="2780928"/>
            <a:ext cx="110473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3528" y="275170"/>
            <a:ext cx="652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Γιατί ξινίζει το κρασί και η μπύρα;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Απαιτούνται αναερόβιες ή αερόβιες συνθήκες;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96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13083"/>
            <a:ext cx="1883528" cy="17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7711" y="2876747"/>
            <a:ext cx="842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Υπεύθυνοι οργανισμοί: τα </a:t>
            </a:r>
            <a:r>
              <a:rPr lang="el-GR" sz="3600" b="1" u="sng" dirty="0">
                <a:solidFill>
                  <a:srgbClr val="2D2D8A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αερόβια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βακτήρια </a:t>
            </a:r>
            <a:r>
              <a:rPr lang="en-US" sz="3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Acetobacter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n-US" sz="3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Gluconobacter</a:t>
            </a:r>
            <a:endParaRPr lang="en-US" sz="3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01" y="1988904"/>
            <a:ext cx="77756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ΞΥΔΙ: αραιό διάλυμα οξικού οξέος (5%) </a:t>
            </a:r>
            <a:endParaRPr lang="en-US" sz="3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27" y="4221088"/>
            <a:ext cx="8959335" cy="23083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Τα βακτήρια αυτά διαθέτουν το ένζυμο </a:t>
            </a:r>
            <a:r>
              <a:rPr lang="el-GR" sz="36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αιθυλο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36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οξειδάση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που καταλύει την αντίδραση: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lang="en-US" sz="3600" b="1" i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3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lang="en-US" sz="3600" b="1" i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OH + O</a:t>
            </a:r>
            <a:r>
              <a:rPr lang="en-US" sz="3600" b="1" i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 CH</a:t>
            </a:r>
            <a:r>
              <a:rPr lang="en-US" sz="3600" b="1" i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3</a:t>
            </a:r>
            <a:r>
              <a:rPr lang="en-US" sz="3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COOH</a:t>
            </a:r>
            <a:r>
              <a:rPr lang="el-GR" sz="3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 + Η</a:t>
            </a:r>
            <a:r>
              <a:rPr lang="el-GR" sz="3600" b="1" i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2</a:t>
            </a:r>
            <a:r>
              <a:rPr lang="el-GR" sz="3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Ο</a:t>
            </a:r>
            <a:endParaRPr lang="en-US" sz="3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85" y="76202"/>
            <a:ext cx="10082243" cy="675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" y="4857760"/>
            <a:ext cx="10339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Με ποιές αντιδράσεις η γλυκόζη των σταφυλιών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μετατρέπεται σε αλκοόλη;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Ποιές οι αναγκαίες συνθήκες;</a:t>
            </a:r>
          </a:p>
        </p:txBody>
      </p:sp>
      <p:sp>
        <p:nvSpPr>
          <p:cNvPr id="4" name="Rectangle 3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 l="10283"/>
          <a:stretch>
            <a:fillRect/>
          </a:stretch>
        </p:blipFill>
        <p:spPr bwMode="auto">
          <a:xfrm>
            <a:off x="1111079" y="25400"/>
            <a:ext cx="8171189" cy="683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1" y="5143512"/>
            <a:ext cx="10287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Με ποιές αντιδράσεις το άμυλο του καλαμποκιού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μετατρέπεται σε βιοκαύσιμο; Ποιές οι αναγκαίες συνθήκες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21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15306"/>
              </p:ext>
            </p:extLst>
          </p:nvPr>
        </p:nvGraphicFramePr>
        <p:xfrm>
          <a:off x="176196" y="215900"/>
          <a:ext cx="9837807" cy="649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MDLDrawObject Class" r:id="rId4" imgW="5267356" imgH="4105150" progId="">
                  <p:embed/>
                </p:oleObj>
              </mc:Choice>
              <mc:Fallback>
                <p:oleObj name="MDLDrawObject Class" r:id="rId4" imgW="5267356" imgH="410515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96" y="215900"/>
                        <a:ext cx="9837807" cy="649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>
            <a:lum bright="-18000"/>
          </a:blip>
          <a:srcRect l="10283"/>
          <a:stretch>
            <a:fillRect/>
          </a:stretch>
        </p:blipFill>
        <p:spPr bwMode="auto">
          <a:xfrm>
            <a:off x="29358" y="188640"/>
            <a:ext cx="2841803" cy="2376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lum bright="-24000" contrast="18000"/>
          </a:blip>
          <a:srcRect l="12651" r="15407"/>
          <a:stretch>
            <a:fillRect/>
          </a:stretch>
        </p:blipFill>
        <p:spPr bwMode="auto">
          <a:xfrm>
            <a:off x="2047586" y="0"/>
            <a:ext cx="6552189" cy="683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505052"/>
            <a:ext cx="1028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Με ποιές αντιδράσεις το άμυλο του </a:t>
            </a:r>
            <a:r>
              <a:rPr lang="el-GR" sz="3600" dirty="0" err="1">
                <a:solidFill>
                  <a:srgbClr val="FFFFFF"/>
                </a:solidFill>
                <a:latin typeface="Calibri" pitchFamily="34" charset="0"/>
              </a:rPr>
              <a:t>γαϊδοράγκαθου</a:t>
            </a: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 (άγρια αγκινάρα)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μετατρέπεται σε βιοκαύσιμο; Ποιές οι αναγκαίες συνθήκες;</a:t>
            </a:r>
          </a:p>
        </p:txBody>
      </p:sp>
      <p:sp>
        <p:nvSpPr>
          <p:cNvPr id="4" name="Rectangle 3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33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 l="13437" r="11465"/>
          <a:stretch>
            <a:fillRect/>
          </a:stretch>
        </p:blipFill>
        <p:spPr bwMode="auto">
          <a:xfrm>
            <a:off x="1974549" y="25400"/>
            <a:ext cx="6839483" cy="683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95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2089150"/>
          </a:xfrm>
        </p:spPr>
        <p:txBody>
          <a:bodyPr anchor="t">
            <a:normAutofit/>
          </a:bodyPr>
          <a:lstStyle/>
          <a:p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Γλυκόλυση</a:t>
            </a:r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 - Ζυμώσεις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828551" y="304800"/>
            <a:ext cx="6644249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800" b="1" dirty="0">
                <a:solidFill>
                  <a:srgbClr val="FFFF00"/>
                </a:solidFill>
                <a:latin typeface="Calibri" pitchFamily="34" charset="0"/>
              </a:rPr>
              <a:t>ΣΥΝΘΕΣΗ ΓΛΥΚΟΖΗΣ</a:t>
            </a:r>
          </a:p>
        </p:txBody>
      </p:sp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4647485" y="1125541"/>
            <a:ext cx="609506" cy="1374766"/>
          </a:xfrm>
          <a:prstGeom prst="downArrow">
            <a:avLst>
              <a:gd name="adj1" fmla="val 50000"/>
              <a:gd name="adj2" fmla="val 75028"/>
            </a:avLst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15040" y="2571744"/>
            <a:ext cx="9447342" cy="421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l-GR" sz="4800" b="1" dirty="0">
                <a:solidFill>
                  <a:srgbClr val="FFFF00"/>
                </a:solidFill>
                <a:latin typeface="Calibri" pitchFamily="34" charset="0"/>
              </a:rPr>
              <a:t>ΦΩΤΟΣΥΝΘΕΣΗ</a:t>
            </a:r>
          </a:p>
          <a:p>
            <a:pPr marL="457200" indent="-4572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l-GR" sz="2800" b="1" dirty="0">
                <a:solidFill>
                  <a:srgbClr val="FFFF00"/>
                </a:solidFill>
                <a:latin typeface="Calibri" pitchFamily="34" charset="0"/>
              </a:rPr>
              <a:t>(κύκλος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Calvin-Benson)</a:t>
            </a:r>
            <a:endParaRPr lang="el-GR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4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sz="4800" b="1" dirty="0">
                <a:solidFill>
                  <a:srgbClr val="FFFF00"/>
                </a:solidFill>
                <a:latin typeface="Calibri" pitchFamily="34" charset="0"/>
              </a:rPr>
              <a:t>ΓΛΥΟΞΥΛΙΚΟΣ ΚΥΚΛΟΣ</a:t>
            </a:r>
            <a:endParaRPr lang="en-US" sz="4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l-GR" sz="2400" b="1" dirty="0">
                <a:solidFill>
                  <a:srgbClr val="FFFF00"/>
                </a:solidFill>
                <a:latin typeface="Calibri" pitchFamily="34" charset="0"/>
              </a:rPr>
              <a:t>με πρώτη ύλη τα λιπαρά οξέα, μόνον στους βλαστάνοντες ελαιούχους σπόρους)</a:t>
            </a:r>
          </a:p>
          <a:p>
            <a:pPr marL="457200" indent="-4572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l-GR" sz="4800" b="1" dirty="0">
                <a:solidFill>
                  <a:srgbClr val="FFFF00"/>
                </a:solidFill>
                <a:latin typeface="Calibri" pitchFamily="34" charset="0"/>
              </a:rPr>
              <a:t> ΝΕΟΓΛΥΚΟΓΕΝΕΣΗ</a:t>
            </a:r>
          </a:p>
          <a:p>
            <a:pPr marL="457200" indent="-4572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l-GR" sz="2400" b="1" dirty="0">
                <a:solidFill>
                  <a:srgbClr val="FFFF00"/>
                </a:solidFill>
                <a:latin typeface="Calibri" pitchFamily="34" charset="0"/>
              </a:rPr>
              <a:t>(με πρώτη ύλη τα αμινοξέα και τη γλυκερόλη, στα μυρηκαστικά το προπιονικό οξύ)</a:t>
            </a:r>
          </a:p>
        </p:txBody>
      </p:sp>
      <p:sp>
        <p:nvSpPr>
          <p:cNvPr id="5" name="Rectangle 4"/>
          <p:cNvSpPr/>
          <p:nvPr/>
        </p:nvSpPr>
        <p:spPr>
          <a:xfrm>
            <a:off x="4" y="6309384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2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(1/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2"/>
            <a:ext cx="8578850" cy="4941465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Εικόνες</a:t>
            </a: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1: Μόριο γλυκόζης.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www.acdlabd.com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2: Αγελάδα.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4"/>
              </a:rPr>
              <a:t>http://xiromeritikokafenio.blogspot.gr/2011/04/blog-post_3359.html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3: Μπάλες άχυρου.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5"/>
              </a:rPr>
              <a:t>www.photaki.com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4: Εμφιαλωμένο κρασί.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6"/>
              </a:rPr>
              <a:t>http://www.best-wine-club.com/wine-refrigerators-coolers/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5: Ξύδι.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7"/>
              </a:rPr>
              <a:t>http://taxalia.blogspot.gr/2016/03/blog-post_12.html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2"/>
            <a:ext cx="8578850" cy="494146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6: Ξύδι με ρίγανη.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http://www.gr.all.biz/ksdhi-bgc3158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7: Σταφύλια. Φωτογραφικό αρχείο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8: Καλαμπόκι.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4"/>
              </a:rPr>
              <a:t>http://www.nationalgeographic.de/reportagen/topthemen/2007/gruene-traeume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9: Γαϊδουράγκαθο (άγρια αγκινάρα).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5"/>
              </a:rPr>
              <a:t>http://www.fotosearch.gr/photos-images/compositae.html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10: Εξώφυλλο του περιοδικού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National Geographic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με αφιέρωμα στα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βιοκαύσιμα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6"/>
              </a:rPr>
              <a:t>www.nationalgeographic.gr</a:t>
            </a:r>
            <a:endParaRPr lang="el-GR" sz="2400" dirty="0" err="1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Σχήματα</a:t>
            </a: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1: α-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D-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γλυκόζη.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2: Παραγωγή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ριβόζης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και ΝΑ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DPH+H</a:t>
            </a:r>
            <a:r>
              <a:rPr lang="en-GB" sz="2400" baseline="30000" dirty="0" smtClean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3: Μεταβολική οδός των φωσφορικών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πεντοζών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4: Σύνοψη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γλυκόλυσης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5: Αντιδράσεις κατανάλωσης ενέργειας.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6: Παραγωγή της ΑΤΡ στις αντιδράσεις της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γλυκόλυσης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7: Κύκλος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Krebs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8: Ζύμωση.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9: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Γλυκόλυση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Γρ. 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l-G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Αναφοράς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r>
              <a:rPr lang="el-GR" altLang="el-GR" sz="2000" dirty="0" err="1">
                <a:solidFill>
                  <a:schemeClr val="bg1"/>
                </a:solidFill>
                <a:latin typeface="Calibri" pitchFamily="34" charset="0"/>
              </a:rPr>
              <a:t>Copyright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 Αριστοτέλειο Πανεπιστήμιο Θεσσαλονίκης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Γρηγόριος Διαμαντίδης. «Βιοχημεία. </a:t>
            </a:r>
            <a:r>
              <a:rPr lang="el-GR" altLang="el-GR" sz="2000" dirty="0" err="1" smtClean="0">
                <a:solidFill>
                  <a:schemeClr val="bg1"/>
                </a:solidFill>
                <a:latin typeface="Calibri" pitchFamily="34" charset="0"/>
              </a:rPr>
              <a:t>Γλυκόλυση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 - Ζυμώσεις.».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Έκδοση: 1.0. Θεσσαλονίκη 2014. Διαθέσιμο από τη δικτυακή διεύθυνση: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https://opencourses.auth.gr/courses/OCRS508</a:t>
            </a:r>
            <a:r>
              <a:rPr lang="en-US" altLang="el-GR" sz="20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/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84539"/>
            <a:ext cx="16891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παρόν υλικό διατίθεται με τους όρους της άδειας χρήσης Creative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Commons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κ.λ.π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17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αδειοδόχο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ξεχωριστή άδεια να χρησιμοποιεί το έργο για εμπορική χρήση, εφόσον αυτό του ζητηθεί.    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          </a:t>
            </a: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[1] 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http://creativecommons.org/licenses/by-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  <a:hlinkClick r:id="rId4"/>
              </a:rPr>
              <a:t>sa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/4.0/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5"/>
              </a:rPr>
              <a:t> </a:t>
            </a: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Αδειοδότησης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"/>
          <p:cNvSpPr>
            <a:spLocks noGrp="1"/>
          </p:cNvSpPr>
          <p:nvPr>
            <p:ph type="ctrTitle"/>
          </p:nvPr>
        </p:nvSpPr>
        <p:spPr bwMode="auto">
          <a:xfrm>
            <a:off x="12573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Τέλος ενότητας</a:t>
            </a:r>
          </a:p>
        </p:txBody>
      </p:sp>
      <p:sp>
        <p:nvSpPr>
          <p:cNvPr id="113667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39"/>
            <a:ext cx="7775575" cy="1800225"/>
          </a:xfrm>
        </p:spPr>
        <p:txBody>
          <a:bodyPr/>
          <a:lstStyle/>
          <a:p>
            <a:pPr algn="r"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Επεξεργασία: Χρυσάνθη Χαρατσάρη</a:t>
            </a:r>
            <a:b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Θεσσαλονίκη, Εαρινό εξάμηνο 2014-2015</a:t>
            </a:r>
          </a:p>
        </p:txBody>
      </p:sp>
    </p:spTree>
    <p:extLst>
      <p:ext uri="{BB962C8B-B14F-4D97-AF65-F5344CB8AC3E}">
        <p14:creationId xmlns:p14="http://schemas.microsoft.com/office/powerpoint/2010/main" val="294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 bwMode="auto">
          <a:xfrm>
            <a:off x="1293813" y="3849689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400">
                <a:solidFill>
                  <a:schemeClr val="bg1"/>
                </a:solidFill>
                <a:latin typeface="Calibri" pitchFamily="34" charset="0"/>
              </a:rPr>
              <a:t>Σημειώματα</a:t>
            </a:r>
          </a:p>
        </p:txBody>
      </p:sp>
      <p:sp>
        <p:nvSpPr>
          <p:cNvPr id="114691" name="Text Placeholder 4"/>
          <p:cNvSpPr>
            <a:spLocks noGrp="1"/>
          </p:cNvSpPr>
          <p:nvPr>
            <p:ph type="body" idx="1"/>
          </p:nvPr>
        </p:nvSpPr>
        <p:spPr>
          <a:xfrm>
            <a:off x="1293813" y="2349500"/>
            <a:ext cx="7772400" cy="1500188"/>
          </a:xfrm>
        </p:spPr>
        <p:txBody>
          <a:bodyPr/>
          <a:lstStyle/>
          <a:p>
            <a:pPr eaLnBrk="1" hangingPunct="1"/>
            <a:endParaRPr lang="el-GR" altLang="el-GR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Αναφοράς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Αδειοδότησης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δήλωση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Δ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ια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τήρησης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Σημειωμάτων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μαζί με τους συνοδευόμενους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</a:rPr>
              <a:t>υπερσυνδέσμους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Περιεχόμενα ενότητας (1)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Κύκλος των φωσφορικών </a:t>
            </a:r>
            <a:r>
              <a:rPr lang="el-G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πεντοζών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σύνθεση της </a:t>
            </a:r>
            <a:r>
              <a:rPr lang="el-G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ριβόζης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και του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NADPH+H 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με πρώτη ύλη τη γλυκόζη.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Οι αντιδράσεις της </a:t>
            </a:r>
            <a:r>
              <a:rPr lang="el-G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γλυκόλυσης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πρώτη ύλη και τελικά προϊόντα.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Παραγωγή ΑΤΡ στις αντιδράσεις της </a:t>
            </a:r>
            <a:r>
              <a:rPr lang="el-G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γλυκόλυσης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 οι </a:t>
            </a:r>
            <a:r>
              <a:rPr lang="el-G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φωσφορυλιώσεις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σε επίπεδο υποστρώματος.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μοναδική </a:t>
            </a:r>
            <a:r>
              <a:rPr lang="el-G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οξειδοαναγωγική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αντίδραση της </a:t>
            </a:r>
            <a:r>
              <a:rPr lang="el-G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γλυκόλυσης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Clr>
                <a:schemeClr val="bg1"/>
              </a:buClr>
            </a:pPr>
            <a:endParaRPr lang="el-G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endParaRPr lang="el-G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endParaRPr lang="el-G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bg1"/>
              </a:buClr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 lvl="1" indent="-571500"/>
            <a:endParaRPr lang="el-GR" alt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latin typeface="Calibri" pitchFamily="34" charset="0"/>
                <a:cs typeface="Arial" charset="0"/>
              </a:rPr>
              <a:pPr/>
              <a:t>5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Περιεχόμενα ενότητας (2)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+mj-lt"/>
              <a:buAutoNum type="arabicPeriod" startAt="6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τύχη του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NADH+H</a:t>
            </a:r>
            <a:r>
              <a:rPr lang="en-US" sz="28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σε αερόβιες και σε αναερόβιες συνθήκες.</a:t>
            </a:r>
          </a:p>
          <a:p>
            <a:pPr>
              <a:buClr>
                <a:schemeClr val="bg1"/>
              </a:buClr>
              <a:buFont typeface="+mj-lt"/>
              <a:buAutoNum type="arabicPeriod" startAt="6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Οι ζυμώσεις.</a:t>
            </a:r>
          </a:p>
          <a:p>
            <a:pPr lvl="1">
              <a:buClr>
                <a:schemeClr val="bg1"/>
              </a:buClr>
            </a:pPr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βιομηχανία αλκοολούχων ποτών και η γαλακτοβιομηχανία. </a:t>
            </a:r>
          </a:p>
          <a:p>
            <a:pPr lvl="1">
              <a:buClr>
                <a:schemeClr val="bg1"/>
              </a:buClr>
            </a:pPr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κάλυψη των αναγκών σε γλυκόζη των μηρυκαστικών ζώων τρεφόμενα με </a:t>
            </a:r>
            <a:r>
              <a:rPr lang="el-GR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κυτταρινούχες</a:t>
            </a:r>
            <a:r>
              <a:rPr lang="el-G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τροφές (άχυρο).</a:t>
            </a:r>
          </a:p>
          <a:p>
            <a:pPr>
              <a:buClr>
                <a:schemeClr val="bg1"/>
              </a:buClr>
              <a:buFont typeface="+mj-lt"/>
              <a:buAutoNum type="arabicPeriod" startAt="8"/>
            </a:pP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Τα </a:t>
            </a:r>
            <a:r>
              <a:rPr lang="el-G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βιοκαύσιμα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Πρώτες ύλες.</a:t>
            </a:r>
          </a:p>
          <a:p>
            <a:pPr>
              <a:buClr>
                <a:schemeClr val="bg1"/>
              </a:buClr>
              <a:buFont typeface="+mj-lt"/>
              <a:buAutoNum type="arabicPeriod" startAt="9"/>
            </a:pPr>
            <a:endParaRPr lang="el-G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bg1"/>
              </a:buClr>
              <a:buNone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 lvl="1" indent="-571500"/>
            <a:endParaRPr lang="el-GR" alt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latin typeface="Calibri" pitchFamily="34" charset="0"/>
                <a:cs typeface="Arial" charset="0"/>
              </a:rPr>
              <a:pPr/>
              <a:t>6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uco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842" y="1071604"/>
            <a:ext cx="4057023" cy="3819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860" y="5072074"/>
            <a:ext cx="6487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4000" b="1" dirty="0">
                <a:solidFill>
                  <a:srgbClr val="FFFFFF"/>
                </a:solidFill>
              </a:rPr>
              <a:t>Η ιστορία της γλυκόζης …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" y="6309376"/>
            <a:ext cx="679694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995" y="188648"/>
            <a:ext cx="87849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Στόχος του μαθήματος: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Κύκλος των φωσφορικών </a:t>
            </a:r>
            <a:r>
              <a:rPr lang="el-G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πεντοζών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η σύνθεση της </a:t>
            </a:r>
            <a:r>
              <a:rPr lang="el-G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ριβόζης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και του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NADPH+H 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με πρώτη ύλη τη γλυκόζη.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Οι αντιδράσεις της </a:t>
            </a:r>
            <a:r>
              <a:rPr lang="el-G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γλυκόλυσης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πρώτη ύλη και τελικά προϊόντα.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Παραγωγή ΑΤΡ στις αντιδράσεις της </a:t>
            </a:r>
            <a:r>
              <a:rPr lang="el-G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γλυκόλυσης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 οι </a:t>
            </a:r>
            <a:r>
              <a:rPr lang="el-G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φωσφορυλιώσεις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σε επίπεδο υποστρώματος.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μοναδική </a:t>
            </a:r>
            <a:r>
              <a:rPr lang="el-G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οξειδοαναγωγική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αντίδραση της </a:t>
            </a:r>
            <a:r>
              <a:rPr lang="el-G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γλυκόλυσης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Η τύχη του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NADH+H</a:t>
            </a:r>
            <a:r>
              <a:rPr lang="en-US" sz="2800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+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σε αερόβιες και σε αναερόβιες συνθήκες.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Οι ζυμώσεις: Η βιομηχανία αλκοολούχων ποτών και η γαλακτοβιομηχανία. Η κάλυψη των αναγκών σε γλυκόζη των μηρυκαστικών ζώων τρεφόμενα με </a:t>
            </a:r>
            <a:r>
              <a:rPr lang="el-G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κυτταρινούχες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τροφές (άχυρο).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Τα </a:t>
            </a:r>
            <a:r>
              <a:rPr lang="el-G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βιοκαύσιμα</a:t>
            </a: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el-G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Πρώτες ύλες.</a:t>
            </a:r>
            <a:endParaRPr lang="el-GR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44015" y="91843"/>
            <a:ext cx="3487571" cy="3541612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1. 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Πρώτη ύλη για τη βιοσύνθεση </a:t>
            </a:r>
            <a:r>
              <a:rPr lang="el-GR" sz="3200" b="1" dirty="0" err="1">
                <a:solidFill>
                  <a:srgbClr val="FFFFFF"/>
                </a:solidFill>
                <a:latin typeface="Calibri" pitchFamily="34" charset="0"/>
              </a:rPr>
              <a:t>δισακχαριτών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,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πολυσακχαριτών,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γλυκοζιτών,  λιπιδίων,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αμινοξέων.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191648" y="5241534"/>
            <a:ext cx="6911701" cy="1571842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3. 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Πρώτη ύλη για παραγωγή ενέργειας σε αερόβιο ή αναερόβιο περιβάλλον (αντιδράσεις </a:t>
            </a:r>
            <a:r>
              <a:rPr lang="el-GR" sz="3200" b="1" dirty="0" err="1">
                <a:solidFill>
                  <a:srgbClr val="FFFFFF"/>
                </a:solidFill>
                <a:latin typeface="Calibri" pitchFamily="34" charset="0"/>
              </a:rPr>
              <a:t>γλυκόλυσης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 και ζύμωση 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879402" y="152240"/>
            <a:ext cx="2303903" cy="2556727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2. 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Πρώτη ύλη για την παραγωγή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Ριβόζης και ΝΑ</a:t>
            </a:r>
            <a:r>
              <a:rPr lang="en-GB" sz="3200" b="1" dirty="0">
                <a:solidFill>
                  <a:srgbClr val="FFFFFF"/>
                </a:solidFill>
                <a:latin typeface="Calibri" pitchFamily="34" charset="0"/>
              </a:rPr>
              <a:t>DPH+H</a:t>
            </a:r>
            <a:r>
              <a:rPr lang="en-GB" sz="3200" b="1" baseline="30000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195029"/>
              </p:ext>
            </p:extLst>
          </p:nvPr>
        </p:nvGraphicFramePr>
        <p:xfrm>
          <a:off x="3220466" y="933472"/>
          <a:ext cx="50189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MDLDrawObject Class" r:id="rId4" imgW="3362383" imgH="2876682" progId="">
                  <p:embed/>
                </p:oleObj>
              </mc:Choice>
              <mc:Fallback>
                <p:oleObj name="MDLDrawObject Class" r:id="rId4" imgW="3362383" imgH="2876682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466" y="933472"/>
                        <a:ext cx="50189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071503" y="642866"/>
            <a:ext cx="2314806" cy="58695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α-</a:t>
            </a: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D-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γλυκόζη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09367"/>
            <a:ext cx="679693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400" b="1" i="1" dirty="0" err="1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Hexagon 1"/>
          <p:cNvSpPr/>
          <p:nvPr/>
        </p:nvSpPr>
        <p:spPr bwMode="auto">
          <a:xfrm>
            <a:off x="4207561" y="2573786"/>
            <a:ext cx="2879875" cy="1647302"/>
          </a:xfrm>
          <a:prstGeom prst="hexagon">
            <a:avLst>
              <a:gd name="adj" fmla="val 41457"/>
              <a:gd name="vf" fmla="val 115470"/>
            </a:avLst>
          </a:prstGeom>
          <a:solidFill>
            <a:schemeClr val="accent2">
              <a:lumMod val="50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0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1860</Words>
  <Application>Microsoft Office PowerPoint</Application>
  <PresentationFormat>35mm Slides</PresentationFormat>
  <Paragraphs>443</Paragraphs>
  <Slides>49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 Unicode MS</vt:lpstr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Office Theme</vt:lpstr>
      <vt:lpstr>Default Design</vt:lpstr>
      <vt:lpstr>1_Office Theme</vt:lpstr>
      <vt:lpstr>2_Office Theme</vt:lpstr>
      <vt:lpstr>3_Office Theme</vt:lpstr>
      <vt:lpstr>MDLDrawObject Class</vt:lpstr>
      <vt:lpstr>Βιοχημεία</vt:lpstr>
      <vt:lpstr>Άδειες Χρήσης</vt:lpstr>
      <vt:lpstr>Χρηματοδότηση</vt:lpstr>
      <vt:lpstr>Γλυκόλυση - Ζυμώσεις</vt:lpstr>
      <vt:lpstr>Περιεχόμενα ενότητας (1)</vt:lpstr>
      <vt:lpstr>Περιεχόμενα ενότητας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greg</dc:creator>
  <cp:lastModifiedBy>Grigorios Diamantidis</cp:lastModifiedBy>
  <cp:revision>27</cp:revision>
  <dcterms:created xsi:type="dcterms:W3CDTF">2013-12-09T10:33:23Z</dcterms:created>
  <dcterms:modified xsi:type="dcterms:W3CDTF">2016-11-30T09:13:44Z</dcterms:modified>
</cp:coreProperties>
</file>