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77" r:id="rId2"/>
    <p:sldId id="378" r:id="rId3"/>
    <p:sldId id="379" r:id="rId4"/>
    <p:sldId id="380" r:id="rId5"/>
    <p:sldId id="381" r:id="rId6"/>
    <p:sldId id="356" r:id="rId7"/>
    <p:sldId id="257" r:id="rId8"/>
    <p:sldId id="258" r:id="rId9"/>
    <p:sldId id="264" r:id="rId10"/>
    <p:sldId id="328" r:id="rId11"/>
    <p:sldId id="314" r:id="rId12"/>
    <p:sldId id="315" r:id="rId13"/>
    <p:sldId id="310" r:id="rId14"/>
    <p:sldId id="311" r:id="rId15"/>
    <p:sldId id="312" r:id="rId16"/>
    <p:sldId id="316" r:id="rId17"/>
    <p:sldId id="317" r:id="rId18"/>
    <p:sldId id="266" r:id="rId19"/>
    <p:sldId id="326" r:id="rId20"/>
    <p:sldId id="267" r:id="rId21"/>
    <p:sldId id="327" r:id="rId22"/>
    <p:sldId id="318" r:id="rId23"/>
    <p:sldId id="269" r:id="rId24"/>
    <p:sldId id="270" r:id="rId25"/>
    <p:sldId id="271" r:id="rId26"/>
    <p:sldId id="321" r:id="rId27"/>
    <p:sldId id="272" r:id="rId28"/>
    <p:sldId id="273" r:id="rId29"/>
    <p:sldId id="340" r:id="rId30"/>
    <p:sldId id="341" r:id="rId31"/>
    <p:sldId id="342" r:id="rId32"/>
    <p:sldId id="374" r:id="rId33"/>
    <p:sldId id="375" r:id="rId34"/>
    <p:sldId id="276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</p:sldIdLst>
  <p:sldSz cx="10287000" cy="6858000" type="35mm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94" y="7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4.emf"/><Relationship Id="rId4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56D66-CF6C-4D28-B449-7C354E839DAC}" type="datetimeFigureOut">
              <a:rPr lang="el-GR" smtClean="0"/>
              <a:pPr/>
              <a:t>30/11/16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BC97-3612-4794-9ADF-2B8BE0295E3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84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1228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07B1-DEC7-4145-911A-F319E588ED1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26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5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58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0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20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BBC97-3612-4794-9ADF-2B8BE0295E3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808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26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8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9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7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39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1478E3-9138-4552-AB5C-178C59160EFD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7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435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227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01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44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1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59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9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1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1249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47171A-F9B5-44CE-8214-EA169C6AB008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70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587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6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27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980A41-19EE-4305-B90A-58E57B4FBDFA}" type="slidenum">
              <a:rPr lang="el-GR" altLang="el-GR">
                <a:latin typeface="Calibri" panose="020F0502020204030204" pitchFamily="34" charset="0"/>
              </a:rPr>
              <a:pPr eaLnBrk="1" hangingPunct="1"/>
              <a:t>35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57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36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B4DF88-268B-43D6-A367-0B78BBA3CC7F}" type="slidenum">
              <a:rPr lang="el-GR" altLang="el-GR">
                <a:latin typeface="Calibri" panose="020F0502020204030204" pitchFamily="34" charset="0"/>
              </a:rPr>
              <a:pPr eaLnBrk="1" hangingPunct="1"/>
              <a:t>37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8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21CBA1-8CEE-47E4-B04D-4C8526D24BF9}" type="slidenum">
              <a:rPr lang="el-GR" altLang="el-GR">
                <a:latin typeface="Calibri" panose="020F0502020204030204" pitchFamily="34" charset="0"/>
              </a:rPr>
              <a:pPr eaLnBrk="1" hangingPunct="1"/>
              <a:t>38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98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1FC21-51F0-4970-81AF-99DE36A257A5}" type="slidenum">
              <a:rPr lang="el-GR" altLang="el-GR">
                <a:latin typeface="Calibri" panose="020F0502020204030204" pitchFamily="34" charset="0"/>
              </a:rPr>
              <a:pPr eaLnBrk="1" hangingPunct="1"/>
              <a:t>39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99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00222A-8066-4E34-94A1-FBD24592FE89}" type="slidenum">
              <a:rPr lang="el-GR" altLang="el-GR">
                <a:latin typeface="Calibri" panose="020F0502020204030204" pitchFamily="34" charset="0"/>
              </a:rPr>
              <a:pPr eaLnBrk="1" hangingPunct="1"/>
              <a:t>40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58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B55C0-497E-4146-8CEF-4928244DB956}" type="slidenum">
              <a:rPr lang="el-GR" altLang="el-GR">
                <a:latin typeface="Calibri" panose="020F0502020204030204" pitchFamily="34" charset="0"/>
              </a:rPr>
              <a:pPr eaLnBrk="1" hangingPunct="1"/>
              <a:t>41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2B448-9C14-452E-80B0-9C457E063E19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040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2992A-7B1C-4910-8443-82F4947C267B}" type="slidenum">
              <a:rPr lang="el-GR" altLang="el-GR">
                <a:latin typeface="Calibri" panose="020F0502020204030204" pitchFamily="34" charset="0"/>
              </a:rPr>
              <a:pPr eaLnBrk="1" hangingPunct="1"/>
              <a:t>42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4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685800" y="4343437"/>
            <a:ext cx="5486400" cy="4114138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1269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404"/>
            <a:ext cx="2971800" cy="4571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21FE-18D3-4D3F-A8EB-D7D6BA7C8351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altLang="el-GR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9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0043F-3B94-4659-9AE2-E3EE69EE0CBC}" type="slidenum">
              <a:rPr lang="en-GB"/>
              <a:pPr/>
              <a:t>6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Ακολουθεί λιπιδική υπεροξείδωση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4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34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D274-DB6F-4DD9-8560-31EF07C5E1F2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2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E583-554E-47AD-BECB-1E203E8862A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BA73D-8DF1-4161-8B86-8B14CF71567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34E0-98DB-47B2-AE50-9989D48F6E8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Th Logo" descr="Αγιος Δημήτρι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207963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ΑΠΘ"/>
          <p:cNvSpPr txBox="1">
            <a:spLocks noChangeArrowheads="1"/>
          </p:cNvSpPr>
          <p:nvPr/>
        </p:nvSpPr>
        <p:spPr bwMode="auto">
          <a:xfrm>
            <a:off x="1098550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ΑΡΙΣΤΟΤΕΛΕΙΟ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ΠΑΝΕΠΙΣΤΗΜΙΟ</a:t>
            </a:r>
          </a:p>
          <a:p>
            <a:pPr eaLnBrk="1" hangingPunct="1">
              <a:defRPr/>
            </a:pPr>
            <a:r>
              <a:rPr lang="el-GR" sz="1800" dirty="0">
                <a:solidFill>
                  <a:schemeClr val="bg1"/>
                </a:solidFill>
                <a:latin typeface="Century Gothic" pitchFamily="34" charset="0"/>
              </a:rPr>
              <a:t>ΘΕΣΣΑΛΟΝΙΚΗΣ</a:t>
            </a:r>
          </a:p>
        </p:txBody>
      </p:sp>
      <p:pic>
        <p:nvPicPr>
          <p:cNvPr id="6" name="Opencourses 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02" t="3781" r="16829" b="22774"/>
          <a:stretch>
            <a:fillRect/>
          </a:stretch>
        </p:blipFill>
        <p:spPr bwMode="auto">
          <a:xfrm>
            <a:off x="8666163" y="138113"/>
            <a:ext cx="158115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pencourses"/>
          <p:cNvSpPr txBox="1">
            <a:spLocks noChangeArrowheads="1"/>
          </p:cNvSpPr>
          <p:nvPr userDrawn="1"/>
        </p:nvSpPr>
        <p:spPr bwMode="auto">
          <a:xfrm>
            <a:off x="6240463" y="188913"/>
            <a:ext cx="2425700" cy="8572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ΑΝΟΙΚΤΑ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ΑΚΑΔΗΜΑΪΚΑ</a:t>
            </a:r>
          </a:p>
          <a:p>
            <a:pPr algn="r">
              <a:defRPr/>
            </a:pPr>
            <a:r>
              <a:rPr lang="el-GR" sz="1800" dirty="0" smtClean="0">
                <a:solidFill>
                  <a:schemeClr val="bg1"/>
                </a:solidFill>
                <a:latin typeface="Century Gothic" pitchFamily="34" charset="0"/>
              </a:rPr>
              <a:t>ΜΑΘΗΜΑΤΑ</a:t>
            </a:r>
            <a:endParaRPr lang="el-G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Grey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A7A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63" y="5622925"/>
            <a:ext cx="5529262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ttp://www.lib.umich.edu/files/services/copyright/cc-by-s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5922965"/>
            <a:ext cx="17827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"/>
          <p:cNvSpPr>
            <a:spLocks noGrp="1"/>
          </p:cNvSpPr>
          <p:nvPr>
            <p:ph type="ctrTitle"/>
          </p:nvPr>
        </p:nvSpPr>
        <p:spPr>
          <a:xfrm>
            <a:off x="771525" y="1844828"/>
            <a:ext cx="8743950" cy="1512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769015" y="3501008"/>
            <a:ext cx="8748972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9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1" y="6543677"/>
            <a:ext cx="811213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/>
        </p:nvSpPr>
        <p:spPr bwMode="auto">
          <a:xfrm>
            <a:off x="1255714" y="6308727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1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514351" y="1440000"/>
            <a:ext cx="92583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5"/>
            <a:ext cx="647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C5D88F8-B973-4495-9C19-FF1981103BFC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 και Περιεχόμενο (Αρίθμισ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d line"/>
          <p:cNvCxnSpPr/>
          <p:nvPr/>
        </p:nvCxnSpPr>
        <p:spPr>
          <a:xfrm>
            <a:off x="0" y="1266825"/>
            <a:ext cx="10287000" cy="0"/>
          </a:xfrm>
          <a:prstGeom prst="line">
            <a:avLst/>
          </a:prstGeom>
          <a:ln w="508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d Line"/>
          <p:cNvCxnSpPr/>
          <p:nvPr/>
        </p:nvCxnSpPr>
        <p:spPr>
          <a:xfrm>
            <a:off x="0" y="6381750"/>
            <a:ext cx="10287000" cy="0"/>
          </a:xfrm>
          <a:prstGeom prst="line">
            <a:avLst/>
          </a:prstGeom>
          <a:ln w="254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Th Logo" descr="W:\logos\AUTH logo\auth_logo_bw.jpg"/>
          <p:cNvPicPr>
            <a:picLocks noChangeAspect="1" noChangeArrowheads="1"/>
          </p:cNvPicPr>
          <p:nvPr/>
        </p:nvPicPr>
        <p:blipFill>
          <a:blip r:embed="rId2" cstate="print"/>
          <a:srcRect l="10464" t="9230" r="9892" b="10805"/>
          <a:stretch>
            <a:fillRect/>
          </a:stretch>
        </p:blipFill>
        <p:spPr bwMode="auto">
          <a:xfrm>
            <a:off x="122239" y="6073775"/>
            <a:ext cx="5254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h"/>
          <p:cNvSpPr txBox="1"/>
          <p:nvPr/>
        </p:nvSpPr>
        <p:spPr>
          <a:xfrm>
            <a:off x="12701" y="6543677"/>
            <a:ext cx="811213" cy="314325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/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Αριστοτέλειο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Πανεπιστήμιο</a:t>
            </a:r>
          </a:p>
          <a:p>
            <a:pPr>
              <a:defRPr/>
            </a:pPr>
            <a:r>
              <a:rPr lang="el-GR" dirty="0">
                <a:solidFill>
                  <a:schemeClr val="bg1"/>
                </a:solidFill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Θεσσαλονίκης</a:t>
            </a:r>
          </a:p>
        </p:txBody>
      </p:sp>
      <p:sp>
        <p:nvSpPr>
          <p:cNvPr id="8" name="Course Title"/>
          <p:cNvSpPr txBox="1">
            <a:spLocks noChangeArrowheads="1"/>
          </p:cNvSpPr>
          <p:nvPr userDrawn="1"/>
        </p:nvSpPr>
        <p:spPr bwMode="auto">
          <a:xfrm>
            <a:off x="1255714" y="6308727"/>
            <a:ext cx="7775575" cy="549275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220000"/>
              </a:lnSpc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Βιοχημεία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defRPr/>
            </a:pPr>
            <a:r>
              <a:rPr lang="el-GR" sz="1000" dirty="0" smtClean="0">
                <a:solidFill>
                  <a:schemeClr val="bg1"/>
                </a:solidFill>
                <a:latin typeface="Century Gothic" pitchFamily="34" charset="0"/>
              </a:rPr>
              <a:t>Τμήμα Γεωπονίας</a:t>
            </a:r>
            <a:endParaRPr lang="el-GR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1" name="Τίτλος"/>
          <p:cNvSpPr>
            <a:spLocks noGrp="1"/>
          </p:cNvSpPr>
          <p:nvPr>
            <p:ph type="title"/>
          </p:nvPr>
        </p:nvSpPr>
        <p:spPr>
          <a:xfrm>
            <a:off x="514351" y="26082"/>
            <a:ext cx="92583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Περιεχομένα"/>
          <p:cNvSpPr>
            <a:spLocks noGrp="1"/>
          </p:cNvSpPr>
          <p:nvPr>
            <p:ph idx="1"/>
          </p:nvPr>
        </p:nvSpPr>
        <p:spPr>
          <a:xfrm>
            <a:off x="514351" y="1440000"/>
            <a:ext cx="9258300" cy="4761320"/>
          </a:xfrm>
        </p:spPr>
        <p:txBody>
          <a:bodyPr>
            <a:normAutofit/>
          </a:bodyPr>
          <a:lstStyle>
            <a:lvl1pPr marL="514350" indent="-514350">
              <a:spcBef>
                <a:spcPts val="1200"/>
              </a:spcBef>
              <a:buFont typeface="+mj-lt"/>
              <a:buAutoNum type="arabicPeriod"/>
              <a:defRPr/>
            </a:lvl1pPr>
            <a:lvl2pPr marL="971550" indent="-514350">
              <a:spcBef>
                <a:spcPts val="1200"/>
              </a:spcBef>
              <a:buFont typeface="+mj-lt"/>
              <a:buAutoNum type="romanLcPeriod"/>
              <a:defRPr/>
            </a:lvl2pPr>
            <a:lvl3pPr marL="1371600" indent="-457200">
              <a:spcBef>
                <a:spcPts val="1200"/>
              </a:spcBef>
              <a:buFont typeface="+mj-lt"/>
              <a:buAutoNum type="alphaLcPeriod"/>
              <a:defRPr/>
            </a:lvl3pPr>
            <a:lvl4pPr marL="1828800" indent="-457200">
              <a:spcBef>
                <a:spcPts val="1200"/>
              </a:spcBef>
              <a:buFont typeface="Arial" pitchFamily="34" charset="0"/>
              <a:buChar char="•"/>
              <a:defRPr/>
            </a:lvl4pPr>
            <a:lvl5pPr marL="2286000" indent="-457200">
              <a:spcBef>
                <a:spcPts val="1200"/>
              </a:spcBef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Αριθμός διαφάνειας"/>
          <p:cNvSpPr>
            <a:spLocks noGrp="1"/>
          </p:cNvSpPr>
          <p:nvPr>
            <p:ph type="sldNum" sz="quarter" idx="10"/>
          </p:nvPr>
        </p:nvSpPr>
        <p:spPr>
          <a:xfrm>
            <a:off x="9437688" y="6456365"/>
            <a:ext cx="6477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EBEE68B-4062-4C1A-AC60-1261B1F31876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019CA-FF51-4F58-950C-82D9181113F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A3E0D-4A01-4D3A-BAD5-393A511BA31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A75FD-1473-4CF2-996A-60E7FD49AE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114C-E990-4927-9FC8-74270462E5B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D8C3F-252D-4EC7-93CC-A0968BE46E4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FCAD9-6BE3-4AB2-BE52-B2C06D79C0A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31481-AC7C-407E-B398-FE69FC9700B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EB8F-F50E-4EAE-AD08-3996F72EC2F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3BA3CF-3B2B-416D-939F-85C6CD312522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5.w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ourses.auth.gr/courses/OCRS508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://creativecommons.org/licenses/by-sa/4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1512888"/>
          </a:xfrm>
        </p:spPr>
        <p:txBody>
          <a:bodyPr anchor="t"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Βιοχημεία</a:t>
            </a:r>
          </a:p>
        </p:txBody>
      </p:sp>
      <p:sp>
        <p:nvSpPr>
          <p:cNvPr id="3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40"/>
            <a:ext cx="7775575" cy="2088800"/>
          </a:xfrm>
        </p:spPr>
        <p:txBody>
          <a:bodyPr rtlCol="0">
            <a:no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Ενότητα 18: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</a:t>
            </a:r>
            <a:r>
              <a:rPr lang="el-GR" sz="2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λιπιδική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l-GR" sz="2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υπεροξείδωση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των </a:t>
            </a:r>
            <a:r>
              <a:rPr lang="el-GR" sz="2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πολυακόρεστων</a:t>
            </a:r>
            <a:r>
              <a:rPr lang="el-GR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λιπαρών οξέων των μεμβρανών</a:t>
            </a:r>
            <a:endParaRPr lang="en-US" sz="2200" dirty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22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</a:rPr>
              <a:t>Γρηγόριος </a:t>
            </a:r>
            <a:r>
              <a:rPr lang="el-GR" sz="22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</a:rPr>
              <a:t>, Καθηγητής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200" dirty="0" smtClean="0">
                <a:solidFill>
                  <a:schemeClr val="bg1"/>
                </a:solidFill>
                <a:latin typeface="Calibri" pitchFamily="34" charset="0"/>
              </a:rPr>
              <a:t>Τμήμα Γεωπονίας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681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Σύνοψη αντιδράσεων της λιπιδικής υπεροξείδωσης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063380" y="2564904"/>
            <a:ext cx="1728192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712246" y="3368392"/>
            <a:ext cx="2974469" cy="707886"/>
            <a:chOff x="7591772" y="3501008"/>
            <a:chExt cx="2974469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7591772" y="3501008"/>
              <a:ext cx="29744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(ρίζα αλκυλίου)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879804" y="364502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24214" y="5240600"/>
            <a:ext cx="4262449" cy="707886"/>
            <a:chOff x="7519764" y="4797152"/>
            <a:chExt cx="4262449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7519764" y="4797152"/>
              <a:ext cx="42624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LOO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(υπεροξειδική ρίζα)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527876" y="4941168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39444" y="1124744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280992" y="4651548"/>
            <a:ext cx="1296144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55468" y="213285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Έναρξη  αντιδράσεων υπεροξείδωσης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35188" y="3158465"/>
            <a:ext cx="936104" cy="707886"/>
            <a:chOff x="5647556" y="2060848"/>
            <a:chExt cx="936104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5647556" y="2060848"/>
              <a:ext cx="8547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ΗΟ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439644" y="220486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47556" y="3945250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+ Ο</a:t>
            </a:r>
            <a:r>
              <a:rPr lang="el-GR" sz="40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5348" y="33265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Ακύλιο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078" y="302175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Υδροξυλική ρίζα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Arc 26"/>
          <p:cNvSpPr/>
          <p:nvPr/>
        </p:nvSpPr>
        <p:spPr>
          <a:xfrm rot="14460218">
            <a:off x="5301473" y="4081442"/>
            <a:ext cx="504056" cy="1152128"/>
          </a:xfrm>
          <a:prstGeom prst="arc">
            <a:avLst>
              <a:gd name="adj1" fmla="val 16974297"/>
              <a:gd name="adj2" fmla="val 2656108"/>
            </a:avLst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8563" y="4622109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Μονήρες ηλεκτρόνιο</a:t>
            </a:r>
            <a:endParaRPr lang="el-GR" sz="2000" b="1" dirty="0">
              <a:solidFill>
                <a:schemeClr val="accent3">
                  <a:lumMod val="8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3" name="Straight Arrow Connector 22"/>
          <p:cNvCxnSpPr>
            <a:stCxn id="21" idx="3"/>
            <a:endCxn id="18" idx="3"/>
          </p:cNvCxnSpPr>
          <p:nvPr/>
        </p:nvCxnSpPr>
        <p:spPr>
          <a:xfrm flipV="1">
            <a:off x="2608723" y="3512408"/>
            <a:ext cx="581186" cy="14636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5576887" y="0"/>
          <a:ext cx="4710113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6" name="MDLDrawObject Class" r:id="rId4" imgW="5644440" imgH="3413520" progId="">
                  <p:embed/>
                </p:oleObj>
              </mc:Choice>
              <mc:Fallback>
                <p:oleObj name="MDLDrawObject Class" r:id="rId4" imgW="5644440" imgH="341352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7" y="0"/>
                        <a:ext cx="4710113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108073" y="1919367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Η</a:t>
            </a:r>
            <a:r>
              <a:rPr lang="el-GR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Ο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 rot="9869691">
            <a:off x="3131919" y="1999624"/>
            <a:ext cx="1763933" cy="1224136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Down Arrow 39"/>
          <p:cNvSpPr/>
          <p:nvPr/>
        </p:nvSpPr>
        <p:spPr>
          <a:xfrm>
            <a:off x="4711452" y="5877272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Oval 40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stCxn id="21" idx="3"/>
          </p:cNvCxnSpPr>
          <p:nvPr/>
        </p:nvCxnSpPr>
        <p:spPr>
          <a:xfrm flipV="1">
            <a:off x="2608723" y="3656424"/>
            <a:ext cx="2391555" cy="1319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</p:cNvCxnSpPr>
          <p:nvPr/>
        </p:nvCxnSpPr>
        <p:spPr>
          <a:xfrm>
            <a:off x="2608723" y="4976052"/>
            <a:ext cx="2755599" cy="4805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2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>
            <a:off x="5864374" y="2996158"/>
            <a:ext cx="1008112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6079604" y="3356992"/>
            <a:ext cx="2974469" cy="707886"/>
            <a:chOff x="7518970" y="3129568"/>
            <a:chExt cx="2974469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7518970" y="3129568"/>
              <a:ext cx="29744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(ρίζα αλκυλίου)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34994" y="327358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64374" y="5600640"/>
            <a:ext cx="4262449" cy="707886"/>
            <a:chOff x="5864374" y="5024576"/>
            <a:chExt cx="4262449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5864374" y="5024576"/>
              <a:ext cx="42624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LOO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(υπεροξειδική ρίζα)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799684" y="5168592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08390" y="1844030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5540338" y="4832362"/>
            <a:ext cx="1655390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7636" y="270892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Έναρξη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7951812" y="1628800"/>
            <a:ext cx="864096" cy="707886"/>
            <a:chOff x="5647556" y="2060848"/>
            <a:chExt cx="864096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5647556" y="2060848"/>
              <a:ext cx="8547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ΗΟ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67636" y="220486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cxnSp>
        <p:nvCxnSpPr>
          <p:cNvPr id="22" name="Straight Arrow Connector 21"/>
          <p:cNvCxnSpPr>
            <a:endCxn id="10" idx="3"/>
          </p:cNvCxnSpPr>
          <p:nvPr/>
        </p:nvCxnSpPr>
        <p:spPr>
          <a:xfrm rot="10800000" flipV="1">
            <a:off x="6733268" y="1988839"/>
            <a:ext cx="1218544" cy="209133"/>
          </a:xfrm>
          <a:prstGeom prst="straightConnector1">
            <a:avLst/>
          </a:prstGeom>
          <a:ln w="635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7716" y="430529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l-GR" sz="40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286" y="112395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Ακύλιο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3860" y="980728"/>
            <a:ext cx="190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Υδροξυλική ρίζα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Arc 26"/>
          <p:cNvSpPr/>
          <p:nvPr/>
        </p:nvSpPr>
        <p:spPr>
          <a:xfrm rot="14460218">
            <a:off x="6741633" y="4441482"/>
            <a:ext cx="504056" cy="1152128"/>
          </a:xfrm>
          <a:prstGeom prst="arc">
            <a:avLst>
              <a:gd name="adj1" fmla="val 16974297"/>
              <a:gd name="adj2" fmla="val 2656108"/>
            </a:avLst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7276" y="5589240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956" y="60932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Ακύλια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 rot="10800000">
            <a:off x="3703340" y="3717032"/>
            <a:ext cx="1099930" cy="2232248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Freeform 33"/>
          <p:cNvSpPr/>
          <p:nvPr/>
        </p:nvSpPr>
        <p:spPr>
          <a:xfrm rot="375051">
            <a:off x="4783460" y="3717032"/>
            <a:ext cx="1099930" cy="2088232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/>
          <p:cNvSpPr txBox="1"/>
          <p:nvPr/>
        </p:nvSpPr>
        <p:spPr>
          <a:xfrm>
            <a:off x="1255068" y="3284984"/>
            <a:ext cx="30167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LOO</a:t>
            </a:r>
            <a:r>
              <a:rPr lang="el-GR" sz="40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Η  </a:t>
            </a:r>
          </a:p>
          <a:p>
            <a:pPr algn="ctr"/>
            <a:r>
              <a:rPr lang="el-GR" sz="28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(υδροϋπεροξείδιο)</a:t>
            </a:r>
            <a:endParaRPr lang="el-GR" sz="4000" b="1" dirty="0">
              <a:solidFill>
                <a:schemeClr val="accent3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 rot="10800000">
            <a:off x="3703341" y="2852936"/>
            <a:ext cx="1099930" cy="3600400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3199284" y="6237312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7196" y="2420888"/>
            <a:ext cx="1639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LOO</a:t>
            </a:r>
            <a:r>
              <a:rPr lang="el-GR" sz="40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Η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07196" y="450912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Διάδοση υπεροξείδωσης</a:t>
            </a:r>
            <a:endParaRPr lang="el-GR" sz="2400" b="1" dirty="0">
              <a:solidFill>
                <a:schemeClr val="accent3">
                  <a:lumMod val="8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5468330" y="4832362"/>
            <a:ext cx="1655390" cy="794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846840" y="2348880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Μονήρες ηλεκτρόνιο</a:t>
            </a:r>
            <a:endParaRPr lang="el-GR" sz="2000" b="1" dirty="0">
              <a:solidFill>
                <a:schemeClr val="accent3">
                  <a:lumMod val="8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16200000" flipV="1">
            <a:off x="8781543" y="1951197"/>
            <a:ext cx="510153" cy="441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 bwMode="auto">
          <a:xfrm>
            <a:off x="0" y="6813376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08" y="67528"/>
            <a:ext cx="4673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Η </a:t>
            </a:r>
            <a:r>
              <a:rPr lang="el-GR" sz="2400" b="1" dirty="0" err="1" smtClean="0">
                <a:solidFill>
                  <a:srgbClr val="FFFF00"/>
                </a:solidFill>
                <a:latin typeface="Calibri" pitchFamily="34" charset="0"/>
              </a:rPr>
              <a:t>υπεροξειδική</a:t>
            </a:r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 ρίζα δρα όπως η </a:t>
            </a:r>
            <a:r>
              <a:rPr lang="el-GR" sz="2400" b="1" dirty="0" err="1" smtClean="0">
                <a:solidFill>
                  <a:srgbClr val="FFFF00"/>
                </a:solidFill>
                <a:latin typeface="Calibri" pitchFamily="34" charset="0"/>
              </a:rPr>
              <a:t>υδροξυλική</a:t>
            </a:r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 ρίζα: αφαιρεί ένα Η</a:t>
            </a:r>
            <a:r>
              <a:rPr lang="el-GR" sz="2400" b="1" baseline="30000" dirty="0" smtClean="0">
                <a:solidFill>
                  <a:srgbClr val="FFFF00"/>
                </a:solidFill>
                <a:latin typeface="Calibri" pitchFamily="34" charset="0"/>
              </a:rPr>
              <a:t>+</a:t>
            </a:r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  από διπλανό λιπαρό οξύ που μετατρέπεται σε ρίζα </a:t>
            </a:r>
            <a:r>
              <a:rPr lang="el-GR" sz="2400" b="1" dirty="0" err="1" smtClean="0">
                <a:solidFill>
                  <a:srgbClr val="FFFF00"/>
                </a:solidFill>
                <a:latin typeface="Calibri" pitchFamily="34" charset="0"/>
              </a:rPr>
              <a:t>αλκυλίου</a:t>
            </a:r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 και η ίδια μετατρέπεται σε </a:t>
            </a:r>
            <a:r>
              <a:rPr lang="el-GR" sz="2400" b="1" dirty="0" err="1" smtClean="0">
                <a:solidFill>
                  <a:srgbClr val="FFFF00"/>
                </a:solidFill>
                <a:latin typeface="Calibri" pitchFamily="34" charset="0"/>
              </a:rPr>
              <a:t>υδροϋπεροξείδιο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33" grpId="0" animBg="1"/>
      <p:bldP spid="33" grpId="1" animBg="1"/>
      <p:bldP spid="34" grpId="0" animBg="1"/>
      <p:bldP spid="34" grpId="1" animBg="1"/>
      <p:bldP spid="37" grpId="0"/>
      <p:bldP spid="39" grpId="0" animBg="1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stCxn id="10" idx="2"/>
          </p:cNvCxnSpPr>
          <p:nvPr/>
        </p:nvCxnSpPr>
        <p:spPr>
          <a:xfrm rot="5400000">
            <a:off x="7288661" y="2272585"/>
            <a:ext cx="1266528" cy="3819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7619193" y="2895327"/>
            <a:ext cx="2524153" cy="461665"/>
            <a:chOff x="7523367" y="3243967"/>
            <a:chExt cx="2524153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7523367" y="3243967"/>
              <a:ext cx="2524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Calibri" pitchFamily="34" charset="0"/>
                </a:rPr>
                <a:t>L</a:t>
              </a:r>
              <a:r>
                <a:rPr lang="el-GR" sz="2400" b="1" dirty="0" smtClean="0">
                  <a:solidFill>
                    <a:srgbClr val="FFFF00"/>
                  </a:solidFill>
                  <a:latin typeface="Calibri" pitchFamily="34" charset="0"/>
                </a:rPr>
                <a:t>   (ρίζα αλκυλίου)</a:t>
              </a:r>
              <a:endParaRPr lang="el-GR" sz="24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34994" y="327358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b="1">
                <a:latin typeface="Calibri" pitchFamily="34" charset="0"/>
              </a:endParaRPr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7475177" y="5024576"/>
            <a:ext cx="2708883" cy="830997"/>
            <a:chOff x="5864374" y="5024576"/>
            <a:chExt cx="2708883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5864374" y="5024576"/>
              <a:ext cx="27088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Calibri" pitchFamily="34" charset="0"/>
                </a:rPr>
                <a:t>LOO</a:t>
              </a:r>
              <a:r>
                <a:rPr lang="el-GR" sz="2400" b="1" dirty="0" smtClean="0">
                  <a:solidFill>
                    <a:srgbClr val="FFFF00"/>
                  </a:solidFill>
                  <a:latin typeface="Calibri" pitchFamily="34" charset="0"/>
                </a:rPr>
                <a:t>   </a:t>
              </a:r>
            </a:p>
            <a:p>
              <a:r>
                <a:rPr lang="el-GR" sz="2400" b="1" dirty="0" smtClean="0">
                  <a:solidFill>
                    <a:srgbClr val="FFFF00"/>
                  </a:solidFill>
                  <a:latin typeface="Calibri" pitchFamily="34" charset="0"/>
                </a:rPr>
                <a:t>(υπεροξειδική ρίζα)</a:t>
              </a:r>
              <a:endParaRPr lang="el-GR" sz="24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12446" y="508518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b="1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86784" y="1196752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075530" y="4256298"/>
            <a:ext cx="1655390" cy="7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79804" y="198884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Έναρξη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9491401" y="1196752"/>
            <a:ext cx="648072" cy="461665"/>
            <a:chOff x="5651953" y="2204864"/>
            <a:chExt cx="648072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5651953" y="2204864"/>
              <a:ext cx="587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 smtClean="0">
                  <a:solidFill>
                    <a:srgbClr val="FFFF00"/>
                  </a:solidFill>
                  <a:latin typeface="Calibri" pitchFamily="34" charset="0"/>
                </a:rPr>
                <a:t>ΗΟ</a:t>
              </a:r>
              <a:endParaRPr lang="el-GR" sz="24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156009" y="2276872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2400" b="1">
                <a:latin typeface="Calibri" pitchFamily="34" charset="0"/>
              </a:endParaRPr>
            </a:p>
          </p:txBody>
        </p:sp>
      </p:grpSp>
      <p:cxnSp>
        <p:nvCxnSpPr>
          <p:cNvPr id="22" name="Straight Arrow Connector 21"/>
          <p:cNvCxnSpPr>
            <a:stCxn id="18" idx="1"/>
            <a:endCxn id="10" idx="3"/>
          </p:cNvCxnSpPr>
          <p:nvPr/>
        </p:nvCxnSpPr>
        <p:spPr>
          <a:xfrm rot="10800000">
            <a:off x="8195257" y="1427585"/>
            <a:ext cx="1296144" cy="1588"/>
          </a:xfrm>
          <a:prstGeom prst="straightConnector1">
            <a:avLst/>
          </a:prstGeom>
          <a:ln w="635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22908" y="3729226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l-GR" sz="24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1652" y="47667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Ακύλιο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Arc 26"/>
          <p:cNvSpPr/>
          <p:nvPr/>
        </p:nvSpPr>
        <p:spPr>
          <a:xfrm rot="14460218">
            <a:off x="8276825" y="3865418"/>
            <a:ext cx="504056" cy="1152128"/>
          </a:xfrm>
          <a:prstGeom prst="arc">
            <a:avLst>
              <a:gd name="adj1" fmla="val 16974297"/>
              <a:gd name="adj2" fmla="val 2656108"/>
            </a:avLst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40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62468" y="501317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 rot="10800000">
            <a:off x="5238532" y="3140968"/>
            <a:ext cx="1099930" cy="2232248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400">
              <a:latin typeface="Calibri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 rot="375051">
            <a:off x="6318652" y="3140968"/>
            <a:ext cx="1099930" cy="2088232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40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54697" y="2924944"/>
            <a:ext cx="2613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LOO</a:t>
            </a:r>
            <a:r>
              <a:rPr lang="el-GR" sz="24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Η  </a:t>
            </a:r>
          </a:p>
          <a:p>
            <a:pPr algn="ctr"/>
            <a:r>
              <a:rPr lang="el-GR" sz="24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(υδροϋπεροξείδιο)</a:t>
            </a:r>
            <a:endParaRPr lang="el-GR" sz="2400" b="1" dirty="0">
              <a:solidFill>
                <a:schemeClr val="accent3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 rot="10800000">
            <a:off x="5238533" y="2276872"/>
            <a:ext cx="1099930" cy="3600400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40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34476" y="56612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33109" y="1844824"/>
            <a:ext cx="105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LOO</a:t>
            </a:r>
            <a:r>
              <a:rPr lang="el-GR" sz="24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Η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79033" y="4005064"/>
            <a:ext cx="1660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Διάδοση</a:t>
            </a:r>
            <a:endParaRPr lang="el-GR" sz="2400" b="1" dirty="0">
              <a:solidFill>
                <a:schemeClr val="accent3">
                  <a:lumMod val="8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 flipH="1">
            <a:off x="7003522" y="4256298"/>
            <a:ext cx="1655390" cy="794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246956" y="0"/>
          <a:ext cx="5867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4" name="MDLDrawObject Class" r:id="rId4" imgW="7831080" imgH="2639520" progId="">
                  <p:embed/>
                </p:oleObj>
              </mc:Choice>
              <mc:Fallback>
                <p:oleObj name="MDLDrawObject Class" r:id="rId4" imgW="7831080" imgH="2639520" progId="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56" y="0"/>
                        <a:ext cx="58674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-16855" y="4005064"/>
          <a:ext cx="4708935" cy="285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25" name="MDLDrawObject Class" r:id="rId6" imgW="5644440" imgH="3413520" progId="">
                  <p:embed/>
                </p:oleObj>
              </mc:Choice>
              <mc:Fallback>
                <p:oleObj name="MDLDrawObject Class" r:id="rId6" imgW="5644440" imgH="3413520" progId="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855" y="4005064"/>
                        <a:ext cx="4708935" cy="2852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0" y="6027003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Ακύλιο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964" y="332656"/>
            <a:ext cx="2051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υδροϋπεροξείδιο</a:t>
            </a:r>
            <a:endParaRPr lang="el-GR" sz="2000" dirty="0"/>
          </a:p>
        </p:txBody>
      </p:sp>
      <p:sp>
        <p:nvSpPr>
          <p:cNvPr id="50" name="Down Arrow 49"/>
          <p:cNvSpPr/>
          <p:nvPr/>
        </p:nvSpPr>
        <p:spPr>
          <a:xfrm rot="12936835">
            <a:off x="2523031" y="1279310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Oval 50"/>
          <p:cNvSpPr/>
          <p:nvPr/>
        </p:nvSpPr>
        <p:spPr bwMode="auto">
          <a:xfrm>
            <a:off x="9391972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21429459">
            <a:off x="175619" y="1713016"/>
            <a:ext cx="1643078" cy="2714645"/>
            <a:chOff x="3343300" y="1643050"/>
            <a:chExt cx="1643078" cy="2714645"/>
          </a:xfrm>
        </p:grpSpPr>
        <p:sp>
          <p:nvSpPr>
            <p:cNvPr id="36" name="Freeform 35"/>
            <p:cNvSpPr/>
            <p:nvPr/>
          </p:nvSpPr>
          <p:spPr>
            <a:xfrm>
              <a:off x="4112583" y="2518262"/>
              <a:ext cx="873795" cy="1729123"/>
            </a:xfrm>
            <a:custGeom>
              <a:avLst/>
              <a:gdLst>
                <a:gd name="connsiteX0" fmla="*/ 8586 w 356316"/>
                <a:gd name="connsiteY0" fmla="*/ 0 h 940158"/>
                <a:gd name="connsiteX1" fmla="*/ 8586 w 356316"/>
                <a:gd name="connsiteY1" fmla="*/ 399245 h 940158"/>
                <a:gd name="connsiteX2" fmla="*/ 60102 w 356316"/>
                <a:gd name="connsiteY2" fmla="*/ 656823 h 940158"/>
                <a:gd name="connsiteX3" fmla="*/ 356316 w 356316"/>
                <a:gd name="connsiteY3" fmla="*/ 940158 h 940158"/>
                <a:gd name="connsiteX0" fmla="*/ 17173 w 364903"/>
                <a:gd name="connsiteY0" fmla="*/ 0 h 940158"/>
                <a:gd name="connsiteX1" fmla="*/ 8586 w 364903"/>
                <a:gd name="connsiteY1" fmla="*/ 250034 h 940158"/>
                <a:gd name="connsiteX2" fmla="*/ 68689 w 364903"/>
                <a:gd name="connsiteY2" fmla="*/ 656823 h 940158"/>
                <a:gd name="connsiteX3" fmla="*/ 364903 w 364903"/>
                <a:gd name="connsiteY3" fmla="*/ 940158 h 940158"/>
                <a:gd name="connsiteX0" fmla="*/ 48146 w 395876"/>
                <a:gd name="connsiteY0" fmla="*/ 0 h 940158"/>
                <a:gd name="connsiteX1" fmla="*/ 39559 w 395876"/>
                <a:gd name="connsiteY1" fmla="*/ 250034 h 940158"/>
                <a:gd name="connsiteX2" fmla="*/ 59386 w 395876"/>
                <a:gd name="connsiteY2" fmla="*/ 540396 h 940158"/>
                <a:gd name="connsiteX3" fmla="*/ 395876 w 395876"/>
                <a:gd name="connsiteY3" fmla="*/ 940158 h 940158"/>
                <a:gd name="connsiteX0" fmla="*/ 10460 w 358190"/>
                <a:gd name="connsiteY0" fmla="*/ 0 h 940158"/>
                <a:gd name="connsiteX1" fmla="*/ 1873 w 358190"/>
                <a:gd name="connsiteY1" fmla="*/ 250034 h 940158"/>
                <a:gd name="connsiteX2" fmla="*/ 21700 w 358190"/>
                <a:gd name="connsiteY2" fmla="*/ 540396 h 940158"/>
                <a:gd name="connsiteX3" fmla="*/ 101005 w 358190"/>
                <a:gd name="connsiteY3" fmla="*/ 685577 h 940158"/>
                <a:gd name="connsiteX4" fmla="*/ 358190 w 358190"/>
                <a:gd name="connsiteY4" fmla="*/ 940158 h 94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90" h="940158">
                  <a:moveTo>
                    <a:pt x="10460" y="0"/>
                  </a:moveTo>
                  <a:cubicBezTo>
                    <a:pt x="6167" y="144887"/>
                    <a:pt x="0" y="159968"/>
                    <a:pt x="1873" y="250034"/>
                  </a:cubicBezTo>
                  <a:cubicBezTo>
                    <a:pt x="3746" y="340100"/>
                    <a:pt x="5178" y="467806"/>
                    <a:pt x="21700" y="540396"/>
                  </a:cubicBezTo>
                  <a:cubicBezTo>
                    <a:pt x="38222" y="612986"/>
                    <a:pt x="44923" y="618950"/>
                    <a:pt x="101005" y="685577"/>
                  </a:cubicBezTo>
                  <a:cubicBezTo>
                    <a:pt x="157087" y="752204"/>
                    <a:pt x="316620" y="894490"/>
                    <a:pt x="358190" y="940158"/>
                  </a:cubicBezTo>
                </a:path>
              </a:pathLst>
            </a:custGeom>
            <a:ln w="381000" cap="rnd">
              <a:solidFill>
                <a:srgbClr val="FFFF00"/>
              </a:solidFill>
              <a:beve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3521926" y="2391730"/>
              <a:ext cx="352128" cy="1965965"/>
            </a:xfrm>
            <a:custGeom>
              <a:avLst/>
              <a:gdLst>
                <a:gd name="connsiteX0" fmla="*/ 9536 w 9536"/>
                <a:gd name="connsiteY0" fmla="*/ 0 h 10000"/>
                <a:gd name="connsiteX1" fmla="*/ 6556 w 9536"/>
                <a:gd name="connsiteY1" fmla="*/ 3757 h 10000"/>
                <a:gd name="connsiteX2" fmla="*/ 5828 w 9536"/>
                <a:gd name="connsiteY2" fmla="*/ 7052 h 10000"/>
                <a:gd name="connsiteX3" fmla="*/ 529 w 9536"/>
                <a:gd name="connsiteY3" fmla="*/ 10000 h 10000"/>
                <a:gd name="connsiteX0" fmla="*/ 4444 w 4444"/>
                <a:gd name="connsiteY0" fmla="*/ 0 h 8821"/>
                <a:gd name="connsiteX1" fmla="*/ 1319 w 4444"/>
                <a:gd name="connsiteY1" fmla="*/ 3757 h 8821"/>
                <a:gd name="connsiteX2" fmla="*/ 556 w 4444"/>
                <a:gd name="connsiteY2" fmla="*/ 7052 h 8821"/>
                <a:gd name="connsiteX3" fmla="*/ 555 w 4444"/>
                <a:gd name="connsiteY3" fmla="*/ 8821 h 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" h="8821">
                  <a:moveTo>
                    <a:pt x="4444" y="0"/>
                  </a:moveTo>
                  <a:cubicBezTo>
                    <a:pt x="3681" y="1243"/>
                    <a:pt x="1967" y="2582"/>
                    <a:pt x="1319" y="3757"/>
                  </a:cubicBezTo>
                  <a:cubicBezTo>
                    <a:pt x="671" y="4932"/>
                    <a:pt x="683" y="6208"/>
                    <a:pt x="556" y="7052"/>
                  </a:cubicBezTo>
                  <a:cubicBezTo>
                    <a:pt x="429" y="7896"/>
                    <a:pt x="0" y="8103"/>
                    <a:pt x="555" y="8821"/>
                  </a:cubicBezTo>
                </a:path>
              </a:pathLst>
            </a:custGeom>
            <a:noFill/>
            <a:ln w="381000" cap="rnd" cmpd="sng">
              <a:solidFill>
                <a:srgbClr val="FFFF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alibri"/>
                <a:cs typeface="+mn-cs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343300" y="1643050"/>
              <a:ext cx="1499339" cy="93659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ContrastingLeftFacing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2" name="Isosceles Triangle 11"/>
          <p:cNvSpPr/>
          <p:nvPr/>
        </p:nvSpPr>
        <p:spPr>
          <a:xfrm rot="20576603">
            <a:off x="1266973" y="3466546"/>
            <a:ext cx="576064" cy="167557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 rot="2061518">
            <a:off x="1808070" y="2494335"/>
            <a:ext cx="36004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12" grpId="0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28" name="Object 8"/>
          <p:cNvGraphicFramePr>
            <a:graphicFrameLocks noChangeAspect="1"/>
          </p:cNvGraphicFramePr>
          <p:nvPr/>
        </p:nvGraphicFramePr>
        <p:xfrm>
          <a:off x="751012" y="0"/>
          <a:ext cx="9088844" cy="30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14" name="MDLDrawObject Class" r:id="rId4" imgW="7831080" imgH="2639520" progId="">
                  <p:embed/>
                </p:oleObj>
              </mc:Choice>
              <mc:Fallback>
                <p:oleObj name="MDLDrawObject Class" r:id="rId4" imgW="7831080" imgH="263952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12" y="0"/>
                        <a:ext cx="9088844" cy="3068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85728"/>
            <a:ext cx="346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υδροϋπεροξείδιο</a:t>
            </a:r>
            <a:endParaRPr lang="en-US" sz="36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oup 87"/>
          <p:cNvGrpSpPr/>
          <p:nvPr/>
        </p:nvGrpSpPr>
        <p:grpSpPr>
          <a:xfrm>
            <a:off x="30932" y="5252820"/>
            <a:ext cx="8572562" cy="1319452"/>
            <a:chOff x="857220" y="3929066"/>
            <a:chExt cx="8572562" cy="1319452"/>
          </a:xfrm>
        </p:grpSpPr>
        <p:grpSp>
          <p:nvGrpSpPr>
            <p:cNvPr id="3" name="Group 9"/>
            <p:cNvGrpSpPr/>
            <p:nvPr/>
          </p:nvGrpSpPr>
          <p:grpSpPr>
            <a:xfrm rot="10800000">
              <a:off x="1285845" y="3929066"/>
              <a:ext cx="571506" cy="1248014"/>
              <a:chOff x="2884234" y="1391733"/>
              <a:chExt cx="700747" cy="1176576"/>
            </a:xfrm>
          </p:grpSpPr>
          <p:sp>
            <p:nvSpPr>
              <p:cNvPr id="11" name="Freeform 10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" name="Group 15"/>
            <p:cNvGrpSpPr/>
            <p:nvPr/>
          </p:nvGrpSpPr>
          <p:grpSpPr>
            <a:xfrm rot="10800000">
              <a:off x="1785914" y="3929066"/>
              <a:ext cx="571506" cy="1248014"/>
              <a:chOff x="2884234" y="1391733"/>
              <a:chExt cx="700747" cy="1176576"/>
            </a:xfrm>
          </p:grpSpPr>
          <p:sp>
            <p:nvSpPr>
              <p:cNvPr id="17" name="Freeform 16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" name="Group 19"/>
            <p:cNvGrpSpPr/>
            <p:nvPr/>
          </p:nvGrpSpPr>
          <p:grpSpPr>
            <a:xfrm rot="10800000">
              <a:off x="2285980" y="3929066"/>
              <a:ext cx="571506" cy="1248014"/>
              <a:chOff x="2884234" y="1391733"/>
              <a:chExt cx="700747" cy="1176576"/>
            </a:xfrm>
          </p:grpSpPr>
          <p:sp>
            <p:nvSpPr>
              <p:cNvPr id="21" name="Freeform 20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" name="Group 23"/>
            <p:cNvGrpSpPr/>
            <p:nvPr/>
          </p:nvGrpSpPr>
          <p:grpSpPr>
            <a:xfrm rot="10800000">
              <a:off x="2714608" y="4000504"/>
              <a:ext cx="571506" cy="1248014"/>
              <a:chOff x="2884234" y="1391733"/>
              <a:chExt cx="700747" cy="1176576"/>
            </a:xfrm>
          </p:grpSpPr>
          <p:sp>
            <p:nvSpPr>
              <p:cNvPr id="25" name="Freeform 24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 rot="10800000">
              <a:off x="3214674" y="4000504"/>
              <a:ext cx="571506" cy="1248014"/>
              <a:chOff x="2884234" y="1391733"/>
              <a:chExt cx="700747" cy="1176576"/>
            </a:xfrm>
          </p:grpSpPr>
          <p:sp>
            <p:nvSpPr>
              <p:cNvPr id="29" name="Freeform 28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 rot="10800000">
              <a:off x="3643302" y="4000504"/>
              <a:ext cx="571506" cy="1248014"/>
              <a:chOff x="2884234" y="1391733"/>
              <a:chExt cx="700747" cy="1176576"/>
            </a:xfrm>
          </p:grpSpPr>
          <p:sp>
            <p:nvSpPr>
              <p:cNvPr id="33" name="Freeform 32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0" name="Group 35"/>
            <p:cNvGrpSpPr/>
            <p:nvPr/>
          </p:nvGrpSpPr>
          <p:grpSpPr>
            <a:xfrm rot="10800000">
              <a:off x="4143369" y="4000504"/>
              <a:ext cx="571506" cy="1248014"/>
              <a:chOff x="2884234" y="1391733"/>
              <a:chExt cx="700747" cy="1176576"/>
            </a:xfrm>
          </p:grpSpPr>
          <p:sp>
            <p:nvSpPr>
              <p:cNvPr id="37" name="Freeform 36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4" name="Group 39"/>
            <p:cNvGrpSpPr/>
            <p:nvPr/>
          </p:nvGrpSpPr>
          <p:grpSpPr>
            <a:xfrm rot="10800000">
              <a:off x="4571996" y="4000504"/>
              <a:ext cx="571506" cy="1248014"/>
              <a:chOff x="2884234" y="1391733"/>
              <a:chExt cx="700747" cy="1176576"/>
            </a:xfrm>
          </p:grpSpPr>
          <p:sp>
            <p:nvSpPr>
              <p:cNvPr id="41" name="Freeform 40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5" name="Group 43"/>
            <p:cNvGrpSpPr/>
            <p:nvPr/>
          </p:nvGrpSpPr>
          <p:grpSpPr>
            <a:xfrm rot="10800000">
              <a:off x="5000624" y="4000504"/>
              <a:ext cx="571506" cy="1248014"/>
              <a:chOff x="2884234" y="1391733"/>
              <a:chExt cx="700747" cy="1176576"/>
            </a:xfrm>
          </p:grpSpPr>
          <p:sp>
            <p:nvSpPr>
              <p:cNvPr id="45" name="Freeform 44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6" name="Group 47"/>
            <p:cNvGrpSpPr/>
            <p:nvPr/>
          </p:nvGrpSpPr>
          <p:grpSpPr>
            <a:xfrm rot="10800000">
              <a:off x="5429252" y="4000504"/>
              <a:ext cx="571506" cy="1248014"/>
              <a:chOff x="2884234" y="1391733"/>
              <a:chExt cx="700747" cy="1176576"/>
            </a:xfrm>
          </p:grpSpPr>
          <p:sp>
            <p:nvSpPr>
              <p:cNvPr id="49" name="Freeform 48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0" name="Group 51"/>
            <p:cNvGrpSpPr/>
            <p:nvPr/>
          </p:nvGrpSpPr>
          <p:grpSpPr>
            <a:xfrm rot="10800000">
              <a:off x="5929318" y="4000504"/>
              <a:ext cx="571506" cy="1248014"/>
              <a:chOff x="2884234" y="1391733"/>
              <a:chExt cx="700747" cy="1176576"/>
            </a:xfrm>
          </p:grpSpPr>
          <p:sp>
            <p:nvSpPr>
              <p:cNvPr id="53" name="Freeform 52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4" name="Group 55"/>
            <p:cNvGrpSpPr/>
            <p:nvPr/>
          </p:nvGrpSpPr>
          <p:grpSpPr>
            <a:xfrm rot="10800000">
              <a:off x="6429384" y="4000504"/>
              <a:ext cx="571506" cy="1248014"/>
              <a:chOff x="2884234" y="1391733"/>
              <a:chExt cx="700747" cy="1176576"/>
            </a:xfrm>
          </p:grpSpPr>
          <p:sp>
            <p:nvSpPr>
              <p:cNvPr id="57" name="Freeform 56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8" name="Group 59"/>
            <p:cNvGrpSpPr/>
            <p:nvPr/>
          </p:nvGrpSpPr>
          <p:grpSpPr>
            <a:xfrm rot="10800000">
              <a:off x="6929450" y="4000504"/>
              <a:ext cx="571506" cy="1248014"/>
              <a:chOff x="2884234" y="1391733"/>
              <a:chExt cx="700747" cy="1176576"/>
            </a:xfrm>
          </p:grpSpPr>
          <p:sp>
            <p:nvSpPr>
              <p:cNvPr id="61" name="Freeform 60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2" name="Group 63"/>
            <p:cNvGrpSpPr/>
            <p:nvPr/>
          </p:nvGrpSpPr>
          <p:grpSpPr>
            <a:xfrm rot="10800000">
              <a:off x="7358078" y="4000504"/>
              <a:ext cx="571506" cy="1248014"/>
              <a:chOff x="2884234" y="1391733"/>
              <a:chExt cx="700747" cy="1176576"/>
            </a:xfrm>
          </p:grpSpPr>
          <p:sp>
            <p:nvSpPr>
              <p:cNvPr id="65" name="Freeform 64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36" name="Group 67"/>
            <p:cNvGrpSpPr/>
            <p:nvPr/>
          </p:nvGrpSpPr>
          <p:grpSpPr>
            <a:xfrm rot="10800000">
              <a:off x="7858144" y="4000504"/>
              <a:ext cx="571506" cy="1248014"/>
              <a:chOff x="2884234" y="1391733"/>
              <a:chExt cx="700747" cy="1176576"/>
            </a:xfrm>
          </p:grpSpPr>
          <p:sp>
            <p:nvSpPr>
              <p:cNvPr id="69" name="Freeform 68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0" name="Group 71"/>
            <p:cNvGrpSpPr/>
            <p:nvPr/>
          </p:nvGrpSpPr>
          <p:grpSpPr>
            <a:xfrm rot="10800000">
              <a:off x="8358210" y="4000504"/>
              <a:ext cx="571506" cy="1248014"/>
              <a:chOff x="2884234" y="1391733"/>
              <a:chExt cx="700747" cy="1176576"/>
            </a:xfrm>
          </p:grpSpPr>
          <p:sp>
            <p:nvSpPr>
              <p:cNvPr id="73" name="Freeform 72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4" name="Group 75"/>
            <p:cNvGrpSpPr/>
            <p:nvPr/>
          </p:nvGrpSpPr>
          <p:grpSpPr>
            <a:xfrm rot="10800000">
              <a:off x="8858276" y="4000504"/>
              <a:ext cx="571506" cy="1248014"/>
              <a:chOff x="2884234" y="1391733"/>
              <a:chExt cx="700747" cy="1176576"/>
            </a:xfrm>
          </p:grpSpPr>
          <p:sp>
            <p:nvSpPr>
              <p:cNvPr id="77" name="Freeform 76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" name="Group 79"/>
            <p:cNvGrpSpPr/>
            <p:nvPr/>
          </p:nvGrpSpPr>
          <p:grpSpPr>
            <a:xfrm rot="10800000">
              <a:off x="857220" y="3929066"/>
              <a:ext cx="571506" cy="1248014"/>
              <a:chOff x="2884234" y="1391733"/>
              <a:chExt cx="700747" cy="1176576"/>
            </a:xfrm>
          </p:grpSpPr>
          <p:sp>
            <p:nvSpPr>
              <p:cNvPr id="81" name="Freeform 80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52" name="Group 88"/>
          <p:cNvGrpSpPr/>
          <p:nvPr/>
        </p:nvGrpSpPr>
        <p:grpSpPr>
          <a:xfrm rot="10800000">
            <a:off x="173808" y="4324126"/>
            <a:ext cx="8572562" cy="1319452"/>
            <a:chOff x="857220" y="3929066"/>
            <a:chExt cx="8572562" cy="1319452"/>
          </a:xfrm>
        </p:grpSpPr>
        <p:grpSp>
          <p:nvGrpSpPr>
            <p:cNvPr id="56" name="Group 89"/>
            <p:cNvGrpSpPr/>
            <p:nvPr/>
          </p:nvGrpSpPr>
          <p:grpSpPr>
            <a:xfrm rot="10800000">
              <a:off x="1285845" y="3929066"/>
              <a:ext cx="571506" cy="1248014"/>
              <a:chOff x="2884234" y="1391733"/>
              <a:chExt cx="700747" cy="1176576"/>
            </a:xfrm>
          </p:grpSpPr>
          <p:sp>
            <p:nvSpPr>
              <p:cNvPr id="159" name="Freeform 158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0" name="Group 90"/>
            <p:cNvGrpSpPr/>
            <p:nvPr/>
          </p:nvGrpSpPr>
          <p:grpSpPr>
            <a:xfrm rot="10800000">
              <a:off x="1785914" y="3929066"/>
              <a:ext cx="571506" cy="1248014"/>
              <a:chOff x="2884234" y="1391733"/>
              <a:chExt cx="700747" cy="1176576"/>
            </a:xfrm>
          </p:grpSpPr>
          <p:sp>
            <p:nvSpPr>
              <p:cNvPr id="156" name="Freeform 155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4" name="Group 91"/>
            <p:cNvGrpSpPr/>
            <p:nvPr/>
          </p:nvGrpSpPr>
          <p:grpSpPr>
            <a:xfrm rot="10800000">
              <a:off x="2285980" y="3929066"/>
              <a:ext cx="571506" cy="1248014"/>
              <a:chOff x="2884234" y="1391733"/>
              <a:chExt cx="700747" cy="1176576"/>
            </a:xfrm>
          </p:grpSpPr>
          <p:sp>
            <p:nvSpPr>
              <p:cNvPr id="153" name="Freeform 152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68" name="Group 92"/>
            <p:cNvGrpSpPr/>
            <p:nvPr/>
          </p:nvGrpSpPr>
          <p:grpSpPr>
            <a:xfrm rot="10800000">
              <a:off x="2714608" y="4000504"/>
              <a:ext cx="571506" cy="1248014"/>
              <a:chOff x="2884234" y="1391733"/>
              <a:chExt cx="700747" cy="1176576"/>
            </a:xfrm>
          </p:grpSpPr>
          <p:sp>
            <p:nvSpPr>
              <p:cNvPr id="150" name="Freeform 149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51" name="Freeform 150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2" name="Group 93"/>
            <p:cNvGrpSpPr/>
            <p:nvPr/>
          </p:nvGrpSpPr>
          <p:grpSpPr>
            <a:xfrm rot="10800000">
              <a:off x="3214674" y="4000504"/>
              <a:ext cx="571506" cy="1248014"/>
              <a:chOff x="2884234" y="1391733"/>
              <a:chExt cx="700747" cy="1176576"/>
            </a:xfrm>
          </p:grpSpPr>
          <p:sp>
            <p:nvSpPr>
              <p:cNvPr id="147" name="Freeform 146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6" name="Group 94"/>
            <p:cNvGrpSpPr/>
            <p:nvPr/>
          </p:nvGrpSpPr>
          <p:grpSpPr>
            <a:xfrm rot="10800000">
              <a:off x="3643302" y="4000504"/>
              <a:ext cx="571506" cy="1248014"/>
              <a:chOff x="2884234" y="1391733"/>
              <a:chExt cx="700747" cy="1176576"/>
            </a:xfrm>
          </p:grpSpPr>
          <p:sp>
            <p:nvSpPr>
              <p:cNvPr id="144" name="Freeform 143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0" name="Group 95"/>
            <p:cNvGrpSpPr/>
            <p:nvPr/>
          </p:nvGrpSpPr>
          <p:grpSpPr>
            <a:xfrm rot="10800000">
              <a:off x="4143369" y="4000504"/>
              <a:ext cx="571506" cy="1248014"/>
              <a:chOff x="2884234" y="1391733"/>
              <a:chExt cx="700747" cy="1176576"/>
            </a:xfrm>
          </p:grpSpPr>
          <p:sp>
            <p:nvSpPr>
              <p:cNvPr id="141" name="Freeform 140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42" name="Freeform 141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4" name="Group 96"/>
            <p:cNvGrpSpPr/>
            <p:nvPr/>
          </p:nvGrpSpPr>
          <p:grpSpPr>
            <a:xfrm rot="10800000">
              <a:off x="4571996" y="4000504"/>
              <a:ext cx="571506" cy="1248014"/>
              <a:chOff x="2884234" y="1391733"/>
              <a:chExt cx="700747" cy="1176576"/>
            </a:xfrm>
          </p:grpSpPr>
          <p:sp>
            <p:nvSpPr>
              <p:cNvPr id="138" name="Freeform 137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5" name="Group 97"/>
            <p:cNvGrpSpPr/>
            <p:nvPr/>
          </p:nvGrpSpPr>
          <p:grpSpPr>
            <a:xfrm rot="10800000">
              <a:off x="5000624" y="4000504"/>
              <a:ext cx="571506" cy="1248014"/>
              <a:chOff x="2884234" y="1391733"/>
              <a:chExt cx="700747" cy="1176576"/>
            </a:xfrm>
          </p:grpSpPr>
          <p:sp>
            <p:nvSpPr>
              <p:cNvPr id="135" name="Freeform 134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6" name="Group 98"/>
            <p:cNvGrpSpPr/>
            <p:nvPr/>
          </p:nvGrpSpPr>
          <p:grpSpPr>
            <a:xfrm rot="10800000">
              <a:off x="5429252" y="4000504"/>
              <a:ext cx="571506" cy="1248014"/>
              <a:chOff x="2884234" y="1391733"/>
              <a:chExt cx="700747" cy="1176576"/>
            </a:xfrm>
          </p:grpSpPr>
          <p:sp>
            <p:nvSpPr>
              <p:cNvPr id="132" name="Freeform 131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7" name="Group 99"/>
            <p:cNvGrpSpPr/>
            <p:nvPr/>
          </p:nvGrpSpPr>
          <p:grpSpPr>
            <a:xfrm rot="10800000">
              <a:off x="5929318" y="4000504"/>
              <a:ext cx="571506" cy="1248014"/>
              <a:chOff x="2884234" y="1391733"/>
              <a:chExt cx="700747" cy="1176576"/>
            </a:xfrm>
          </p:grpSpPr>
          <p:sp>
            <p:nvSpPr>
              <p:cNvPr id="129" name="Freeform 128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Freeform 129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8" name="Group 100"/>
            <p:cNvGrpSpPr/>
            <p:nvPr/>
          </p:nvGrpSpPr>
          <p:grpSpPr>
            <a:xfrm rot="10800000">
              <a:off x="6429384" y="4000504"/>
              <a:ext cx="571506" cy="1248014"/>
              <a:chOff x="2884234" y="1391733"/>
              <a:chExt cx="700747" cy="1176576"/>
            </a:xfrm>
          </p:grpSpPr>
          <p:sp>
            <p:nvSpPr>
              <p:cNvPr id="126" name="Freeform 125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Freeform 126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9" name="Group 101"/>
            <p:cNvGrpSpPr/>
            <p:nvPr/>
          </p:nvGrpSpPr>
          <p:grpSpPr>
            <a:xfrm rot="10800000">
              <a:off x="6929450" y="4000504"/>
              <a:ext cx="571506" cy="1248014"/>
              <a:chOff x="2884234" y="1391733"/>
              <a:chExt cx="700747" cy="1176576"/>
            </a:xfrm>
          </p:grpSpPr>
          <p:sp>
            <p:nvSpPr>
              <p:cNvPr id="123" name="Freeform 122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0" name="Group 102"/>
            <p:cNvGrpSpPr/>
            <p:nvPr/>
          </p:nvGrpSpPr>
          <p:grpSpPr>
            <a:xfrm rot="10800000">
              <a:off x="7358078" y="4000504"/>
              <a:ext cx="571506" cy="1248014"/>
              <a:chOff x="2884234" y="1391733"/>
              <a:chExt cx="700747" cy="1176576"/>
            </a:xfrm>
          </p:grpSpPr>
          <p:sp>
            <p:nvSpPr>
              <p:cNvPr id="120" name="Freeform 119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03"/>
            <p:cNvGrpSpPr/>
            <p:nvPr/>
          </p:nvGrpSpPr>
          <p:grpSpPr>
            <a:xfrm rot="10800000">
              <a:off x="7858144" y="4000504"/>
              <a:ext cx="571506" cy="1248014"/>
              <a:chOff x="2884234" y="1391733"/>
              <a:chExt cx="700747" cy="1176576"/>
            </a:xfrm>
          </p:grpSpPr>
          <p:sp>
            <p:nvSpPr>
              <p:cNvPr id="117" name="Freeform 116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2" name="Group 104"/>
            <p:cNvGrpSpPr/>
            <p:nvPr/>
          </p:nvGrpSpPr>
          <p:grpSpPr>
            <a:xfrm rot="10800000">
              <a:off x="8358210" y="4000504"/>
              <a:ext cx="571506" cy="1248014"/>
              <a:chOff x="2884234" y="1391733"/>
              <a:chExt cx="700747" cy="1176576"/>
            </a:xfrm>
          </p:grpSpPr>
          <p:sp>
            <p:nvSpPr>
              <p:cNvPr id="114" name="Freeform 113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3" name="Group 105"/>
            <p:cNvGrpSpPr/>
            <p:nvPr/>
          </p:nvGrpSpPr>
          <p:grpSpPr>
            <a:xfrm rot="10800000">
              <a:off x="8858276" y="4000504"/>
              <a:ext cx="571506" cy="1248014"/>
              <a:chOff x="2884234" y="1391733"/>
              <a:chExt cx="700747" cy="1176576"/>
            </a:xfrm>
          </p:grpSpPr>
          <p:sp>
            <p:nvSpPr>
              <p:cNvPr id="111" name="Freeform 110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4" name="Group 106"/>
            <p:cNvGrpSpPr/>
            <p:nvPr/>
          </p:nvGrpSpPr>
          <p:grpSpPr>
            <a:xfrm rot="10800000">
              <a:off x="857220" y="3929066"/>
              <a:ext cx="571506" cy="1248014"/>
              <a:chOff x="2884234" y="1391733"/>
              <a:chExt cx="700747" cy="1176576"/>
            </a:xfrm>
          </p:grpSpPr>
          <p:sp>
            <p:nvSpPr>
              <p:cNvPr id="108" name="Freeform 107"/>
              <p:cNvSpPr/>
              <p:nvPr/>
            </p:nvSpPr>
            <p:spPr>
              <a:xfrm rot="660236">
                <a:off x="3148309" y="1678722"/>
                <a:ext cx="436672" cy="653143"/>
              </a:xfrm>
              <a:custGeom>
                <a:avLst/>
                <a:gdLst>
                  <a:gd name="connsiteX0" fmla="*/ 87085 w 435428"/>
                  <a:gd name="connsiteY0" fmla="*/ 0 h 653143"/>
                  <a:gd name="connsiteX1" fmla="*/ 58057 w 435428"/>
                  <a:gd name="connsiteY1" fmla="*/ 449943 h 653143"/>
                  <a:gd name="connsiteX2" fmla="*/ 435428 w 435428"/>
                  <a:gd name="connsiteY2" fmla="*/ 653143 h 653143"/>
                  <a:gd name="connsiteX3" fmla="*/ 435428 w 435428"/>
                  <a:gd name="connsiteY3" fmla="*/ 653143 h 653143"/>
                  <a:gd name="connsiteX0" fmla="*/ 43543 w 391886"/>
                  <a:gd name="connsiteY0" fmla="*/ 0 h 653143"/>
                  <a:gd name="connsiteX1" fmla="*/ 156053 w 391886"/>
                  <a:gd name="connsiteY1" fmla="*/ 445112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  <a:gd name="connsiteX0" fmla="*/ 56515 w 404858"/>
                  <a:gd name="connsiteY0" fmla="*/ 0 h 653143"/>
                  <a:gd name="connsiteX1" fmla="*/ 58057 w 404858"/>
                  <a:gd name="connsiteY1" fmla="*/ 471654 h 653143"/>
                  <a:gd name="connsiteX2" fmla="*/ 404858 w 404858"/>
                  <a:gd name="connsiteY2" fmla="*/ 653143 h 653143"/>
                  <a:gd name="connsiteX3" fmla="*/ 404858 w 404858"/>
                  <a:gd name="connsiteY3" fmla="*/ 653143 h 653143"/>
                  <a:gd name="connsiteX0" fmla="*/ 43543 w 391886"/>
                  <a:gd name="connsiteY0" fmla="*/ 0 h 653143"/>
                  <a:gd name="connsiteX1" fmla="*/ 98294 w 391886"/>
                  <a:gd name="connsiteY1" fmla="*/ 454091 h 653143"/>
                  <a:gd name="connsiteX2" fmla="*/ 391886 w 391886"/>
                  <a:gd name="connsiteY2" fmla="*/ 653143 h 653143"/>
                  <a:gd name="connsiteX3" fmla="*/ 391886 w 391886"/>
                  <a:gd name="connsiteY3" fmla="*/ 653143 h 6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1886" h="653143">
                    <a:moveTo>
                      <a:pt x="43543" y="0"/>
                    </a:moveTo>
                    <a:cubicBezTo>
                      <a:pt x="0" y="170543"/>
                      <a:pt x="40237" y="345234"/>
                      <a:pt x="98294" y="454091"/>
                    </a:cubicBezTo>
                    <a:cubicBezTo>
                      <a:pt x="156351" y="562948"/>
                      <a:pt x="352581" y="618471"/>
                      <a:pt x="391886" y="653143"/>
                    </a:cubicBezTo>
                    <a:lnTo>
                      <a:pt x="391886" y="653143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rot="385883">
                <a:off x="2951157" y="1657562"/>
                <a:ext cx="141516" cy="910747"/>
              </a:xfrm>
              <a:custGeom>
                <a:avLst/>
                <a:gdLst>
                  <a:gd name="connsiteX0" fmla="*/ 550890 w 1073404"/>
                  <a:gd name="connsiteY0" fmla="*/ 0 h 4484914"/>
                  <a:gd name="connsiteX1" fmla="*/ 768604 w 1073404"/>
                  <a:gd name="connsiteY1" fmla="*/ 29028 h 4484914"/>
                  <a:gd name="connsiteX2" fmla="*/ 870204 w 1073404"/>
                  <a:gd name="connsiteY2" fmla="*/ 43543 h 4484914"/>
                  <a:gd name="connsiteX3" fmla="*/ 928261 w 1073404"/>
                  <a:gd name="connsiteY3" fmla="*/ 174171 h 4484914"/>
                  <a:gd name="connsiteX4" fmla="*/ 971804 w 1073404"/>
                  <a:gd name="connsiteY4" fmla="*/ 319314 h 4484914"/>
                  <a:gd name="connsiteX5" fmla="*/ 986318 w 1073404"/>
                  <a:gd name="connsiteY5" fmla="*/ 362857 h 4484914"/>
                  <a:gd name="connsiteX6" fmla="*/ 1015347 w 1073404"/>
                  <a:gd name="connsiteY6" fmla="*/ 551543 h 4484914"/>
                  <a:gd name="connsiteX7" fmla="*/ 1029861 w 1073404"/>
                  <a:gd name="connsiteY7" fmla="*/ 754743 h 4484914"/>
                  <a:gd name="connsiteX8" fmla="*/ 1000832 w 1073404"/>
                  <a:gd name="connsiteY8" fmla="*/ 1030514 h 4484914"/>
                  <a:gd name="connsiteX9" fmla="*/ 1029861 w 1073404"/>
                  <a:gd name="connsiteY9" fmla="*/ 1654628 h 4484914"/>
                  <a:gd name="connsiteX10" fmla="*/ 1044375 w 1073404"/>
                  <a:gd name="connsiteY10" fmla="*/ 1741714 h 4484914"/>
                  <a:gd name="connsiteX11" fmla="*/ 1058890 w 1073404"/>
                  <a:gd name="connsiteY11" fmla="*/ 1959428 h 4484914"/>
                  <a:gd name="connsiteX12" fmla="*/ 1073404 w 1073404"/>
                  <a:gd name="connsiteY12" fmla="*/ 2046514 h 4484914"/>
                  <a:gd name="connsiteX13" fmla="*/ 1044375 w 1073404"/>
                  <a:gd name="connsiteY13" fmla="*/ 2467428 h 4484914"/>
                  <a:gd name="connsiteX14" fmla="*/ 1029861 w 1073404"/>
                  <a:gd name="connsiteY14" fmla="*/ 2772228 h 4484914"/>
                  <a:gd name="connsiteX15" fmla="*/ 1044375 w 1073404"/>
                  <a:gd name="connsiteY15" fmla="*/ 3178628 h 4484914"/>
                  <a:gd name="connsiteX16" fmla="*/ 1029861 w 1073404"/>
                  <a:gd name="connsiteY16" fmla="*/ 3556000 h 4484914"/>
                  <a:gd name="connsiteX17" fmla="*/ 1000832 w 1073404"/>
                  <a:gd name="connsiteY17" fmla="*/ 3802743 h 4484914"/>
                  <a:gd name="connsiteX18" fmla="*/ 942775 w 1073404"/>
                  <a:gd name="connsiteY18" fmla="*/ 4005943 h 4484914"/>
                  <a:gd name="connsiteX19" fmla="*/ 928261 w 1073404"/>
                  <a:gd name="connsiteY19" fmla="*/ 4107543 h 4484914"/>
                  <a:gd name="connsiteX20" fmla="*/ 899232 w 1073404"/>
                  <a:gd name="connsiteY20" fmla="*/ 4194628 h 4484914"/>
                  <a:gd name="connsiteX21" fmla="*/ 826661 w 1073404"/>
                  <a:gd name="connsiteY21" fmla="*/ 4325257 h 4484914"/>
                  <a:gd name="connsiteX22" fmla="*/ 739575 w 1073404"/>
                  <a:gd name="connsiteY22" fmla="*/ 4383314 h 4484914"/>
                  <a:gd name="connsiteX23" fmla="*/ 696032 w 1073404"/>
                  <a:gd name="connsiteY23" fmla="*/ 4412343 h 4484914"/>
                  <a:gd name="connsiteX24" fmla="*/ 652490 w 1073404"/>
                  <a:gd name="connsiteY24" fmla="*/ 4426857 h 4484914"/>
                  <a:gd name="connsiteX25" fmla="*/ 608947 w 1073404"/>
                  <a:gd name="connsiteY25" fmla="*/ 4455885 h 4484914"/>
                  <a:gd name="connsiteX26" fmla="*/ 463804 w 1073404"/>
                  <a:gd name="connsiteY26" fmla="*/ 4484914 h 4484914"/>
                  <a:gd name="connsiteX27" fmla="*/ 231575 w 1073404"/>
                  <a:gd name="connsiteY27" fmla="*/ 4470400 h 4484914"/>
                  <a:gd name="connsiteX28" fmla="*/ 129975 w 1073404"/>
                  <a:gd name="connsiteY28" fmla="*/ 4441371 h 4484914"/>
                  <a:gd name="connsiteX29" fmla="*/ 71918 w 1073404"/>
                  <a:gd name="connsiteY29" fmla="*/ 4354285 h 4484914"/>
                  <a:gd name="connsiteX30" fmla="*/ 28375 w 1073404"/>
                  <a:gd name="connsiteY30" fmla="*/ 4267200 h 4484914"/>
                  <a:gd name="connsiteX31" fmla="*/ 28375 w 1073404"/>
                  <a:gd name="connsiteY31" fmla="*/ 3831771 h 4484914"/>
                  <a:gd name="connsiteX32" fmla="*/ 71918 w 1073404"/>
                  <a:gd name="connsiteY32" fmla="*/ 3468914 h 4484914"/>
                  <a:gd name="connsiteX33" fmla="*/ 86432 w 1073404"/>
                  <a:gd name="connsiteY33" fmla="*/ 3309257 h 4484914"/>
                  <a:gd name="connsiteX34" fmla="*/ 100947 w 1073404"/>
                  <a:gd name="connsiteY34" fmla="*/ 3236685 h 4484914"/>
                  <a:gd name="connsiteX35" fmla="*/ 115461 w 1073404"/>
                  <a:gd name="connsiteY35" fmla="*/ 3062514 h 4484914"/>
                  <a:gd name="connsiteX36" fmla="*/ 129975 w 1073404"/>
                  <a:gd name="connsiteY36" fmla="*/ 2960914 h 4484914"/>
                  <a:gd name="connsiteX37" fmla="*/ 144490 w 1073404"/>
                  <a:gd name="connsiteY37" fmla="*/ 2786743 h 4484914"/>
                  <a:gd name="connsiteX38" fmla="*/ 159004 w 1073404"/>
                  <a:gd name="connsiteY38" fmla="*/ 2699657 h 4484914"/>
                  <a:gd name="connsiteX39" fmla="*/ 188032 w 1073404"/>
                  <a:gd name="connsiteY39" fmla="*/ 2467428 h 4484914"/>
                  <a:gd name="connsiteX40" fmla="*/ 231575 w 1073404"/>
                  <a:gd name="connsiteY40" fmla="*/ 2090057 h 4484914"/>
                  <a:gd name="connsiteX41" fmla="*/ 217061 w 1073404"/>
                  <a:gd name="connsiteY41" fmla="*/ 1640114 h 4484914"/>
                  <a:gd name="connsiteX42" fmla="*/ 202547 w 1073404"/>
                  <a:gd name="connsiteY42" fmla="*/ 1553028 h 4484914"/>
                  <a:gd name="connsiteX43" fmla="*/ 173518 w 1073404"/>
                  <a:gd name="connsiteY43" fmla="*/ 1335314 h 4484914"/>
                  <a:gd name="connsiteX44" fmla="*/ 159004 w 1073404"/>
                  <a:gd name="connsiteY44" fmla="*/ 1291771 h 4484914"/>
                  <a:gd name="connsiteX45" fmla="*/ 144490 w 1073404"/>
                  <a:gd name="connsiteY45" fmla="*/ 1233714 h 4484914"/>
                  <a:gd name="connsiteX46" fmla="*/ 129975 w 1073404"/>
                  <a:gd name="connsiteY46" fmla="*/ 1074057 h 4484914"/>
                  <a:gd name="connsiteX47" fmla="*/ 115461 w 1073404"/>
                  <a:gd name="connsiteY47" fmla="*/ 1030514 h 4484914"/>
                  <a:gd name="connsiteX48" fmla="*/ 100947 w 1073404"/>
                  <a:gd name="connsiteY48" fmla="*/ 827314 h 4484914"/>
                  <a:gd name="connsiteX49" fmla="*/ 129975 w 1073404"/>
                  <a:gd name="connsiteY49" fmla="*/ 551543 h 4484914"/>
                  <a:gd name="connsiteX50" fmla="*/ 173518 w 1073404"/>
                  <a:gd name="connsiteY50" fmla="*/ 348343 h 4484914"/>
                  <a:gd name="connsiteX51" fmla="*/ 231575 w 1073404"/>
                  <a:gd name="connsiteY51" fmla="*/ 261257 h 4484914"/>
                  <a:gd name="connsiteX52" fmla="*/ 318661 w 1073404"/>
                  <a:gd name="connsiteY52" fmla="*/ 217714 h 4484914"/>
                  <a:gd name="connsiteX53" fmla="*/ 449290 w 1073404"/>
                  <a:gd name="connsiteY53" fmla="*/ 116114 h 4484914"/>
                  <a:gd name="connsiteX54" fmla="*/ 492832 w 1073404"/>
                  <a:gd name="connsiteY54" fmla="*/ 87085 h 4484914"/>
                  <a:gd name="connsiteX55" fmla="*/ 536375 w 1073404"/>
                  <a:gd name="connsiteY55" fmla="*/ 58057 h 4484914"/>
                  <a:gd name="connsiteX56" fmla="*/ 550890 w 1073404"/>
                  <a:gd name="connsiteY56" fmla="*/ 0 h 448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73404" h="4484914">
                    <a:moveTo>
                      <a:pt x="550890" y="0"/>
                    </a:moveTo>
                    <a:cubicBezTo>
                      <a:pt x="670539" y="29912"/>
                      <a:pt x="562963" y="6179"/>
                      <a:pt x="768604" y="29028"/>
                    </a:cubicBezTo>
                    <a:cubicBezTo>
                      <a:pt x="802605" y="32806"/>
                      <a:pt x="836337" y="38705"/>
                      <a:pt x="870204" y="43543"/>
                    </a:cubicBezTo>
                    <a:cubicBezTo>
                      <a:pt x="904748" y="147177"/>
                      <a:pt x="882259" y="105169"/>
                      <a:pt x="928261" y="174171"/>
                    </a:cubicBezTo>
                    <a:cubicBezTo>
                      <a:pt x="997239" y="381101"/>
                      <a:pt x="927938" y="165780"/>
                      <a:pt x="971804" y="319314"/>
                    </a:cubicBezTo>
                    <a:cubicBezTo>
                      <a:pt x="976007" y="334025"/>
                      <a:pt x="982999" y="347922"/>
                      <a:pt x="986318" y="362857"/>
                    </a:cubicBezTo>
                    <a:cubicBezTo>
                      <a:pt x="994371" y="399095"/>
                      <a:pt x="1010719" y="519147"/>
                      <a:pt x="1015347" y="551543"/>
                    </a:cubicBezTo>
                    <a:cubicBezTo>
                      <a:pt x="1020185" y="619276"/>
                      <a:pt x="1029861" y="686837"/>
                      <a:pt x="1029861" y="754743"/>
                    </a:cubicBezTo>
                    <a:cubicBezTo>
                      <a:pt x="1029861" y="808890"/>
                      <a:pt x="1008804" y="966742"/>
                      <a:pt x="1000832" y="1030514"/>
                    </a:cubicBezTo>
                    <a:cubicBezTo>
                      <a:pt x="1007016" y="1209836"/>
                      <a:pt x="1010507" y="1461082"/>
                      <a:pt x="1029861" y="1654628"/>
                    </a:cubicBezTo>
                    <a:cubicBezTo>
                      <a:pt x="1032789" y="1683911"/>
                      <a:pt x="1039537" y="1712685"/>
                      <a:pt x="1044375" y="1741714"/>
                    </a:cubicBezTo>
                    <a:cubicBezTo>
                      <a:pt x="1049213" y="1814285"/>
                      <a:pt x="1051994" y="1887023"/>
                      <a:pt x="1058890" y="1959428"/>
                    </a:cubicBezTo>
                    <a:cubicBezTo>
                      <a:pt x="1061680" y="1988724"/>
                      <a:pt x="1073404" y="2017085"/>
                      <a:pt x="1073404" y="2046514"/>
                    </a:cubicBezTo>
                    <a:cubicBezTo>
                      <a:pt x="1073404" y="2191422"/>
                      <a:pt x="1053051" y="2324284"/>
                      <a:pt x="1044375" y="2467428"/>
                    </a:cubicBezTo>
                    <a:cubicBezTo>
                      <a:pt x="1038222" y="2568957"/>
                      <a:pt x="1034699" y="2670628"/>
                      <a:pt x="1029861" y="2772228"/>
                    </a:cubicBezTo>
                    <a:cubicBezTo>
                      <a:pt x="1034699" y="2907695"/>
                      <a:pt x="1044375" y="3043075"/>
                      <a:pt x="1044375" y="3178628"/>
                    </a:cubicBezTo>
                    <a:cubicBezTo>
                      <a:pt x="1044375" y="3304512"/>
                      <a:pt x="1036655" y="3430300"/>
                      <a:pt x="1029861" y="3556000"/>
                    </a:cubicBezTo>
                    <a:cubicBezTo>
                      <a:pt x="1027403" y="3601475"/>
                      <a:pt x="1016026" y="3741967"/>
                      <a:pt x="1000832" y="3802743"/>
                    </a:cubicBezTo>
                    <a:cubicBezTo>
                      <a:pt x="973264" y="3913015"/>
                      <a:pt x="960872" y="3879260"/>
                      <a:pt x="942775" y="4005943"/>
                    </a:cubicBezTo>
                    <a:cubicBezTo>
                      <a:pt x="937937" y="4039810"/>
                      <a:pt x="935954" y="4074209"/>
                      <a:pt x="928261" y="4107543"/>
                    </a:cubicBezTo>
                    <a:cubicBezTo>
                      <a:pt x="921381" y="4137358"/>
                      <a:pt x="908908" y="4165600"/>
                      <a:pt x="899232" y="4194628"/>
                    </a:cubicBezTo>
                    <a:cubicBezTo>
                      <a:pt x="884107" y="4240003"/>
                      <a:pt x="869441" y="4296737"/>
                      <a:pt x="826661" y="4325257"/>
                    </a:cubicBezTo>
                    <a:lnTo>
                      <a:pt x="739575" y="4383314"/>
                    </a:lnTo>
                    <a:cubicBezTo>
                      <a:pt x="725061" y="4392990"/>
                      <a:pt x="712581" y="4406827"/>
                      <a:pt x="696032" y="4412343"/>
                    </a:cubicBezTo>
                    <a:cubicBezTo>
                      <a:pt x="681518" y="4417181"/>
                      <a:pt x="666174" y="4420015"/>
                      <a:pt x="652490" y="4426857"/>
                    </a:cubicBezTo>
                    <a:cubicBezTo>
                      <a:pt x="636888" y="4434658"/>
                      <a:pt x="624980" y="4449013"/>
                      <a:pt x="608947" y="4455885"/>
                    </a:cubicBezTo>
                    <a:cubicBezTo>
                      <a:pt x="581385" y="4467697"/>
                      <a:pt x="483457" y="4481638"/>
                      <a:pt x="463804" y="4484914"/>
                    </a:cubicBezTo>
                    <a:cubicBezTo>
                      <a:pt x="386394" y="4480076"/>
                      <a:pt x="308751" y="4478118"/>
                      <a:pt x="231575" y="4470400"/>
                    </a:cubicBezTo>
                    <a:cubicBezTo>
                      <a:pt x="205545" y="4467797"/>
                      <a:pt x="156495" y="4450211"/>
                      <a:pt x="129975" y="4441371"/>
                    </a:cubicBezTo>
                    <a:cubicBezTo>
                      <a:pt x="110623" y="4412342"/>
                      <a:pt x="82951" y="4387383"/>
                      <a:pt x="71918" y="4354285"/>
                    </a:cubicBezTo>
                    <a:cubicBezTo>
                      <a:pt x="51888" y="4294194"/>
                      <a:pt x="65890" y="4323473"/>
                      <a:pt x="28375" y="4267200"/>
                    </a:cubicBezTo>
                    <a:cubicBezTo>
                      <a:pt x="0" y="4068570"/>
                      <a:pt x="6221" y="4156698"/>
                      <a:pt x="28375" y="3831771"/>
                    </a:cubicBezTo>
                    <a:cubicBezTo>
                      <a:pt x="47217" y="3555429"/>
                      <a:pt x="35012" y="3616540"/>
                      <a:pt x="71918" y="3468914"/>
                    </a:cubicBezTo>
                    <a:cubicBezTo>
                      <a:pt x="76756" y="3415695"/>
                      <a:pt x="79804" y="3362283"/>
                      <a:pt x="86432" y="3309257"/>
                    </a:cubicBezTo>
                    <a:cubicBezTo>
                      <a:pt x="89492" y="3284778"/>
                      <a:pt x="98065" y="3261186"/>
                      <a:pt x="100947" y="3236685"/>
                    </a:cubicBezTo>
                    <a:cubicBezTo>
                      <a:pt x="107754" y="3178826"/>
                      <a:pt x="109362" y="3120452"/>
                      <a:pt x="115461" y="3062514"/>
                    </a:cubicBezTo>
                    <a:cubicBezTo>
                      <a:pt x="119042" y="3028491"/>
                      <a:pt x="126394" y="2994937"/>
                      <a:pt x="129975" y="2960914"/>
                    </a:cubicBezTo>
                    <a:cubicBezTo>
                      <a:pt x="136074" y="2902976"/>
                      <a:pt x="138056" y="2844645"/>
                      <a:pt x="144490" y="2786743"/>
                    </a:cubicBezTo>
                    <a:cubicBezTo>
                      <a:pt x="147740" y="2757494"/>
                      <a:pt x="155566" y="2728884"/>
                      <a:pt x="159004" y="2699657"/>
                    </a:cubicBezTo>
                    <a:cubicBezTo>
                      <a:pt x="187714" y="2455617"/>
                      <a:pt x="157516" y="2620014"/>
                      <a:pt x="188032" y="2467428"/>
                    </a:cubicBezTo>
                    <a:cubicBezTo>
                      <a:pt x="219400" y="2138070"/>
                      <a:pt x="197046" y="2262706"/>
                      <a:pt x="231575" y="2090057"/>
                    </a:cubicBezTo>
                    <a:cubicBezTo>
                      <a:pt x="226737" y="1940076"/>
                      <a:pt x="225160" y="1789954"/>
                      <a:pt x="217061" y="1640114"/>
                    </a:cubicBezTo>
                    <a:cubicBezTo>
                      <a:pt x="215473" y="1610728"/>
                      <a:pt x="206709" y="1582161"/>
                      <a:pt x="202547" y="1553028"/>
                    </a:cubicBezTo>
                    <a:cubicBezTo>
                      <a:pt x="197252" y="1515962"/>
                      <a:pt x="181740" y="1376425"/>
                      <a:pt x="173518" y="1335314"/>
                    </a:cubicBezTo>
                    <a:cubicBezTo>
                      <a:pt x="170518" y="1320312"/>
                      <a:pt x="163207" y="1306482"/>
                      <a:pt x="159004" y="1291771"/>
                    </a:cubicBezTo>
                    <a:cubicBezTo>
                      <a:pt x="153524" y="1272591"/>
                      <a:pt x="149328" y="1253066"/>
                      <a:pt x="144490" y="1233714"/>
                    </a:cubicBezTo>
                    <a:cubicBezTo>
                      <a:pt x="139652" y="1180495"/>
                      <a:pt x="137532" y="1126958"/>
                      <a:pt x="129975" y="1074057"/>
                    </a:cubicBezTo>
                    <a:cubicBezTo>
                      <a:pt x="127811" y="1058911"/>
                      <a:pt x="117249" y="1045709"/>
                      <a:pt x="115461" y="1030514"/>
                    </a:cubicBezTo>
                    <a:cubicBezTo>
                      <a:pt x="107527" y="963073"/>
                      <a:pt x="105785" y="895047"/>
                      <a:pt x="100947" y="827314"/>
                    </a:cubicBezTo>
                    <a:cubicBezTo>
                      <a:pt x="122605" y="567414"/>
                      <a:pt x="104695" y="741138"/>
                      <a:pt x="129975" y="551543"/>
                    </a:cubicBezTo>
                    <a:cubicBezTo>
                      <a:pt x="136628" y="501646"/>
                      <a:pt x="141300" y="396670"/>
                      <a:pt x="173518" y="348343"/>
                    </a:cubicBezTo>
                    <a:cubicBezTo>
                      <a:pt x="192870" y="319314"/>
                      <a:pt x="202546" y="280610"/>
                      <a:pt x="231575" y="261257"/>
                    </a:cubicBezTo>
                    <a:cubicBezTo>
                      <a:pt x="287848" y="223741"/>
                      <a:pt x="258569" y="237744"/>
                      <a:pt x="318661" y="217714"/>
                    </a:cubicBezTo>
                    <a:cubicBezTo>
                      <a:pt x="386875" y="149500"/>
                      <a:pt x="345122" y="185560"/>
                      <a:pt x="449290" y="116114"/>
                    </a:cubicBezTo>
                    <a:lnTo>
                      <a:pt x="492832" y="87085"/>
                    </a:lnTo>
                    <a:lnTo>
                      <a:pt x="536375" y="58057"/>
                    </a:lnTo>
                    <a:lnTo>
                      <a:pt x="550890" y="0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dirty="0">
                  <a:solidFill>
                    <a:srgbClr val="FFFFFF"/>
                  </a:solidFill>
                  <a:latin typeface="Calibri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 rot="385883">
                <a:off x="2884234" y="1391733"/>
                <a:ext cx="643702" cy="51378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62" name="TextBox 161"/>
          <p:cNvSpPr txBox="1"/>
          <p:nvPr/>
        </p:nvSpPr>
        <p:spPr>
          <a:xfrm>
            <a:off x="246956" y="3643314"/>
            <a:ext cx="828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Διατάραξη της υδροφοβίας της μεμβράνης</a:t>
            </a:r>
            <a:endParaRPr lang="en-US" sz="3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357550" y="2571744"/>
            <a:ext cx="3415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600" dirty="0">
                <a:solidFill>
                  <a:srgbClr val="FFFFFF"/>
                </a:solidFill>
                <a:latin typeface="Calibri" pitchFamily="34" charset="0"/>
              </a:rPr>
              <a:t>Υδρόφιλο τμήμα </a:t>
            </a:r>
            <a:endParaRPr lang="en-US" sz="3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7" name="Up Arrow 166"/>
          <p:cNvSpPr/>
          <p:nvPr/>
        </p:nvSpPr>
        <p:spPr>
          <a:xfrm>
            <a:off x="4932036" y="2065408"/>
            <a:ext cx="57150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 rot="3322007">
            <a:off x="5226251" y="1084548"/>
            <a:ext cx="595216" cy="1189463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2" name="Oval 171"/>
          <p:cNvSpPr/>
          <p:nvPr/>
        </p:nvSpPr>
        <p:spPr>
          <a:xfrm rot="2770431">
            <a:off x="885073" y="4677074"/>
            <a:ext cx="40725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3" name="Oval 172"/>
          <p:cNvSpPr/>
          <p:nvPr/>
        </p:nvSpPr>
        <p:spPr>
          <a:xfrm rot="2770431">
            <a:off x="2593927" y="5163521"/>
            <a:ext cx="40725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4" name="Oval 173"/>
          <p:cNvSpPr/>
          <p:nvPr/>
        </p:nvSpPr>
        <p:spPr>
          <a:xfrm rot="19922949">
            <a:off x="4866457" y="5049179"/>
            <a:ext cx="40725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5" name="Oval 174"/>
          <p:cNvSpPr/>
          <p:nvPr/>
        </p:nvSpPr>
        <p:spPr>
          <a:xfrm rot="19650397">
            <a:off x="7624877" y="4757970"/>
            <a:ext cx="40725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6" name="Oval 175"/>
          <p:cNvSpPr/>
          <p:nvPr/>
        </p:nvSpPr>
        <p:spPr>
          <a:xfrm rot="2770431">
            <a:off x="3961062" y="4668849"/>
            <a:ext cx="40725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7" name="Oval 176"/>
          <p:cNvSpPr/>
          <p:nvPr/>
        </p:nvSpPr>
        <p:spPr>
          <a:xfrm rot="2770431">
            <a:off x="5867137" y="5299362"/>
            <a:ext cx="407252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8" name="Right Brace 177"/>
          <p:cNvSpPr/>
          <p:nvPr/>
        </p:nvSpPr>
        <p:spPr>
          <a:xfrm>
            <a:off x="8671892" y="5013176"/>
            <a:ext cx="216024" cy="1008112"/>
          </a:xfrm>
          <a:prstGeom prst="rightBrac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9" name="TextBox 178"/>
          <p:cNvSpPr txBox="1"/>
          <p:nvPr/>
        </p:nvSpPr>
        <p:spPr>
          <a:xfrm>
            <a:off x="8702824" y="5157192"/>
            <a:ext cx="1481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FFFFFF"/>
                </a:solidFill>
                <a:latin typeface="Calibri" pitchFamily="34" charset="0"/>
              </a:rPr>
              <a:t>Υδρόφοβη περιοχή</a:t>
            </a:r>
            <a:endParaRPr lang="en-US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0" name="Oval 179"/>
          <p:cNvSpPr/>
          <p:nvPr/>
        </p:nvSpPr>
        <p:spPr bwMode="auto">
          <a:xfrm>
            <a:off x="9422904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4" name="Isosceles Triangle 163"/>
          <p:cNvSpPr/>
          <p:nvPr/>
        </p:nvSpPr>
        <p:spPr>
          <a:xfrm rot="20576603">
            <a:off x="890442" y="4891162"/>
            <a:ext cx="576064" cy="167557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Isosceles Triangle 164"/>
          <p:cNvSpPr/>
          <p:nvPr/>
        </p:nvSpPr>
        <p:spPr>
          <a:xfrm rot="20576603">
            <a:off x="2578358" y="5438062"/>
            <a:ext cx="576064" cy="167557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Isosceles Triangle 167"/>
          <p:cNvSpPr/>
          <p:nvPr/>
        </p:nvSpPr>
        <p:spPr>
          <a:xfrm rot="20576603">
            <a:off x="3895384" y="4962599"/>
            <a:ext cx="576064" cy="167557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Isosceles Triangle 169"/>
          <p:cNvSpPr/>
          <p:nvPr/>
        </p:nvSpPr>
        <p:spPr>
          <a:xfrm rot="20576603">
            <a:off x="4792936" y="5438062"/>
            <a:ext cx="576064" cy="167557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Isosceles Triangle 170"/>
          <p:cNvSpPr/>
          <p:nvPr/>
        </p:nvSpPr>
        <p:spPr>
          <a:xfrm rot="20576603">
            <a:off x="5800443" y="5656365"/>
            <a:ext cx="576064" cy="167557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Isosceles Triangle 180"/>
          <p:cNvSpPr/>
          <p:nvPr/>
        </p:nvSpPr>
        <p:spPr>
          <a:xfrm rot="20576603">
            <a:off x="7486230" y="5005339"/>
            <a:ext cx="576064" cy="167557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5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9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750888" y="0"/>
          <a:ext cx="9088437" cy="306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3" name="MDLDrawObject Class" r:id="rId4" imgW="7831080" imgH="2639520" progId="">
                  <p:embed/>
                </p:oleObj>
              </mc:Choice>
              <mc:Fallback>
                <p:oleObj name="MDLDrawObject Class" r:id="rId4" imgW="7831080" imgH="2639520" progId="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0"/>
                        <a:ext cx="9088437" cy="306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4"/>
          <p:cNvGraphicFramePr>
            <a:graphicFrameLocks noChangeAspect="1"/>
          </p:cNvGraphicFramePr>
          <p:nvPr/>
        </p:nvGraphicFramePr>
        <p:xfrm>
          <a:off x="0" y="3303591"/>
          <a:ext cx="9896191" cy="191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4" name="MDLDrawObject Class" r:id="rId6" imgW="6318000" imgH="1218240" progId="">
                  <p:embed/>
                </p:oleObj>
              </mc:Choice>
              <mc:Fallback>
                <p:oleObj name="MDLDrawObject Class" r:id="rId6" imgW="6318000" imgH="1218240" progId="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03591"/>
                        <a:ext cx="9896191" cy="1911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Text Box 5"/>
          <p:cNvSpPr txBox="1">
            <a:spLocks noChangeArrowheads="1"/>
          </p:cNvSpPr>
          <p:nvPr/>
        </p:nvSpPr>
        <p:spPr bwMode="auto">
          <a:xfrm>
            <a:off x="679004" y="188640"/>
            <a:ext cx="25503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Υδρο-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υπεροξείδιο</a:t>
            </a:r>
            <a:endParaRPr lang="en-GB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4" name="Text Box 6"/>
          <p:cNvSpPr txBox="1">
            <a:spLocks noChangeArrowheads="1"/>
          </p:cNvSpPr>
          <p:nvPr/>
        </p:nvSpPr>
        <p:spPr bwMode="auto">
          <a:xfrm>
            <a:off x="2694790" y="3500438"/>
            <a:ext cx="19970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Τοξικά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προϊόντα</a:t>
            </a:r>
            <a:endParaRPr lang="en-GB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5" name="Text Box 7"/>
          <p:cNvSpPr txBox="1">
            <a:spLocks noChangeArrowheads="1"/>
          </p:cNvSpPr>
          <p:nvPr/>
        </p:nvSpPr>
        <p:spPr bwMode="auto">
          <a:xfrm>
            <a:off x="4279404" y="2780928"/>
            <a:ext cx="4629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Διάσπαση υδροϋπεροξειδίων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428856" y="4786322"/>
            <a:ext cx="1285884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43302" y="4786322"/>
            <a:ext cx="1357322" cy="7143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3100" y="5733256"/>
            <a:ext cx="19210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Οξείδωση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 πρωτεϊνών</a:t>
            </a:r>
            <a:endParaRPr lang="en-US" sz="28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47356" y="5589240"/>
            <a:ext cx="3059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Πρόκληση πληγών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FFFF"/>
                </a:solidFill>
                <a:latin typeface="Calibri" pitchFamily="34" charset="0"/>
              </a:rPr>
              <a:t>στο </a:t>
            </a:r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DNA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637319" y="2281149"/>
            <a:ext cx="1582465" cy="11418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0" y="2071678"/>
            <a:ext cx="9644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Με ποιο τρόπο το κύτταρο προστατεύει τις μεμβράνες του από τη λιπιδική υπεροξείδωση;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>
            <a:off x="5144294" y="2060848"/>
            <a:ext cx="1296144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5576342" y="2649106"/>
            <a:ext cx="2974469" cy="707886"/>
            <a:chOff x="7591772" y="3501008"/>
            <a:chExt cx="2974469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7591772" y="3501008"/>
              <a:ext cx="29744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(ρίζα αλκυλίου)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879804" y="364502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287516" y="4149080"/>
            <a:ext cx="3522246" cy="1138773"/>
            <a:chOff x="7519764" y="4797152"/>
            <a:chExt cx="3522246" cy="1138773"/>
          </a:xfrm>
        </p:grpSpPr>
        <p:sp>
          <p:nvSpPr>
            <p:cNvPr id="8" name="TextBox 7"/>
            <p:cNvSpPr txBox="1"/>
            <p:nvPr/>
          </p:nvSpPr>
          <p:spPr>
            <a:xfrm>
              <a:off x="7519764" y="4797152"/>
              <a:ext cx="352224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LOO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(υπεροξειδική </a:t>
              </a:r>
            </a:p>
            <a:p>
              <a:pPr algn="ctr"/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             ρίζα)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527876" y="4941168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32326" y="764704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288707" y="3787849"/>
            <a:ext cx="1008112" cy="238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9564" y="141357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Έναρξη  αντιδράσεων υπεροξείδωσης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22" name="Straight Arrow Connector 21"/>
          <p:cNvCxnSpPr>
            <a:endCxn id="10" idx="3"/>
          </p:cNvCxnSpPr>
          <p:nvPr/>
        </p:nvCxnSpPr>
        <p:spPr>
          <a:xfrm rot="10800000" flipV="1">
            <a:off x="6157204" y="974631"/>
            <a:ext cx="1290552" cy="144016"/>
          </a:xfrm>
          <a:prstGeom prst="straightConnector1">
            <a:avLst/>
          </a:prstGeom>
          <a:ln w="635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39644" y="306896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l-GR" sz="40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6222" y="446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Ακύλιο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5828" y="33265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Υδροξυλική ρίζα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Arc 26"/>
          <p:cNvSpPr/>
          <p:nvPr/>
        </p:nvSpPr>
        <p:spPr>
          <a:xfrm rot="14460218">
            <a:off x="5926301" y="3292420"/>
            <a:ext cx="826355" cy="1152128"/>
          </a:xfrm>
          <a:prstGeom prst="arc">
            <a:avLst>
              <a:gd name="adj1" fmla="val 16974297"/>
              <a:gd name="adj2" fmla="val 2656108"/>
            </a:avLst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108290" y="5481228"/>
            <a:ext cx="1367358" cy="794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59524" y="6150114"/>
            <a:ext cx="447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LOO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Η  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(υδροϋπεροξείδιο)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34" name="Group 19"/>
          <p:cNvGrpSpPr/>
          <p:nvPr/>
        </p:nvGrpSpPr>
        <p:grpSpPr>
          <a:xfrm>
            <a:off x="7447756" y="620688"/>
            <a:ext cx="936104" cy="707886"/>
            <a:chOff x="5647556" y="2060848"/>
            <a:chExt cx="936104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5647556" y="2060848"/>
              <a:ext cx="8547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ΗΟ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39644" y="220486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40" name="Elbow Connector 39"/>
          <p:cNvCxnSpPr>
            <a:stCxn id="10" idx="1"/>
            <a:endCxn id="8" idx="1"/>
          </p:cNvCxnSpPr>
          <p:nvPr/>
        </p:nvCxnSpPr>
        <p:spPr>
          <a:xfrm rot="10800000" flipV="1">
            <a:off x="5287516" y="1118647"/>
            <a:ext cx="144810" cy="3599820"/>
          </a:xfrm>
          <a:prstGeom prst="bentConnector3">
            <a:avLst>
              <a:gd name="adj1" fmla="val 515778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21430503">
            <a:off x="2632673" y="4946882"/>
            <a:ext cx="3140368" cy="1152128"/>
          </a:xfrm>
          <a:prstGeom prst="arc">
            <a:avLst>
              <a:gd name="adj1" fmla="val 16035924"/>
              <a:gd name="adj2" fmla="val 5469559"/>
            </a:avLst>
          </a:prstGeom>
          <a:noFill/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23220" y="4581128"/>
            <a:ext cx="1562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a-TOH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911252" y="5733256"/>
            <a:ext cx="1296189" cy="707886"/>
            <a:chOff x="2623220" y="5733256"/>
            <a:chExt cx="1296189" cy="707886"/>
          </a:xfrm>
        </p:grpSpPr>
        <p:sp>
          <p:nvSpPr>
            <p:cNvPr id="50" name="TextBox 49"/>
            <p:cNvSpPr txBox="1"/>
            <p:nvPr/>
          </p:nvSpPr>
          <p:spPr>
            <a:xfrm>
              <a:off x="2623220" y="5733256"/>
              <a:ext cx="1296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a-TO 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703340" y="5877272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23020" y="5733256"/>
            <a:ext cx="201664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FF00"/>
                </a:solidFill>
                <a:latin typeface="Calibri" pitchFamily="34" charset="0"/>
              </a:rPr>
              <a:t>(τοκοφεροξυλική</a:t>
            </a:r>
          </a:p>
          <a:p>
            <a:pPr algn="ctr"/>
            <a:r>
              <a:rPr lang="el-GR" sz="2000" b="1" dirty="0" smtClean="0">
                <a:solidFill>
                  <a:srgbClr val="FFFF00"/>
                </a:solidFill>
                <a:latin typeface="Calibri" pitchFamily="34" charset="0"/>
              </a:rPr>
              <a:t>ρίζα)</a:t>
            </a:r>
            <a:endParaRPr lang="el-GR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47356" y="52292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τερματισμός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0" name="Elbow Connector 59"/>
          <p:cNvCxnSpPr>
            <a:stCxn id="8" idx="3"/>
            <a:endCxn id="6" idx="3"/>
          </p:cNvCxnSpPr>
          <p:nvPr/>
        </p:nvCxnSpPr>
        <p:spPr>
          <a:xfrm flipH="1" flipV="1">
            <a:off x="8550811" y="3003049"/>
            <a:ext cx="258951" cy="1715418"/>
          </a:xfrm>
          <a:prstGeom prst="bentConnector3">
            <a:avLst>
              <a:gd name="adj1" fmla="val -272298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216699" y="3787849"/>
            <a:ext cx="1008112" cy="2382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07458" y="1662944"/>
            <a:ext cx="1985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Διάδοση αντιδράσεων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394845"/>
              </p:ext>
            </p:extLst>
          </p:nvPr>
        </p:nvGraphicFramePr>
        <p:xfrm>
          <a:off x="445677" y="394320"/>
          <a:ext cx="32480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7" name="MDLDrawObject Class" r:id="rId4" imgW="3247929" imgH="4114867" progId="">
                  <p:embed/>
                </p:oleObj>
              </mc:Choice>
              <mc:Fallback>
                <p:oleObj name="MDLDrawObject Class" r:id="rId4" imgW="3247929" imgH="4114867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77" y="394320"/>
                        <a:ext cx="3248025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85105" y="16629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99694" y="250073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90002" y="4996626"/>
            <a:ext cx="625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3α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18002" y="3568370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3β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4067821" y="2188931"/>
            <a:ext cx="1119479" cy="1208380"/>
          </a:xfrm>
          <a:prstGeom prst="mathMultiply">
            <a:avLst>
              <a:gd name="adj1" fmla="val 22005"/>
            </a:avLst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8" grpId="0" animBg="1"/>
      <p:bldP spid="49" grpId="0"/>
      <p:bldP spid="53" grpId="0" animBg="1"/>
      <p:bldP spid="54" grpId="0"/>
      <p:bldP spid="63" grpId="0"/>
      <p:bldP spid="63" grpId="1"/>
      <p:bldP spid="37" grpId="0"/>
      <p:bldP spid="38" grpId="0"/>
      <p:bldP spid="39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rot="5400000">
            <a:off x="5144294" y="2060848"/>
            <a:ext cx="1296144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1"/>
          <p:cNvGrpSpPr/>
          <p:nvPr/>
        </p:nvGrpSpPr>
        <p:grpSpPr>
          <a:xfrm>
            <a:off x="5576342" y="2649106"/>
            <a:ext cx="2974469" cy="707886"/>
            <a:chOff x="7591772" y="3501008"/>
            <a:chExt cx="2974469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7591772" y="3501008"/>
              <a:ext cx="29744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(ρίζα αλκυλίου)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879804" y="364502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5287516" y="4149080"/>
            <a:ext cx="3522246" cy="1138773"/>
            <a:chOff x="7519764" y="4797152"/>
            <a:chExt cx="3522246" cy="1138773"/>
          </a:xfrm>
        </p:grpSpPr>
        <p:sp>
          <p:nvSpPr>
            <p:cNvPr id="8" name="TextBox 7"/>
            <p:cNvSpPr txBox="1"/>
            <p:nvPr/>
          </p:nvSpPr>
          <p:spPr>
            <a:xfrm>
              <a:off x="7519764" y="4797152"/>
              <a:ext cx="352224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LOO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(υπεροξειδική </a:t>
              </a:r>
            </a:p>
            <a:p>
              <a:pPr algn="ctr"/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             ρίζα)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527876" y="4941168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32326" y="764704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5288707" y="3787849"/>
            <a:ext cx="1008112" cy="238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9564" y="141357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Έναρξη  αντιδράσεων υπεροξείδωσης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22" name="Straight Arrow Connector 21"/>
          <p:cNvCxnSpPr>
            <a:endCxn id="10" idx="3"/>
          </p:cNvCxnSpPr>
          <p:nvPr/>
        </p:nvCxnSpPr>
        <p:spPr>
          <a:xfrm rot="10800000" flipV="1">
            <a:off x="6157204" y="974631"/>
            <a:ext cx="1290552" cy="144016"/>
          </a:xfrm>
          <a:prstGeom prst="straightConnector1">
            <a:avLst/>
          </a:prstGeom>
          <a:ln w="635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39644" y="306896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Ο</a:t>
            </a:r>
            <a:r>
              <a:rPr lang="el-GR" sz="4000" b="1" baseline="-25000" dirty="0" smtClean="0">
                <a:solidFill>
                  <a:srgbClr val="FFFF00"/>
                </a:solidFill>
                <a:latin typeface="Calibri" pitchFamily="34" charset="0"/>
              </a:rPr>
              <a:t>2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6222" y="446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Ακύλιο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5828" y="33265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Υδροξυλική ρίζα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7" name="Arc 26"/>
          <p:cNvSpPr/>
          <p:nvPr/>
        </p:nvSpPr>
        <p:spPr>
          <a:xfrm rot="14460218">
            <a:off x="5926301" y="3292420"/>
            <a:ext cx="826355" cy="1152128"/>
          </a:xfrm>
          <a:prstGeom prst="arc">
            <a:avLst>
              <a:gd name="adj1" fmla="val 16974297"/>
              <a:gd name="adj2" fmla="val 2656108"/>
            </a:avLst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108290" y="5481228"/>
            <a:ext cx="1367358" cy="794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59524" y="6150114"/>
            <a:ext cx="447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LOO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Η  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(υδροϋπεροξείδιο)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4" name="Group 19"/>
          <p:cNvGrpSpPr/>
          <p:nvPr/>
        </p:nvGrpSpPr>
        <p:grpSpPr>
          <a:xfrm>
            <a:off x="7447756" y="620688"/>
            <a:ext cx="936104" cy="707886"/>
            <a:chOff x="5647556" y="2060848"/>
            <a:chExt cx="936104" cy="707886"/>
          </a:xfrm>
        </p:grpSpPr>
        <p:sp>
          <p:nvSpPr>
            <p:cNvPr id="35" name="TextBox 34"/>
            <p:cNvSpPr txBox="1"/>
            <p:nvPr/>
          </p:nvSpPr>
          <p:spPr>
            <a:xfrm>
              <a:off x="5647556" y="2060848"/>
              <a:ext cx="8547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ΗΟ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439644" y="220486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40" name="Elbow Connector 39"/>
          <p:cNvCxnSpPr>
            <a:stCxn id="10" idx="1"/>
            <a:endCxn id="8" idx="1"/>
          </p:cNvCxnSpPr>
          <p:nvPr/>
        </p:nvCxnSpPr>
        <p:spPr>
          <a:xfrm rot="10800000" flipV="1">
            <a:off x="5287516" y="1118647"/>
            <a:ext cx="144810" cy="3599820"/>
          </a:xfrm>
          <a:prstGeom prst="bentConnector3">
            <a:avLst>
              <a:gd name="adj1" fmla="val 515778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21430503">
            <a:off x="2632673" y="4946882"/>
            <a:ext cx="3140368" cy="1152128"/>
          </a:xfrm>
          <a:prstGeom prst="arc">
            <a:avLst>
              <a:gd name="adj1" fmla="val 16035924"/>
              <a:gd name="adj2" fmla="val 5469559"/>
            </a:avLst>
          </a:prstGeom>
          <a:noFill/>
          <a:ln w="7620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23220" y="4581128"/>
            <a:ext cx="1562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a-TOH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11" name="Group 51"/>
          <p:cNvGrpSpPr/>
          <p:nvPr/>
        </p:nvGrpSpPr>
        <p:grpSpPr>
          <a:xfrm>
            <a:off x="2911252" y="5733256"/>
            <a:ext cx="1296189" cy="707886"/>
            <a:chOff x="2623220" y="5733256"/>
            <a:chExt cx="1296189" cy="707886"/>
          </a:xfrm>
        </p:grpSpPr>
        <p:sp>
          <p:nvSpPr>
            <p:cNvPr id="50" name="TextBox 49"/>
            <p:cNvSpPr txBox="1"/>
            <p:nvPr/>
          </p:nvSpPr>
          <p:spPr>
            <a:xfrm>
              <a:off x="2623220" y="5733256"/>
              <a:ext cx="12961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a-TO 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703340" y="5877272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23020" y="5733256"/>
            <a:ext cx="201664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FF00"/>
                </a:solidFill>
                <a:latin typeface="Calibri" pitchFamily="34" charset="0"/>
              </a:rPr>
              <a:t>(τοκοφεροξυλική</a:t>
            </a:r>
          </a:p>
          <a:p>
            <a:pPr algn="ctr"/>
            <a:r>
              <a:rPr lang="el-GR" sz="2000" b="1" dirty="0" smtClean="0">
                <a:solidFill>
                  <a:srgbClr val="FFFF00"/>
                </a:solidFill>
                <a:latin typeface="Calibri" pitchFamily="34" charset="0"/>
              </a:rPr>
              <a:t>ρίζα)</a:t>
            </a:r>
            <a:endParaRPr lang="el-GR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47356" y="52292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τερματισμός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0" name="Elbow Connector 59"/>
          <p:cNvCxnSpPr>
            <a:stCxn id="8" idx="3"/>
            <a:endCxn id="6" idx="3"/>
          </p:cNvCxnSpPr>
          <p:nvPr/>
        </p:nvCxnSpPr>
        <p:spPr>
          <a:xfrm flipH="1" flipV="1">
            <a:off x="8550811" y="3003049"/>
            <a:ext cx="258951" cy="1715418"/>
          </a:xfrm>
          <a:prstGeom prst="bentConnector3">
            <a:avLst>
              <a:gd name="adj1" fmla="val -272298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5216699" y="3787849"/>
            <a:ext cx="1008112" cy="2382"/>
          </a:xfrm>
          <a:prstGeom prst="straightConnector1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519764" y="3429000"/>
            <a:ext cx="1985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Διάδοση αντιδράσεων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8167836" y="26064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Down Arrow 36"/>
          <p:cNvSpPr/>
          <p:nvPr/>
        </p:nvSpPr>
        <p:spPr>
          <a:xfrm>
            <a:off x="5791572" y="227687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Down Arrow 37"/>
          <p:cNvSpPr/>
          <p:nvPr/>
        </p:nvSpPr>
        <p:spPr>
          <a:xfrm>
            <a:off x="6295628" y="3789040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Down Arrow 38"/>
          <p:cNvSpPr/>
          <p:nvPr/>
        </p:nvSpPr>
        <p:spPr>
          <a:xfrm>
            <a:off x="3991372" y="537321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TextBox 40"/>
          <p:cNvSpPr txBox="1"/>
          <p:nvPr/>
        </p:nvSpPr>
        <p:spPr>
          <a:xfrm>
            <a:off x="390972" y="69269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latin typeface="Calibri" pitchFamily="34" charset="0"/>
              </a:rPr>
              <a:t>Η πορεία του μονήρους ηλεκτρονίου</a:t>
            </a:r>
            <a:endParaRPr lang="el-GR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6956" y="2708920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</a:rPr>
              <a:t>Περέμβαση της βιταμίνης Ε όταν η υπεροξείδωση ήδη έχει ξεκινήσει .....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9044" y="332656"/>
            <a:ext cx="1084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LOO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5028" y="5805264"/>
            <a:ext cx="1408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LOO</a:t>
            </a:r>
            <a:r>
              <a:rPr lang="el-GR" sz="4000" b="1" dirty="0" smtClean="0">
                <a:solidFill>
                  <a:srgbClr val="FFFF00"/>
                </a:solidFill>
                <a:latin typeface="Calibri" pitchFamily="34" charset="0"/>
              </a:rPr>
              <a:t>Η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-725151" y="3465004"/>
            <a:ext cx="4608512" cy="72008"/>
          </a:xfrm>
          <a:prstGeom prst="straightConnector1">
            <a:avLst/>
          </a:prstGeom>
          <a:ln w="1270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1615108" y="1628800"/>
            <a:ext cx="1099930" cy="2952328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Freeform 17"/>
          <p:cNvSpPr/>
          <p:nvPr/>
        </p:nvSpPr>
        <p:spPr>
          <a:xfrm rot="10638588">
            <a:off x="3916035" y="1652986"/>
            <a:ext cx="1099930" cy="2952328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Freeform 18"/>
          <p:cNvSpPr/>
          <p:nvPr/>
        </p:nvSpPr>
        <p:spPr>
          <a:xfrm>
            <a:off x="5071492" y="1628800"/>
            <a:ext cx="1099930" cy="2952328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2407196" y="1268760"/>
            <a:ext cx="1719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a-TO</a:t>
            </a:r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Η</a:t>
            </a:r>
            <a:endParaRPr lang="en-US" sz="28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(Βιταμίνη Ε)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1172" y="4293096"/>
            <a:ext cx="23764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a-TO</a:t>
            </a: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(τοκοφεροξυλική</a:t>
            </a:r>
          </a:p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ρίζα)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7076" y="2492896"/>
            <a:ext cx="3467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FFFF00"/>
                </a:solidFill>
                <a:latin typeface="Calibri" pitchFamily="34" charset="0"/>
              </a:rPr>
              <a:t>Τερματισμός αντιδράσεων διάδοσης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975148" y="476672"/>
            <a:ext cx="144016" cy="144016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03340" y="4365104"/>
            <a:ext cx="144016" cy="144016"/>
          </a:xfrm>
          <a:prstGeom prst="ellipse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7196" y="1268760"/>
            <a:ext cx="1719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a-TO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Η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(Βιταμίνη Ε)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9364" y="2708920"/>
            <a:ext cx="2304256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Αναγέννηση της βιταμίνης Ε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4056224">
            <a:off x="-453399" y="4429063"/>
            <a:ext cx="22322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14399992">
            <a:off x="7945545" y="2489625"/>
            <a:ext cx="13932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24846"/>
              </p:ext>
            </p:extLst>
          </p:nvPr>
        </p:nvGraphicFramePr>
        <p:xfrm>
          <a:off x="6258125" y="3615420"/>
          <a:ext cx="3836183" cy="292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5" name="MDLDrawObject Class" r:id="rId4" imgW="2495603" imgH="1904921" progId="">
                  <p:embed/>
                </p:oleObj>
              </mc:Choice>
              <mc:Fallback>
                <p:oleObj name="MDLDrawObject Class" r:id="rId4" imgW="2495603" imgH="1904921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125" y="3615420"/>
                        <a:ext cx="3836183" cy="2928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859591"/>
              </p:ext>
            </p:extLst>
          </p:nvPr>
        </p:nvGraphicFramePr>
        <p:xfrm>
          <a:off x="5647556" y="44624"/>
          <a:ext cx="4104474" cy="26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6" name="MDLDrawObject Class" r:id="rId6" imgW="2790919" imgH="1790739" progId="">
                  <p:embed/>
                </p:oleObj>
              </mc:Choice>
              <mc:Fallback>
                <p:oleObj name="MDLDrawObject Class" r:id="rId6" imgW="2790919" imgH="1790739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556" y="44624"/>
                        <a:ext cx="4104474" cy="263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948" y="116632"/>
            <a:ext cx="99371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Με </a:t>
            </a:r>
            <a:r>
              <a:rPr lang="el-GR" sz="3600" b="1" dirty="0">
                <a:solidFill>
                  <a:srgbClr val="FFFF00"/>
                </a:solidFill>
                <a:latin typeface="Calibri" pitchFamily="34" charset="0"/>
              </a:rPr>
              <a:t>τ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ην παρέμβαση της βιταμίνης Ε:</a:t>
            </a:r>
          </a:p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Διακόπτεται η διάδοση των αντιδράσεων της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</a:rPr>
              <a:t>λιπιδικής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</a:rPr>
              <a:t>υπεροξείδωσης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, αλλά …</a:t>
            </a:r>
          </a:p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παράγονται </a:t>
            </a:r>
            <a:r>
              <a:rPr lang="el-GR" sz="3600" b="1" dirty="0" err="1" smtClean="0">
                <a:solidFill>
                  <a:schemeClr val="bg1"/>
                </a:solidFill>
                <a:latin typeface="Calibri" pitchFamily="34" charset="0"/>
              </a:rPr>
              <a:t>υδροϋπεροξείδια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LOOH) 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που είναι υδρόφιλα και διαταράσσουν την υδροφοβία του εσωτερικού της μεμβράνης και άρα πρέπει να απομακρυνθούν …</a:t>
            </a:r>
          </a:p>
          <a:p>
            <a:pPr algn="ctr"/>
            <a:endParaRPr lang="el-GR" sz="36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Με τη βοήθεια των ηλεκτρονίων της βιταμίνης 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C 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αναγεννιέται η 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βιταμίνη Ε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, αλλά </a:t>
            </a:r>
            <a:r>
              <a:rPr lang="el-GR" sz="3600" b="1" dirty="0" err="1" smtClean="0">
                <a:solidFill>
                  <a:srgbClr val="FFFF00"/>
                </a:solidFill>
                <a:latin typeface="Calibri" pitchFamily="34" charset="0"/>
              </a:rPr>
              <a:t>αφυδρογονώνεται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 η βιταμίνη 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C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 και θα πρέπει να αναγεννηθεί σε ενεργό 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βιταμίνη 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l-GR" sz="36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l-GR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Άδειες Χρήσης</a:t>
            </a:r>
          </a:p>
        </p:txBody>
      </p:sp>
      <p:sp>
        <p:nvSpPr>
          <p:cNvPr id="62467" name="Περιεχόμενο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υπόκειται σε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άδειες χρήσης </a:t>
            </a:r>
            <a:r>
              <a:rPr lang="en-US" altLang="el-GR" dirty="0" smtClean="0">
                <a:solidFill>
                  <a:schemeClr val="bg1"/>
                </a:solidFill>
                <a:latin typeface="Calibri" pitchFamily="34" charset="0"/>
              </a:rPr>
              <a:t>Creative Commons. </a:t>
            </a:r>
          </a:p>
          <a:p>
            <a:pPr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2468" name="Άδεια χρήσης" descr="Αδεια χρήσης Αναφορά, παρόμοι διανομ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1" y="4941890"/>
            <a:ext cx="15843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0FB431-A75C-4B6A-946D-02F0A8332B52}" type="slidenum">
              <a:rPr lang="el-GR" altLang="el-GR" smtClean="0">
                <a:latin typeface="Calibri" pitchFamily="34" charset="0"/>
                <a:cs typeface="Arial" charset="0"/>
              </a:rPr>
              <a:pPr/>
              <a:t>2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706" name="Object 2"/>
          <p:cNvGraphicFramePr>
            <a:graphicFrameLocks noChangeAspect="1"/>
          </p:cNvGraphicFramePr>
          <p:nvPr/>
        </p:nvGraphicFramePr>
        <p:xfrm>
          <a:off x="195028" y="146050"/>
          <a:ext cx="3840398" cy="3068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2" name="MDLDrawObject Class" r:id="rId4" imgW="6839280" imgH="5456880" progId="">
                  <p:embed/>
                </p:oleObj>
              </mc:Choice>
              <mc:Fallback>
                <p:oleObj name="MDLDrawObject Class" r:id="rId4" imgW="6839280" imgH="545688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28" y="146050"/>
                        <a:ext cx="3840398" cy="30686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79605" y="4906034"/>
            <a:ext cx="976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LOH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6123" y="5869721"/>
            <a:ext cx="1973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γλουταθειόνη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9604" y="3356992"/>
            <a:ext cx="3603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Οξειδωμένη γλουταθειόνη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GS-SG)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3589" y="5437147"/>
            <a:ext cx="1368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Λιπαρή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FFFF"/>
                </a:solidFill>
                <a:latin typeface="Calibri" pitchFamily="34" charset="0"/>
              </a:rPr>
              <a:t> αλκοόλη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0" y="2857496"/>
            <a:ext cx="121444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LOOH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0" y="4725144"/>
          <a:ext cx="382042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3" name="ChemSketch" r:id="rId6" imgW="3032760" imgH="1371600" progId="">
                  <p:embed/>
                </p:oleObj>
              </mc:Choice>
              <mc:Fallback>
                <p:oleObj name="ChemSketch" r:id="rId6" imgW="3032760" imgH="137160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25144"/>
                        <a:ext cx="3820424" cy="1728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6151612" y="260648"/>
          <a:ext cx="3181350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4" name="ChemSketch" r:id="rId8" imgW="3182112" imgH="3023616" progId="">
                  <p:embed/>
                </p:oleObj>
              </mc:Choice>
              <mc:Fallback>
                <p:oleObj name="ChemSketch" r:id="rId8" imgW="3182112" imgH="3023616" progId="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612" y="260648"/>
                        <a:ext cx="3181350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 rot="21322641">
            <a:off x="3917074" y="2382729"/>
            <a:ext cx="2047641" cy="2933755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Freeform 15"/>
          <p:cNvSpPr/>
          <p:nvPr/>
        </p:nvSpPr>
        <p:spPr>
          <a:xfrm rot="8380310">
            <a:off x="2044515" y="2206626"/>
            <a:ext cx="1813497" cy="3105659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Freeform 17"/>
          <p:cNvSpPr/>
          <p:nvPr/>
        </p:nvSpPr>
        <p:spPr>
          <a:xfrm>
            <a:off x="1255068" y="2668450"/>
            <a:ext cx="4824537" cy="2560750"/>
          </a:xfrm>
          <a:custGeom>
            <a:avLst/>
            <a:gdLst>
              <a:gd name="connsiteX0" fmla="*/ 0 w 5177307"/>
              <a:gd name="connsiteY0" fmla="*/ 474372 h 2560750"/>
              <a:gd name="connsiteX1" fmla="*/ 553791 w 5177307"/>
              <a:gd name="connsiteY1" fmla="*/ 152400 h 2560750"/>
              <a:gd name="connsiteX2" fmla="*/ 1004552 w 5177307"/>
              <a:gd name="connsiteY2" fmla="*/ 36490 h 2560750"/>
              <a:gd name="connsiteX3" fmla="*/ 1596980 w 5177307"/>
              <a:gd name="connsiteY3" fmla="*/ 49369 h 2560750"/>
              <a:gd name="connsiteX4" fmla="*/ 2176529 w 5177307"/>
              <a:gd name="connsiteY4" fmla="*/ 332704 h 2560750"/>
              <a:gd name="connsiteX5" fmla="*/ 2343955 w 5177307"/>
              <a:gd name="connsiteY5" fmla="*/ 487251 h 2560750"/>
              <a:gd name="connsiteX6" fmla="*/ 3078050 w 5177307"/>
              <a:gd name="connsiteY6" fmla="*/ 1916806 h 2560750"/>
              <a:gd name="connsiteX7" fmla="*/ 3593205 w 5177307"/>
              <a:gd name="connsiteY7" fmla="*/ 2290293 h 2560750"/>
              <a:gd name="connsiteX8" fmla="*/ 4082603 w 5177307"/>
              <a:gd name="connsiteY8" fmla="*/ 2457718 h 2560750"/>
              <a:gd name="connsiteX9" fmla="*/ 4803819 w 5177307"/>
              <a:gd name="connsiteY9" fmla="*/ 2547871 h 2560750"/>
              <a:gd name="connsiteX10" fmla="*/ 5177307 w 5177307"/>
              <a:gd name="connsiteY10" fmla="*/ 2534992 h 25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7307" h="2560750">
                <a:moveTo>
                  <a:pt x="0" y="474372"/>
                </a:moveTo>
                <a:cubicBezTo>
                  <a:pt x="193183" y="349876"/>
                  <a:pt x="386366" y="225380"/>
                  <a:pt x="553791" y="152400"/>
                </a:cubicBezTo>
                <a:cubicBezTo>
                  <a:pt x="721216" y="79420"/>
                  <a:pt x="830687" y="53662"/>
                  <a:pt x="1004552" y="36490"/>
                </a:cubicBezTo>
                <a:cubicBezTo>
                  <a:pt x="1178417" y="19318"/>
                  <a:pt x="1401651" y="0"/>
                  <a:pt x="1596980" y="49369"/>
                </a:cubicBezTo>
                <a:cubicBezTo>
                  <a:pt x="1792310" y="98738"/>
                  <a:pt x="2052033" y="259724"/>
                  <a:pt x="2176529" y="332704"/>
                </a:cubicBezTo>
                <a:cubicBezTo>
                  <a:pt x="2301025" y="405684"/>
                  <a:pt x="2193702" y="223234"/>
                  <a:pt x="2343955" y="487251"/>
                </a:cubicBezTo>
                <a:cubicBezTo>
                  <a:pt x="2494208" y="751268"/>
                  <a:pt x="2869842" y="1616299"/>
                  <a:pt x="3078050" y="1916806"/>
                </a:cubicBezTo>
                <a:cubicBezTo>
                  <a:pt x="3286258" y="2217313"/>
                  <a:pt x="3425780" y="2200141"/>
                  <a:pt x="3593205" y="2290293"/>
                </a:cubicBezTo>
                <a:cubicBezTo>
                  <a:pt x="3760631" y="2380445"/>
                  <a:pt x="3880834" y="2414788"/>
                  <a:pt x="4082603" y="2457718"/>
                </a:cubicBezTo>
                <a:cubicBezTo>
                  <a:pt x="4284372" y="2500648"/>
                  <a:pt x="4621368" y="2534992"/>
                  <a:pt x="4803819" y="2547871"/>
                </a:cubicBezTo>
                <a:cubicBezTo>
                  <a:pt x="4986270" y="2560750"/>
                  <a:pt x="5081788" y="2547871"/>
                  <a:pt x="5177307" y="2534992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Freeform 18"/>
          <p:cNvSpPr/>
          <p:nvPr/>
        </p:nvSpPr>
        <p:spPr>
          <a:xfrm>
            <a:off x="3415308" y="2304986"/>
            <a:ext cx="1944216" cy="3068229"/>
          </a:xfrm>
          <a:custGeom>
            <a:avLst/>
            <a:gdLst>
              <a:gd name="connsiteX0" fmla="*/ 0 w 2384738"/>
              <a:gd name="connsiteY0" fmla="*/ 3138152 h 3138152"/>
              <a:gd name="connsiteX1" fmla="*/ 218941 w 2384738"/>
              <a:gd name="connsiteY1" fmla="*/ 2906333 h 3138152"/>
              <a:gd name="connsiteX2" fmla="*/ 399245 w 2384738"/>
              <a:gd name="connsiteY2" fmla="*/ 2481330 h 3138152"/>
              <a:gd name="connsiteX3" fmla="*/ 502276 w 2384738"/>
              <a:gd name="connsiteY3" fmla="*/ 2107842 h 3138152"/>
              <a:gd name="connsiteX4" fmla="*/ 811369 w 2384738"/>
              <a:gd name="connsiteY4" fmla="*/ 858592 h 3138152"/>
              <a:gd name="connsiteX5" fmla="*/ 2125014 w 2384738"/>
              <a:gd name="connsiteY5" fmla="*/ 124496 h 3138152"/>
              <a:gd name="connsiteX6" fmla="*/ 2369712 w 2384738"/>
              <a:gd name="connsiteY6" fmla="*/ 111617 h 313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4738" h="3138152">
                <a:moveTo>
                  <a:pt x="0" y="3138152"/>
                </a:moveTo>
                <a:cubicBezTo>
                  <a:pt x="76200" y="3076977"/>
                  <a:pt x="152400" y="3015803"/>
                  <a:pt x="218941" y="2906333"/>
                </a:cubicBezTo>
                <a:cubicBezTo>
                  <a:pt x="285482" y="2796863"/>
                  <a:pt x="352023" y="2614412"/>
                  <a:pt x="399245" y="2481330"/>
                </a:cubicBezTo>
                <a:cubicBezTo>
                  <a:pt x="446468" y="2348248"/>
                  <a:pt x="433589" y="2378298"/>
                  <a:pt x="502276" y="2107842"/>
                </a:cubicBezTo>
                <a:cubicBezTo>
                  <a:pt x="570963" y="1837386"/>
                  <a:pt x="540913" y="1189150"/>
                  <a:pt x="811369" y="858592"/>
                </a:cubicBezTo>
                <a:cubicBezTo>
                  <a:pt x="1081825" y="528034"/>
                  <a:pt x="1865290" y="248992"/>
                  <a:pt x="2125014" y="124496"/>
                </a:cubicBezTo>
                <a:cubicBezTo>
                  <a:pt x="2384738" y="0"/>
                  <a:pt x="2377225" y="55808"/>
                  <a:pt x="2369712" y="111617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2335188" y="3068960"/>
            <a:ext cx="3286148" cy="1357322"/>
          </a:xfrm>
          <a:prstGeom prst="ellipse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Υπεροξειδάση γλουταθειόνης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(περιέχει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Se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2041" y="5982379"/>
            <a:ext cx="29832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latin typeface="Calibri" pitchFamily="34" charset="0"/>
              </a:rPr>
              <a:t>Αποτοξίνωση </a:t>
            </a:r>
            <a:r>
              <a:rPr lang="el-GR" sz="2400" b="1" dirty="0" err="1" smtClean="0">
                <a:latin typeface="Calibri" pitchFamily="34" charset="0"/>
              </a:rPr>
              <a:t>υδροϋπεροξειδίων</a:t>
            </a:r>
            <a:endParaRPr lang="el-GR" sz="2400" b="1" dirty="0"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4399992">
            <a:off x="8717048" y="4176296"/>
            <a:ext cx="139321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2" grpId="1"/>
      <p:bldP spid="13" grpId="0"/>
      <p:bldP spid="14" grpId="0"/>
      <p:bldP spid="15" grpId="0" animBg="1"/>
      <p:bldP spid="16" grpId="0" animBg="1"/>
      <p:bldP spid="18" grpId="0" animBg="1"/>
      <p:bldP spid="19" grpId="0" animBg="1"/>
      <p:bldP spid="11" grpId="0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672669"/>
              </p:ext>
            </p:extLst>
          </p:nvPr>
        </p:nvGraphicFramePr>
        <p:xfrm>
          <a:off x="3199954" y="181858"/>
          <a:ext cx="3821113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12" name="ChemSketch" r:id="rId3" imgW="3032760" imgH="1371600" progId="">
                  <p:embed/>
                </p:oleObj>
              </mc:Choice>
              <mc:Fallback>
                <p:oleObj name="ChemSketch" r:id="rId3" imgW="3032760" imgH="1371600" progId="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954" y="181858"/>
                        <a:ext cx="3821113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5322" y="620688"/>
            <a:ext cx="1973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γλουταθειόνη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GSH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25794"/>
              </p:ext>
            </p:extLst>
          </p:nvPr>
        </p:nvGraphicFramePr>
        <p:xfrm>
          <a:off x="3271962" y="2969315"/>
          <a:ext cx="3816424" cy="362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13" name="ChemSketch" r:id="rId5" imgW="3182112" imgH="3023616" progId="">
                  <p:embed/>
                </p:oleObj>
              </mc:Choice>
              <mc:Fallback>
                <p:oleObj name="ChemSketch" r:id="rId5" imgW="3182112" imgH="3023616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962" y="2969315"/>
                        <a:ext cx="3816424" cy="36278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0125" y="4293096"/>
            <a:ext cx="3603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Οξειδωμένη γλουταθειόνη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GS-SG)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12122" y="1772816"/>
            <a:ext cx="0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288186" y="1772816"/>
            <a:ext cx="0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3930" y="2123274"/>
            <a:ext cx="1615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οξείδωση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2202" y="2156868"/>
            <a:ext cx="1563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αναγωγή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20" y="129576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Σουλφιδρ</a:t>
            </a:r>
            <a:r>
              <a:rPr lang="el-GR" sz="2800" b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l-G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λική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ομάδα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79204" y="1700808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63180" y="4797626"/>
            <a:ext cx="8640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420" y="435465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Δισουλφική</a:t>
            </a:r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γέφυρα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6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706" name="Object 2"/>
          <p:cNvGraphicFramePr>
            <a:graphicFrameLocks noChangeAspect="1"/>
          </p:cNvGraphicFramePr>
          <p:nvPr/>
        </p:nvGraphicFramePr>
        <p:xfrm>
          <a:off x="390972" y="1052736"/>
          <a:ext cx="4638708" cy="370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8" name="MDLDrawObject Class" r:id="rId4" imgW="6839280" imgH="5456880" progId="">
                  <p:embed/>
                </p:oleObj>
              </mc:Choice>
              <mc:Fallback>
                <p:oleObj name="MDLDrawObject Class" r:id="rId4" imgW="6839280" imgH="5456880" progId="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72" y="1052736"/>
                        <a:ext cx="4638708" cy="3709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39844" y="1340768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GS-SG</a:t>
            </a:r>
          </a:p>
        </p:txBody>
      </p:sp>
      <p:graphicFrame>
        <p:nvGraphicFramePr>
          <p:cNvPr id="71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99554"/>
              </p:ext>
            </p:extLst>
          </p:nvPr>
        </p:nvGraphicFramePr>
        <p:xfrm>
          <a:off x="3806397" y="504056"/>
          <a:ext cx="22383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9" name="MDLDrawObject Class" r:id="rId6" imgW="2987280" imgH="2106720" progId="">
                  <p:embed/>
                </p:oleObj>
              </mc:Choice>
              <mc:Fallback>
                <p:oleObj name="MDLDrawObject Class" r:id="rId6" imgW="2987280" imgH="2106720" progId="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397" y="504056"/>
                        <a:ext cx="223837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3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778946"/>
              </p:ext>
            </p:extLst>
          </p:nvPr>
        </p:nvGraphicFramePr>
        <p:xfrm>
          <a:off x="3631332" y="3638557"/>
          <a:ext cx="22383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0" name="MDLDrawObject Class" r:id="rId8" imgW="2987280" imgH="2106720" progId="">
                  <p:embed/>
                </p:oleObj>
              </mc:Choice>
              <mc:Fallback>
                <p:oleObj name="MDLDrawObject Class" r:id="rId8" imgW="2987280" imgH="2106720" progId="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332" y="3638557"/>
                        <a:ext cx="223837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H="1">
            <a:off x="184325" y="5387779"/>
            <a:ext cx="1353139" cy="734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152" y="6072206"/>
            <a:ext cx="976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LOH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3299" y="4489956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GSH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7156" y="5517232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GS-SG</a:t>
            </a:r>
          </a:p>
        </p:txBody>
      </p:sp>
      <p:sp>
        <p:nvSpPr>
          <p:cNvPr id="17" name="Arc 16"/>
          <p:cNvSpPr/>
          <p:nvPr/>
        </p:nvSpPr>
        <p:spPr>
          <a:xfrm>
            <a:off x="4571996" y="1643050"/>
            <a:ext cx="2428856" cy="2714644"/>
          </a:xfrm>
          <a:prstGeom prst="arc">
            <a:avLst>
              <a:gd name="adj1" fmla="val 16301738"/>
              <a:gd name="adj2" fmla="val 5302007"/>
            </a:avLst>
          </a:prstGeom>
          <a:ln w="1270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 rot="10800000">
            <a:off x="7000888" y="1714488"/>
            <a:ext cx="2428856" cy="2714644"/>
          </a:xfrm>
          <a:prstGeom prst="arc">
            <a:avLst>
              <a:gd name="adj1" fmla="val 16200000"/>
              <a:gd name="adj2" fmla="val 5291791"/>
            </a:avLst>
          </a:prstGeom>
          <a:ln w="1143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29252" y="2571744"/>
            <a:ext cx="3286148" cy="1145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Αναγωγάση ασκορβικού οξέος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9244" y="6027003"/>
            <a:ext cx="358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Πως θα αναγεννηθεί το μόριο της γλουταθειόνης;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rc 18"/>
          <p:cNvSpPr/>
          <p:nvPr/>
        </p:nvSpPr>
        <p:spPr>
          <a:xfrm rot="10800000">
            <a:off x="895028" y="4725144"/>
            <a:ext cx="2428856" cy="1080120"/>
          </a:xfrm>
          <a:prstGeom prst="arc">
            <a:avLst>
              <a:gd name="adj1" fmla="val 16495656"/>
              <a:gd name="adj2" fmla="val 5291791"/>
            </a:avLst>
          </a:prstGeom>
          <a:ln w="762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6465887" y="4941168"/>
          <a:ext cx="3821113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41" name="ChemSketch" r:id="rId10" imgW="3032760" imgH="1371600" progId="">
                  <p:embed/>
                </p:oleObj>
              </mc:Choice>
              <mc:Fallback>
                <p:oleObj name="ChemSketch" r:id="rId10" imgW="3032760" imgH="1371600" progId="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7" y="4941168"/>
                        <a:ext cx="3821113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239844" y="4213537"/>
            <a:ext cx="1973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γλουταθειόνη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GSH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6550" y="0"/>
            <a:ext cx="358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Πως θα αναγεννηθεί το μόριο της γλουταθειόνης;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7455675">
            <a:off x="2875939" y="4937891"/>
            <a:ext cx="92147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13176073">
            <a:off x="8925476" y="1924813"/>
            <a:ext cx="91023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 bwMode="auto">
          <a:xfrm>
            <a:off x="0" y="0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2" grpId="0" animBg="1"/>
      <p:bldP spid="11" grpId="0" animBg="1"/>
      <p:bldP spid="23" grpId="0"/>
      <p:bldP spid="20" grpId="0"/>
      <p:bldP spid="24" grpId="0"/>
      <p:bldP spid="25" grpId="0" animBg="1"/>
      <p:bldP spid="25" grpId="1" animBg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262" y="4798893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GS-SG)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7796" y="4365104"/>
            <a:ext cx="19733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γλουταθειόνη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GSH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7036" y="188640"/>
            <a:ext cx="338437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bg1"/>
                </a:solidFill>
                <a:latin typeface="Calibri" pitchFamily="34" charset="0"/>
              </a:rPr>
              <a:t>NADPH+H</a:t>
            </a:r>
            <a:r>
              <a:rPr lang="en-US" sz="5400" b="1" baseline="30000" dirty="0">
                <a:solidFill>
                  <a:schemeClr val="bg1"/>
                </a:solidFill>
                <a:latin typeface="Calibri" pitchFamily="34" charset="0"/>
              </a:rPr>
              <a:t>+</a:t>
            </a:r>
            <a:endParaRPr lang="en-US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956" y="5283205"/>
            <a:ext cx="283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Οξειδωμένη γλουταθειόνη</a:t>
            </a:r>
            <a:endParaRPr lang="el-G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174833"/>
              </p:ext>
            </p:extLst>
          </p:nvPr>
        </p:nvGraphicFramePr>
        <p:xfrm>
          <a:off x="174947" y="1484784"/>
          <a:ext cx="3333007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5" name="ChemSketch" r:id="rId4" imgW="3182112" imgH="3023616" progId="">
                  <p:embed/>
                </p:oleObj>
              </mc:Choice>
              <mc:Fallback>
                <p:oleObj name="ChemSketch" r:id="rId4" imgW="3182112" imgH="3023616" progId="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7" y="1484784"/>
                        <a:ext cx="3333007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847356" y="4005064"/>
          <a:ext cx="3286124" cy="148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6" name="ChemSketch" r:id="rId6" imgW="3032760" imgH="1371600" progId="">
                  <p:embed/>
                </p:oleObj>
              </mc:Choice>
              <mc:Fallback>
                <p:oleObj name="ChemSketch" r:id="rId6" imgW="3032760" imgH="1371600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7356" y="4005064"/>
                        <a:ext cx="3286124" cy="1486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7144892" y="5436414"/>
          <a:ext cx="3142108" cy="142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7" name="ChemSketch" r:id="rId8" imgW="3032760" imgH="1371600" progId="">
                  <p:embed/>
                </p:oleObj>
              </mc:Choice>
              <mc:Fallback>
                <p:oleObj name="ChemSketch" r:id="rId8" imgW="3032760" imgH="1371600" progId="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4892" y="5436414"/>
                        <a:ext cx="3142108" cy="1421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91772" y="1622893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Αναγέννηση της </a:t>
            </a:r>
            <a:r>
              <a:rPr lang="el-GR" sz="2400" b="1" dirty="0" err="1" smtClean="0">
                <a:solidFill>
                  <a:schemeClr val="bg1"/>
                </a:solidFill>
                <a:latin typeface="Calibri" pitchFamily="34" charset="0"/>
              </a:rPr>
              <a:t>γλουταθειόνης</a:t>
            </a:r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 (απαιτείται ένας ισχυρός δότης πρωτονίων και ηλεκτρονίων)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Arc 10"/>
          <p:cNvSpPr/>
          <p:nvPr/>
        </p:nvSpPr>
        <p:spPr>
          <a:xfrm rot="17684796">
            <a:off x="3829757" y="1618303"/>
            <a:ext cx="2926950" cy="4435215"/>
          </a:xfrm>
          <a:prstGeom prst="arc">
            <a:avLst>
              <a:gd name="adj1" fmla="val 16504926"/>
              <a:gd name="adj2" fmla="val 4395881"/>
            </a:avLst>
          </a:prstGeom>
          <a:ln w="1270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Arc 1"/>
          <p:cNvSpPr/>
          <p:nvPr/>
        </p:nvSpPr>
        <p:spPr>
          <a:xfrm rot="9923116">
            <a:off x="3376417" y="-535476"/>
            <a:ext cx="3417894" cy="2700097"/>
          </a:xfrm>
          <a:prstGeom prst="arc">
            <a:avLst>
              <a:gd name="adj1" fmla="val 12410199"/>
              <a:gd name="adj2" fmla="val 249863"/>
            </a:avLst>
          </a:prstGeom>
          <a:ln w="1270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15608" y="116632"/>
            <a:ext cx="219624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chemeClr val="bg1"/>
                </a:solidFill>
                <a:latin typeface="Calibri" pitchFamily="34" charset="0"/>
              </a:rPr>
              <a:t>NADP</a:t>
            </a:r>
            <a:r>
              <a:rPr lang="en-US" sz="5400" b="1" baseline="30000" dirty="0" smtClean="0">
                <a:solidFill>
                  <a:schemeClr val="bg1"/>
                </a:solidFill>
                <a:latin typeface="Calibri" pitchFamily="34" charset="0"/>
              </a:rPr>
              <a:t>+</a:t>
            </a:r>
            <a:endParaRPr lang="en-US" sz="5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3380" y="1844824"/>
            <a:ext cx="190821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Αναγωγάση</a:t>
            </a:r>
            <a:r>
              <a:rPr lang="el-G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err="1" smtClean="0">
                <a:latin typeface="Calibri" pitchFamily="34" charset="0"/>
                <a:cs typeface="Calibri" pitchFamily="34" charset="0"/>
              </a:rPr>
              <a:t>γλουταθειόνης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5400000">
            <a:off x="5326857" y="2040721"/>
            <a:ext cx="633418" cy="4429156"/>
          </a:xfrm>
          <a:prstGeom prst="upArrow">
            <a:avLst/>
          </a:prstGeom>
          <a:solidFill>
            <a:schemeClr val="accent1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1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760730"/>
              </p:ext>
            </p:extLst>
          </p:nvPr>
        </p:nvGraphicFramePr>
        <p:xfrm>
          <a:off x="117931" y="0"/>
          <a:ext cx="10217456" cy="664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1" name="MDLDrawObject Class" r:id="rId4" imgW="0" imgH="0" progId="">
                  <p:embed/>
                </p:oleObj>
              </mc:Choice>
              <mc:Fallback>
                <p:oleObj name="MDLDrawObject Class" r:id="rId4" imgW="0" imgH="0" progId="">
                  <p:embed/>
                  <p:pic>
                    <p:nvPicPr>
                      <p:cNvPr id="0" name="AutoShap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31" y="0"/>
                        <a:ext cx="10217456" cy="6643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16" y="4000504"/>
            <a:ext cx="306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FFFFFF"/>
                </a:solidFill>
              </a:rPr>
              <a:t>Γλυκόζη/φρουκτόζη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00492" y="3500438"/>
            <a:ext cx="321471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rgbClr val="C00000"/>
                </a:solidFill>
              </a:rPr>
              <a:t>Κύκλος φωσφορικών πεντοζών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728" y="3929066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</a:rPr>
              <a:t>NADPH+H</a:t>
            </a:r>
            <a:r>
              <a:rPr lang="en-US" sz="3200" b="1" baseline="30000" dirty="0">
                <a:solidFill>
                  <a:schemeClr val="bg1"/>
                </a:solidFill>
              </a:rPr>
              <a:t>+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0" y="500042"/>
            <a:ext cx="89377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Σε ποιές αντιδράσεις παράγεται το </a:t>
            </a:r>
            <a:r>
              <a:rPr lang="en-US" sz="3200" b="1" dirty="0" smtClean="0">
                <a:solidFill>
                  <a:srgbClr val="FFFF00"/>
                </a:solidFill>
              </a:rPr>
              <a:t>NADPH+H</a:t>
            </a:r>
            <a:r>
              <a:rPr lang="en-US" sz="3200" b="1" baseline="30000" dirty="0" smtClean="0">
                <a:solidFill>
                  <a:srgbClr val="FFFF00"/>
                </a:solidFill>
              </a:rPr>
              <a:t>+</a:t>
            </a:r>
            <a:r>
              <a:rPr lang="el-GR" sz="3200" b="1" dirty="0" smtClean="0">
                <a:solidFill>
                  <a:schemeClr val="bg1"/>
                </a:solidFill>
              </a:rPr>
              <a:t> ;</a:t>
            </a:r>
          </a:p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Ποιές οι πρώτες ύλες;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 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2" y="5500702"/>
            <a:ext cx="8263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</a:rPr>
              <a:t>Μια  κουταλιά μέλι το πρωί κάνει καλό .....</a:t>
            </a:r>
            <a:endParaRPr lang="el-GR" sz="3200" b="1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 animBg="1"/>
      <p:bldP spid="6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818" y="37170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η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υπεροξείδωση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των μεμβρανών δεν έχει ξεκινήσει ... αλλά είναι παρούσα η </a:t>
            </a:r>
            <a:r>
              <a:rPr lang="el-GR" sz="3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υδροξυλική</a:t>
            </a:r>
            <a:r>
              <a:rPr lang="el-GR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ρίζα (ή άλλες ελεύθερες ρίζες)</a:t>
            </a:r>
            <a:endParaRPr lang="el-GR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2807" y="1758533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75348" y="2276872"/>
            <a:ext cx="936104" cy="707886"/>
            <a:chOff x="5647556" y="2060848"/>
            <a:chExt cx="936104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5647556" y="2060848"/>
              <a:ext cx="8547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ΗΟ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39644" y="220486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68711" y="96644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Ακύλιο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9124" y="220486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Υδροξυλική ρίζα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>
            <a:endCxn id="5" idx="1"/>
          </p:cNvCxnSpPr>
          <p:nvPr/>
        </p:nvCxnSpPr>
        <p:spPr>
          <a:xfrm flipV="1">
            <a:off x="4855468" y="2112476"/>
            <a:ext cx="2077339" cy="45242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39844" y="2492896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4639444" y="836712"/>
            <a:ext cx="936104" cy="707886"/>
            <a:chOff x="5647556" y="2060848"/>
            <a:chExt cx="936104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5647556" y="2060848"/>
              <a:ext cx="854721" cy="70788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ΗΟ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39644" y="220486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375748" y="306896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ακύλιο ακόρεστου λιπαρού οξέος) 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1372" y="0"/>
            <a:ext cx="216024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Υδροξυλική ρίζα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988" y="2564904"/>
            <a:ext cx="2327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chemeClr val="bg1"/>
                </a:solidFill>
                <a:latin typeface="Calibri" pitchFamily="34" charset="0"/>
              </a:rPr>
              <a:t>πρωτεΐνες</a:t>
            </a:r>
            <a:endParaRPr lang="el-GR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4258" y="2446851"/>
            <a:ext cx="1128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l-GR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695228" y="1484784"/>
            <a:ext cx="1932532" cy="1296144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59845" y="1629594"/>
            <a:ext cx="12441" cy="863302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03540" y="1412776"/>
            <a:ext cx="2664296" cy="144016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409998" y="3254969"/>
            <a:ext cx="318194" cy="756084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7718" y="3933056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chemeClr val="bg1"/>
                </a:solidFill>
                <a:latin typeface="Calibri" pitchFamily="34" charset="0"/>
              </a:rPr>
              <a:t>Οξείδωση πρωτεϊνών</a:t>
            </a:r>
            <a:endParaRPr lang="el-GR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4676821" y="3467115"/>
            <a:ext cx="864096" cy="158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15308" y="3899957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chemeClr val="bg1"/>
                </a:solidFill>
                <a:latin typeface="Calibri" pitchFamily="34" charset="0"/>
              </a:rPr>
              <a:t>Τραυματισμός του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DNA</a:t>
            </a:r>
            <a:endParaRPr lang="el-GR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8240638" y="4364310"/>
            <a:ext cx="864096" cy="158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15708" y="4725144"/>
            <a:ext cx="33843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 smtClean="0">
                <a:solidFill>
                  <a:schemeClr val="bg1"/>
                </a:solidFill>
                <a:latin typeface="Calibri" pitchFamily="34" charset="0"/>
              </a:rPr>
              <a:t>Λιπιδική υπεροξείδωση</a:t>
            </a:r>
          </a:p>
          <a:p>
            <a:pPr algn="ctr"/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(καταστροφή μεμβρανών)</a:t>
            </a:r>
            <a:endParaRPr lang="el-GR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9422904" y="0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3456384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Συνέπειες της παρουσίας της </a:t>
            </a:r>
            <a:r>
              <a:rPr lang="el-GR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υδροξυλικής</a:t>
            </a:r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ρίζας και γενικότερα των ελεύθερων ριζών στα κύτταρα</a:t>
            </a:r>
            <a:endParaRPr 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676821" y="5612137"/>
            <a:ext cx="864096" cy="158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59324" y="6054387"/>
            <a:ext cx="313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Πιθανές </a:t>
            </a:r>
            <a:r>
              <a:rPr lang="el-GR" sz="2400" b="1" dirty="0" err="1" smtClean="0">
                <a:solidFill>
                  <a:schemeClr val="bg1"/>
                </a:solidFill>
                <a:latin typeface="Calibri" pitchFamily="34" charset="0"/>
              </a:rPr>
              <a:t>θνησιγόνες</a:t>
            </a:r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 μεταλλάξεις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51806" y="5564497"/>
            <a:ext cx="864096" cy="158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5959189"/>
            <a:ext cx="313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1"/>
                </a:solidFill>
                <a:latin typeface="Calibri" pitchFamily="34" charset="0"/>
              </a:rPr>
              <a:t>Προβληματική δράση πρωτεϊνών</a:t>
            </a:r>
            <a:endParaRPr lang="el-GR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6" grpId="0"/>
      <p:bldP spid="25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30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205070"/>
              </p:ext>
            </p:extLst>
          </p:nvPr>
        </p:nvGraphicFramePr>
        <p:xfrm>
          <a:off x="7651332" y="232249"/>
          <a:ext cx="2133490" cy="650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0" name="MDLDrawObject Class" r:id="rId4" imgW="2148480" imgH="6535440" progId="">
                  <p:embed/>
                </p:oleObj>
              </mc:Choice>
              <mc:Fallback>
                <p:oleObj name="MDLDrawObject Class" r:id="rId4" imgW="2148480" imgH="6535440" progId="">
                  <p:embed/>
                  <p:pic>
                    <p:nvPicPr>
                      <p:cNvPr id="0" name="Picture 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332" y="232249"/>
                        <a:ext cx="2133490" cy="65091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109599"/>
              </p:ext>
            </p:extLst>
          </p:nvPr>
        </p:nvGraphicFramePr>
        <p:xfrm>
          <a:off x="64839" y="2462130"/>
          <a:ext cx="4902200" cy="260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1" name="MDLDrawObject Class" r:id="rId6" imgW="5021280" imgH="2665080" progId="">
                  <p:embed/>
                </p:oleObj>
              </mc:Choice>
              <mc:Fallback>
                <p:oleObj name="MDLDrawObject Class" r:id="rId6" imgW="5021280" imgH="2665080" progId="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9" y="2462130"/>
                        <a:ext cx="4902200" cy="26067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30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70760"/>
              </p:ext>
            </p:extLst>
          </p:nvPr>
        </p:nvGraphicFramePr>
        <p:xfrm>
          <a:off x="3372871" y="150912"/>
          <a:ext cx="4009995" cy="2832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2" name="MDLDrawObject Class" r:id="rId8" imgW="2987280" imgH="2106720" progId="">
                  <p:embed/>
                </p:oleObj>
              </mc:Choice>
              <mc:Fallback>
                <p:oleObj name="MDLDrawObject Class" r:id="rId8" imgW="2987280" imgH="2106720" progId="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871" y="150912"/>
                        <a:ext cx="4009995" cy="2832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95468" y="318425"/>
            <a:ext cx="2332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Ασκορβικό οξύ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964" y="1960048"/>
            <a:ext cx="2301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Γλουταθειόνη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5668" y="3789040"/>
            <a:ext cx="1714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800" dirty="0">
                <a:solidFill>
                  <a:srgbClr val="FFFFFF"/>
                </a:solidFill>
                <a:latin typeface="Calibri" pitchFamily="34" charset="0"/>
              </a:rPr>
              <a:t>Βιταμίνη Ε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7116" y="5085184"/>
            <a:ext cx="6559846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</a:rPr>
              <a:t>Εκκαθαριστές των ελεύθερων ριζών (μεταξύ των οποίων η </a:t>
            </a:r>
            <a:r>
              <a:rPr lang="el-GR" sz="3200" dirty="0" err="1" smtClean="0">
                <a:solidFill>
                  <a:schemeClr val="bg1"/>
                </a:solidFill>
                <a:latin typeface="Calibri" pitchFamily="34" charset="0"/>
              </a:rPr>
              <a:t>υδροξυλική</a:t>
            </a:r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</a:rPr>
              <a:t> ρίζα)</a:t>
            </a:r>
            <a:endParaRPr lang="el-GR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9415008" y="6299741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5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608572"/>
              </p:ext>
            </p:extLst>
          </p:nvPr>
        </p:nvGraphicFramePr>
        <p:xfrm>
          <a:off x="5287516" y="404664"/>
          <a:ext cx="4054163" cy="263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6" name="MDLDrawObject Class" r:id="rId4" imgW="6712200" imgH="4352760" progId="">
                  <p:embed/>
                </p:oleObj>
              </mc:Choice>
              <mc:Fallback>
                <p:oleObj name="MDLDrawObject Class" r:id="rId4" imgW="6712200" imgH="435276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516" y="404664"/>
                        <a:ext cx="4054163" cy="2633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5112" name="Object 8"/>
          <p:cNvGraphicFramePr>
            <a:graphicFrameLocks noChangeAspect="1"/>
          </p:cNvGraphicFramePr>
          <p:nvPr/>
        </p:nvGraphicFramePr>
        <p:xfrm>
          <a:off x="357154" y="500042"/>
          <a:ext cx="43053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7" name="MDLDrawObject Class" r:id="rId6" imgW="5745960" imgH="3248640" progId="">
                  <p:embed/>
                </p:oleObj>
              </mc:Choice>
              <mc:Fallback>
                <p:oleObj name="MDLDrawObject Class" r:id="rId6" imgW="5745960" imgH="324864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4" y="500042"/>
                        <a:ext cx="43053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1252" y="2636912"/>
            <a:ext cx="2976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πολυφαινόλες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68469"/>
              </p:ext>
            </p:extLst>
          </p:nvPr>
        </p:nvGraphicFramePr>
        <p:xfrm>
          <a:off x="5791572" y="4113076"/>
          <a:ext cx="4398815" cy="262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8" name="MDLDrawObject Class" r:id="rId8" imgW="5085000" imgH="3033000" progId="">
                  <p:embed/>
                </p:oleObj>
              </mc:Choice>
              <mc:Fallback>
                <p:oleObj name="MDLDrawObject Class" r:id="rId8" imgW="5085000" imgH="3033000" progId="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572" y="4113076"/>
                        <a:ext cx="4398815" cy="2628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9004" y="3861048"/>
            <a:ext cx="4464496" cy="206210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</a:rPr>
              <a:t>Εκκαθαριστές των ελεύθερων ριζών (μεταξύ των οποίων η </a:t>
            </a:r>
            <a:r>
              <a:rPr lang="el-GR" sz="3200" dirty="0" err="1" smtClean="0">
                <a:solidFill>
                  <a:schemeClr val="bg1"/>
                </a:solidFill>
                <a:latin typeface="Calibri" pitchFamily="34" charset="0"/>
              </a:rPr>
              <a:t>υδροξυλική</a:t>
            </a:r>
            <a:r>
              <a:rPr lang="el-GR" sz="3200" dirty="0" smtClean="0">
                <a:solidFill>
                  <a:schemeClr val="bg1"/>
                </a:solidFill>
                <a:latin typeface="Calibri" pitchFamily="34" charset="0"/>
              </a:rPr>
              <a:t> ρίζα)</a:t>
            </a:r>
            <a:endParaRPr lang="el-GR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405821" y="0"/>
          <a:ext cx="975251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56" name="MDLDrawObject Class" r:id="rId4" imgW="13970880" imgH="9796680" progId="">
                  <p:embed/>
                </p:oleObj>
              </mc:Choice>
              <mc:Fallback>
                <p:oleObj name="MDLDrawObject Class" r:id="rId4" imgW="13970880" imgH="979668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21" y="0"/>
                        <a:ext cx="975251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7316" y="2852936"/>
            <a:ext cx="328660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latin typeface="Calibri" pitchFamily="34" charset="0"/>
              </a:rPr>
              <a:t>πολυφαινόλες</a:t>
            </a:r>
            <a:endParaRPr lang="el-GR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11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alibri" pitchFamily="34" charset="0"/>
              </a:rPr>
              <a:t>Χρηματοδότηση</a:t>
            </a:r>
          </a:p>
        </p:txBody>
      </p:sp>
      <p:sp>
        <p:nvSpPr>
          <p:cNvPr id="3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34782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«Ανοικτά Ακαδημαϊκά Μαθήματα στο Αριστοτέλειο Πανεπιστήμιο Θεσσαλονίκης» έχει χρηματοδοτήσει μόνο τη αναδιαμόρφωση του εκπαιδευτικού υλικού.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dirty="0" smtClean="0">
                <a:solidFill>
                  <a:schemeClr val="bg1"/>
                </a:solidFill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3492" name="ΕΣΠΑ Logo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4425" y="4918075"/>
            <a:ext cx="55181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C200E1-359A-4426-901B-C5BF141D2246}" type="slidenum">
              <a:rPr lang="el-GR" altLang="el-GR" smtClean="0">
                <a:latin typeface="Calibri" pitchFamily="34" charset="0"/>
                <a:cs typeface="Arial" charset="0"/>
              </a:rPr>
              <a:pPr/>
              <a:t>3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3" name="Picture 7" descr="P0003109"/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 l="8154" t="31100" r="51842" b="18782"/>
          <a:stretch>
            <a:fillRect/>
          </a:stretch>
        </p:blipFill>
        <p:spPr bwMode="auto">
          <a:xfrm>
            <a:off x="6727825" y="2205038"/>
            <a:ext cx="3559175" cy="2986087"/>
          </a:xfrm>
          <a:prstGeom prst="rect">
            <a:avLst/>
          </a:prstGeom>
          <a:noFill/>
        </p:spPr>
      </p:pic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390525" y="115888"/>
          <a:ext cx="9145588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81" name="ISIS/Draw Sketch" r:id="rId5" imgW="4972606" imgH="2649089" progId="">
                  <p:embed/>
                </p:oleObj>
              </mc:Choice>
              <mc:Fallback>
                <p:oleObj name="ISIS/Draw Sketch" r:id="rId5" imgW="4972606" imgH="2649089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15888"/>
                        <a:ext cx="9145588" cy="48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966788" y="333375"/>
            <a:ext cx="3021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 err="1">
                <a:solidFill>
                  <a:srgbClr val="FFFF00"/>
                </a:solidFill>
              </a:rPr>
              <a:t>Ρεσβερατρόλη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839788" y="4929188"/>
            <a:ext cx="85518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dirty="0">
                <a:solidFill>
                  <a:srgbClr val="FFFF00"/>
                </a:solidFill>
              </a:rPr>
              <a:t>Αντικαρκινογόνο, αντιγηραντικό, νευροπροστατευτικό, αντιφλεγμονώδες, παράγοντας μακροημέρευσης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66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1628775" y="23813"/>
          <a:ext cx="8624888" cy="554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4" name="MDLDrawObject Class" r:id="rId4" imgW="6699600" imgH="4302000" progId="">
                  <p:embed/>
                </p:oleObj>
              </mc:Choice>
              <mc:Fallback>
                <p:oleObj name="MDLDrawObject Class" r:id="rId4" imgW="6699600" imgH="4302000" progId="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3813"/>
                        <a:ext cx="8624888" cy="554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2407196" y="2636912"/>
            <a:ext cx="3420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chemeClr val="bg1"/>
                </a:solidFill>
              </a:rPr>
              <a:t>Ελαιοευρωπεΐνη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2906" y="6130373"/>
            <a:ext cx="35301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3200" b="1" dirty="0">
                <a:solidFill>
                  <a:srgbClr val="FFFFFF"/>
                </a:solidFill>
              </a:rPr>
              <a:t>υδροξυτυροσόλη</a:t>
            </a:r>
            <a:endParaRPr lang="en-GB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71402" y="3714752"/>
          <a:ext cx="4580520" cy="25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85" name="MDLDrawObject Class" r:id="rId6" imgW="3445200" imgH="1941480" progId="">
                  <p:embed/>
                </p:oleObj>
              </mc:Choice>
              <mc:Fallback>
                <p:oleObj name="MDLDrawObject Class" r:id="rId6" imgW="3445200" imgH="1941480" progId="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2" y="3714752"/>
                        <a:ext cx="4580520" cy="258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5" y="-8692"/>
            <a:ext cx="3726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</a:rPr>
              <a:t>Πολυφαινόλες της ελιάς</a:t>
            </a:r>
            <a:endParaRPr lang="el-G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2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773534" y="1910083"/>
            <a:ext cx="8679656" cy="79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9339" indent="-289339" algn="ctr" fontAlgn="base">
              <a:spcBef>
                <a:spcPct val="20000"/>
              </a:spcBef>
              <a:spcAft>
                <a:spcPct val="0"/>
              </a:spcAft>
            </a:pPr>
            <a:r>
              <a:rPr lang="el-GR" sz="3713" b="1" dirty="0"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Για τη δόμηση </a:t>
            </a:r>
            <a:r>
              <a:rPr lang="el-GR" sz="3713" b="1" dirty="0" smtClean="0"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υγειών </a:t>
            </a:r>
            <a:r>
              <a:rPr lang="el-GR" sz="3713" b="1" dirty="0"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μεμβρανών:</a:t>
            </a:r>
            <a:r>
              <a:rPr lang="el-GR" sz="3038" dirty="0">
                <a:solidFill>
                  <a:srgbClr val="FFFF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endParaRPr lang="en-GB" sz="3038" dirty="0">
              <a:solidFill>
                <a:srgbClr val="FFFF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1041553" y="2984985"/>
            <a:ext cx="8262918" cy="320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375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Σωστή αναλογία </a:t>
            </a:r>
            <a:r>
              <a:rPr lang="el-GR" sz="3375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ω3/ω6</a:t>
            </a:r>
            <a:r>
              <a:rPr lang="el-GR" sz="3375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πολυακόρεστων λιπαρών οξέων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375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l-GR" sz="3375" b="1" i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α</a:t>
            </a:r>
            <a:r>
              <a:rPr lang="el-GR" sz="3375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-λινολενικό/λινελαϊκό)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375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Σωστή αναλογία κορεσμένων/ακόρεστων λιπαρών οξέων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2487775" y="978433"/>
            <a:ext cx="5286822" cy="717947"/>
          </a:xfrm>
          <a:prstGeom prst="rect">
            <a:avLst/>
          </a:prstGeom>
          <a:solidFill>
            <a:srgbClr val="C0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713" b="1" dirty="0">
                <a:ln w="381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2D2D8A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ΣΥΜΠΕΡΑΣΜΑΤΑ</a:t>
            </a:r>
            <a:endParaRPr lang="en-GB" sz="3713" b="1" dirty="0">
              <a:ln w="381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2D2D8A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803672" y="5798513"/>
            <a:ext cx="729081" cy="425297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7153" tIns="38576" rIns="77153" bIns="38576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88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1688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65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51" grpId="0" build="allAtOnce"/>
      <p:bldP spid="1556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133178" y="1970337"/>
            <a:ext cx="8169353" cy="8195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363" b="1" dirty="0">
                <a:solidFill>
                  <a:srgbClr val="FFFF00"/>
                </a:solidFill>
              </a:rPr>
              <a:t>1. Βιταμίνη Ε, </a:t>
            </a:r>
            <a:r>
              <a:rPr lang="en-GB" sz="2363" b="1" dirty="0">
                <a:solidFill>
                  <a:srgbClr val="FFFF00"/>
                </a:solidFill>
              </a:rPr>
              <a:t>C</a:t>
            </a:r>
            <a:r>
              <a:rPr lang="el-GR" sz="2363" b="1" dirty="0">
                <a:solidFill>
                  <a:srgbClr val="FFFF00"/>
                </a:solidFill>
              </a:rPr>
              <a:t> και Β</a:t>
            </a:r>
            <a:r>
              <a:rPr lang="en-US" sz="2363" b="1" baseline="-25000" dirty="0">
                <a:solidFill>
                  <a:srgbClr val="FFFF00"/>
                </a:solidFill>
              </a:rPr>
              <a:t>3</a:t>
            </a:r>
            <a:r>
              <a:rPr lang="en-GB" sz="2363" b="1" dirty="0">
                <a:solidFill>
                  <a:srgbClr val="FFFF00"/>
                </a:solidFill>
              </a:rPr>
              <a:t> </a:t>
            </a:r>
            <a:r>
              <a:rPr lang="el-GR" sz="2363" b="1" dirty="0">
                <a:solidFill>
                  <a:srgbClr val="FFFF00"/>
                </a:solidFill>
              </a:rPr>
              <a:t>(η Α?) στις σωστές αναλογίες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363" b="1" dirty="0">
                <a:solidFill>
                  <a:srgbClr val="FFFFFF"/>
                </a:solidFill>
              </a:rPr>
              <a:t>ΦΡΟΥΤΑ-ΛΑΧΑΝΙΚΑ-ΞΗΡΟΙ ΚΑΡΠΟΙ-ΛΑΔΙ-ΑΥΓΑ</a:t>
            </a:r>
            <a:endParaRPr lang="en-GB" sz="2363" b="1" dirty="0">
              <a:solidFill>
                <a:srgbClr val="FFFFFF"/>
              </a:solidFill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1072904" y="3003055"/>
            <a:ext cx="8200132" cy="11832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363" b="1" dirty="0">
                <a:solidFill>
                  <a:srgbClr val="FFFF00"/>
                </a:solidFill>
              </a:rPr>
              <a:t>2. </a:t>
            </a:r>
            <a:r>
              <a:rPr lang="el-GR" sz="2363" b="1" dirty="0" smtClean="0">
                <a:solidFill>
                  <a:srgbClr val="FFFF00"/>
                </a:solidFill>
              </a:rPr>
              <a:t>ΠΟΛΥΦΑΙΝΟΛΕΣ/ΦΥΤΟΧΗΜΙΚΕΣ ΟΥΣΙΕΣ</a:t>
            </a:r>
            <a:endParaRPr lang="el-GR" sz="2363" b="1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363" b="1" dirty="0">
                <a:solidFill>
                  <a:srgbClr val="FFFFFF"/>
                </a:solidFill>
              </a:rPr>
              <a:t>ΦΡΟΥΤΑ (κυρίως έγχρωμα)-ΛΑΧΑΝΙΚΑ- ΟΣΠΡΙΑ</a:t>
            </a:r>
            <a:r>
              <a:rPr lang="en-GB" sz="2363" b="1" dirty="0">
                <a:solidFill>
                  <a:srgbClr val="FFFFFF"/>
                </a:solidFill>
              </a:rPr>
              <a:t>-</a:t>
            </a:r>
            <a:r>
              <a:rPr lang="el-GR" sz="2363" b="1" dirty="0">
                <a:solidFill>
                  <a:srgbClr val="FFFFFF"/>
                </a:solidFill>
              </a:rPr>
              <a:t>ΕΛΙΕΣ-ΛΑΔΙ-ΚΑΚΑΟ-ΚΡΑΣΙ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953214" y="4339829"/>
            <a:ext cx="6216958" cy="8195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363" b="1" dirty="0">
                <a:solidFill>
                  <a:srgbClr val="FFFF00"/>
                </a:solidFill>
              </a:rPr>
              <a:t>3. Υπεροξειδάση γλουταθειόνης (</a:t>
            </a:r>
            <a:r>
              <a:rPr lang="en-GB" sz="2363" b="1" dirty="0">
                <a:solidFill>
                  <a:srgbClr val="FFFF00"/>
                </a:solidFill>
              </a:rPr>
              <a:t>Se)</a:t>
            </a:r>
            <a:endParaRPr lang="el-GR" sz="2363" b="1" dirty="0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363" b="1" dirty="0">
                <a:solidFill>
                  <a:srgbClr val="FFFFFF"/>
                </a:solidFill>
              </a:rPr>
              <a:t>Φυτικά προϊόντα πλούσια σε </a:t>
            </a:r>
            <a:r>
              <a:rPr lang="en-GB" sz="2363" b="1" dirty="0">
                <a:solidFill>
                  <a:srgbClr val="FFFFFF"/>
                </a:solidFill>
              </a:rPr>
              <a:t>Se</a:t>
            </a:r>
            <a:r>
              <a:rPr lang="el-GR" sz="2363" b="1" dirty="0">
                <a:solidFill>
                  <a:srgbClr val="FFFFFF"/>
                </a:solidFill>
              </a:rPr>
              <a:t> (+κρέας)</a:t>
            </a:r>
            <a:endParaRPr lang="en-GB" sz="2363" b="1" dirty="0">
              <a:solidFill>
                <a:srgbClr val="FFFFFF"/>
              </a:solidFill>
            </a:endParaRP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3273344" y="5312272"/>
            <a:ext cx="3897029" cy="8195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363" b="1">
                <a:solidFill>
                  <a:srgbClr val="FFFF00"/>
                </a:solidFill>
              </a:rPr>
              <a:t>4. </a:t>
            </a:r>
            <a:r>
              <a:rPr lang="el-GR" sz="2363" b="1">
                <a:solidFill>
                  <a:srgbClr val="FFFF00"/>
                </a:solidFill>
              </a:rPr>
              <a:t>ΓΛΥΚΟΖΗ/ΦΡΟΥΚΤΟΖΗ</a:t>
            </a:r>
            <a:endParaRPr lang="en-GB" sz="2363" b="1">
              <a:solidFill>
                <a:srgbClr val="FFFF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l-GR" sz="2363" b="1">
                <a:solidFill>
                  <a:srgbClr val="FFFFFF"/>
                </a:solidFill>
              </a:rPr>
              <a:t>ΜΕΛΙ-ΦΡΟΥΤΑ</a:t>
            </a:r>
            <a:endParaRPr lang="en-GB" sz="2363" b="1">
              <a:solidFill>
                <a:srgbClr val="FFFFFF"/>
              </a:solidFill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803672" y="695178"/>
            <a:ext cx="8679656" cy="79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9339" indent="-289339" algn="ctr" fontAlgn="base">
              <a:spcBef>
                <a:spcPct val="20000"/>
              </a:spcBef>
              <a:spcAft>
                <a:spcPct val="0"/>
              </a:spcAft>
            </a:pPr>
            <a:r>
              <a:rPr lang="el-GR" sz="3713" b="1" dirty="0">
                <a:solidFill>
                  <a:srgbClr val="FFFFFF"/>
                </a:solidFill>
              </a:rPr>
              <a:t>Για την προστασία των υγειών μεμβρανών:</a:t>
            </a:r>
            <a:r>
              <a:rPr lang="el-GR" sz="3038" dirty="0">
                <a:solidFill>
                  <a:srgbClr val="FFFFFF"/>
                </a:solidFill>
              </a:rPr>
              <a:t> </a:t>
            </a:r>
            <a:endParaRPr lang="en-GB" sz="3038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03672" y="5798513"/>
            <a:ext cx="729081" cy="425297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7153" tIns="38576" rIns="77153" bIns="38576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88" b="1" i="1" dirty="0" err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lang="el-GR" sz="1688" b="1" i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67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75" grpId="0" animBg="1"/>
      <p:bldP spid="156676" grpId="0" animBg="1"/>
      <p:bldP spid="1566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-329108" y="1340768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Η ΥΓΕΙΑ ΤΟΥ ΑΤΟΜΟΥ: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8614" y="3789040"/>
            <a:ext cx="5863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4000" b="1" dirty="0">
                <a:solidFill>
                  <a:srgbClr val="FFFFFF"/>
                </a:solidFill>
                <a:latin typeface="Calibri" pitchFamily="34" charset="0"/>
              </a:rPr>
              <a:t>Η ΣΥΝΙΣΤΑΜΕΝΗ ΤΗΣ ΥΓΕΙΑΣ ΤΩΝ ΜΕΜΒΡΑΝΩΝ ΤΩΝ ΚΥΤΤΑΡΩΝ</a:t>
            </a:r>
            <a:endParaRPr lang="en-GB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" name="Picture 3" descr="D:\Alex22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1429" t="3713" r="23214" b="2230"/>
          <a:stretch>
            <a:fillRect/>
          </a:stretch>
        </p:blipFill>
        <p:spPr bwMode="auto">
          <a:xfrm>
            <a:off x="6143632" y="131330"/>
            <a:ext cx="2714644" cy="665525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(1/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2"/>
            <a:ext cx="8578850" cy="494146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Εικόνες</a:t>
            </a:r>
          </a:p>
          <a:p>
            <a:pPr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Εικόνα 1: Σταφύλια. Φωτογραφικό αρχείο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Διαμαντίδη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3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Εικόνα 2: Παιδάκι. Φωτογραφικό αρχείο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Διαμαντίδη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Το Έργο αυτό κάνει χρήση των ακόλουθων έργων: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Σχήματα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Σχήμα 1: Σύνοψη αντιδράσεων της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λιπιδικής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υπεροξείδωσης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3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Σχήμα 2: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Υδροϋπεροξείδιο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Επεξεργασία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3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Σχήμα 3: Διατάραξη της υδροφοβίας της μεμβράνης. Επεξεργασία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Γρ. Διαμαντίδης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Σχήμα 4: Αποτοξίνωση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υδροϋπεροξειδίων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3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sz="23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Σχήμα 5: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Σουλφιδρυλική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 ομάδα. Επεξεργασία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3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3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3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3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Χρήσης Έργων Τρίτων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6: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Δισουλφική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γέφυρα.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7: Αναγέννηση της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γλουταθειόνης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</a:p>
          <a:p>
            <a:pPr eaLnBrk="0" hangingPunct="0">
              <a:lnSpc>
                <a:spcPct val="118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8: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Πολυφαινόλες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9: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Ρεσβερατρόλη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Σχήμα 10: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Πολυφαινόλες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της ελιάς. Επεξεργασία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Γρ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l-GR" sz="2400" dirty="0" err="1" smtClean="0">
                <a:solidFill>
                  <a:schemeClr val="bg1"/>
                </a:solidFill>
                <a:latin typeface="Calibri" pitchFamily="34" charset="0"/>
              </a:rPr>
              <a:t>Διαμαντίδης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Biovia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draw)</a:t>
            </a:r>
            <a:r>
              <a:rPr lang="el-GR" sz="24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7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Αναφοράς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r>
              <a:rPr lang="el-GR" altLang="el-GR" sz="2000" dirty="0" err="1">
                <a:solidFill>
                  <a:schemeClr val="bg1"/>
                </a:solidFill>
                <a:latin typeface="Calibri" pitchFamily="34" charset="0"/>
              </a:rPr>
              <a:t>Copyright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 Αριστοτέλειο Πανεπιστήμιο Θεσσαλονίκης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Γρηγόριος Διαμαντίδης. «Βιοχημεία. 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altLang="el-GR" sz="2000" dirty="0" err="1" smtClean="0">
                <a:solidFill>
                  <a:schemeClr val="bg1"/>
                </a:solidFill>
                <a:latin typeface="Calibri" pitchFamily="34" charset="0"/>
              </a:rPr>
              <a:t>λιπιδική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sz="2000" dirty="0" err="1" smtClean="0">
                <a:solidFill>
                  <a:schemeClr val="bg1"/>
                </a:solidFill>
                <a:latin typeface="Calibri" pitchFamily="34" charset="0"/>
              </a:rPr>
              <a:t>υπεροξείδωση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 των </a:t>
            </a:r>
            <a:r>
              <a:rPr lang="el-GR" altLang="el-GR" sz="2000" dirty="0" err="1" smtClean="0">
                <a:solidFill>
                  <a:schemeClr val="bg1"/>
                </a:solidFill>
                <a:latin typeface="Calibri" pitchFamily="34" charset="0"/>
              </a:rPr>
              <a:t>πολυακόρεστων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 λιπαρών οξέων των μεμβρανών.». </a:t>
            </a:r>
            <a:r>
              <a:rPr lang="el-GR" altLang="el-GR" sz="2000" dirty="0">
                <a:solidFill>
                  <a:schemeClr val="bg1"/>
                </a:solidFill>
                <a:latin typeface="Calibri" pitchFamily="34" charset="0"/>
              </a:rPr>
              <a:t>Έκδοση: 1.0. Θεσσαλονίκη 2014. Διαθέσιμο από τη δικτυακή διεύθυνση: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el-GR" sz="2000" dirty="0">
                <a:solidFill>
                  <a:schemeClr val="bg1"/>
                </a:solidFill>
                <a:latin typeface="Calibri" pitchFamily="34" charset="0"/>
                <a:hlinkClick r:id="rId3"/>
              </a:rPr>
              <a:t>https://opencourses.auth.gr/courses/OCRS508</a:t>
            </a:r>
            <a:r>
              <a:rPr lang="en-US" altLang="el-GR" sz="2000" dirty="0" smtClean="0">
                <a:solidFill>
                  <a:schemeClr val="bg1"/>
                </a:solidFill>
                <a:latin typeface="Calibri" pitchFamily="34" charset="0"/>
                <a:hlinkClick r:id="rId3"/>
              </a:rPr>
              <a:t>/</a:t>
            </a:r>
            <a:r>
              <a:rPr lang="el-GR" altLang="el-GR" sz="20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l-GR" alt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mirrors.creativecommons.org/presskit/buttons/88x31/png/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3284539"/>
            <a:ext cx="16891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παρόν υλικό διατίθεται με τους όρους της άδειας χρήσης Creative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Commons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Αναφορά - Παρόμοια Διανομή [1] ή μεταγενέστερη, Διεθνής Έκδοση.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κ.λ.π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 </a:t>
            </a:r>
          </a:p>
          <a:p>
            <a:pPr marL="0" indent="0">
              <a:buNone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l-GR" sz="17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αδειοδόχο</a:t>
            </a: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 ξεχωριστή άδεια να χρησιμοποιεί το έργο για εμπορική χρήση, εφόσον αυτό του ζητηθεί.     </a:t>
            </a: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          </a:t>
            </a: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  <a:p>
            <a:pPr marL="0" indent="0">
              <a:buNone/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[1] 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http://creativecommons.org/licenses/by-</a:t>
            </a:r>
            <a:r>
              <a:rPr lang="en-US" sz="1400" dirty="0" err="1">
                <a:solidFill>
                  <a:schemeClr val="bg1"/>
                </a:solidFill>
                <a:latin typeface="Calibri" pitchFamily="34" charset="0"/>
                <a:hlinkClick r:id="rId4"/>
              </a:rPr>
              <a:t>sa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4"/>
              </a:rPr>
              <a:t>/4.0/</a:t>
            </a:r>
            <a:r>
              <a:rPr lang="el-GR" sz="1400" dirty="0">
                <a:solidFill>
                  <a:schemeClr val="bg1"/>
                </a:solidFill>
                <a:latin typeface="Calibri" pitchFamily="34" charset="0"/>
                <a:hlinkClick r:id="rId5"/>
              </a:rPr>
              <a:t> </a:t>
            </a:r>
            <a:endParaRPr lang="el-G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9572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Σημείωμα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Αδειοδότησης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"/>
          <p:cNvSpPr>
            <a:spLocks noGrp="1"/>
          </p:cNvSpPr>
          <p:nvPr>
            <p:ph type="ctrTitle"/>
          </p:nvPr>
        </p:nvSpPr>
        <p:spPr>
          <a:xfrm>
            <a:off x="1257300" y="1844675"/>
            <a:ext cx="7772400" cy="2089150"/>
          </a:xfrm>
        </p:spPr>
        <p:txBody>
          <a:bodyPr anchor="t">
            <a:normAutofit fontScale="90000"/>
          </a:bodyPr>
          <a:lstStyle/>
          <a:p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λιπιδική</a:t>
            </a:r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υπεροξείδωση</a:t>
            </a:r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 των </a:t>
            </a:r>
            <a:r>
              <a:rPr lang="el-GR" altLang="el-GR" b="1" dirty="0" err="1" smtClean="0">
                <a:solidFill>
                  <a:schemeClr val="bg1"/>
                </a:solidFill>
                <a:latin typeface="Calibri" pitchFamily="34" charset="0"/>
              </a:rPr>
              <a:t>πολυακόρεστων</a:t>
            </a:r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 λιπαρών οξέων των μεμβρανών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Τίτλος"/>
          <p:cNvSpPr>
            <a:spLocks noGrp="1"/>
          </p:cNvSpPr>
          <p:nvPr>
            <p:ph type="ctrTitle"/>
          </p:nvPr>
        </p:nvSpPr>
        <p:spPr bwMode="auto">
          <a:xfrm>
            <a:off x="1257300" y="1844675"/>
            <a:ext cx="777240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Τέλος ενότητας</a:t>
            </a:r>
          </a:p>
        </p:txBody>
      </p:sp>
      <p:sp>
        <p:nvSpPr>
          <p:cNvPr id="113667" name="Υπότιτλος"/>
          <p:cNvSpPr>
            <a:spLocks noGrp="1"/>
          </p:cNvSpPr>
          <p:nvPr>
            <p:ph type="subTitle" idx="1"/>
          </p:nvPr>
        </p:nvSpPr>
        <p:spPr>
          <a:xfrm>
            <a:off x="1255714" y="3500439"/>
            <a:ext cx="7775575" cy="1800225"/>
          </a:xfrm>
        </p:spPr>
        <p:txBody>
          <a:bodyPr/>
          <a:lstStyle/>
          <a:p>
            <a:pPr algn="r" eaLnBrk="1" hangingPunct="1"/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Επεξεργασία: Χρυσάνθη Χαρατσάρη</a:t>
            </a:r>
            <a:b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altLang="el-GR" dirty="0" smtClean="0">
                <a:solidFill>
                  <a:schemeClr val="bg1"/>
                </a:solidFill>
                <a:latin typeface="Calibri" pitchFamily="34" charset="0"/>
              </a:rPr>
              <a:t>Θεσσαλονίκη, Εαρινό εξάμηνο 2014-2015</a:t>
            </a:r>
          </a:p>
        </p:txBody>
      </p:sp>
    </p:spTree>
    <p:extLst>
      <p:ext uri="{BB962C8B-B14F-4D97-AF65-F5344CB8AC3E}">
        <p14:creationId xmlns:p14="http://schemas.microsoft.com/office/powerpoint/2010/main" val="294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 bwMode="auto">
          <a:xfrm>
            <a:off x="1293813" y="3849689"/>
            <a:ext cx="7772400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l-GR" altLang="el-GR" sz="4400">
                <a:solidFill>
                  <a:schemeClr val="bg1"/>
                </a:solidFill>
                <a:latin typeface="Calibri" pitchFamily="34" charset="0"/>
              </a:rPr>
              <a:t>Σημειώματα</a:t>
            </a:r>
          </a:p>
        </p:txBody>
      </p:sp>
      <p:sp>
        <p:nvSpPr>
          <p:cNvPr id="114691" name="Text Placeholder 4"/>
          <p:cNvSpPr>
            <a:spLocks noGrp="1"/>
          </p:cNvSpPr>
          <p:nvPr>
            <p:ph type="body" idx="1"/>
          </p:nvPr>
        </p:nvSpPr>
        <p:spPr>
          <a:xfrm>
            <a:off x="1293813" y="2349500"/>
            <a:ext cx="7772400" cy="1500188"/>
          </a:xfrm>
        </p:spPr>
        <p:txBody>
          <a:bodyPr/>
          <a:lstStyle/>
          <a:p>
            <a:pPr eaLnBrk="1" hangingPunct="1"/>
            <a:endParaRPr lang="el-GR" altLang="el-GR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 bwMode="auto">
          <a:xfrm>
            <a:off x="1028700" y="25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b="1" dirty="0" smtClean="0">
                <a:solidFill>
                  <a:schemeClr val="bg1"/>
                </a:solidFill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Αναφοράς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ο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Σημείωμ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α Αδειοδότησης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τ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η 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δήλωση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sz="2000" dirty="0" err="1">
                <a:solidFill>
                  <a:schemeClr val="bg1"/>
                </a:solidFill>
                <a:latin typeface="Calibri" pitchFamily="34" charset="0"/>
              </a:rPr>
              <a:t>Δ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ια</a:t>
            </a:r>
            <a:r>
              <a:rPr lang="en-US" sz="2000" dirty="0" err="1">
                <a:solidFill>
                  <a:schemeClr val="bg1"/>
                </a:solidFill>
                <a:latin typeface="Calibri" pitchFamily="34" charset="0"/>
              </a:rPr>
              <a:t>τήρησης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Σημειωμάτων</a:t>
            </a: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>
                <a:solidFill>
                  <a:schemeClr val="bg1"/>
                </a:solidFill>
                <a:latin typeface="Calibri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  <a:defRPr/>
            </a:pP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μαζί με τους συνοδευόμενους </a:t>
            </a:r>
            <a:r>
              <a:rPr lang="el-GR" sz="2400" dirty="0" err="1">
                <a:solidFill>
                  <a:schemeClr val="bg1"/>
                </a:solidFill>
                <a:latin typeface="Calibri" pitchFamily="34" charset="0"/>
              </a:rPr>
              <a:t>υπερσυνδέσμους</a:t>
            </a:r>
            <a:r>
              <a:rPr lang="el-GR" sz="2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l-GR" sz="2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Τίτλος"/>
          <p:cNvSpPr>
            <a:spLocks noGrp="1"/>
          </p:cNvSpPr>
          <p:nvPr>
            <p:ph type="title"/>
          </p:nvPr>
        </p:nvSpPr>
        <p:spPr>
          <a:xfrm>
            <a:off x="1028700" y="2540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chemeClr val="bg1"/>
                </a:solidFill>
                <a:latin typeface="Calibri" pitchFamily="34" charset="0"/>
              </a:rPr>
              <a:t>Περιεχόμενα ενότητας</a:t>
            </a:r>
            <a:endParaRPr lang="el-GR" altLang="el-GR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39" name="Περιεχόμενα"/>
          <p:cNvSpPr>
            <a:spLocks noGrp="1"/>
          </p:cNvSpPr>
          <p:nvPr>
            <p:ph idx="1"/>
          </p:nvPr>
        </p:nvSpPr>
        <p:spPr>
          <a:xfrm>
            <a:off x="1028700" y="1439863"/>
            <a:ext cx="8229600" cy="47609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λιπιδική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υπεροξείδωση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l-GR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Αίτια </a:t>
            </a:r>
          </a:p>
          <a:p>
            <a:pPr lvl="1">
              <a:spcBef>
                <a:spcPts val="0"/>
              </a:spcBef>
            </a:pPr>
            <a:r>
              <a:rPr lang="el-GR" sz="2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Συνέπειες.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Μηχανισμοί προστασίας των μεμβρανών.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 βιολογικός ρόλος της βιταμίνης Ε,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 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και της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γλουταθειόνης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Η δράση του ενζύμου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υπεροξειδάση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της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γλουταθειόνης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που περιέχει σελήνιο.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Τα μόρια που δρουν ως άμεσοι εκκαθαριστές των ελεύθερων ριζών.</a:t>
            </a:r>
          </a:p>
          <a:p>
            <a:pPr>
              <a:spcBef>
                <a:spcPts val="0"/>
              </a:spcBef>
            </a:pP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πολυφαινόλες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spcBef>
                <a:spcPts val="0"/>
              </a:spcBef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Clr>
                <a:schemeClr val="bg1"/>
              </a:buClr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</a:pPr>
            <a:endParaRPr 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028700" lvl="1" indent="-571500">
              <a:spcBef>
                <a:spcPts val="0"/>
              </a:spcBef>
            </a:pPr>
            <a:endParaRPr lang="el-GR" altLang="el-GR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 typeface="Calibri" pitchFamily="34" charset="0"/>
              <a:buAutoNum type="arabicPeriod"/>
            </a:pPr>
            <a:endParaRPr lang="el-GR" altLang="el-GR" sz="2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5540" name="Αριθμός διαφάνειας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88A48A-DBBD-4C93-8B44-CDAB91A6D54C}" type="slidenum">
              <a:rPr lang="el-GR" altLang="el-GR" smtClean="0">
                <a:latin typeface="Calibri" pitchFamily="34" charset="0"/>
                <a:cs typeface="Arial" charset="0"/>
              </a:rPr>
              <a:pPr/>
              <a:t>5</a:t>
            </a:fld>
            <a:endParaRPr lang="el-GR" altLang="el-G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15888"/>
            <a:ext cx="9258300" cy="576808"/>
          </a:xfrm>
          <a:solidFill>
            <a:srgbClr val="FFFF00"/>
          </a:solidFill>
        </p:spPr>
        <p:txBody>
          <a:bodyPr/>
          <a:lstStyle/>
          <a:p>
            <a:r>
              <a:rPr lang="el-GR" sz="4000" b="1" dirty="0" smtClean="0">
                <a:solidFill>
                  <a:schemeClr val="tx1"/>
                </a:solidFill>
                <a:latin typeface="Calibri" pitchFamily="34" charset="0"/>
              </a:rPr>
              <a:t>ΥΠΟΧΡΕΩΣΕΙΣ </a:t>
            </a:r>
            <a:r>
              <a:rPr lang="el-GR" sz="4000" b="1" dirty="0">
                <a:solidFill>
                  <a:schemeClr val="tx1"/>
                </a:solidFill>
                <a:latin typeface="Calibri" pitchFamily="34" charset="0"/>
              </a:rPr>
              <a:t>ΤΟΥ ΚΥΤΤΑΡΟΥ:</a:t>
            </a:r>
            <a:endParaRPr lang="en-GB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24136"/>
            <a:ext cx="10287000" cy="594928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Προμήθεια και σύνθεση των κατάλληλων λιπαρών 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οξέων για τη δόμηση των μεμβρανών...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Επίτευξη ενός συγκεκριμένου βαθμού ευκαμψίας και διατήρησης αυτού του βαθμού ανεξάρτητα και σε </a:t>
            </a:r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σχέση με τις συνθήκες της θερμοκρασίας του περιβάλλοντος</a:t>
            </a:r>
            <a:br>
              <a:rPr lang="el-GR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l-GR" b="1" dirty="0">
                <a:solidFill>
                  <a:srgbClr val="FFFF00"/>
                </a:solidFill>
                <a:latin typeface="Calibri" pitchFamily="34" charset="0"/>
              </a:rPr>
              <a:t>σχετική περιεκτικότητα σε </a:t>
            </a:r>
            <a:r>
              <a:rPr lang="el-GR" b="1" dirty="0" smtClean="0">
                <a:solidFill>
                  <a:srgbClr val="FFFF00"/>
                </a:solidFill>
                <a:latin typeface="Calibri" pitchFamily="34" charset="0"/>
              </a:rPr>
              <a:t>πολυακόρεστα και κορεσμένα λιπαρά οξέα</a:t>
            </a:r>
            <a:r>
              <a:rPr lang="el-GR" b="1" dirty="0" smtClean="0">
                <a:solidFill>
                  <a:schemeClr val="bg1"/>
                </a:solidFill>
                <a:latin typeface="Calibri" pitchFamily="34" charset="0"/>
              </a:rPr>
              <a:t>) </a:t>
            </a:r>
            <a:endParaRPr lang="el-GR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Διαφύλαξη της ακεραιότητας της μεμβράνης</a:t>
            </a:r>
            <a:br>
              <a:rPr lang="el-GR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στο οξειδωτικό περιβάλλον του πλανήτη (</a:t>
            </a:r>
            <a:r>
              <a:rPr lang="el-GR" b="1" dirty="0">
                <a:solidFill>
                  <a:srgbClr val="FFFF00"/>
                </a:solidFill>
                <a:latin typeface="Calibri" pitchFamily="34" charset="0"/>
              </a:rPr>
              <a:t>προστασία από τη λιπιδική υπεροξείδωση</a:t>
            </a:r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pPr algn="ctr">
              <a:buFontTx/>
              <a:buNone/>
            </a:pPr>
            <a:endParaRPr lang="en-GB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6309320"/>
            <a:ext cx="679004" cy="5486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10287000" cy="1397000"/>
          </a:xfrm>
        </p:spPr>
        <p:txBody>
          <a:bodyPr/>
          <a:lstStyle/>
          <a:p>
            <a:pPr algn="ctr"/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Εξασφάλιση και διαφύλαξη της ακεραιότητας και της λειτουργικότητας της μεμβράνης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57154" y="4139437"/>
            <a:ext cx="9737725" cy="252992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sz="4400" b="1" dirty="0">
                <a:solidFill>
                  <a:srgbClr val="FFFFFF"/>
                </a:solidFill>
                <a:latin typeface="Calibri" pitchFamily="34" charset="0"/>
              </a:rPr>
              <a:t> προστασία των πολυακόρεστων λιπαρών οξέων </a:t>
            </a:r>
            <a:r>
              <a:rPr lang="el-GR" sz="4400" b="1" dirty="0" smtClean="0">
                <a:solidFill>
                  <a:srgbClr val="FFFFFF"/>
                </a:solidFill>
                <a:latin typeface="Calibri" pitchFamily="34" charset="0"/>
              </a:rPr>
              <a:t>των μεμβρανών από την </a:t>
            </a:r>
            <a:r>
              <a:rPr lang="el-GR" sz="4400" b="1" dirty="0" err="1" smtClean="0">
                <a:solidFill>
                  <a:srgbClr val="FFFFFF"/>
                </a:solidFill>
                <a:latin typeface="Calibri" pitchFamily="34" charset="0"/>
              </a:rPr>
              <a:t>υπεροξείδωσή</a:t>
            </a:r>
            <a:r>
              <a:rPr lang="el-GR" sz="4400" b="1" dirty="0" smtClean="0">
                <a:solidFill>
                  <a:srgbClr val="FFFFFF"/>
                </a:solidFill>
                <a:latin typeface="Calibri" pitchFamily="34" charset="0"/>
              </a:rPr>
              <a:t> τους</a:t>
            </a:r>
            <a:endParaRPr lang="en-GB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7143800" cy="1143000"/>
          </a:xfr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el-GR" sz="4000" b="1" dirty="0" smtClean="0">
                <a:solidFill>
                  <a:schemeClr val="tx1"/>
                </a:solidFill>
                <a:latin typeface="Calibri" pitchFamily="34" charset="0"/>
              </a:rPr>
              <a:t>ΥΠΟΧΡΕΩΣΕΙΣ ΤΟΥ </a:t>
            </a:r>
            <a:r>
              <a:rPr lang="el-GR" sz="4000" b="1" dirty="0">
                <a:solidFill>
                  <a:schemeClr val="tx1"/>
                </a:solidFill>
                <a:latin typeface="Calibri" pitchFamily="34" charset="0"/>
              </a:rPr>
              <a:t>ΚΥΤΤΑΡΟΥ:</a:t>
            </a:r>
            <a:endParaRPr lang="en-GB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90973" y="3848697"/>
            <a:ext cx="5256583" cy="275152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</a:rPr>
              <a:t>Λιπιδική 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υπεροξείδωση των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πολυακόρεστων λιπαρών οξέων</a:t>
            </a: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  </a:t>
            </a:r>
            <a:r>
              <a:rPr lang="el-GR" sz="3600" b="1" dirty="0">
                <a:solidFill>
                  <a:srgbClr val="FFFFFF"/>
                </a:solidFill>
                <a:latin typeface="Calibri" pitchFamily="34" charset="0"/>
              </a:rPr>
              <a:t>των </a:t>
            </a:r>
            <a:r>
              <a:rPr lang="el-GR" sz="3600" b="1" dirty="0" smtClean="0">
                <a:solidFill>
                  <a:srgbClr val="FFFFFF"/>
                </a:solidFill>
                <a:latin typeface="Calibri" pitchFamily="34" charset="0"/>
              </a:rPr>
              <a:t>μεμβρανών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2127" y="548680"/>
            <a:ext cx="1643078" cy="2714645"/>
            <a:chOff x="3343300" y="1643050"/>
            <a:chExt cx="1643078" cy="2714645"/>
          </a:xfrm>
        </p:grpSpPr>
        <p:sp>
          <p:nvSpPr>
            <p:cNvPr id="7" name="Freeform 6"/>
            <p:cNvSpPr/>
            <p:nvPr/>
          </p:nvSpPr>
          <p:spPr>
            <a:xfrm>
              <a:off x="4112583" y="2518262"/>
              <a:ext cx="873795" cy="1729123"/>
            </a:xfrm>
            <a:custGeom>
              <a:avLst/>
              <a:gdLst>
                <a:gd name="connsiteX0" fmla="*/ 8586 w 356316"/>
                <a:gd name="connsiteY0" fmla="*/ 0 h 940158"/>
                <a:gd name="connsiteX1" fmla="*/ 8586 w 356316"/>
                <a:gd name="connsiteY1" fmla="*/ 399245 h 940158"/>
                <a:gd name="connsiteX2" fmla="*/ 60102 w 356316"/>
                <a:gd name="connsiteY2" fmla="*/ 656823 h 940158"/>
                <a:gd name="connsiteX3" fmla="*/ 356316 w 356316"/>
                <a:gd name="connsiteY3" fmla="*/ 940158 h 940158"/>
                <a:gd name="connsiteX0" fmla="*/ 17173 w 364903"/>
                <a:gd name="connsiteY0" fmla="*/ 0 h 940158"/>
                <a:gd name="connsiteX1" fmla="*/ 8586 w 364903"/>
                <a:gd name="connsiteY1" fmla="*/ 250034 h 940158"/>
                <a:gd name="connsiteX2" fmla="*/ 68689 w 364903"/>
                <a:gd name="connsiteY2" fmla="*/ 656823 h 940158"/>
                <a:gd name="connsiteX3" fmla="*/ 364903 w 364903"/>
                <a:gd name="connsiteY3" fmla="*/ 940158 h 940158"/>
                <a:gd name="connsiteX0" fmla="*/ 48146 w 395876"/>
                <a:gd name="connsiteY0" fmla="*/ 0 h 940158"/>
                <a:gd name="connsiteX1" fmla="*/ 39559 w 395876"/>
                <a:gd name="connsiteY1" fmla="*/ 250034 h 940158"/>
                <a:gd name="connsiteX2" fmla="*/ 59386 w 395876"/>
                <a:gd name="connsiteY2" fmla="*/ 540396 h 940158"/>
                <a:gd name="connsiteX3" fmla="*/ 395876 w 395876"/>
                <a:gd name="connsiteY3" fmla="*/ 940158 h 940158"/>
                <a:gd name="connsiteX0" fmla="*/ 10460 w 358190"/>
                <a:gd name="connsiteY0" fmla="*/ 0 h 940158"/>
                <a:gd name="connsiteX1" fmla="*/ 1873 w 358190"/>
                <a:gd name="connsiteY1" fmla="*/ 250034 h 940158"/>
                <a:gd name="connsiteX2" fmla="*/ 21700 w 358190"/>
                <a:gd name="connsiteY2" fmla="*/ 540396 h 940158"/>
                <a:gd name="connsiteX3" fmla="*/ 101005 w 358190"/>
                <a:gd name="connsiteY3" fmla="*/ 685577 h 940158"/>
                <a:gd name="connsiteX4" fmla="*/ 358190 w 358190"/>
                <a:gd name="connsiteY4" fmla="*/ 940158 h 94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190" h="940158">
                  <a:moveTo>
                    <a:pt x="10460" y="0"/>
                  </a:moveTo>
                  <a:cubicBezTo>
                    <a:pt x="6167" y="144887"/>
                    <a:pt x="0" y="159968"/>
                    <a:pt x="1873" y="250034"/>
                  </a:cubicBezTo>
                  <a:cubicBezTo>
                    <a:pt x="3746" y="340100"/>
                    <a:pt x="5178" y="467806"/>
                    <a:pt x="21700" y="540396"/>
                  </a:cubicBezTo>
                  <a:cubicBezTo>
                    <a:pt x="38222" y="612986"/>
                    <a:pt x="44923" y="618950"/>
                    <a:pt x="101005" y="685577"/>
                  </a:cubicBezTo>
                  <a:cubicBezTo>
                    <a:pt x="157087" y="752204"/>
                    <a:pt x="316620" y="894490"/>
                    <a:pt x="358190" y="940158"/>
                  </a:cubicBezTo>
                </a:path>
              </a:pathLst>
            </a:custGeom>
            <a:ln w="381000" cap="rnd">
              <a:solidFill>
                <a:srgbClr val="FFFF00"/>
              </a:solidFill>
              <a:beve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Freeform 41"/>
            <p:cNvSpPr>
              <a:spLocks/>
            </p:cNvSpPr>
            <p:nvPr/>
          </p:nvSpPr>
          <p:spPr bwMode="auto">
            <a:xfrm>
              <a:off x="3521926" y="2391730"/>
              <a:ext cx="352128" cy="1965965"/>
            </a:xfrm>
            <a:custGeom>
              <a:avLst/>
              <a:gdLst>
                <a:gd name="connsiteX0" fmla="*/ 9536 w 9536"/>
                <a:gd name="connsiteY0" fmla="*/ 0 h 10000"/>
                <a:gd name="connsiteX1" fmla="*/ 6556 w 9536"/>
                <a:gd name="connsiteY1" fmla="*/ 3757 h 10000"/>
                <a:gd name="connsiteX2" fmla="*/ 5828 w 9536"/>
                <a:gd name="connsiteY2" fmla="*/ 7052 h 10000"/>
                <a:gd name="connsiteX3" fmla="*/ 529 w 9536"/>
                <a:gd name="connsiteY3" fmla="*/ 10000 h 10000"/>
                <a:gd name="connsiteX0" fmla="*/ 4444 w 4444"/>
                <a:gd name="connsiteY0" fmla="*/ 0 h 8821"/>
                <a:gd name="connsiteX1" fmla="*/ 1319 w 4444"/>
                <a:gd name="connsiteY1" fmla="*/ 3757 h 8821"/>
                <a:gd name="connsiteX2" fmla="*/ 556 w 4444"/>
                <a:gd name="connsiteY2" fmla="*/ 7052 h 8821"/>
                <a:gd name="connsiteX3" fmla="*/ 555 w 4444"/>
                <a:gd name="connsiteY3" fmla="*/ 8821 h 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4" h="8821">
                  <a:moveTo>
                    <a:pt x="4444" y="0"/>
                  </a:moveTo>
                  <a:cubicBezTo>
                    <a:pt x="3681" y="1243"/>
                    <a:pt x="1967" y="2582"/>
                    <a:pt x="1319" y="3757"/>
                  </a:cubicBezTo>
                  <a:cubicBezTo>
                    <a:pt x="671" y="4932"/>
                    <a:pt x="683" y="6208"/>
                    <a:pt x="556" y="7052"/>
                  </a:cubicBezTo>
                  <a:cubicBezTo>
                    <a:pt x="429" y="7896"/>
                    <a:pt x="0" y="8103"/>
                    <a:pt x="555" y="8821"/>
                  </a:cubicBezTo>
                </a:path>
              </a:pathLst>
            </a:custGeom>
            <a:noFill/>
            <a:ln w="381000" cap="rnd" cmpd="sng">
              <a:solidFill>
                <a:srgbClr val="FFFF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Calibri"/>
                <a:cs typeface="+mn-cs"/>
              </a:endParaRPr>
            </a:p>
          </p:txBody>
        </p:sp>
        <p:sp>
          <p:nvSpPr>
            <p:cNvPr id="9" name="Oval 42"/>
            <p:cNvSpPr>
              <a:spLocks noChangeArrowheads="1"/>
            </p:cNvSpPr>
            <p:nvPr/>
          </p:nvSpPr>
          <p:spPr bwMode="auto">
            <a:xfrm>
              <a:off x="3343300" y="1643050"/>
              <a:ext cx="1499339" cy="936598"/>
            </a:xfrm>
            <a:prstGeom prst="ellipse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rnd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perspectiveContrastingLeftFacing"/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6620150" y="228600"/>
            <a:ext cx="1646238" cy="835025"/>
          </a:xfrm>
          <a:prstGeom prst="ellipse">
            <a:avLst/>
          </a:prstGeom>
          <a:solidFill>
            <a:srgbClr val="663300"/>
          </a:solidFill>
          <a:ln w="762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7383738" y="2514600"/>
            <a:ext cx="1587" cy="387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7229750" y="1981200"/>
            <a:ext cx="2371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prstClr val="black"/>
                </a:solidFill>
                <a:cs typeface="+mn-cs"/>
              </a:rPr>
              <a:t>ΓΛΥΚΕΡΟΛΗ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6848750" y="381000"/>
            <a:ext cx="913392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white"/>
                </a:solidFill>
                <a:cs typeface="+mn-cs"/>
              </a:rPr>
              <a:t>χολίνη</a:t>
            </a:r>
            <a:endParaRPr lang="en-US" b="1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755338" y="2514600"/>
            <a:ext cx="1587" cy="387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5" name="Oval 37"/>
          <p:cNvSpPr>
            <a:spLocks noChangeArrowheads="1"/>
          </p:cNvSpPr>
          <p:nvPr/>
        </p:nvSpPr>
        <p:spPr bwMode="auto">
          <a:xfrm>
            <a:off x="7839350" y="381000"/>
            <a:ext cx="1905000" cy="1371600"/>
          </a:xfrm>
          <a:prstGeom prst="ellipse">
            <a:avLst/>
          </a:prstGeom>
          <a:solidFill>
            <a:srgbClr val="CC6600"/>
          </a:solidFill>
          <a:ln w="7620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6" name="Rectangle 38"/>
          <p:cNvSpPr>
            <a:spLocks noChangeArrowheads="1"/>
          </p:cNvSpPr>
          <p:nvPr/>
        </p:nvSpPr>
        <p:spPr bwMode="auto">
          <a:xfrm>
            <a:off x="7820274" y="714356"/>
            <a:ext cx="1962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FFFF"/>
                </a:solidFill>
                <a:cs typeface="+mn-cs"/>
              </a:rPr>
              <a:t>φωσφορική</a:t>
            </a:r>
            <a:r>
              <a:rPr lang="en-US" b="1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cs typeface="+mn-cs"/>
              </a:rPr>
              <a:t>ομάδα</a:t>
            </a:r>
            <a:endParaRPr lang="en-US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034456" y="1714488"/>
            <a:ext cx="2924175" cy="1025525"/>
          </a:xfrm>
          <a:custGeom>
            <a:avLst/>
            <a:gdLst>
              <a:gd name="connsiteX0" fmla="*/ 50800 w 2924175"/>
              <a:gd name="connsiteY0" fmla="*/ 320675 h 1025525"/>
              <a:gd name="connsiteX1" fmla="*/ 412750 w 2924175"/>
              <a:gd name="connsiteY1" fmla="*/ 111125 h 1025525"/>
              <a:gd name="connsiteX2" fmla="*/ 1574800 w 2924175"/>
              <a:gd name="connsiteY2" fmla="*/ 34925 h 1025525"/>
              <a:gd name="connsiteX3" fmla="*/ 2260600 w 2924175"/>
              <a:gd name="connsiteY3" fmla="*/ 53975 h 1025525"/>
              <a:gd name="connsiteX4" fmla="*/ 2870200 w 2924175"/>
              <a:gd name="connsiteY4" fmla="*/ 358775 h 1025525"/>
              <a:gd name="connsiteX5" fmla="*/ 2584450 w 2924175"/>
              <a:gd name="connsiteY5" fmla="*/ 911225 h 1025525"/>
              <a:gd name="connsiteX6" fmla="*/ 1003300 w 2924175"/>
              <a:gd name="connsiteY6" fmla="*/ 987425 h 1025525"/>
              <a:gd name="connsiteX7" fmla="*/ 527050 w 2924175"/>
              <a:gd name="connsiteY7" fmla="*/ 987425 h 1025525"/>
              <a:gd name="connsiteX8" fmla="*/ 107950 w 2924175"/>
              <a:gd name="connsiteY8" fmla="*/ 758825 h 1025525"/>
              <a:gd name="connsiteX9" fmla="*/ 50800 w 2924175"/>
              <a:gd name="connsiteY9" fmla="*/ 320675 h 10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4175" h="1025525">
                <a:moveTo>
                  <a:pt x="50800" y="320675"/>
                </a:moveTo>
                <a:cubicBezTo>
                  <a:pt x="101600" y="212725"/>
                  <a:pt x="158750" y="158750"/>
                  <a:pt x="412750" y="111125"/>
                </a:cubicBezTo>
                <a:cubicBezTo>
                  <a:pt x="666750" y="63500"/>
                  <a:pt x="1266825" y="44450"/>
                  <a:pt x="1574800" y="34925"/>
                </a:cubicBezTo>
                <a:cubicBezTo>
                  <a:pt x="1882775" y="25400"/>
                  <a:pt x="2044700" y="0"/>
                  <a:pt x="2260600" y="53975"/>
                </a:cubicBezTo>
                <a:cubicBezTo>
                  <a:pt x="2476500" y="107950"/>
                  <a:pt x="2816225" y="215900"/>
                  <a:pt x="2870200" y="358775"/>
                </a:cubicBezTo>
                <a:cubicBezTo>
                  <a:pt x="2924175" y="501650"/>
                  <a:pt x="2895600" y="806450"/>
                  <a:pt x="2584450" y="911225"/>
                </a:cubicBezTo>
                <a:cubicBezTo>
                  <a:pt x="2273300" y="1016000"/>
                  <a:pt x="1346200" y="974725"/>
                  <a:pt x="1003300" y="987425"/>
                </a:cubicBezTo>
                <a:cubicBezTo>
                  <a:pt x="660400" y="1000125"/>
                  <a:pt x="676275" y="1025525"/>
                  <a:pt x="527050" y="987425"/>
                </a:cubicBezTo>
                <a:cubicBezTo>
                  <a:pt x="377825" y="949325"/>
                  <a:pt x="184150" y="869950"/>
                  <a:pt x="107950" y="758825"/>
                </a:cubicBezTo>
                <a:cubicBezTo>
                  <a:pt x="31750" y="647700"/>
                  <a:pt x="0" y="428625"/>
                  <a:pt x="50800" y="320675"/>
                </a:cubicBez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4000" b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γλυκερόλη</a:t>
            </a:r>
            <a:endParaRPr lang="el-GR" sz="2400" dirty="0" smtClean="0">
              <a:solidFill>
                <a:prstClr val="whit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 bwMode="auto">
          <a:xfrm rot="21151358">
            <a:off x="8205973" y="2389220"/>
            <a:ext cx="1838204" cy="3851989"/>
          </a:xfrm>
          <a:custGeom>
            <a:avLst/>
            <a:gdLst>
              <a:gd name="connsiteX0" fmla="*/ 755650 w 1825625"/>
              <a:gd name="connsiteY0" fmla="*/ 206375 h 3863975"/>
              <a:gd name="connsiteX1" fmla="*/ 755650 w 1825625"/>
              <a:gd name="connsiteY1" fmla="*/ 1273175 h 3863975"/>
              <a:gd name="connsiteX2" fmla="*/ 736600 w 1825625"/>
              <a:gd name="connsiteY2" fmla="*/ 1844675 h 3863975"/>
              <a:gd name="connsiteX3" fmla="*/ 1174750 w 1825625"/>
              <a:gd name="connsiteY3" fmla="*/ 2549525 h 3863975"/>
              <a:gd name="connsiteX4" fmla="*/ 1803400 w 1825625"/>
              <a:gd name="connsiteY4" fmla="*/ 3311525 h 3863975"/>
              <a:gd name="connsiteX5" fmla="*/ 1308100 w 1825625"/>
              <a:gd name="connsiteY5" fmla="*/ 3711575 h 3863975"/>
              <a:gd name="connsiteX6" fmla="*/ 203200 w 1825625"/>
              <a:gd name="connsiteY6" fmla="*/ 2397125 h 3863975"/>
              <a:gd name="connsiteX7" fmla="*/ 127000 w 1825625"/>
              <a:gd name="connsiteY7" fmla="*/ 1730375 h 3863975"/>
              <a:gd name="connsiteX8" fmla="*/ 107950 w 1825625"/>
              <a:gd name="connsiteY8" fmla="*/ 244475 h 3863975"/>
              <a:gd name="connsiteX9" fmla="*/ 774700 w 1825625"/>
              <a:gd name="connsiteY9" fmla="*/ 263525 h 3863975"/>
              <a:gd name="connsiteX0" fmla="*/ 755650 w 1825625"/>
              <a:gd name="connsiteY0" fmla="*/ 206375 h 3863975"/>
              <a:gd name="connsiteX1" fmla="*/ 870981 w 1825625"/>
              <a:gd name="connsiteY1" fmla="*/ 1274828 h 3863975"/>
              <a:gd name="connsiteX2" fmla="*/ 736600 w 1825625"/>
              <a:gd name="connsiteY2" fmla="*/ 1844675 h 3863975"/>
              <a:gd name="connsiteX3" fmla="*/ 1174750 w 1825625"/>
              <a:gd name="connsiteY3" fmla="*/ 2549525 h 3863975"/>
              <a:gd name="connsiteX4" fmla="*/ 1803400 w 1825625"/>
              <a:gd name="connsiteY4" fmla="*/ 3311525 h 3863975"/>
              <a:gd name="connsiteX5" fmla="*/ 1308100 w 1825625"/>
              <a:gd name="connsiteY5" fmla="*/ 3711575 h 3863975"/>
              <a:gd name="connsiteX6" fmla="*/ 203200 w 1825625"/>
              <a:gd name="connsiteY6" fmla="*/ 2397125 h 3863975"/>
              <a:gd name="connsiteX7" fmla="*/ 127000 w 1825625"/>
              <a:gd name="connsiteY7" fmla="*/ 1730375 h 3863975"/>
              <a:gd name="connsiteX8" fmla="*/ 107950 w 1825625"/>
              <a:gd name="connsiteY8" fmla="*/ 244475 h 3863975"/>
              <a:gd name="connsiteX9" fmla="*/ 774700 w 1825625"/>
              <a:gd name="connsiteY9" fmla="*/ 263525 h 3863975"/>
              <a:gd name="connsiteX0" fmla="*/ 755650 w 1825625"/>
              <a:gd name="connsiteY0" fmla="*/ 206375 h 3863975"/>
              <a:gd name="connsiteX1" fmla="*/ 870981 w 1825625"/>
              <a:gd name="connsiteY1" fmla="*/ 1274828 h 3863975"/>
              <a:gd name="connsiteX2" fmla="*/ 736600 w 1825625"/>
              <a:gd name="connsiteY2" fmla="*/ 1844675 h 3863975"/>
              <a:gd name="connsiteX3" fmla="*/ 1174750 w 1825625"/>
              <a:gd name="connsiteY3" fmla="*/ 2549525 h 3863975"/>
              <a:gd name="connsiteX4" fmla="*/ 1803400 w 1825625"/>
              <a:gd name="connsiteY4" fmla="*/ 3311525 h 3863975"/>
              <a:gd name="connsiteX5" fmla="*/ 1308100 w 1825625"/>
              <a:gd name="connsiteY5" fmla="*/ 3711575 h 3863975"/>
              <a:gd name="connsiteX6" fmla="*/ 203200 w 1825625"/>
              <a:gd name="connsiteY6" fmla="*/ 2397125 h 3863975"/>
              <a:gd name="connsiteX7" fmla="*/ 127000 w 1825625"/>
              <a:gd name="connsiteY7" fmla="*/ 1730375 h 3863975"/>
              <a:gd name="connsiteX8" fmla="*/ 107950 w 1825625"/>
              <a:gd name="connsiteY8" fmla="*/ 244475 h 3863975"/>
              <a:gd name="connsiteX9" fmla="*/ 774700 w 1825625"/>
              <a:gd name="connsiteY9" fmla="*/ 263525 h 3863975"/>
              <a:gd name="connsiteX0" fmla="*/ 781584 w 1851559"/>
              <a:gd name="connsiteY0" fmla="*/ 204645 h 3862245"/>
              <a:gd name="connsiteX1" fmla="*/ 896915 w 1851559"/>
              <a:gd name="connsiteY1" fmla="*/ 1273098 h 3862245"/>
              <a:gd name="connsiteX2" fmla="*/ 762534 w 1851559"/>
              <a:gd name="connsiteY2" fmla="*/ 1842945 h 3862245"/>
              <a:gd name="connsiteX3" fmla="*/ 1200684 w 1851559"/>
              <a:gd name="connsiteY3" fmla="*/ 2547795 h 3862245"/>
              <a:gd name="connsiteX4" fmla="*/ 1829334 w 1851559"/>
              <a:gd name="connsiteY4" fmla="*/ 3309795 h 3862245"/>
              <a:gd name="connsiteX5" fmla="*/ 1334034 w 1851559"/>
              <a:gd name="connsiteY5" fmla="*/ 3709845 h 3862245"/>
              <a:gd name="connsiteX6" fmla="*/ 229134 w 1851559"/>
              <a:gd name="connsiteY6" fmla="*/ 2395395 h 3862245"/>
              <a:gd name="connsiteX7" fmla="*/ 152934 w 1851559"/>
              <a:gd name="connsiteY7" fmla="*/ 1728645 h 3862245"/>
              <a:gd name="connsiteX8" fmla="*/ 133884 w 1851559"/>
              <a:gd name="connsiteY8" fmla="*/ 242745 h 3862245"/>
              <a:gd name="connsiteX9" fmla="*/ 956237 w 1851559"/>
              <a:gd name="connsiteY9" fmla="*/ 272174 h 3862245"/>
              <a:gd name="connsiteX0" fmla="*/ 768229 w 1838204"/>
              <a:gd name="connsiteY0" fmla="*/ 194389 h 3851989"/>
              <a:gd name="connsiteX1" fmla="*/ 883560 w 1838204"/>
              <a:gd name="connsiteY1" fmla="*/ 1262842 h 3851989"/>
              <a:gd name="connsiteX2" fmla="*/ 749179 w 1838204"/>
              <a:gd name="connsiteY2" fmla="*/ 1832689 h 3851989"/>
              <a:gd name="connsiteX3" fmla="*/ 1187329 w 1838204"/>
              <a:gd name="connsiteY3" fmla="*/ 2537539 h 3851989"/>
              <a:gd name="connsiteX4" fmla="*/ 1815979 w 1838204"/>
              <a:gd name="connsiteY4" fmla="*/ 3299539 h 3851989"/>
              <a:gd name="connsiteX5" fmla="*/ 1320679 w 1838204"/>
              <a:gd name="connsiteY5" fmla="*/ 3699589 h 3851989"/>
              <a:gd name="connsiteX6" fmla="*/ 215779 w 1838204"/>
              <a:gd name="connsiteY6" fmla="*/ 2385139 h 3851989"/>
              <a:gd name="connsiteX7" fmla="*/ 139579 w 1838204"/>
              <a:gd name="connsiteY7" fmla="*/ 1718389 h 3851989"/>
              <a:gd name="connsiteX8" fmla="*/ 120529 w 1838204"/>
              <a:gd name="connsiteY8" fmla="*/ 232489 h 3851989"/>
              <a:gd name="connsiteX9" fmla="*/ 862754 w 1838204"/>
              <a:gd name="connsiteY9" fmla="*/ 323452 h 3851989"/>
              <a:gd name="connsiteX10" fmla="*/ 942882 w 1838204"/>
              <a:gd name="connsiteY10" fmla="*/ 261918 h 3851989"/>
              <a:gd name="connsiteX0" fmla="*/ 768229 w 1838204"/>
              <a:gd name="connsiteY0" fmla="*/ 194389 h 3851989"/>
              <a:gd name="connsiteX1" fmla="*/ 957932 w 1838204"/>
              <a:gd name="connsiteY1" fmla="*/ 696198 h 3851989"/>
              <a:gd name="connsiteX2" fmla="*/ 883560 w 1838204"/>
              <a:gd name="connsiteY2" fmla="*/ 1262842 h 3851989"/>
              <a:gd name="connsiteX3" fmla="*/ 749179 w 1838204"/>
              <a:gd name="connsiteY3" fmla="*/ 1832689 h 3851989"/>
              <a:gd name="connsiteX4" fmla="*/ 1187329 w 1838204"/>
              <a:gd name="connsiteY4" fmla="*/ 2537539 h 3851989"/>
              <a:gd name="connsiteX5" fmla="*/ 1815979 w 1838204"/>
              <a:gd name="connsiteY5" fmla="*/ 3299539 h 3851989"/>
              <a:gd name="connsiteX6" fmla="*/ 1320679 w 1838204"/>
              <a:gd name="connsiteY6" fmla="*/ 3699589 h 3851989"/>
              <a:gd name="connsiteX7" fmla="*/ 215779 w 1838204"/>
              <a:gd name="connsiteY7" fmla="*/ 2385139 h 3851989"/>
              <a:gd name="connsiteX8" fmla="*/ 139579 w 1838204"/>
              <a:gd name="connsiteY8" fmla="*/ 1718389 h 3851989"/>
              <a:gd name="connsiteX9" fmla="*/ 120529 w 1838204"/>
              <a:gd name="connsiteY9" fmla="*/ 232489 h 3851989"/>
              <a:gd name="connsiteX10" fmla="*/ 862754 w 1838204"/>
              <a:gd name="connsiteY10" fmla="*/ 323452 h 3851989"/>
              <a:gd name="connsiteX11" fmla="*/ 942882 w 1838204"/>
              <a:gd name="connsiteY11" fmla="*/ 261918 h 385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8204" h="3851989">
                <a:moveTo>
                  <a:pt x="768229" y="194389"/>
                </a:moveTo>
                <a:cubicBezTo>
                  <a:pt x="763130" y="197956"/>
                  <a:pt x="938710" y="518123"/>
                  <a:pt x="957932" y="696198"/>
                </a:cubicBezTo>
                <a:cubicBezTo>
                  <a:pt x="977154" y="874274"/>
                  <a:pt x="881636" y="993359"/>
                  <a:pt x="883560" y="1262842"/>
                </a:cubicBezTo>
                <a:cubicBezTo>
                  <a:pt x="880385" y="1535892"/>
                  <a:pt x="698551" y="1620240"/>
                  <a:pt x="749179" y="1832689"/>
                </a:cubicBezTo>
                <a:cubicBezTo>
                  <a:pt x="799807" y="2045139"/>
                  <a:pt x="1009529" y="2293064"/>
                  <a:pt x="1187329" y="2537539"/>
                </a:cubicBezTo>
                <a:cubicBezTo>
                  <a:pt x="1365129" y="2782014"/>
                  <a:pt x="1793754" y="3105864"/>
                  <a:pt x="1815979" y="3299539"/>
                </a:cubicBezTo>
                <a:cubicBezTo>
                  <a:pt x="1838204" y="3493214"/>
                  <a:pt x="1587379" y="3851989"/>
                  <a:pt x="1320679" y="3699589"/>
                </a:cubicBezTo>
                <a:cubicBezTo>
                  <a:pt x="1053979" y="3547189"/>
                  <a:pt x="412629" y="2715339"/>
                  <a:pt x="215779" y="2385139"/>
                </a:cubicBezTo>
                <a:cubicBezTo>
                  <a:pt x="18929" y="2054939"/>
                  <a:pt x="155454" y="2077164"/>
                  <a:pt x="139579" y="1718389"/>
                </a:cubicBezTo>
                <a:cubicBezTo>
                  <a:pt x="123704" y="1359614"/>
                  <a:pt x="0" y="464978"/>
                  <a:pt x="120529" y="232489"/>
                </a:cubicBezTo>
                <a:cubicBezTo>
                  <a:pt x="241058" y="0"/>
                  <a:pt x="725695" y="318547"/>
                  <a:pt x="862754" y="323452"/>
                </a:cubicBezTo>
                <a:cubicBezTo>
                  <a:pt x="999813" y="328357"/>
                  <a:pt x="915384" y="251908"/>
                  <a:pt x="942882" y="261918"/>
                </a:cubicBezTo>
              </a:path>
            </a:pathLst>
          </a:cu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l-GR" sz="2800" b="1" dirty="0" smtClean="0">
              <a:solidFill>
                <a:prstClr val="white"/>
              </a:solidFill>
              <a:latin typeface="Calibri" pitchFamily="34" charset="0"/>
              <a:cs typeface="+mn-cs"/>
            </a:endParaRPr>
          </a:p>
          <a:p>
            <a:pPr eaLnBrk="0" hangingPunct="0"/>
            <a:endParaRPr lang="el-GR" sz="2800" b="1" dirty="0" smtClean="0">
              <a:solidFill>
                <a:prstClr val="white"/>
              </a:solidFill>
              <a:latin typeface="Calibri" pitchFamily="34" charset="0"/>
              <a:cs typeface="+mn-cs"/>
            </a:endParaRPr>
          </a:p>
          <a:p>
            <a:pPr eaLnBrk="0" hangingPunct="0"/>
            <a:r>
              <a:rPr lang="el-GR" sz="2800" b="1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  <a:t>   </a:t>
            </a:r>
            <a:r>
              <a:rPr lang="el-GR" sz="28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Ακόρεστο ακύλιο</a:t>
            </a:r>
          </a:p>
        </p:txBody>
      </p:sp>
      <p:sp>
        <p:nvSpPr>
          <p:cNvPr id="19" name="Freeform 18"/>
          <p:cNvSpPr/>
          <p:nvPr/>
        </p:nvSpPr>
        <p:spPr bwMode="auto">
          <a:xfrm>
            <a:off x="7105894" y="2428868"/>
            <a:ext cx="1000132" cy="4149725"/>
          </a:xfrm>
          <a:custGeom>
            <a:avLst/>
            <a:gdLst>
              <a:gd name="connsiteX0" fmla="*/ 603250 w 708025"/>
              <a:gd name="connsiteY0" fmla="*/ 549275 h 4149725"/>
              <a:gd name="connsiteX1" fmla="*/ 622300 w 708025"/>
              <a:gd name="connsiteY1" fmla="*/ 3597275 h 4149725"/>
              <a:gd name="connsiteX2" fmla="*/ 88900 w 708025"/>
              <a:gd name="connsiteY2" fmla="*/ 3635375 h 4149725"/>
              <a:gd name="connsiteX3" fmla="*/ 88900 w 708025"/>
              <a:gd name="connsiteY3" fmla="*/ 511175 h 4149725"/>
              <a:gd name="connsiteX4" fmla="*/ 603250 w 708025"/>
              <a:gd name="connsiteY4" fmla="*/ 549275 h 414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025" h="4149725">
                <a:moveTo>
                  <a:pt x="603250" y="549275"/>
                </a:moveTo>
                <a:cubicBezTo>
                  <a:pt x="692150" y="1063625"/>
                  <a:pt x="708025" y="3082925"/>
                  <a:pt x="622300" y="3597275"/>
                </a:cubicBezTo>
                <a:cubicBezTo>
                  <a:pt x="536575" y="4111625"/>
                  <a:pt x="177800" y="4149725"/>
                  <a:pt x="88900" y="3635375"/>
                </a:cubicBezTo>
                <a:cubicBezTo>
                  <a:pt x="0" y="3121025"/>
                  <a:pt x="3175" y="1022350"/>
                  <a:pt x="88900" y="511175"/>
                </a:cubicBezTo>
                <a:cubicBezTo>
                  <a:pt x="174625" y="0"/>
                  <a:pt x="514350" y="34925"/>
                  <a:pt x="603250" y="549275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l-GR" sz="3600" b="1" dirty="0" smtClean="0">
                <a:solidFill>
                  <a:prstClr val="white"/>
                </a:solidFill>
                <a:latin typeface="Calibri" pitchFamily="34" charset="0"/>
                <a:cs typeface="+mn-cs"/>
              </a:rPr>
              <a:t>  </a:t>
            </a:r>
            <a:r>
              <a:rPr lang="el-GR" sz="3600" b="1" dirty="0" smtClean="0">
                <a:solidFill>
                  <a:prstClr val="black"/>
                </a:solidFill>
                <a:latin typeface="Calibri" pitchFamily="34" charset="0"/>
                <a:cs typeface="+mn-cs"/>
              </a:rPr>
              <a:t>Κορεσμένο ακύλιο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9128245" y="6270020"/>
            <a:ext cx="1152234" cy="54868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Double Brace 3"/>
          <p:cNvSpPr/>
          <p:nvPr/>
        </p:nvSpPr>
        <p:spPr>
          <a:xfrm>
            <a:off x="1434033" y="372616"/>
            <a:ext cx="2767236" cy="3200400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4673761" y="1536681"/>
            <a:ext cx="907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LH</a:t>
            </a:r>
            <a:endParaRPr lang="el-GR" sz="5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Left Bracket 21"/>
          <p:cNvSpPr/>
          <p:nvPr/>
        </p:nvSpPr>
        <p:spPr>
          <a:xfrm>
            <a:off x="6223620" y="228600"/>
            <a:ext cx="882274" cy="6260740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60" y="20535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itchFamily="34" charset="0"/>
              </a:rPr>
              <a:t>Σύνοψη αντιδράσεων της λιπιδικής υπεροξείδωσης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26682" y="1701602"/>
            <a:ext cx="1588" cy="233968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726829" y="4041285"/>
            <a:ext cx="2974469" cy="707886"/>
            <a:chOff x="7591772" y="3501008"/>
            <a:chExt cx="2974469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7591772" y="3501008"/>
              <a:ext cx="29744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latin typeface="Calibri" pitchFamily="34" charset="0"/>
                </a:rPr>
                <a:t>L</a:t>
              </a:r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  </a:t>
              </a:r>
              <a:r>
                <a:rPr lang="el-GR" sz="2800" b="1" dirty="0" smtClean="0">
                  <a:solidFill>
                    <a:srgbClr val="FFFF00"/>
                  </a:solidFill>
                  <a:latin typeface="Calibri" pitchFamily="34" charset="0"/>
                </a:rPr>
                <a:t>(ρίζα αλκυλίου)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879804" y="364502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>
                <a:latin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39444" y="1124744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LH</a:t>
            </a:r>
            <a:endParaRPr lang="el-GR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5468" y="220486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Έναρξη  αντιδράσεων </a:t>
            </a:r>
            <a:r>
              <a:rPr lang="el-GR" sz="2400" b="1" dirty="0" err="1" smtClean="0">
                <a:solidFill>
                  <a:srgbClr val="FFFF00"/>
                </a:solidFill>
                <a:latin typeface="Calibri" pitchFamily="34" charset="0"/>
              </a:rPr>
              <a:t>υπεροξείδωσης</a:t>
            </a:r>
            <a:endParaRPr lang="en-US" sz="2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αφαίρεση ενός Η</a:t>
            </a:r>
            <a:r>
              <a:rPr lang="el-GR" sz="2400" b="1" baseline="30000" dirty="0" smtClean="0">
                <a:solidFill>
                  <a:srgbClr val="FFFF00"/>
                </a:solidFill>
                <a:latin typeface="Calibri" pitchFamily="34" charset="0"/>
              </a:rPr>
              <a:t>+</a:t>
            </a:r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 από το λιπαρό οξύ)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451585" y="2937632"/>
            <a:ext cx="936104" cy="707886"/>
            <a:chOff x="5647556" y="2060848"/>
            <a:chExt cx="936104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5647556" y="2060848"/>
              <a:ext cx="8547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000" b="1" dirty="0" smtClean="0">
                  <a:solidFill>
                    <a:srgbClr val="FFFF00"/>
                  </a:solidFill>
                  <a:latin typeface="Calibri" pitchFamily="34" charset="0"/>
                </a:rPr>
                <a:t>ΗΟ</a:t>
              </a:r>
              <a:endParaRPr lang="el-GR" sz="4000" b="1" dirty="0">
                <a:solidFill>
                  <a:srgbClr val="FFFF00"/>
                </a:solidFill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439644" y="2204864"/>
              <a:ext cx="144016" cy="144016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75348" y="33265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Ακύλιο ακόρεστου λιπαρού οξέος 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51" y="296385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  <a:latin typeface="Calibri" pitchFamily="34" charset="0"/>
              </a:rPr>
              <a:t>Υδροξυλική ρίζα</a:t>
            </a:r>
            <a:endParaRPr lang="el-GR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0223" y="4003965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3">
                    <a:lumMod val="85000"/>
                  </a:schemeClr>
                </a:solidFill>
                <a:latin typeface="Calibri" pitchFamily="34" charset="0"/>
              </a:rPr>
              <a:t>Μονήρες ηλεκτρόνιο</a:t>
            </a:r>
            <a:endParaRPr lang="el-GR" sz="2000" b="1" dirty="0">
              <a:solidFill>
                <a:schemeClr val="accent3">
                  <a:lumMod val="8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30383" y="3291575"/>
            <a:ext cx="513290" cy="965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5576887" y="0"/>
          <a:ext cx="4710113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9" name="MDLDrawObject Class" r:id="rId4" imgW="5644440" imgH="3413520" progId="">
                  <p:embed/>
                </p:oleObj>
              </mc:Choice>
              <mc:Fallback>
                <p:oleObj name="MDLDrawObject Class" r:id="rId4" imgW="5644440" imgH="3413520" progId="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7" y="0"/>
                        <a:ext cx="4710113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010303" y="1324449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Η</a:t>
            </a:r>
            <a:r>
              <a:rPr lang="el-GR" sz="3600" b="1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l-GR" sz="3600" b="1" dirty="0" smtClean="0">
                <a:solidFill>
                  <a:schemeClr val="bg1"/>
                </a:solidFill>
                <a:latin typeface="Calibri" pitchFamily="34" charset="0"/>
              </a:rPr>
              <a:t>Ο</a:t>
            </a:r>
            <a:endParaRPr lang="el-G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 rot="10288776">
            <a:off x="3191192" y="1445730"/>
            <a:ext cx="1763933" cy="1702203"/>
          </a:xfrm>
          <a:custGeom>
            <a:avLst/>
            <a:gdLst>
              <a:gd name="connsiteX0" fmla="*/ 967408 w 1099930"/>
              <a:gd name="connsiteY0" fmla="*/ 0 h 2107096"/>
              <a:gd name="connsiteX1" fmla="*/ 662608 w 1099930"/>
              <a:gd name="connsiteY1" fmla="*/ 66261 h 2107096"/>
              <a:gd name="connsiteX2" fmla="*/ 238539 w 1099930"/>
              <a:gd name="connsiteY2" fmla="*/ 384314 h 2107096"/>
              <a:gd name="connsiteX3" fmla="*/ 13252 w 1099930"/>
              <a:gd name="connsiteY3" fmla="*/ 901148 h 2107096"/>
              <a:gd name="connsiteX4" fmla="*/ 159025 w 1099930"/>
              <a:gd name="connsiteY4" fmla="*/ 1563757 h 2107096"/>
              <a:gd name="connsiteX5" fmla="*/ 569843 w 1099930"/>
              <a:gd name="connsiteY5" fmla="*/ 1974574 h 2107096"/>
              <a:gd name="connsiteX6" fmla="*/ 1099930 w 1099930"/>
              <a:gd name="connsiteY6" fmla="*/ 2107096 h 210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930" h="2107096">
                <a:moveTo>
                  <a:pt x="967408" y="0"/>
                </a:moveTo>
                <a:cubicBezTo>
                  <a:pt x="875747" y="1104"/>
                  <a:pt x="784086" y="2209"/>
                  <a:pt x="662608" y="66261"/>
                </a:cubicBezTo>
                <a:cubicBezTo>
                  <a:pt x="541130" y="130313"/>
                  <a:pt x="346765" y="245166"/>
                  <a:pt x="238539" y="384314"/>
                </a:cubicBezTo>
                <a:cubicBezTo>
                  <a:pt x="130313" y="523462"/>
                  <a:pt x="26504" y="704574"/>
                  <a:pt x="13252" y="901148"/>
                </a:cubicBezTo>
                <a:cubicBezTo>
                  <a:pt x="0" y="1097722"/>
                  <a:pt x="66260" y="1384853"/>
                  <a:pt x="159025" y="1563757"/>
                </a:cubicBezTo>
                <a:cubicBezTo>
                  <a:pt x="251790" y="1742661"/>
                  <a:pt x="413026" y="1884018"/>
                  <a:pt x="569843" y="1974574"/>
                </a:cubicBezTo>
                <a:cubicBezTo>
                  <a:pt x="726660" y="2065130"/>
                  <a:pt x="913295" y="2086113"/>
                  <a:pt x="1099930" y="2107096"/>
                </a:cubicBezTo>
              </a:path>
            </a:pathLst>
          </a:custGeom>
          <a:ln w="11430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Oval 40"/>
          <p:cNvSpPr/>
          <p:nvPr/>
        </p:nvSpPr>
        <p:spPr bwMode="auto">
          <a:xfrm>
            <a:off x="0" y="6237312"/>
            <a:ext cx="864096" cy="504056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Deflate">
              <a:avLst>
                <a:gd name="adj" fmla="val 9419"/>
              </a:avLst>
            </a:prstTxWarp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GrD</a:t>
            </a:r>
            <a:endParaRPr kumimoji="0" lang="el-GR" sz="2000" b="1" i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9225151" y="3584132"/>
            <a:ext cx="873795" cy="1729123"/>
          </a:xfrm>
          <a:custGeom>
            <a:avLst/>
            <a:gdLst>
              <a:gd name="connsiteX0" fmla="*/ 8586 w 356316"/>
              <a:gd name="connsiteY0" fmla="*/ 0 h 940158"/>
              <a:gd name="connsiteX1" fmla="*/ 8586 w 356316"/>
              <a:gd name="connsiteY1" fmla="*/ 399245 h 940158"/>
              <a:gd name="connsiteX2" fmla="*/ 60102 w 356316"/>
              <a:gd name="connsiteY2" fmla="*/ 656823 h 940158"/>
              <a:gd name="connsiteX3" fmla="*/ 356316 w 356316"/>
              <a:gd name="connsiteY3" fmla="*/ 940158 h 940158"/>
              <a:gd name="connsiteX0" fmla="*/ 17173 w 364903"/>
              <a:gd name="connsiteY0" fmla="*/ 0 h 940158"/>
              <a:gd name="connsiteX1" fmla="*/ 8586 w 364903"/>
              <a:gd name="connsiteY1" fmla="*/ 250034 h 940158"/>
              <a:gd name="connsiteX2" fmla="*/ 68689 w 364903"/>
              <a:gd name="connsiteY2" fmla="*/ 656823 h 940158"/>
              <a:gd name="connsiteX3" fmla="*/ 364903 w 364903"/>
              <a:gd name="connsiteY3" fmla="*/ 940158 h 940158"/>
              <a:gd name="connsiteX0" fmla="*/ 48146 w 395876"/>
              <a:gd name="connsiteY0" fmla="*/ 0 h 940158"/>
              <a:gd name="connsiteX1" fmla="*/ 39559 w 395876"/>
              <a:gd name="connsiteY1" fmla="*/ 250034 h 940158"/>
              <a:gd name="connsiteX2" fmla="*/ 59386 w 395876"/>
              <a:gd name="connsiteY2" fmla="*/ 540396 h 940158"/>
              <a:gd name="connsiteX3" fmla="*/ 395876 w 395876"/>
              <a:gd name="connsiteY3" fmla="*/ 940158 h 940158"/>
              <a:gd name="connsiteX0" fmla="*/ 10460 w 358190"/>
              <a:gd name="connsiteY0" fmla="*/ 0 h 940158"/>
              <a:gd name="connsiteX1" fmla="*/ 1873 w 358190"/>
              <a:gd name="connsiteY1" fmla="*/ 250034 h 940158"/>
              <a:gd name="connsiteX2" fmla="*/ 21700 w 358190"/>
              <a:gd name="connsiteY2" fmla="*/ 540396 h 940158"/>
              <a:gd name="connsiteX3" fmla="*/ 101005 w 358190"/>
              <a:gd name="connsiteY3" fmla="*/ 685577 h 940158"/>
              <a:gd name="connsiteX4" fmla="*/ 358190 w 358190"/>
              <a:gd name="connsiteY4" fmla="*/ 940158 h 94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90" h="940158">
                <a:moveTo>
                  <a:pt x="10460" y="0"/>
                </a:moveTo>
                <a:cubicBezTo>
                  <a:pt x="6167" y="144887"/>
                  <a:pt x="0" y="159968"/>
                  <a:pt x="1873" y="250034"/>
                </a:cubicBezTo>
                <a:cubicBezTo>
                  <a:pt x="3746" y="340100"/>
                  <a:pt x="5178" y="467806"/>
                  <a:pt x="21700" y="540396"/>
                </a:cubicBezTo>
                <a:cubicBezTo>
                  <a:pt x="38222" y="612986"/>
                  <a:pt x="44923" y="618950"/>
                  <a:pt x="101005" y="685577"/>
                </a:cubicBezTo>
                <a:cubicBezTo>
                  <a:pt x="157087" y="752204"/>
                  <a:pt x="316620" y="894490"/>
                  <a:pt x="358190" y="940158"/>
                </a:cubicBezTo>
              </a:path>
            </a:pathLst>
          </a:custGeom>
          <a:ln w="381000" cap="rnd">
            <a:solidFill>
              <a:srgbClr val="FFFF00"/>
            </a:solidFill>
            <a:beve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30" name="Freeform 41"/>
          <p:cNvSpPr>
            <a:spLocks/>
          </p:cNvSpPr>
          <p:nvPr/>
        </p:nvSpPr>
        <p:spPr bwMode="auto">
          <a:xfrm>
            <a:off x="8634494" y="3457600"/>
            <a:ext cx="352128" cy="1965965"/>
          </a:xfrm>
          <a:custGeom>
            <a:avLst/>
            <a:gdLst>
              <a:gd name="connsiteX0" fmla="*/ 9536 w 9536"/>
              <a:gd name="connsiteY0" fmla="*/ 0 h 10000"/>
              <a:gd name="connsiteX1" fmla="*/ 6556 w 9536"/>
              <a:gd name="connsiteY1" fmla="*/ 3757 h 10000"/>
              <a:gd name="connsiteX2" fmla="*/ 5828 w 9536"/>
              <a:gd name="connsiteY2" fmla="*/ 7052 h 10000"/>
              <a:gd name="connsiteX3" fmla="*/ 529 w 9536"/>
              <a:gd name="connsiteY3" fmla="*/ 10000 h 10000"/>
              <a:gd name="connsiteX0" fmla="*/ 4444 w 4444"/>
              <a:gd name="connsiteY0" fmla="*/ 0 h 8821"/>
              <a:gd name="connsiteX1" fmla="*/ 1319 w 4444"/>
              <a:gd name="connsiteY1" fmla="*/ 3757 h 8821"/>
              <a:gd name="connsiteX2" fmla="*/ 556 w 4444"/>
              <a:gd name="connsiteY2" fmla="*/ 7052 h 8821"/>
              <a:gd name="connsiteX3" fmla="*/ 555 w 4444"/>
              <a:gd name="connsiteY3" fmla="*/ 8821 h 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4" h="8821">
                <a:moveTo>
                  <a:pt x="4444" y="0"/>
                </a:moveTo>
                <a:cubicBezTo>
                  <a:pt x="3681" y="1243"/>
                  <a:pt x="1967" y="2582"/>
                  <a:pt x="1319" y="3757"/>
                </a:cubicBezTo>
                <a:cubicBezTo>
                  <a:pt x="671" y="4932"/>
                  <a:pt x="683" y="6208"/>
                  <a:pt x="556" y="7052"/>
                </a:cubicBezTo>
                <a:cubicBezTo>
                  <a:pt x="429" y="7896"/>
                  <a:pt x="0" y="8103"/>
                  <a:pt x="555" y="8821"/>
                </a:cubicBezTo>
              </a:path>
            </a:pathLst>
          </a:custGeom>
          <a:noFill/>
          <a:ln w="381000" cap="rnd" cmpd="sng">
            <a:solidFill>
              <a:srgbClr val="FFFF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latin typeface="Calibri"/>
              <a:cs typeface="+mn-cs"/>
            </a:endParaRPr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8455868" y="2708920"/>
            <a:ext cx="1499339" cy="93659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7018" y="5589240"/>
            <a:ext cx="250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Φωσφολιπίδιο</a:t>
            </a:r>
            <a:r>
              <a:rPr lang="el-GR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μεμβράνης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914334"/>
              </p:ext>
            </p:extLst>
          </p:nvPr>
        </p:nvGraphicFramePr>
        <p:xfrm>
          <a:off x="1965218" y="4286999"/>
          <a:ext cx="5685776" cy="242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40" name="MDLDrawObject Class" r:id="rId6" imgW="4952875" imgH="2114660" progId="">
                  <p:embed/>
                </p:oleObj>
              </mc:Choice>
              <mc:Fallback>
                <p:oleObj name="MDLDrawObject Class" r:id="rId6" imgW="4952875" imgH="211466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218" y="4286999"/>
                        <a:ext cx="5685776" cy="2427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V="1">
            <a:off x="2750273" y="4257309"/>
            <a:ext cx="2271500" cy="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50273" y="4257309"/>
            <a:ext cx="1025075" cy="45454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5" grpId="0"/>
      <p:bldP spid="26" grpId="0"/>
      <p:bldP spid="21" grpId="0"/>
      <p:bldP spid="35" grpId="0"/>
      <p:bldP spid="36" grpId="0" animBg="1"/>
      <p:bldP spid="29" grpId="0" animBg="1"/>
      <p:bldP spid="30" grpId="0" animBg="1"/>
      <p:bldP spid="31" grpId="0" animBg="1"/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16576</TotalTime>
  <Words>1449</Words>
  <Application>Microsoft Office PowerPoint</Application>
  <PresentationFormat>35mm Slides</PresentationFormat>
  <Paragraphs>371</Paragraphs>
  <Slides>42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 Unicode MS</vt:lpstr>
      <vt:lpstr>Arial</vt:lpstr>
      <vt:lpstr>Calibri</vt:lpstr>
      <vt:lpstr>Century Gothic</vt:lpstr>
      <vt:lpstr>Courier New</vt:lpstr>
      <vt:lpstr>Times New Roman</vt:lpstr>
      <vt:lpstr>Verdana</vt:lpstr>
      <vt:lpstr>Wingdings</vt:lpstr>
      <vt:lpstr>Default Design</vt:lpstr>
      <vt:lpstr>MDLDrawObject Class</vt:lpstr>
      <vt:lpstr>ChemSketch</vt:lpstr>
      <vt:lpstr>ISIS/Draw Sketch</vt:lpstr>
      <vt:lpstr>Βιοχημεία</vt:lpstr>
      <vt:lpstr>Άδειες Χρήσης</vt:lpstr>
      <vt:lpstr>Χρηματοδότηση</vt:lpstr>
      <vt:lpstr>Η λιπιδική υπεροξείδωση των πολυακόρεστων λιπαρών οξέων των μεμβρανών</vt:lpstr>
      <vt:lpstr>Περιεχόμενα ενότητας</vt:lpstr>
      <vt:lpstr>ΥΠΟΧΡΕΩΣΕΙΣ ΤΟΥ ΚΥΤΤΑΡΟΥ:</vt:lpstr>
      <vt:lpstr>ΥΠΟΧΡΕΩΣΕΙΣ ΤΟΥ ΚΥΤΤΑΡΟΥ: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Σημείωμα Χρήσης Έργων Τρίτων (1/3)</vt:lpstr>
      <vt:lpstr>Σημείωμα Χρήσης Έργων Τρίτων (2/3)</vt:lpstr>
      <vt:lpstr>Σημείωμα Χρήσης Έργων Τρίτων (3/3)</vt:lpstr>
      <vt:lpstr>Σημείωμα Αναφοράς</vt:lpstr>
      <vt:lpstr>Σημείωμα Αδειοδότησης</vt:lpstr>
      <vt:lpstr>Τέλος ενότητας</vt:lpstr>
      <vt:lpstr>Σημειώματα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Greg. Diamantidis</dc:creator>
  <cp:lastModifiedBy>Grigorios Diamantidis</cp:lastModifiedBy>
  <cp:revision>169</cp:revision>
  <dcterms:created xsi:type="dcterms:W3CDTF">2010-01-09T20:02:07Z</dcterms:created>
  <dcterms:modified xsi:type="dcterms:W3CDTF">2016-11-30T09:27:49Z</dcterms:modified>
</cp:coreProperties>
</file>