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333" r:id="rId3"/>
    <p:sldId id="334" r:id="rId4"/>
    <p:sldId id="335" r:id="rId5"/>
    <p:sldId id="336" r:id="rId6"/>
    <p:sldId id="337" r:id="rId7"/>
    <p:sldId id="339" r:id="rId8"/>
    <p:sldId id="347" r:id="rId9"/>
    <p:sldId id="327" r:id="rId10"/>
    <p:sldId id="326" r:id="rId11"/>
    <p:sldId id="259" r:id="rId12"/>
    <p:sldId id="260" r:id="rId13"/>
    <p:sldId id="261" r:id="rId14"/>
    <p:sldId id="262" r:id="rId15"/>
    <p:sldId id="286" r:id="rId16"/>
    <p:sldId id="291" r:id="rId17"/>
    <p:sldId id="329" r:id="rId18"/>
    <p:sldId id="322" r:id="rId19"/>
    <p:sldId id="328" r:id="rId20"/>
    <p:sldId id="294" r:id="rId21"/>
    <p:sldId id="330" r:id="rId22"/>
    <p:sldId id="296" r:id="rId23"/>
    <p:sldId id="299" r:id="rId24"/>
    <p:sldId id="300" r:id="rId25"/>
    <p:sldId id="301" r:id="rId26"/>
    <p:sldId id="303" r:id="rId27"/>
    <p:sldId id="304" r:id="rId28"/>
    <p:sldId id="305" r:id="rId29"/>
    <p:sldId id="323" r:id="rId30"/>
    <p:sldId id="306" r:id="rId31"/>
    <p:sldId id="324" r:id="rId32"/>
    <p:sldId id="302" r:id="rId33"/>
    <p:sldId id="265" r:id="rId34"/>
    <p:sldId id="266" r:id="rId35"/>
    <p:sldId id="307" r:id="rId36"/>
    <p:sldId id="310" r:id="rId37"/>
    <p:sldId id="271" r:id="rId38"/>
    <p:sldId id="315" r:id="rId39"/>
    <p:sldId id="316" r:id="rId40"/>
    <p:sldId id="317" r:id="rId41"/>
    <p:sldId id="273" r:id="rId42"/>
    <p:sldId id="274" r:id="rId43"/>
    <p:sldId id="275" r:id="rId44"/>
    <p:sldId id="276" r:id="rId45"/>
    <p:sldId id="309" r:id="rId46"/>
    <p:sldId id="313" r:id="rId47"/>
    <p:sldId id="331" r:id="rId48"/>
    <p:sldId id="332" r:id="rId49"/>
    <p:sldId id="340" r:id="rId50"/>
    <p:sldId id="341" r:id="rId51"/>
    <p:sldId id="342" r:id="rId52"/>
    <p:sldId id="343" r:id="rId53"/>
    <p:sldId id="344" r:id="rId54"/>
    <p:sldId id="345" r:id="rId55"/>
    <p:sldId id="346" r:id="rId56"/>
  </p:sldIdLst>
  <p:sldSz cx="10287000" cy="6858000" type="35mm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C00000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72" y="1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84A9-5739-4D55-B6C2-7277CDDFF633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DB9-A712-4C20-B5AF-1AF6CA82A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28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3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8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2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3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1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1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8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3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1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02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173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3945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767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028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953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9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9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4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65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1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6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28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3C88A-4002-4251-9DC9-B65F51643A1A}" type="slidenum">
              <a:rPr lang="en-US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11200"/>
            <a:ext cx="5183187" cy="34544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4" y="4368424"/>
            <a:ext cx="5026025" cy="4064164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4970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3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80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54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037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50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51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52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53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54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83B08-0EA2-4F2F-85F7-6A2D8D98AB66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6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3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CBFF-51DE-421D-8C4F-DCE00F5A6C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52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AF7D-55EA-4501-AEF8-EF8EB21F40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961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8999-0F01-4C5E-8B7E-93AAB0E507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85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FC2E-BE3F-4B9C-B5E8-015327239C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97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1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1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0588-8AA1-4642-ADEE-6496E368FB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712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3E90-15B8-499D-9B39-785343E440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86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94F7-E100-4BF4-9FA8-A8061B9E57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525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700EA-FCB8-40D2-8C5E-E64F56D58A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18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6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6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6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68B5-4069-4F68-BE1F-0AAFE25A98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906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CDDF-A276-4B8A-A636-7BEB1E70E6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08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90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905D-042E-4FC5-9114-F1D260129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241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EBBBF-F5C4-4AC7-9A6E-C63F8CC030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18AB-AC2B-484D-8092-AB74559764F1}" type="datetimeFigureOut">
              <a:rPr lang="el-GR" smtClean="0"/>
              <a:pPr/>
              <a:t>2/8/2016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CC9-7463-44BC-B9F3-2AD9DDB69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6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6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23DDA-2C24-4E72-ACC1-67B8D9EFA9C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aen.com/wallpapers/get/id/14936/resolution/1024x768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3" y="3500438"/>
            <a:ext cx="7775575" cy="1800225"/>
          </a:xfrm>
        </p:spPr>
        <p:txBody>
          <a:bodyPr rtlCol="0">
            <a:normAutofit fontScale="85000" lnSpcReduction="20000"/>
          </a:bodyPr>
          <a:lstStyle/>
          <a:p>
            <a:r>
              <a:rPr lang="el-GR" b="1" dirty="0" smtClean="0">
                <a:latin typeface="Calibri" pitchFamily="34" charset="0"/>
              </a:rPr>
              <a:t>Ενότητα 9: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sz="3100" dirty="0" smtClean="0">
                <a:latin typeface="Calibri" pitchFamily="34" charset="0"/>
                <a:cs typeface="Calibri" pitchFamily="34" charset="0"/>
              </a:rPr>
              <a:t>Ο ενεργειακός μεταβολισμός - Εισαγωγή</a:t>
            </a:r>
            <a:endParaRPr lang="en-US" sz="31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Γρηγόριος </a:t>
            </a:r>
            <a:r>
              <a:rPr lang="el-GR" dirty="0" err="1" smtClean="0">
                <a:latin typeface="Calibri" pitchFamily="34" charset="0"/>
              </a:rPr>
              <a:t>Διαμαντίδης</a:t>
            </a:r>
            <a:r>
              <a:rPr lang="el-GR" dirty="0" smtClean="0"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  <a:noFill/>
        </p:spPr>
        <p:txBody>
          <a:bodyPr anchor="ctr"/>
          <a:lstStyle/>
          <a:p>
            <a:pPr algn="ctr"/>
            <a:fld id="{7C8AB91E-038B-409A-9D49-90D4EAB4CC89}" type="slidenum">
              <a:rPr lang="en-US" b="1">
                <a:solidFill>
                  <a:schemeClr val="tx2"/>
                </a:solidFill>
                <a:latin typeface="Calibri" pitchFamily="34" charset="0"/>
              </a:rPr>
              <a:pPr algn="ctr"/>
              <a:t>10</a:t>
            </a:fld>
            <a:endParaRPr lang="en-US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4422775" y="620713"/>
            <a:ext cx="1008063" cy="1223962"/>
          </a:xfrm>
          <a:custGeom>
            <a:avLst/>
            <a:gdLst>
              <a:gd name="T0" fmla="*/ 35284397 w 21600"/>
              <a:gd name="T1" fmla="*/ 0 h 21600"/>
              <a:gd name="T2" fmla="*/ 0 w 21600"/>
              <a:gd name="T3" fmla="*/ 34677848 h 21600"/>
              <a:gd name="T4" fmla="*/ 35284397 w 21600"/>
              <a:gd name="T5" fmla="*/ 69355697 h 21600"/>
              <a:gd name="T6" fmla="*/ 47045875 w 21600"/>
              <a:gd name="T7" fmla="*/ 3467784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1</a:t>
            </a:r>
            <a:endParaRPr lang="el-GR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4422775" y="4149725"/>
            <a:ext cx="1009650" cy="1223963"/>
          </a:xfrm>
          <a:custGeom>
            <a:avLst/>
            <a:gdLst>
              <a:gd name="T0" fmla="*/ 35395570 w 21600"/>
              <a:gd name="T1" fmla="*/ 0 h 21600"/>
              <a:gd name="T2" fmla="*/ 0 w 21600"/>
              <a:gd name="T3" fmla="*/ 34677933 h 21600"/>
              <a:gd name="T4" fmla="*/ 35395570 w 21600"/>
              <a:gd name="T5" fmla="*/ 69355810 h 21600"/>
              <a:gd name="T6" fmla="*/ 47194121 w 21600"/>
              <a:gd name="T7" fmla="*/ 346779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3</a:t>
            </a:r>
            <a:endParaRPr lang="el-GR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480050" y="260350"/>
            <a:ext cx="4776788" cy="15696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dirty="0">
                <a:solidFill>
                  <a:srgbClr val="FFFF00"/>
                </a:solidFill>
                <a:latin typeface="Calibri" pitchFamily="34" charset="0"/>
              </a:rPr>
              <a:t>ΕΝΕΡΓΕΙΑ ΥΔΡΟΛΥΣΗΣ ΤΗΣ 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ΑΤΡ</a:t>
            </a:r>
            <a:r>
              <a:rPr lang="el-GR" sz="3200" dirty="0">
                <a:solidFill>
                  <a:srgbClr val="FFFF00"/>
                </a:solidFill>
                <a:latin typeface="Calibri" pitchFamily="34" charset="0"/>
              </a:rPr>
              <a:t> ΚΑΙ ΑΝΑΓΩΓΙΚΗ ΔΥΝΑΜΗ  </a:t>
            </a:r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(NADPH+H</a:t>
            </a:r>
            <a:r>
              <a:rPr lang="en-GB" sz="3200" b="1" baseline="30000" dirty="0">
                <a:solidFill>
                  <a:srgbClr val="FFFF00"/>
                </a:solidFill>
                <a:latin typeface="Calibri" pitchFamily="34" charset="0"/>
              </a:rPr>
              <a:t>+</a:t>
            </a:r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431532" y="2117174"/>
            <a:ext cx="4778375" cy="1815882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dirty="0">
                <a:solidFill>
                  <a:srgbClr val="FFFF00"/>
                </a:solidFill>
                <a:latin typeface="Calibri" pitchFamily="34" charset="0"/>
              </a:rPr>
              <a:t>ΣΤΙΣ ΑΝΤΙΔΡΑΣΕΙΣ ΣΥΝΘΕΣΗΣ </a:t>
            </a:r>
            <a:r>
              <a:rPr lang="el-GR" sz="2800" dirty="0" smtClean="0">
                <a:solidFill>
                  <a:srgbClr val="FFFF00"/>
                </a:solidFill>
                <a:latin typeface="Calibri" pitchFamily="34" charset="0"/>
              </a:rPr>
              <a:t>ΜΟΡΙΩΝ, ΣΤΗΝ ΚΙΝΗΣΗ ΚΑΙ ΣΕ ΚΑΘΕ ΕΙΔΟΥΣ ΒΙΟΛΟΓΙΚΗ ΛΕΙΤΟΥΡΓΙΑ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508625" y="4221163"/>
            <a:ext cx="4778375" cy="107632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ΜΕ ΟΞΕΙΔΟΑΝΑΓΩΓΙΚΕΣ </a:t>
            </a:r>
            <a:r>
              <a:rPr lang="el-GR" sz="3200" dirty="0">
                <a:solidFill>
                  <a:srgbClr val="FFFF00"/>
                </a:solidFill>
                <a:latin typeface="Calibri" pitchFamily="34" charset="0"/>
              </a:rPr>
              <a:t>ΑΝΤΙΔΡΑΣΕΙΣ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5065" name="AutoShape 8"/>
          <p:cNvSpPr>
            <a:spLocks noChangeArrowheads="1"/>
          </p:cNvSpPr>
          <p:nvPr/>
        </p:nvSpPr>
        <p:spPr bwMode="auto">
          <a:xfrm>
            <a:off x="4422775" y="5634038"/>
            <a:ext cx="1009650" cy="1223962"/>
          </a:xfrm>
          <a:custGeom>
            <a:avLst/>
            <a:gdLst>
              <a:gd name="T0" fmla="*/ 35395570 w 21600"/>
              <a:gd name="T1" fmla="*/ 0 h 21600"/>
              <a:gd name="T2" fmla="*/ 0 w 21600"/>
              <a:gd name="T3" fmla="*/ 34677848 h 21600"/>
              <a:gd name="T4" fmla="*/ 35395570 w 21600"/>
              <a:gd name="T5" fmla="*/ 69355697 h 21600"/>
              <a:gd name="T6" fmla="*/ 47194121 w 21600"/>
              <a:gd name="T7" fmla="*/ 3467784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4</a:t>
            </a:r>
            <a:endParaRPr lang="el-GR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5431532" y="5589588"/>
            <a:ext cx="4778375" cy="10763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dirty="0">
                <a:solidFill>
                  <a:srgbClr val="FFFF00"/>
                </a:solidFill>
                <a:latin typeface="Calibri" pitchFamily="34" charset="0"/>
              </a:rPr>
              <a:t>ΧΗΜΙΚΗ ΕΝΕΡΓΕΙΑ ΤΡΟΦΩΝ ΚΑΙ ΗΛΙΑΚΗ 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5067" name="AutoShape 10"/>
          <p:cNvSpPr>
            <a:spLocks noChangeArrowheads="1"/>
          </p:cNvSpPr>
          <p:nvPr/>
        </p:nvSpPr>
        <p:spPr bwMode="auto">
          <a:xfrm>
            <a:off x="4422775" y="2420938"/>
            <a:ext cx="1008063" cy="1223962"/>
          </a:xfrm>
          <a:custGeom>
            <a:avLst/>
            <a:gdLst>
              <a:gd name="T0" fmla="*/ 35284397 w 21600"/>
              <a:gd name="T1" fmla="*/ 0 h 21600"/>
              <a:gd name="T2" fmla="*/ 0 w 21600"/>
              <a:gd name="T3" fmla="*/ 34677848 h 21600"/>
              <a:gd name="T4" fmla="*/ 35284397 w 21600"/>
              <a:gd name="T5" fmla="*/ 69355697 h 21600"/>
              <a:gd name="T6" fmla="*/ 47045875 w 21600"/>
              <a:gd name="T7" fmla="*/ 3467784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endParaRPr lang="el-GR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214290"/>
            <a:ext cx="4429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ΠΟΙΑ ΜΟΡΦΗΣ ΕΝΕΡΓΕΙΑ ΧΡΗΣΙΜΟΠΟΙΟΥΝ ΤΑ ΚΥΤΤΑΡΑ ΚΑΙ ΟΙ ΟΡΓΑΝΙΣΜΟΙ;</a:t>
            </a:r>
            <a:endParaRPr lang="el-GR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2643182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ΠΟΥ ΤΗΝ ΧΡΗΣΙΜΟΠΟΙΟΥΝ ΚΑΙ ΜΕ ΠΟΙΟ ΤΡΟΠΟ;</a:t>
            </a:r>
            <a:endParaRPr lang="el-GR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4143380"/>
            <a:ext cx="442912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l-GR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ΜΕ ΠΟΙΟ ΤΡΟΠΟ ΕΙΣΕΡΧΕΤΑΙ Η ΕΝΕΡΓΕΙΑ ΤΟΥ ΠΕΡΙΒΑΛΛΟΝΤΟΣ ΜΕΣΑ ΣΤΑ ΚΥΤΤΑΡΑ;</a:t>
            </a:r>
            <a:endParaRPr lang="el-GR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0" y="5929330"/>
            <a:ext cx="435768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l-GR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ΠΟΙΑ ΜΟΡΦΗ ΕΝΕΡΓΕΙΑΣ ΤΟΥ ΠΕΡΙΒΑΛΛΟΝΤΟΣ;</a:t>
            </a:r>
            <a:endParaRPr lang="en-GB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  <p:bldP spid="167942" grpId="0" animBg="1"/>
      <p:bldP spid="167943" grpId="0" animBg="1"/>
      <p:bldP spid="167945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2" y="188640"/>
            <a:ext cx="4608512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l-GR" sz="2800" b="1" dirty="0" smtClean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927914" y="404664"/>
            <a:ext cx="2295706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44463" y="4221163"/>
            <a:ext cx="10039350" cy="255454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/>
              <a:t>Κυτταρικές εργασίες:</a:t>
            </a:r>
          </a:p>
          <a:p>
            <a:pPr algn="ctr"/>
            <a:r>
              <a:rPr lang="el-GR" sz="4000" b="1" dirty="0" smtClean="0"/>
              <a:t>βιοσύνθεση μορίων (με βάση κάποια πηγή άνθρακα), μηχανική εργασία, οσμωτική ισορροπία, μεταφορά γενετικού υλικού, κ.ά.</a:t>
            </a:r>
            <a:endParaRPr lang="el-GR" sz="4000" b="1" dirty="0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196752"/>
            <a:ext cx="3429024" cy="1296144"/>
          </a:xfrm>
          <a:prstGeom prst="downArrow">
            <a:avLst>
              <a:gd name="adj1" fmla="val 60517"/>
              <a:gd name="adj2" fmla="val 52946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575300" y="18864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8975726" y="3341687"/>
            <a:ext cx="1511300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980728"/>
            <a:ext cx="3384376" cy="2808312"/>
          </a:xfrm>
          <a:prstGeom prst="ellipse">
            <a:avLst/>
          </a:prstGeom>
          <a:solidFill>
            <a:srgbClr val="4A452A">
              <a:alpha val="8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και ανόργανα μόρια)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7196" y="1124744"/>
            <a:ext cx="2376264" cy="1152128"/>
          </a:xfrm>
          <a:prstGeom prst="ellipse">
            <a:avLst/>
          </a:prstGeom>
          <a:solidFill>
            <a:srgbClr val="C00000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28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501" y="625604"/>
            <a:ext cx="323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ΕΝΕΡΓΕΙΑ ΤΟΥ ΠΕΡΙΒΑΛΛΟΝΤΟΣ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5" grpId="0" animBg="1"/>
      <p:bldP spid="46087" grpId="0" animBg="1"/>
      <p:bldP spid="46088" grpId="0" animBg="1"/>
      <p:bldP spid="46089" grpId="0"/>
      <p:bldP spid="460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600075" cy="244475"/>
          </a:xfrm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fld id="{E63DFCB0-DEB4-4D2E-B2AC-0A64706216D6}" type="slidenum">
              <a:rPr lang="en-US">
                <a:solidFill>
                  <a:srgbClr val="FFFFFF"/>
                </a:solidFill>
              </a:rPr>
              <a:pPr algn="ctr"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791572" y="2708920"/>
            <a:ext cx="410445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4071930" y="357166"/>
            <a:ext cx="1450975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>
                <a:ea typeface="Tahoma" pitchFamily="34" charset="0"/>
                <a:cs typeface="Tahoma" pitchFamily="34" charset="0"/>
              </a:rPr>
              <a:t>είσοδος</a:t>
            </a:r>
            <a:endParaRPr lang="el-GR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02940" y="5229200"/>
            <a:ext cx="10039350" cy="13234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 smtClean="0"/>
              <a:t>Κυτταρικ</a:t>
            </a:r>
            <a:r>
              <a:rPr lang="el-GR" sz="4000" dirty="0" smtClean="0"/>
              <a:t>ό</a:t>
            </a:r>
            <a:r>
              <a:rPr lang="en-US" sz="4000" dirty="0" smtClean="0"/>
              <a:t> </a:t>
            </a:r>
            <a:r>
              <a:rPr lang="el-GR" sz="4000" dirty="0" smtClean="0"/>
              <a:t>έργο</a:t>
            </a:r>
            <a:r>
              <a:rPr lang="en-US" sz="4000" dirty="0" smtClean="0"/>
              <a:t>:</a:t>
            </a:r>
            <a:endParaRPr lang="en-US" sz="4000" dirty="0"/>
          </a:p>
          <a:p>
            <a:pPr algn="ctr"/>
            <a:r>
              <a:rPr lang="el-GR" sz="4000" dirty="0" smtClean="0"/>
              <a:t>βιο</a:t>
            </a:r>
            <a:r>
              <a:rPr lang="en-US" sz="4000" dirty="0" err="1" smtClean="0"/>
              <a:t>σύνθεση</a:t>
            </a:r>
            <a:r>
              <a:rPr lang="en-US" sz="4000" dirty="0" smtClean="0"/>
              <a:t> </a:t>
            </a:r>
            <a:r>
              <a:rPr lang="en-US" sz="4000" dirty="0" err="1" smtClean="0"/>
              <a:t>μορίων</a:t>
            </a:r>
            <a:r>
              <a:rPr lang="el-GR" sz="4000" dirty="0" smtClean="0"/>
              <a:t> (με κάποια πηγή άνθρακα)</a:t>
            </a:r>
            <a:endParaRPr lang="en-US" sz="4000" dirty="0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285860"/>
            <a:ext cx="3429024" cy="13510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357814" y="21429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3500390" y="0"/>
            <a:ext cx="6786610" cy="28529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3333FF"/>
                </a:solidFill>
                <a:ea typeface="Tahoma" pitchFamily="34" charset="0"/>
                <a:cs typeface="Tahoma" pitchFamily="34" charset="0"/>
              </a:rPr>
              <a:t>ΚΑΤΑΒΟΛΙΣΜΟΣ</a:t>
            </a:r>
            <a:endParaRPr lang="el-GR" sz="4400" b="1" dirty="0">
              <a:solidFill>
                <a:srgbClr val="3333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1759124" y="3861048"/>
            <a:ext cx="6786610" cy="2996952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3333FF"/>
                </a:solidFill>
                <a:ea typeface="Tahoma" pitchFamily="34" charset="0"/>
                <a:cs typeface="Tahoma" pitchFamily="34" charset="0"/>
              </a:rPr>
              <a:t>ΑΝΑΒΟΛΙΣΜΟΣ</a:t>
            </a:r>
            <a:endParaRPr lang="el-GR" sz="4400" b="1" dirty="0">
              <a:solidFill>
                <a:srgbClr val="3333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1402" y="242886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ea typeface="Tahoma" pitchFamily="34" charset="0"/>
                <a:cs typeface="Tahoma" pitchFamily="34" charset="0"/>
              </a:rPr>
              <a:t>Ως προς την ενέργεια:</a:t>
            </a:r>
          </a:p>
          <a:p>
            <a:pPr algn="ctr"/>
            <a:r>
              <a:rPr lang="el-GR" sz="32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Χημειότροφοι οργανισμοί</a:t>
            </a:r>
            <a:endParaRPr lang="el-GR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0"/>
            <a:ext cx="4135388" cy="242088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και οργανικά μόρια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4906713" y="3665787"/>
            <a:ext cx="2159994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algn="ctr"/>
            <a:r>
              <a:rPr lang="el-GR" sz="28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800" b="1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647556" y="3356992"/>
            <a:ext cx="4176464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NAD</a:t>
            </a:r>
            <a:r>
              <a:rPr lang="el-GR" sz="4400" b="1" dirty="0">
                <a:solidFill>
                  <a:srgbClr val="FFFF00"/>
                </a:solidFill>
              </a:rPr>
              <a:t>Ρ</a:t>
            </a:r>
            <a:r>
              <a:rPr lang="en-US" sz="4400" b="1" dirty="0">
                <a:solidFill>
                  <a:srgbClr val="FFFF00"/>
                </a:solidFill>
              </a:rPr>
              <a:t>H</a:t>
            </a:r>
            <a:r>
              <a:rPr lang="el-GR" sz="4400" b="1" dirty="0">
                <a:solidFill>
                  <a:srgbClr val="FFFF00"/>
                </a:solidFill>
              </a:rPr>
              <a:t>+Η</a:t>
            </a:r>
            <a:r>
              <a:rPr lang="el-GR" sz="4400" b="1" baseline="30000" dirty="0">
                <a:solidFill>
                  <a:srgbClr val="FFFF00"/>
                </a:solidFill>
              </a:rPr>
              <a:t>+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055268" y="357166"/>
            <a:ext cx="2467637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 smtClean="0"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4871020" y="4133528"/>
            <a:ext cx="1511300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r>
              <a:rPr lang="el-GR" sz="24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02940" y="5229200"/>
            <a:ext cx="10039350" cy="132343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Κυτταρικ</a:t>
            </a:r>
            <a:r>
              <a:rPr lang="el-GR" sz="4000" dirty="0" smtClean="0">
                <a:solidFill>
                  <a:srgbClr val="FFFF00"/>
                </a:solidFill>
              </a:rPr>
              <a:t>ό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έργο</a:t>
            </a:r>
            <a:r>
              <a:rPr lang="en-US" sz="4000" dirty="0" smtClean="0">
                <a:solidFill>
                  <a:srgbClr val="FFFF00"/>
                </a:solidFill>
              </a:rPr>
              <a:t>:</a:t>
            </a:r>
            <a:endParaRPr lang="en-US" sz="4000" dirty="0">
              <a:solidFill>
                <a:srgbClr val="FFFF00"/>
              </a:solidFill>
            </a:endParaRPr>
          </a:p>
          <a:p>
            <a:pPr algn="ctr"/>
            <a:r>
              <a:rPr lang="el-GR" sz="4000" dirty="0" smtClean="0">
                <a:solidFill>
                  <a:srgbClr val="FFFF00"/>
                </a:solidFill>
              </a:rPr>
              <a:t>βιο</a:t>
            </a:r>
            <a:r>
              <a:rPr lang="en-US" sz="4000" dirty="0" err="1" smtClean="0">
                <a:solidFill>
                  <a:srgbClr val="FFFF00"/>
                </a:solidFill>
              </a:rPr>
              <a:t>σύνθεση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μορίων</a:t>
            </a:r>
            <a:r>
              <a:rPr lang="el-GR" sz="4000" dirty="0" smtClean="0">
                <a:solidFill>
                  <a:srgbClr val="FFFF00"/>
                </a:solidFill>
              </a:rPr>
              <a:t> (με κάποια πηγή άνθρακα)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285860"/>
            <a:ext cx="3429024" cy="2071132"/>
          </a:xfrm>
          <a:prstGeom prst="downArrow">
            <a:avLst>
              <a:gd name="adj1" fmla="val 50000"/>
              <a:gd name="adj2" fmla="val 43194"/>
            </a:avLst>
          </a:prstGeom>
          <a:solidFill>
            <a:schemeClr val="accent1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357814" y="21429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3703340" y="0"/>
            <a:ext cx="6583660" cy="33569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3333FF"/>
                </a:solidFill>
                <a:ea typeface="Tahoma" pitchFamily="34" charset="0"/>
                <a:cs typeface="Tahoma" pitchFamily="34" charset="0"/>
              </a:rPr>
              <a:t>ΦΩΤΟΧΗΜΙΚΕΣ ΑΝΤΙΔΡΑΣΕΙΣ </a:t>
            </a:r>
            <a:endParaRPr lang="el-GR" sz="4400" b="1" dirty="0">
              <a:solidFill>
                <a:srgbClr val="3333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1039044" y="4509120"/>
            <a:ext cx="6786610" cy="2000264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3333FF"/>
                </a:solidFill>
                <a:ea typeface="Tahoma" pitchFamily="34" charset="0"/>
                <a:cs typeface="Tahoma" pitchFamily="34" charset="0"/>
              </a:rPr>
              <a:t>ΑΝΑΒΟΛΙΣΜΟΣ</a:t>
            </a:r>
            <a:endParaRPr lang="el-GR" sz="4400" b="1" dirty="0">
              <a:solidFill>
                <a:srgbClr val="3333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90972" y="270892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ea typeface="Tahoma" pitchFamily="34" charset="0"/>
                <a:cs typeface="Tahoma" pitchFamily="34" charset="0"/>
              </a:rPr>
              <a:t>Ως προς την ενέργεια:</a:t>
            </a:r>
          </a:p>
          <a:p>
            <a:pPr algn="ctr"/>
            <a:r>
              <a:rPr lang="el-GR" sz="3200" b="1" dirty="0" err="1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Φωτότροφοι</a:t>
            </a:r>
            <a:r>
              <a:rPr lang="el-GR" sz="32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οργανισμοί</a:t>
            </a:r>
            <a:endParaRPr lang="el-GR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0"/>
            <a:ext cx="3127276" cy="17281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40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40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40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2" y="188640"/>
            <a:ext cx="4608512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l-GR" sz="2800" b="1" dirty="0" smtClean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927914" y="404664"/>
            <a:ext cx="2295706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44463" y="4221163"/>
            <a:ext cx="10039350" cy="255454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/>
              <a:t>Κυτταρικές εργασίες:</a:t>
            </a:r>
          </a:p>
          <a:p>
            <a:pPr algn="ctr"/>
            <a:r>
              <a:rPr lang="el-GR" sz="4000" b="1" dirty="0" smtClean="0"/>
              <a:t>βιοσύνθεση μορίων (με βάση κάποια πηγή άνθρακα), μηχανική εργασία, οσμωτική ισορροπία, μεταφορά γενετικού υλικού, κ.ά.</a:t>
            </a:r>
            <a:endParaRPr lang="el-GR" sz="4000" b="1" dirty="0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196752"/>
            <a:ext cx="3429024" cy="1296144"/>
          </a:xfrm>
          <a:prstGeom prst="downArrow">
            <a:avLst>
              <a:gd name="adj1" fmla="val 60517"/>
              <a:gd name="adj2" fmla="val 52946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575300" y="18864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8975726" y="3341687"/>
            <a:ext cx="1511300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980728"/>
            <a:ext cx="3384376" cy="280831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και ανόργανα μόρια)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7196" y="1124744"/>
            <a:ext cx="2376264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28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2560570">
            <a:off x="5246533" y="548681"/>
            <a:ext cx="1152128" cy="2666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999" y="625604"/>
            <a:ext cx="323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ΕΝΕΡΓΕΙΑ ΤΟΥ ΠΕΡΙΒΑΛΛΟΝΤΟΣ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083" grpId="0" animBg="1"/>
      <p:bldP spid="46085" grpId="0" animBg="1"/>
      <p:bldP spid="46087" grpId="0" animBg="1"/>
      <p:bldP spid="46088" grpId="0" animBg="1"/>
      <p:bldP spid="46086" grpId="0" animBg="1"/>
      <p:bldP spid="11" grpId="0" animBg="1"/>
      <p:bldP spid="12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2" y="188640"/>
            <a:ext cx="5688632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l-GR" sz="2800" b="1" dirty="0" smtClean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4279498" y="423869"/>
            <a:ext cx="2295706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02940" y="4730368"/>
            <a:ext cx="10039350" cy="193899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/>
              <a:t>Κυτταρικές εργασίες:</a:t>
            </a:r>
          </a:p>
          <a:p>
            <a:pPr algn="ctr"/>
            <a:r>
              <a:rPr lang="el-GR" sz="4000" b="1" dirty="0" smtClean="0"/>
              <a:t>Π.χ., βιοσύνθεση μορίων με βάση κάποια πηγή άνθρακα</a:t>
            </a:r>
            <a:endParaRPr lang="el-GR" sz="4000" b="1" dirty="0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539012" y="1196752"/>
            <a:ext cx="3429024" cy="1296144"/>
          </a:xfrm>
          <a:prstGeom prst="downArrow">
            <a:avLst>
              <a:gd name="adj1" fmla="val 60517"/>
              <a:gd name="adj2" fmla="val 52946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6027984" y="188640"/>
            <a:ext cx="41560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8831399" y="3486014"/>
            <a:ext cx="1799954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32" y="440668"/>
            <a:ext cx="3384376" cy="280831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και ανόργανα μόρια)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78060" y="1124744"/>
            <a:ext cx="2376264" cy="2304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28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7561" y="3429000"/>
            <a:ext cx="323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ΕΝΕΡΓΕΙΑ ΤΟΥ ΠΕΡΙΒΑΛΛΟΝΤΟΣ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3291680" y="2810272"/>
            <a:ext cx="41560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73272" y="2780362"/>
            <a:ext cx="842036" cy="87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169440" y="2826648"/>
            <a:ext cx="585770" cy="87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5418" y="2780361"/>
            <a:ext cx="61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39336" y="2810272"/>
            <a:ext cx="61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5219" y="2810272"/>
            <a:ext cx="2403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ΔΟΤΗΣ ΗΛΕΚΤΡΟΝΙΩΝ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35788" y="2788303"/>
            <a:ext cx="2403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ΑΠΟΔΕΚΤΗΣ ΗΛΕΚΤΡΟΝΙΩΝ</a:t>
            </a:r>
            <a:endParaRPr lang="en-US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4988" y="1557315"/>
            <a:ext cx="0" cy="1223613"/>
          </a:xfrm>
          <a:prstGeom prst="straightConnector1">
            <a:avLst/>
          </a:prstGeom>
          <a:ln w="152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19" y="100312"/>
            <a:ext cx="2403615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Ανόργανες ουσίες (π.χ., νερό, ΝΟ</a:t>
            </a:r>
            <a:r>
              <a:rPr lang="el-GR" sz="2800" b="1" baseline="-25000" dirty="0" smtClean="0"/>
              <a:t>3</a:t>
            </a:r>
            <a:r>
              <a:rPr lang="el-GR" sz="2800" b="1" baseline="30000" dirty="0" smtClean="0"/>
              <a:t>-</a:t>
            </a:r>
            <a:r>
              <a:rPr lang="el-GR" sz="2800" b="1" dirty="0" smtClean="0"/>
              <a:t>)</a:t>
            </a:r>
            <a:endParaRPr lang="en-US" sz="28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988" y="3764379"/>
            <a:ext cx="0" cy="1223613"/>
          </a:xfrm>
          <a:prstGeom prst="straightConnector1">
            <a:avLst/>
          </a:prstGeom>
          <a:ln w="1524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5219" y="5068341"/>
            <a:ext cx="2403615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Οργανικές ουσίες (π.χ., γλυκόζη, λίπη)</a:t>
            </a:r>
            <a:endParaRPr lang="en-US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39244" y="792809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8441" y="100311"/>
            <a:ext cx="2403615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Ως προς το δότη ηλεκτρονίων </a:t>
            </a:r>
            <a:endParaRPr lang="en-US" sz="28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79604" y="795909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34902" y="315754"/>
            <a:ext cx="240361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/>
              <a:t>Λιθότροφοι</a:t>
            </a:r>
            <a:r>
              <a:rPr lang="el-GR" sz="2800" b="1" dirty="0" smtClean="0"/>
              <a:t> οργανισμοί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64126" y="5680490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73323" y="4987992"/>
            <a:ext cx="2403615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Ως προς το δότη ηλεκτρονίων </a:t>
            </a:r>
            <a:endParaRPr lang="en-US" sz="28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04486" y="5683590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59784" y="5203435"/>
            <a:ext cx="240361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/>
              <a:t>Οργανότροφοι</a:t>
            </a:r>
            <a:r>
              <a:rPr lang="el-GR" sz="2800" b="1" dirty="0" smtClean="0"/>
              <a:t> οργανισμοί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359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2" y="188640"/>
            <a:ext cx="46085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ΕΝΕΡΓΕΙΑ ΤΟΥ ΠΕΡΙΒΑΛΛΟΝΤΟΣ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783898" y="404664"/>
            <a:ext cx="2295706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02940" y="4730368"/>
            <a:ext cx="10039350" cy="193899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/>
              <a:t>Κυτταρικές εργασίες:</a:t>
            </a:r>
          </a:p>
          <a:p>
            <a:pPr algn="ctr"/>
            <a:r>
              <a:rPr lang="el-GR" sz="4000" b="1" dirty="0" smtClean="0"/>
              <a:t>Π.χ., βιοσύνθεση μορίων με βάση κάποια πηγή άνθρακα</a:t>
            </a:r>
            <a:endParaRPr lang="el-GR" sz="4000" b="1" dirty="0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196752"/>
            <a:ext cx="3429024" cy="1296144"/>
          </a:xfrm>
          <a:prstGeom prst="downArrow">
            <a:avLst>
              <a:gd name="adj1" fmla="val 60517"/>
              <a:gd name="adj2" fmla="val 52946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575300" y="18864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8831399" y="3486014"/>
            <a:ext cx="1799954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196752"/>
            <a:ext cx="3384376" cy="280831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και ανόργανα μόρια)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7196" y="1124744"/>
            <a:ext cx="2376264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28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3775348" cy="24208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 smtClean="0">
                <a:ea typeface="Tahoma" pitchFamily="34" charset="0"/>
                <a:cs typeface="Tahoma" pitchFamily="34" charset="0"/>
              </a:rPr>
              <a:t>Πηγή ΑΝΘΡΑΚΑ: </a:t>
            </a:r>
            <a:r>
              <a:rPr lang="el-GR" sz="40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οργανικά μόρια</a:t>
            </a:r>
          </a:p>
          <a:p>
            <a:pPr algn="ctr"/>
            <a:r>
              <a:rPr lang="el-GR" sz="40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(π.χ. Γλυκόζη)</a:t>
            </a:r>
          </a:p>
        </p:txBody>
      </p:sp>
      <p:cxnSp>
        <p:nvCxnSpPr>
          <p:cNvPr id="14" name="63 - Ευθύγραμμο βέλος σύνδεσης"/>
          <p:cNvCxnSpPr>
            <a:stCxn id="15" idx="2"/>
          </p:cNvCxnSpPr>
          <p:nvPr/>
        </p:nvCxnSpPr>
        <p:spPr>
          <a:xfrm rot="5400000">
            <a:off x="5071492" y="2276872"/>
            <a:ext cx="3240360" cy="3240360"/>
          </a:xfrm>
          <a:prstGeom prst="straightConnector1">
            <a:avLst/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367636" y="0"/>
            <a:ext cx="3888432" cy="22768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 smtClean="0">
                <a:ea typeface="Tahoma" pitchFamily="34" charset="0"/>
                <a:cs typeface="Tahoma" pitchFamily="34" charset="0"/>
              </a:rPr>
              <a:t>Πηγή ΑΝΘΡΑΚΑ:</a:t>
            </a:r>
          </a:p>
          <a:p>
            <a:pPr algn="ctr"/>
            <a:r>
              <a:rPr lang="el-GR" sz="40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l-GR" sz="40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το </a:t>
            </a:r>
            <a:r>
              <a:rPr lang="en-US" sz="40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CO</a:t>
            </a:r>
            <a:r>
              <a:rPr lang="en-US" sz="4000" b="1" baseline="-25000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en-US" sz="40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40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της ατμόσφαιρας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3084" y="242088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Ως προς τον άνθρακα: </a:t>
            </a:r>
            <a:r>
              <a:rPr lang="el-GR" sz="3600" b="1" dirty="0" smtClean="0">
                <a:solidFill>
                  <a:srgbClr val="FFFF00"/>
                </a:solidFill>
              </a:rPr>
              <a:t>ετερότροφος οργανισμός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8648" y="2420888"/>
            <a:ext cx="3137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Ως προς τον άνθρακα: </a:t>
            </a:r>
            <a:r>
              <a:rPr lang="el-GR" sz="3600" b="1" dirty="0" smtClean="0">
                <a:solidFill>
                  <a:srgbClr val="FFFF00"/>
                </a:solidFill>
              </a:rPr>
              <a:t>αυτότροφος οργανισμός</a:t>
            </a:r>
            <a:endParaRPr lang="el-GR" sz="3600" b="1" dirty="0">
              <a:solidFill>
                <a:srgbClr val="FFFF00"/>
              </a:solidFill>
            </a:endParaRPr>
          </a:p>
        </p:txBody>
      </p:sp>
      <p:cxnSp>
        <p:nvCxnSpPr>
          <p:cNvPr id="18" name="60 - Ευθύγραμμο βέλος σύνδεσης"/>
          <p:cNvCxnSpPr/>
          <p:nvPr/>
        </p:nvCxnSpPr>
        <p:spPr>
          <a:xfrm rot="16200000" flipH="1">
            <a:off x="1931411" y="2377151"/>
            <a:ext cx="3096344" cy="3183818"/>
          </a:xfrm>
          <a:prstGeom prst="straightConnector1">
            <a:avLst/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7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083" grpId="0" animBg="1"/>
      <p:bldP spid="46085" grpId="0" animBg="1"/>
      <p:bldP spid="46087" grpId="0" uiExpand="1" build="allAtOnce" animBg="1"/>
      <p:bldP spid="46088" grpId="0" animBg="1"/>
      <p:bldP spid="46089" grpId="0"/>
      <p:bldP spid="46086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48" y="195019"/>
            <a:ext cx="98650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Άρα προκύπτουν τρία σχήματα κατάταξης όλων των οργανισμών του πλανήτη:</a:t>
            </a:r>
          </a:p>
          <a:p>
            <a:pPr algn="ctr"/>
            <a:endParaRPr lang="el-GR" sz="3600" b="1" dirty="0"/>
          </a:p>
          <a:p>
            <a:pPr algn="ctr"/>
            <a:r>
              <a:rPr lang="el-GR" sz="3600" b="1" dirty="0" smtClean="0"/>
              <a:t>1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σχήμα με βάση τη μορφή ενέργειας του περιβάλλοντος ,</a:t>
            </a:r>
          </a:p>
          <a:p>
            <a:pPr algn="ctr"/>
            <a:r>
              <a:rPr lang="el-GR" sz="3600" b="1" dirty="0" smtClean="0"/>
              <a:t>2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σχήμα με βάση την πηγή ηλεκτρονίων που χρησιμοποιούν στις </a:t>
            </a:r>
            <a:r>
              <a:rPr lang="el-GR" sz="3600" b="1" dirty="0" err="1" smtClean="0"/>
              <a:t>οξειδοαναγωγικές</a:t>
            </a:r>
            <a:r>
              <a:rPr lang="el-GR" sz="3600" b="1" dirty="0" smtClean="0"/>
              <a:t>  αντιδράσεις κατά την είσοδο της ενέργειας στα κύτταρα, και </a:t>
            </a:r>
          </a:p>
          <a:p>
            <a:pPr algn="ctr"/>
            <a:r>
              <a:rPr lang="el-GR" sz="3600" b="1" dirty="0" smtClean="0"/>
              <a:t>3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σχήμα με βάση τη πηγή/μορφή άνθρακα που χρησιμοποιούν για τη σύνθεση των μορίων τους</a:t>
            </a:r>
          </a:p>
        </p:txBody>
      </p:sp>
    </p:spTree>
    <p:extLst>
      <p:ext uri="{BB962C8B-B14F-4D97-AF65-F5344CB8AC3E}">
        <p14:creationId xmlns:p14="http://schemas.microsoft.com/office/powerpoint/2010/main" val="890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98501"/>
              </p:ext>
            </p:extLst>
          </p:nvPr>
        </p:nvGraphicFramePr>
        <p:xfrm>
          <a:off x="174948" y="188640"/>
          <a:ext cx="3600400" cy="245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81393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Μορφή ενέργειας</a:t>
                      </a:r>
                      <a:r>
                        <a:rPr lang="el-GR" sz="1600" b="1" baseline="0" dirty="0" smtClean="0"/>
                        <a:t> του περιβάλλοντος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6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Ηλεκτρομαγνητική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Φωτότροφος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76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Χημική </a:t>
                      </a:r>
                    </a:p>
                    <a:p>
                      <a:pPr algn="ctr"/>
                      <a:r>
                        <a:rPr lang="el-GR" sz="1600" b="1" dirty="0" smtClean="0"/>
                        <a:t>(π.χ.</a:t>
                      </a:r>
                      <a:r>
                        <a:rPr lang="el-GR" sz="1600" b="1" baseline="0" dirty="0" smtClean="0"/>
                        <a:t> </a:t>
                      </a:r>
                      <a:r>
                        <a:rPr lang="el-GR" sz="2400" b="1" baseline="0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1600" b="1" baseline="0" dirty="0" smtClean="0"/>
                        <a:t>)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Χημειότροφος</a:t>
                      </a:r>
                      <a:endParaRPr lang="el-G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50842"/>
              </p:ext>
            </p:extLst>
          </p:nvPr>
        </p:nvGraphicFramePr>
        <p:xfrm>
          <a:off x="246956" y="5013176"/>
          <a:ext cx="3600400" cy="169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55970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ηλεκτρονίων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3242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Ανόργανα μόρια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Λιθότροφος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79958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Οργανικά μόρια</a:t>
                      </a:r>
                    </a:p>
                    <a:p>
                      <a:pPr algn="ctr"/>
                      <a:r>
                        <a:rPr lang="el-GR" sz="1600" b="1" dirty="0" smtClean="0"/>
                        <a:t>(π.χ.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1600" b="1" dirty="0" smtClean="0"/>
                        <a:t>)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Οργανότροφος</a:t>
                      </a:r>
                      <a:endParaRPr lang="el-GR" sz="18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83469"/>
              </p:ext>
            </p:extLst>
          </p:nvPr>
        </p:nvGraphicFramePr>
        <p:xfrm>
          <a:off x="174948" y="2780928"/>
          <a:ext cx="3641476" cy="201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38"/>
                <a:gridCol w="1820738"/>
              </a:tblGrid>
              <a:tr h="58921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άνθρακα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4412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</a:t>
                      </a:r>
                      <a:r>
                        <a:rPr lang="en-US" sz="1600" b="1" baseline="-25000" dirty="0" smtClean="0"/>
                        <a:t>2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l-GR" sz="1600" b="1" baseline="0" dirty="0" smtClean="0"/>
                        <a:t>της ατμόσφαιρας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αυτότροφος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8417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Οργανικά μόρια</a:t>
                      </a:r>
                    </a:p>
                    <a:p>
                      <a:pPr algn="ctr"/>
                      <a:r>
                        <a:rPr lang="el-GR" sz="1600" b="1" dirty="0" smtClean="0"/>
                        <a:t>(π.χ.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1600" b="1" dirty="0" smtClean="0"/>
                        <a:t>)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ΕΤΕΡΟΤΡΟΦΟΣ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5668" y="2898810"/>
            <a:ext cx="3240360" cy="34163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Άνθρωπος και όλοι οι ζωικοί οργανισμοί, πολλά βακτήρια, οι μύκητες</a:t>
            </a:r>
            <a:endParaRPr lang="el-GR" sz="36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487316" y="2132856"/>
            <a:ext cx="3168352" cy="792088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775348" y="4294684"/>
            <a:ext cx="2880320" cy="70420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703340" y="5229200"/>
            <a:ext cx="2952328" cy="1080120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79604" y="404664"/>
            <a:ext cx="4207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err="1" smtClean="0"/>
              <a:t>Χημειο</a:t>
            </a:r>
            <a:r>
              <a:rPr lang="el-GR" sz="3600" b="1" dirty="0" smtClean="0"/>
              <a:t>-</a:t>
            </a:r>
            <a:r>
              <a:rPr lang="el-GR" sz="3600" b="1" dirty="0" err="1" smtClean="0"/>
              <a:t>οργανότροφοι</a:t>
            </a:r>
            <a:r>
              <a:rPr lang="el-GR" sz="3600" b="1" dirty="0" smtClean="0"/>
              <a:t> οργανισμοί</a:t>
            </a:r>
            <a:endParaRPr lang="el-GR" sz="3600" b="1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7879804" y="2132856"/>
            <a:ext cx="1080120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smtClean="0">
                <a:latin typeface="Calibri" pitchFamily="34" charset="0"/>
              </a:rPr>
              <a:t> </a:t>
            </a:r>
            <a:r>
              <a:rPr lang="el-GR" altLang="el-GR" smtClean="0">
                <a:latin typeface="Calibri" pitchFamily="34" charset="0"/>
              </a:rPr>
              <a:t>άδειες χρήσης </a:t>
            </a:r>
            <a:r>
              <a:rPr lang="en-US" altLang="el-GR" smtClean="0"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smtClean="0"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4941888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88720"/>
              </p:ext>
            </p:extLst>
          </p:nvPr>
        </p:nvGraphicFramePr>
        <p:xfrm>
          <a:off x="174948" y="188640"/>
          <a:ext cx="3600400" cy="245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81393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Μορφή ενέργειας</a:t>
                      </a:r>
                      <a:r>
                        <a:rPr lang="el-GR" sz="1600" b="1" baseline="0" dirty="0" smtClean="0"/>
                        <a:t> του περιβάλλοντος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6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Ηλεκτρομαγνητική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Φωτότροφος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76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Χημική </a:t>
                      </a:r>
                    </a:p>
                    <a:p>
                      <a:pPr algn="ctr"/>
                      <a:r>
                        <a:rPr lang="el-GR" sz="1600" b="1" dirty="0" smtClean="0"/>
                        <a:t>(π.χ.</a:t>
                      </a:r>
                      <a:r>
                        <a:rPr lang="el-GR" sz="1600" b="1" baseline="0" dirty="0" smtClean="0"/>
                        <a:t> </a:t>
                      </a:r>
                      <a:r>
                        <a:rPr lang="el-GR" sz="2400" b="1" baseline="0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1600" b="1" baseline="0" dirty="0" smtClean="0"/>
                        <a:t>)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Χημειότροφος</a:t>
                      </a:r>
                      <a:endParaRPr lang="el-G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6732"/>
              </p:ext>
            </p:extLst>
          </p:nvPr>
        </p:nvGraphicFramePr>
        <p:xfrm>
          <a:off x="246956" y="5013176"/>
          <a:ext cx="3600400" cy="169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55970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ηλεκτρονίων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3242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Ανόργανα μόρια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Λιθότροφος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79958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Οργανικά μόρια</a:t>
                      </a:r>
                    </a:p>
                    <a:p>
                      <a:pPr algn="ctr"/>
                      <a:r>
                        <a:rPr lang="el-GR" sz="1600" b="1" dirty="0" smtClean="0"/>
                        <a:t>(π.χ.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1600" b="1" dirty="0" smtClean="0"/>
                        <a:t>)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Οργανότροφος</a:t>
                      </a:r>
                      <a:endParaRPr lang="el-GR" sz="18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72740"/>
              </p:ext>
            </p:extLst>
          </p:nvPr>
        </p:nvGraphicFramePr>
        <p:xfrm>
          <a:off x="174948" y="2780928"/>
          <a:ext cx="3641476" cy="201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38"/>
                <a:gridCol w="1820738"/>
              </a:tblGrid>
              <a:tr h="58921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άνθρακα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4412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</a:t>
                      </a:r>
                      <a:r>
                        <a:rPr lang="en-US" sz="1600" b="1" baseline="-25000" dirty="0" smtClean="0"/>
                        <a:t>2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l-GR" sz="1600" b="1" baseline="0" dirty="0" smtClean="0"/>
                        <a:t>της ατμόσφαιρας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αυτότροφος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8417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Οργανικά μόρια</a:t>
                      </a:r>
                    </a:p>
                    <a:p>
                      <a:pPr algn="ctr"/>
                      <a:r>
                        <a:rPr lang="el-GR" sz="1600" b="1" dirty="0" smtClean="0"/>
                        <a:t>(π.χ.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1600" b="1" dirty="0" smtClean="0"/>
                        <a:t>)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ΕΤΕΡΟΤΡΟΦΟΣ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stCxn id="11" idx="1"/>
          </p:cNvCxnSpPr>
          <p:nvPr/>
        </p:nvCxnSpPr>
        <p:spPr>
          <a:xfrm flipH="1" flipV="1">
            <a:off x="3703340" y="2303006"/>
            <a:ext cx="2880320" cy="2388693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1"/>
          </p:cNvCxnSpPr>
          <p:nvPr/>
        </p:nvCxnSpPr>
        <p:spPr>
          <a:xfrm flipH="1" flipV="1">
            <a:off x="3775348" y="4293096"/>
            <a:ext cx="2808312" cy="398603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3775348" y="4691699"/>
            <a:ext cx="2808312" cy="1545613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79604" y="188640"/>
            <a:ext cx="4207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err="1" smtClean="0"/>
              <a:t>Χημειο</a:t>
            </a:r>
            <a:r>
              <a:rPr lang="el-GR" sz="3600" b="1" dirty="0" smtClean="0"/>
              <a:t>-</a:t>
            </a:r>
            <a:r>
              <a:rPr lang="el-GR" sz="3600" b="1" dirty="0" err="1" smtClean="0"/>
              <a:t>οργανότροφοι</a:t>
            </a:r>
            <a:r>
              <a:rPr lang="el-GR" sz="3600" b="1" dirty="0" smtClean="0"/>
              <a:t> οργανισμοί</a:t>
            </a:r>
            <a:endParaRPr lang="el-GR" sz="3600" b="1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7643242" y="1942966"/>
            <a:ext cx="1080120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6583660" y="2702859"/>
            <a:ext cx="3415308" cy="3977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Τα πράσινα τμήματα των φυτών και τα </a:t>
            </a:r>
            <a:r>
              <a:rPr lang="el-GR" sz="3200" b="1" dirty="0" err="1" smtClean="0"/>
              <a:t>κυανοβακτήρια</a:t>
            </a:r>
            <a:r>
              <a:rPr lang="el-GR" sz="3200" b="1" dirty="0" smtClean="0"/>
              <a:t> τη νύχτα</a:t>
            </a:r>
          </a:p>
          <a:p>
            <a:pPr algn="ctr"/>
            <a:r>
              <a:rPr lang="el-GR" sz="2000" b="1" dirty="0" smtClean="0"/>
              <a:t>(τα υπόγεια τμήματα των φυτών </a:t>
            </a:r>
            <a:r>
              <a:rPr lang="el-GR" sz="2000" b="1" dirty="0" err="1" smtClean="0"/>
              <a:t>καθόλη</a:t>
            </a:r>
            <a:r>
              <a:rPr lang="el-GR" sz="2000" b="1" dirty="0" smtClean="0"/>
              <a:t> τη διάρκεια της ημέρας και της νύχτας)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5791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4948" y="188640"/>
          <a:ext cx="3600400" cy="224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706499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Μορφή ενέργειας</a:t>
                      </a:r>
                      <a:r>
                        <a:rPr lang="el-GR" sz="1600" b="1" baseline="0" dirty="0" smtClean="0"/>
                        <a:t> του περιβάλλοντος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99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Ηλεκτρομαγνητική</a:t>
                      </a:r>
                    </a:p>
                    <a:p>
                      <a:pPr algn="ctr"/>
                      <a:r>
                        <a:rPr lang="el-GR" sz="1600" b="1" dirty="0" smtClean="0"/>
                        <a:t>(μήκη κύματος ορατού)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Φωτότροφος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2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Χημική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Χημειότροφος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4948" y="5013177"/>
          <a:ext cx="3600400" cy="162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3011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ηλεκτρονίων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46760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Ανόργανα μόρια</a:t>
                      </a:r>
                    </a:p>
                    <a:p>
                      <a:pPr algn="ctr"/>
                      <a:r>
                        <a:rPr lang="el-GR" sz="1600" b="1" dirty="0" smtClean="0"/>
                        <a:t>(νερό)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Λιθότροφος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61444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Οργανικά μόρια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948" y="2780928"/>
          <a:ext cx="3641476" cy="201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38"/>
                <a:gridCol w="1820738"/>
              </a:tblGrid>
              <a:tr h="58921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άνθρακα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4412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</a:t>
                      </a:r>
                      <a:r>
                        <a:rPr lang="en-US" sz="1600" b="1" baseline="-25000" dirty="0" smtClean="0"/>
                        <a:t>2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l-GR" sz="1600" b="1" baseline="0" dirty="0" smtClean="0"/>
                        <a:t>της ατμόσφαιρας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ΑΥΤΟΤΡΟΦΟΣ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8417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Οργανικά μόρια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ετερότροφος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endCxn id="14" idx="2"/>
          </p:cNvCxnSpPr>
          <p:nvPr/>
        </p:nvCxnSpPr>
        <p:spPr>
          <a:xfrm flipV="1">
            <a:off x="8275848" y="2158990"/>
            <a:ext cx="7783" cy="7398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0262" y="404664"/>
            <a:ext cx="4006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err="1" smtClean="0"/>
              <a:t>Χημειο</a:t>
            </a:r>
            <a:r>
              <a:rPr lang="el-GR" sz="3600" dirty="0" smtClean="0"/>
              <a:t>-</a:t>
            </a:r>
            <a:r>
              <a:rPr lang="el-GR" sz="3600" dirty="0" err="1" smtClean="0"/>
              <a:t>οργανότροφοι</a:t>
            </a:r>
            <a:r>
              <a:rPr lang="el-GR" sz="3600" dirty="0" smtClean="0"/>
              <a:t> οργανισμοί</a:t>
            </a:r>
            <a:endParaRPr lang="el-GR" sz="3600" dirty="0"/>
          </a:p>
        </p:txBody>
      </p:sp>
      <p:sp>
        <p:nvSpPr>
          <p:cNvPr id="13" name="Rectangle 12"/>
          <p:cNvSpPr/>
          <p:nvPr/>
        </p:nvSpPr>
        <p:spPr>
          <a:xfrm>
            <a:off x="6655668" y="2852936"/>
            <a:ext cx="3415308" cy="17728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Τα φυτά και τα </a:t>
            </a:r>
            <a:r>
              <a:rPr lang="el-GR" sz="3200" b="1" dirty="0" err="1" smtClean="0">
                <a:solidFill>
                  <a:schemeClr val="bg1"/>
                </a:solidFill>
              </a:rPr>
              <a:t>κυανοβακτήρια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την ημέρα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59324" y="1412776"/>
            <a:ext cx="3096344" cy="1584176"/>
          </a:xfrm>
          <a:prstGeom prst="straightConnector1">
            <a:avLst/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3847356" y="3645024"/>
            <a:ext cx="2808312" cy="94320"/>
          </a:xfrm>
          <a:prstGeom prst="straightConnector1">
            <a:avLst/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31332" y="4653136"/>
            <a:ext cx="3024336" cy="1080120"/>
          </a:xfrm>
          <a:prstGeom prst="straightConnector1">
            <a:avLst/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9330" y="5157192"/>
            <a:ext cx="4006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err="1" smtClean="0"/>
              <a:t>Φωτο</a:t>
            </a:r>
            <a:r>
              <a:rPr lang="el-GR" sz="3600" dirty="0" smtClean="0"/>
              <a:t>-</a:t>
            </a:r>
            <a:r>
              <a:rPr lang="el-GR" sz="3600" dirty="0" err="1" smtClean="0"/>
              <a:t>λιθότροφοι</a:t>
            </a:r>
            <a:r>
              <a:rPr lang="el-GR" sz="3600" dirty="0" smtClean="0"/>
              <a:t> οργανισμοί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681E-6 3.3395E-6 L 0.00571 -0.674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2" y="188640"/>
            <a:ext cx="46085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ΕΝΕΡΓΕΙΑ ΤΟΥ ΠΕΡΙΒΑΛΛΟΝΤΟΣ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783898" y="404664"/>
            <a:ext cx="2295706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dirty="0" smtClean="0"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44463" y="4221163"/>
            <a:ext cx="10039350" cy="255454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/>
              <a:t>Κυτταρικές εργασίες:</a:t>
            </a:r>
          </a:p>
          <a:p>
            <a:pPr algn="ctr"/>
            <a:r>
              <a:rPr lang="el-GR" sz="4000" b="1" dirty="0" smtClean="0"/>
              <a:t>βιοσύνθεση μορίων (με βάση κάποια πηγή άνθρακα), μηχανική εργασία, οσμωτική ισορροπία, μεταφορά γενετικού υλικού, κ.ά.</a:t>
            </a:r>
            <a:endParaRPr lang="el-GR" sz="4000" b="1" dirty="0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196752"/>
            <a:ext cx="3429024" cy="1296144"/>
          </a:xfrm>
          <a:prstGeom prst="downArrow">
            <a:avLst>
              <a:gd name="adj1" fmla="val 60517"/>
              <a:gd name="adj2" fmla="val 52946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575300" y="18864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8975726" y="3341687"/>
            <a:ext cx="1511300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algn="ctr"/>
            <a:r>
              <a:rPr lang="el-GR" sz="2000" b="1" dirty="0" smtClean="0">
                <a:ea typeface="Tahoma" pitchFamily="34" charset="0"/>
                <a:cs typeface="Tahoma" pitchFamily="34" charset="0"/>
              </a:rPr>
              <a:t>χρήση</a:t>
            </a:r>
            <a:endParaRPr lang="el-GR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196752"/>
            <a:ext cx="3384376" cy="280831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και ανόργανα μόρια)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7196" y="1124744"/>
            <a:ext cx="2376264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28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085" grpId="0" animBg="1"/>
      <p:bldP spid="46087" grpId="0" animBg="1"/>
      <p:bldP spid="46088" grpId="0" animBg="1"/>
      <p:bldP spid="46089" grpId="0"/>
      <p:bldP spid="46086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11252" y="2780928"/>
            <a:ext cx="3744416" cy="193642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NAD</a:t>
            </a:r>
            <a:r>
              <a:rPr lang="el-GR" sz="6000" b="1" dirty="0">
                <a:solidFill>
                  <a:srgbClr val="FFFF00"/>
                </a:solidFill>
              </a:rPr>
              <a:t>Ρ</a:t>
            </a:r>
            <a:r>
              <a:rPr lang="en-US" sz="6000" b="1" dirty="0">
                <a:solidFill>
                  <a:srgbClr val="FFFF00"/>
                </a:solidFill>
              </a:rPr>
              <a:t>H</a:t>
            </a:r>
            <a:r>
              <a:rPr lang="el-GR" sz="6000" b="1" dirty="0">
                <a:solidFill>
                  <a:srgbClr val="FFFF00"/>
                </a:solidFill>
              </a:rPr>
              <a:t>+Η</a:t>
            </a:r>
            <a:r>
              <a:rPr lang="el-GR" sz="6000" b="1" baseline="30000" dirty="0" smtClean="0">
                <a:solidFill>
                  <a:srgbClr val="FFFF00"/>
                </a:solidFill>
              </a:rPr>
              <a:t>+</a:t>
            </a:r>
            <a:endParaRPr lang="el-GR" sz="6000" b="1" dirty="0" smtClean="0">
              <a:solidFill>
                <a:srgbClr val="FFFF00"/>
              </a:solidFill>
            </a:endParaRPr>
          </a:p>
          <a:p>
            <a:pPr algn="ctr"/>
            <a:r>
              <a:rPr lang="el-GR" sz="6000" b="1" dirty="0" smtClean="0">
                <a:solidFill>
                  <a:srgbClr val="FFFF00"/>
                </a:solidFill>
              </a:rPr>
              <a:t>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83260" y="188640"/>
            <a:ext cx="3744416" cy="101309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NAD</a:t>
            </a:r>
            <a:r>
              <a:rPr lang="el-GR" sz="6000" b="1" dirty="0">
                <a:solidFill>
                  <a:srgbClr val="FFFF00"/>
                </a:solidFill>
              </a:rPr>
              <a:t>Ρ</a:t>
            </a:r>
            <a:r>
              <a:rPr lang="en-US" sz="6000" b="1" dirty="0" smtClean="0">
                <a:solidFill>
                  <a:srgbClr val="FFFF00"/>
                </a:solidFill>
              </a:rPr>
              <a:t>H</a:t>
            </a:r>
            <a:endParaRPr lang="el-GR" sz="60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4948" y="1340768"/>
            <a:ext cx="9865096" cy="212109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FF00"/>
                </a:solidFill>
              </a:rPr>
              <a:t>Το </a:t>
            </a:r>
            <a:r>
              <a:rPr lang="en-US" sz="4400" b="1" dirty="0" smtClean="0"/>
              <a:t>NAD</a:t>
            </a:r>
            <a:r>
              <a:rPr lang="el-GR" sz="4400" b="1" dirty="0"/>
              <a:t>Ρ</a:t>
            </a:r>
            <a:r>
              <a:rPr lang="en-US" sz="4400" b="1" dirty="0" smtClean="0"/>
              <a:t>H</a:t>
            </a:r>
            <a:r>
              <a:rPr lang="el-GR" sz="4400" b="1" dirty="0" smtClean="0">
                <a:solidFill>
                  <a:srgbClr val="FFFF00"/>
                </a:solidFill>
              </a:rPr>
              <a:t> είναι η ανηγμένη μορφή</a:t>
            </a:r>
            <a:r>
              <a:rPr lang="el-GR" sz="4400" b="1" baseline="30000" dirty="0" smtClean="0">
                <a:solidFill>
                  <a:srgbClr val="FFFF00"/>
                </a:solidFill>
              </a:rPr>
              <a:t> </a:t>
            </a:r>
            <a:r>
              <a:rPr lang="el-GR" sz="4400" b="1" dirty="0" smtClean="0">
                <a:solidFill>
                  <a:srgbClr val="FFFF00"/>
                </a:solidFill>
              </a:rPr>
              <a:t>του συνενζύμου </a:t>
            </a:r>
            <a:r>
              <a:rPr lang="en-US" sz="4400" b="1" dirty="0" smtClean="0"/>
              <a:t>NAD</a:t>
            </a:r>
            <a:r>
              <a:rPr lang="el-GR" sz="4400" b="1" dirty="0" smtClean="0"/>
              <a:t>Ρ </a:t>
            </a:r>
            <a:r>
              <a:rPr lang="el-GR" sz="4400" b="1" dirty="0" smtClean="0">
                <a:solidFill>
                  <a:srgbClr val="FFFF00"/>
                </a:solidFill>
              </a:rPr>
              <a:t>(προφέρεται εν-εϊ-ντι-πι)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956" y="3645024"/>
            <a:ext cx="986509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FF00"/>
                </a:solidFill>
              </a:rPr>
              <a:t>Η οξειδωμένη του μορφή γράφεται </a:t>
            </a:r>
            <a:r>
              <a:rPr lang="en-US" sz="4400" b="1" dirty="0" smtClean="0"/>
              <a:t>NAD</a:t>
            </a:r>
            <a:r>
              <a:rPr lang="el-GR" sz="4400" b="1" dirty="0" smtClean="0"/>
              <a:t>Ρ</a:t>
            </a:r>
            <a:r>
              <a:rPr lang="el-GR" sz="4400" b="1" baseline="30000" dirty="0" smtClean="0"/>
              <a:t>+</a:t>
            </a:r>
            <a:endParaRPr lang="el-GR" sz="4400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956" y="5229200"/>
            <a:ext cx="9865096" cy="132087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4000" b="1" dirty="0" smtClean="0"/>
              <a:t>Το </a:t>
            </a:r>
            <a:r>
              <a:rPr lang="en-US" sz="4000" b="1" dirty="0" smtClean="0"/>
              <a:t>NAD</a:t>
            </a:r>
            <a:r>
              <a:rPr lang="el-GR" sz="4000" b="1" dirty="0" smtClean="0"/>
              <a:t>Ρ</a:t>
            </a:r>
            <a:r>
              <a:rPr lang="el-GR" sz="4000" b="1" baseline="30000" dirty="0" smtClean="0"/>
              <a:t>+</a:t>
            </a:r>
            <a:r>
              <a:rPr lang="el-GR" sz="4000" b="1" dirty="0" smtClean="0"/>
              <a:t> μπορεί να αναχθεί και να μεταφέρει δύο ηλεκτρόνια και ένα πρωτόνιο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79004" y="1780182"/>
          <a:ext cx="4119562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MDLDrawObject Class" r:id="rId4" imgW="3699360" imgH="4060800" progId="">
                  <p:embed/>
                </p:oleObj>
              </mc:Choice>
              <mc:Fallback>
                <p:oleObj name="MDLDrawObject Class" r:id="rId4" imgW="3699360" imgH="40608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04" y="1780182"/>
                        <a:ext cx="4119562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567436" y="2043658"/>
          <a:ext cx="543877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MDLDrawObject Class" r:id="rId6" imgW="5199480" imgH="3108960" progId="">
                  <p:embed/>
                </p:oleObj>
              </mc:Choice>
              <mc:Fallback>
                <p:oleObj name="MDLDrawObject Class" r:id="rId6" imgW="5199480" imgH="31089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436" y="2043658"/>
                        <a:ext cx="5438775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6956" y="188640"/>
            <a:ext cx="9865096" cy="64376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Το </a:t>
            </a:r>
            <a:r>
              <a:rPr lang="en-US" sz="3600" b="1" dirty="0" smtClean="0"/>
              <a:t>NAD</a:t>
            </a:r>
            <a:r>
              <a:rPr lang="el-GR" sz="3600" b="1" dirty="0" smtClean="0"/>
              <a:t>Ρ</a:t>
            </a:r>
            <a:r>
              <a:rPr lang="el-GR" sz="3600" b="1" baseline="30000" dirty="0" smtClean="0"/>
              <a:t>+</a:t>
            </a:r>
            <a:r>
              <a:rPr lang="el-GR" sz="3600" b="1" dirty="0" smtClean="0"/>
              <a:t> αποτελείται από δύο νουκλεοτίδια: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59524" y="1196752"/>
            <a:ext cx="4752528" cy="459100"/>
          </a:xfrm>
          <a:prstGeom prst="rect">
            <a:avLst/>
          </a:prstGeom>
          <a:noFill/>
          <a:ln w="1905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2400" b="1" dirty="0" smtClean="0"/>
              <a:t>Το νουκλεοτίδιο της νικοτιναμίδης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956" y="980728"/>
            <a:ext cx="4752528" cy="828432"/>
          </a:xfrm>
          <a:prstGeom prst="rect">
            <a:avLst/>
          </a:prstGeom>
          <a:noFill/>
          <a:ln w="1905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2400" b="1" dirty="0" smtClean="0"/>
              <a:t>Το φωσφονουκλεοτίδιο της αδενίνης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19364" y="5660236"/>
            <a:ext cx="2952328" cy="6437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Νικοτιναμιδο-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583660" y="5660236"/>
            <a:ext cx="3456384" cy="6437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φωσφοαδενινο-</a:t>
            </a:r>
          </a:p>
        </p:txBody>
      </p:sp>
      <p:sp>
        <p:nvSpPr>
          <p:cNvPr id="10" name="Oval 9"/>
          <p:cNvSpPr/>
          <p:nvPr/>
        </p:nvSpPr>
        <p:spPr>
          <a:xfrm>
            <a:off x="3991372" y="3212976"/>
            <a:ext cx="1224136" cy="1152128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156534" y="1612206"/>
          <a:ext cx="8955518" cy="440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MDLDrawObject Class" r:id="rId4" imgW="8288640" imgH="4073400" progId="">
                  <p:embed/>
                </p:oleObj>
              </mc:Choice>
              <mc:Fallback>
                <p:oleObj name="MDLDrawObject Class" r:id="rId4" imgW="8288640" imgH="4073400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534" y="1612206"/>
                        <a:ext cx="8955518" cy="4409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79004" y="1780182"/>
          <a:ext cx="4119562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MDLDrawObject Class" r:id="rId6" imgW="3699360" imgH="4060800" progId="">
                  <p:embed/>
                </p:oleObj>
              </mc:Choice>
              <mc:Fallback>
                <p:oleObj name="MDLDrawObject Class" r:id="rId6" imgW="3699360" imgH="4060800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04" y="1780182"/>
                        <a:ext cx="4119562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567436" y="2043658"/>
          <a:ext cx="543877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MDLDrawObject Class" r:id="rId8" imgW="5199480" imgH="3108960" progId="">
                  <p:embed/>
                </p:oleObj>
              </mc:Choice>
              <mc:Fallback>
                <p:oleObj name="MDLDrawObject Class" r:id="rId8" imgW="5199480" imgH="310896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436" y="2043658"/>
                        <a:ext cx="5438775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6956" y="188640"/>
            <a:ext cx="9865096" cy="64376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Το </a:t>
            </a:r>
            <a:r>
              <a:rPr lang="en-US" sz="3600" b="1" dirty="0" smtClean="0"/>
              <a:t>NAD</a:t>
            </a:r>
            <a:r>
              <a:rPr lang="el-GR" sz="3600" b="1" dirty="0" smtClean="0"/>
              <a:t>Ρ</a:t>
            </a:r>
            <a:r>
              <a:rPr lang="el-GR" sz="3600" b="1" baseline="30000" dirty="0" smtClean="0"/>
              <a:t>+</a:t>
            </a:r>
            <a:r>
              <a:rPr lang="el-GR" sz="3600" b="1" dirty="0" smtClean="0"/>
              <a:t> αποτελείται από δύο νουκλεοτίδια: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59524" y="1196752"/>
            <a:ext cx="4752528" cy="459100"/>
          </a:xfrm>
          <a:prstGeom prst="rect">
            <a:avLst/>
          </a:prstGeom>
          <a:noFill/>
          <a:ln w="1905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2400" b="1" dirty="0" smtClean="0"/>
              <a:t>Το νουκλεοτίδιο της νικοτιναμίδης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956" y="980728"/>
            <a:ext cx="4752528" cy="828432"/>
          </a:xfrm>
          <a:prstGeom prst="rect">
            <a:avLst/>
          </a:prstGeom>
          <a:noFill/>
          <a:ln w="1905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2400" b="1" dirty="0" smtClean="0"/>
              <a:t>Το φωσφονουκλεοτίδιο της αδενίνης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19364" y="5660236"/>
            <a:ext cx="2952328" cy="6437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Νικοτιναμιδο-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583660" y="5660236"/>
            <a:ext cx="3456384" cy="6437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φωσφοαδενινο-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43500" y="6181864"/>
            <a:ext cx="3456384" cy="6437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δινουκλεοτίδιο</a:t>
            </a:r>
          </a:p>
        </p:txBody>
      </p:sp>
      <p:sp>
        <p:nvSpPr>
          <p:cNvPr id="10" name="Oval 9"/>
          <p:cNvSpPr/>
          <p:nvPr/>
        </p:nvSpPr>
        <p:spPr>
          <a:xfrm>
            <a:off x="4423420" y="3284984"/>
            <a:ext cx="792088" cy="72008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7247"/>
              </p:ext>
            </p:extLst>
          </p:nvPr>
        </p:nvGraphicFramePr>
        <p:xfrm>
          <a:off x="20637" y="548680"/>
          <a:ext cx="10266363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MDLDrawObject Class" r:id="rId4" imgW="6305549" imgH="3124211" progId="">
                  <p:embed/>
                </p:oleObj>
              </mc:Choice>
              <mc:Fallback>
                <p:oleObj name="MDLDrawObject Class" r:id="rId4" imgW="6305549" imgH="3124211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548680"/>
                        <a:ext cx="10266363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6200000" flipV="1">
            <a:off x="7519764" y="2348880"/>
            <a:ext cx="432048" cy="4320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972754" y="3177984"/>
            <a:ext cx="452337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4625" y="1879792"/>
          <a:ext cx="10112375" cy="497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MDLDrawObject Class" r:id="rId4" imgW="8288640" imgH="4073400" progId="">
                  <p:embed/>
                </p:oleObj>
              </mc:Choice>
              <mc:Fallback>
                <p:oleObj name="MDLDrawObject Class" r:id="rId4" imgW="8288640" imgH="40734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879792"/>
                        <a:ext cx="10112375" cy="4978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27476" y="0"/>
            <a:ext cx="1944216" cy="6437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3600" b="1" dirty="0" smtClean="0"/>
              <a:t>NAD</a:t>
            </a:r>
            <a:r>
              <a:rPr lang="el-GR" sz="3600" b="1" dirty="0" smtClean="0"/>
              <a:t>Ρ</a:t>
            </a:r>
            <a:r>
              <a:rPr lang="el-GR" sz="3600" b="1" baseline="30000" dirty="0" smtClean="0"/>
              <a:t>+</a:t>
            </a:r>
            <a:r>
              <a:rPr lang="el-GR" sz="3600" b="1" dirty="0" smtClean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8023820" y="5013176"/>
            <a:ext cx="2088232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6600" b="1" dirty="0">
                <a:solidFill>
                  <a:schemeClr val="bg1"/>
                </a:solidFill>
              </a:rPr>
              <a:t>+Η</a:t>
            </a:r>
            <a:r>
              <a:rPr lang="el-GR" sz="6600" b="1" baseline="30000" dirty="0">
                <a:solidFill>
                  <a:schemeClr val="bg1"/>
                </a:solidFill>
              </a:rPr>
              <a:t>+</a:t>
            </a:r>
            <a:endParaRPr lang="el-GR" sz="66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27376" y="1088740"/>
            <a:ext cx="2304256" cy="1512168"/>
          </a:xfrm>
          <a:prstGeom prst="straightConnector1">
            <a:avLst/>
          </a:prstGeom>
          <a:ln w="152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9644" y="1268760"/>
            <a:ext cx="1492716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2</a:t>
            </a:r>
            <a:r>
              <a:rPr lang="en-US" sz="3200" b="1" dirty="0" smtClean="0"/>
              <a:t>e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+2H</a:t>
            </a:r>
            <a:r>
              <a:rPr lang="en-US" sz="3200" b="1" baseline="30000" dirty="0" smtClean="0"/>
              <a:t>+</a:t>
            </a:r>
            <a:endParaRPr lang="el-GR" sz="3200" b="1" dirty="0"/>
          </a:p>
        </p:txBody>
      </p:sp>
      <p:sp>
        <p:nvSpPr>
          <p:cNvPr id="12" name="Arc 11"/>
          <p:cNvSpPr/>
          <p:nvPr/>
        </p:nvSpPr>
        <p:spPr>
          <a:xfrm rot="19051479">
            <a:off x="4777266" y="1579851"/>
            <a:ext cx="1872208" cy="1349066"/>
          </a:xfrm>
          <a:prstGeom prst="arc">
            <a:avLst>
              <a:gd name="adj1" fmla="val 15099063"/>
              <a:gd name="adj2" fmla="val 0"/>
            </a:avLst>
          </a:prstGeom>
          <a:ln w="762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8095828" y="2204864"/>
            <a:ext cx="504056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519764" y="3429000"/>
            <a:ext cx="432048" cy="4320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951812" y="4437112"/>
            <a:ext cx="648072" cy="7200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9319964" y="4509120"/>
            <a:ext cx="504056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799684" y="1772816"/>
            <a:ext cx="432048" cy="4320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519764" y="980728"/>
            <a:ext cx="504056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3020" y="404664"/>
            <a:ext cx="1870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Η αναγωγή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6165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6956" y="188640"/>
            <a:ext cx="9865096" cy="230575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Το </a:t>
            </a:r>
            <a:r>
              <a:rPr lang="en-US" sz="3600" b="1" dirty="0" smtClean="0"/>
              <a:t>NAD</a:t>
            </a:r>
            <a:r>
              <a:rPr lang="el-GR" sz="3600" b="1" dirty="0" smtClean="0"/>
              <a:t>Ρ</a:t>
            </a:r>
            <a:r>
              <a:rPr lang="en-US" sz="3600" b="1" dirty="0" smtClean="0"/>
              <a:t>H+H</a:t>
            </a:r>
            <a:r>
              <a:rPr lang="el-GR" sz="3600" b="1" baseline="30000" dirty="0" smtClean="0"/>
              <a:t>+</a:t>
            </a:r>
            <a:r>
              <a:rPr lang="el-GR" sz="3600" b="1" dirty="0" smtClean="0"/>
              <a:t>: </a:t>
            </a:r>
            <a:r>
              <a:rPr lang="el-GR" sz="3600" b="1" dirty="0" smtClean="0">
                <a:solidFill>
                  <a:srgbClr val="FFFF00"/>
                </a:solidFill>
              </a:rPr>
              <a:t>η</a:t>
            </a:r>
            <a:r>
              <a:rPr lang="el-GR" sz="3600" b="1" dirty="0" smtClean="0"/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αναγωγική δύναμη του κυττάρου</a:t>
            </a:r>
          </a:p>
          <a:p>
            <a:pPr algn="ctr"/>
            <a:r>
              <a:rPr lang="el-GR" sz="3600" b="1" dirty="0" smtClean="0"/>
              <a:t>Παρέχει τα ηλεκτρόνιά του σε όλες τις αναγωγικές βιοσυνθετικές αντιδράσεις (π.χ. σύνθεση σακχάρων, σύνθεση λιπιδίων, κ.ά.)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4948" y="3212976"/>
            <a:ext cx="9865096" cy="341375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Το </a:t>
            </a:r>
            <a:r>
              <a:rPr lang="en-US" sz="3600" b="1" dirty="0" smtClean="0"/>
              <a:t>NAD</a:t>
            </a:r>
            <a:r>
              <a:rPr lang="el-GR" sz="3600" b="1" dirty="0" smtClean="0"/>
              <a:t>Ρ</a:t>
            </a:r>
            <a:r>
              <a:rPr lang="en-US" sz="3600" b="1" dirty="0" smtClean="0"/>
              <a:t>H+H</a:t>
            </a:r>
            <a:r>
              <a:rPr lang="el-GR" sz="3600" b="1" baseline="30000" dirty="0" smtClean="0"/>
              <a:t>+</a:t>
            </a:r>
            <a:r>
              <a:rPr lang="el-GR" sz="3600" b="1" dirty="0" smtClean="0"/>
              <a:t>: </a:t>
            </a:r>
            <a:r>
              <a:rPr lang="el-GR" sz="3600" b="1" dirty="0" smtClean="0">
                <a:solidFill>
                  <a:srgbClr val="FFFF00"/>
                </a:solidFill>
              </a:rPr>
              <a:t>η</a:t>
            </a:r>
            <a:r>
              <a:rPr lang="el-GR" sz="3600" b="1" dirty="0" smtClean="0"/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αναγωγική δύναμη του κυττάρου</a:t>
            </a:r>
          </a:p>
          <a:p>
            <a:pPr algn="ctr"/>
            <a:r>
              <a:rPr lang="el-GR" sz="3600" b="1" dirty="0" smtClean="0"/>
              <a:t>Παράγεται στη </a:t>
            </a:r>
            <a:r>
              <a:rPr lang="el-GR" sz="3600" b="1" dirty="0" smtClean="0">
                <a:solidFill>
                  <a:srgbClr val="FFFF00"/>
                </a:solidFill>
              </a:rPr>
              <a:t>μεταβολική οδό των φωσφορικών πεντοζών με πρώτη ύλη τη γλυκόζη </a:t>
            </a:r>
            <a:r>
              <a:rPr lang="el-GR" sz="3600" b="1" dirty="0" smtClean="0"/>
              <a:t>(στους φωτοσυνθετικούς οργανισμούς την ημέρα παράγεται στις </a:t>
            </a:r>
            <a:r>
              <a:rPr lang="el-GR" sz="3600" b="1" dirty="0" smtClean="0">
                <a:solidFill>
                  <a:srgbClr val="FFFF00"/>
                </a:solidFill>
              </a:rPr>
              <a:t>φωτοχημικές αντιδράσεις της φωτοσύνθεσης)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6956" y="188640"/>
            <a:ext cx="9865096" cy="2859757"/>
          </a:xfrm>
          <a:prstGeom prst="rect">
            <a:avLst/>
          </a:prstGeom>
          <a:noFill/>
          <a:ln w="381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Το </a:t>
            </a:r>
            <a:r>
              <a:rPr lang="en-US" sz="3600" b="1" dirty="0" smtClean="0"/>
              <a:t>NAD</a:t>
            </a:r>
            <a:r>
              <a:rPr lang="el-GR" sz="3600" b="1" dirty="0" smtClean="0"/>
              <a:t> είναι παρόμοιο με το </a:t>
            </a:r>
            <a:r>
              <a:rPr lang="en-US" sz="3600" b="1" dirty="0" smtClean="0"/>
              <a:t>NAD</a:t>
            </a:r>
            <a:r>
              <a:rPr lang="el-GR" sz="3600" b="1" dirty="0" smtClean="0"/>
              <a:t>Ρ: αυτό </a:t>
            </a:r>
            <a:r>
              <a:rPr lang="el-GR" sz="3600" b="1" u="sng" dirty="0" smtClean="0"/>
              <a:t>ΔΕΝ</a:t>
            </a:r>
            <a:r>
              <a:rPr lang="el-GR" sz="3600" b="1" dirty="0" smtClean="0"/>
              <a:t> φέρει φωσφορική ομάδα στη ριβόζη του νουκλεοσιδίου της αδενίνης. </a:t>
            </a:r>
          </a:p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Παρέχει τα ηλεκτρόνιά του στην αναπνευστική αλυσίδα κατά την αναπνοή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73371"/>
              </p:ext>
            </p:extLst>
          </p:nvPr>
        </p:nvGraphicFramePr>
        <p:xfrm>
          <a:off x="611188" y="3021013"/>
          <a:ext cx="90916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MDLDrawObject Class" r:id="rId4" imgW="6305549" imgH="2695557" progId="">
                  <p:embed/>
                </p:oleObj>
              </mc:Choice>
              <mc:Fallback>
                <p:oleObj name="MDLDrawObject Class" r:id="rId4" imgW="6305549" imgH="2695557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21013"/>
                        <a:ext cx="90916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3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ATP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NAD</a:t>
            </a:r>
            <a:r>
              <a:rPr lang="el-GR" sz="4400" b="1">
                <a:solidFill>
                  <a:srgbClr val="FFFF00"/>
                </a:solidFill>
              </a:rPr>
              <a:t>Ρ</a:t>
            </a:r>
            <a:r>
              <a:rPr lang="en-US" sz="4400" b="1">
                <a:solidFill>
                  <a:srgbClr val="FFFF00"/>
                </a:solidFill>
              </a:rPr>
              <a:t>H</a:t>
            </a:r>
            <a:r>
              <a:rPr lang="el-GR" sz="4400" b="1">
                <a:solidFill>
                  <a:srgbClr val="FFFF00"/>
                </a:solidFill>
              </a:rPr>
              <a:t>+Η</a:t>
            </a:r>
            <a:r>
              <a:rPr lang="el-GR" sz="4400" b="1" baseline="30000">
                <a:solidFill>
                  <a:srgbClr val="FFFF00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11252" y="2780928"/>
            <a:ext cx="3744416" cy="193642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FFFF00"/>
                </a:solidFill>
              </a:rPr>
              <a:t>ΑΤΡ</a:t>
            </a:r>
          </a:p>
          <a:p>
            <a:pPr algn="ctr"/>
            <a:r>
              <a:rPr lang="el-GR" sz="6000" b="1" dirty="0" smtClean="0">
                <a:solidFill>
                  <a:srgbClr val="FFFF00"/>
                </a:solidFill>
              </a:rPr>
              <a:t>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  <a:noFill/>
        </p:spPr>
        <p:txBody>
          <a:bodyPr anchor="ctr"/>
          <a:lstStyle/>
          <a:p>
            <a:pPr algn="ctr"/>
            <a:fld id="{7D0DA8A4-D782-422D-8D0E-4F3E63B26D33}" type="slidenum">
              <a:rPr lang="en-US" b="1">
                <a:solidFill>
                  <a:schemeClr val="tx2"/>
                </a:solidFill>
                <a:latin typeface="Times New Roman" pitchFamily="18" charset="0"/>
              </a:rPr>
              <a:pPr algn="ctr"/>
              <a:t>32</a:t>
            </a:fld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4275" name="Picture 2" descr="at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" y="333375"/>
            <a:ext cx="9144000" cy="5943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990600" y="335280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Ριβόζη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4038600" y="6858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Αδενίνη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6858000" y="3048000"/>
            <a:ext cx="2281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Φωσφορικές </a:t>
            </a:r>
          </a:p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Ομάδες</a:t>
            </a:r>
            <a:r>
              <a:rPr lang="el-GR" b="1">
                <a:solidFill>
                  <a:schemeClr val="bg1"/>
                </a:solidFill>
                <a:latin typeface="Arial" pitchFamily="34" charset="0"/>
              </a:rPr>
              <a:t> (τρεις)</a:t>
            </a:r>
            <a:endParaRPr 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4279" name="Line 6"/>
          <p:cNvSpPr>
            <a:spLocks noChangeShapeType="1"/>
          </p:cNvSpPr>
          <p:nvPr/>
        </p:nvSpPr>
        <p:spPr bwMode="auto">
          <a:xfrm>
            <a:off x="2057400" y="3581400"/>
            <a:ext cx="914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0" name="Line 7"/>
          <p:cNvSpPr>
            <a:spLocks noChangeShapeType="1"/>
          </p:cNvSpPr>
          <p:nvPr/>
        </p:nvSpPr>
        <p:spPr bwMode="auto">
          <a:xfrm flipH="1">
            <a:off x="3352800" y="1219200"/>
            <a:ext cx="6858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86306"/>
              </p:ext>
            </p:extLst>
          </p:nvPr>
        </p:nvGraphicFramePr>
        <p:xfrm>
          <a:off x="317500" y="180975"/>
          <a:ext cx="9678988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MDLDrawObject Class" r:id="rId5" imgW="5219577" imgH="2848069" progId="">
                  <p:embed/>
                </p:oleObj>
              </mc:Choice>
              <mc:Fallback>
                <p:oleObj name="MDLDrawObject Class" r:id="rId5" imgW="5219577" imgH="2848069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80975"/>
                        <a:ext cx="9678988" cy="528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27476" y="5103674"/>
            <a:ext cx="52066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 smtClean="0"/>
              <a:t>ΑΤΡ: </a:t>
            </a:r>
          </a:p>
          <a:p>
            <a:r>
              <a:rPr lang="el-GR" sz="3600" b="1" dirty="0" smtClean="0"/>
              <a:t>τριφωσφορική αδενοσίνη</a:t>
            </a:r>
            <a:endParaRPr lang="el-GR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 animBg="1"/>
      <p:bldP spid="542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984750" y="3025775"/>
          <a:ext cx="530225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MDLDrawObject Class" r:id="rId4" imgW="6190920" imgH="4466880" progId="">
                  <p:embed/>
                </p:oleObj>
              </mc:Choice>
              <mc:Fallback>
                <p:oleObj name="MDLDrawObject Class" r:id="rId4" imgW="6190920" imgH="446688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3025775"/>
                        <a:ext cx="5302250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 rot="18919207">
            <a:off x="3879098" y="2216799"/>
            <a:ext cx="504056" cy="2140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0" y="0"/>
          <a:ext cx="5510213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MDLDrawObject Class" r:id="rId6" imgW="6432480" imgH="3603960" progId="">
                  <p:embed/>
                </p:oleObj>
              </mc:Choice>
              <mc:Fallback>
                <p:oleObj name="MDLDrawObject Class" r:id="rId6" imgW="6432480" imgH="36039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10213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c 16"/>
          <p:cNvSpPr/>
          <p:nvPr/>
        </p:nvSpPr>
        <p:spPr>
          <a:xfrm>
            <a:off x="2495532" y="2268545"/>
            <a:ext cx="1080120" cy="2376264"/>
          </a:xfrm>
          <a:prstGeom prst="arc">
            <a:avLst>
              <a:gd name="adj1" fmla="val 17750117"/>
              <a:gd name="adj2" fmla="val 3762107"/>
            </a:avLst>
          </a:prstGeom>
          <a:ln w="152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407196" y="4149080"/>
            <a:ext cx="184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ενέργεια</a:t>
            </a:r>
            <a:endParaRPr lang="el-GR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99484" y="5373216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ADP</a:t>
            </a:r>
            <a:endParaRPr lang="el-GR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1772816"/>
            <a:ext cx="1060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ATP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0" y="0"/>
          <a:ext cx="5313363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MDLDrawObject Class" r:id="rId4" imgW="6203880" imgH="3603960" progId="">
                  <p:embed/>
                </p:oleObj>
              </mc:Choice>
              <mc:Fallback>
                <p:oleObj name="MDLDrawObject Class" r:id="rId4" imgW="6203880" imgH="36039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313363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 rot="18919207">
            <a:off x="3879098" y="2216799"/>
            <a:ext cx="504056" cy="2140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Arc 16"/>
          <p:cNvSpPr/>
          <p:nvPr/>
        </p:nvSpPr>
        <p:spPr>
          <a:xfrm>
            <a:off x="2495532" y="2268545"/>
            <a:ext cx="1080120" cy="2376264"/>
          </a:xfrm>
          <a:prstGeom prst="arc">
            <a:avLst>
              <a:gd name="adj1" fmla="val 17750117"/>
              <a:gd name="adj2" fmla="val 3762107"/>
            </a:avLst>
          </a:prstGeom>
          <a:ln w="152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407196" y="4149080"/>
            <a:ext cx="184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ενέργεια</a:t>
            </a:r>
            <a:endParaRPr lang="el-GR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48880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ADP</a:t>
            </a:r>
            <a:endParaRPr lang="el-GR" sz="4400" b="1" dirty="0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816475" y="3243263"/>
          <a:ext cx="56388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MDLDrawObject Class" r:id="rId6" imgW="6585120" imgH="3959280" progId="">
                  <p:embed/>
                </p:oleObj>
              </mc:Choice>
              <mc:Fallback>
                <p:oleObj name="MDLDrawObject Class" r:id="rId6" imgW="6585120" imgH="395928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3243263"/>
                        <a:ext cx="5638800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5468" y="5157192"/>
            <a:ext cx="1319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AMP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948" y="404664"/>
            <a:ext cx="9865096" cy="230575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Πως χρησιμοποιείται η ενέργεια που απελευθερώνεται  κατά την υδρόλυση της ΑΤΡ στις βιοσυνθετικές αντιδράσεις (π.χ. Σύνθεση σακχαρόζης);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6956" y="4149080"/>
            <a:ext cx="9865096" cy="230575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l-GR" sz="3600" b="1" dirty="0" smtClean="0"/>
              <a:t>Η ενέργεια που απελευθερώνεται μαζί με τη φωσφορική ομάδα «μεταφέρεται» σε ένα άλλο μόριο...που ενεργοποιείται...και στη συνέχεια συμμετέχει στην αντίδραση σύνθεσης...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783460" y="2852936"/>
            <a:ext cx="93610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482665"/>
              </p:ext>
            </p:extLst>
          </p:nvPr>
        </p:nvGraphicFramePr>
        <p:xfrm>
          <a:off x="4638622" y="270668"/>
          <a:ext cx="50053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MDLDrawObject Class" r:id="rId4" imgW="4057751" imgH="2276350" progId="">
                  <p:embed/>
                </p:oleObj>
              </mc:Choice>
              <mc:Fallback>
                <p:oleObj name="MDLDrawObject Class" r:id="rId4" imgW="4057751" imgH="2276350" progId="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22" y="270668"/>
                        <a:ext cx="5005388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1370"/>
              </p:ext>
            </p:extLst>
          </p:nvPr>
        </p:nvGraphicFramePr>
        <p:xfrm>
          <a:off x="861793" y="107061"/>
          <a:ext cx="3713069" cy="289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MDLDrawObject Class" r:id="rId6" imgW="3381279" imgH="2638331" progId="">
                  <p:embed/>
                </p:oleObj>
              </mc:Choice>
              <mc:Fallback>
                <p:oleObj name="MDLDrawObject Class" r:id="rId6" imgW="3381279" imgH="2638331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93" y="107061"/>
                        <a:ext cx="3713069" cy="2897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674111" y="1340768"/>
            <a:ext cx="413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/>
              <a:t>+</a:t>
            </a:r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4567238" y="2420938"/>
            <a:ext cx="431800" cy="1800225"/>
          </a:xfrm>
          <a:custGeom>
            <a:avLst/>
            <a:gdLst>
              <a:gd name="T0" fmla="*/ 0 w 272"/>
              <a:gd name="T1" fmla="*/ 0 h 1134"/>
              <a:gd name="T2" fmla="*/ 360362 w 272"/>
              <a:gd name="T3" fmla="*/ 647700 h 1134"/>
              <a:gd name="T4" fmla="*/ 431800 w 272"/>
              <a:gd name="T5" fmla="*/ 1800225 h 1134"/>
              <a:gd name="T6" fmla="*/ 0 60000 65536"/>
              <a:gd name="T7" fmla="*/ 0 60000 65536"/>
              <a:gd name="T8" fmla="*/ 0 60000 65536"/>
              <a:gd name="T9" fmla="*/ 0 w 272"/>
              <a:gd name="T10" fmla="*/ 0 h 1134"/>
              <a:gd name="T11" fmla="*/ 272 w 272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134">
                <a:moveTo>
                  <a:pt x="0" y="0"/>
                </a:moveTo>
                <a:cubicBezTo>
                  <a:pt x="91" y="109"/>
                  <a:pt x="182" y="219"/>
                  <a:pt x="227" y="408"/>
                </a:cubicBezTo>
                <a:cubicBezTo>
                  <a:pt x="272" y="597"/>
                  <a:pt x="272" y="865"/>
                  <a:pt x="272" y="1134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algn="ctr"/>
            <a:endParaRPr lang="el-GR" b="1"/>
          </a:p>
        </p:txBody>
      </p:sp>
      <p:sp>
        <p:nvSpPr>
          <p:cNvPr id="5129" name="Freeform 10"/>
          <p:cNvSpPr>
            <a:spLocks/>
          </p:cNvSpPr>
          <p:nvPr/>
        </p:nvSpPr>
        <p:spPr bwMode="auto">
          <a:xfrm>
            <a:off x="4999038" y="2325688"/>
            <a:ext cx="455612" cy="1751012"/>
          </a:xfrm>
          <a:custGeom>
            <a:avLst/>
            <a:gdLst>
              <a:gd name="T0" fmla="*/ 455612 w 287"/>
              <a:gd name="T1" fmla="*/ 0 h 1103"/>
              <a:gd name="T2" fmla="*/ 166687 w 287"/>
              <a:gd name="T3" fmla="*/ 514350 h 1103"/>
              <a:gd name="T4" fmla="*/ 0 w 287"/>
              <a:gd name="T5" fmla="*/ 1751012 h 1103"/>
              <a:gd name="T6" fmla="*/ 0 60000 65536"/>
              <a:gd name="T7" fmla="*/ 0 60000 65536"/>
              <a:gd name="T8" fmla="*/ 0 60000 65536"/>
              <a:gd name="T9" fmla="*/ 0 w 287"/>
              <a:gd name="T10" fmla="*/ 0 h 1103"/>
              <a:gd name="T11" fmla="*/ 287 w 287"/>
              <a:gd name="T12" fmla="*/ 1103 h 1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03">
                <a:moveTo>
                  <a:pt x="287" y="0"/>
                </a:moveTo>
                <a:cubicBezTo>
                  <a:pt x="257" y="54"/>
                  <a:pt x="153" y="140"/>
                  <a:pt x="105" y="324"/>
                </a:cubicBezTo>
                <a:cubicBezTo>
                  <a:pt x="57" y="508"/>
                  <a:pt x="22" y="941"/>
                  <a:pt x="0" y="1103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18964" y="247982"/>
            <a:ext cx="1044388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ΓΛΥΚΟΖΗ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239844" y="291001"/>
            <a:ext cx="1404166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ΦΡΟΥΚΤΟΖΗ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561818" y="6000280"/>
            <a:ext cx="1603068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</a:rPr>
              <a:t>ΣΑΚΧΑΡΟΖΗ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l-GR" b="1" dirty="0" smtClean="0">
                <a:solidFill>
                  <a:srgbClr val="FFFF00"/>
                </a:solidFill>
              </a:rPr>
              <a:t>κοινή ζάχαρη)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5275740" y="3213100"/>
            <a:ext cx="2002471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/>
              <a:t>+ ενέργεια</a:t>
            </a:r>
            <a:endParaRPr lang="en-GB" sz="3200" b="1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15873"/>
              </p:ext>
            </p:extLst>
          </p:nvPr>
        </p:nvGraphicFramePr>
        <p:xfrm>
          <a:off x="1399084" y="3614032"/>
          <a:ext cx="8081638" cy="312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MDLDrawObject Class" r:id="rId8" imgW="7162881" imgH="2771678" progId="">
                  <p:embed/>
                </p:oleObj>
              </mc:Choice>
              <mc:Fallback>
                <p:oleObj name="MDLDrawObject Class" r:id="rId8" imgW="7162881" imgH="2771678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084" y="3614032"/>
                        <a:ext cx="8081638" cy="3127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2" grpId="0" animBg="1"/>
      <p:bldP spid="5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3775348" y="1268760"/>
            <a:ext cx="2303463" cy="2089150"/>
          </a:xfrm>
          <a:prstGeom prst="star16">
            <a:avLst>
              <a:gd name="adj" fmla="val 37500"/>
            </a:avLst>
          </a:prstGeom>
          <a:solidFill>
            <a:srgbClr val="CC66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4988" y="2924944"/>
            <a:ext cx="1352550" cy="914400"/>
            <a:chOff x="564" y="2707"/>
            <a:chExt cx="852" cy="576"/>
          </a:xfrm>
        </p:grpSpPr>
        <p:sp>
          <p:nvSpPr>
            <p:cNvPr id="6162" name="AutoShape 12"/>
            <p:cNvSpPr>
              <a:spLocks noChangeArrowheads="1"/>
            </p:cNvSpPr>
            <p:nvPr/>
          </p:nvSpPr>
          <p:spPr bwMode="auto">
            <a:xfrm>
              <a:off x="564" y="2707"/>
              <a:ext cx="852" cy="576"/>
            </a:xfrm>
            <a:prstGeom prst="star16">
              <a:avLst>
                <a:gd name="adj" fmla="val 37500"/>
              </a:avLst>
            </a:prstGeom>
            <a:solidFill>
              <a:srgbClr val="CC00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6163" name="Rectangle 13"/>
            <p:cNvSpPr>
              <a:spLocks noChangeArrowheads="1"/>
            </p:cNvSpPr>
            <p:nvPr/>
          </p:nvSpPr>
          <p:spPr bwMode="auto">
            <a:xfrm>
              <a:off x="921" y="3002"/>
              <a:ext cx="1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endParaRPr lang="en-GB"/>
            </a:p>
          </p:txBody>
        </p:sp>
        <p:sp>
          <p:nvSpPr>
            <p:cNvPr id="6164" name="Rectangle 14"/>
            <p:cNvSpPr>
              <a:spLocks noChangeArrowheads="1"/>
            </p:cNvSpPr>
            <p:nvPr/>
          </p:nvSpPr>
          <p:spPr bwMode="auto">
            <a:xfrm>
              <a:off x="682" y="2843"/>
              <a:ext cx="57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US" sz="3200" b="1" dirty="0">
                  <a:solidFill>
                    <a:srgbClr val="FFFF00"/>
                  </a:solidFill>
                </a:rPr>
                <a:t>ADP</a:t>
              </a:r>
            </a:p>
          </p:txBody>
        </p:sp>
      </p:grpSp>
      <p:sp>
        <p:nvSpPr>
          <p:cNvPr id="6161" name="Rectangle 7"/>
          <p:cNvSpPr>
            <a:spLocks noChangeArrowheads="1"/>
          </p:cNvSpPr>
          <p:nvPr/>
        </p:nvSpPr>
        <p:spPr bwMode="auto">
          <a:xfrm>
            <a:off x="3343300" y="404664"/>
            <a:ext cx="21145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dirty="0"/>
              <a:t>1-Ρ-ΓΛΥΚΟΖΗ</a:t>
            </a:r>
          </a:p>
        </p:txBody>
      </p:sp>
      <p:graphicFrame>
        <p:nvGraphicFramePr>
          <p:cNvPr id="6149" name="Object 23"/>
          <p:cNvGraphicFramePr>
            <a:graphicFrameLocks noChangeAspect="1"/>
          </p:cNvGraphicFramePr>
          <p:nvPr/>
        </p:nvGraphicFramePr>
        <p:xfrm>
          <a:off x="1183060" y="0"/>
          <a:ext cx="4683126" cy="318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MDLDrawObject Class" r:id="rId4" imgW="3775680" imgH="2563560" progId="">
                  <p:embed/>
                </p:oleObj>
              </mc:Choice>
              <mc:Fallback>
                <p:oleObj name="MDLDrawObject Class" r:id="rId4" imgW="3775680" imgH="25635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060" y="0"/>
                        <a:ext cx="4683126" cy="318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4145219" y="6143625"/>
            <a:ext cx="1520288" cy="52386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dirty="0"/>
              <a:t>ΓΛΥΚΟΖΗ</a:t>
            </a:r>
          </a:p>
        </p:txBody>
      </p:sp>
      <p:graphicFrame>
        <p:nvGraphicFramePr>
          <p:cNvPr id="179250" name="Object 50"/>
          <p:cNvGraphicFramePr>
            <a:graphicFrameLocks noChangeAspect="1"/>
          </p:cNvGraphicFramePr>
          <p:nvPr/>
        </p:nvGraphicFramePr>
        <p:xfrm>
          <a:off x="3503613" y="3941763"/>
          <a:ext cx="27082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MDLDrawObject Class" r:id="rId6" imgW="2364480" imgH="1992240" progId="">
                  <p:embed/>
                </p:oleObj>
              </mc:Choice>
              <mc:Fallback>
                <p:oleObj name="MDLDrawObject Class" r:id="rId6" imgW="2364480" imgH="199224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941763"/>
                        <a:ext cx="27082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903893"/>
            <a:ext cx="338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Η ΑΤΡ αντιδρά με τη γλυκόζη</a:t>
            </a:r>
            <a:endParaRPr lang="el-GR" sz="2800" b="1" dirty="0"/>
          </a:p>
        </p:txBody>
      </p: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246956" y="4581128"/>
            <a:ext cx="1809750" cy="1295400"/>
            <a:chOff x="1728" y="3405"/>
            <a:chExt cx="1140" cy="816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1728" y="3405"/>
              <a:ext cx="1140" cy="816"/>
            </a:xfrm>
            <a:prstGeom prst="star16">
              <a:avLst>
                <a:gd name="adj" fmla="val 37500"/>
              </a:avLst>
            </a:prstGeom>
            <a:solidFill>
              <a:srgbClr val="CC33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055" y="3645"/>
              <a:ext cx="51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US" sz="3200" b="1" dirty="0"/>
                <a:t>ΑΤΡ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727676" y="3284984"/>
            <a:ext cx="33843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Υδρολύεται η ΑΤΡ και μια φωσφορυλική της ομάδα συνδέεται στο υδροξύλιο του άνθακα Νο 1 της γλυκόζης: παράγεται η </a:t>
            </a:r>
            <a:r>
              <a:rPr lang="el-GR" sz="2800" b="1" dirty="0" smtClean="0">
                <a:solidFill>
                  <a:srgbClr val="FFFF00"/>
                </a:solidFill>
              </a:rPr>
              <a:t>1-Ρ-γλυκόζη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2625" y="188640"/>
            <a:ext cx="3384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Η ενέργεια υδρόλυσης της ΑΤΡ «περνά» στο μόριο της 1-Ρ-γλυκόζης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46837E-6 -4.6346E-6 L 0.35992 -4.634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79203" grpId="1" animBg="1"/>
      <p:bldP spid="6161" grpId="0"/>
      <p:bldP spid="20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3775348" y="1268760"/>
            <a:ext cx="2303463" cy="2089150"/>
          </a:xfrm>
          <a:prstGeom prst="star16">
            <a:avLst>
              <a:gd name="adj" fmla="val 37500"/>
            </a:avLst>
          </a:prstGeom>
          <a:solidFill>
            <a:srgbClr val="CC66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161" name="Rectangle 7"/>
          <p:cNvSpPr>
            <a:spLocks noChangeArrowheads="1"/>
          </p:cNvSpPr>
          <p:nvPr/>
        </p:nvSpPr>
        <p:spPr bwMode="auto">
          <a:xfrm>
            <a:off x="3343300" y="404664"/>
            <a:ext cx="21145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dirty="0"/>
              <a:t>1-Ρ-ΓΛΥΚΟΖΗ</a:t>
            </a:r>
          </a:p>
        </p:txBody>
      </p:sp>
      <p:graphicFrame>
        <p:nvGraphicFramePr>
          <p:cNvPr id="6149" name="Object 23"/>
          <p:cNvGraphicFramePr>
            <a:graphicFrameLocks noChangeAspect="1"/>
          </p:cNvGraphicFramePr>
          <p:nvPr/>
        </p:nvGraphicFramePr>
        <p:xfrm>
          <a:off x="1183060" y="0"/>
          <a:ext cx="4683126" cy="318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3" name="MDLDrawObject Class" r:id="rId4" imgW="3775680" imgH="2563560" progId="">
                  <p:embed/>
                </p:oleObj>
              </mc:Choice>
              <mc:Fallback>
                <p:oleObj name="MDLDrawObject Class" r:id="rId4" imgW="3775680" imgH="25635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060" y="0"/>
                        <a:ext cx="4683126" cy="318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02625" y="188640"/>
            <a:ext cx="3384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Η ενεργοποιημένη γλυκόζη αντιδρά με τη </a:t>
            </a:r>
            <a:r>
              <a:rPr lang="el-GR" sz="2800" b="1" dirty="0" smtClean="0">
                <a:solidFill>
                  <a:srgbClr val="FFFF00"/>
                </a:solidFill>
              </a:rPr>
              <a:t>φρουκτόζη</a:t>
            </a:r>
            <a:endParaRPr lang="el-G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8194" name="Object 31"/>
          <p:cNvGraphicFramePr>
            <a:graphicFrameLocks noChangeAspect="1"/>
          </p:cNvGraphicFramePr>
          <p:nvPr/>
        </p:nvGraphicFramePr>
        <p:xfrm>
          <a:off x="679004" y="4077072"/>
          <a:ext cx="401320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4" name="MDLDrawObject Class" r:id="rId6" imgW="4817880" imgH="3261240" progId="">
                  <p:embed/>
                </p:oleObj>
              </mc:Choice>
              <mc:Fallback>
                <p:oleObj name="MDLDrawObject Class" r:id="rId6" imgW="4817880" imgH="326124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04" y="4077072"/>
                        <a:ext cx="401320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us 17"/>
          <p:cNvSpPr/>
          <p:nvPr/>
        </p:nvSpPr>
        <p:spPr>
          <a:xfrm>
            <a:off x="2335188" y="3429000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3343300" y="6165304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</a:rPr>
              <a:t>ΦΡΟΥΚΤΟΖΗ</a:t>
            </a:r>
            <a:endParaRPr lang="el-G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79203" grpId="1" animBg="1"/>
      <p:bldP spid="6161" grpId="0"/>
      <p:bldP spid="25" grpId="0"/>
      <p:bldP spid="18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2407196" y="1268760"/>
            <a:ext cx="2303463" cy="2089150"/>
          </a:xfrm>
          <a:prstGeom prst="star16">
            <a:avLst>
              <a:gd name="adj" fmla="val 37500"/>
            </a:avLst>
          </a:prstGeom>
          <a:solidFill>
            <a:srgbClr val="CC66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161" name="Rectangle 7"/>
          <p:cNvSpPr>
            <a:spLocks noChangeArrowheads="1"/>
          </p:cNvSpPr>
          <p:nvPr/>
        </p:nvSpPr>
        <p:spPr bwMode="auto">
          <a:xfrm>
            <a:off x="1903140" y="476672"/>
            <a:ext cx="21145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dirty="0"/>
              <a:t>1-Ρ-ΓΛΥΚΟΖΗ</a:t>
            </a:r>
          </a:p>
        </p:txBody>
      </p:sp>
      <p:graphicFrame>
        <p:nvGraphicFramePr>
          <p:cNvPr id="6149" name="Object 23"/>
          <p:cNvGraphicFramePr>
            <a:graphicFrameLocks noChangeAspect="1"/>
          </p:cNvGraphicFramePr>
          <p:nvPr/>
        </p:nvGraphicFramePr>
        <p:xfrm>
          <a:off x="0" y="0"/>
          <a:ext cx="4683126" cy="318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8" name="MDLDrawObject Class" r:id="rId4" imgW="3775680" imgH="2563560" progId="">
                  <p:embed/>
                </p:oleObj>
              </mc:Choice>
              <mc:Fallback>
                <p:oleObj name="MDLDrawObject Class" r:id="rId4" imgW="3775680" imgH="2563560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83126" cy="318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02625" y="188640"/>
            <a:ext cx="338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και σχηματίζεται η σακχαρόζη...</a:t>
            </a:r>
            <a:endParaRPr lang="el-G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8194" name="Object 31"/>
          <p:cNvGraphicFramePr>
            <a:graphicFrameLocks noChangeAspect="1"/>
          </p:cNvGraphicFramePr>
          <p:nvPr/>
        </p:nvGraphicFramePr>
        <p:xfrm>
          <a:off x="0" y="4149080"/>
          <a:ext cx="401320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9" name="MDLDrawObject Class" r:id="rId6" imgW="4817880" imgH="3261240" progId="">
                  <p:embed/>
                </p:oleObj>
              </mc:Choice>
              <mc:Fallback>
                <p:oleObj name="MDLDrawObject Class" r:id="rId6" imgW="4817880" imgH="3261240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9080"/>
                        <a:ext cx="401320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us 17"/>
          <p:cNvSpPr/>
          <p:nvPr/>
        </p:nvSpPr>
        <p:spPr>
          <a:xfrm>
            <a:off x="1183060" y="3212976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2911252" y="63347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</a:rPr>
              <a:t>ΦΡΟΥΚΤΟΖΗ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407196" y="3356992"/>
            <a:ext cx="2303463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087716" y="5157192"/>
            <a:ext cx="2268057" cy="585418"/>
          </a:xfrm>
          <a:prstGeom prst="rect">
            <a:avLst/>
          </a:prstGeom>
          <a:solidFill>
            <a:srgbClr val="CC3300"/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3200" b="1" dirty="0"/>
              <a:t>ΣΑΚΧΑΡΟΖΗ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29076"/>
              </p:ext>
            </p:extLst>
          </p:nvPr>
        </p:nvGraphicFramePr>
        <p:xfrm>
          <a:off x="4656321" y="2627585"/>
          <a:ext cx="5630679" cy="217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0" name="MDLDrawObject Class" r:id="rId8" imgW="7162881" imgH="2771678" progId="">
                  <p:embed/>
                </p:oleObj>
              </mc:Choice>
              <mc:Fallback>
                <p:oleObj name="MDLDrawObject Class" r:id="rId8" imgW="7162881" imgH="2771678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321" y="2627585"/>
                        <a:ext cx="5630679" cy="2178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>
            <a:normAutofit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Ο ενεργειακός μεταβολισμός - Εισαγωγή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Έλλειψη"/>
          <p:cNvSpPr/>
          <p:nvPr/>
        </p:nvSpPr>
        <p:spPr>
          <a:xfrm>
            <a:off x="3357550" y="5786454"/>
            <a:ext cx="3357586" cy="1071546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ADP </a:t>
            </a:r>
            <a:r>
              <a:rPr lang="el-G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και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en-US" sz="32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</a:t>
            </a:r>
            <a:endParaRPr lang="el-GR" sz="3200" b="1" dirty="0">
              <a:solidFill>
                <a:schemeClr val="bg1">
                  <a:lumMod val="95000"/>
                  <a:lumOff val="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209925" y="785794"/>
            <a:ext cx="3181350" cy="1214438"/>
          </a:xfrm>
          <a:prstGeom prst="star16">
            <a:avLst>
              <a:gd name="adj" fmla="val 37500"/>
            </a:avLst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73238" y="-24"/>
            <a:ext cx="6557962" cy="714375"/>
          </a:xfrm>
          <a:gradFill rotWithShape="0">
            <a:gsLst>
              <a:gs pos="0">
                <a:srgbClr val="660066"/>
              </a:gs>
              <a:gs pos="100000">
                <a:srgbClr val="66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flat">
            <a:solidFill>
              <a:schemeClr val="tx1"/>
            </a:solidFill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ΚΥΚΛΟΣ ΑΤΡ και ADP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894138" y="928670"/>
            <a:ext cx="146995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Α</a:t>
            </a:r>
            <a:r>
              <a:rPr lang="el-G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Τ</a:t>
            </a:r>
            <a:r>
              <a:rPr lang="el-G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Ρ</a:t>
            </a: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5029200" y="1785927"/>
            <a:ext cx="1079500" cy="4143404"/>
          </a:xfrm>
          <a:prstGeom prst="upArrow">
            <a:avLst>
              <a:gd name="adj1" fmla="val 50000"/>
              <a:gd name="adj2" fmla="val 4207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vert270" wrap="none" anchor="ctr"/>
          <a:lstStyle/>
          <a:p>
            <a:pPr algn="ctr" defTabSz="762000">
              <a:defRPr/>
            </a:pPr>
            <a:r>
              <a:rPr lang="el-GR" sz="3200" b="1" dirty="0" smtClean="0">
                <a:ea typeface="Tahoma" pitchFamily="34" charset="0"/>
                <a:cs typeface="Tahoma" pitchFamily="34" charset="0"/>
              </a:rPr>
              <a:t>σύνθεση</a:t>
            </a:r>
            <a:endParaRPr lang="en-GB" sz="32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-36" y="2694001"/>
            <a:ext cx="3562350" cy="2247411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4E004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algn="ctr" defTabSz="762000"/>
            <a:r>
              <a:rPr lang="en-US" sz="2800">
                <a:solidFill>
                  <a:srgbClr val="FFFF00"/>
                </a:solidFill>
              </a:rPr>
              <a:t>ANABΟΛΙΣΜΟΣ</a:t>
            </a:r>
            <a:endParaRPr lang="el-GR" sz="2800">
              <a:solidFill>
                <a:srgbClr val="FFFF00"/>
              </a:solidFill>
            </a:endParaRPr>
          </a:p>
          <a:p>
            <a:pPr algn="ctr" defTabSz="762000"/>
            <a:r>
              <a:rPr lang="el-GR" sz="2800">
                <a:solidFill>
                  <a:srgbClr val="FFFF00"/>
                </a:solidFill>
              </a:rPr>
              <a:t>ΚΙΝΗΣΗ</a:t>
            </a:r>
          </a:p>
          <a:p>
            <a:pPr algn="ctr" defTabSz="762000"/>
            <a:r>
              <a:rPr lang="el-GR" sz="2800">
                <a:solidFill>
                  <a:srgbClr val="FFFF00"/>
                </a:solidFill>
              </a:rPr>
              <a:t>ΠΡΟΣΛΗΨΗ ΟΥΣΙΩΝ</a:t>
            </a:r>
          </a:p>
          <a:p>
            <a:pPr algn="ctr" defTabSz="762000"/>
            <a:r>
              <a:rPr lang="el-GR" sz="2800">
                <a:solidFill>
                  <a:srgbClr val="FFFF00"/>
                </a:solidFill>
              </a:rPr>
              <a:t>ΕΝΕΡΓΟΠΟΙΗΣΗ ΜΟΡΙΩΝ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096000" y="2743200"/>
            <a:ext cx="3962400" cy="650875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algn="l" defTabSz="762000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ΦΩΤΟΣΥΝΘΕΣΗ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096000" y="3803667"/>
            <a:ext cx="3962400" cy="206274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algn="ctr" defTabSz="762000"/>
            <a:r>
              <a:rPr lang="el-GR" sz="3600" b="1" dirty="0">
                <a:solidFill>
                  <a:schemeClr val="bg1"/>
                </a:solidFill>
              </a:rPr>
              <a:t>ΟΞΕΙΔΩΣΗ ΤΡΟΦΩΝ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 defTabSz="762000"/>
            <a:r>
              <a:rPr lang="el-GR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Λιπών</a:t>
            </a:r>
            <a:r>
              <a:rPr lang="en-US" sz="2800" b="1" dirty="0">
                <a:solidFill>
                  <a:schemeClr val="bg1"/>
                </a:solidFill>
              </a:rPr>
              <a:t>,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σακχάρων</a:t>
            </a:r>
            <a:r>
              <a:rPr lang="el-GR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αμινοξέων</a:t>
            </a:r>
            <a:r>
              <a:rPr lang="el-GR" sz="2800" b="1" dirty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990600" y="1600200"/>
            <a:ext cx="1981200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en-US" sz="3200" dirty="0" err="1"/>
              <a:t>ΔGo</a:t>
            </a:r>
            <a:r>
              <a:rPr lang="en-US" sz="3200" dirty="0"/>
              <a:t>&gt;0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934200" y="1676400"/>
            <a:ext cx="2209800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en-US" sz="3200"/>
              <a:t>ΔGo&lt;0</a:t>
            </a:r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>
            <a:off x="3571864" y="1928803"/>
            <a:ext cx="1077912" cy="4000528"/>
          </a:xfrm>
          <a:prstGeom prst="downArrow">
            <a:avLst>
              <a:gd name="adj1" fmla="val 50000"/>
              <a:gd name="adj2" fmla="val 34039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vert="vert" wrap="none" anchor="ctr"/>
          <a:lstStyle/>
          <a:p>
            <a:pPr algn="ctr">
              <a:defRPr/>
            </a:pPr>
            <a:r>
              <a:rPr lang="el-GR" sz="4000" b="1" dirty="0" smtClean="0">
                <a:ea typeface="Tahoma" pitchFamily="34" charset="0"/>
                <a:cs typeface="Tahoma" pitchFamily="34" charset="0"/>
              </a:rPr>
              <a:t>υδρόλυση</a:t>
            </a:r>
            <a:endParaRPr lang="el-GR" sz="4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079604" y="4149080"/>
            <a:ext cx="3962400" cy="1508747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algn="ctr" defTabSz="762000"/>
            <a:r>
              <a:rPr lang="el-GR" sz="3600" b="1" dirty="0" smtClean="0">
                <a:solidFill>
                  <a:schemeClr val="bg1"/>
                </a:solidFill>
              </a:rPr>
              <a:t>ΚΑΤΑΒΟΛΙΣΜΟΣ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 defTabSz="762000"/>
            <a:r>
              <a:rPr lang="el-GR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Λιπών</a:t>
            </a:r>
            <a:r>
              <a:rPr lang="en-US" sz="2800" b="1" dirty="0">
                <a:solidFill>
                  <a:schemeClr val="bg1"/>
                </a:solidFill>
              </a:rPr>
              <a:t>,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σακχάρων</a:t>
            </a:r>
            <a:r>
              <a:rPr lang="el-GR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αμινοξέων</a:t>
            </a:r>
            <a:r>
              <a:rPr lang="el-GR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072194" y="2357430"/>
            <a:ext cx="4033838" cy="1200971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square" lIns="92075" tIns="46038" rIns="92075" bIns="46038">
            <a:spAutoFit/>
            <a:flatTx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ΦΩΤΟ</a:t>
            </a:r>
            <a:r>
              <a:rPr lang="el-GR" sz="3600" b="1" dirty="0" smtClean="0">
                <a:solidFill>
                  <a:schemeClr val="bg1"/>
                </a:solidFill>
              </a:rPr>
              <a:t>ΧΗΜΙΚΕΣ ΑΝΤΙΔΡΑΣΕΙΣ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6134" grpId="0" animBg="1"/>
      <p:bldP spid="57351" grpId="0" animBg="1"/>
      <p:bldP spid="57352" grpId="0" animBg="1"/>
      <p:bldP spid="57353" grpId="0" animBg="1"/>
      <p:bldP spid="57354" grpId="0"/>
      <p:bldP spid="176140" grpId="0" animBg="1"/>
      <p:bldP spid="176140" grpId="1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4278" y="214290"/>
            <a:ext cx="2222500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ΕΝΕΡΓΕΙΑ</a:t>
            </a:r>
          </a:p>
          <a:p>
            <a:pPr algn="ctr" eaLnBrk="1" hangingPunct="1"/>
            <a:r>
              <a:rPr lang="el-GR" sz="3200" b="1">
                <a:latin typeface="Arial" pitchFamily="34" charset="0"/>
              </a:rPr>
              <a:t>ΤΡΟΦΩΝ</a:t>
            </a:r>
            <a:endParaRPr lang="en-GB" sz="3200" b="1">
              <a:latin typeface="Arial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929582" y="352411"/>
            <a:ext cx="2224087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ΗΛΙΑΚΗ </a:t>
            </a:r>
          </a:p>
          <a:p>
            <a:pPr algn="ctr" eaLnBrk="1" hangingPunct="1"/>
            <a:r>
              <a:rPr lang="el-GR" sz="3200" b="1">
                <a:latin typeface="Arial" pitchFamily="34" charset="0"/>
              </a:rPr>
              <a:t>ΕΝΕΡΓΕΙΑ</a:t>
            </a:r>
            <a:endParaRPr lang="en-GB" sz="3200" b="1">
              <a:latin typeface="Arial" pitchFamily="34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715268" y="2857496"/>
            <a:ext cx="2327275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ΝΑ</a:t>
            </a:r>
            <a:r>
              <a:rPr lang="en-GB" sz="3200" b="1">
                <a:latin typeface="Arial" pitchFamily="34" charset="0"/>
              </a:rPr>
              <a:t>DPH+H</a:t>
            </a:r>
            <a:r>
              <a:rPr lang="en-GB" sz="3200" b="1" baseline="30000">
                <a:latin typeface="Arial" pitchFamily="34" charset="0"/>
              </a:rPr>
              <a:t>+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71438" y="4929198"/>
            <a:ext cx="3071798" cy="114298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ΑΝΘΡΑΚΑΣ ΤΡΟΦΩΝ 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286244" y="5416550"/>
            <a:ext cx="343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4400" b="1" dirty="0">
                <a:latin typeface="Arial" pitchFamily="34" charset="0"/>
              </a:rPr>
              <a:t>ΟΡΓΑΝΙΚΗ ΥΛΗ</a:t>
            </a:r>
            <a:endParaRPr lang="en-GB" sz="4400" b="1" dirty="0">
              <a:latin typeface="Arial" pitchFamily="34" charset="0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4214806" y="5214950"/>
            <a:ext cx="3571900" cy="164305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714476" y="2781300"/>
            <a:ext cx="2055813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 b="1">
                <a:latin typeface="Arial" pitchFamily="34" charset="0"/>
              </a:rPr>
              <a:t>NADH+H</a:t>
            </a:r>
            <a:r>
              <a:rPr lang="en-GB" sz="3200" b="1" baseline="30000">
                <a:latin typeface="Arial" pitchFamily="34" charset="0"/>
              </a:rPr>
              <a:t>+</a:t>
            </a:r>
            <a:endParaRPr lang="en-GB" sz="3200" b="1">
              <a:latin typeface="Arial" pitchFamily="34" charset="0"/>
            </a:endParaRPr>
          </a:p>
        </p:txBody>
      </p:sp>
      <p:cxnSp>
        <p:nvCxnSpPr>
          <p:cNvPr id="151564" name="AutoShape 12"/>
          <p:cNvCxnSpPr>
            <a:cxnSpLocks noChangeShapeType="1"/>
            <a:stCxn id="54276" idx="2"/>
            <a:endCxn id="151557" idx="0"/>
          </p:cNvCxnSpPr>
          <p:nvPr/>
        </p:nvCxnSpPr>
        <p:spPr bwMode="auto">
          <a:xfrm rot="5400000">
            <a:off x="8245886" y="2061756"/>
            <a:ext cx="1428760" cy="162720"/>
          </a:xfrm>
          <a:prstGeom prst="straightConnector1">
            <a:avLst/>
          </a:prstGeom>
          <a:noFill/>
          <a:ln w="1524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65" name="AutoShape 13"/>
          <p:cNvCxnSpPr>
            <a:cxnSpLocks noChangeShapeType="1"/>
            <a:stCxn id="54276" idx="2"/>
            <a:endCxn id="22" idx="6"/>
          </p:cNvCxnSpPr>
          <p:nvPr/>
        </p:nvCxnSpPr>
        <p:spPr bwMode="auto">
          <a:xfrm rot="5400000">
            <a:off x="6521059" y="1122747"/>
            <a:ext cx="2214578" cy="2826556"/>
          </a:xfrm>
          <a:prstGeom prst="straightConnector1">
            <a:avLst/>
          </a:prstGeom>
          <a:noFill/>
          <a:ln w="1524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66" name="AutoShape 14"/>
          <p:cNvCxnSpPr>
            <a:cxnSpLocks noChangeShapeType="1"/>
            <a:stCxn id="151563" idx="3"/>
            <a:endCxn id="22" idx="2"/>
          </p:cNvCxnSpPr>
          <p:nvPr/>
        </p:nvCxnSpPr>
        <p:spPr bwMode="auto">
          <a:xfrm>
            <a:off x="3770289" y="3075782"/>
            <a:ext cx="658831" cy="567532"/>
          </a:xfrm>
          <a:prstGeom prst="straightConnector1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7" name="AutoShape 15"/>
          <p:cNvCxnSpPr>
            <a:cxnSpLocks noChangeShapeType="1"/>
            <a:stCxn id="54275" idx="2"/>
            <a:endCxn id="151563" idx="0"/>
          </p:cNvCxnSpPr>
          <p:nvPr/>
        </p:nvCxnSpPr>
        <p:spPr bwMode="auto">
          <a:xfrm rot="16200000" flipH="1">
            <a:off x="1288613" y="1327529"/>
            <a:ext cx="1490685" cy="1416855"/>
          </a:xfrm>
          <a:prstGeom prst="straightConnector1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0" y="3571876"/>
            <a:ext cx="2325687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ΝΑ</a:t>
            </a:r>
            <a:r>
              <a:rPr lang="en-GB" sz="3200" b="1">
                <a:latin typeface="Arial" pitchFamily="34" charset="0"/>
              </a:rPr>
              <a:t>DPH+H</a:t>
            </a:r>
            <a:r>
              <a:rPr lang="en-GB" sz="3200" b="1" baseline="30000">
                <a:latin typeface="Arial" pitchFamily="34" charset="0"/>
              </a:rPr>
              <a:t>+</a:t>
            </a:r>
          </a:p>
        </p:txBody>
      </p:sp>
      <p:cxnSp>
        <p:nvCxnSpPr>
          <p:cNvPr id="151569" name="AutoShape 17"/>
          <p:cNvCxnSpPr>
            <a:cxnSpLocks noChangeShapeType="1"/>
            <a:stCxn id="151568" idx="3"/>
            <a:endCxn id="151561" idx="0"/>
          </p:cNvCxnSpPr>
          <p:nvPr/>
        </p:nvCxnSpPr>
        <p:spPr bwMode="auto">
          <a:xfrm>
            <a:off x="2325687" y="3866358"/>
            <a:ext cx="3675069" cy="1348592"/>
          </a:xfrm>
          <a:prstGeom prst="straightConnector1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0" name="AutoShape 18"/>
          <p:cNvCxnSpPr>
            <a:cxnSpLocks noChangeShapeType="1"/>
          </p:cNvCxnSpPr>
          <p:nvPr/>
        </p:nvCxnSpPr>
        <p:spPr bwMode="auto">
          <a:xfrm rot="16200000" flipH="1">
            <a:off x="5304236" y="4339835"/>
            <a:ext cx="928694" cy="678661"/>
          </a:xfrm>
          <a:prstGeom prst="straightConnector1">
            <a:avLst/>
          </a:prstGeom>
          <a:noFill/>
          <a:ln w="25400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 type="triangle" w="med" len="med"/>
          </a:ln>
        </p:spPr>
      </p:cxnSp>
      <p:cxnSp>
        <p:nvCxnSpPr>
          <p:cNvPr id="151571" name="AutoShape 19"/>
          <p:cNvCxnSpPr>
            <a:cxnSpLocks noChangeShapeType="1"/>
            <a:stCxn id="151557" idx="2"/>
            <a:endCxn id="151561" idx="0"/>
          </p:cNvCxnSpPr>
          <p:nvPr/>
        </p:nvCxnSpPr>
        <p:spPr bwMode="auto">
          <a:xfrm rot="5400000">
            <a:off x="6555586" y="2891629"/>
            <a:ext cx="1768491" cy="2878150"/>
          </a:xfrm>
          <a:prstGeom prst="straightConnector1">
            <a:avLst/>
          </a:prstGeom>
          <a:noFill/>
          <a:ln w="1524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72" name="AutoShape 20"/>
          <p:cNvCxnSpPr>
            <a:cxnSpLocks noChangeShapeType="1"/>
            <a:stCxn id="54275" idx="2"/>
            <a:endCxn id="151568" idx="0"/>
          </p:cNvCxnSpPr>
          <p:nvPr/>
        </p:nvCxnSpPr>
        <p:spPr bwMode="auto">
          <a:xfrm rot="5400000">
            <a:off x="103556" y="2349903"/>
            <a:ext cx="2281261" cy="162684"/>
          </a:xfrm>
          <a:prstGeom prst="straightConnector1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" name="21 - Έλλειψη"/>
          <p:cNvSpPr/>
          <p:nvPr/>
        </p:nvSpPr>
        <p:spPr>
          <a:xfrm>
            <a:off x="4429120" y="3000372"/>
            <a:ext cx="178595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GB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929678" y="5000636"/>
            <a:ext cx="1357322" cy="78579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GB" sz="40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GB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60 - Ευθύγραμμο βέλος σύνδεσης"/>
          <p:cNvCxnSpPr>
            <a:stCxn id="151559" idx="3"/>
            <a:endCxn id="151561" idx="2"/>
          </p:cNvCxnSpPr>
          <p:nvPr/>
        </p:nvCxnSpPr>
        <p:spPr>
          <a:xfrm>
            <a:off x="3143236" y="5500690"/>
            <a:ext cx="1071570" cy="535785"/>
          </a:xfrm>
          <a:prstGeom prst="straightConnector1">
            <a:avLst/>
          </a:prstGeom>
          <a:ln w="152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ύγραμμο βέλος σύνδεσης"/>
          <p:cNvCxnSpPr>
            <a:stCxn id="54" idx="1"/>
          </p:cNvCxnSpPr>
          <p:nvPr/>
        </p:nvCxnSpPr>
        <p:spPr>
          <a:xfrm rot="10800000" flipV="1">
            <a:off x="7715268" y="5393532"/>
            <a:ext cx="1214410" cy="678673"/>
          </a:xfrm>
          <a:prstGeom prst="straightConnector1">
            <a:avLst/>
          </a:prstGeom>
          <a:ln w="152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0" y="0"/>
            <a:ext cx="10287000" cy="1500174"/>
          </a:xfrm>
          <a:prstGeom prst="rect">
            <a:avLst/>
          </a:prstGeom>
          <a:solidFill>
            <a:srgbClr val="77933C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ΕΝΕΡΓΕΙΑ </a:t>
            </a:r>
            <a:endParaRPr lang="en-US" sz="3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ΠΕΡΙΒΑΛΛΟΝΤΟΣ</a:t>
            </a:r>
            <a:endParaRPr lang="el-GR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9" grpId="0" animBg="1"/>
      <p:bldP spid="151559" grpId="1" animBg="1"/>
      <p:bldP spid="151561" grpId="0" animBg="1"/>
      <p:bldP spid="151561" grpId="1" animBg="1"/>
      <p:bldP spid="151563" grpId="0" animBg="1"/>
      <p:bldP spid="151568" grpId="0" animBg="1"/>
      <p:bldP spid="22" grpId="0" animBg="1"/>
      <p:bldP spid="54" grpId="0" animBg="1"/>
      <p:bldP spid="5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24 - Ευθύγραμμο βέλος σύνδεσης"/>
          <p:cNvCxnSpPr>
            <a:endCxn id="151561" idx="0"/>
          </p:cNvCxnSpPr>
          <p:nvPr/>
        </p:nvCxnSpPr>
        <p:spPr>
          <a:xfrm rot="10800000" flipV="1">
            <a:off x="6000756" y="3000372"/>
            <a:ext cx="2357454" cy="221457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4278" y="214290"/>
            <a:ext cx="2222500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ΕΝΕΡΓΕΙΑ</a:t>
            </a:r>
          </a:p>
          <a:p>
            <a:pPr algn="ctr" eaLnBrk="1" hangingPunct="1"/>
            <a:r>
              <a:rPr lang="el-GR" sz="3200" b="1">
                <a:latin typeface="Arial" pitchFamily="34" charset="0"/>
              </a:rPr>
              <a:t>ΤΡΟΦΩΝ</a:t>
            </a:r>
            <a:endParaRPr lang="en-GB" sz="3200" b="1">
              <a:latin typeface="Arial" pitchFamily="34" charset="0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71438" y="4929198"/>
            <a:ext cx="3071798" cy="114298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ΑΝΘΡΑΚΑΣ ΤΡΟΦΩΝ 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286244" y="5416550"/>
            <a:ext cx="343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4400" b="1" dirty="0">
                <a:latin typeface="Arial" pitchFamily="34" charset="0"/>
              </a:rPr>
              <a:t>ΟΡΓΑΝΙΚΗ ΥΛΗ</a:t>
            </a:r>
            <a:endParaRPr lang="en-GB" sz="4400" b="1" dirty="0">
              <a:latin typeface="Arial" pitchFamily="34" charset="0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4214806" y="5214950"/>
            <a:ext cx="3571900" cy="164305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714476" y="2781300"/>
            <a:ext cx="2055813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 b="1">
                <a:latin typeface="Arial" pitchFamily="34" charset="0"/>
              </a:rPr>
              <a:t>NADH+H</a:t>
            </a:r>
            <a:r>
              <a:rPr lang="en-GB" sz="3200" b="1" baseline="30000">
                <a:latin typeface="Arial" pitchFamily="34" charset="0"/>
              </a:rPr>
              <a:t>+</a:t>
            </a:r>
            <a:endParaRPr lang="en-GB" sz="3200" b="1">
              <a:latin typeface="Arial" pitchFamily="34" charset="0"/>
            </a:endParaRPr>
          </a:p>
        </p:txBody>
      </p:sp>
      <p:cxnSp>
        <p:nvCxnSpPr>
          <p:cNvPr id="151566" name="AutoShape 14"/>
          <p:cNvCxnSpPr>
            <a:cxnSpLocks noChangeShapeType="1"/>
            <a:stCxn id="151563" idx="3"/>
            <a:endCxn id="22" idx="2"/>
          </p:cNvCxnSpPr>
          <p:nvPr/>
        </p:nvCxnSpPr>
        <p:spPr bwMode="auto">
          <a:xfrm>
            <a:off x="3770289" y="3075782"/>
            <a:ext cx="658831" cy="56753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7" name="AutoShape 15"/>
          <p:cNvCxnSpPr>
            <a:cxnSpLocks noChangeShapeType="1"/>
            <a:stCxn id="54275" idx="2"/>
            <a:endCxn id="151563" idx="0"/>
          </p:cNvCxnSpPr>
          <p:nvPr/>
        </p:nvCxnSpPr>
        <p:spPr bwMode="auto">
          <a:xfrm rot="16200000" flipH="1">
            <a:off x="1288613" y="1327529"/>
            <a:ext cx="1490685" cy="141685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0" y="3571876"/>
            <a:ext cx="2325687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ΝΑ</a:t>
            </a:r>
            <a:r>
              <a:rPr lang="en-GB" sz="3200" b="1">
                <a:latin typeface="Arial" pitchFamily="34" charset="0"/>
              </a:rPr>
              <a:t>DPH+H</a:t>
            </a:r>
            <a:r>
              <a:rPr lang="en-GB" sz="3200" b="1" baseline="30000">
                <a:latin typeface="Arial" pitchFamily="34" charset="0"/>
              </a:rPr>
              <a:t>+</a:t>
            </a:r>
          </a:p>
        </p:txBody>
      </p:sp>
      <p:cxnSp>
        <p:nvCxnSpPr>
          <p:cNvPr id="151569" name="AutoShape 17"/>
          <p:cNvCxnSpPr>
            <a:cxnSpLocks noChangeShapeType="1"/>
            <a:stCxn id="151568" idx="3"/>
            <a:endCxn id="151561" idx="0"/>
          </p:cNvCxnSpPr>
          <p:nvPr/>
        </p:nvCxnSpPr>
        <p:spPr bwMode="auto">
          <a:xfrm>
            <a:off x="2325687" y="3866358"/>
            <a:ext cx="3675069" cy="134859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0" name="AutoShape 18"/>
          <p:cNvCxnSpPr>
            <a:cxnSpLocks noChangeShapeType="1"/>
            <a:stCxn id="22" idx="4"/>
            <a:endCxn id="151561" idx="0"/>
          </p:cNvCxnSpPr>
          <p:nvPr/>
        </p:nvCxnSpPr>
        <p:spPr bwMode="auto">
          <a:xfrm rot="16200000" flipH="1">
            <a:off x="5197078" y="4411272"/>
            <a:ext cx="928694" cy="678661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2" name="AutoShape 20"/>
          <p:cNvCxnSpPr>
            <a:cxnSpLocks noChangeShapeType="1"/>
            <a:stCxn id="54275" idx="2"/>
            <a:endCxn id="151568" idx="0"/>
          </p:cNvCxnSpPr>
          <p:nvPr/>
        </p:nvCxnSpPr>
        <p:spPr bwMode="auto">
          <a:xfrm rot="5400000">
            <a:off x="103556" y="2349903"/>
            <a:ext cx="2281261" cy="162684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" name="21 - Έλλειψη"/>
          <p:cNvSpPr/>
          <p:nvPr/>
        </p:nvSpPr>
        <p:spPr>
          <a:xfrm>
            <a:off x="4429120" y="3000372"/>
            <a:ext cx="178595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GB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60 - Ευθύγραμμο βέλος σύνδεσης"/>
          <p:cNvCxnSpPr>
            <a:stCxn id="151559" idx="3"/>
            <a:endCxn id="151561" idx="0"/>
          </p:cNvCxnSpPr>
          <p:nvPr/>
        </p:nvCxnSpPr>
        <p:spPr>
          <a:xfrm flipV="1">
            <a:off x="3143236" y="5214950"/>
            <a:ext cx="2857520" cy="2857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3286112" y="0"/>
            <a:ext cx="3857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την ενέργεια: </a:t>
            </a:r>
          </a:p>
          <a:p>
            <a:pPr algn="ctr"/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Οργανότροφοι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τον άνθρακα:</a:t>
            </a:r>
          </a:p>
          <a:p>
            <a:pPr algn="ctr"/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Ετερότροφοι</a:t>
            </a:r>
            <a:r>
              <a:rPr lang="el-G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l-G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οργανισμοί</a:t>
            </a:r>
            <a:endParaRPr lang="el-G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0" y="214290"/>
            <a:ext cx="275428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ΕΝΕΡΓΕΙΑ</a:t>
            </a:r>
          </a:p>
          <a:p>
            <a:pPr algn="ctr" eaLnBrk="1" hangingPunct="1"/>
            <a:r>
              <a:rPr lang="el-GR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ΤΡΟΦΩΝ</a:t>
            </a:r>
            <a:endParaRPr lang="en-GB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1844824"/>
            <a:ext cx="6367636" cy="3168352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καταβολισμός</a:t>
            </a:r>
            <a:endParaRPr lang="el-GR" sz="4400" b="1" dirty="0"/>
          </a:p>
        </p:txBody>
      </p:sp>
      <p:sp>
        <p:nvSpPr>
          <p:cNvPr id="19" name="Oval 18"/>
          <p:cNvSpPr/>
          <p:nvPr/>
        </p:nvSpPr>
        <p:spPr>
          <a:xfrm rot="18890779">
            <a:off x="3959964" y="2843063"/>
            <a:ext cx="6367636" cy="3168352"/>
          </a:xfrm>
          <a:prstGeom prst="ellipse">
            <a:avLst/>
          </a:prstGeom>
          <a:solidFill>
            <a:schemeClr val="tx2">
              <a:lumMod val="2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αναβολισμός</a:t>
            </a:r>
            <a:endParaRPr lang="el-GR" sz="4400" b="1" dirty="0"/>
          </a:p>
        </p:txBody>
      </p:sp>
      <p:sp>
        <p:nvSpPr>
          <p:cNvPr id="20" name="26 - TextBox"/>
          <p:cNvSpPr txBox="1"/>
          <p:nvPr/>
        </p:nvSpPr>
        <p:spPr>
          <a:xfrm>
            <a:off x="6677093" y="-14242"/>
            <a:ext cx="3857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</a:t>
            </a:r>
            <a:r>
              <a:rPr lang="el-G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 δότη</a:t>
            </a:r>
          </a:p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ηλεκτρονίων: </a:t>
            </a:r>
          </a:p>
          <a:p>
            <a:pPr algn="ctr"/>
            <a:r>
              <a:rPr lang="el-G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Χημειότροφοι</a:t>
            </a:r>
            <a:endParaRPr lang="el-GR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οργανισμοί</a:t>
            </a:r>
            <a:endParaRPr lang="el-GR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951E-6 -3.33333E-6 L 0.68689 -0.42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21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27" grpId="0"/>
      <p:bldP spid="29" grpId="0" animBg="1"/>
      <p:bldP spid="18" grpId="0" animBg="1"/>
      <p:bldP spid="19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4278" y="214290"/>
            <a:ext cx="2222500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ΕΝΕΡΓΕΙΑ</a:t>
            </a:r>
          </a:p>
          <a:p>
            <a:pPr algn="ctr" eaLnBrk="1" hangingPunct="1"/>
            <a:r>
              <a:rPr lang="el-GR" sz="3200" b="1">
                <a:latin typeface="Arial" pitchFamily="34" charset="0"/>
              </a:rPr>
              <a:t>ΤΡΟΦΩΝ</a:t>
            </a:r>
            <a:endParaRPr lang="en-GB" sz="3200" b="1">
              <a:latin typeface="Arial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929582" y="352411"/>
            <a:ext cx="2224087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ΗΛΙΑΚΗ </a:t>
            </a:r>
          </a:p>
          <a:p>
            <a:pPr algn="ctr" eaLnBrk="1" hangingPunct="1"/>
            <a:r>
              <a:rPr lang="el-GR" sz="3200" b="1">
                <a:latin typeface="Arial" pitchFamily="34" charset="0"/>
              </a:rPr>
              <a:t>ΕΝΕΡΓΕΙΑ</a:t>
            </a:r>
            <a:endParaRPr lang="en-GB" sz="3200" b="1">
              <a:latin typeface="Arial" pitchFamily="34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715268" y="2857496"/>
            <a:ext cx="2327275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ΝΑ</a:t>
            </a:r>
            <a:r>
              <a:rPr lang="en-GB" sz="3200" b="1">
                <a:latin typeface="Arial" pitchFamily="34" charset="0"/>
              </a:rPr>
              <a:t>DPH+H</a:t>
            </a:r>
            <a:r>
              <a:rPr lang="en-GB" sz="3200" b="1" baseline="30000">
                <a:latin typeface="Arial" pitchFamily="34" charset="0"/>
              </a:rPr>
              <a:t>+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71438" y="4929198"/>
            <a:ext cx="3071798" cy="114298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ΑΝΘΡΑΚΑΣ ΤΡΟΦΩΝ 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286244" y="5416550"/>
            <a:ext cx="343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4400" b="1" dirty="0">
                <a:latin typeface="Arial" pitchFamily="34" charset="0"/>
              </a:rPr>
              <a:t>ΟΡΓΑΝΙΚΗ ΥΛΗ</a:t>
            </a:r>
            <a:endParaRPr lang="en-GB" sz="4400" b="1" dirty="0">
              <a:latin typeface="Arial" pitchFamily="34" charset="0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4214806" y="5214950"/>
            <a:ext cx="3571900" cy="164305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714476" y="2781300"/>
            <a:ext cx="2055813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 b="1">
                <a:latin typeface="Arial" pitchFamily="34" charset="0"/>
              </a:rPr>
              <a:t>NADH+H</a:t>
            </a:r>
            <a:r>
              <a:rPr lang="en-GB" sz="3200" b="1" baseline="30000">
                <a:latin typeface="Arial" pitchFamily="34" charset="0"/>
              </a:rPr>
              <a:t>+</a:t>
            </a:r>
            <a:endParaRPr lang="en-GB" sz="3200" b="1">
              <a:latin typeface="Arial" pitchFamily="34" charset="0"/>
            </a:endParaRPr>
          </a:p>
        </p:txBody>
      </p:sp>
      <p:cxnSp>
        <p:nvCxnSpPr>
          <p:cNvPr id="151564" name="AutoShape 12"/>
          <p:cNvCxnSpPr>
            <a:cxnSpLocks noChangeShapeType="1"/>
            <a:stCxn id="54276" idx="2"/>
            <a:endCxn id="151557" idx="0"/>
          </p:cNvCxnSpPr>
          <p:nvPr/>
        </p:nvCxnSpPr>
        <p:spPr bwMode="auto">
          <a:xfrm rot="5400000">
            <a:off x="8245886" y="2061756"/>
            <a:ext cx="1428760" cy="16272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5" name="AutoShape 13"/>
          <p:cNvCxnSpPr>
            <a:cxnSpLocks noChangeShapeType="1"/>
            <a:stCxn id="54276" idx="2"/>
            <a:endCxn id="22" idx="6"/>
          </p:cNvCxnSpPr>
          <p:nvPr/>
        </p:nvCxnSpPr>
        <p:spPr bwMode="auto">
          <a:xfrm rot="5400000">
            <a:off x="6521059" y="1122747"/>
            <a:ext cx="2214578" cy="2826556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6" name="AutoShape 14"/>
          <p:cNvCxnSpPr>
            <a:cxnSpLocks noChangeShapeType="1"/>
            <a:stCxn id="151563" idx="3"/>
            <a:endCxn id="22" idx="2"/>
          </p:cNvCxnSpPr>
          <p:nvPr/>
        </p:nvCxnSpPr>
        <p:spPr bwMode="auto">
          <a:xfrm>
            <a:off x="3770289" y="3075782"/>
            <a:ext cx="658831" cy="56753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7" name="AutoShape 15"/>
          <p:cNvCxnSpPr>
            <a:cxnSpLocks noChangeShapeType="1"/>
            <a:stCxn id="54275" idx="2"/>
            <a:endCxn id="151563" idx="0"/>
          </p:cNvCxnSpPr>
          <p:nvPr/>
        </p:nvCxnSpPr>
        <p:spPr bwMode="auto">
          <a:xfrm rot="16200000" flipH="1">
            <a:off x="1288613" y="1327529"/>
            <a:ext cx="1490685" cy="141685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0" y="3571876"/>
            <a:ext cx="2325687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ΝΑ</a:t>
            </a:r>
            <a:r>
              <a:rPr lang="en-GB" sz="3200" b="1">
                <a:latin typeface="Arial" pitchFamily="34" charset="0"/>
              </a:rPr>
              <a:t>DPH+H</a:t>
            </a:r>
            <a:r>
              <a:rPr lang="en-GB" sz="3200" b="1" baseline="30000">
                <a:latin typeface="Arial" pitchFamily="34" charset="0"/>
              </a:rPr>
              <a:t>+</a:t>
            </a:r>
          </a:p>
        </p:txBody>
      </p:sp>
      <p:cxnSp>
        <p:nvCxnSpPr>
          <p:cNvPr id="151569" name="AutoShape 17"/>
          <p:cNvCxnSpPr>
            <a:cxnSpLocks noChangeShapeType="1"/>
            <a:stCxn id="151568" idx="3"/>
            <a:endCxn id="151561" idx="0"/>
          </p:cNvCxnSpPr>
          <p:nvPr/>
        </p:nvCxnSpPr>
        <p:spPr bwMode="auto">
          <a:xfrm>
            <a:off x="2325687" y="3866358"/>
            <a:ext cx="3675069" cy="134859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0" name="AutoShape 18"/>
          <p:cNvCxnSpPr>
            <a:cxnSpLocks noChangeShapeType="1"/>
            <a:stCxn id="22" idx="4"/>
            <a:endCxn id="151561" idx="0"/>
          </p:cNvCxnSpPr>
          <p:nvPr/>
        </p:nvCxnSpPr>
        <p:spPr bwMode="auto">
          <a:xfrm rot="16200000" flipH="1">
            <a:off x="5197078" y="4411272"/>
            <a:ext cx="928694" cy="678661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1" name="AutoShape 19"/>
          <p:cNvCxnSpPr>
            <a:cxnSpLocks noChangeShapeType="1"/>
            <a:stCxn id="151557" idx="2"/>
            <a:endCxn id="151561" idx="0"/>
          </p:cNvCxnSpPr>
          <p:nvPr/>
        </p:nvCxnSpPr>
        <p:spPr bwMode="auto">
          <a:xfrm rot="5400000">
            <a:off x="6555586" y="2891629"/>
            <a:ext cx="1768491" cy="287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2" name="AutoShape 20"/>
          <p:cNvCxnSpPr>
            <a:cxnSpLocks noChangeShapeType="1"/>
            <a:stCxn id="54275" idx="2"/>
            <a:endCxn id="151568" idx="0"/>
          </p:cNvCxnSpPr>
          <p:nvPr/>
        </p:nvCxnSpPr>
        <p:spPr bwMode="auto">
          <a:xfrm rot="5400000">
            <a:off x="103556" y="2349903"/>
            <a:ext cx="2281261" cy="162684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" name="21 - Έλλειψη"/>
          <p:cNvSpPr/>
          <p:nvPr/>
        </p:nvSpPr>
        <p:spPr>
          <a:xfrm>
            <a:off x="4429120" y="3000372"/>
            <a:ext cx="178595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GB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929678" y="5000636"/>
            <a:ext cx="1357322" cy="785794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GB" sz="40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GB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60 - Ευθύγραμμο βέλος σύνδεσης"/>
          <p:cNvCxnSpPr>
            <a:stCxn id="151559" idx="3"/>
            <a:endCxn id="151561" idx="0"/>
          </p:cNvCxnSpPr>
          <p:nvPr/>
        </p:nvCxnSpPr>
        <p:spPr>
          <a:xfrm flipV="1">
            <a:off x="3143236" y="5214950"/>
            <a:ext cx="2857520" cy="2857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ύγραμμο βέλος σύνδεσης"/>
          <p:cNvCxnSpPr>
            <a:stCxn id="54" idx="1"/>
            <a:endCxn id="151561" idx="0"/>
          </p:cNvCxnSpPr>
          <p:nvPr/>
        </p:nvCxnSpPr>
        <p:spPr>
          <a:xfrm rot="10800000">
            <a:off x="6000756" y="5214951"/>
            <a:ext cx="2928922" cy="1785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AutoShape 18"/>
          <p:cNvCxnSpPr>
            <a:cxnSpLocks noChangeShapeType="1"/>
          </p:cNvCxnSpPr>
          <p:nvPr/>
        </p:nvCxnSpPr>
        <p:spPr bwMode="auto">
          <a:xfrm rot="16200000" flipH="1">
            <a:off x="5232798" y="4482711"/>
            <a:ext cx="928694" cy="678661"/>
          </a:xfrm>
          <a:prstGeom prst="straightConnector1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5" name="24 - Ευθύγραμμο βέλος σύνδεσης"/>
          <p:cNvCxnSpPr/>
          <p:nvPr/>
        </p:nvCxnSpPr>
        <p:spPr>
          <a:xfrm>
            <a:off x="1785914" y="3571876"/>
            <a:ext cx="3857652" cy="150019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3012905" y="0"/>
            <a:ext cx="38058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την ενέργεια:</a:t>
            </a:r>
          </a:p>
          <a:p>
            <a:pPr algn="ctr"/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Φωτότροφοι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τον άνθρακα:</a:t>
            </a:r>
          </a:p>
          <a:p>
            <a:pPr algn="ctr"/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Αυτότροφοι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b="1" dirty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τον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δότη ηλεκτρονίων:</a:t>
            </a:r>
            <a:endParaRPr lang="el-G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λιθότροφοι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11111E-6 C -0.29537 -0.0324 -0.59059 -0.06481 -0.71991 -0.11782 C -0.84923 -0.17083 -0.81281 -0.24444 -0.77623 -0.31782 " pathEditMode="relative" ptsTypes="a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151559" grpId="0" animBg="1"/>
      <p:bldP spid="151563" grpId="0" animBg="1"/>
      <p:bldP spid="151568" grpId="0" animBg="1"/>
      <p:bldP spid="54" grpId="0" animBg="1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929582" y="352411"/>
            <a:ext cx="2224087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ΗΛΙΑΚΗ </a:t>
            </a:r>
          </a:p>
          <a:p>
            <a:pPr algn="ctr" eaLnBrk="1" hangingPunct="1"/>
            <a:r>
              <a:rPr lang="el-GR" sz="3200" b="1">
                <a:latin typeface="Arial" pitchFamily="34" charset="0"/>
              </a:rPr>
              <a:t>ΕΝΕΡΓΕΙΑ</a:t>
            </a:r>
            <a:endParaRPr lang="en-GB" sz="3200" b="1">
              <a:latin typeface="Arial" pitchFamily="34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715268" y="2857496"/>
            <a:ext cx="2327275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Arial" pitchFamily="34" charset="0"/>
              </a:rPr>
              <a:t>ΝΑ</a:t>
            </a:r>
            <a:r>
              <a:rPr lang="en-GB" sz="3200" b="1">
                <a:latin typeface="Arial" pitchFamily="34" charset="0"/>
              </a:rPr>
              <a:t>DPH+H</a:t>
            </a:r>
            <a:r>
              <a:rPr lang="en-GB" sz="3200" b="1" baseline="30000">
                <a:latin typeface="Arial" pitchFamily="34" charset="0"/>
              </a:rPr>
              <a:t>+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286244" y="5416550"/>
            <a:ext cx="343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4400" b="1" dirty="0">
                <a:latin typeface="Arial" pitchFamily="34" charset="0"/>
              </a:rPr>
              <a:t>ΟΡΓΑΝΙΚΗ ΥΛΗ</a:t>
            </a:r>
            <a:endParaRPr lang="en-GB" sz="4400" b="1" dirty="0">
              <a:latin typeface="Arial" pitchFamily="34" charset="0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4214806" y="5214950"/>
            <a:ext cx="3571900" cy="164305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51564" name="AutoShape 12"/>
          <p:cNvCxnSpPr>
            <a:cxnSpLocks noChangeShapeType="1"/>
            <a:stCxn id="54276" idx="2"/>
            <a:endCxn id="151557" idx="0"/>
          </p:cNvCxnSpPr>
          <p:nvPr/>
        </p:nvCxnSpPr>
        <p:spPr bwMode="auto">
          <a:xfrm rot="5400000">
            <a:off x="8245886" y="2061756"/>
            <a:ext cx="1428760" cy="16272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5" name="AutoShape 13"/>
          <p:cNvCxnSpPr>
            <a:cxnSpLocks noChangeShapeType="1"/>
            <a:stCxn id="54276" idx="2"/>
            <a:endCxn id="22" idx="7"/>
          </p:cNvCxnSpPr>
          <p:nvPr/>
        </p:nvCxnSpPr>
        <p:spPr bwMode="auto">
          <a:xfrm rot="5400000">
            <a:off x="6617601" y="764659"/>
            <a:ext cx="1759949" cy="3088103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1" name="AutoShape 19"/>
          <p:cNvCxnSpPr>
            <a:cxnSpLocks noChangeShapeType="1"/>
            <a:stCxn id="151557" idx="2"/>
            <a:endCxn id="151561" idx="0"/>
          </p:cNvCxnSpPr>
          <p:nvPr/>
        </p:nvCxnSpPr>
        <p:spPr bwMode="auto">
          <a:xfrm rot="5400000">
            <a:off x="6555586" y="2891629"/>
            <a:ext cx="1768491" cy="287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" name="21 - Έλλειψη"/>
          <p:cNvSpPr/>
          <p:nvPr/>
        </p:nvSpPr>
        <p:spPr>
          <a:xfrm>
            <a:off x="4429120" y="3000372"/>
            <a:ext cx="178595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GB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0" y="2492896"/>
            <a:ext cx="3312368" cy="158417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ατμοσφαιρικό </a:t>
            </a:r>
          </a:p>
          <a:p>
            <a:pPr algn="ctr"/>
            <a:r>
              <a:rPr lang="en-GB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GB" sz="40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GB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5" name="AutoShape 18"/>
          <p:cNvCxnSpPr>
            <a:cxnSpLocks noChangeShapeType="1"/>
          </p:cNvCxnSpPr>
          <p:nvPr/>
        </p:nvCxnSpPr>
        <p:spPr bwMode="auto">
          <a:xfrm rot="16200000" flipH="1">
            <a:off x="4963481" y="4617132"/>
            <a:ext cx="1008113" cy="360042"/>
          </a:xfrm>
          <a:prstGeom prst="straightConnector1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7" name="AutoShape 13"/>
          <p:cNvCxnSpPr>
            <a:cxnSpLocks noChangeShapeType="1"/>
          </p:cNvCxnSpPr>
          <p:nvPr/>
        </p:nvCxnSpPr>
        <p:spPr bwMode="auto">
          <a:xfrm>
            <a:off x="2407196" y="3717032"/>
            <a:ext cx="2502036" cy="1656184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2" name="Oval 31"/>
          <p:cNvSpPr/>
          <p:nvPr/>
        </p:nvSpPr>
        <p:spPr>
          <a:xfrm>
            <a:off x="4063380" y="2132856"/>
            <a:ext cx="6223620" cy="2592288"/>
          </a:xfrm>
          <a:prstGeom prst="ellipse">
            <a:avLst/>
          </a:prstGeom>
          <a:solidFill>
            <a:srgbClr val="C0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Φωτοχημικές αντιδράσεις</a:t>
            </a:r>
            <a:endParaRPr lang="el-GR" sz="5400" dirty="0"/>
          </a:p>
        </p:txBody>
      </p:sp>
      <p:sp>
        <p:nvSpPr>
          <p:cNvPr id="33" name="Oval 32"/>
          <p:cNvSpPr/>
          <p:nvPr/>
        </p:nvSpPr>
        <p:spPr>
          <a:xfrm rot="1589890">
            <a:off x="-448752" y="3217062"/>
            <a:ext cx="8542497" cy="2592288"/>
          </a:xfrm>
          <a:prstGeom prst="ellipse">
            <a:avLst/>
          </a:prstGeom>
          <a:solidFill>
            <a:srgbClr val="00206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Βιοσυνθετικές αντιδράσεις</a:t>
            </a:r>
            <a:endParaRPr lang="el-GR" sz="5400" dirty="0"/>
          </a:p>
        </p:txBody>
      </p:sp>
      <p:sp>
        <p:nvSpPr>
          <p:cNvPr id="35" name="Rounded Rectangle 34"/>
          <p:cNvSpPr/>
          <p:nvPr/>
        </p:nvSpPr>
        <p:spPr>
          <a:xfrm>
            <a:off x="1687116" y="2420888"/>
            <a:ext cx="6480720" cy="3672408"/>
          </a:xfrm>
          <a:prstGeom prst="roundRect">
            <a:avLst/>
          </a:prstGeom>
          <a:solidFill>
            <a:srgbClr val="00B05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 smtClean="0"/>
              <a:t>φωτοσύνθεση</a:t>
            </a:r>
            <a:endParaRPr lang="el-GR" sz="8000" dirty="0"/>
          </a:p>
        </p:txBody>
      </p:sp>
      <p:sp>
        <p:nvSpPr>
          <p:cNvPr id="17" name="25 - TextBox"/>
          <p:cNvSpPr txBox="1"/>
          <p:nvPr/>
        </p:nvSpPr>
        <p:spPr>
          <a:xfrm>
            <a:off x="-7386" y="13645"/>
            <a:ext cx="38058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την ενέργεια:</a:t>
            </a:r>
          </a:p>
          <a:p>
            <a:pPr algn="ctr"/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Φωτότροφοι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τον άνθρακα:</a:t>
            </a:r>
          </a:p>
          <a:p>
            <a:pPr algn="ctr"/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Αυτότροφοι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b="1" dirty="0">
                <a:latin typeface="Tahoma" pitchFamily="34" charset="0"/>
                <a:ea typeface="Tahoma" pitchFamily="34" charset="0"/>
                <a:cs typeface="Tahoma" pitchFamily="34" charset="0"/>
              </a:rPr>
              <a:t>Ως προς τον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δότη ηλεκτρονίων:</a:t>
            </a:r>
            <a:endParaRPr lang="el-G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λιθότροφοι</a:t>
            </a:r>
            <a:endParaRPr lang="el-G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4948" y="2276872"/>
            <a:ext cx="3096344" cy="1872208"/>
            <a:chOff x="318964" y="908720"/>
            <a:chExt cx="3096344" cy="187220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" name="Oval 1"/>
            <p:cNvSpPr/>
            <p:nvPr/>
          </p:nvSpPr>
          <p:spPr>
            <a:xfrm>
              <a:off x="318964" y="908720"/>
              <a:ext cx="3096344" cy="18722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4988" y="1268760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 smtClean="0">
                  <a:solidFill>
                    <a:srgbClr val="002060"/>
                  </a:solidFill>
                </a:rPr>
                <a:t>ΑΥΤΟΤΡΟΦΟΙ ΟΡΓΑΝΙΣΜΟΙ</a:t>
              </a:r>
              <a:endParaRPr lang="el-GR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799684" y="2420888"/>
            <a:ext cx="3312368" cy="1872208"/>
          </a:xfrm>
          <a:prstGeom prst="ellipse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3795" y="2780928"/>
            <a:ext cx="300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ΕΤΕΡΟΤΡΟΦΟΙ ΟΡΓΑΝΙΣΜΟΙ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2479204" y="476672"/>
            <a:ext cx="5328592" cy="3960440"/>
          </a:xfrm>
          <a:prstGeom prst="arc">
            <a:avLst>
              <a:gd name="adj1" fmla="val 11088580"/>
              <a:gd name="adj2" fmla="val 0"/>
            </a:avLst>
          </a:prstGeom>
          <a:ln w="114300">
            <a:solidFill>
              <a:srgbClr val="C00000"/>
            </a:solidFill>
            <a:headEnd type="arrow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4567436" y="188640"/>
            <a:ext cx="812658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2</a:t>
            </a:r>
            <a:endParaRPr lang="el-GR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199284" y="2636912"/>
            <a:ext cx="3816424" cy="1296144"/>
          </a:xfrm>
          <a:prstGeom prst="stripedRightArrow">
            <a:avLst>
              <a:gd name="adj1" fmla="val 61924"/>
              <a:gd name="adj2" fmla="val 76108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Μόρια πλούσια σε ενέργεια/</a:t>
            </a:r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l-GR" sz="2400" b="1" dirty="0" smtClean="0">
                <a:solidFill>
                  <a:schemeClr val="bg1"/>
                </a:solidFill>
              </a:rPr>
              <a:t>άνθρακα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751012" y="1484784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462980" y="1556792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6200000" flipH="1">
            <a:off x="318964" y="1628800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606996" y="1412776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H="1">
            <a:off x="174948" y="1772816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30932" y="1916832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2980" y="620688"/>
            <a:ext cx="93326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φως</a:t>
            </a:r>
            <a:endParaRPr lang="el-GR" sz="3200" b="1" baseline="-25000" dirty="0">
              <a:solidFill>
                <a:srgbClr val="FFFF0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8311852" y="4509120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8023820" y="4581128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7879804" y="4653136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8167836" y="4437112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H="1">
            <a:off x="7735788" y="4797152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7591772" y="4941168"/>
            <a:ext cx="1296144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27676" y="5733256"/>
            <a:ext cx="3559325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</a:rPr>
              <a:t>Αύξηση της εντροπίας του Σύμπαντος</a:t>
            </a:r>
            <a:endParaRPr lang="el-GR" sz="2800" b="1" baseline="-250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948" y="5877272"/>
            <a:ext cx="458907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Κύκλος οξυγόνου και </a:t>
            </a:r>
            <a:r>
              <a:rPr lang="en-US" sz="3200" b="1" dirty="0" smtClean="0">
                <a:solidFill>
                  <a:srgbClr val="FFFF0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2</a:t>
            </a:r>
            <a:endParaRPr lang="el-GR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10800000">
            <a:off x="2774299" y="2789639"/>
            <a:ext cx="4654326" cy="2480366"/>
          </a:xfrm>
          <a:prstGeom prst="arc">
            <a:avLst>
              <a:gd name="adj1" fmla="val 11232011"/>
              <a:gd name="adj2" fmla="val 0"/>
            </a:avLst>
          </a:prstGeom>
          <a:ln w="114300">
            <a:solidFill>
              <a:srgbClr val="C00000"/>
            </a:solidFill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4560925" y="4936812"/>
            <a:ext cx="861133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Η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O</a:t>
            </a:r>
            <a:endParaRPr lang="el-GR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46" name="Arc 45"/>
          <p:cNvSpPr/>
          <p:nvPr/>
        </p:nvSpPr>
        <p:spPr>
          <a:xfrm>
            <a:off x="2437165" y="1772816"/>
            <a:ext cx="5328592" cy="3960440"/>
          </a:xfrm>
          <a:prstGeom prst="arc">
            <a:avLst>
              <a:gd name="adj1" fmla="val 12446983"/>
              <a:gd name="adj2" fmla="val 19939906"/>
            </a:avLst>
          </a:prstGeom>
          <a:ln w="114300">
            <a:solidFill>
              <a:srgbClr val="C00000"/>
            </a:solidFill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4639444" y="1484784"/>
            <a:ext cx="60144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2</a:t>
            </a:r>
            <a:endParaRPr lang="el-GR" sz="3200" b="1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5 - TextBox"/>
          <p:cNvSpPr txBox="1"/>
          <p:nvPr/>
        </p:nvSpPr>
        <p:spPr>
          <a:xfrm>
            <a:off x="174948" y="404664"/>
            <a:ext cx="9865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Η ύπαρξη και η λειτουργία των οργανισμών </a:t>
            </a:r>
          </a:p>
          <a:p>
            <a:pPr algn="ctr"/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εξασφαλίζει την αναγκαιότητα που απορρέει από το 2</a:t>
            </a:r>
            <a:r>
              <a:rPr lang="el-GR" sz="4000" b="1" baseline="30000" dirty="0" smtClean="0">
                <a:latin typeface="+mj-lt"/>
                <a:ea typeface="Tahoma" pitchFamily="34" charset="0"/>
                <a:cs typeface="Tahoma" pitchFamily="34" charset="0"/>
              </a:rPr>
              <a:t>ο</a:t>
            </a:r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l-GR" sz="4000" b="1" dirty="0" err="1" smtClean="0">
                <a:latin typeface="+mj-lt"/>
                <a:ea typeface="Tahoma" pitchFamily="34" charset="0"/>
                <a:cs typeface="Tahoma" pitchFamily="34" charset="0"/>
              </a:rPr>
              <a:t>θερμοδυναμικό</a:t>
            </a:r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 νόμο: τα πάντα βαίνουν σε αύξηση της εντροπίας του Σύμπαντος</a:t>
            </a:r>
          </a:p>
          <a:p>
            <a:pPr algn="ctr"/>
            <a:endParaRPr lang="el-GR" sz="4000" b="1" dirty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Ο κύκλος άνθρακα και οξυγόνου/νερού εξασφαλίζονται με τη δράση των </a:t>
            </a:r>
            <a:r>
              <a:rPr lang="el-GR" sz="4000" b="1" dirty="0" err="1" smtClean="0">
                <a:latin typeface="+mj-lt"/>
                <a:ea typeface="Tahoma" pitchFamily="34" charset="0"/>
                <a:cs typeface="Tahoma" pitchFamily="34" charset="0"/>
              </a:rPr>
              <a:t>αυτότροφων</a:t>
            </a:r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 και </a:t>
            </a:r>
            <a:r>
              <a:rPr lang="el-GR" sz="4000" b="1" dirty="0" err="1" smtClean="0">
                <a:latin typeface="+mj-lt"/>
                <a:ea typeface="Tahoma" pitchFamily="34" charset="0"/>
                <a:cs typeface="Tahoma" pitchFamily="34" charset="0"/>
              </a:rPr>
              <a:t>ετερότροφων</a:t>
            </a:r>
            <a:r>
              <a:rPr lang="el-GR" sz="4000" b="1" dirty="0" smtClean="0">
                <a:latin typeface="+mj-lt"/>
                <a:ea typeface="Tahoma" pitchFamily="34" charset="0"/>
                <a:cs typeface="Tahoma" pitchFamily="34" charset="0"/>
              </a:rPr>
              <a:t> οργανισμών</a:t>
            </a:r>
          </a:p>
        </p:txBody>
      </p:sp>
    </p:spTree>
    <p:extLst>
      <p:ext uri="{BB962C8B-B14F-4D97-AF65-F5344CB8AC3E}">
        <p14:creationId xmlns:p14="http://schemas.microsoft.com/office/powerpoint/2010/main" val="32363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llpaper"/>
          <p:cNvPicPr>
            <a:picLocks noChangeAspect="1" noChangeArrowheads="1"/>
          </p:cNvPicPr>
          <p:nvPr/>
        </p:nvPicPr>
        <p:blipFill>
          <a:blip r:embed="rId2" cstate="print"/>
          <a:srcRect l="22604" t="10945" r="18813" b="13472"/>
          <a:stretch>
            <a:fillRect/>
          </a:stretch>
        </p:blipFill>
        <p:spPr bwMode="auto">
          <a:xfrm>
            <a:off x="1039044" y="2204863"/>
            <a:ext cx="3024336" cy="29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551212" y="1412776"/>
            <a:ext cx="0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087" y="582885"/>
            <a:ext cx="4900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ΈΝΑ φωτόνιο με μήκος κύματος</a:t>
            </a:r>
          </a:p>
          <a:p>
            <a:pPr algn="ctr"/>
            <a:r>
              <a:rPr lang="el-GR" sz="2800" dirty="0" smtClean="0"/>
              <a:t>από </a:t>
            </a:r>
            <a:r>
              <a:rPr lang="el-GR" sz="2800" dirty="0" smtClean="0">
                <a:sym typeface="Symbol"/>
              </a:rPr>
              <a:t></a:t>
            </a:r>
            <a:r>
              <a:rPr lang="el-GR" sz="2800" dirty="0" smtClean="0"/>
              <a:t>300 έως </a:t>
            </a:r>
            <a:r>
              <a:rPr lang="el-GR" sz="2800" dirty="0" smtClean="0">
                <a:sym typeface="Symbol"/>
              </a:rPr>
              <a:t></a:t>
            </a:r>
            <a:r>
              <a:rPr lang="el-GR" sz="2800" dirty="0" smtClean="0"/>
              <a:t>750 </a:t>
            </a:r>
            <a:r>
              <a:rPr lang="en-US" sz="2800" dirty="0" smtClean="0"/>
              <a:t>nm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14185" y="3161928"/>
            <a:ext cx="864096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37800" y="3954194"/>
            <a:ext cx="864096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88588" y="4365104"/>
            <a:ext cx="864096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1303" y="3477140"/>
            <a:ext cx="5191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Πολλά φωτόνια με μήκος κύματος</a:t>
            </a:r>
          </a:p>
          <a:p>
            <a:pPr algn="ctr"/>
            <a:r>
              <a:rPr lang="en-US" sz="2800" dirty="0" smtClean="0"/>
              <a:t>&gt;</a:t>
            </a:r>
            <a:r>
              <a:rPr lang="el-GR" sz="2800" dirty="0" smtClean="0"/>
              <a:t>750 </a:t>
            </a:r>
            <a:r>
              <a:rPr lang="en-US" sz="2800" dirty="0" smtClean="0"/>
              <a:t>nm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32810" y="4509120"/>
            <a:ext cx="0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75548" y="5276334"/>
            <a:ext cx="3559325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</a:rPr>
              <a:t>Αύξηση της εντροπίας του Σύμπαντος</a:t>
            </a:r>
            <a:endParaRPr lang="el-GR" sz="2800" b="1" baseline="-25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5548" y="73948"/>
            <a:ext cx="4524038" cy="31085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Η ενέργεια κάθε φωτονίου είναι αντίστροφη του μήκους κύματος του φωτονίου: μικρό μήκος </a:t>
            </a:r>
            <a:r>
              <a:rPr lang="el-GR" sz="2800" b="1" dirty="0" err="1" smtClean="0"/>
              <a:t>κύματος=πολύ</a:t>
            </a:r>
            <a:r>
              <a:rPr lang="el-GR" sz="2800" b="1" dirty="0" smtClean="0"/>
              <a:t> ενέργεια και μεγάλο μήκος </a:t>
            </a:r>
            <a:r>
              <a:rPr lang="el-GR" sz="2800" b="1" dirty="0" err="1" smtClean="0"/>
              <a:t>κύματος=λίγη</a:t>
            </a:r>
            <a:r>
              <a:rPr lang="el-GR" sz="2800" b="1" dirty="0" smtClean="0"/>
              <a:t> ενέργεια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0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/>
              <a:t>Σημείωμα Χρήσης Έργων Τρίτων</a:t>
            </a:r>
            <a:r>
              <a:rPr lang="en-US" b="1" dirty="0" smtClean="0"/>
              <a:t> (1/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Εικόνα 1: Η γη. </a:t>
            </a:r>
            <a:r>
              <a:rPr lang="en-US" sz="2400" dirty="0" smtClean="0">
                <a:hlinkClick r:id="rId3"/>
              </a:rPr>
              <a:t>http://www.motaen.com/wallpapers/get/id/14936/resolution/1024x768</a:t>
            </a:r>
            <a:r>
              <a:rPr lang="el-GR" sz="2400" dirty="0" smtClean="0">
                <a:solidFill>
                  <a:srgbClr val="FF0000"/>
                </a:solidFill>
                <a:hlinkClick r:id="rId3"/>
              </a:rPr>
              <a:t>\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/>
              <a:t>Σημείωμα Χρήσης 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2</a:t>
            </a:r>
            <a:r>
              <a:rPr lang="en-US" b="1" dirty="0" smtClean="0"/>
              <a:t>/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Σχήμα 1: Η αναγωγή. Επεξεργασία </a:t>
            </a:r>
            <a:r>
              <a:rPr lang="el-GR" sz="2400" dirty="0" err="1" smtClean="0"/>
              <a:t>Γρ</a:t>
            </a:r>
            <a:r>
              <a:rPr lang="el-GR" sz="2400" dirty="0" smtClean="0"/>
              <a:t>. </a:t>
            </a:r>
            <a:r>
              <a:rPr lang="el-GR" sz="2400" dirty="0" err="1" smtClean="0"/>
              <a:t>Διαμαντίδης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Σχήμα 2: ΑΤΡ: </a:t>
            </a:r>
            <a:r>
              <a:rPr lang="el-GR" sz="2400" dirty="0" err="1" smtClean="0"/>
              <a:t>τριφωσφορική</a:t>
            </a:r>
            <a:r>
              <a:rPr lang="el-GR" sz="2400" dirty="0" smtClean="0"/>
              <a:t> </a:t>
            </a:r>
            <a:r>
              <a:rPr lang="el-GR" sz="2400" dirty="0" err="1" smtClean="0"/>
              <a:t>αδενοσίνη</a:t>
            </a:r>
            <a:r>
              <a:rPr lang="el-GR" sz="2400" dirty="0" smtClean="0"/>
              <a:t>. Επεξεργασία </a:t>
            </a:r>
            <a:r>
              <a:rPr lang="el-GR" sz="2400" dirty="0" err="1" smtClean="0"/>
              <a:t>Γρ</a:t>
            </a:r>
            <a:r>
              <a:rPr lang="el-GR" sz="2400" dirty="0" smtClean="0"/>
              <a:t>. </a:t>
            </a:r>
            <a:r>
              <a:rPr lang="el-GR" sz="2400" dirty="0" err="1" smtClean="0"/>
              <a:t>Διαμαντίδης</a:t>
            </a:r>
            <a:r>
              <a:rPr lang="el-GR" sz="24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Σχήμα 3: Κύκλος οξυγόνου και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. Επεξεργασία </a:t>
            </a:r>
            <a:r>
              <a:rPr lang="el-GR" sz="2400" dirty="0" err="1" smtClean="0"/>
              <a:t>Γρ. Διαμαντίδης</a:t>
            </a:r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Περιεχόμενα ενότητας (1)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Οι μορφές ενέργειας του περιβάλλοντος που χρησιμοποιούν τα κύτταρα και οι οργανισμοί.</a:t>
            </a:r>
          </a:p>
          <a:p>
            <a:r>
              <a:rPr lang="el-GR" sz="3000" dirty="0" smtClean="0"/>
              <a:t>Οι αντιδράσεις με τις οποίες εισέρχεται η ενέργεια του περιβάλλοντος</a:t>
            </a:r>
            <a:r>
              <a:rPr lang="en-US" sz="3000" dirty="0" smtClean="0"/>
              <a:t>,</a:t>
            </a:r>
            <a:r>
              <a:rPr lang="el-GR" sz="3000" dirty="0" smtClean="0"/>
              <a:t> ανεξάρτητα από τη μορφή της,  στα κύτταρα.</a:t>
            </a:r>
          </a:p>
          <a:p>
            <a:r>
              <a:rPr lang="el-GR" sz="3000" dirty="0" smtClean="0"/>
              <a:t>Μόρια στα οποία αποθηκεύεται παροδικά η ενέργεια.</a:t>
            </a:r>
          </a:p>
          <a:p>
            <a:pPr lvl="1"/>
            <a:r>
              <a:rPr lang="el-GR" dirty="0" smtClean="0"/>
              <a:t>Η ΑΤΡ.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NADP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NAD</a:t>
            </a:r>
            <a:r>
              <a:rPr lang="en-US" baseline="30000" dirty="0" smtClean="0"/>
              <a:t>+</a:t>
            </a:r>
            <a:r>
              <a:rPr lang="el-GR" dirty="0" smtClean="0"/>
              <a:t>. </a:t>
            </a:r>
          </a:p>
          <a:p>
            <a:pPr marL="1028700" lvl="1" indent="-571500"/>
            <a:endParaRPr lang="el-GR" altLang="el-GR" dirty="0" smtClean="0"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dirty="0" smtClean="0"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dirty="0" smtClean="0"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dirty="0" smtClean="0"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dirty="0" smtClean="0"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/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r>
              <a:rPr lang="el-GR" altLang="el-GR" sz="2000" dirty="0" err="1"/>
              <a:t>Copyright</a:t>
            </a:r>
            <a:r>
              <a:rPr lang="el-GR" altLang="el-GR" sz="2000" dirty="0"/>
              <a:t> Αριστοτέλειο Πανεπιστήμιο Θεσσαλονίκης</a:t>
            </a:r>
            <a:r>
              <a:rPr lang="en-US" altLang="el-GR" sz="2000" dirty="0"/>
              <a:t>, </a:t>
            </a:r>
            <a:r>
              <a:rPr lang="el-GR" altLang="el-GR" sz="2000" dirty="0"/>
              <a:t>Γρηγόριος Διαμαντίδης. «Βιοχημεία. 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Ο ενεργειακός μεταβολισμός - Εισαγωγή</a:t>
            </a:r>
            <a:r>
              <a:rPr lang="el-GR" altLang="el-GR" sz="2000" smtClean="0"/>
              <a:t>.». </a:t>
            </a:r>
            <a:r>
              <a:rPr lang="el-GR" altLang="el-GR" sz="2000" dirty="0"/>
              <a:t>Έκδοση: 1.0. Θεσσαλονίκη 2014. Διαθέσιμο από τη δικτυακή διεύθυνση:</a:t>
            </a:r>
            <a:r>
              <a:rPr lang="en-US" altLang="el-GR" sz="2000" dirty="0"/>
              <a:t> </a:t>
            </a:r>
            <a:r>
              <a:rPr lang="en-US" altLang="el-GR" sz="2000" dirty="0">
                <a:hlinkClick r:id="rId3"/>
              </a:rPr>
              <a:t>https://opencourses.auth.gr/courses/OCRS508</a:t>
            </a:r>
            <a:r>
              <a:rPr lang="en-US" altLang="el-GR" sz="2000" dirty="0" smtClean="0">
                <a:hlinkClick r:id="rId3"/>
              </a:rPr>
              <a:t>/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buNone/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/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/>
              <a:t>Ο δικαιούχος μπορεί να παρέχει στον </a:t>
            </a:r>
            <a:r>
              <a:rPr lang="el-GR" sz="2000" dirty="0" err="1"/>
              <a:t>αδειοδόχο</a:t>
            </a:r>
            <a:r>
              <a:rPr lang="el-GR" sz="2000" dirty="0"/>
              <a:t> ξεχωριστή άδεια να χρησιμοποιεί το έργο για εμπορική χρήση, εφόσον αυτό του ζητηθεί.     </a:t>
            </a:r>
            <a:r>
              <a:rPr lang="el-GR" sz="2800" dirty="0"/>
              <a:t>          </a:t>
            </a:r>
          </a:p>
          <a:p>
            <a:pPr marL="0" indent="0">
              <a:buNone/>
              <a:defRPr/>
            </a:pPr>
            <a:endParaRPr lang="el-GR" sz="1400" dirty="0"/>
          </a:p>
          <a:p>
            <a:pPr marL="0" indent="0">
              <a:buNone/>
              <a:defRPr/>
            </a:pPr>
            <a:endParaRPr lang="el-GR" sz="1400" dirty="0"/>
          </a:p>
          <a:p>
            <a:pPr marL="0" indent="0">
              <a:buNone/>
              <a:defRPr/>
            </a:pPr>
            <a:r>
              <a:rPr lang="el-GR" sz="1400" dirty="0"/>
              <a:t>[1] </a:t>
            </a:r>
            <a:r>
              <a:rPr lang="el-GR" sz="1400" dirty="0">
                <a:hlinkClick r:id="rId4"/>
              </a:rPr>
              <a:t>http://creativecommons.org/licenses/by-</a:t>
            </a:r>
            <a:r>
              <a:rPr lang="en-US" sz="1400" dirty="0" err="1">
                <a:hlinkClick r:id="rId4"/>
              </a:rPr>
              <a:t>sa</a:t>
            </a:r>
            <a:r>
              <a:rPr lang="el-GR" sz="1400" dirty="0">
                <a:hlinkClick r:id="rId4"/>
              </a:rPr>
              <a:t>/4.0/</a:t>
            </a:r>
            <a:r>
              <a:rPr lang="el-GR" sz="1400" dirty="0">
                <a:hlinkClick r:id="rId5"/>
              </a:rPr>
              <a:t> </a:t>
            </a:r>
            <a:endParaRPr lang="el-GR" sz="1400" dirty="0"/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/>
              <a:t>Σημείωμα </a:t>
            </a:r>
            <a:r>
              <a:rPr lang="el-GR" altLang="el-GR" b="1" dirty="0" err="1" smtClean="0"/>
              <a:t>Αδειοδότησης</a:t>
            </a:r>
            <a:endParaRPr lang="el-GR" alt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/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/>
              <a:t>Επεξεργασία: Χρυσάνθη Χαρατσάρη</a:t>
            </a:r>
            <a:br>
              <a:rPr lang="el-GR" altLang="el-GR" dirty="0" smtClean="0"/>
            </a:br>
            <a:r>
              <a:rPr lang="el-GR" altLang="el-GR" dirty="0" smtClean="0"/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/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Περιεχόμενα ενότητας (2)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l-GR" sz="2800" dirty="0" smtClean="0">
                <a:latin typeface="+mj-lt"/>
              </a:rPr>
              <a:t>Καταβολισμός.</a:t>
            </a:r>
          </a:p>
          <a:p>
            <a:pPr>
              <a:buFont typeface="+mj-lt"/>
              <a:buAutoNum type="arabicPeriod" startAt="4"/>
            </a:pPr>
            <a:r>
              <a:rPr lang="el-GR" sz="2800" dirty="0" smtClean="0">
                <a:latin typeface="+mj-lt"/>
              </a:rPr>
              <a:t>Αναβολισμός.</a:t>
            </a:r>
          </a:p>
          <a:p>
            <a:pPr>
              <a:buFont typeface="+mj-lt"/>
              <a:buAutoNum type="arabicPeriod" startAt="4"/>
            </a:pPr>
            <a:r>
              <a:rPr lang="el-GR" sz="2800" dirty="0" smtClean="0">
                <a:latin typeface="+mj-lt"/>
              </a:rPr>
              <a:t>Φωτοσύνθεση.</a:t>
            </a:r>
          </a:p>
          <a:p>
            <a:pPr>
              <a:buFont typeface="+mj-lt"/>
              <a:buAutoNum type="arabicPeriod" startAt="4"/>
            </a:pPr>
            <a:r>
              <a:rPr lang="el-GR" sz="2800" dirty="0" smtClean="0">
                <a:latin typeface="+mj-lt"/>
              </a:rPr>
              <a:t>Κύκλος ΑΤΡ-</a:t>
            </a:r>
            <a:r>
              <a:rPr lang="en-US" sz="2800" dirty="0" smtClean="0">
                <a:latin typeface="+mj-lt"/>
              </a:rPr>
              <a:t>ADP.</a:t>
            </a:r>
          </a:p>
          <a:p>
            <a:pPr>
              <a:buFont typeface="+mj-lt"/>
              <a:buAutoNum type="arabicPeriod" startAt="4"/>
            </a:pPr>
            <a:r>
              <a:rPr lang="el-GR" sz="2800" dirty="0" smtClean="0">
                <a:latin typeface="+mj-lt"/>
              </a:rPr>
              <a:t>Η πηγή ηλεκτρονίων, ενέργειας και ατόμων άνθρακα στους </a:t>
            </a:r>
            <a:r>
              <a:rPr lang="el-GR" sz="2800" dirty="0" err="1" smtClean="0">
                <a:latin typeface="+mj-lt"/>
              </a:rPr>
              <a:t>χημειοργανότροφους</a:t>
            </a:r>
            <a:r>
              <a:rPr lang="el-GR" sz="2800" dirty="0" smtClean="0">
                <a:latin typeface="+mj-lt"/>
              </a:rPr>
              <a:t>  και στους </a:t>
            </a:r>
            <a:r>
              <a:rPr lang="el-GR" sz="2800" dirty="0" err="1" smtClean="0">
                <a:latin typeface="+mj-lt"/>
              </a:rPr>
              <a:t>φωτολιθότροφους</a:t>
            </a:r>
            <a:r>
              <a:rPr lang="el-GR" sz="2800" dirty="0" smtClean="0">
                <a:latin typeface="+mj-lt"/>
              </a:rPr>
              <a:t> οργανισμούς. </a:t>
            </a:r>
          </a:p>
          <a:p>
            <a:pPr>
              <a:buFont typeface="+mj-lt"/>
              <a:buAutoNum type="arabicPeriod" startAt="4"/>
            </a:pPr>
            <a:r>
              <a:rPr lang="el-GR" sz="2800" dirty="0" smtClean="0">
                <a:latin typeface="+mj-lt"/>
              </a:rPr>
              <a:t>Οι </a:t>
            </a:r>
            <a:r>
              <a:rPr lang="el-GR" sz="2800" dirty="0" err="1" smtClean="0">
                <a:latin typeface="+mj-lt"/>
              </a:rPr>
              <a:t>αυτότροφοι</a:t>
            </a:r>
            <a:r>
              <a:rPr lang="el-GR" sz="2800" dirty="0" smtClean="0">
                <a:latin typeface="+mj-lt"/>
              </a:rPr>
              <a:t> και οι </a:t>
            </a:r>
            <a:r>
              <a:rPr lang="el-GR" sz="2800" dirty="0" err="1" smtClean="0">
                <a:latin typeface="+mj-lt"/>
              </a:rPr>
              <a:t>ετερότροφοι</a:t>
            </a:r>
            <a:r>
              <a:rPr lang="el-GR" sz="2800" dirty="0" smtClean="0">
                <a:latin typeface="+mj-lt"/>
              </a:rPr>
              <a:t> οργανισμοί.</a:t>
            </a:r>
          </a:p>
          <a:p>
            <a:pPr>
              <a:buFont typeface="Calibri" pitchFamily="34" charset="0"/>
              <a:buAutoNum type="arabicPeriod" startAt="5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5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5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5"/>
            </a:pPr>
            <a:endParaRPr lang="el-GR" altLang="el-GR" sz="2800" dirty="0" smtClean="0">
              <a:latin typeface="+mj-lt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6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Περιεχόμενα ενότητας (3)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10"/>
            </a:pPr>
            <a:r>
              <a:rPr lang="el-GR" sz="2800" dirty="0" smtClean="0">
                <a:latin typeface="+mj-lt"/>
              </a:rPr>
              <a:t>Κατάταξη οργανισμών με βάση την πηγή ηλεκτρονίων, του άνθρακα και της μορφής ενέργειας.</a:t>
            </a:r>
          </a:p>
          <a:p>
            <a:pPr>
              <a:buFont typeface="+mj-lt"/>
              <a:buAutoNum type="arabicPeriod" startAt="10"/>
            </a:pPr>
            <a:r>
              <a:rPr lang="el-GR" sz="2800" dirty="0" smtClean="0">
                <a:latin typeface="+mj-lt"/>
              </a:rPr>
              <a:t>Ο κύκλος οξυγόνου και άνθρακα.</a:t>
            </a:r>
          </a:p>
          <a:p>
            <a:pPr>
              <a:buFont typeface="Calibri" pitchFamily="34" charset="0"/>
              <a:buAutoNum type="arabicPeriod" startAt="7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7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7"/>
            </a:pPr>
            <a:endParaRPr lang="el-GR" altLang="el-GR" sz="2800" dirty="0" smtClean="0">
              <a:latin typeface="+mj-lt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7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40" y="116632"/>
            <a:ext cx="996803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Στόχος μαθήματος: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Οι μορφές ενέργειας του περιβάλλοντος που χρησιμοποιούν τα κύτταρα και οι οργανισμοί.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Οι αντιδράσεις με τις οποίες εισέρχεται η ενέργεια του περιβάλλοντος</a:t>
            </a:r>
            <a:r>
              <a:rPr lang="en-US" sz="2800" dirty="0" smtClean="0"/>
              <a:t>,</a:t>
            </a:r>
            <a:r>
              <a:rPr lang="el-GR" sz="2800" dirty="0" smtClean="0"/>
              <a:t> ανεξάρτητα από τη μορφή της,  στα κύτταρα.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Μόρια στα οποία αποθηκεύεται παροδικά η ενέργεια: η ΑΤΡ, το </a:t>
            </a:r>
            <a:r>
              <a:rPr lang="en-US" sz="2800" dirty="0" smtClean="0"/>
              <a:t>NADP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l-GR" sz="2800" dirty="0" smtClean="0"/>
              <a:t>και το </a:t>
            </a:r>
            <a:r>
              <a:rPr lang="en-US" sz="2800" dirty="0" smtClean="0"/>
              <a:t>NAD</a:t>
            </a:r>
            <a:r>
              <a:rPr lang="en-US" sz="2800" baseline="30000" dirty="0" smtClean="0"/>
              <a:t>+</a:t>
            </a:r>
            <a:r>
              <a:rPr lang="el-GR" sz="2800" dirty="0"/>
              <a:t>.</a:t>
            </a:r>
            <a:r>
              <a:rPr lang="el-GR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Ο καταβολισμός, ο αναβολισμός, η φωτοσύνθεση, ο κύκλος ΑΤΡ-</a:t>
            </a:r>
            <a:r>
              <a:rPr lang="en-US" sz="2800" dirty="0" smtClean="0"/>
              <a:t>ADP.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Η πηγή ηλεκτρονίων, ενέργειας και ατόμων άνθρακα στους </a:t>
            </a:r>
            <a:r>
              <a:rPr lang="el-GR" sz="2800" dirty="0" err="1" smtClean="0"/>
              <a:t>χημειοργανότροφους</a:t>
            </a:r>
            <a:r>
              <a:rPr lang="el-GR" sz="2800" dirty="0" smtClean="0"/>
              <a:t>  και στους </a:t>
            </a:r>
            <a:r>
              <a:rPr lang="el-GR" sz="2800" dirty="0" err="1" smtClean="0"/>
              <a:t>φωτολιθότροφους</a:t>
            </a:r>
            <a:r>
              <a:rPr lang="el-GR" sz="2800" dirty="0" smtClean="0"/>
              <a:t> οργανισμούς. Οι </a:t>
            </a:r>
            <a:r>
              <a:rPr lang="el-GR" sz="2800" dirty="0" err="1" smtClean="0"/>
              <a:t>αυτότροφοι</a:t>
            </a:r>
            <a:r>
              <a:rPr lang="el-GR" sz="2800" dirty="0" smtClean="0"/>
              <a:t> και οι </a:t>
            </a:r>
            <a:r>
              <a:rPr lang="el-GR" sz="2800" dirty="0" err="1" smtClean="0"/>
              <a:t>ετερότροφοι</a:t>
            </a:r>
            <a:r>
              <a:rPr lang="el-GR" sz="2800" dirty="0" smtClean="0"/>
              <a:t> οργανισμοί.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 Κατάταξη οργανισμών με βάση την πηγή ηλεκτρονίων, του άνθρακα και της μορφής ενέργειας.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Ο κύκλος οξυγόνου και άνθρακα.</a:t>
            </a:r>
          </a:p>
          <a:p>
            <a:pPr marL="514350" indent="-514350"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endParaRPr lang="el-GR" sz="2800" dirty="0" smtClean="0"/>
          </a:p>
          <a:p>
            <a:r>
              <a:rPr lang="el-GR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1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948" y="1124744"/>
            <a:ext cx="10009112" cy="5472608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/>
            <a:r>
              <a:rPr lang="el-GR" sz="3600" b="1" dirty="0" smtClean="0">
                <a:latin typeface="Calibri" pitchFamily="34" charset="0"/>
              </a:rPr>
              <a:t>Η ύπαρξη μιας </a:t>
            </a:r>
            <a:r>
              <a:rPr lang="el-GR" sz="3600" b="1" u="sng" dirty="0" smtClean="0">
                <a:solidFill>
                  <a:srgbClr val="000066"/>
                </a:solidFill>
                <a:latin typeface="Calibri" pitchFamily="34" charset="0"/>
              </a:rPr>
              <a:t>ημιδιαπερατής μεμβράνης</a:t>
            </a:r>
            <a:r>
              <a:rPr lang="el-GR" sz="3600" b="1" dirty="0" smtClean="0">
                <a:latin typeface="Calibri" pitchFamily="34" charset="0"/>
              </a:rPr>
              <a:t> που οριοθετεί κάθε κύτταρο</a:t>
            </a:r>
            <a:r>
              <a:rPr lang="en-US" sz="3600" b="1" dirty="0" smtClean="0">
                <a:latin typeface="Calibri" pitchFamily="34" charset="0"/>
              </a:rPr>
              <a:t>.</a:t>
            </a:r>
            <a:endParaRPr lang="el-GR" sz="3600" b="1" dirty="0" smtClean="0">
              <a:latin typeface="Calibri" pitchFamily="34" charset="0"/>
            </a:endParaRPr>
          </a:p>
          <a:p>
            <a:pPr marL="0" indent="0" algn="ctr" eaLnBrk="1" hangingPunct="1"/>
            <a:r>
              <a:rPr lang="el-GR" sz="36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l-GR" sz="40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Η ικανότητα μεταβολισμού της ύλης άρα και της ενέργειας</a:t>
            </a:r>
            <a:r>
              <a:rPr lang="el-GR" sz="4000" b="1" u="sng" dirty="0" smtClean="0">
                <a:latin typeface="Calibri" pitchFamily="34" charset="0"/>
              </a:rPr>
              <a:t>.</a:t>
            </a:r>
          </a:p>
          <a:p>
            <a:pPr marL="0" indent="0" algn="ctr" eaLnBrk="1" hangingPunct="1"/>
            <a:r>
              <a:rPr lang="el-GR" sz="3600" b="1" dirty="0" smtClean="0">
                <a:latin typeface="Calibri" pitchFamily="34" charset="0"/>
              </a:rPr>
              <a:t> Η ύπαρξη των </a:t>
            </a:r>
            <a:r>
              <a:rPr lang="el-GR" sz="3600" b="1" u="sng" dirty="0" smtClean="0">
                <a:solidFill>
                  <a:schemeClr val="accent2"/>
                </a:solidFill>
                <a:latin typeface="Calibri" pitchFamily="34" charset="0"/>
              </a:rPr>
              <a:t>γενετικών πληροφοριών </a:t>
            </a:r>
            <a:r>
              <a:rPr lang="el-GR" sz="3600" b="1" dirty="0" smtClean="0">
                <a:latin typeface="Calibri" pitchFamily="34" charset="0"/>
              </a:rPr>
              <a:t>με βάση τις οποίες δομούνται και λειτουργούν τα κύτταρα.</a:t>
            </a:r>
          </a:p>
          <a:p>
            <a:pPr marL="0" indent="0" algn="ctr" eaLnBrk="1" hangingPunct="1"/>
            <a:r>
              <a:rPr lang="el-GR" sz="3600" b="1" u="sng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l-GR" sz="36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Η ικανότητα των γενετικών πληροφοριών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να κατευθύνουν τον πολλαπλασιασμό τους και να μεταβιβάζονται στους απογόνους.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056" y="188640"/>
            <a:ext cx="8223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Τα 4 χαρακτηριστικά της ζωής στη Γη: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6353944"/>
            <a:ext cx="792088" cy="50405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000000"/>
            </a:solidFill>
          </a:ln>
          <a:effectLst>
            <a:glow rad="228600">
              <a:srgbClr val="3333CC">
                <a:satMod val="175000"/>
                <a:alpha val="40000"/>
              </a:srgbClr>
            </a:glow>
          </a:effectLst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kern="0" dirty="0" err="1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GrD</a:t>
            </a:r>
            <a:endParaRPr lang="en-US" b="1" kern="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0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Reference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Reference Sans Serif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2067</Words>
  <Application>Microsoft Office PowerPoint</Application>
  <PresentationFormat>Διαφάνειες 35 χιλ.</PresentationFormat>
  <Paragraphs>499</Paragraphs>
  <Slides>54</Slides>
  <Notes>50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7" baseType="lpstr">
      <vt:lpstr>Office Theme</vt:lpstr>
      <vt:lpstr>Default Design</vt:lpstr>
      <vt:lpstr>MDLDrawObject Class</vt:lpstr>
      <vt:lpstr>Βιοχημεία</vt:lpstr>
      <vt:lpstr>Άδειες Χρήσης</vt:lpstr>
      <vt:lpstr>Χρηματοδότηση</vt:lpstr>
      <vt:lpstr>Ο ενεργειακός μεταβολισμός - Εισαγωγή</vt:lpstr>
      <vt:lpstr>Περιεχόμενα ενότητας (1)</vt:lpstr>
      <vt:lpstr>Περιεχόμενα ενότητας (2)</vt:lpstr>
      <vt:lpstr>Περιεχόμενα ενότητας (3)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ΚΥΚΛΟΣ ΑΤΡ και ADP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Χρήσης Έργων Τρίτων (1/2)</vt:lpstr>
      <vt:lpstr>Σημείωμα Χρήσης Έργων Τρίτων (2/2)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Greg. Diamantidis</dc:creator>
  <cp:lastModifiedBy>Diamantidis Greg</cp:lastModifiedBy>
  <cp:revision>71</cp:revision>
  <dcterms:created xsi:type="dcterms:W3CDTF">2010-11-27T06:01:12Z</dcterms:created>
  <dcterms:modified xsi:type="dcterms:W3CDTF">2016-08-02T07:23:18Z</dcterms:modified>
</cp:coreProperties>
</file>