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58"/>
  </p:notesMasterIdLst>
  <p:sldIdLst>
    <p:sldId id="301" r:id="rId6"/>
    <p:sldId id="302" r:id="rId7"/>
    <p:sldId id="303" r:id="rId8"/>
    <p:sldId id="304" r:id="rId9"/>
    <p:sldId id="305" r:id="rId10"/>
    <p:sldId id="291" r:id="rId11"/>
    <p:sldId id="290" r:id="rId12"/>
    <p:sldId id="258" r:id="rId13"/>
    <p:sldId id="259" r:id="rId14"/>
    <p:sldId id="294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96" r:id="rId30"/>
    <p:sldId id="297" r:id="rId31"/>
    <p:sldId id="274" r:id="rId32"/>
    <p:sldId id="275" r:id="rId33"/>
    <p:sldId id="295" r:id="rId34"/>
    <p:sldId id="276" r:id="rId35"/>
    <p:sldId id="299" r:id="rId36"/>
    <p:sldId id="300" r:id="rId37"/>
    <p:sldId id="278" r:id="rId38"/>
    <p:sldId id="277" r:id="rId39"/>
    <p:sldId id="279" r:id="rId40"/>
    <p:sldId id="280" r:id="rId41"/>
    <p:sldId id="281" r:id="rId42"/>
    <p:sldId id="282" r:id="rId43"/>
    <p:sldId id="283" r:id="rId44"/>
    <p:sldId id="292" r:id="rId45"/>
    <p:sldId id="285" r:id="rId46"/>
    <p:sldId id="286" r:id="rId47"/>
    <p:sldId id="287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</p:sldIdLst>
  <p:sldSz cx="10287000" cy="6858000" type="35mm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8" d="100"/>
          <a:sy n="78" d="100"/>
        </p:scale>
        <p:origin x="894" y="5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35F61-D21E-41E9-9E04-D6931B0CF254}" type="datetimeFigureOut">
              <a:rPr lang="el-GR" smtClean="0"/>
              <a:pPr/>
              <a:t>30/11/16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C28F8-8BA9-41C7-A4F8-5FD740B3A4D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192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228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907B1-DEC7-4145-911A-F319E588ED1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9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58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18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6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12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28842-0691-4919-A14B-E6CE3DDA1C4D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5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72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32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303A9-4440-4AD9-B4F8-D05F66AA547D}" type="slidenum">
              <a:rPr lang="en-GB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07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28842-0691-4919-A14B-E6CE3DDA1C4D}" type="slidenum">
              <a:rPr lang="en-GB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58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79B93-66B7-4194-8B9E-434569D066F5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2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39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478E3-9138-4552-AB5C-178C59160EFD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08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30DAF-BDC6-48AA-B87D-96B89154F5CB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64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48FF6-3D99-4888-AFE4-9B68B1A72116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68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0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28842-0691-4919-A14B-E6CE3DDA1C4D}" type="slidenum">
              <a:rPr lang="en-GB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21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9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0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A5EF4-D23D-4B15-A5E2-07F8CA83C402}" type="slidenum">
              <a:rPr lang="en-GB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92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90801-7C21-4877-8D2B-59BDC8714897}" type="slidenum">
              <a:rPr lang="en-GB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4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B17A1-B7B2-4F1B-B330-6F7E63E2B258}" type="slidenum">
              <a:rPr lang="en-GB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03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55692-E3B0-4995-AE69-697803AEB501}" type="slidenum">
              <a:rPr lang="en-GB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8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1249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171A-F9B5-44CE-8214-EA169C6AB008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96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60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232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C8B35-FBFC-41E4-9821-CB8755B994E2}" type="slidenum">
              <a:rPr lang="en-GB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127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39FDE-E86B-4D99-9469-F43D6E604A0B}" type="slidenum">
              <a:rPr lang="en-GB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90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B7AD0-8307-4C25-AEE1-C1B814B6C39C}" type="slidenum">
              <a:rPr lang="en-GB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21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245970-0F08-4966-8265-78EE2861FCB4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25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20E41-421C-450E-868E-5395AA43B47E}" type="slidenum">
              <a:rPr lang="en-GB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9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9FE0A-FE41-483E-992C-4F4E12C0EB11}" type="slidenum">
              <a:rPr lang="en-GB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956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C008F-8DD3-426E-BD10-C9FB3A19D154}" type="slidenum">
              <a:rPr lang="en-GB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58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44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2B448-9C14-452E-80B0-9C457E063E19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530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45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47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1CBA1-8CEE-47E4-B04D-4C8526D24BF9}" type="slidenum">
              <a:rPr lang="el-GR" altLang="el-GR">
                <a:latin typeface="Calibri" panose="020F0502020204030204" pitchFamily="34" charset="0"/>
              </a:rPr>
              <a:pPr eaLnBrk="1" hangingPunct="1"/>
              <a:t>48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81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1FC21-51F0-4970-81AF-99DE36A257A5}" type="slidenum">
              <a:rPr lang="el-GR" altLang="el-GR">
                <a:latin typeface="Calibri" panose="020F0502020204030204" pitchFamily="34" charset="0"/>
              </a:rPr>
              <a:pPr eaLnBrk="1" hangingPunct="1"/>
              <a:t>49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9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0222A-8066-4E34-94A1-FBD24592FE89}" type="slidenum">
              <a:rPr lang="el-GR" altLang="el-GR">
                <a:latin typeface="Calibri" panose="020F0502020204030204" pitchFamily="34" charset="0"/>
              </a:rPr>
              <a:pPr eaLnBrk="1" hangingPunct="1"/>
              <a:t>50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58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B55C0-497E-4146-8CEF-4928244DB956}" type="slidenum">
              <a:rPr lang="el-GR" altLang="el-GR">
                <a:latin typeface="Calibri" panose="020F0502020204030204" pitchFamily="34" charset="0"/>
              </a:rPr>
              <a:pPr eaLnBrk="1" hangingPunct="1"/>
              <a:t>51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43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A2992A-7B1C-4910-8443-82F4947C267B}" type="slidenum">
              <a:rPr lang="el-GR" altLang="el-GR">
                <a:latin typeface="Calibri" panose="020F0502020204030204" pitchFamily="34" charset="0"/>
              </a:rPr>
              <a:pPr eaLnBrk="1" hangingPunct="1"/>
              <a:t>52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0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6BCD6-975E-415C-8071-200277C91C09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2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A2410-12D4-457C-86A3-41F3F4E1EECB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7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84B24-8B7C-486A-AAD9-97D5DF1F856C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8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E21E1-6B6E-4F6F-8F90-C4726070DB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9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9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DA70-BC50-4BE5-8C0B-977B1F3A0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AA4E-C4B7-4120-8EB3-E4EACD2EBE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887A-0BAF-48C5-A4C4-CCD99CD222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21444" y="6073775"/>
            <a:ext cx="52685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2503" y="6543676"/>
            <a:ext cx="810816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515" y="6308726"/>
            <a:ext cx="7775972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6894" y="6456364"/>
            <a:ext cx="6482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F5E89C77-3339-4344-AB0C-9551BFAAFA5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1465899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" y="207963"/>
            <a:ext cx="87689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353" y="188913"/>
            <a:ext cx="2425303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781" r="16829" b="22774"/>
          <a:stretch>
            <a:fillRect/>
          </a:stretch>
        </p:blipFill>
        <p:spPr bwMode="auto">
          <a:xfrm>
            <a:off x="8665369" y="138113"/>
            <a:ext cx="1582341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066" y="188913"/>
            <a:ext cx="2425303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ΜΑΘΗΜΑΤΑ</a:t>
            </a:r>
            <a:endParaRPr lang="el-GR" sz="18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69" y="5622925"/>
            <a:ext cx="552926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22964"/>
            <a:ext cx="1782366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525" y="1844826"/>
            <a:ext cx="874395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014" y="3501008"/>
            <a:ext cx="874897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565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1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E583-554E-47AD-BECB-1E203E8862A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019CA-FF51-4F58-950C-82D9181113F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A3E0D-4A01-4D3A-BAD5-393A511BA31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3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A75FD-1473-4CF2-996A-60E7FD49AE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B114C-E990-4927-9FC8-74270462E5B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D8C3F-252D-4EC7-93CC-A0968BE46E4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EF9E-4338-4E2C-AB1B-B4CA51A2CC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FCAD9-6BE3-4AB2-BE52-B2C06D79C0A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31481-AC7C-407E-B398-FE69FC9700B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0EB8F-F50E-4EAE-AD08-3996F72EC2F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BA73D-8DF1-4161-8B86-8B14CF71567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4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4" y="274644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34E0-98DB-47B2-AE50-9989D48F6E8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1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DA70-BC50-4BE5-8C0B-977B1F3A0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EF9E-4338-4E2C-AB1B-B4CA51A2CC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5ADD-E499-479F-B231-DEBD4286AE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8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4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F2FD-DCEC-4338-AFB9-F781898500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DA51-06BD-414F-B3DB-AC6D006491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5ADD-E499-479F-B231-DEBD4286AE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D47-930E-4183-BB5A-EF8005CD8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44D3-C853-4C82-8C22-E136760F00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1BE9-62CA-4B65-86F2-C212DC7AF1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753E-31C2-4F20-B298-2E3EF2D33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AA4E-C4B7-4120-8EB3-E4EACD2EBE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887A-0BAF-48C5-A4C4-CCD99CD222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DA70-BC50-4BE5-8C0B-977B1F3A0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EF9E-4338-4E2C-AB1B-B4CA51A2CC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5ADD-E499-479F-B231-DEBD4286AE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F2FD-DCEC-4338-AFB9-F781898500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7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3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F2FD-DCEC-4338-AFB9-F781898500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DA51-06BD-414F-B3DB-AC6D006491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D47-930E-4183-BB5A-EF8005CD8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44D3-C853-4C82-8C22-E136760F00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1BE9-62CA-4B65-86F2-C212DC7AF1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753E-31C2-4F20-B298-2E3EF2D33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AA4E-C4B7-4120-8EB3-E4EACD2EBE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887A-0BAF-48C5-A4C4-CCD99CD222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207963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550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8666163" y="138113"/>
            <a:ext cx="15811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463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ΜΑΘΗΜΑΤΑ</a:t>
            </a:r>
            <a:endParaRPr lang="el-G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663" y="5622925"/>
            <a:ext cx="55292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922965"/>
            <a:ext cx="17827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525" y="1844828"/>
            <a:ext cx="874395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015" y="3501008"/>
            <a:ext cx="874897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9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1" y="6543677"/>
            <a:ext cx="811213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714" y="6308727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1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1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5"/>
            <a:ext cx="647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C5D88F8-B973-4495-9C19-FF1981103BFC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9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1" y="6543677"/>
            <a:ext cx="811213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 userDrawn="1"/>
        </p:nvSpPr>
        <p:spPr bwMode="auto">
          <a:xfrm>
            <a:off x="1255714" y="6308727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1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514351" y="1440000"/>
            <a:ext cx="92583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5"/>
            <a:ext cx="647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EBEE68B-4062-4C1A-AC60-1261B1F3187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DA51-06BD-414F-B3DB-AC6D006491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3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2" y="27305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D47-930E-4183-BB5A-EF8005CD8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41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41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44D3-C853-4C82-8C22-E136760F00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1BE9-62CA-4B65-86F2-C212DC7AF1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753E-31C2-4F20-B298-2E3EF2D33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FD830F-85E9-4B84-AFFC-B76F98FD51D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3" r:id="rId12"/>
    <p:sldLayoutId id="21474837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3BA3CF-3B2B-416D-939F-85C6CD31252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FD830F-85E9-4B84-AFFC-B76F98FD51D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FD830F-85E9-4B84-AFFC-B76F98FD51D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0" r:id="rId12"/>
    <p:sldLayoutId id="2147483721" r:id="rId13"/>
    <p:sldLayoutId id="214748372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600203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043B-FA38-403F-BC8F-A1E79CB2FE6F}" type="datetimeFigureOut">
              <a:rPr lang="el-GR" smtClean="0">
                <a:solidFill>
                  <a:prstClr val="white">
                    <a:tint val="75000"/>
                  </a:prstClr>
                </a:solidFill>
                <a:cs typeface="Arial" charset="0"/>
              </a:rPr>
              <a:pPr/>
              <a:t>30/11/16</a:t>
            </a:fld>
            <a:endParaRPr lang="el-GR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6" y="635635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1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CDE4-962D-4AEE-97F4-22897FB0EAE5}" type="slidenum">
              <a:rPr lang="el-GR" smtClean="0">
                <a:solidFill>
                  <a:prstClr val="white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8.bin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36.bin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2.emf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oiko-iasis.blogspot.gr/2012_10_01_archive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g.all.biz/el/aravositlaio-kalampoklaio-bgg1063611" TargetMode="External"/><Relationship Id="rId5" Type="http://schemas.openxmlformats.org/officeDocument/2006/relationships/hyperlink" Target="http://www.e-student.gr/showthread.php?t=180" TargetMode="External"/><Relationship Id="rId4" Type="http://schemas.openxmlformats.org/officeDocument/2006/relationships/hyperlink" Target="http://oliviart-gr.blogspot.gr/2013/07/20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boeufalamode.fr/boeuf/index.php/boucherie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auth.gr/courses/OCRS508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1512888"/>
          </a:xfrm>
        </p:spPr>
        <p:txBody>
          <a:bodyPr anchor="t"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Βιοχημεία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1255714" y="3500440"/>
            <a:ext cx="7775575" cy="2016792"/>
          </a:xfrm>
        </p:spPr>
        <p:txBody>
          <a:bodyPr rtlCol="0">
            <a:no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Ενότητα 19: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Λιπίδια: </a:t>
            </a:r>
          </a:p>
          <a:p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Καταβολισμός των κορεσμένων λιπαρών οξέων</a:t>
            </a:r>
            <a:endParaRPr lang="el-GR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Γρηγόριος </a:t>
            </a:r>
            <a:r>
              <a:rPr lang="el-GR" sz="22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200" dirty="0" smtClean="0">
                <a:solidFill>
                  <a:schemeClr val="bg1"/>
                </a:solidFill>
                <a:latin typeface="Calibri" pitchFamily="34" charset="0"/>
              </a:rPr>
              <a:t>, Καθηγητής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200" dirty="0" smtClean="0">
                <a:solidFill>
                  <a:schemeClr val="bg1"/>
                </a:solidFill>
                <a:latin typeface="Calibri" pitchFamily="34" charset="0"/>
              </a:rPr>
              <a:t>Τμήμα Γεωπονίας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028906"/>
              </p:ext>
            </p:extLst>
          </p:nvPr>
        </p:nvGraphicFramePr>
        <p:xfrm>
          <a:off x="-67290" y="1173851"/>
          <a:ext cx="10354290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MDLDrawObject Class" r:id="rId4" imgW="7248452" imgH="3276724" progId="">
                  <p:embed/>
                </p:oleObj>
              </mc:Choice>
              <mc:Fallback>
                <p:oleObj name="MDLDrawObject Class" r:id="rId4" imgW="7248452" imgH="3276724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7290" y="1173851"/>
                        <a:ext cx="10354290" cy="468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GrD</a:t>
            </a:r>
            <a:endParaRPr kumimoji="0" lang="el-GR" sz="2000" b="1" i="1" u="none" strike="noStrike" kern="0" cap="none" spc="0" normalizeH="0" baseline="0" noProof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7674" y="2348880"/>
            <a:ext cx="4337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Μονο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3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ακυλο</a:t>
            </a: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3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γλυκερόλη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4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63959"/>
              </p:ext>
            </p:extLst>
          </p:nvPr>
        </p:nvGraphicFramePr>
        <p:xfrm>
          <a:off x="4505325" y="-93663"/>
          <a:ext cx="5875338" cy="533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name="MDLDrawObject Class" r:id="rId4" imgW="3000393" imgH="2724170" progId="">
                  <p:embed/>
                </p:oleObj>
              </mc:Choice>
              <mc:Fallback>
                <p:oleObj name="MDLDrawObject Class" r:id="rId4" imgW="3000393" imgH="2724170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-93663"/>
                        <a:ext cx="5875338" cy="5337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80398"/>
              </p:ext>
            </p:extLst>
          </p:nvPr>
        </p:nvGraphicFramePr>
        <p:xfrm>
          <a:off x="174625" y="136525"/>
          <a:ext cx="4097338" cy="32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" name="MDLDrawObject Class" r:id="rId6" imgW="1571596" imgH="1247903" progId="">
                  <p:embed/>
                </p:oleObj>
              </mc:Choice>
              <mc:Fallback>
                <p:oleObj name="MDLDrawObject Class" r:id="rId6" imgW="1571596" imgH="1247903" progId="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136525"/>
                        <a:ext cx="4097338" cy="325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91322"/>
              </p:ext>
            </p:extLst>
          </p:nvPr>
        </p:nvGraphicFramePr>
        <p:xfrm>
          <a:off x="200025" y="4266381"/>
          <a:ext cx="1008697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" name="MDLDrawObject Class" r:id="rId8" imgW="6258039" imgH="1295411" progId="">
                  <p:embed/>
                </p:oleObj>
              </mc:Choice>
              <mc:Fallback>
                <p:oleObj name="MDLDrawObject Class" r:id="rId8" imgW="6258039" imgH="1295411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4266381"/>
                        <a:ext cx="10086975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40226"/>
              </p:ext>
            </p:extLst>
          </p:nvPr>
        </p:nvGraphicFramePr>
        <p:xfrm>
          <a:off x="1789113" y="306388"/>
          <a:ext cx="6661150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MDLDrawObject Class" r:id="rId4" imgW="2266963" imgH="1809635" progId="">
                  <p:embed/>
                </p:oleObj>
              </mc:Choice>
              <mc:Fallback>
                <p:oleObj name="MDLDrawObject Class" r:id="rId4" imgW="2266963" imgH="1809635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306388"/>
                        <a:ext cx="6661150" cy="531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143106" y="5911858"/>
            <a:ext cx="5768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ΜΟΝΟ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α</a:t>
            </a:r>
            <a:r>
              <a:rPr lang="en-US" sz="3600" b="1" dirty="0" err="1">
                <a:solidFill>
                  <a:srgbClr val="FFFFFF"/>
                </a:solidFill>
                <a:latin typeface="Calibri" pitchFamily="34" charset="0"/>
              </a:rPr>
              <a:t>κυλο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en-US" sz="3600" b="1" dirty="0" err="1">
                <a:solidFill>
                  <a:srgbClr val="FFFFFF"/>
                </a:solidFill>
                <a:latin typeface="Calibri" pitchFamily="34" charset="0"/>
              </a:rPr>
              <a:t>γλυκερόλη</a:t>
            </a:r>
            <a:endParaRPr lang="en-US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06996" y="260648"/>
            <a:ext cx="231351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ΓΛΥΚΕΡΟΛΗ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79004" y="4437112"/>
            <a:ext cx="395743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00"/>
                </a:solidFill>
              </a:rPr>
              <a:t>Ακύλιο λιπαρού οξέος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287516" y="2780928"/>
            <a:ext cx="327423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00"/>
                </a:solidFill>
              </a:rPr>
              <a:t>Εστερικός δεσμός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710703"/>
              </p:ext>
            </p:extLst>
          </p:nvPr>
        </p:nvGraphicFramePr>
        <p:xfrm>
          <a:off x="1725613" y="333375"/>
          <a:ext cx="66484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MDLDrawObject Class" r:id="rId4" imgW="3324322" imgH="2476371" progId="">
                  <p:embed/>
                </p:oleObj>
              </mc:Choice>
              <mc:Fallback>
                <p:oleObj name="MDLDrawObject Class" r:id="rId4" imgW="3324322" imgH="2476371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33375"/>
                        <a:ext cx="66484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43106" y="5500710"/>
            <a:ext cx="57689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FFFF"/>
                </a:solidFill>
                <a:latin typeface="Calibri" pitchFamily="34" charset="0"/>
              </a:rPr>
              <a:t>Τρι</a:t>
            </a: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el-GR" sz="4000" b="1" dirty="0">
                <a:solidFill>
                  <a:srgbClr val="FFFFFF"/>
                </a:solidFill>
                <a:latin typeface="Calibri" pitchFamily="34" charset="0"/>
              </a:rPr>
              <a:t>α</a:t>
            </a:r>
            <a:r>
              <a:rPr lang="en-US" sz="4000" b="1" dirty="0" err="1">
                <a:solidFill>
                  <a:srgbClr val="FFFFFF"/>
                </a:solidFill>
                <a:latin typeface="Calibri" pitchFamily="34" charset="0"/>
              </a:rPr>
              <a:t>κυλο</a:t>
            </a:r>
            <a:r>
              <a:rPr lang="el-GR" sz="4000" b="1" dirty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en-US" sz="4000" b="1" dirty="0" err="1">
                <a:solidFill>
                  <a:srgbClr val="FFFFFF"/>
                </a:solidFill>
                <a:latin typeface="Calibri" pitchFamily="34" charset="0"/>
              </a:rPr>
              <a:t>γλυκερόλη</a:t>
            </a:r>
            <a:endParaRPr lang="en-US" sz="40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n-US" sz="4000" b="1" dirty="0" err="1">
                <a:solidFill>
                  <a:srgbClr val="FFFFFF"/>
                </a:solidFill>
                <a:latin typeface="Calibri" pitchFamily="34" charset="0"/>
              </a:rPr>
              <a:t>τριγλυκερίδιο</a:t>
            </a: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629493"/>
              </p:ext>
            </p:extLst>
          </p:nvPr>
        </p:nvGraphicFramePr>
        <p:xfrm>
          <a:off x="550863" y="220663"/>
          <a:ext cx="9261475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MDLDrawObject Class" r:id="rId4" imgW="4209998" imgH="2466923" progId="">
                  <p:embed/>
                </p:oleObj>
              </mc:Choice>
              <mc:Fallback>
                <p:oleObj name="MDLDrawObject Class" r:id="rId4" imgW="4209998" imgH="2466923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20663"/>
                        <a:ext cx="9261475" cy="542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2"/>
          <p:cNvSpPr txBox="1">
            <a:spLocks noChangeArrowheads="1"/>
          </p:cNvSpPr>
          <p:nvPr/>
        </p:nvSpPr>
        <p:spPr bwMode="auto">
          <a:xfrm>
            <a:off x="2000231" y="5643578"/>
            <a:ext cx="5768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FFFF"/>
                </a:solidFill>
                <a:latin typeface="Calibri" pitchFamily="34" charset="0"/>
              </a:rPr>
              <a:t>Τρι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α</a:t>
            </a:r>
            <a:r>
              <a:rPr lang="en-US" sz="2800" b="1" dirty="0" err="1">
                <a:solidFill>
                  <a:srgbClr val="FFFFFF"/>
                </a:solidFill>
                <a:latin typeface="Calibri" pitchFamily="34" charset="0"/>
              </a:rPr>
              <a:t>κυλο</a:t>
            </a: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en-US" sz="2800" b="1" dirty="0" err="1">
                <a:solidFill>
                  <a:srgbClr val="FFFFFF"/>
                </a:solidFill>
                <a:latin typeface="Calibri" pitchFamily="34" charset="0"/>
              </a:rPr>
              <a:t>γλυκερόλη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n-US" sz="2800" b="1" dirty="0" err="1">
                <a:solidFill>
                  <a:srgbClr val="FFFFFF"/>
                </a:solidFill>
                <a:latin typeface="Calibri" pitchFamily="34" charset="0"/>
              </a:rPr>
              <a:t>τριγλυκερίδιο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401164"/>
              </p:ext>
            </p:extLst>
          </p:nvPr>
        </p:nvGraphicFramePr>
        <p:xfrm>
          <a:off x="1971675" y="50800"/>
          <a:ext cx="5416550" cy="671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MDLDrawObject Class" r:id="rId4" imgW="4371962" imgH="5419726" progId="">
                  <p:embed/>
                </p:oleObj>
              </mc:Choice>
              <mc:Fallback>
                <p:oleObj name="MDLDrawObject Class" r:id="rId4" imgW="4371962" imgH="5419726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50800"/>
                        <a:ext cx="5416550" cy="671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2786051" y="214297"/>
            <a:ext cx="2739397" cy="1675745"/>
            <a:chOff x="1500163" y="928670"/>
            <a:chExt cx="2739401" cy="1675745"/>
          </a:xfrm>
        </p:grpSpPr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876651" y="1576370"/>
              <a:ext cx="0" cy="50323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>
              <a:off x="2795563" y="1576370"/>
              <a:ext cx="0" cy="50323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00163" y="928670"/>
              <a:ext cx="2592388" cy="703263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672142" y="1000108"/>
              <a:ext cx="2313520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</a:rPr>
                <a:t>ΓΛΥΚΕΡΟΛΗ</a:t>
              </a:r>
            </a:p>
          </p:txBody>
        </p:sp>
        <p:sp>
          <p:nvSpPr>
            <p:cNvPr id="5" name="Line 15"/>
            <p:cNvSpPr>
              <a:spLocks noChangeShapeType="1"/>
            </p:cNvSpPr>
            <p:nvPr/>
          </p:nvSpPr>
          <p:spPr bwMode="auto">
            <a:xfrm>
              <a:off x="1858938" y="1649395"/>
              <a:ext cx="0" cy="50323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500163" y="2081195"/>
              <a:ext cx="7232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800" b="1">
                  <a:solidFill>
                    <a:srgbClr val="FFFF00"/>
                  </a:solidFill>
                </a:rPr>
                <a:t>ΟΗ</a:t>
              </a:r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3516288" y="2081195"/>
              <a:ext cx="7232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800" b="1">
                  <a:solidFill>
                    <a:srgbClr val="FFFF00"/>
                  </a:solidFill>
                </a:rPr>
                <a:t>ΟΗ</a:t>
              </a:r>
              <a:endParaRPr lang="en-GB" sz="2800" b="1">
                <a:solidFill>
                  <a:srgbClr val="FFFF00"/>
                </a:solidFill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2435201" y="2081195"/>
              <a:ext cx="7232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800" b="1">
                  <a:solidFill>
                    <a:srgbClr val="FFFF00"/>
                  </a:solidFill>
                </a:rPr>
                <a:t>ΟΗ</a:t>
              </a:r>
              <a:endParaRPr lang="en-GB" sz="28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20"/>
          <p:cNvGrpSpPr/>
          <p:nvPr/>
        </p:nvGrpSpPr>
        <p:grpSpPr>
          <a:xfrm rot="21286279">
            <a:off x="3549839" y="877493"/>
            <a:ext cx="2087218" cy="5883074"/>
            <a:chOff x="3387279" y="978934"/>
            <a:chExt cx="2247080" cy="5883074"/>
          </a:xfrm>
        </p:grpSpPr>
        <p:sp>
          <p:nvSpPr>
            <p:cNvPr id="19" name="Freeform 18"/>
            <p:cNvSpPr/>
            <p:nvPr/>
          </p:nvSpPr>
          <p:spPr>
            <a:xfrm rot="20671519">
              <a:off x="3387279" y="978934"/>
              <a:ext cx="2247080" cy="5883074"/>
            </a:xfrm>
            <a:custGeom>
              <a:avLst/>
              <a:gdLst>
                <a:gd name="connsiteX0" fmla="*/ 0 w 4759818"/>
                <a:gd name="connsiteY0" fmla="*/ 228600 h 4933950"/>
                <a:gd name="connsiteX1" fmla="*/ 0 w 4759818"/>
                <a:gd name="connsiteY1" fmla="*/ 228600 h 4933950"/>
                <a:gd name="connsiteX2" fmla="*/ 76200 w 4759818"/>
                <a:gd name="connsiteY2" fmla="*/ 381000 h 4933950"/>
                <a:gd name="connsiteX3" fmla="*/ 95250 w 4759818"/>
                <a:gd name="connsiteY3" fmla="*/ 438150 h 4933950"/>
                <a:gd name="connsiteX4" fmla="*/ 133350 w 4759818"/>
                <a:gd name="connsiteY4" fmla="*/ 495300 h 4933950"/>
                <a:gd name="connsiteX5" fmla="*/ 171450 w 4759818"/>
                <a:gd name="connsiteY5" fmla="*/ 609600 h 4933950"/>
                <a:gd name="connsiteX6" fmla="*/ 228600 w 4759818"/>
                <a:gd name="connsiteY6" fmla="*/ 723900 h 4933950"/>
                <a:gd name="connsiteX7" fmla="*/ 304800 w 4759818"/>
                <a:gd name="connsiteY7" fmla="*/ 838200 h 4933950"/>
                <a:gd name="connsiteX8" fmla="*/ 381000 w 4759818"/>
                <a:gd name="connsiteY8" fmla="*/ 971550 h 4933950"/>
                <a:gd name="connsiteX9" fmla="*/ 457200 w 4759818"/>
                <a:gd name="connsiteY9" fmla="*/ 1085850 h 4933950"/>
                <a:gd name="connsiteX10" fmla="*/ 514350 w 4759818"/>
                <a:gd name="connsiteY10" fmla="*/ 1219200 h 4933950"/>
                <a:gd name="connsiteX11" fmla="*/ 647700 w 4759818"/>
                <a:gd name="connsiteY11" fmla="*/ 1428750 h 4933950"/>
                <a:gd name="connsiteX12" fmla="*/ 704850 w 4759818"/>
                <a:gd name="connsiteY12" fmla="*/ 1562100 h 4933950"/>
                <a:gd name="connsiteX13" fmla="*/ 781050 w 4759818"/>
                <a:gd name="connsiteY13" fmla="*/ 1676400 h 4933950"/>
                <a:gd name="connsiteX14" fmla="*/ 838200 w 4759818"/>
                <a:gd name="connsiteY14" fmla="*/ 1733550 h 4933950"/>
                <a:gd name="connsiteX15" fmla="*/ 933450 w 4759818"/>
                <a:gd name="connsiteY15" fmla="*/ 1885950 h 4933950"/>
                <a:gd name="connsiteX16" fmla="*/ 1009650 w 4759818"/>
                <a:gd name="connsiteY16" fmla="*/ 1943100 h 4933950"/>
                <a:gd name="connsiteX17" fmla="*/ 1066800 w 4759818"/>
                <a:gd name="connsiteY17" fmla="*/ 2057400 h 4933950"/>
                <a:gd name="connsiteX18" fmla="*/ 1123950 w 4759818"/>
                <a:gd name="connsiteY18" fmla="*/ 2114550 h 4933950"/>
                <a:gd name="connsiteX19" fmla="*/ 1162050 w 4759818"/>
                <a:gd name="connsiteY19" fmla="*/ 2171700 h 4933950"/>
                <a:gd name="connsiteX20" fmla="*/ 1219200 w 4759818"/>
                <a:gd name="connsiteY20" fmla="*/ 2209800 h 4933950"/>
                <a:gd name="connsiteX21" fmla="*/ 1276350 w 4759818"/>
                <a:gd name="connsiteY21" fmla="*/ 2286000 h 4933950"/>
                <a:gd name="connsiteX22" fmla="*/ 1390650 w 4759818"/>
                <a:gd name="connsiteY22" fmla="*/ 2400300 h 4933950"/>
                <a:gd name="connsiteX23" fmla="*/ 1447800 w 4759818"/>
                <a:gd name="connsiteY23" fmla="*/ 2457450 h 4933950"/>
                <a:gd name="connsiteX24" fmla="*/ 1543050 w 4759818"/>
                <a:gd name="connsiteY24" fmla="*/ 2552700 h 4933950"/>
                <a:gd name="connsiteX25" fmla="*/ 1619250 w 4759818"/>
                <a:gd name="connsiteY25" fmla="*/ 2667000 h 4933950"/>
                <a:gd name="connsiteX26" fmla="*/ 1676400 w 4759818"/>
                <a:gd name="connsiteY26" fmla="*/ 2724150 h 4933950"/>
                <a:gd name="connsiteX27" fmla="*/ 1790700 w 4759818"/>
                <a:gd name="connsiteY27" fmla="*/ 2895600 h 4933950"/>
                <a:gd name="connsiteX28" fmla="*/ 1828800 w 4759818"/>
                <a:gd name="connsiteY28" fmla="*/ 2952750 h 4933950"/>
                <a:gd name="connsiteX29" fmla="*/ 1924050 w 4759818"/>
                <a:gd name="connsiteY29" fmla="*/ 3067050 h 4933950"/>
                <a:gd name="connsiteX30" fmla="*/ 1981200 w 4759818"/>
                <a:gd name="connsiteY30" fmla="*/ 3124200 h 4933950"/>
                <a:gd name="connsiteX31" fmla="*/ 2019300 w 4759818"/>
                <a:gd name="connsiteY31" fmla="*/ 3200400 h 4933950"/>
                <a:gd name="connsiteX32" fmla="*/ 2114550 w 4759818"/>
                <a:gd name="connsiteY32" fmla="*/ 3333750 h 4933950"/>
                <a:gd name="connsiteX33" fmla="*/ 2171700 w 4759818"/>
                <a:gd name="connsiteY33" fmla="*/ 3390900 h 4933950"/>
                <a:gd name="connsiteX34" fmla="*/ 2247900 w 4759818"/>
                <a:gd name="connsiteY34" fmla="*/ 3486150 h 4933950"/>
                <a:gd name="connsiteX35" fmla="*/ 2324100 w 4759818"/>
                <a:gd name="connsiteY35" fmla="*/ 3600450 h 4933950"/>
                <a:gd name="connsiteX36" fmla="*/ 2438400 w 4759818"/>
                <a:gd name="connsiteY36" fmla="*/ 3733800 h 4933950"/>
                <a:gd name="connsiteX37" fmla="*/ 2495550 w 4759818"/>
                <a:gd name="connsiteY37" fmla="*/ 3790950 h 4933950"/>
                <a:gd name="connsiteX38" fmla="*/ 2590800 w 4759818"/>
                <a:gd name="connsiteY38" fmla="*/ 3886200 h 4933950"/>
                <a:gd name="connsiteX39" fmla="*/ 2686050 w 4759818"/>
                <a:gd name="connsiteY39" fmla="*/ 4000500 h 4933950"/>
                <a:gd name="connsiteX40" fmla="*/ 2762250 w 4759818"/>
                <a:gd name="connsiteY40" fmla="*/ 4114800 h 4933950"/>
                <a:gd name="connsiteX41" fmla="*/ 2819400 w 4759818"/>
                <a:gd name="connsiteY41" fmla="*/ 4152900 h 4933950"/>
                <a:gd name="connsiteX42" fmla="*/ 2952750 w 4759818"/>
                <a:gd name="connsiteY42" fmla="*/ 4286250 h 4933950"/>
                <a:gd name="connsiteX43" fmla="*/ 3028950 w 4759818"/>
                <a:gd name="connsiteY43" fmla="*/ 4343400 h 4933950"/>
                <a:gd name="connsiteX44" fmla="*/ 3143250 w 4759818"/>
                <a:gd name="connsiteY44" fmla="*/ 4419600 h 4933950"/>
                <a:gd name="connsiteX45" fmla="*/ 3314700 w 4759818"/>
                <a:gd name="connsiteY45" fmla="*/ 4552950 h 4933950"/>
                <a:gd name="connsiteX46" fmla="*/ 3371850 w 4759818"/>
                <a:gd name="connsiteY46" fmla="*/ 4572000 h 4933950"/>
                <a:gd name="connsiteX47" fmla="*/ 3409950 w 4759818"/>
                <a:gd name="connsiteY47" fmla="*/ 4629150 h 4933950"/>
                <a:gd name="connsiteX48" fmla="*/ 3543300 w 4759818"/>
                <a:gd name="connsiteY48" fmla="*/ 4686300 h 4933950"/>
                <a:gd name="connsiteX49" fmla="*/ 3600450 w 4759818"/>
                <a:gd name="connsiteY49" fmla="*/ 4724400 h 4933950"/>
                <a:gd name="connsiteX50" fmla="*/ 3714750 w 4759818"/>
                <a:gd name="connsiteY50" fmla="*/ 4762500 h 4933950"/>
                <a:gd name="connsiteX51" fmla="*/ 3905250 w 4759818"/>
                <a:gd name="connsiteY51" fmla="*/ 4857750 h 4933950"/>
                <a:gd name="connsiteX52" fmla="*/ 4038600 w 4759818"/>
                <a:gd name="connsiteY52" fmla="*/ 4876800 h 4933950"/>
                <a:gd name="connsiteX53" fmla="*/ 4210050 w 4759818"/>
                <a:gd name="connsiteY53" fmla="*/ 4914900 h 4933950"/>
                <a:gd name="connsiteX54" fmla="*/ 4419600 w 4759818"/>
                <a:gd name="connsiteY54" fmla="*/ 4933950 h 4933950"/>
                <a:gd name="connsiteX55" fmla="*/ 4610100 w 4759818"/>
                <a:gd name="connsiteY55" fmla="*/ 4914900 h 4933950"/>
                <a:gd name="connsiteX56" fmla="*/ 4667250 w 4759818"/>
                <a:gd name="connsiteY56" fmla="*/ 4857750 h 4933950"/>
                <a:gd name="connsiteX57" fmla="*/ 4724400 w 4759818"/>
                <a:gd name="connsiteY57" fmla="*/ 4819650 h 4933950"/>
                <a:gd name="connsiteX58" fmla="*/ 4724400 w 4759818"/>
                <a:gd name="connsiteY58" fmla="*/ 4457700 h 4933950"/>
                <a:gd name="connsiteX59" fmla="*/ 4686300 w 4759818"/>
                <a:gd name="connsiteY59" fmla="*/ 4400550 h 4933950"/>
                <a:gd name="connsiteX60" fmla="*/ 4648200 w 4759818"/>
                <a:gd name="connsiteY60" fmla="*/ 4286250 h 4933950"/>
                <a:gd name="connsiteX61" fmla="*/ 4629150 w 4759818"/>
                <a:gd name="connsiteY61" fmla="*/ 4229100 h 4933950"/>
                <a:gd name="connsiteX62" fmla="*/ 4610100 w 4759818"/>
                <a:gd name="connsiteY62" fmla="*/ 4171950 h 4933950"/>
                <a:gd name="connsiteX63" fmla="*/ 4552950 w 4759818"/>
                <a:gd name="connsiteY63" fmla="*/ 4057650 h 4933950"/>
                <a:gd name="connsiteX64" fmla="*/ 4457700 w 4759818"/>
                <a:gd name="connsiteY64" fmla="*/ 3943350 h 4933950"/>
                <a:gd name="connsiteX65" fmla="*/ 4381500 w 4759818"/>
                <a:gd name="connsiteY65" fmla="*/ 3810000 h 4933950"/>
                <a:gd name="connsiteX66" fmla="*/ 4324350 w 4759818"/>
                <a:gd name="connsiteY66" fmla="*/ 3752850 h 4933950"/>
                <a:gd name="connsiteX67" fmla="*/ 4286250 w 4759818"/>
                <a:gd name="connsiteY67" fmla="*/ 3676650 h 4933950"/>
                <a:gd name="connsiteX68" fmla="*/ 4210050 w 4759818"/>
                <a:gd name="connsiteY68" fmla="*/ 3581400 h 4933950"/>
                <a:gd name="connsiteX69" fmla="*/ 4133850 w 4759818"/>
                <a:gd name="connsiteY69" fmla="*/ 3467100 h 4933950"/>
                <a:gd name="connsiteX70" fmla="*/ 4038600 w 4759818"/>
                <a:gd name="connsiteY70" fmla="*/ 3352800 h 4933950"/>
                <a:gd name="connsiteX71" fmla="*/ 3886200 w 4759818"/>
                <a:gd name="connsiteY71" fmla="*/ 3086100 h 4933950"/>
                <a:gd name="connsiteX72" fmla="*/ 3829050 w 4759818"/>
                <a:gd name="connsiteY72" fmla="*/ 3028950 h 4933950"/>
                <a:gd name="connsiteX73" fmla="*/ 3790950 w 4759818"/>
                <a:gd name="connsiteY73" fmla="*/ 2971800 h 4933950"/>
                <a:gd name="connsiteX74" fmla="*/ 3676650 w 4759818"/>
                <a:gd name="connsiteY74" fmla="*/ 2857500 h 4933950"/>
                <a:gd name="connsiteX75" fmla="*/ 3600450 w 4759818"/>
                <a:gd name="connsiteY75" fmla="*/ 2743200 h 4933950"/>
                <a:gd name="connsiteX76" fmla="*/ 3562350 w 4759818"/>
                <a:gd name="connsiteY76" fmla="*/ 2686050 h 4933950"/>
                <a:gd name="connsiteX77" fmla="*/ 3505200 w 4759818"/>
                <a:gd name="connsiteY77" fmla="*/ 2647950 h 4933950"/>
                <a:gd name="connsiteX78" fmla="*/ 3409950 w 4759818"/>
                <a:gd name="connsiteY78" fmla="*/ 2476500 h 4933950"/>
                <a:gd name="connsiteX79" fmla="*/ 3352800 w 4759818"/>
                <a:gd name="connsiteY79" fmla="*/ 2419350 h 4933950"/>
                <a:gd name="connsiteX80" fmla="*/ 3238500 w 4759818"/>
                <a:gd name="connsiteY80" fmla="*/ 2305050 h 4933950"/>
                <a:gd name="connsiteX81" fmla="*/ 3162300 w 4759818"/>
                <a:gd name="connsiteY81" fmla="*/ 2190750 h 4933950"/>
                <a:gd name="connsiteX82" fmla="*/ 3105150 w 4759818"/>
                <a:gd name="connsiteY82" fmla="*/ 2133600 h 4933950"/>
                <a:gd name="connsiteX83" fmla="*/ 3028950 w 4759818"/>
                <a:gd name="connsiteY83" fmla="*/ 2019300 h 4933950"/>
                <a:gd name="connsiteX84" fmla="*/ 2971800 w 4759818"/>
                <a:gd name="connsiteY84" fmla="*/ 1962150 h 4933950"/>
                <a:gd name="connsiteX85" fmla="*/ 2895600 w 4759818"/>
                <a:gd name="connsiteY85" fmla="*/ 1847850 h 4933950"/>
                <a:gd name="connsiteX86" fmla="*/ 2781300 w 4759818"/>
                <a:gd name="connsiteY86" fmla="*/ 1714500 h 4933950"/>
                <a:gd name="connsiteX87" fmla="*/ 2705100 w 4759818"/>
                <a:gd name="connsiteY87" fmla="*/ 1543050 h 4933950"/>
                <a:gd name="connsiteX88" fmla="*/ 2647950 w 4759818"/>
                <a:gd name="connsiteY88" fmla="*/ 1485900 h 4933950"/>
                <a:gd name="connsiteX89" fmla="*/ 2571750 w 4759818"/>
                <a:gd name="connsiteY89" fmla="*/ 1371600 h 4933950"/>
                <a:gd name="connsiteX90" fmla="*/ 2495550 w 4759818"/>
                <a:gd name="connsiteY90" fmla="*/ 1257300 h 4933950"/>
                <a:gd name="connsiteX91" fmla="*/ 2438400 w 4759818"/>
                <a:gd name="connsiteY91" fmla="*/ 1162050 h 4933950"/>
                <a:gd name="connsiteX92" fmla="*/ 2381250 w 4759818"/>
                <a:gd name="connsiteY92" fmla="*/ 1123950 h 4933950"/>
                <a:gd name="connsiteX93" fmla="*/ 2324100 w 4759818"/>
                <a:gd name="connsiteY93" fmla="*/ 1047750 h 4933950"/>
                <a:gd name="connsiteX94" fmla="*/ 2247900 w 4759818"/>
                <a:gd name="connsiteY94" fmla="*/ 933450 h 4933950"/>
                <a:gd name="connsiteX95" fmla="*/ 2133600 w 4759818"/>
                <a:gd name="connsiteY95" fmla="*/ 819150 h 4933950"/>
                <a:gd name="connsiteX96" fmla="*/ 2057400 w 4759818"/>
                <a:gd name="connsiteY96" fmla="*/ 723900 h 4933950"/>
                <a:gd name="connsiteX97" fmla="*/ 2038350 w 4759818"/>
                <a:gd name="connsiteY97" fmla="*/ 666750 h 4933950"/>
                <a:gd name="connsiteX98" fmla="*/ 1924050 w 4759818"/>
                <a:gd name="connsiteY98" fmla="*/ 590550 h 4933950"/>
                <a:gd name="connsiteX99" fmla="*/ 1809750 w 4759818"/>
                <a:gd name="connsiteY99" fmla="*/ 495300 h 4933950"/>
                <a:gd name="connsiteX100" fmla="*/ 1676400 w 4759818"/>
                <a:gd name="connsiteY100" fmla="*/ 381000 h 4933950"/>
                <a:gd name="connsiteX101" fmla="*/ 1619250 w 4759818"/>
                <a:gd name="connsiteY101" fmla="*/ 361950 h 4933950"/>
                <a:gd name="connsiteX102" fmla="*/ 1543050 w 4759818"/>
                <a:gd name="connsiteY102" fmla="*/ 304800 h 4933950"/>
                <a:gd name="connsiteX103" fmla="*/ 1485900 w 4759818"/>
                <a:gd name="connsiteY103" fmla="*/ 266700 h 4933950"/>
                <a:gd name="connsiteX104" fmla="*/ 1333500 w 4759818"/>
                <a:gd name="connsiteY104" fmla="*/ 152400 h 4933950"/>
                <a:gd name="connsiteX105" fmla="*/ 1257300 w 4759818"/>
                <a:gd name="connsiteY105" fmla="*/ 114300 h 4933950"/>
                <a:gd name="connsiteX106" fmla="*/ 1200150 w 4759818"/>
                <a:gd name="connsiteY106" fmla="*/ 95250 h 4933950"/>
                <a:gd name="connsiteX107" fmla="*/ 1143000 w 4759818"/>
                <a:gd name="connsiteY107" fmla="*/ 57150 h 4933950"/>
                <a:gd name="connsiteX108" fmla="*/ 1066800 w 4759818"/>
                <a:gd name="connsiteY108" fmla="*/ 38100 h 4933950"/>
                <a:gd name="connsiteX109" fmla="*/ 990600 w 4759818"/>
                <a:gd name="connsiteY109" fmla="*/ 0 h 4933950"/>
                <a:gd name="connsiteX110" fmla="*/ 723900 w 4759818"/>
                <a:gd name="connsiteY110" fmla="*/ 38100 h 4933950"/>
                <a:gd name="connsiteX111" fmla="*/ 628650 w 4759818"/>
                <a:gd name="connsiteY111" fmla="*/ 57150 h 4933950"/>
                <a:gd name="connsiteX112" fmla="*/ 514350 w 4759818"/>
                <a:gd name="connsiteY112" fmla="*/ 95250 h 4933950"/>
                <a:gd name="connsiteX113" fmla="*/ 400050 w 4759818"/>
                <a:gd name="connsiteY113" fmla="*/ 323850 h 4933950"/>
                <a:gd name="connsiteX114" fmla="*/ 419100 w 4759818"/>
                <a:gd name="connsiteY114" fmla="*/ 552450 h 4933950"/>
                <a:gd name="connsiteX115" fmla="*/ 495300 w 4759818"/>
                <a:gd name="connsiteY115" fmla="*/ 666750 h 4933950"/>
                <a:gd name="connsiteX116" fmla="*/ 571500 w 4759818"/>
                <a:gd name="connsiteY116" fmla="*/ 742950 h 4933950"/>
                <a:gd name="connsiteX117" fmla="*/ 571500 w 4759818"/>
                <a:gd name="connsiteY117" fmla="*/ 742950 h 4933950"/>
                <a:gd name="connsiteX0" fmla="*/ 0 w 4759818"/>
                <a:gd name="connsiteY0" fmla="*/ 228600 h 4933950"/>
                <a:gd name="connsiteX1" fmla="*/ 0 w 4759818"/>
                <a:gd name="connsiteY1" fmla="*/ 228600 h 4933950"/>
                <a:gd name="connsiteX2" fmla="*/ 371460 w 4759818"/>
                <a:gd name="connsiteY2" fmla="*/ 528630 h 4933950"/>
                <a:gd name="connsiteX3" fmla="*/ 95250 w 4759818"/>
                <a:gd name="connsiteY3" fmla="*/ 438150 h 4933950"/>
                <a:gd name="connsiteX4" fmla="*/ 133350 w 4759818"/>
                <a:gd name="connsiteY4" fmla="*/ 495300 h 4933950"/>
                <a:gd name="connsiteX5" fmla="*/ 171450 w 4759818"/>
                <a:gd name="connsiteY5" fmla="*/ 609600 h 4933950"/>
                <a:gd name="connsiteX6" fmla="*/ 228600 w 4759818"/>
                <a:gd name="connsiteY6" fmla="*/ 723900 h 4933950"/>
                <a:gd name="connsiteX7" fmla="*/ 304800 w 4759818"/>
                <a:gd name="connsiteY7" fmla="*/ 838200 h 4933950"/>
                <a:gd name="connsiteX8" fmla="*/ 381000 w 4759818"/>
                <a:gd name="connsiteY8" fmla="*/ 971550 h 4933950"/>
                <a:gd name="connsiteX9" fmla="*/ 457200 w 4759818"/>
                <a:gd name="connsiteY9" fmla="*/ 1085850 h 4933950"/>
                <a:gd name="connsiteX10" fmla="*/ 514350 w 4759818"/>
                <a:gd name="connsiteY10" fmla="*/ 1219200 h 4933950"/>
                <a:gd name="connsiteX11" fmla="*/ 647700 w 4759818"/>
                <a:gd name="connsiteY11" fmla="*/ 1428750 h 4933950"/>
                <a:gd name="connsiteX12" fmla="*/ 704850 w 4759818"/>
                <a:gd name="connsiteY12" fmla="*/ 1562100 h 4933950"/>
                <a:gd name="connsiteX13" fmla="*/ 781050 w 4759818"/>
                <a:gd name="connsiteY13" fmla="*/ 1676400 h 4933950"/>
                <a:gd name="connsiteX14" fmla="*/ 838200 w 4759818"/>
                <a:gd name="connsiteY14" fmla="*/ 1733550 h 4933950"/>
                <a:gd name="connsiteX15" fmla="*/ 933450 w 4759818"/>
                <a:gd name="connsiteY15" fmla="*/ 1885950 h 4933950"/>
                <a:gd name="connsiteX16" fmla="*/ 1009650 w 4759818"/>
                <a:gd name="connsiteY16" fmla="*/ 1943100 h 4933950"/>
                <a:gd name="connsiteX17" fmla="*/ 1066800 w 4759818"/>
                <a:gd name="connsiteY17" fmla="*/ 2057400 h 4933950"/>
                <a:gd name="connsiteX18" fmla="*/ 1123950 w 4759818"/>
                <a:gd name="connsiteY18" fmla="*/ 2114550 h 4933950"/>
                <a:gd name="connsiteX19" fmla="*/ 1162050 w 4759818"/>
                <a:gd name="connsiteY19" fmla="*/ 2171700 h 4933950"/>
                <a:gd name="connsiteX20" fmla="*/ 1219200 w 4759818"/>
                <a:gd name="connsiteY20" fmla="*/ 2209800 h 4933950"/>
                <a:gd name="connsiteX21" fmla="*/ 1276350 w 4759818"/>
                <a:gd name="connsiteY21" fmla="*/ 2286000 h 4933950"/>
                <a:gd name="connsiteX22" fmla="*/ 1390650 w 4759818"/>
                <a:gd name="connsiteY22" fmla="*/ 2400300 h 4933950"/>
                <a:gd name="connsiteX23" fmla="*/ 1447800 w 4759818"/>
                <a:gd name="connsiteY23" fmla="*/ 2457450 h 4933950"/>
                <a:gd name="connsiteX24" fmla="*/ 1543050 w 4759818"/>
                <a:gd name="connsiteY24" fmla="*/ 2552700 h 4933950"/>
                <a:gd name="connsiteX25" fmla="*/ 1619250 w 4759818"/>
                <a:gd name="connsiteY25" fmla="*/ 2667000 h 4933950"/>
                <a:gd name="connsiteX26" fmla="*/ 1676400 w 4759818"/>
                <a:gd name="connsiteY26" fmla="*/ 2724150 h 4933950"/>
                <a:gd name="connsiteX27" fmla="*/ 1790700 w 4759818"/>
                <a:gd name="connsiteY27" fmla="*/ 2895600 h 4933950"/>
                <a:gd name="connsiteX28" fmla="*/ 1828800 w 4759818"/>
                <a:gd name="connsiteY28" fmla="*/ 2952750 h 4933950"/>
                <a:gd name="connsiteX29" fmla="*/ 1924050 w 4759818"/>
                <a:gd name="connsiteY29" fmla="*/ 3067050 h 4933950"/>
                <a:gd name="connsiteX30" fmla="*/ 1981200 w 4759818"/>
                <a:gd name="connsiteY30" fmla="*/ 3124200 h 4933950"/>
                <a:gd name="connsiteX31" fmla="*/ 2019300 w 4759818"/>
                <a:gd name="connsiteY31" fmla="*/ 3200400 h 4933950"/>
                <a:gd name="connsiteX32" fmla="*/ 2114550 w 4759818"/>
                <a:gd name="connsiteY32" fmla="*/ 3333750 h 4933950"/>
                <a:gd name="connsiteX33" fmla="*/ 2171700 w 4759818"/>
                <a:gd name="connsiteY33" fmla="*/ 3390900 h 4933950"/>
                <a:gd name="connsiteX34" fmla="*/ 2247900 w 4759818"/>
                <a:gd name="connsiteY34" fmla="*/ 3486150 h 4933950"/>
                <a:gd name="connsiteX35" fmla="*/ 2324100 w 4759818"/>
                <a:gd name="connsiteY35" fmla="*/ 3600450 h 4933950"/>
                <a:gd name="connsiteX36" fmla="*/ 2438400 w 4759818"/>
                <a:gd name="connsiteY36" fmla="*/ 3733800 h 4933950"/>
                <a:gd name="connsiteX37" fmla="*/ 2495550 w 4759818"/>
                <a:gd name="connsiteY37" fmla="*/ 3790950 h 4933950"/>
                <a:gd name="connsiteX38" fmla="*/ 2590800 w 4759818"/>
                <a:gd name="connsiteY38" fmla="*/ 3886200 h 4933950"/>
                <a:gd name="connsiteX39" fmla="*/ 2686050 w 4759818"/>
                <a:gd name="connsiteY39" fmla="*/ 4000500 h 4933950"/>
                <a:gd name="connsiteX40" fmla="*/ 2762250 w 4759818"/>
                <a:gd name="connsiteY40" fmla="*/ 4114800 h 4933950"/>
                <a:gd name="connsiteX41" fmla="*/ 2819400 w 4759818"/>
                <a:gd name="connsiteY41" fmla="*/ 4152900 h 4933950"/>
                <a:gd name="connsiteX42" fmla="*/ 2952750 w 4759818"/>
                <a:gd name="connsiteY42" fmla="*/ 4286250 h 4933950"/>
                <a:gd name="connsiteX43" fmla="*/ 3028950 w 4759818"/>
                <a:gd name="connsiteY43" fmla="*/ 4343400 h 4933950"/>
                <a:gd name="connsiteX44" fmla="*/ 3143250 w 4759818"/>
                <a:gd name="connsiteY44" fmla="*/ 4419600 h 4933950"/>
                <a:gd name="connsiteX45" fmla="*/ 3314700 w 4759818"/>
                <a:gd name="connsiteY45" fmla="*/ 4552950 h 4933950"/>
                <a:gd name="connsiteX46" fmla="*/ 3371850 w 4759818"/>
                <a:gd name="connsiteY46" fmla="*/ 4572000 h 4933950"/>
                <a:gd name="connsiteX47" fmla="*/ 3409950 w 4759818"/>
                <a:gd name="connsiteY47" fmla="*/ 4629150 h 4933950"/>
                <a:gd name="connsiteX48" fmla="*/ 3543300 w 4759818"/>
                <a:gd name="connsiteY48" fmla="*/ 4686300 h 4933950"/>
                <a:gd name="connsiteX49" fmla="*/ 3600450 w 4759818"/>
                <a:gd name="connsiteY49" fmla="*/ 4724400 h 4933950"/>
                <a:gd name="connsiteX50" fmla="*/ 3714750 w 4759818"/>
                <a:gd name="connsiteY50" fmla="*/ 4762500 h 4933950"/>
                <a:gd name="connsiteX51" fmla="*/ 3905250 w 4759818"/>
                <a:gd name="connsiteY51" fmla="*/ 4857750 h 4933950"/>
                <a:gd name="connsiteX52" fmla="*/ 4038600 w 4759818"/>
                <a:gd name="connsiteY52" fmla="*/ 4876800 h 4933950"/>
                <a:gd name="connsiteX53" fmla="*/ 4210050 w 4759818"/>
                <a:gd name="connsiteY53" fmla="*/ 4914900 h 4933950"/>
                <a:gd name="connsiteX54" fmla="*/ 4419600 w 4759818"/>
                <a:gd name="connsiteY54" fmla="*/ 4933950 h 4933950"/>
                <a:gd name="connsiteX55" fmla="*/ 4610100 w 4759818"/>
                <a:gd name="connsiteY55" fmla="*/ 4914900 h 4933950"/>
                <a:gd name="connsiteX56" fmla="*/ 4667250 w 4759818"/>
                <a:gd name="connsiteY56" fmla="*/ 4857750 h 4933950"/>
                <a:gd name="connsiteX57" fmla="*/ 4724400 w 4759818"/>
                <a:gd name="connsiteY57" fmla="*/ 4819650 h 4933950"/>
                <a:gd name="connsiteX58" fmla="*/ 4724400 w 4759818"/>
                <a:gd name="connsiteY58" fmla="*/ 4457700 h 4933950"/>
                <a:gd name="connsiteX59" fmla="*/ 4686300 w 4759818"/>
                <a:gd name="connsiteY59" fmla="*/ 4400550 h 4933950"/>
                <a:gd name="connsiteX60" fmla="*/ 4648200 w 4759818"/>
                <a:gd name="connsiteY60" fmla="*/ 4286250 h 4933950"/>
                <a:gd name="connsiteX61" fmla="*/ 4629150 w 4759818"/>
                <a:gd name="connsiteY61" fmla="*/ 4229100 h 4933950"/>
                <a:gd name="connsiteX62" fmla="*/ 4610100 w 4759818"/>
                <a:gd name="connsiteY62" fmla="*/ 4171950 h 4933950"/>
                <a:gd name="connsiteX63" fmla="*/ 4552950 w 4759818"/>
                <a:gd name="connsiteY63" fmla="*/ 4057650 h 4933950"/>
                <a:gd name="connsiteX64" fmla="*/ 4457700 w 4759818"/>
                <a:gd name="connsiteY64" fmla="*/ 3943350 h 4933950"/>
                <a:gd name="connsiteX65" fmla="*/ 4381500 w 4759818"/>
                <a:gd name="connsiteY65" fmla="*/ 3810000 h 4933950"/>
                <a:gd name="connsiteX66" fmla="*/ 4324350 w 4759818"/>
                <a:gd name="connsiteY66" fmla="*/ 3752850 h 4933950"/>
                <a:gd name="connsiteX67" fmla="*/ 4286250 w 4759818"/>
                <a:gd name="connsiteY67" fmla="*/ 3676650 h 4933950"/>
                <a:gd name="connsiteX68" fmla="*/ 4210050 w 4759818"/>
                <a:gd name="connsiteY68" fmla="*/ 3581400 h 4933950"/>
                <a:gd name="connsiteX69" fmla="*/ 4133850 w 4759818"/>
                <a:gd name="connsiteY69" fmla="*/ 3467100 h 4933950"/>
                <a:gd name="connsiteX70" fmla="*/ 4038600 w 4759818"/>
                <a:gd name="connsiteY70" fmla="*/ 3352800 h 4933950"/>
                <a:gd name="connsiteX71" fmla="*/ 3886200 w 4759818"/>
                <a:gd name="connsiteY71" fmla="*/ 3086100 h 4933950"/>
                <a:gd name="connsiteX72" fmla="*/ 3829050 w 4759818"/>
                <a:gd name="connsiteY72" fmla="*/ 3028950 h 4933950"/>
                <a:gd name="connsiteX73" fmla="*/ 3790950 w 4759818"/>
                <a:gd name="connsiteY73" fmla="*/ 2971800 h 4933950"/>
                <a:gd name="connsiteX74" fmla="*/ 3676650 w 4759818"/>
                <a:gd name="connsiteY74" fmla="*/ 2857500 h 4933950"/>
                <a:gd name="connsiteX75" fmla="*/ 3600450 w 4759818"/>
                <a:gd name="connsiteY75" fmla="*/ 2743200 h 4933950"/>
                <a:gd name="connsiteX76" fmla="*/ 3562350 w 4759818"/>
                <a:gd name="connsiteY76" fmla="*/ 2686050 h 4933950"/>
                <a:gd name="connsiteX77" fmla="*/ 3505200 w 4759818"/>
                <a:gd name="connsiteY77" fmla="*/ 2647950 h 4933950"/>
                <a:gd name="connsiteX78" fmla="*/ 3409950 w 4759818"/>
                <a:gd name="connsiteY78" fmla="*/ 2476500 h 4933950"/>
                <a:gd name="connsiteX79" fmla="*/ 3352800 w 4759818"/>
                <a:gd name="connsiteY79" fmla="*/ 2419350 h 4933950"/>
                <a:gd name="connsiteX80" fmla="*/ 3238500 w 4759818"/>
                <a:gd name="connsiteY80" fmla="*/ 2305050 h 4933950"/>
                <a:gd name="connsiteX81" fmla="*/ 3162300 w 4759818"/>
                <a:gd name="connsiteY81" fmla="*/ 2190750 h 4933950"/>
                <a:gd name="connsiteX82" fmla="*/ 3105150 w 4759818"/>
                <a:gd name="connsiteY82" fmla="*/ 2133600 h 4933950"/>
                <a:gd name="connsiteX83" fmla="*/ 3028950 w 4759818"/>
                <a:gd name="connsiteY83" fmla="*/ 2019300 h 4933950"/>
                <a:gd name="connsiteX84" fmla="*/ 2971800 w 4759818"/>
                <a:gd name="connsiteY84" fmla="*/ 1962150 h 4933950"/>
                <a:gd name="connsiteX85" fmla="*/ 2895600 w 4759818"/>
                <a:gd name="connsiteY85" fmla="*/ 1847850 h 4933950"/>
                <a:gd name="connsiteX86" fmla="*/ 2781300 w 4759818"/>
                <a:gd name="connsiteY86" fmla="*/ 1714500 h 4933950"/>
                <a:gd name="connsiteX87" fmla="*/ 2705100 w 4759818"/>
                <a:gd name="connsiteY87" fmla="*/ 1543050 h 4933950"/>
                <a:gd name="connsiteX88" fmla="*/ 2647950 w 4759818"/>
                <a:gd name="connsiteY88" fmla="*/ 1485900 h 4933950"/>
                <a:gd name="connsiteX89" fmla="*/ 2571750 w 4759818"/>
                <a:gd name="connsiteY89" fmla="*/ 1371600 h 4933950"/>
                <a:gd name="connsiteX90" fmla="*/ 2495550 w 4759818"/>
                <a:gd name="connsiteY90" fmla="*/ 1257300 h 4933950"/>
                <a:gd name="connsiteX91" fmla="*/ 2438400 w 4759818"/>
                <a:gd name="connsiteY91" fmla="*/ 1162050 h 4933950"/>
                <a:gd name="connsiteX92" fmla="*/ 2381250 w 4759818"/>
                <a:gd name="connsiteY92" fmla="*/ 1123950 h 4933950"/>
                <a:gd name="connsiteX93" fmla="*/ 2324100 w 4759818"/>
                <a:gd name="connsiteY93" fmla="*/ 1047750 h 4933950"/>
                <a:gd name="connsiteX94" fmla="*/ 2247900 w 4759818"/>
                <a:gd name="connsiteY94" fmla="*/ 933450 h 4933950"/>
                <a:gd name="connsiteX95" fmla="*/ 2133600 w 4759818"/>
                <a:gd name="connsiteY95" fmla="*/ 819150 h 4933950"/>
                <a:gd name="connsiteX96" fmla="*/ 2057400 w 4759818"/>
                <a:gd name="connsiteY96" fmla="*/ 723900 h 4933950"/>
                <a:gd name="connsiteX97" fmla="*/ 2038350 w 4759818"/>
                <a:gd name="connsiteY97" fmla="*/ 666750 h 4933950"/>
                <a:gd name="connsiteX98" fmla="*/ 1924050 w 4759818"/>
                <a:gd name="connsiteY98" fmla="*/ 590550 h 4933950"/>
                <a:gd name="connsiteX99" fmla="*/ 1809750 w 4759818"/>
                <a:gd name="connsiteY99" fmla="*/ 495300 h 4933950"/>
                <a:gd name="connsiteX100" fmla="*/ 1676400 w 4759818"/>
                <a:gd name="connsiteY100" fmla="*/ 381000 h 4933950"/>
                <a:gd name="connsiteX101" fmla="*/ 1619250 w 4759818"/>
                <a:gd name="connsiteY101" fmla="*/ 361950 h 4933950"/>
                <a:gd name="connsiteX102" fmla="*/ 1543050 w 4759818"/>
                <a:gd name="connsiteY102" fmla="*/ 304800 h 4933950"/>
                <a:gd name="connsiteX103" fmla="*/ 1485900 w 4759818"/>
                <a:gd name="connsiteY103" fmla="*/ 266700 h 4933950"/>
                <a:gd name="connsiteX104" fmla="*/ 1333500 w 4759818"/>
                <a:gd name="connsiteY104" fmla="*/ 152400 h 4933950"/>
                <a:gd name="connsiteX105" fmla="*/ 1257300 w 4759818"/>
                <a:gd name="connsiteY105" fmla="*/ 114300 h 4933950"/>
                <a:gd name="connsiteX106" fmla="*/ 1200150 w 4759818"/>
                <a:gd name="connsiteY106" fmla="*/ 95250 h 4933950"/>
                <a:gd name="connsiteX107" fmla="*/ 1143000 w 4759818"/>
                <a:gd name="connsiteY107" fmla="*/ 57150 h 4933950"/>
                <a:gd name="connsiteX108" fmla="*/ 1066800 w 4759818"/>
                <a:gd name="connsiteY108" fmla="*/ 38100 h 4933950"/>
                <a:gd name="connsiteX109" fmla="*/ 990600 w 4759818"/>
                <a:gd name="connsiteY109" fmla="*/ 0 h 4933950"/>
                <a:gd name="connsiteX110" fmla="*/ 723900 w 4759818"/>
                <a:gd name="connsiteY110" fmla="*/ 38100 h 4933950"/>
                <a:gd name="connsiteX111" fmla="*/ 628650 w 4759818"/>
                <a:gd name="connsiteY111" fmla="*/ 57150 h 4933950"/>
                <a:gd name="connsiteX112" fmla="*/ 514350 w 4759818"/>
                <a:gd name="connsiteY112" fmla="*/ 95250 h 4933950"/>
                <a:gd name="connsiteX113" fmla="*/ 400050 w 4759818"/>
                <a:gd name="connsiteY113" fmla="*/ 323850 h 4933950"/>
                <a:gd name="connsiteX114" fmla="*/ 419100 w 4759818"/>
                <a:gd name="connsiteY114" fmla="*/ 552450 h 4933950"/>
                <a:gd name="connsiteX115" fmla="*/ 495300 w 4759818"/>
                <a:gd name="connsiteY115" fmla="*/ 666750 h 4933950"/>
                <a:gd name="connsiteX116" fmla="*/ 571500 w 4759818"/>
                <a:gd name="connsiteY116" fmla="*/ 742950 h 4933950"/>
                <a:gd name="connsiteX117" fmla="*/ 571500 w 4759818"/>
                <a:gd name="connsiteY117" fmla="*/ 742950 h 4933950"/>
                <a:gd name="connsiteX0" fmla="*/ 0 w 4759818"/>
                <a:gd name="connsiteY0" fmla="*/ 228600 h 4933950"/>
                <a:gd name="connsiteX1" fmla="*/ 0 w 4759818"/>
                <a:gd name="connsiteY1" fmla="*/ 228600 h 4933950"/>
                <a:gd name="connsiteX2" fmla="*/ 371460 w 4759818"/>
                <a:gd name="connsiteY2" fmla="*/ 528630 h 4933950"/>
                <a:gd name="connsiteX3" fmla="*/ 95250 w 4759818"/>
                <a:gd name="connsiteY3" fmla="*/ 438150 h 4933950"/>
                <a:gd name="connsiteX4" fmla="*/ 133350 w 4759818"/>
                <a:gd name="connsiteY4" fmla="*/ 495300 h 4933950"/>
                <a:gd name="connsiteX5" fmla="*/ 171450 w 4759818"/>
                <a:gd name="connsiteY5" fmla="*/ 609600 h 4933950"/>
                <a:gd name="connsiteX6" fmla="*/ 228600 w 4759818"/>
                <a:gd name="connsiteY6" fmla="*/ 723900 h 4933950"/>
                <a:gd name="connsiteX7" fmla="*/ 304800 w 4759818"/>
                <a:gd name="connsiteY7" fmla="*/ 838200 h 4933950"/>
                <a:gd name="connsiteX8" fmla="*/ 381000 w 4759818"/>
                <a:gd name="connsiteY8" fmla="*/ 971550 h 4933950"/>
                <a:gd name="connsiteX9" fmla="*/ 457200 w 4759818"/>
                <a:gd name="connsiteY9" fmla="*/ 1085850 h 4933950"/>
                <a:gd name="connsiteX10" fmla="*/ 514350 w 4759818"/>
                <a:gd name="connsiteY10" fmla="*/ 1219200 h 4933950"/>
                <a:gd name="connsiteX11" fmla="*/ 647700 w 4759818"/>
                <a:gd name="connsiteY11" fmla="*/ 1428750 h 4933950"/>
                <a:gd name="connsiteX12" fmla="*/ 704850 w 4759818"/>
                <a:gd name="connsiteY12" fmla="*/ 1562100 h 4933950"/>
                <a:gd name="connsiteX13" fmla="*/ 781050 w 4759818"/>
                <a:gd name="connsiteY13" fmla="*/ 1676400 h 4933950"/>
                <a:gd name="connsiteX14" fmla="*/ 838200 w 4759818"/>
                <a:gd name="connsiteY14" fmla="*/ 1733550 h 4933950"/>
                <a:gd name="connsiteX15" fmla="*/ 933450 w 4759818"/>
                <a:gd name="connsiteY15" fmla="*/ 1885950 h 4933950"/>
                <a:gd name="connsiteX16" fmla="*/ 1009650 w 4759818"/>
                <a:gd name="connsiteY16" fmla="*/ 1943100 h 4933950"/>
                <a:gd name="connsiteX17" fmla="*/ 1066800 w 4759818"/>
                <a:gd name="connsiteY17" fmla="*/ 2057400 h 4933950"/>
                <a:gd name="connsiteX18" fmla="*/ 1123950 w 4759818"/>
                <a:gd name="connsiteY18" fmla="*/ 2114550 h 4933950"/>
                <a:gd name="connsiteX19" fmla="*/ 1162050 w 4759818"/>
                <a:gd name="connsiteY19" fmla="*/ 2171700 h 4933950"/>
                <a:gd name="connsiteX20" fmla="*/ 1219200 w 4759818"/>
                <a:gd name="connsiteY20" fmla="*/ 2209800 h 4933950"/>
                <a:gd name="connsiteX21" fmla="*/ 1276350 w 4759818"/>
                <a:gd name="connsiteY21" fmla="*/ 2286000 h 4933950"/>
                <a:gd name="connsiteX22" fmla="*/ 1390650 w 4759818"/>
                <a:gd name="connsiteY22" fmla="*/ 2400300 h 4933950"/>
                <a:gd name="connsiteX23" fmla="*/ 1447800 w 4759818"/>
                <a:gd name="connsiteY23" fmla="*/ 2457450 h 4933950"/>
                <a:gd name="connsiteX24" fmla="*/ 1543050 w 4759818"/>
                <a:gd name="connsiteY24" fmla="*/ 2552700 h 4933950"/>
                <a:gd name="connsiteX25" fmla="*/ 1619250 w 4759818"/>
                <a:gd name="connsiteY25" fmla="*/ 2667000 h 4933950"/>
                <a:gd name="connsiteX26" fmla="*/ 1676400 w 4759818"/>
                <a:gd name="connsiteY26" fmla="*/ 2724150 h 4933950"/>
                <a:gd name="connsiteX27" fmla="*/ 1790700 w 4759818"/>
                <a:gd name="connsiteY27" fmla="*/ 2895600 h 4933950"/>
                <a:gd name="connsiteX28" fmla="*/ 1828800 w 4759818"/>
                <a:gd name="connsiteY28" fmla="*/ 2952750 h 4933950"/>
                <a:gd name="connsiteX29" fmla="*/ 1924050 w 4759818"/>
                <a:gd name="connsiteY29" fmla="*/ 3067050 h 4933950"/>
                <a:gd name="connsiteX30" fmla="*/ 1981200 w 4759818"/>
                <a:gd name="connsiteY30" fmla="*/ 3124200 h 4933950"/>
                <a:gd name="connsiteX31" fmla="*/ 2019300 w 4759818"/>
                <a:gd name="connsiteY31" fmla="*/ 3200400 h 4933950"/>
                <a:gd name="connsiteX32" fmla="*/ 2114550 w 4759818"/>
                <a:gd name="connsiteY32" fmla="*/ 3333750 h 4933950"/>
                <a:gd name="connsiteX33" fmla="*/ 2171700 w 4759818"/>
                <a:gd name="connsiteY33" fmla="*/ 3390900 h 4933950"/>
                <a:gd name="connsiteX34" fmla="*/ 2247900 w 4759818"/>
                <a:gd name="connsiteY34" fmla="*/ 3486150 h 4933950"/>
                <a:gd name="connsiteX35" fmla="*/ 2324100 w 4759818"/>
                <a:gd name="connsiteY35" fmla="*/ 3600450 h 4933950"/>
                <a:gd name="connsiteX36" fmla="*/ 2438400 w 4759818"/>
                <a:gd name="connsiteY36" fmla="*/ 3733800 h 4933950"/>
                <a:gd name="connsiteX37" fmla="*/ 2495550 w 4759818"/>
                <a:gd name="connsiteY37" fmla="*/ 3790950 h 4933950"/>
                <a:gd name="connsiteX38" fmla="*/ 2590800 w 4759818"/>
                <a:gd name="connsiteY38" fmla="*/ 3886200 h 4933950"/>
                <a:gd name="connsiteX39" fmla="*/ 2686050 w 4759818"/>
                <a:gd name="connsiteY39" fmla="*/ 4000500 h 4933950"/>
                <a:gd name="connsiteX40" fmla="*/ 2762250 w 4759818"/>
                <a:gd name="connsiteY40" fmla="*/ 4114800 h 4933950"/>
                <a:gd name="connsiteX41" fmla="*/ 2819400 w 4759818"/>
                <a:gd name="connsiteY41" fmla="*/ 4152900 h 4933950"/>
                <a:gd name="connsiteX42" fmla="*/ 2952750 w 4759818"/>
                <a:gd name="connsiteY42" fmla="*/ 4286250 h 4933950"/>
                <a:gd name="connsiteX43" fmla="*/ 3028950 w 4759818"/>
                <a:gd name="connsiteY43" fmla="*/ 4343400 h 4933950"/>
                <a:gd name="connsiteX44" fmla="*/ 3143250 w 4759818"/>
                <a:gd name="connsiteY44" fmla="*/ 4419600 h 4933950"/>
                <a:gd name="connsiteX45" fmla="*/ 3314700 w 4759818"/>
                <a:gd name="connsiteY45" fmla="*/ 4552950 h 4933950"/>
                <a:gd name="connsiteX46" fmla="*/ 3371850 w 4759818"/>
                <a:gd name="connsiteY46" fmla="*/ 4572000 h 4933950"/>
                <a:gd name="connsiteX47" fmla="*/ 3409950 w 4759818"/>
                <a:gd name="connsiteY47" fmla="*/ 4629150 h 4933950"/>
                <a:gd name="connsiteX48" fmla="*/ 3543300 w 4759818"/>
                <a:gd name="connsiteY48" fmla="*/ 4686300 h 4933950"/>
                <a:gd name="connsiteX49" fmla="*/ 3600450 w 4759818"/>
                <a:gd name="connsiteY49" fmla="*/ 4724400 h 4933950"/>
                <a:gd name="connsiteX50" fmla="*/ 3714750 w 4759818"/>
                <a:gd name="connsiteY50" fmla="*/ 4762500 h 4933950"/>
                <a:gd name="connsiteX51" fmla="*/ 3905250 w 4759818"/>
                <a:gd name="connsiteY51" fmla="*/ 4857750 h 4933950"/>
                <a:gd name="connsiteX52" fmla="*/ 4038600 w 4759818"/>
                <a:gd name="connsiteY52" fmla="*/ 4876800 h 4933950"/>
                <a:gd name="connsiteX53" fmla="*/ 4210050 w 4759818"/>
                <a:gd name="connsiteY53" fmla="*/ 4914900 h 4933950"/>
                <a:gd name="connsiteX54" fmla="*/ 4419600 w 4759818"/>
                <a:gd name="connsiteY54" fmla="*/ 4933950 h 4933950"/>
                <a:gd name="connsiteX55" fmla="*/ 4610100 w 4759818"/>
                <a:gd name="connsiteY55" fmla="*/ 4914900 h 4933950"/>
                <a:gd name="connsiteX56" fmla="*/ 4667250 w 4759818"/>
                <a:gd name="connsiteY56" fmla="*/ 4857750 h 4933950"/>
                <a:gd name="connsiteX57" fmla="*/ 4724400 w 4759818"/>
                <a:gd name="connsiteY57" fmla="*/ 4819650 h 4933950"/>
                <a:gd name="connsiteX58" fmla="*/ 4724400 w 4759818"/>
                <a:gd name="connsiteY58" fmla="*/ 4457700 h 4933950"/>
                <a:gd name="connsiteX59" fmla="*/ 4686300 w 4759818"/>
                <a:gd name="connsiteY59" fmla="*/ 4400550 h 4933950"/>
                <a:gd name="connsiteX60" fmla="*/ 4648200 w 4759818"/>
                <a:gd name="connsiteY60" fmla="*/ 4286250 h 4933950"/>
                <a:gd name="connsiteX61" fmla="*/ 4629150 w 4759818"/>
                <a:gd name="connsiteY61" fmla="*/ 4229100 h 4933950"/>
                <a:gd name="connsiteX62" fmla="*/ 4610100 w 4759818"/>
                <a:gd name="connsiteY62" fmla="*/ 4171950 h 4933950"/>
                <a:gd name="connsiteX63" fmla="*/ 4552950 w 4759818"/>
                <a:gd name="connsiteY63" fmla="*/ 4057650 h 4933950"/>
                <a:gd name="connsiteX64" fmla="*/ 4457700 w 4759818"/>
                <a:gd name="connsiteY64" fmla="*/ 3943350 h 4933950"/>
                <a:gd name="connsiteX65" fmla="*/ 4381500 w 4759818"/>
                <a:gd name="connsiteY65" fmla="*/ 3810000 h 4933950"/>
                <a:gd name="connsiteX66" fmla="*/ 4324350 w 4759818"/>
                <a:gd name="connsiteY66" fmla="*/ 3752850 h 4933950"/>
                <a:gd name="connsiteX67" fmla="*/ 4286250 w 4759818"/>
                <a:gd name="connsiteY67" fmla="*/ 3676650 h 4933950"/>
                <a:gd name="connsiteX68" fmla="*/ 4210050 w 4759818"/>
                <a:gd name="connsiteY68" fmla="*/ 3581400 h 4933950"/>
                <a:gd name="connsiteX69" fmla="*/ 4133850 w 4759818"/>
                <a:gd name="connsiteY69" fmla="*/ 3467100 h 4933950"/>
                <a:gd name="connsiteX70" fmla="*/ 4038600 w 4759818"/>
                <a:gd name="connsiteY70" fmla="*/ 3352800 h 4933950"/>
                <a:gd name="connsiteX71" fmla="*/ 3886200 w 4759818"/>
                <a:gd name="connsiteY71" fmla="*/ 3086100 h 4933950"/>
                <a:gd name="connsiteX72" fmla="*/ 3829050 w 4759818"/>
                <a:gd name="connsiteY72" fmla="*/ 3028950 h 4933950"/>
                <a:gd name="connsiteX73" fmla="*/ 3790950 w 4759818"/>
                <a:gd name="connsiteY73" fmla="*/ 2971800 h 4933950"/>
                <a:gd name="connsiteX74" fmla="*/ 3676650 w 4759818"/>
                <a:gd name="connsiteY74" fmla="*/ 2857500 h 4933950"/>
                <a:gd name="connsiteX75" fmla="*/ 3600450 w 4759818"/>
                <a:gd name="connsiteY75" fmla="*/ 2743200 h 4933950"/>
                <a:gd name="connsiteX76" fmla="*/ 3562350 w 4759818"/>
                <a:gd name="connsiteY76" fmla="*/ 2686050 h 4933950"/>
                <a:gd name="connsiteX77" fmla="*/ 3505200 w 4759818"/>
                <a:gd name="connsiteY77" fmla="*/ 2647950 h 4933950"/>
                <a:gd name="connsiteX78" fmla="*/ 3409950 w 4759818"/>
                <a:gd name="connsiteY78" fmla="*/ 2476500 h 4933950"/>
                <a:gd name="connsiteX79" fmla="*/ 3352800 w 4759818"/>
                <a:gd name="connsiteY79" fmla="*/ 2419350 h 4933950"/>
                <a:gd name="connsiteX80" fmla="*/ 3238500 w 4759818"/>
                <a:gd name="connsiteY80" fmla="*/ 2305050 h 4933950"/>
                <a:gd name="connsiteX81" fmla="*/ 3162300 w 4759818"/>
                <a:gd name="connsiteY81" fmla="*/ 2190750 h 4933950"/>
                <a:gd name="connsiteX82" fmla="*/ 3105150 w 4759818"/>
                <a:gd name="connsiteY82" fmla="*/ 2133600 h 4933950"/>
                <a:gd name="connsiteX83" fmla="*/ 3028950 w 4759818"/>
                <a:gd name="connsiteY83" fmla="*/ 2019300 h 4933950"/>
                <a:gd name="connsiteX84" fmla="*/ 2971800 w 4759818"/>
                <a:gd name="connsiteY84" fmla="*/ 1962150 h 4933950"/>
                <a:gd name="connsiteX85" fmla="*/ 2895600 w 4759818"/>
                <a:gd name="connsiteY85" fmla="*/ 1847850 h 4933950"/>
                <a:gd name="connsiteX86" fmla="*/ 2781300 w 4759818"/>
                <a:gd name="connsiteY86" fmla="*/ 1714500 h 4933950"/>
                <a:gd name="connsiteX87" fmla="*/ 2705100 w 4759818"/>
                <a:gd name="connsiteY87" fmla="*/ 1543050 h 4933950"/>
                <a:gd name="connsiteX88" fmla="*/ 2647950 w 4759818"/>
                <a:gd name="connsiteY88" fmla="*/ 1485900 h 4933950"/>
                <a:gd name="connsiteX89" fmla="*/ 2571750 w 4759818"/>
                <a:gd name="connsiteY89" fmla="*/ 1371600 h 4933950"/>
                <a:gd name="connsiteX90" fmla="*/ 2495550 w 4759818"/>
                <a:gd name="connsiteY90" fmla="*/ 1257300 h 4933950"/>
                <a:gd name="connsiteX91" fmla="*/ 2438400 w 4759818"/>
                <a:gd name="connsiteY91" fmla="*/ 1162050 h 4933950"/>
                <a:gd name="connsiteX92" fmla="*/ 2381250 w 4759818"/>
                <a:gd name="connsiteY92" fmla="*/ 1123950 h 4933950"/>
                <a:gd name="connsiteX93" fmla="*/ 2324100 w 4759818"/>
                <a:gd name="connsiteY93" fmla="*/ 1047750 h 4933950"/>
                <a:gd name="connsiteX94" fmla="*/ 2247900 w 4759818"/>
                <a:gd name="connsiteY94" fmla="*/ 933450 h 4933950"/>
                <a:gd name="connsiteX95" fmla="*/ 2133600 w 4759818"/>
                <a:gd name="connsiteY95" fmla="*/ 819150 h 4933950"/>
                <a:gd name="connsiteX96" fmla="*/ 2057400 w 4759818"/>
                <a:gd name="connsiteY96" fmla="*/ 723900 h 4933950"/>
                <a:gd name="connsiteX97" fmla="*/ 2038350 w 4759818"/>
                <a:gd name="connsiteY97" fmla="*/ 666750 h 4933950"/>
                <a:gd name="connsiteX98" fmla="*/ 1924050 w 4759818"/>
                <a:gd name="connsiteY98" fmla="*/ 590550 h 4933950"/>
                <a:gd name="connsiteX99" fmla="*/ 1809750 w 4759818"/>
                <a:gd name="connsiteY99" fmla="*/ 495300 h 4933950"/>
                <a:gd name="connsiteX100" fmla="*/ 1676400 w 4759818"/>
                <a:gd name="connsiteY100" fmla="*/ 381000 h 4933950"/>
                <a:gd name="connsiteX101" fmla="*/ 1619250 w 4759818"/>
                <a:gd name="connsiteY101" fmla="*/ 361950 h 4933950"/>
                <a:gd name="connsiteX102" fmla="*/ 1543050 w 4759818"/>
                <a:gd name="connsiteY102" fmla="*/ 304800 h 4933950"/>
                <a:gd name="connsiteX103" fmla="*/ 1485900 w 4759818"/>
                <a:gd name="connsiteY103" fmla="*/ 266700 h 4933950"/>
                <a:gd name="connsiteX104" fmla="*/ 1333500 w 4759818"/>
                <a:gd name="connsiteY104" fmla="*/ 152400 h 4933950"/>
                <a:gd name="connsiteX105" fmla="*/ 1257300 w 4759818"/>
                <a:gd name="connsiteY105" fmla="*/ 114300 h 4933950"/>
                <a:gd name="connsiteX106" fmla="*/ 1200150 w 4759818"/>
                <a:gd name="connsiteY106" fmla="*/ 95250 h 4933950"/>
                <a:gd name="connsiteX107" fmla="*/ 1143000 w 4759818"/>
                <a:gd name="connsiteY107" fmla="*/ 57150 h 4933950"/>
                <a:gd name="connsiteX108" fmla="*/ 1066800 w 4759818"/>
                <a:gd name="connsiteY108" fmla="*/ 38100 h 4933950"/>
                <a:gd name="connsiteX109" fmla="*/ 990600 w 4759818"/>
                <a:gd name="connsiteY109" fmla="*/ 0 h 4933950"/>
                <a:gd name="connsiteX110" fmla="*/ 723900 w 4759818"/>
                <a:gd name="connsiteY110" fmla="*/ 38100 h 4933950"/>
                <a:gd name="connsiteX111" fmla="*/ 628650 w 4759818"/>
                <a:gd name="connsiteY111" fmla="*/ 57150 h 4933950"/>
                <a:gd name="connsiteX112" fmla="*/ 514350 w 4759818"/>
                <a:gd name="connsiteY112" fmla="*/ 95250 h 4933950"/>
                <a:gd name="connsiteX113" fmla="*/ 400050 w 4759818"/>
                <a:gd name="connsiteY113" fmla="*/ 323850 h 4933950"/>
                <a:gd name="connsiteX114" fmla="*/ 419100 w 4759818"/>
                <a:gd name="connsiteY114" fmla="*/ 552450 h 4933950"/>
                <a:gd name="connsiteX115" fmla="*/ 495300 w 4759818"/>
                <a:gd name="connsiteY115" fmla="*/ 666750 h 4933950"/>
                <a:gd name="connsiteX116" fmla="*/ 571500 w 4759818"/>
                <a:gd name="connsiteY116" fmla="*/ 742950 h 4933950"/>
                <a:gd name="connsiteX117" fmla="*/ 300022 w 4759818"/>
                <a:gd name="connsiteY117" fmla="*/ 385754 h 493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759818" h="4933950">
                  <a:moveTo>
                    <a:pt x="0" y="228600"/>
                  </a:moveTo>
                  <a:lnTo>
                    <a:pt x="0" y="228600"/>
                  </a:lnTo>
                  <a:cubicBezTo>
                    <a:pt x="25400" y="279400"/>
                    <a:pt x="347958" y="476925"/>
                    <a:pt x="371460" y="528630"/>
                  </a:cubicBezTo>
                  <a:cubicBezTo>
                    <a:pt x="379769" y="546911"/>
                    <a:pt x="86270" y="420189"/>
                    <a:pt x="95250" y="438150"/>
                  </a:cubicBezTo>
                  <a:cubicBezTo>
                    <a:pt x="105489" y="458628"/>
                    <a:pt x="124051" y="474378"/>
                    <a:pt x="133350" y="495300"/>
                  </a:cubicBezTo>
                  <a:cubicBezTo>
                    <a:pt x="149661" y="532000"/>
                    <a:pt x="149173" y="576184"/>
                    <a:pt x="171450" y="609600"/>
                  </a:cubicBezTo>
                  <a:cubicBezTo>
                    <a:pt x="340590" y="863310"/>
                    <a:pt x="97149" y="487289"/>
                    <a:pt x="228600" y="723900"/>
                  </a:cubicBezTo>
                  <a:cubicBezTo>
                    <a:pt x="250838" y="763928"/>
                    <a:pt x="290320" y="794759"/>
                    <a:pt x="304800" y="838200"/>
                  </a:cubicBezTo>
                  <a:cubicBezTo>
                    <a:pt x="336543" y="933428"/>
                    <a:pt x="307608" y="866704"/>
                    <a:pt x="381000" y="971550"/>
                  </a:cubicBezTo>
                  <a:cubicBezTo>
                    <a:pt x="407259" y="1009063"/>
                    <a:pt x="457200" y="1085850"/>
                    <a:pt x="457200" y="1085850"/>
                  </a:cubicBezTo>
                  <a:cubicBezTo>
                    <a:pt x="491061" y="1221293"/>
                    <a:pt x="453631" y="1107882"/>
                    <a:pt x="514350" y="1219200"/>
                  </a:cubicBezTo>
                  <a:cubicBezTo>
                    <a:pt x="620248" y="1413346"/>
                    <a:pt x="542017" y="1323067"/>
                    <a:pt x="647700" y="1428750"/>
                  </a:cubicBezTo>
                  <a:cubicBezTo>
                    <a:pt x="667408" y="1487873"/>
                    <a:pt x="669540" y="1503250"/>
                    <a:pt x="704850" y="1562100"/>
                  </a:cubicBezTo>
                  <a:cubicBezTo>
                    <a:pt x="728409" y="1601365"/>
                    <a:pt x="748671" y="1644021"/>
                    <a:pt x="781050" y="1676400"/>
                  </a:cubicBezTo>
                  <a:cubicBezTo>
                    <a:pt x="800100" y="1695450"/>
                    <a:pt x="822541" y="1711627"/>
                    <a:pt x="838200" y="1733550"/>
                  </a:cubicBezTo>
                  <a:cubicBezTo>
                    <a:pt x="913650" y="1839181"/>
                    <a:pt x="833377" y="1785877"/>
                    <a:pt x="933450" y="1885950"/>
                  </a:cubicBezTo>
                  <a:cubicBezTo>
                    <a:pt x="955901" y="1908401"/>
                    <a:pt x="987199" y="1920649"/>
                    <a:pt x="1009650" y="1943100"/>
                  </a:cubicBezTo>
                  <a:cubicBezTo>
                    <a:pt x="1099576" y="2033026"/>
                    <a:pt x="1004825" y="1964437"/>
                    <a:pt x="1066800" y="2057400"/>
                  </a:cubicBezTo>
                  <a:cubicBezTo>
                    <a:pt x="1081744" y="2079816"/>
                    <a:pt x="1106703" y="2093854"/>
                    <a:pt x="1123950" y="2114550"/>
                  </a:cubicBezTo>
                  <a:cubicBezTo>
                    <a:pt x="1138607" y="2132139"/>
                    <a:pt x="1145861" y="2155511"/>
                    <a:pt x="1162050" y="2171700"/>
                  </a:cubicBezTo>
                  <a:cubicBezTo>
                    <a:pt x="1178239" y="2187889"/>
                    <a:pt x="1203011" y="2193611"/>
                    <a:pt x="1219200" y="2209800"/>
                  </a:cubicBezTo>
                  <a:cubicBezTo>
                    <a:pt x="1241651" y="2232251"/>
                    <a:pt x="1255110" y="2262400"/>
                    <a:pt x="1276350" y="2286000"/>
                  </a:cubicBezTo>
                  <a:cubicBezTo>
                    <a:pt x="1312395" y="2326050"/>
                    <a:pt x="1352550" y="2362200"/>
                    <a:pt x="1390650" y="2400300"/>
                  </a:cubicBezTo>
                  <a:cubicBezTo>
                    <a:pt x="1409700" y="2419350"/>
                    <a:pt x="1432856" y="2435034"/>
                    <a:pt x="1447800" y="2457450"/>
                  </a:cubicBezTo>
                  <a:cubicBezTo>
                    <a:pt x="1498600" y="2533650"/>
                    <a:pt x="1466850" y="2501900"/>
                    <a:pt x="1543050" y="2552700"/>
                  </a:cubicBezTo>
                  <a:cubicBezTo>
                    <a:pt x="1568450" y="2590800"/>
                    <a:pt x="1586871" y="2634621"/>
                    <a:pt x="1619250" y="2667000"/>
                  </a:cubicBezTo>
                  <a:cubicBezTo>
                    <a:pt x="1638300" y="2686050"/>
                    <a:pt x="1659860" y="2702884"/>
                    <a:pt x="1676400" y="2724150"/>
                  </a:cubicBezTo>
                  <a:lnTo>
                    <a:pt x="1790700" y="2895600"/>
                  </a:lnTo>
                  <a:cubicBezTo>
                    <a:pt x="1803400" y="2914650"/>
                    <a:pt x="1812611" y="2936561"/>
                    <a:pt x="1828800" y="2952750"/>
                  </a:cubicBezTo>
                  <a:cubicBezTo>
                    <a:pt x="1995765" y="3119715"/>
                    <a:pt x="1791440" y="2907918"/>
                    <a:pt x="1924050" y="3067050"/>
                  </a:cubicBezTo>
                  <a:cubicBezTo>
                    <a:pt x="1941297" y="3087746"/>
                    <a:pt x="1965541" y="3102277"/>
                    <a:pt x="1981200" y="3124200"/>
                  </a:cubicBezTo>
                  <a:cubicBezTo>
                    <a:pt x="1997706" y="3147308"/>
                    <a:pt x="2005211" y="3175744"/>
                    <a:pt x="2019300" y="3200400"/>
                  </a:cubicBezTo>
                  <a:cubicBezTo>
                    <a:pt x="2036530" y="3230553"/>
                    <a:pt x="2097027" y="3313307"/>
                    <a:pt x="2114550" y="3333750"/>
                  </a:cubicBezTo>
                  <a:cubicBezTo>
                    <a:pt x="2132083" y="3354205"/>
                    <a:pt x="2152650" y="3371850"/>
                    <a:pt x="2171700" y="3390900"/>
                  </a:cubicBezTo>
                  <a:cubicBezTo>
                    <a:pt x="2219376" y="3581603"/>
                    <a:pt x="2147692" y="3385942"/>
                    <a:pt x="2247900" y="3486150"/>
                  </a:cubicBezTo>
                  <a:cubicBezTo>
                    <a:pt x="2280279" y="3518529"/>
                    <a:pt x="2291721" y="3568071"/>
                    <a:pt x="2324100" y="3600450"/>
                  </a:cubicBezTo>
                  <a:cubicBezTo>
                    <a:pt x="2465910" y="3742260"/>
                    <a:pt x="2291771" y="3562733"/>
                    <a:pt x="2438400" y="3733800"/>
                  </a:cubicBezTo>
                  <a:cubicBezTo>
                    <a:pt x="2455933" y="3754255"/>
                    <a:pt x="2478303" y="3770254"/>
                    <a:pt x="2495550" y="3790950"/>
                  </a:cubicBezTo>
                  <a:cubicBezTo>
                    <a:pt x="2574925" y="3886200"/>
                    <a:pt x="2486025" y="3816350"/>
                    <a:pt x="2590800" y="3886200"/>
                  </a:cubicBezTo>
                  <a:cubicBezTo>
                    <a:pt x="2726946" y="4090419"/>
                    <a:pt x="2514925" y="3780482"/>
                    <a:pt x="2686050" y="4000500"/>
                  </a:cubicBezTo>
                  <a:cubicBezTo>
                    <a:pt x="2714163" y="4036645"/>
                    <a:pt x="2724150" y="4089400"/>
                    <a:pt x="2762250" y="4114800"/>
                  </a:cubicBezTo>
                  <a:cubicBezTo>
                    <a:pt x="2781300" y="4127500"/>
                    <a:pt x="2802382" y="4137584"/>
                    <a:pt x="2819400" y="4152900"/>
                  </a:cubicBezTo>
                  <a:cubicBezTo>
                    <a:pt x="2866125" y="4194952"/>
                    <a:pt x="2902461" y="4248533"/>
                    <a:pt x="2952750" y="4286250"/>
                  </a:cubicBezTo>
                  <a:cubicBezTo>
                    <a:pt x="2978150" y="4305300"/>
                    <a:pt x="3002939" y="4325193"/>
                    <a:pt x="3028950" y="4343400"/>
                  </a:cubicBezTo>
                  <a:cubicBezTo>
                    <a:pt x="3066463" y="4369659"/>
                    <a:pt x="3110871" y="4387221"/>
                    <a:pt x="3143250" y="4419600"/>
                  </a:cubicBezTo>
                  <a:cubicBezTo>
                    <a:pt x="3192560" y="4468910"/>
                    <a:pt x="3246342" y="4530164"/>
                    <a:pt x="3314700" y="4552950"/>
                  </a:cubicBezTo>
                  <a:lnTo>
                    <a:pt x="3371850" y="4572000"/>
                  </a:lnTo>
                  <a:cubicBezTo>
                    <a:pt x="3384550" y="4591050"/>
                    <a:pt x="3392361" y="4614493"/>
                    <a:pt x="3409950" y="4629150"/>
                  </a:cubicBezTo>
                  <a:cubicBezTo>
                    <a:pt x="3469411" y="4678701"/>
                    <a:pt x="3483745" y="4656523"/>
                    <a:pt x="3543300" y="4686300"/>
                  </a:cubicBezTo>
                  <a:cubicBezTo>
                    <a:pt x="3563778" y="4696539"/>
                    <a:pt x="3579528" y="4715101"/>
                    <a:pt x="3600450" y="4724400"/>
                  </a:cubicBezTo>
                  <a:cubicBezTo>
                    <a:pt x="3637150" y="4740711"/>
                    <a:pt x="3681334" y="4740223"/>
                    <a:pt x="3714750" y="4762500"/>
                  </a:cubicBezTo>
                  <a:cubicBezTo>
                    <a:pt x="3784727" y="4809152"/>
                    <a:pt x="3808754" y="4830180"/>
                    <a:pt x="3905250" y="4857750"/>
                  </a:cubicBezTo>
                  <a:cubicBezTo>
                    <a:pt x="3948424" y="4870085"/>
                    <a:pt x="3994423" y="4868768"/>
                    <a:pt x="4038600" y="4876800"/>
                  </a:cubicBezTo>
                  <a:cubicBezTo>
                    <a:pt x="4146278" y="4896378"/>
                    <a:pt x="4089046" y="4899774"/>
                    <a:pt x="4210050" y="4914900"/>
                  </a:cubicBezTo>
                  <a:cubicBezTo>
                    <a:pt x="4279646" y="4923600"/>
                    <a:pt x="4349750" y="4927600"/>
                    <a:pt x="4419600" y="4933950"/>
                  </a:cubicBezTo>
                  <a:cubicBezTo>
                    <a:pt x="4483100" y="4927600"/>
                    <a:pt x="4549105" y="4933668"/>
                    <a:pt x="4610100" y="4914900"/>
                  </a:cubicBezTo>
                  <a:cubicBezTo>
                    <a:pt x="4635849" y="4906977"/>
                    <a:pt x="4646554" y="4874997"/>
                    <a:pt x="4667250" y="4857750"/>
                  </a:cubicBezTo>
                  <a:cubicBezTo>
                    <a:pt x="4684839" y="4843093"/>
                    <a:pt x="4705350" y="4832350"/>
                    <a:pt x="4724400" y="4819650"/>
                  </a:cubicBezTo>
                  <a:cubicBezTo>
                    <a:pt x="4738828" y="4675375"/>
                    <a:pt x="4759818" y="4599371"/>
                    <a:pt x="4724400" y="4457700"/>
                  </a:cubicBezTo>
                  <a:cubicBezTo>
                    <a:pt x="4718847" y="4435488"/>
                    <a:pt x="4695599" y="4421472"/>
                    <a:pt x="4686300" y="4400550"/>
                  </a:cubicBezTo>
                  <a:cubicBezTo>
                    <a:pt x="4669989" y="4363850"/>
                    <a:pt x="4660900" y="4324350"/>
                    <a:pt x="4648200" y="4286250"/>
                  </a:cubicBezTo>
                  <a:lnTo>
                    <a:pt x="4629150" y="4229100"/>
                  </a:lnTo>
                  <a:cubicBezTo>
                    <a:pt x="4622800" y="4210050"/>
                    <a:pt x="4621239" y="4188658"/>
                    <a:pt x="4610100" y="4171950"/>
                  </a:cubicBezTo>
                  <a:cubicBezTo>
                    <a:pt x="4500911" y="4008166"/>
                    <a:pt x="4631820" y="4215391"/>
                    <a:pt x="4552950" y="4057650"/>
                  </a:cubicBezTo>
                  <a:cubicBezTo>
                    <a:pt x="4526428" y="4004606"/>
                    <a:pt x="4499831" y="3985481"/>
                    <a:pt x="4457700" y="3943350"/>
                  </a:cubicBezTo>
                  <a:cubicBezTo>
                    <a:pt x="4432588" y="3868015"/>
                    <a:pt x="4444408" y="3883392"/>
                    <a:pt x="4381500" y="3810000"/>
                  </a:cubicBezTo>
                  <a:cubicBezTo>
                    <a:pt x="4363967" y="3789545"/>
                    <a:pt x="4340009" y="3774773"/>
                    <a:pt x="4324350" y="3752850"/>
                  </a:cubicBezTo>
                  <a:cubicBezTo>
                    <a:pt x="4307844" y="3729742"/>
                    <a:pt x="4302002" y="3700279"/>
                    <a:pt x="4286250" y="3676650"/>
                  </a:cubicBezTo>
                  <a:cubicBezTo>
                    <a:pt x="4263696" y="3642819"/>
                    <a:pt x="4235450" y="3613150"/>
                    <a:pt x="4210050" y="3581400"/>
                  </a:cubicBezTo>
                  <a:cubicBezTo>
                    <a:pt x="4176572" y="3480965"/>
                    <a:pt x="4213127" y="3562232"/>
                    <a:pt x="4133850" y="3467100"/>
                  </a:cubicBezTo>
                  <a:cubicBezTo>
                    <a:pt x="4001240" y="3307968"/>
                    <a:pt x="4205565" y="3519765"/>
                    <a:pt x="4038600" y="3352800"/>
                  </a:cubicBezTo>
                  <a:cubicBezTo>
                    <a:pt x="3997114" y="3228341"/>
                    <a:pt x="4014888" y="3266263"/>
                    <a:pt x="3886200" y="3086100"/>
                  </a:cubicBezTo>
                  <a:cubicBezTo>
                    <a:pt x="3870541" y="3064177"/>
                    <a:pt x="3846297" y="3049646"/>
                    <a:pt x="3829050" y="3028950"/>
                  </a:cubicBezTo>
                  <a:cubicBezTo>
                    <a:pt x="3814393" y="3011361"/>
                    <a:pt x="3806161" y="2988912"/>
                    <a:pt x="3790950" y="2971800"/>
                  </a:cubicBezTo>
                  <a:cubicBezTo>
                    <a:pt x="3755153" y="2931528"/>
                    <a:pt x="3706538" y="2902332"/>
                    <a:pt x="3676650" y="2857500"/>
                  </a:cubicBezTo>
                  <a:lnTo>
                    <a:pt x="3600450" y="2743200"/>
                  </a:lnTo>
                  <a:cubicBezTo>
                    <a:pt x="3587750" y="2724150"/>
                    <a:pt x="3581400" y="2698750"/>
                    <a:pt x="3562350" y="2686050"/>
                  </a:cubicBezTo>
                  <a:lnTo>
                    <a:pt x="3505200" y="2647950"/>
                  </a:lnTo>
                  <a:cubicBezTo>
                    <a:pt x="3481245" y="2576085"/>
                    <a:pt x="3475454" y="2542004"/>
                    <a:pt x="3409950" y="2476500"/>
                  </a:cubicBezTo>
                  <a:cubicBezTo>
                    <a:pt x="3390900" y="2457450"/>
                    <a:pt x="3370333" y="2439805"/>
                    <a:pt x="3352800" y="2419350"/>
                  </a:cubicBezTo>
                  <a:cubicBezTo>
                    <a:pt x="3258284" y="2309081"/>
                    <a:pt x="3339107" y="2372121"/>
                    <a:pt x="3238500" y="2305050"/>
                  </a:cubicBezTo>
                  <a:cubicBezTo>
                    <a:pt x="3213100" y="2266950"/>
                    <a:pt x="3194679" y="2223129"/>
                    <a:pt x="3162300" y="2190750"/>
                  </a:cubicBezTo>
                  <a:cubicBezTo>
                    <a:pt x="3143250" y="2171700"/>
                    <a:pt x="3121690" y="2154866"/>
                    <a:pt x="3105150" y="2133600"/>
                  </a:cubicBezTo>
                  <a:cubicBezTo>
                    <a:pt x="3077037" y="2097455"/>
                    <a:pt x="3061329" y="2051679"/>
                    <a:pt x="3028950" y="2019300"/>
                  </a:cubicBezTo>
                  <a:cubicBezTo>
                    <a:pt x="3009900" y="2000250"/>
                    <a:pt x="2988340" y="1983416"/>
                    <a:pt x="2971800" y="1962150"/>
                  </a:cubicBezTo>
                  <a:cubicBezTo>
                    <a:pt x="2943687" y="1926005"/>
                    <a:pt x="2927979" y="1880229"/>
                    <a:pt x="2895600" y="1847850"/>
                  </a:cubicBezTo>
                  <a:cubicBezTo>
                    <a:pt x="2815999" y="1768249"/>
                    <a:pt x="2854614" y="1812253"/>
                    <a:pt x="2781300" y="1714500"/>
                  </a:cubicBezTo>
                  <a:cubicBezTo>
                    <a:pt x="2753611" y="1631434"/>
                    <a:pt x="2755414" y="1603427"/>
                    <a:pt x="2705100" y="1543050"/>
                  </a:cubicBezTo>
                  <a:cubicBezTo>
                    <a:pt x="2687853" y="1522354"/>
                    <a:pt x="2667000" y="1504950"/>
                    <a:pt x="2647950" y="1485900"/>
                  </a:cubicBezTo>
                  <a:cubicBezTo>
                    <a:pt x="2611517" y="1376602"/>
                    <a:pt x="2654991" y="1478624"/>
                    <a:pt x="2571750" y="1371600"/>
                  </a:cubicBezTo>
                  <a:cubicBezTo>
                    <a:pt x="2543637" y="1335455"/>
                    <a:pt x="2519109" y="1296565"/>
                    <a:pt x="2495550" y="1257300"/>
                  </a:cubicBezTo>
                  <a:cubicBezTo>
                    <a:pt x="2476500" y="1225550"/>
                    <a:pt x="2462497" y="1190163"/>
                    <a:pt x="2438400" y="1162050"/>
                  </a:cubicBezTo>
                  <a:cubicBezTo>
                    <a:pt x="2423500" y="1144667"/>
                    <a:pt x="2397439" y="1140139"/>
                    <a:pt x="2381250" y="1123950"/>
                  </a:cubicBezTo>
                  <a:cubicBezTo>
                    <a:pt x="2358799" y="1101499"/>
                    <a:pt x="2343150" y="1073150"/>
                    <a:pt x="2324100" y="1047750"/>
                  </a:cubicBezTo>
                  <a:cubicBezTo>
                    <a:pt x="2290622" y="947315"/>
                    <a:pt x="2327177" y="1028582"/>
                    <a:pt x="2247900" y="933450"/>
                  </a:cubicBezTo>
                  <a:cubicBezTo>
                    <a:pt x="2155047" y="822027"/>
                    <a:pt x="2279622" y="928666"/>
                    <a:pt x="2133600" y="819150"/>
                  </a:cubicBezTo>
                  <a:cubicBezTo>
                    <a:pt x="2085717" y="675502"/>
                    <a:pt x="2155877" y="846997"/>
                    <a:pt x="2057400" y="723900"/>
                  </a:cubicBezTo>
                  <a:cubicBezTo>
                    <a:pt x="2044856" y="708220"/>
                    <a:pt x="2052549" y="680949"/>
                    <a:pt x="2038350" y="666750"/>
                  </a:cubicBezTo>
                  <a:cubicBezTo>
                    <a:pt x="2005971" y="634371"/>
                    <a:pt x="1956429" y="622929"/>
                    <a:pt x="1924050" y="590550"/>
                  </a:cubicBezTo>
                  <a:cubicBezTo>
                    <a:pt x="1725877" y="392377"/>
                    <a:pt x="1995404" y="654432"/>
                    <a:pt x="1809750" y="495300"/>
                  </a:cubicBezTo>
                  <a:cubicBezTo>
                    <a:pt x="1744131" y="439055"/>
                    <a:pt x="1746375" y="415988"/>
                    <a:pt x="1676400" y="381000"/>
                  </a:cubicBezTo>
                  <a:cubicBezTo>
                    <a:pt x="1658439" y="372020"/>
                    <a:pt x="1638300" y="368300"/>
                    <a:pt x="1619250" y="361950"/>
                  </a:cubicBezTo>
                  <a:cubicBezTo>
                    <a:pt x="1593850" y="342900"/>
                    <a:pt x="1568886" y="323254"/>
                    <a:pt x="1543050" y="304800"/>
                  </a:cubicBezTo>
                  <a:cubicBezTo>
                    <a:pt x="1524419" y="291492"/>
                    <a:pt x="1503489" y="281357"/>
                    <a:pt x="1485900" y="266700"/>
                  </a:cubicBezTo>
                  <a:cubicBezTo>
                    <a:pt x="1366347" y="167073"/>
                    <a:pt x="1501632" y="245807"/>
                    <a:pt x="1333500" y="152400"/>
                  </a:cubicBezTo>
                  <a:cubicBezTo>
                    <a:pt x="1308676" y="138609"/>
                    <a:pt x="1283402" y="125487"/>
                    <a:pt x="1257300" y="114300"/>
                  </a:cubicBezTo>
                  <a:cubicBezTo>
                    <a:pt x="1238843" y="106390"/>
                    <a:pt x="1218111" y="104230"/>
                    <a:pt x="1200150" y="95250"/>
                  </a:cubicBezTo>
                  <a:cubicBezTo>
                    <a:pt x="1179672" y="85011"/>
                    <a:pt x="1164044" y="66169"/>
                    <a:pt x="1143000" y="57150"/>
                  </a:cubicBezTo>
                  <a:cubicBezTo>
                    <a:pt x="1118935" y="46837"/>
                    <a:pt x="1091315" y="47293"/>
                    <a:pt x="1066800" y="38100"/>
                  </a:cubicBezTo>
                  <a:cubicBezTo>
                    <a:pt x="1040210" y="28129"/>
                    <a:pt x="1016000" y="12700"/>
                    <a:pt x="990600" y="0"/>
                  </a:cubicBezTo>
                  <a:cubicBezTo>
                    <a:pt x="858120" y="16560"/>
                    <a:pt x="844752" y="16127"/>
                    <a:pt x="723900" y="38100"/>
                  </a:cubicBezTo>
                  <a:cubicBezTo>
                    <a:pt x="692043" y="43892"/>
                    <a:pt x="659888" y="48631"/>
                    <a:pt x="628650" y="57150"/>
                  </a:cubicBezTo>
                  <a:cubicBezTo>
                    <a:pt x="589904" y="67717"/>
                    <a:pt x="514350" y="95250"/>
                    <a:pt x="514350" y="95250"/>
                  </a:cubicBezTo>
                  <a:cubicBezTo>
                    <a:pt x="415873" y="242966"/>
                    <a:pt x="452630" y="166109"/>
                    <a:pt x="400050" y="323850"/>
                  </a:cubicBezTo>
                  <a:cubicBezTo>
                    <a:pt x="406400" y="400050"/>
                    <a:pt x="398635" y="478775"/>
                    <a:pt x="419100" y="552450"/>
                  </a:cubicBezTo>
                  <a:cubicBezTo>
                    <a:pt x="431356" y="596570"/>
                    <a:pt x="469900" y="628650"/>
                    <a:pt x="495300" y="666750"/>
                  </a:cubicBezTo>
                  <a:cubicBezTo>
                    <a:pt x="541276" y="735714"/>
                    <a:pt x="512922" y="713661"/>
                    <a:pt x="571500" y="742950"/>
                  </a:cubicBezTo>
                  <a:lnTo>
                    <a:pt x="300022" y="385754"/>
                  </a:ln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415481">
              <a:off x="3208653" y="3353645"/>
              <a:ext cx="2571730" cy="762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40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itchFamily="34" charset="0"/>
                </a:rPr>
                <a:t>Λιπαρό οξύ</a:t>
              </a:r>
            </a:p>
          </p:txBody>
        </p:sp>
      </p:grpSp>
      <p:grpSp>
        <p:nvGrpSpPr>
          <p:cNvPr id="12" name="Group 14"/>
          <p:cNvGrpSpPr/>
          <p:nvPr/>
        </p:nvGrpSpPr>
        <p:grpSpPr>
          <a:xfrm rot="21286279">
            <a:off x="4621601" y="650076"/>
            <a:ext cx="1993502" cy="5883074"/>
            <a:chOff x="3234638" y="964966"/>
            <a:chExt cx="2247080" cy="5883074"/>
          </a:xfrm>
        </p:grpSpPr>
        <p:sp>
          <p:nvSpPr>
            <p:cNvPr id="16" name="Freeform 15"/>
            <p:cNvSpPr/>
            <p:nvPr/>
          </p:nvSpPr>
          <p:spPr>
            <a:xfrm rot="20671519">
              <a:off x="3234638" y="964966"/>
              <a:ext cx="2247080" cy="5883074"/>
            </a:xfrm>
            <a:custGeom>
              <a:avLst/>
              <a:gdLst>
                <a:gd name="connsiteX0" fmla="*/ 0 w 4759818"/>
                <a:gd name="connsiteY0" fmla="*/ 228600 h 4933950"/>
                <a:gd name="connsiteX1" fmla="*/ 0 w 4759818"/>
                <a:gd name="connsiteY1" fmla="*/ 228600 h 4933950"/>
                <a:gd name="connsiteX2" fmla="*/ 76200 w 4759818"/>
                <a:gd name="connsiteY2" fmla="*/ 381000 h 4933950"/>
                <a:gd name="connsiteX3" fmla="*/ 95250 w 4759818"/>
                <a:gd name="connsiteY3" fmla="*/ 438150 h 4933950"/>
                <a:gd name="connsiteX4" fmla="*/ 133350 w 4759818"/>
                <a:gd name="connsiteY4" fmla="*/ 495300 h 4933950"/>
                <a:gd name="connsiteX5" fmla="*/ 171450 w 4759818"/>
                <a:gd name="connsiteY5" fmla="*/ 609600 h 4933950"/>
                <a:gd name="connsiteX6" fmla="*/ 228600 w 4759818"/>
                <a:gd name="connsiteY6" fmla="*/ 723900 h 4933950"/>
                <a:gd name="connsiteX7" fmla="*/ 304800 w 4759818"/>
                <a:gd name="connsiteY7" fmla="*/ 838200 h 4933950"/>
                <a:gd name="connsiteX8" fmla="*/ 381000 w 4759818"/>
                <a:gd name="connsiteY8" fmla="*/ 971550 h 4933950"/>
                <a:gd name="connsiteX9" fmla="*/ 457200 w 4759818"/>
                <a:gd name="connsiteY9" fmla="*/ 1085850 h 4933950"/>
                <a:gd name="connsiteX10" fmla="*/ 514350 w 4759818"/>
                <a:gd name="connsiteY10" fmla="*/ 1219200 h 4933950"/>
                <a:gd name="connsiteX11" fmla="*/ 647700 w 4759818"/>
                <a:gd name="connsiteY11" fmla="*/ 1428750 h 4933950"/>
                <a:gd name="connsiteX12" fmla="*/ 704850 w 4759818"/>
                <a:gd name="connsiteY12" fmla="*/ 1562100 h 4933950"/>
                <a:gd name="connsiteX13" fmla="*/ 781050 w 4759818"/>
                <a:gd name="connsiteY13" fmla="*/ 1676400 h 4933950"/>
                <a:gd name="connsiteX14" fmla="*/ 838200 w 4759818"/>
                <a:gd name="connsiteY14" fmla="*/ 1733550 h 4933950"/>
                <a:gd name="connsiteX15" fmla="*/ 933450 w 4759818"/>
                <a:gd name="connsiteY15" fmla="*/ 1885950 h 4933950"/>
                <a:gd name="connsiteX16" fmla="*/ 1009650 w 4759818"/>
                <a:gd name="connsiteY16" fmla="*/ 1943100 h 4933950"/>
                <a:gd name="connsiteX17" fmla="*/ 1066800 w 4759818"/>
                <a:gd name="connsiteY17" fmla="*/ 2057400 h 4933950"/>
                <a:gd name="connsiteX18" fmla="*/ 1123950 w 4759818"/>
                <a:gd name="connsiteY18" fmla="*/ 2114550 h 4933950"/>
                <a:gd name="connsiteX19" fmla="*/ 1162050 w 4759818"/>
                <a:gd name="connsiteY19" fmla="*/ 2171700 h 4933950"/>
                <a:gd name="connsiteX20" fmla="*/ 1219200 w 4759818"/>
                <a:gd name="connsiteY20" fmla="*/ 2209800 h 4933950"/>
                <a:gd name="connsiteX21" fmla="*/ 1276350 w 4759818"/>
                <a:gd name="connsiteY21" fmla="*/ 2286000 h 4933950"/>
                <a:gd name="connsiteX22" fmla="*/ 1390650 w 4759818"/>
                <a:gd name="connsiteY22" fmla="*/ 2400300 h 4933950"/>
                <a:gd name="connsiteX23" fmla="*/ 1447800 w 4759818"/>
                <a:gd name="connsiteY23" fmla="*/ 2457450 h 4933950"/>
                <a:gd name="connsiteX24" fmla="*/ 1543050 w 4759818"/>
                <a:gd name="connsiteY24" fmla="*/ 2552700 h 4933950"/>
                <a:gd name="connsiteX25" fmla="*/ 1619250 w 4759818"/>
                <a:gd name="connsiteY25" fmla="*/ 2667000 h 4933950"/>
                <a:gd name="connsiteX26" fmla="*/ 1676400 w 4759818"/>
                <a:gd name="connsiteY26" fmla="*/ 2724150 h 4933950"/>
                <a:gd name="connsiteX27" fmla="*/ 1790700 w 4759818"/>
                <a:gd name="connsiteY27" fmla="*/ 2895600 h 4933950"/>
                <a:gd name="connsiteX28" fmla="*/ 1828800 w 4759818"/>
                <a:gd name="connsiteY28" fmla="*/ 2952750 h 4933950"/>
                <a:gd name="connsiteX29" fmla="*/ 1924050 w 4759818"/>
                <a:gd name="connsiteY29" fmla="*/ 3067050 h 4933950"/>
                <a:gd name="connsiteX30" fmla="*/ 1981200 w 4759818"/>
                <a:gd name="connsiteY30" fmla="*/ 3124200 h 4933950"/>
                <a:gd name="connsiteX31" fmla="*/ 2019300 w 4759818"/>
                <a:gd name="connsiteY31" fmla="*/ 3200400 h 4933950"/>
                <a:gd name="connsiteX32" fmla="*/ 2114550 w 4759818"/>
                <a:gd name="connsiteY32" fmla="*/ 3333750 h 4933950"/>
                <a:gd name="connsiteX33" fmla="*/ 2171700 w 4759818"/>
                <a:gd name="connsiteY33" fmla="*/ 3390900 h 4933950"/>
                <a:gd name="connsiteX34" fmla="*/ 2247900 w 4759818"/>
                <a:gd name="connsiteY34" fmla="*/ 3486150 h 4933950"/>
                <a:gd name="connsiteX35" fmla="*/ 2324100 w 4759818"/>
                <a:gd name="connsiteY35" fmla="*/ 3600450 h 4933950"/>
                <a:gd name="connsiteX36" fmla="*/ 2438400 w 4759818"/>
                <a:gd name="connsiteY36" fmla="*/ 3733800 h 4933950"/>
                <a:gd name="connsiteX37" fmla="*/ 2495550 w 4759818"/>
                <a:gd name="connsiteY37" fmla="*/ 3790950 h 4933950"/>
                <a:gd name="connsiteX38" fmla="*/ 2590800 w 4759818"/>
                <a:gd name="connsiteY38" fmla="*/ 3886200 h 4933950"/>
                <a:gd name="connsiteX39" fmla="*/ 2686050 w 4759818"/>
                <a:gd name="connsiteY39" fmla="*/ 4000500 h 4933950"/>
                <a:gd name="connsiteX40" fmla="*/ 2762250 w 4759818"/>
                <a:gd name="connsiteY40" fmla="*/ 4114800 h 4933950"/>
                <a:gd name="connsiteX41" fmla="*/ 2819400 w 4759818"/>
                <a:gd name="connsiteY41" fmla="*/ 4152900 h 4933950"/>
                <a:gd name="connsiteX42" fmla="*/ 2952750 w 4759818"/>
                <a:gd name="connsiteY42" fmla="*/ 4286250 h 4933950"/>
                <a:gd name="connsiteX43" fmla="*/ 3028950 w 4759818"/>
                <a:gd name="connsiteY43" fmla="*/ 4343400 h 4933950"/>
                <a:gd name="connsiteX44" fmla="*/ 3143250 w 4759818"/>
                <a:gd name="connsiteY44" fmla="*/ 4419600 h 4933950"/>
                <a:gd name="connsiteX45" fmla="*/ 3314700 w 4759818"/>
                <a:gd name="connsiteY45" fmla="*/ 4552950 h 4933950"/>
                <a:gd name="connsiteX46" fmla="*/ 3371850 w 4759818"/>
                <a:gd name="connsiteY46" fmla="*/ 4572000 h 4933950"/>
                <a:gd name="connsiteX47" fmla="*/ 3409950 w 4759818"/>
                <a:gd name="connsiteY47" fmla="*/ 4629150 h 4933950"/>
                <a:gd name="connsiteX48" fmla="*/ 3543300 w 4759818"/>
                <a:gd name="connsiteY48" fmla="*/ 4686300 h 4933950"/>
                <a:gd name="connsiteX49" fmla="*/ 3600450 w 4759818"/>
                <a:gd name="connsiteY49" fmla="*/ 4724400 h 4933950"/>
                <a:gd name="connsiteX50" fmla="*/ 3714750 w 4759818"/>
                <a:gd name="connsiteY50" fmla="*/ 4762500 h 4933950"/>
                <a:gd name="connsiteX51" fmla="*/ 3905250 w 4759818"/>
                <a:gd name="connsiteY51" fmla="*/ 4857750 h 4933950"/>
                <a:gd name="connsiteX52" fmla="*/ 4038600 w 4759818"/>
                <a:gd name="connsiteY52" fmla="*/ 4876800 h 4933950"/>
                <a:gd name="connsiteX53" fmla="*/ 4210050 w 4759818"/>
                <a:gd name="connsiteY53" fmla="*/ 4914900 h 4933950"/>
                <a:gd name="connsiteX54" fmla="*/ 4419600 w 4759818"/>
                <a:gd name="connsiteY54" fmla="*/ 4933950 h 4933950"/>
                <a:gd name="connsiteX55" fmla="*/ 4610100 w 4759818"/>
                <a:gd name="connsiteY55" fmla="*/ 4914900 h 4933950"/>
                <a:gd name="connsiteX56" fmla="*/ 4667250 w 4759818"/>
                <a:gd name="connsiteY56" fmla="*/ 4857750 h 4933950"/>
                <a:gd name="connsiteX57" fmla="*/ 4724400 w 4759818"/>
                <a:gd name="connsiteY57" fmla="*/ 4819650 h 4933950"/>
                <a:gd name="connsiteX58" fmla="*/ 4724400 w 4759818"/>
                <a:gd name="connsiteY58" fmla="*/ 4457700 h 4933950"/>
                <a:gd name="connsiteX59" fmla="*/ 4686300 w 4759818"/>
                <a:gd name="connsiteY59" fmla="*/ 4400550 h 4933950"/>
                <a:gd name="connsiteX60" fmla="*/ 4648200 w 4759818"/>
                <a:gd name="connsiteY60" fmla="*/ 4286250 h 4933950"/>
                <a:gd name="connsiteX61" fmla="*/ 4629150 w 4759818"/>
                <a:gd name="connsiteY61" fmla="*/ 4229100 h 4933950"/>
                <a:gd name="connsiteX62" fmla="*/ 4610100 w 4759818"/>
                <a:gd name="connsiteY62" fmla="*/ 4171950 h 4933950"/>
                <a:gd name="connsiteX63" fmla="*/ 4552950 w 4759818"/>
                <a:gd name="connsiteY63" fmla="*/ 4057650 h 4933950"/>
                <a:gd name="connsiteX64" fmla="*/ 4457700 w 4759818"/>
                <a:gd name="connsiteY64" fmla="*/ 3943350 h 4933950"/>
                <a:gd name="connsiteX65" fmla="*/ 4381500 w 4759818"/>
                <a:gd name="connsiteY65" fmla="*/ 3810000 h 4933950"/>
                <a:gd name="connsiteX66" fmla="*/ 4324350 w 4759818"/>
                <a:gd name="connsiteY66" fmla="*/ 3752850 h 4933950"/>
                <a:gd name="connsiteX67" fmla="*/ 4286250 w 4759818"/>
                <a:gd name="connsiteY67" fmla="*/ 3676650 h 4933950"/>
                <a:gd name="connsiteX68" fmla="*/ 4210050 w 4759818"/>
                <a:gd name="connsiteY68" fmla="*/ 3581400 h 4933950"/>
                <a:gd name="connsiteX69" fmla="*/ 4133850 w 4759818"/>
                <a:gd name="connsiteY69" fmla="*/ 3467100 h 4933950"/>
                <a:gd name="connsiteX70" fmla="*/ 4038600 w 4759818"/>
                <a:gd name="connsiteY70" fmla="*/ 3352800 h 4933950"/>
                <a:gd name="connsiteX71" fmla="*/ 3886200 w 4759818"/>
                <a:gd name="connsiteY71" fmla="*/ 3086100 h 4933950"/>
                <a:gd name="connsiteX72" fmla="*/ 3829050 w 4759818"/>
                <a:gd name="connsiteY72" fmla="*/ 3028950 h 4933950"/>
                <a:gd name="connsiteX73" fmla="*/ 3790950 w 4759818"/>
                <a:gd name="connsiteY73" fmla="*/ 2971800 h 4933950"/>
                <a:gd name="connsiteX74" fmla="*/ 3676650 w 4759818"/>
                <a:gd name="connsiteY74" fmla="*/ 2857500 h 4933950"/>
                <a:gd name="connsiteX75" fmla="*/ 3600450 w 4759818"/>
                <a:gd name="connsiteY75" fmla="*/ 2743200 h 4933950"/>
                <a:gd name="connsiteX76" fmla="*/ 3562350 w 4759818"/>
                <a:gd name="connsiteY76" fmla="*/ 2686050 h 4933950"/>
                <a:gd name="connsiteX77" fmla="*/ 3505200 w 4759818"/>
                <a:gd name="connsiteY77" fmla="*/ 2647950 h 4933950"/>
                <a:gd name="connsiteX78" fmla="*/ 3409950 w 4759818"/>
                <a:gd name="connsiteY78" fmla="*/ 2476500 h 4933950"/>
                <a:gd name="connsiteX79" fmla="*/ 3352800 w 4759818"/>
                <a:gd name="connsiteY79" fmla="*/ 2419350 h 4933950"/>
                <a:gd name="connsiteX80" fmla="*/ 3238500 w 4759818"/>
                <a:gd name="connsiteY80" fmla="*/ 2305050 h 4933950"/>
                <a:gd name="connsiteX81" fmla="*/ 3162300 w 4759818"/>
                <a:gd name="connsiteY81" fmla="*/ 2190750 h 4933950"/>
                <a:gd name="connsiteX82" fmla="*/ 3105150 w 4759818"/>
                <a:gd name="connsiteY82" fmla="*/ 2133600 h 4933950"/>
                <a:gd name="connsiteX83" fmla="*/ 3028950 w 4759818"/>
                <a:gd name="connsiteY83" fmla="*/ 2019300 h 4933950"/>
                <a:gd name="connsiteX84" fmla="*/ 2971800 w 4759818"/>
                <a:gd name="connsiteY84" fmla="*/ 1962150 h 4933950"/>
                <a:gd name="connsiteX85" fmla="*/ 2895600 w 4759818"/>
                <a:gd name="connsiteY85" fmla="*/ 1847850 h 4933950"/>
                <a:gd name="connsiteX86" fmla="*/ 2781300 w 4759818"/>
                <a:gd name="connsiteY86" fmla="*/ 1714500 h 4933950"/>
                <a:gd name="connsiteX87" fmla="*/ 2705100 w 4759818"/>
                <a:gd name="connsiteY87" fmla="*/ 1543050 h 4933950"/>
                <a:gd name="connsiteX88" fmla="*/ 2647950 w 4759818"/>
                <a:gd name="connsiteY88" fmla="*/ 1485900 h 4933950"/>
                <a:gd name="connsiteX89" fmla="*/ 2571750 w 4759818"/>
                <a:gd name="connsiteY89" fmla="*/ 1371600 h 4933950"/>
                <a:gd name="connsiteX90" fmla="*/ 2495550 w 4759818"/>
                <a:gd name="connsiteY90" fmla="*/ 1257300 h 4933950"/>
                <a:gd name="connsiteX91" fmla="*/ 2438400 w 4759818"/>
                <a:gd name="connsiteY91" fmla="*/ 1162050 h 4933950"/>
                <a:gd name="connsiteX92" fmla="*/ 2381250 w 4759818"/>
                <a:gd name="connsiteY92" fmla="*/ 1123950 h 4933950"/>
                <a:gd name="connsiteX93" fmla="*/ 2324100 w 4759818"/>
                <a:gd name="connsiteY93" fmla="*/ 1047750 h 4933950"/>
                <a:gd name="connsiteX94" fmla="*/ 2247900 w 4759818"/>
                <a:gd name="connsiteY94" fmla="*/ 933450 h 4933950"/>
                <a:gd name="connsiteX95" fmla="*/ 2133600 w 4759818"/>
                <a:gd name="connsiteY95" fmla="*/ 819150 h 4933950"/>
                <a:gd name="connsiteX96" fmla="*/ 2057400 w 4759818"/>
                <a:gd name="connsiteY96" fmla="*/ 723900 h 4933950"/>
                <a:gd name="connsiteX97" fmla="*/ 2038350 w 4759818"/>
                <a:gd name="connsiteY97" fmla="*/ 666750 h 4933950"/>
                <a:gd name="connsiteX98" fmla="*/ 1924050 w 4759818"/>
                <a:gd name="connsiteY98" fmla="*/ 590550 h 4933950"/>
                <a:gd name="connsiteX99" fmla="*/ 1809750 w 4759818"/>
                <a:gd name="connsiteY99" fmla="*/ 495300 h 4933950"/>
                <a:gd name="connsiteX100" fmla="*/ 1676400 w 4759818"/>
                <a:gd name="connsiteY100" fmla="*/ 381000 h 4933950"/>
                <a:gd name="connsiteX101" fmla="*/ 1619250 w 4759818"/>
                <a:gd name="connsiteY101" fmla="*/ 361950 h 4933950"/>
                <a:gd name="connsiteX102" fmla="*/ 1543050 w 4759818"/>
                <a:gd name="connsiteY102" fmla="*/ 304800 h 4933950"/>
                <a:gd name="connsiteX103" fmla="*/ 1485900 w 4759818"/>
                <a:gd name="connsiteY103" fmla="*/ 266700 h 4933950"/>
                <a:gd name="connsiteX104" fmla="*/ 1333500 w 4759818"/>
                <a:gd name="connsiteY104" fmla="*/ 152400 h 4933950"/>
                <a:gd name="connsiteX105" fmla="*/ 1257300 w 4759818"/>
                <a:gd name="connsiteY105" fmla="*/ 114300 h 4933950"/>
                <a:gd name="connsiteX106" fmla="*/ 1200150 w 4759818"/>
                <a:gd name="connsiteY106" fmla="*/ 95250 h 4933950"/>
                <a:gd name="connsiteX107" fmla="*/ 1143000 w 4759818"/>
                <a:gd name="connsiteY107" fmla="*/ 57150 h 4933950"/>
                <a:gd name="connsiteX108" fmla="*/ 1066800 w 4759818"/>
                <a:gd name="connsiteY108" fmla="*/ 38100 h 4933950"/>
                <a:gd name="connsiteX109" fmla="*/ 990600 w 4759818"/>
                <a:gd name="connsiteY109" fmla="*/ 0 h 4933950"/>
                <a:gd name="connsiteX110" fmla="*/ 723900 w 4759818"/>
                <a:gd name="connsiteY110" fmla="*/ 38100 h 4933950"/>
                <a:gd name="connsiteX111" fmla="*/ 628650 w 4759818"/>
                <a:gd name="connsiteY111" fmla="*/ 57150 h 4933950"/>
                <a:gd name="connsiteX112" fmla="*/ 514350 w 4759818"/>
                <a:gd name="connsiteY112" fmla="*/ 95250 h 4933950"/>
                <a:gd name="connsiteX113" fmla="*/ 400050 w 4759818"/>
                <a:gd name="connsiteY113" fmla="*/ 323850 h 4933950"/>
                <a:gd name="connsiteX114" fmla="*/ 419100 w 4759818"/>
                <a:gd name="connsiteY114" fmla="*/ 552450 h 4933950"/>
                <a:gd name="connsiteX115" fmla="*/ 495300 w 4759818"/>
                <a:gd name="connsiteY115" fmla="*/ 666750 h 4933950"/>
                <a:gd name="connsiteX116" fmla="*/ 571500 w 4759818"/>
                <a:gd name="connsiteY116" fmla="*/ 742950 h 4933950"/>
                <a:gd name="connsiteX117" fmla="*/ 571500 w 4759818"/>
                <a:gd name="connsiteY117" fmla="*/ 742950 h 4933950"/>
                <a:gd name="connsiteX0" fmla="*/ 0 w 4759818"/>
                <a:gd name="connsiteY0" fmla="*/ 228600 h 4933950"/>
                <a:gd name="connsiteX1" fmla="*/ 0 w 4759818"/>
                <a:gd name="connsiteY1" fmla="*/ 228600 h 4933950"/>
                <a:gd name="connsiteX2" fmla="*/ 371460 w 4759818"/>
                <a:gd name="connsiteY2" fmla="*/ 528630 h 4933950"/>
                <a:gd name="connsiteX3" fmla="*/ 95250 w 4759818"/>
                <a:gd name="connsiteY3" fmla="*/ 438150 h 4933950"/>
                <a:gd name="connsiteX4" fmla="*/ 133350 w 4759818"/>
                <a:gd name="connsiteY4" fmla="*/ 495300 h 4933950"/>
                <a:gd name="connsiteX5" fmla="*/ 171450 w 4759818"/>
                <a:gd name="connsiteY5" fmla="*/ 609600 h 4933950"/>
                <a:gd name="connsiteX6" fmla="*/ 228600 w 4759818"/>
                <a:gd name="connsiteY6" fmla="*/ 723900 h 4933950"/>
                <a:gd name="connsiteX7" fmla="*/ 304800 w 4759818"/>
                <a:gd name="connsiteY7" fmla="*/ 838200 h 4933950"/>
                <a:gd name="connsiteX8" fmla="*/ 381000 w 4759818"/>
                <a:gd name="connsiteY8" fmla="*/ 971550 h 4933950"/>
                <a:gd name="connsiteX9" fmla="*/ 457200 w 4759818"/>
                <a:gd name="connsiteY9" fmla="*/ 1085850 h 4933950"/>
                <a:gd name="connsiteX10" fmla="*/ 514350 w 4759818"/>
                <a:gd name="connsiteY10" fmla="*/ 1219200 h 4933950"/>
                <a:gd name="connsiteX11" fmla="*/ 647700 w 4759818"/>
                <a:gd name="connsiteY11" fmla="*/ 1428750 h 4933950"/>
                <a:gd name="connsiteX12" fmla="*/ 704850 w 4759818"/>
                <a:gd name="connsiteY12" fmla="*/ 1562100 h 4933950"/>
                <a:gd name="connsiteX13" fmla="*/ 781050 w 4759818"/>
                <a:gd name="connsiteY13" fmla="*/ 1676400 h 4933950"/>
                <a:gd name="connsiteX14" fmla="*/ 838200 w 4759818"/>
                <a:gd name="connsiteY14" fmla="*/ 1733550 h 4933950"/>
                <a:gd name="connsiteX15" fmla="*/ 933450 w 4759818"/>
                <a:gd name="connsiteY15" fmla="*/ 1885950 h 4933950"/>
                <a:gd name="connsiteX16" fmla="*/ 1009650 w 4759818"/>
                <a:gd name="connsiteY16" fmla="*/ 1943100 h 4933950"/>
                <a:gd name="connsiteX17" fmla="*/ 1066800 w 4759818"/>
                <a:gd name="connsiteY17" fmla="*/ 2057400 h 4933950"/>
                <a:gd name="connsiteX18" fmla="*/ 1123950 w 4759818"/>
                <a:gd name="connsiteY18" fmla="*/ 2114550 h 4933950"/>
                <a:gd name="connsiteX19" fmla="*/ 1162050 w 4759818"/>
                <a:gd name="connsiteY19" fmla="*/ 2171700 h 4933950"/>
                <a:gd name="connsiteX20" fmla="*/ 1219200 w 4759818"/>
                <a:gd name="connsiteY20" fmla="*/ 2209800 h 4933950"/>
                <a:gd name="connsiteX21" fmla="*/ 1276350 w 4759818"/>
                <a:gd name="connsiteY21" fmla="*/ 2286000 h 4933950"/>
                <a:gd name="connsiteX22" fmla="*/ 1390650 w 4759818"/>
                <a:gd name="connsiteY22" fmla="*/ 2400300 h 4933950"/>
                <a:gd name="connsiteX23" fmla="*/ 1447800 w 4759818"/>
                <a:gd name="connsiteY23" fmla="*/ 2457450 h 4933950"/>
                <a:gd name="connsiteX24" fmla="*/ 1543050 w 4759818"/>
                <a:gd name="connsiteY24" fmla="*/ 2552700 h 4933950"/>
                <a:gd name="connsiteX25" fmla="*/ 1619250 w 4759818"/>
                <a:gd name="connsiteY25" fmla="*/ 2667000 h 4933950"/>
                <a:gd name="connsiteX26" fmla="*/ 1676400 w 4759818"/>
                <a:gd name="connsiteY26" fmla="*/ 2724150 h 4933950"/>
                <a:gd name="connsiteX27" fmla="*/ 1790700 w 4759818"/>
                <a:gd name="connsiteY27" fmla="*/ 2895600 h 4933950"/>
                <a:gd name="connsiteX28" fmla="*/ 1828800 w 4759818"/>
                <a:gd name="connsiteY28" fmla="*/ 2952750 h 4933950"/>
                <a:gd name="connsiteX29" fmla="*/ 1924050 w 4759818"/>
                <a:gd name="connsiteY29" fmla="*/ 3067050 h 4933950"/>
                <a:gd name="connsiteX30" fmla="*/ 1981200 w 4759818"/>
                <a:gd name="connsiteY30" fmla="*/ 3124200 h 4933950"/>
                <a:gd name="connsiteX31" fmla="*/ 2019300 w 4759818"/>
                <a:gd name="connsiteY31" fmla="*/ 3200400 h 4933950"/>
                <a:gd name="connsiteX32" fmla="*/ 2114550 w 4759818"/>
                <a:gd name="connsiteY32" fmla="*/ 3333750 h 4933950"/>
                <a:gd name="connsiteX33" fmla="*/ 2171700 w 4759818"/>
                <a:gd name="connsiteY33" fmla="*/ 3390900 h 4933950"/>
                <a:gd name="connsiteX34" fmla="*/ 2247900 w 4759818"/>
                <a:gd name="connsiteY34" fmla="*/ 3486150 h 4933950"/>
                <a:gd name="connsiteX35" fmla="*/ 2324100 w 4759818"/>
                <a:gd name="connsiteY35" fmla="*/ 3600450 h 4933950"/>
                <a:gd name="connsiteX36" fmla="*/ 2438400 w 4759818"/>
                <a:gd name="connsiteY36" fmla="*/ 3733800 h 4933950"/>
                <a:gd name="connsiteX37" fmla="*/ 2495550 w 4759818"/>
                <a:gd name="connsiteY37" fmla="*/ 3790950 h 4933950"/>
                <a:gd name="connsiteX38" fmla="*/ 2590800 w 4759818"/>
                <a:gd name="connsiteY38" fmla="*/ 3886200 h 4933950"/>
                <a:gd name="connsiteX39" fmla="*/ 2686050 w 4759818"/>
                <a:gd name="connsiteY39" fmla="*/ 4000500 h 4933950"/>
                <a:gd name="connsiteX40" fmla="*/ 2762250 w 4759818"/>
                <a:gd name="connsiteY40" fmla="*/ 4114800 h 4933950"/>
                <a:gd name="connsiteX41" fmla="*/ 2819400 w 4759818"/>
                <a:gd name="connsiteY41" fmla="*/ 4152900 h 4933950"/>
                <a:gd name="connsiteX42" fmla="*/ 2952750 w 4759818"/>
                <a:gd name="connsiteY42" fmla="*/ 4286250 h 4933950"/>
                <a:gd name="connsiteX43" fmla="*/ 3028950 w 4759818"/>
                <a:gd name="connsiteY43" fmla="*/ 4343400 h 4933950"/>
                <a:gd name="connsiteX44" fmla="*/ 3143250 w 4759818"/>
                <a:gd name="connsiteY44" fmla="*/ 4419600 h 4933950"/>
                <a:gd name="connsiteX45" fmla="*/ 3314700 w 4759818"/>
                <a:gd name="connsiteY45" fmla="*/ 4552950 h 4933950"/>
                <a:gd name="connsiteX46" fmla="*/ 3371850 w 4759818"/>
                <a:gd name="connsiteY46" fmla="*/ 4572000 h 4933950"/>
                <a:gd name="connsiteX47" fmla="*/ 3409950 w 4759818"/>
                <a:gd name="connsiteY47" fmla="*/ 4629150 h 4933950"/>
                <a:gd name="connsiteX48" fmla="*/ 3543300 w 4759818"/>
                <a:gd name="connsiteY48" fmla="*/ 4686300 h 4933950"/>
                <a:gd name="connsiteX49" fmla="*/ 3600450 w 4759818"/>
                <a:gd name="connsiteY49" fmla="*/ 4724400 h 4933950"/>
                <a:gd name="connsiteX50" fmla="*/ 3714750 w 4759818"/>
                <a:gd name="connsiteY50" fmla="*/ 4762500 h 4933950"/>
                <a:gd name="connsiteX51" fmla="*/ 3905250 w 4759818"/>
                <a:gd name="connsiteY51" fmla="*/ 4857750 h 4933950"/>
                <a:gd name="connsiteX52" fmla="*/ 4038600 w 4759818"/>
                <a:gd name="connsiteY52" fmla="*/ 4876800 h 4933950"/>
                <a:gd name="connsiteX53" fmla="*/ 4210050 w 4759818"/>
                <a:gd name="connsiteY53" fmla="*/ 4914900 h 4933950"/>
                <a:gd name="connsiteX54" fmla="*/ 4419600 w 4759818"/>
                <a:gd name="connsiteY54" fmla="*/ 4933950 h 4933950"/>
                <a:gd name="connsiteX55" fmla="*/ 4610100 w 4759818"/>
                <a:gd name="connsiteY55" fmla="*/ 4914900 h 4933950"/>
                <a:gd name="connsiteX56" fmla="*/ 4667250 w 4759818"/>
                <a:gd name="connsiteY56" fmla="*/ 4857750 h 4933950"/>
                <a:gd name="connsiteX57" fmla="*/ 4724400 w 4759818"/>
                <a:gd name="connsiteY57" fmla="*/ 4819650 h 4933950"/>
                <a:gd name="connsiteX58" fmla="*/ 4724400 w 4759818"/>
                <a:gd name="connsiteY58" fmla="*/ 4457700 h 4933950"/>
                <a:gd name="connsiteX59" fmla="*/ 4686300 w 4759818"/>
                <a:gd name="connsiteY59" fmla="*/ 4400550 h 4933950"/>
                <a:gd name="connsiteX60" fmla="*/ 4648200 w 4759818"/>
                <a:gd name="connsiteY60" fmla="*/ 4286250 h 4933950"/>
                <a:gd name="connsiteX61" fmla="*/ 4629150 w 4759818"/>
                <a:gd name="connsiteY61" fmla="*/ 4229100 h 4933950"/>
                <a:gd name="connsiteX62" fmla="*/ 4610100 w 4759818"/>
                <a:gd name="connsiteY62" fmla="*/ 4171950 h 4933950"/>
                <a:gd name="connsiteX63" fmla="*/ 4552950 w 4759818"/>
                <a:gd name="connsiteY63" fmla="*/ 4057650 h 4933950"/>
                <a:gd name="connsiteX64" fmla="*/ 4457700 w 4759818"/>
                <a:gd name="connsiteY64" fmla="*/ 3943350 h 4933950"/>
                <a:gd name="connsiteX65" fmla="*/ 4381500 w 4759818"/>
                <a:gd name="connsiteY65" fmla="*/ 3810000 h 4933950"/>
                <a:gd name="connsiteX66" fmla="*/ 4324350 w 4759818"/>
                <a:gd name="connsiteY66" fmla="*/ 3752850 h 4933950"/>
                <a:gd name="connsiteX67" fmla="*/ 4286250 w 4759818"/>
                <a:gd name="connsiteY67" fmla="*/ 3676650 h 4933950"/>
                <a:gd name="connsiteX68" fmla="*/ 4210050 w 4759818"/>
                <a:gd name="connsiteY68" fmla="*/ 3581400 h 4933950"/>
                <a:gd name="connsiteX69" fmla="*/ 4133850 w 4759818"/>
                <a:gd name="connsiteY69" fmla="*/ 3467100 h 4933950"/>
                <a:gd name="connsiteX70" fmla="*/ 4038600 w 4759818"/>
                <a:gd name="connsiteY70" fmla="*/ 3352800 h 4933950"/>
                <a:gd name="connsiteX71" fmla="*/ 3886200 w 4759818"/>
                <a:gd name="connsiteY71" fmla="*/ 3086100 h 4933950"/>
                <a:gd name="connsiteX72" fmla="*/ 3829050 w 4759818"/>
                <a:gd name="connsiteY72" fmla="*/ 3028950 h 4933950"/>
                <a:gd name="connsiteX73" fmla="*/ 3790950 w 4759818"/>
                <a:gd name="connsiteY73" fmla="*/ 2971800 h 4933950"/>
                <a:gd name="connsiteX74" fmla="*/ 3676650 w 4759818"/>
                <a:gd name="connsiteY74" fmla="*/ 2857500 h 4933950"/>
                <a:gd name="connsiteX75" fmla="*/ 3600450 w 4759818"/>
                <a:gd name="connsiteY75" fmla="*/ 2743200 h 4933950"/>
                <a:gd name="connsiteX76" fmla="*/ 3562350 w 4759818"/>
                <a:gd name="connsiteY76" fmla="*/ 2686050 h 4933950"/>
                <a:gd name="connsiteX77" fmla="*/ 3505200 w 4759818"/>
                <a:gd name="connsiteY77" fmla="*/ 2647950 h 4933950"/>
                <a:gd name="connsiteX78" fmla="*/ 3409950 w 4759818"/>
                <a:gd name="connsiteY78" fmla="*/ 2476500 h 4933950"/>
                <a:gd name="connsiteX79" fmla="*/ 3352800 w 4759818"/>
                <a:gd name="connsiteY79" fmla="*/ 2419350 h 4933950"/>
                <a:gd name="connsiteX80" fmla="*/ 3238500 w 4759818"/>
                <a:gd name="connsiteY80" fmla="*/ 2305050 h 4933950"/>
                <a:gd name="connsiteX81" fmla="*/ 3162300 w 4759818"/>
                <a:gd name="connsiteY81" fmla="*/ 2190750 h 4933950"/>
                <a:gd name="connsiteX82" fmla="*/ 3105150 w 4759818"/>
                <a:gd name="connsiteY82" fmla="*/ 2133600 h 4933950"/>
                <a:gd name="connsiteX83" fmla="*/ 3028950 w 4759818"/>
                <a:gd name="connsiteY83" fmla="*/ 2019300 h 4933950"/>
                <a:gd name="connsiteX84" fmla="*/ 2971800 w 4759818"/>
                <a:gd name="connsiteY84" fmla="*/ 1962150 h 4933950"/>
                <a:gd name="connsiteX85" fmla="*/ 2895600 w 4759818"/>
                <a:gd name="connsiteY85" fmla="*/ 1847850 h 4933950"/>
                <a:gd name="connsiteX86" fmla="*/ 2781300 w 4759818"/>
                <a:gd name="connsiteY86" fmla="*/ 1714500 h 4933950"/>
                <a:gd name="connsiteX87" fmla="*/ 2705100 w 4759818"/>
                <a:gd name="connsiteY87" fmla="*/ 1543050 h 4933950"/>
                <a:gd name="connsiteX88" fmla="*/ 2647950 w 4759818"/>
                <a:gd name="connsiteY88" fmla="*/ 1485900 h 4933950"/>
                <a:gd name="connsiteX89" fmla="*/ 2571750 w 4759818"/>
                <a:gd name="connsiteY89" fmla="*/ 1371600 h 4933950"/>
                <a:gd name="connsiteX90" fmla="*/ 2495550 w 4759818"/>
                <a:gd name="connsiteY90" fmla="*/ 1257300 h 4933950"/>
                <a:gd name="connsiteX91" fmla="*/ 2438400 w 4759818"/>
                <a:gd name="connsiteY91" fmla="*/ 1162050 h 4933950"/>
                <a:gd name="connsiteX92" fmla="*/ 2381250 w 4759818"/>
                <a:gd name="connsiteY92" fmla="*/ 1123950 h 4933950"/>
                <a:gd name="connsiteX93" fmla="*/ 2324100 w 4759818"/>
                <a:gd name="connsiteY93" fmla="*/ 1047750 h 4933950"/>
                <a:gd name="connsiteX94" fmla="*/ 2247900 w 4759818"/>
                <a:gd name="connsiteY94" fmla="*/ 933450 h 4933950"/>
                <a:gd name="connsiteX95" fmla="*/ 2133600 w 4759818"/>
                <a:gd name="connsiteY95" fmla="*/ 819150 h 4933950"/>
                <a:gd name="connsiteX96" fmla="*/ 2057400 w 4759818"/>
                <a:gd name="connsiteY96" fmla="*/ 723900 h 4933950"/>
                <a:gd name="connsiteX97" fmla="*/ 2038350 w 4759818"/>
                <a:gd name="connsiteY97" fmla="*/ 666750 h 4933950"/>
                <a:gd name="connsiteX98" fmla="*/ 1924050 w 4759818"/>
                <a:gd name="connsiteY98" fmla="*/ 590550 h 4933950"/>
                <a:gd name="connsiteX99" fmla="*/ 1809750 w 4759818"/>
                <a:gd name="connsiteY99" fmla="*/ 495300 h 4933950"/>
                <a:gd name="connsiteX100" fmla="*/ 1676400 w 4759818"/>
                <a:gd name="connsiteY100" fmla="*/ 381000 h 4933950"/>
                <a:gd name="connsiteX101" fmla="*/ 1619250 w 4759818"/>
                <a:gd name="connsiteY101" fmla="*/ 361950 h 4933950"/>
                <a:gd name="connsiteX102" fmla="*/ 1543050 w 4759818"/>
                <a:gd name="connsiteY102" fmla="*/ 304800 h 4933950"/>
                <a:gd name="connsiteX103" fmla="*/ 1485900 w 4759818"/>
                <a:gd name="connsiteY103" fmla="*/ 266700 h 4933950"/>
                <a:gd name="connsiteX104" fmla="*/ 1333500 w 4759818"/>
                <a:gd name="connsiteY104" fmla="*/ 152400 h 4933950"/>
                <a:gd name="connsiteX105" fmla="*/ 1257300 w 4759818"/>
                <a:gd name="connsiteY105" fmla="*/ 114300 h 4933950"/>
                <a:gd name="connsiteX106" fmla="*/ 1200150 w 4759818"/>
                <a:gd name="connsiteY106" fmla="*/ 95250 h 4933950"/>
                <a:gd name="connsiteX107" fmla="*/ 1143000 w 4759818"/>
                <a:gd name="connsiteY107" fmla="*/ 57150 h 4933950"/>
                <a:gd name="connsiteX108" fmla="*/ 1066800 w 4759818"/>
                <a:gd name="connsiteY108" fmla="*/ 38100 h 4933950"/>
                <a:gd name="connsiteX109" fmla="*/ 990600 w 4759818"/>
                <a:gd name="connsiteY109" fmla="*/ 0 h 4933950"/>
                <a:gd name="connsiteX110" fmla="*/ 723900 w 4759818"/>
                <a:gd name="connsiteY110" fmla="*/ 38100 h 4933950"/>
                <a:gd name="connsiteX111" fmla="*/ 628650 w 4759818"/>
                <a:gd name="connsiteY111" fmla="*/ 57150 h 4933950"/>
                <a:gd name="connsiteX112" fmla="*/ 514350 w 4759818"/>
                <a:gd name="connsiteY112" fmla="*/ 95250 h 4933950"/>
                <a:gd name="connsiteX113" fmla="*/ 400050 w 4759818"/>
                <a:gd name="connsiteY113" fmla="*/ 323850 h 4933950"/>
                <a:gd name="connsiteX114" fmla="*/ 419100 w 4759818"/>
                <a:gd name="connsiteY114" fmla="*/ 552450 h 4933950"/>
                <a:gd name="connsiteX115" fmla="*/ 495300 w 4759818"/>
                <a:gd name="connsiteY115" fmla="*/ 666750 h 4933950"/>
                <a:gd name="connsiteX116" fmla="*/ 571500 w 4759818"/>
                <a:gd name="connsiteY116" fmla="*/ 742950 h 4933950"/>
                <a:gd name="connsiteX117" fmla="*/ 571500 w 4759818"/>
                <a:gd name="connsiteY117" fmla="*/ 742950 h 4933950"/>
                <a:gd name="connsiteX0" fmla="*/ 0 w 4759818"/>
                <a:gd name="connsiteY0" fmla="*/ 228600 h 4933950"/>
                <a:gd name="connsiteX1" fmla="*/ 0 w 4759818"/>
                <a:gd name="connsiteY1" fmla="*/ 228600 h 4933950"/>
                <a:gd name="connsiteX2" fmla="*/ 371460 w 4759818"/>
                <a:gd name="connsiteY2" fmla="*/ 528630 h 4933950"/>
                <a:gd name="connsiteX3" fmla="*/ 95250 w 4759818"/>
                <a:gd name="connsiteY3" fmla="*/ 438150 h 4933950"/>
                <a:gd name="connsiteX4" fmla="*/ 133350 w 4759818"/>
                <a:gd name="connsiteY4" fmla="*/ 495300 h 4933950"/>
                <a:gd name="connsiteX5" fmla="*/ 171450 w 4759818"/>
                <a:gd name="connsiteY5" fmla="*/ 609600 h 4933950"/>
                <a:gd name="connsiteX6" fmla="*/ 228600 w 4759818"/>
                <a:gd name="connsiteY6" fmla="*/ 723900 h 4933950"/>
                <a:gd name="connsiteX7" fmla="*/ 304800 w 4759818"/>
                <a:gd name="connsiteY7" fmla="*/ 838200 h 4933950"/>
                <a:gd name="connsiteX8" fmla="*/ 381000 w 4759818"/>
                <a:gd name="connsiteY8" fmla="*/ 971550 h 4933950"/>
                <a:gd name="connsiteX9" fmla="*/ 457200 w 4759818"/>
                <a:gd name="connsiteY9" fmla="*/ 1085850 h 4933950"/>
                <a:gd name="connsiteX10" fmla="*/ 514350 w 4759818"/>
                <a:gd name="connsiteY10" fmla="*/ 1219200 h 4933950"/>
                <a:gd name="connsiteX11" fmla="*/ 647700 w 4759818"/>
                <a:gd name="connsiteY11" fmla="*/ 1428750 h 4933950"/>
                <a:gd name="connsiteX12" fmla="*/ 704850 w 4759818"/>
                <a:gd name="connsiteY12" fmla="*/ 1562100 h 4933950"/>
                <a:gd name="connsiteX13" fmla="*/ 781050 w 4759818"/>
                <a:gd name="connsiteY13" fmla="*/ 1676400 h 4933950"/>
                <a:gd name="connsiteX14" fmla="*/ 838200 w 4759818"/>
                <a:gd name="connsiteY14" fmla="*/ 1733550 h 4933950"/>
                <a:gd name="connsiteX15" fmla="*/ 933450 w 4759818"/>
                <a:gd name="connsiteY15" fmla="*/ 1885950 h 4933950"/>
                <a:gd name="connsiteX16" fmla="*/ 1009650 w 4759818"/>
                <a:gd name="connsiteY16" fmla="*/ 1943100 h 4933950"/>
                <a:gd name="connsiteX17" fmla="*/ 1066800 w 4759818"/>
                <a:gd name="connsiteY17" fmla="*/ 2057400 h 4933950"/>
                <a:gd name="connsiteX18" fmla="*/ 1123950 w 4759818"/>
                <a:gd name="connsiteY18" fmla="*/ 2114550 h 4933950"/>
                <a:gd name="connsiteX19" fmla="*/ 1162050 w 4759818"/>
                <a:gd name="connsiteY19" fmla="*/ 2171700 h 4933950"/>
                <a:gd name="connsiteX20" fmla="*/ 1219200 w 4759818"/>
                <a:gd name="connsiteY20" fmla="*/ 2209800 h 4933950"/>
                <a:gd name="connsiteX21" fmla="*/ 1276350 w 4759818"/>
                <a:gd name="connsiteY21" fmla="*/ 2286000 h 4933950"/>
                <a:gd name="connsiteX22" fmla="*/ 1390650 w 4759818"/>
                <a:gd name="connsiteY22" fmla="*/ 2400300 h 4933950"/>
                <a:gd name="connsiteX23" fmla="*/ 1447800 w 4759818"/>
                <a:gd name="connsiteY23" fmla="*/ 2457450 h 4933950"/>
                <a:gd name="connsiteX24" fmla="*/ 1543050 w 4759818"/>
                <a:gd name="connsiteY24" fmla="*/ 2552700 h 4933950"/>
                <a:gd name="connsiteX25" fmla="*/ 1619250 w 4759818"/>
                <a:gd name="connsiteY25" fmla="*/ 2667000 h 4933950"/>
                <a:gd name="connsiteX26" fmla="*/ 1676400 w 4759818"/>
                <a:gd name="connsiteY26" fmla="*/ 2724150 h 4933950"/>
                <a:gd name="connsiteX27" fmla="*/ 1790700 w 4759818"/>
                <a:gd name="connsiteY27" fmla="*/ 2895600 h 4933950"/>
                <a:gd name="connsiteX28" fmla="*/ 1828800 w 4759818"/>
                <a:gd name="connsiteY28" fmla="*/ 2952750 h 4933950"/>
                <a:gd name="connsiteX29" fmla="*/ 1924050 w 4759818"/>
                <a:gd name="connsiteY29" fmla="*/ 3067050 h 4933950"/>
                <a:gd name="connsiteX30" fmla="*/ 1981200 w 4759818"/>
                <a:gd name="connsiteY30" fmla="*/ 3124200 h 4933950"/>
                <a:gd name="connsiteX31" fmla="*/ 2019300 w 4759818"/>
                <a:gd name="connsiteY31" fmla="*/ 3200400 h 4933950"/>
                <a:gd name="connsiteX32" fmla="*/ 2114550 w 4759818"/>
                <a:gd name="connsiteY32" fmla="*/ 3333750 h 4933950"/>
                <a:gd name="connsiteX33" fmla="*/ 2171700 w 4759818"/>
                <a:gd name="connsiteY33" fmla="*/ 3390900 h 4933950"/>
                <a:gd name="connsiteX34" fmla="*/ 2247900 w 4759818"/>
                <a:gd name="connsiteY34" fmla="*/ 3486150 h 4933950"/>
                <a:gd name="connsiteX35" fmla="*/ 2324100 w 4759818"/>
                <a:gd name="connsiteY35" fmla="*/ 3600450 h 4933950"/>
                <a:gd name="connsiteX36" fmla="*/ 2438400 w 4759818"/>
                <a:gd name="connsiteY36" fmla="*/ 3733800 h 4933950"/>
                <a:gd name="connsiteX37" fmla="*/ 2495550 w 4759818"/>
                <a:gd name="connsiteY37" fmla="*/ 3790950 h 4933950"/>
                <a:gd name="connsiteX38" fmla="*/ 2590800 w 4759818"/>
                <a:gd name="connsiteY38" fmla="*/ 3886200 h 4933950"/>
                <a:gd name="connsiteX39" fmla="*/ 2686050 w 4759818"/>
                <a:gd name="connsiteY39" fmla="*/ 4000500 h 4933950"/>
                <a:gd name="connsiteX40" fmla="*/ 2762250 w 4759818"/>
                <a:gd name="connsiteY40" fmla="*/ 4114800 h 4933950"/>
                <a:gd name="connsiteX41" fmla="*/ 2819400 w 4759818"/>
                <a:gd name="connsiteY41" fmla="*/ 4152900 h 4933950"/>
                <a:gd name="connsiteX42" fmla="*/ 2952750 w 4759818"/>
                <a:gd name="connsiteY42" fmla="*/ 4286250 h 4933950"/>
                <a:gd name="connsiteX43" fmla="*/ 3028950 w 4759818"/>
                <a:gd name="connsiteY43" fmla="*/ 4343400 h 4933950"/>
                <a:gd name="connsiteX44" fmla="*/ 3143250 w 4759818"/>
                <a:gd name="connsiteY44" fmla="*/ 4419600 h 4933950"/>
                <a:gd name="connsiteX45" fmla="*/ 3314700 w 4759818"/>
                <a:gd name="connsiteY45" fmla="*/ 4552950 h 4933950"/>
                <a:gd name="connsiteX46" fmla="*/ 3371850 w 4759818"/>
                <a:gd name="connsiteY46" fmla="*/ 4572000 h 4933950"/>
                <a:gd name="connsiteX47" fmla="*/ 3409950 w 4759818"/>
                <a:gd name="connsiteY47" fmla="*/ 4629150 h 4933950"/>
                <a:gd name="connsiteX48" fmla="*/ 3543300 w 4759818"/>
                <a:gd name="connsiteY48" fmla="*/ 4686300 h 4933950"/>
                <a:gd name="connsiteX49" fmla="*/ 3600450 w 4759818"/>
                <a:gd name="connsiteY49" fmla="*/ 4724400 h 4933950"/>
                <a:gd name="connsiteX50" fmla="*/ 3714750 w 4759818"/>
                <a:gd name="connsiteY50" fmla="*/ 4762500 h 4933950"/>
                <a:gd name="connsiteX51" fmla="*/ 3905250 w 4759818"/>
                <a:gd name="connsiteY51" fmla="*/ 4857750 h 4933950"/>
                <a:gd name="connsiteX52" fmla="*/ 4038600 w 4759818"/>
                <a:gd name="connsiteY52" fmla="*/ 4876800 h 4933950"/>
                <a:gd name="connsiteX53" fmla="*/ 4210050 w 4759818"/>
                <a:gd name="connsiteY53" fmla="*/ 4914900 h 4933950"/>
                <a:gd name="connsiteX54" fmla="*/ 4419600 w 4759818"/>
                <a:gd name="connsiteY54" fmla="*/ 4933950 h 4933950"/>
                <a:gd name="connsiteX55" fmla="*/ 4610100 w 4759818"/>
                <a:gd name="connsiteY55" fmla="*/ 4914900 h 4933950"/>
                <a:gd name="connsiteX56" fmla="*/ 4667250 w 4759818"/>
                <a:gd name="connsiteY56" fmla="*/ 4857750 h 4933950"/>
                <a:gd name="connsiteX57" fmla="*/ 4724400 w 4759818"/>
                <a:gd name="connsiteY57" fmla="*/ 4819650 h 4933950"/>
                <a:gd name="connsiteX58" fmla="*/ 4724400 w 4759818"/>
                <a:gd name="connsiteY58" fmla="*/ 4457700 h 4933950"/>
                <a:gd name="connsiteX59" fmla="*/ 4686300 w 4759818"/>
                <a:gd name="connsiteY59" fmla="*/ 4400550 h 4933950"/>
                <a:gd name="connsiteX60" fmla="*/ 4648200 w 4759818"/>
                <a:gd name="connsiteY60" fmla="*/ 4286250 h 4933950"/>
                <a:gd name="connsiteX61" fmla="*/ 4629150 w 4759818"/>
                <a:gd name="connsiteY61" fmla="*/ 4229100 h 4933950"/>
                <a:gd name="connsiteX62" fmla="*/ 4610100 w 4759818"/>
                <a:gd name="connsiteY62" fmla="*/ 4171950 h 4933950"/>
                <a:gd name="connsiteX63" fmla="*/ 4552950 w 4759818"/>
                <a:gd name="connsiteY63" fmla="*/ 4057650 h 4933950"/>
                <a:gd name="connsiteX64" fmla="*/ 4457700 w 4759818"/>
                <a:gd name="connsiteY64" fmla="*/ 3943350 h 4933950"/>
                <a:gd name="connsiteX65" fmla="*/ 4381500 w 4759818"/>
                <a:gd name="connsiteY65" fmla="*/ 3810000 h 4933950"/>
                <a:gd name="connsiteX66" fmla="*/ 4324350 w 4759818"/>
                <a:gd name="connsiteY66" fmla="*/ 3752850 h 4933950"/>
                <a:gd name="connsiteX67" fmla="*/ 4286250 w 4759818"/>
                <a:gd name="connsiteY67" fmla="*/ 3676650 h 4933950"/>
                <a:gd name="connsiteX68" fmla="*/ 4210050 w 4759818"/>
                <a:gd name="connsiteY68" fmla="*/ 3581400 h 4933950"/>
                <a:gd name="connsiteX69" fmla="*/ 4133850 w 4759818"/>
                <a:gd name="connsiteY69" fmla="*/ 3467100 h 4933950"/>
                <a:gd name="connsiteX70" fmla="*/ 4038600 w 4759818"/>
                <a:gd name="connsiteY70" fmla="*/ 3352800 h 4933950"/>
                <a:gd name="connsiteX71" fmla="*/ 3886200 w 4759818"/>
                <a:gd name="connsiteY71" fmla="*/ 3086100 h 4933950"/>
                <a:gd name="connsiteX72" fmla="*/ 3829050 w 4759818"/>
                <a:gd name="connsiteY72" fmla="*/ 3028950 h 4933950"/>
                <a:gd name="connsiteX73" fmla="*/ 3790950 w 4759818"/>
                <a:gd name="connsiteY73" fmla="*/ 2971800 h 4933950"/>
                <a:gd name="connsiteX74" fmla="*/ 3676650 w 4759818"/>
                <a:gd name="connsiteY74" fmla="*/ 2857500 h 4933950"/>
                <a:gd name="connsiteX75" fmla="*/ 3600450 w 4759818"/>
                <a:gd name="connsiteY75" fmla="*/ 2743200 h 4933950"/>
                <a:gd name="connsiteX76" fmla="*/ 3562350 w 4759818"/>
                <a:gd name="connsiteY76" fmla="*/ 2686050 h 4933950"/>
                <a:gd name="connsiteX77" fmla="*/ 3505200 w 4759818"/>
                <a:gd name="connsiteY77" fmla="*/ 2647950 h 4933950"/>
                <a:gd name="connsiteX78" fmla="*/ 3409950 w 4759818"/>
                <a:gd name="connsiteY78" fmla="*/ 2476500 h 4933950"/>
                <a:gd name="connsiteX79" fmla="*/ 3352800 w 4759818"/>
                <a:gd name="connsiteY79" fmla="*/ 2419350 h 4933950"/>
                <a:gd name="connsiteX80" fmla="*/ 3238500 w 4759818"/>
                <a:gd name="connsiteY80" fmla="*/ 2305050 h 4933950"/>
                <a:gd name="connsiteX81" fmla="*/ 3162300 w 4759818"/>
                <a:gd name="connsiteY81" fmla="*/ 2190750 h 4933950"/>
                <a:gd name="connsiteX82" fmla="*/ 3105150 w 4759818"/>
                <a:gd name="connsiteY82" fmla="*/ 2133600 h 4933950"/>
                <a:gd name="connsiteX83" fmla="*/ 3028950 w 4759818"/>
                <a:gd name="connsiteY83" fmla="*/ 2019300 h 4933950"/>
                <a:gd name="connsiteX84" fmla="*/ 2971800 w 4759818"/>
                <a:gd name="connsiteY84" fmla="*/ 1962150 h 4933950"/>
                <a:gd name="connsiteX85" fmla="*/ 2895600 w 4759818"/>
                <a:gd name="connsiteY85" fmla="*/ 1847850 h 4933950"/>
                <a:gd name="connsiteX86" fmla="*/ 2781300 w 4759818"/>
                <a:gd name="connsiteY86" fmla="*/ 1714500 h 4933950"/>
                <a:gd name="connsiteX87" fmla="*/ 2705100 w 4759818"/>
                <a:gd name="connsiteY87" fmla="*/ 1543050 h 4933950"/>
                <a:gd name="connsiteX88" fmla="*/ 2647950 w 4759818"/>
                <a:gd name="connsiteY88" fmla="*/ 1485900 h 4933950"/>
                <a:gd name="connsiteX89" fmla="*/ 2571750 w 4759818"/>
                <a:gd name="connsiteY89" fmla="*/ 1371600 h 4933950"/>
                <a:gd name="connsiteX90" fmla="*/ 2495550 w 4759818"/>
                <a:gd name="connsiteY90" fmla="*/ 1257300 h 4933950"/>
                <a:gd name="connsiteX91" fmla="*/ 2438400 w 4759818"/>
                <a:gd name="connsiteY91" fmla="*/ 1162050 h 4933950"/>
                <a:gd name="connsiteX92" fmla="*/ 2381250 w 4759818"/>
                <a:gd name="connsiteY92" fmla="*/ 1123950 h 4933950"/>
                <a:gd name="connsiteX93" fmla="*/ 2324100 w 4759818"/>
                <a:gd name="connsiteY93" fmla="*/ 1047750 h 4933950"/>
                <a:gd name="connsiteX94" fmla="*/ 2247900 w 4759818"/>
                <a:gd name="connsiteY94" fmla="*/ 933450 h 4933950"/>
                <a:gd name="connsiteX95" fmla="*/ 2133600 w 4759818"/>
                <a:gd name="connsiteY95" fmla="*/ 819150 h 4933950"/>
                <a:gd name="connsiteX96" fmla="*/ 2057400 w 4759818"/>
                <a:gd name="connsiteY96" fmla="*/ 723900 h 4933950"/>
                <a:gd name="connsiteX97" fmla="*/ 2038350 w 4759818"/>
                <a:gd name="connsiteY97" fmla="*/ 666750 h 4933950"/>
                <a:gd name="connsiteX98" fmla="*/ 1924050 w 4759818"/>
                <a:gd name="connsiteY98" fmla="*/ 590550 h 4933950"/>
                <a:gd name="connsiteX99" fmla="*/ 1809750 w 4759818"/>
                <a:gd name="connsiteY99" fmla="*/ 495300 h 4933950"/>
                <a:gd name="connsiteX100" fmla="*/ 1676400 w 4759818"/>
                <a:gd name="connsiteY100" fmla="*/ 381000 h 4933950"/>
                <a:gd name="connsiteX101" fmla="*/ 1619250 w 4759818"/>
                <a:gd name="connsiteY101" fmla="*/ 361950 h 4933950"/>
                <a:gd name="connsiteX102" fmla="*/ 1543050 w 4759818"/>
                <a:gd name="connsiteY102" fmla="*/ 304800 h 4933950"/>
                <a:gd name="connsiteX103" fmla="*/ 1485900 w 4759818"/>
                <a:gd name="connsiteY103" fmla="*/ 266700 h 4933950"/>
                <a:gd name="connsiteX104" fmla="*/ 1333500 w 4759818"/>
                <a:gd name="connsiteY104" fmla="*/ 152400 h 4933950"/>
                <a:gd name="connsiteX105" fmla="*/ 1257300 w 4759818"/>
                <a:gd name="connsiteY105" fmla="*/ 114300 h 4933950"/>
                <a:gd name="connsiteX106" fmla="*/ 1200150 w 4759818"/>
                <a:gd name="connsiteY106" fmla="*/ 95250 h 4933950"/>
                <a:gd name="connsiteX107" fmla="*/ 1143000 w 4759818"/>
                <a:gd name="connsiteY107" fmla="*/ 57150 h 4933950"/>
                <a:gd name="connsiteX108" fmla="*/ 1066800 w 4759818"/>
                <a:gd name="connsiteY108" fmla="*/ 38100 h 4933950"/>
                <a:gd name="connsiteX109" fmla="*/ 990600 w 4759818"/>
                <a:gd name="connsiteY109" fmla="*/ 0 h 4933950"/>
                <a:gd name="connsiteX110" fmla="*/ 723900 w 4759818"/>
                <a:gd name="connsiteY110" fmla="*/ 38100 h 4933950"/>
                <a:gd name="connsiteX111" fmla="*/ 628650 w 4759818"/>
                <a:gd name="connsiteY111" fmla="*/ 57150 h 4933950"/>
                <a:gd name="connsiteX112" fmla="*/ 514350 w 4759818"/>
                <a:gd name="connsiteY112" fmla="*/ 95250 h 4933950"/>
                <a:gd name="connsiteX113" fmla="*/ 400050 w 4759818"/>
                <a:gd name="connsiteY113" fmla="*/ 323850 h 4933950"/>
                <a:gd name="connsiteX114" fmla="*/ 419100 w 4759818"/>
                <a:gd name="connsiteY114" fmla="*/ 552450 h 4933950"/>
                <a:gd name="connsiteX115" fmla="*/ 495300 w 4759818"/>
                <a:gd name="connsiteY115" fmla="*/ 666750 h 4933950"/>
                <a:gd name="connsiteX116" fmla="*/ 571500 w 4759818"/>
                <a:gd name="connsiteY116" fmla="*/ 742950 h 4933950"/>
                <a:gd name="connsiteX117" fmla="*/ 300022 w 4759818"/>
                <a:gd name="connsiteY117" fmla="*/ 385754 h 493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759818" h="4933950">
                  <a:moveTo>
                    <a:pt x="0" y="228600"/>
                  </a:moveTo>
                  <a:lnTo>
                    <a:pt x="0" y="228600"/>
                  </a:lnTo>
                  <a:cubicBezTo>
                    <a:pt x="25400" y="279400"/>
                    <a:pt x="347958" y="476925"/>
                    <a:pt x="371460" y="528630"/>
                  </a:cubicBezTo>
                  <a:cubicBezTo>
                    <a:pt x="379769" y="546911"/>
                    <a:pt x="86270" y="420189"/>
                    <a:pt x="95250" y="438150"/>
                  </a:cubicBezTo>
                  <a:cubicBezTo>
                    <a:pt x="105489" y="458628"/>
                    <a:pt x="124051" y="474378"/>
                    <a:pt x="133350" y="495300"/>
                  </a:cubicBezTo>
                  <a:cubicBezTo>
                    <a:pt x="149661" y="532000"/>
                    <a:pt x="149173" y="576184"/>
                    <a:pt x="171450" y="609600"/>
                  </a:cubicBezTo>
                  <a:cubicBezTo>
                    <a:pt x="340590" y="863310"/>
                    <a:pt x="97149" y="487289"/>
                    <a:pt x="228600" y="723900"/>
                  </a:cubicBezTo>
                  <a:cubicBezTo>
                    <a:pt x="250838" y="763928"/>
                    <a:pt x="290320" y="794759"/>
                    <a:pt x="304800" y="838200"/>
                  </a:cubicBezTo>
                  <a:cubicBezTo>
                    <a:pt x="336543" y="933428"/>
                    <a:pt x="307608" y="866704"/>
                    <a:pt x="381000" y="971550"/>
                  </a:cubicBezTo>
                  <a:cubicBezTo>
                    <a:pt x="407259" y="1009063"/>
                    <a:pt x="457200" y="1085850"/>
                    <a:pt x="457200" y="1085850"/>
                  </a:cubicBezTo>
                  <a:cubicBezTo>
                    <a:pt x="491061" y="1221293"/>
                    <a:pt x="453631" y="1107882"/>
                    <a:pt x="514350" y="1219200"/>
                  </a:cubicBezTo>
                  <a:cubicBezTo>
                    <a:pt x="620248" y="1413346"/>
                    <a:pt x="542017" y="1323067"/>
                    <a:pt x="647700" y="1428750"/>
                  </a:cubicBezTo>
                  <a:cubicBezTo>
                    <a:pt x="667408" y="1487873"/>
                    <a:pt x="669540" y="1503250"/>
                    <a:pt x="704850" y="1562100"/>
                  </a:cubicBezTo>
                  <a:cubicBezTo>
                    <a:pt x="728409" y="1601365"/>
                    <a:pt x="748671" y="1644021"/>
                    <a:pt x="781050" y="1676400"/>
                  </a:cubicBezTo>
                  <a:cubicBezTo>
                    <a:pt x="800100" y="1695450"/>
                    <a:pt x="822541" y="1711627"/>
                    <a:pt x="838200" y="1733550"/>
                  </a:cubicBezTo>
                  <a:cubicBezTo>
                    <a:pt x="913650" y="1839181"/>
                    <a:pt x="833377" y="1785877"/>
                    <a:pt x="933450" y="1885950"/>
                  </a:cubicBezTo>
                  <a:cubicBezTo>
                    <a:pt x="955901" y="1908401"/>
                    <a:pt x="987199" y="1920649"/>
                    <a:pt x="1009650" y="1943100"/>
                  </a:cubicBezTo>
                  <a:cubicBezTo>
                    <a:pt x="1099576" y="2033026"/>
                    <a:pt x="1004825" y="1964437"/>
                    <a:pt x="1066800" y="2057400"/>
                  </a:cubicBezTo>
                  <a:cubicBezTo>
                    <a:pt x="1081744" y="2079816"/>
                    <a:pt x="1106703" y="2093854"/>
                    <a:pt x="1123950" y="2114550"/>
                  </a:cubicBezTo>
                  <a:cubicBezTo>
                    <a:pt x="1138607" y="2132139"/>
                    <a:pt x="1145861" y="2155511"/>
                    <a:pt x="1162050" y="2171700"/>
                  </a:cubicBezTo>
                  <a:cubicBezTo>
                    <a:pt x="1178239" y="2187889"/>
                    <a:pt x="1203011" y="2193611"/>
                    <a:pt x="1219200" y="2209800"/>
                  </a:cubicBezTo>
                  <a:cubicBezTo>
                    <a:pt x="1241651" y="2232251"/>
                    <a:pt x="1255110" y="2262400"/>
                    <a:pt x="1276350" y="2286000"/>
                  </a:cubicBezTo>
                  <a:cubicBezTo>
                    <a:pt x="1312395" y="2326050"/>
                    <a:pt x="1352550" y="2362200"/>
                    <a:pt x="1390650" y="2400300"/>
                  </a:cubicBezTo>
                  <a:cubicBezTo>
                    <a:pt x="1409700" y="2419350"/>
                    <a:pt x="1432856" y="2435034"/>
                    <a:pt x="1447800" y="2457450"/>
                  </a:cubicBezTo>
                  <a:cubicBezTo>
                    <a:pt x="1498600" y="2533650"/>
                    <a:pt x="1466850" y="2501900"/>
                    <a:pt x="1543050" y="2552700"/>
                  </a:cubicBezTo>
                  <a:cubicBezTo>
                    <a:pt x="1568450" y="2590800"/>
                    <a:pt x="1586871" y="2634621"/>
                    <a:pt x="1619250" y="2667000"/>
                  </a:cubicBezTo>
                  <a:cubicBezTo>
                    <a:pt x="1638300" y="2686050"/>
                    <a:pt x="1659860" y="2702884"/>
                    <a:pt x="1676400" y="2724150"/>
                  </a:cubicBezTo>
                  <a:lnTo>
                    <a:pt x="1790700" y="2895600"/>
                  </a:lnTo>
                  <a:cubicBezTo>
                    <a:pt x="1803400" y="2914650"/>
                    <a:pt x="1812611" y="2936561"/>
                    <a:pt x="1828800" y="2952750"/>
                  </a:cubicBezTo>
                  <a:cubicBezTo>
                    <a:pt x="1995765" y="3119715"/>
                    <a:pt x="1791440" y="2907918"/>
                    <a:pt x="1924050" y="3067050"/>
                  </a:cubicBezTo>
                  <a:cubicBezTo>
                    <a:pt x="1941297" y="3087746"/>
                    <a:pt x="1965541" y="3102277"/>
                    <a:pt x="1981200" y="3124200"/>
                  </a:cubicBezTo>
                  <a:cubicBezTo>
                    <a:pt x="1997706" y="3147308"/>
                    <a:pt x="2005211" y="3175744"/>
                    <a:pt x="2019300" y="3200400"/>
                  </a:cubicBezTo>
                  <a:cubicBezTo>
                    <a:pt x="2036530" y="3230553"/>
                    <a:pt x="2097027" y="3313307"/>
                    <a:pt x="2114550" y="3333750"/>
                  </a:cubicBezTo>
                  <a:cubicBezTo>
                    <a:pt x="2132083" y="3354205"/>
                    <a:pt x="2152650" y="3371850"/>
                    <a:pt x="2171700" y="3390900"/>
                  </a:cubicBezTo>
                  <a:cubicBezTo>
                    <a:pt x="2219376" y="3581603"/>
                    <a:pt x="2147692" y="3385942"/>
                    <a:pt x="2247900" y="3486150"/>
                  </a:cubicBezTo>
                  <a:cubicBezTo>
                    <a:pt x="2280279" y="3518529"/>
                    <a:pt x="2291721" y="3568071"/>
                    <a:pt x="2324100" y="3600450"/>
                  </a:cubicBezTo>
                  <a:cubicBezTo>
                    <a:pt x="2465910" y="3742260"/>
                    <a:pt x="2291771" y="3562733"/>
                    <a:pt x="2438400" y="3733800"/>
                  </a:cubicBezTo>
                  <a:cubicBezTo>
                    <a:pt x="2455933" y="3754255"/>
                    <a:pt x="2478303" y="3770254"/>
                    <a:pt x="2495550" y="3790950"/>
                  </a:cubicBezTo>
                  <a:cubicBezTo>
                    <a:pt x="2574925" y="3886200"/>
                    <a:pt x="2486025" y="3816350"/>
                    <a:pt x="2590800" y="3886200"/>
                  </a:cubicBezTo>
                  <a:cubicBezTo>
                    <a:pt x="2726946" y="4090419"/>
                    <a:pt x="2514925" y="3780482"/>
                    <a:pt x="2686050" y="4000500"/>
                  </a:cubicBezTo>
                  <a:cubicBezTo>
                    <a:pt x="2714163" y="4036645"/>
                    <a:pt x="2724150" y="4089400"/>
                    <a:pt x="2762250" y="4114800"/>
                  </a:cubicBezTo>
                  <a:cubicBezTo>
                    <a:pt x="2781300" y="4127500"/>
                    <a:pt x="2802382" y="4137584"/>
                    <a:pt x="2819400" y="4152900"/>
                  </a:cubicBezTo>
                  <a:cubicBezTo>
                    <a:pt x="2866125" y="4194952"/>
                    <a:pt x="2902461" y="4248533"/>
                    <a:pt x="2952750" y="4286250"/>
                  </a:cubicBezTo>
                  <a:cubicBezTo>
                    <a:pt x="2978150" y="4305300"/>
                    <a:pt x="3002939" y="4325193"/>
                    <a:pt x="3028950" y="4343400"/>
                  </a:cubicBezTo>
                  <a:cubicBezTo>
                    <a:pt x="3066463" y="4369659"/>
                    <a:pt x="3110871" y="4387221"/>
                    <a:pt x="3143250" y="4419600"/>
                  </a:cubicBezTo>
                  <a:cubicBezTo>
                    <a:pt x="3192560" y="4468910"/>
                    <a:pt x="3246342" y="4530164"/>
                    <a:pt x="3314700" y="4552950"/>
                  </a:cubicBezTo>
                  <a:lnTo>
                    <a:pt x="3371850" y="4572000"/>
                  </a:lnTo>
                  <a:cubicBezTo>
                    <a:pt x="3384550" y="4591050"/>
                    <a:pt x="3392361" y="4614493"/>
                    <a:pt x="3409950" y="4629150"/>
                  </a:cubicBezTo>
                  <a:cubicBezTo>
                    <a:pt x="3469411" y="4678701"/>
                    <a:pt x="3483745" y="4656523"/>
                    <a:pt x="3543300" y="4686300"/>
                  </a:cubicBezTo>
                  <a:cubicBezTo>
                    <a:pt x="3563778" y="4696539"/>
                    <a:pt x="3579528" y="4715101"/>
                    <a:pt x="3600450" y="4724400"/>
                  </a:cubicBezTo>
                  <a:cubicBezTo>
                    <a:pt x="3637150" y="4740711"/>
                    <a:pt x="3681334" y="4740223"/>
                    <a:pt x="3714750" y="4762500"/>
                  </a:cubicBezTo>
                  <a:cubicBezTo>
                    <a:pt x="3784727" y="4809152"/>
                    <a:pt x="3808754" y="4830180"/>
                    <a:pt x="3905250" y="4857750"/>
                  </a:cubicBezTo>
                  <a:cubicBezTo>
                    <a:pt x="3948424" y="4870085"/>
                    <a:pt x="3994423" y="4868768"/>
                    <a:pt x="4038600" y="4876800"/>
                  </a:cubicBezTo>
                  <a:cubicBezTo>
                    <a:pt x="4146278" y="4896378"/>
                    <a:pt x="4089046" y="4899774"/>
                    <a:pt x="4210050" y="4914900"/>
                  </a:cubicBezTo>
                  <a:cubicBezTo>
                    <a:pt x="4279646" y="4923600"/>
                    <a:pt x="4349750" y="4927600"/>
                    <a:pt x="4419600" y="4933950"/>
                  </a:cubicBezTo>
                  <a:cubicBezTo>
                    <a:pt x="4483100" y="4927600"/>
                    <a:pt x="4549105" y="4933668"/>
                    <a:pt x="4610100" y="4914900"/>
                  </a:cubicBezTo>
                  <a:cubicBezTo>
                    <a:pt x="4635849" y="4906977"/>
                    <a:pt x="4646554" y="4874997"/>
                    <a:pt x="4667250" y="4857750"/>
                  </a:cubicBezTo>
                  <a:cubicBezTo>
                    <a:pt x="4684839" y="4843093"/>
                    <a:pt x="4705350" y="4832350"/>
                    <a:pt x="4724400" y="4819650"/>
                  </a:cubicBezTo>
                  <a:cubicBezTo>
                    <a:pt x="4738828" y="4675375"/>
                    <a:pt x="4759818" y="4599371"/>
                    <a:pt x="4724400" y="4457700"/>
                  </a:cubicBezTo>
                  <a:cubicBezTo>
                    <a:pt x="4718847" y="4435488"/>
                    <a:pt x="4695599" y="4421472"/>
                    <a:pt x="4686300" y="4400550"/>
                  </a:cubicBezTo>
                  <a:cubicBezTo>
                    <a:pt x="4669989" y="4363850"/>
                    <a:pt x="4660900" y="4324350"/>
                    <a:pt x="4648200" y="4286250"/>
                  </a:cubicBezTo>
                  <a:lnTo>
                    <a:pt x="4629150" y="4229100"/>
                  </a:lnTo>
                  <a:cubicBezTo>
                    <a:pt x="4622800" y="4210050"/>
                    <a:pt x="4621239" y="4188658"/>
                    <a:pt x="4610100" y="4171950"/>
                  </a:cubicBezTo>
                  <a:cubicBezTo>
                    <a:pt x="4500911" y="4008166"/>
                    <a:pt x="4631820" y="4215391"/>
                    <a:pt x="4552950" y="4057650"/>
                  </a:cubicBezTo>
                  <a:cubicBezTo>
                    <a:pt x="4526428" y="4004606"/>
                    <a:pt x="4499831" y="3985481"/>
                    <a:pt x="4457700" y="3943350"/>
                  </a:cubicBezTo>
                  <a:cubicBezTo>
                    <a:pt x="4432588" y="3868015"/>
                    <a:pt x="4444408" y="3883392"/>
                    <a:pt x="4381500" y="3810000"/>
                  </a:cubicBezTo>
                  <a:cubicBezTo>
                    <a:pt x="4363967" y="3789545"/>
                    <a:pt x="4340009" y="3774773"/>
                    <a:pt x="4324350" y="3752850"/>
                  </a:cubicBezTo>
                  <a:cubicBezTo>
                    <a:pt x="4307844" y="3729742"/>
                    <a:pt x="4302002" y="3700279"/>
                    <a:pt x="4286250" y="3676650"/>
                  </a:cubicBezTo>
                  <a:cubicBezTo>
                    <a:pt x="4263696" y="3642819"/>
                    <a:pt x="4235450" y="3613150"/>
                    <a:pt x="4210050" y="3581400"/>
                  </a:cubicBezTo>
                  <a:cubicBezTo>
                    <a:pt x="4176572" y="3480965"/>
                    <a:pt x="4213127" y="3562232"/>
                    <a:pt x="4133850" y="3467100"/>
                  </a:cubicBezTo>
                  <a:cubicBezTo>
                    <a:pt x="4001240" y="3307968"/>
                    <a:pt x="4205565" y="3519765"/>
                    <a:pt x="4038600" y="3352800"/>
                  </a:cubicBezTo>
                  <a:cubicBezTo>
                    <a:pt x="3997114" y="3228341"/>
                    <a:pt x="4014888" y="3266263"/>
                    <a:pt x="3886200" y="3086100"/>
                  </a:cubicBezTo>
                  <a:cubicBezTo>
                    <a:pt x="3870541" y="3064177"/>
                    <a:pt x="3846297" y="3049646"/>
                    <a:pt x="3829050" y="3028950"/>
                  </a:cubicBezTo>
                  <a:cubicBezTo>
                    <a:pt x="3814393" y="3011361"/>
                    <a:pt x="3806161" y="2988912"/>
                    <a:pt x="3790950" y="2971800"/>
                  </a:cubicBezTo>
                  <a:cubicBezTo>
                    <a:pt x="3755153" y="2931528"/>
                    <a:pt x="3706538" y="2902332"/>
                    <a:pt x="3676650" y="2857500"/>
                  </a:cubicBezTo>
                  <a:lnTo>
                    <a:pt x="3600450" y="2743200"/>
                  </a:lnTo>
                  <a:cubicBezTo>
                    <a:pt x="3587750" y="2724150"/>
                    <a:pt x="3581400" y="2698750"/>
                    <a:pt x="3562350" y="2686050"/>
                  </a:cubicBezTo>
                  <a:lnTo>
                    <a:pt x="3505200" y="2647950"/>
                  </a:lnTo>
                  <a:cubicBezTo>
                    <a:pt x="3481245" y="2576085"/>
                    <a:pt x="3475454" y="2542004"/>
                    <a:pt x="3409950" y="2476500"/>
                  </a:cubicBezTo>
                  <a:cubicBezTo>
                    <a:pt x="3390900" y="2457450"/>
                    <a:pt x="3370333" y="2439805"/>
                    <a:pt x="3352800" y="2419350"/>
                  </a:cubicBezTo>
                  <a:cubicBezTo>
                    <a:pt x="3258284" y="2309081"/>
                    <a:pt x="3339107" y="2372121"/>
                    <a:pt x="3238500" y="2305050"/>
                  </a:cubicBezTo>
                  <a:cubicBezTo>
                    <a:pt x="3213100" y="2266950"/>
                    <a:pt x="3194679" y="2223129"/>
                    <a:pt x="3162300" y="2190750"/>
                  </a:cubicBezTo>
                  <a:cubicBezTo>
                    <a:pt x="3143250" y="2171700"/>
                    <a:pt x="3121690" y="2154866"/>
                    <a:pt x="3105150" y="2133600"/>
                  </a:cubicBezTo>
                  <a:cubicBezTo>
                    <a:pt x="3077037" y="2097455"/>
                    <a:pt x="3061329" y="2051679"/>
                    <a:pt x="3028950" y="2019300"/>
                  </a:cubicBezTo>
                  <a:cubicBezTo>
                    <a:pt x="3009900" y="2000250"/>
                    <a:pt x="2988340" y="1983416"/>
                    <a:pt x="2971800" y="1962150"/>
                  </a:cubicBezTo>
                  <a:cubicBezTo>
                    <a:pt x="2943687" y="1926005"/>
                    <a:pt x="2927979" y="1880229"/>
                    <a:pt x="2895600" y="1847850"/>
                  </a:cubicBezTo>
                  <a:cubicBezTo>
                    <a:pt x="2815999" y="1768249"/>
                    <a:pt x="2854614" y="1812253"/>
                    <a:pt x="2781300" y="1714500"/>
                  </a:cubicBezTo>
                  <a:cubicBezTo>
                    <a:pt x="2753611" y="1631434"/>
                    <a:pt x="2755414" y="1603427"/>
                    <a:pt x="2705100" y="1543050"/>
                  </a:cubicBezTo>
                  <a:cubicBezTo>
                    <a:pt x="2687853" y="1522354"/>
                    <a:pt x="2667000" y="1504950"/>
                    <a:pt x="2647950" y="1485900"/>
                  </a:cubicBezTo>
                  <a:cubicBezTo>
                    <a:pt x="2611517" y="1376602"/>
                    <a:pt x="2654991" y="1478624"/>
                    <a:pt x="2571750" y="1371600"/>
                  </a:cubicBezTo>
                  <a:cubicBezTo>
                    <a:pt x="2543637" y="1335455"/>
                    <a:pt x="2519109" y="1296565"/>
                    <a:pt x="2495550" y="1257300"/>
                  </a:cubicBezTo>
                  <a:cubicBezTo>
                    <a:pt x="2476500" y="1225550"/>
                    <a:pt x="2462497" y="1190163"/>
                    <a:pt x="2438400" y="1162050"/>
                  </a:cubicBezTo>
                  <a:cubicBezTo>
                    <a:pt x="2423500" y="1144667"/>
                    <a:pt x="2397439" y="1140139"/>
                    <a:pt x="2381250" y="1123950"/>
                  </a:cubicBezTo>
                  <a:cubicBezTo>
                    <a:pt x="2358799" y="1101499"/>
                    <a:pt x="2343150" y="1073150"/>
                    <a:pt x="2324100" y="1047750"/>
                  </a:cubicBezTo>
                  <a:cubicBezTo>
                    <a:pt x="2290622" y="947315"/>
                    <a:pt x="2327177" y="1028582"/>
                    <a:pt x="2247900" y="933450"/>
                  </a:cubicBezTo>
                  <a:cubicBezTo>
                    <a:pt x="2155047" y="822027"/>
                    <a:pt x="2279622" y="928666"/>
                    <a:pt x="2133600" y="819150"/>
                  </a:cubicBezTo>
                  <a:cubicBezTo>
                    <a:pt x="2085717" y="675502"/>
                    <a:pt x="2155877" y="846997"/>
                    <a:pt x="2057400" y="723900"/>
                  </a:cubicBezTo>
                  <a:cubicBezTo>
                    <a:pt x="2044856" y="708220"/>
                    <a:pt x="2052549" y="680949"/>
                    <a:pt x="2038350" y="666750"/>
                  </a:cubicBezTo>
                  <a:cubicBezTo>
                    <a:pt x="2005971" y="634371"/>
                    <a:pt x="1956429" y="622929"/>
                    <a:pt x="1924050" y="590550"/>
                  </a:cubicBezTo>
                  <a:cubicBezTo>
                    <a:pt x="1725877" y="392377"/>
                    <a:pt x="1995404" y="654432"/>
                    <a:pt x="1809750" y="495300"/>
                  </a:cubicBezTo>
                  <a:cubicBezTo>
                    <a:pt x="1744131" y="439055"/>
                    <a:pt x="1746375" y="415988"/>
                    <a:pt x="1676400" y="381000"/>
                  </a:cubicBezTo>
                  <a:cubicBezTo>
                    <a:pt x="1658439" y="372020"/>
                    <a:pt x="1638300" y="368300"/>
                    <a:pt x="1619250" y="361950"/>
                  </a:cubicBezTo>
                  <a:cubicBezTo>
                    <a:pt x="1593850" y="342900"/>
                    <a:pt x="1568886" y="323254"/>
                    <a:pt x="1543050" y="304800"/>
                  </a:cubicBezTo>
                  <a:cubicBezTo>
                    <a:pt x="1524419" y="291492"/>
                    <a:pt x="1503489" y="281357"/>
                    <a:pt x="1485900" y="266700"/>
                  </a:cubicBezTo>
                  <a:cubicBezTo>
                    <a:pt x="1366347" y="167073"/>
                    <a:pt x="1501632" y="245807"/>
                    <a:pt x="1333500" y="152400"/>
                  </a:cubicBezTo>
                  <a:cubicBezTo>
                    <a:pt x="1308676" y="138609"/>
                    <a:pt x="1283402" y="125487"/>
                    <a:pt x="1257300" y="114300"/>
                  </a:cubicBezTo>
                  <a:cubicBezTo>
                    <a:pt x="1238843" y="106390"/>
                    <a:pt x="1218111" y="104230"/>
                    <a:pt x="1200150" y="95250"/>
                  </a:cubicBezTo>
                  <a:cubicBezTo>
                    <a:pt x="1179672" y="85011"/>
                    <a:pt x="1164044" y="66169"/>
                    <a:pt x="1143000" y="57150"/>
                  </a:cubicBezTo>
                  <a:cubicBezTo>
                    <a:pt x="1118935" y="46837"/>
                    <a:pt x="1091315" y="47293"/>
                    <a:pt x="1066800" y="38100"/>
                  </a:cubicBezTo>
                  <a:cubicBezTo>
                    <a:pt x="1040210" y="28129"/>
                    <a:pt x="1016000" y="12700"/>
                    <a:pt x="990600" y="0"/>
                  </a:cubicBezTo>
                  <a:cubicBezTo>
                    <a:pt x="858120" y="16560"/>
                    <a:pt x="844752" y="16127"/>
                    <a:pt x="723900" y="38100"/>
                  </a:cubicBezTo>
                  <a:cubicBezTo>
                    <a:pt x="692043" y="43892"/>
                    <a:pt x="659888" y="48631"/>
                    <a:pt x="628650" y="57150"/>
                  </a:cubicBezTo>
                  <a:cubicBezTo>
                    <a:pt x="589904" y="67717"/>
                    <a:pt x="514350" y="95250"/>
                    <a:pt x="514350" y="95250"/>
                  </a:cubicBezTo>
                  <a:cubicBezTo>
                    <a:pt x="415873" y="242966"/>
                    <a:pt x="452630" y="166109"/>
                    <a:pt x="400050" y="323850"/>
                  </a:cubicBezTo>
                  <a:cubicBezTo>
                    <a:pt x="406400" y="400050"/>
                    <a:pt x="398635" y="478775"/>
                    <a:pt x="419100" y="552450"/>
                  </a:cubicBezTo>
                  <a:cubicBezTo>
                    <a:pt x="431356" y="596570"/>
                    <a:pt x="469900" y="628650"/>
                    <a:pt x="495300" y="666750"/>
                  </a:cubicBezTo>
                  <a:cubicBezTo>
                    <a:pt x="541276" y="735714"/>
                    <a:pt x="512922" y="713661"/>
                    <a:pt x="571500" y="742950"/>
                  </a:cubicBezTo>
                  <a:lnTo>
                    <a:pt x="300022" y="385754"/>
                  </a:ln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3415481">
              <a:off x="3073102" y="3323331"/>
              <a:ext cx="2571730" cy="797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40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itchFamily="34" charset="0"/>
                </a:rPr>
                <a:t>Λιπαρό οξύ</a:t>
              </a:r>
            </a:p>
          </p:txBody>
        </p:sp>
      </p:grpSp>
      <p:grpSp>
        <p:nvGrpSpPr>
          <p:cNvPr id="13" name="Group 17"/>
          <p:cNvGrpSpPr/>
          <p:nvPr/>
        </p:nvGrpSpPr>
        <p:grpSpPr>
          <a:xfrm rot="21286279">
            <a:off x="5764551" y="579961"/>
            <a:ext cx="2022542" cy="5883074"/>
            <a:chOff x="3387279" y="978934"/>
            <a:chExt cx="2247080" cy="5883074"/>
          </a:xfrm>
        </p:grpSpPr>
        <p:sp>
          <p:nvSpPr>
            <p:cNvPr id="22" name="Freeform 21"/>
            <p:cNvSpPr/>
            <p:nvPr/>
          </p:nvSpPr>
          <p:spPr>
            <a:xfrm rot="20671519">
              <a:off x="3387279" y="978934"/>
              <a:ext cx="2247080" cy="5883074"/>
            </a:xfrm>
            <a:custGeom>
              <a:avLst/>
              <a:gdLst>
                <a:gd name="connsiteX0" fmla="*/ 0 w 4759818"/>
                <a:gd name="connsiteY0" fmla="*/ 228600 h 4933950"/>
                <a:gd name="connsiteX1" fmla="*/ 0 w 4759818"/>
                <a:gd name="connsiteY1" fmla="*/ 228600 h 4933950"/>
                <a:gd name="connsiteX2" fmla="*/ 76200 w 4759818"/>
                <a:gd name="connsiteY2" fmla="*/ 381000 h 4933950"/>
                <a:gd name="connsiteX3" fmla="*/ 95250 w 4759818"/>
                <a:gd name="connsiteY3" fmla="*/ 438150 h 4933950"/>
                <a:gd name="connsiteX4" fmla="*/ 133350 w 4759818"/>
                <a:gd name="connsiteY4" fmla="*/ 495300 h 4933950"/>
                <a:gd name="connsiteX5" fmla="*/ 171450 w 4759818"/>
                <a:gd name="connsiteY5" fmla="*/ 609600 h 4933950"/>
                <a:gd name="connsiteX6" fmla="*/ 228600 w 4759818"/>
                <a:gd name="connsiteY6" fmla="*/ 723900 h 4933950"/>
                <a:gd name="connsiteX7" fmla="*/ 304800 w 4759818"/>
                <a:gd name="connsiteY7" fmla="*/ 838200 h 4933950"/>
                <a:gd name="connsiteX8" fmla="*/ 381000 w 4759818"/>
                <a:gd name="connsiteY8" fmla="*/ 971550 h 4933950"/>
                <a:gd name="connsiteX9" fmla="*/ 457200 w 4759818"/>
                <a:gd name="connsiteY9" fmla="*/ 1085850 h 4933950"/>
                <a:gd name="connsiteX10" fmla="*/ 514350 w 4759818"/>
                <a:gd name="connsiteY10" fmla="*/ 1219200 h 4933950"/>
                <a:gd name="connsiteX11" fmla="*/ 647700 w 4759818"/>
                <a:gd name="connsiteY11" fmla="*/ 1428750 h 4933950"/>
                <a:gd name="connsiteX12" fmla="*/ 704850 w 4759818"/>
                <a:gd name="connsiteY12" fmla="*/ 1562100 h 4933950"/>
                <a:gd name="connsiteX13" fmla="*/ 781050 w 4759818"/>
                <a:gd name="connsiteY13" fmla="*/ 1676400 h 4933950"/>
                <a:gd name="connsiteX14" fmla="*/ 838200 w 4759818"/>
                <a:gd name="connsiteY14" fmla="*/ 1733550 h 4933950"/>
                <a:gd name="connsiteX15" fmla="*/ 933450 w 4759818"/>
                <a:gd name="connsiteY15" fmla="*/ 1885950 h 4933950"/>
                <a:gd name="connsiteX16" fmla="*/ 1009650 w 4759818"/>
                <a:gd name="connsiteY16" fmla="*/ 1943100 h 4933950"/>
                <a:gd name="connsiteX17" fmla="*/ 1066800 w 4759818"/>
                <a:gd name="connsiteY17" fmla="*/ 2057400 h 4933950"/>
                <a:gd name="connsiteX18" fmla="*/ 1123950 w 4759818"/>
                <a:gd name="connsiteY18" fmla="*/ 2114550 h 4933950"/>
                <a:gd name="connsiteX19" fmla="*/ 1162050 w 4759818"/>
                <a:gd name="connsiteY19" fmla="*/ 2171700 h 4933950"/>
                <a:gd name="connsiteX20" fmla="*/ 1219200 w 4759818"/>
                <a:gd name="connsiteY20" fmla="*/ 2209800 h 4933950"/>
                <a:gd name="connsiteX21" fmla="*/ 1276350 w 4759818"/>
                <a:gd name="connsiteY21" fmla="*/ 2286000 h 4933950"/>
                <a:gd name="connsiteX22" fmla="*/ 1390650 w 4759818"/>
                <a:gd name="connsiteY22" fmla="*/ 2400300 h 4933950"/>
                <a:gd name="connsiteX23" fmla="*/ 1447800 w 4759818"/>
                <a:gd name="connsiteY23" fmla="*/ 2457450 h 4933950"/>
                <a:gd name="connsiteX24" fmla="*/ 1543050 w 4759818"/>
                <a:gd name="connsiteY24" fmla="*/ 2552700 h 4933950"/>
                <a:gd name="connsiteX25" fmla="*/ 1619250 w 4759818"/>
                <a:gd name="connsiteY25" fmla="*/ 2667000 h 4933950"/>
                <a:gd name="connsiteX26" fmla="*/ 1676400 w 4759818"/>
                <a:gd name="connsiteY26" fmla="*/ 2724150 h 4933950"/>
                <a:gd name="connsiteX27" fmla="*/ 1790700 w 4759818"/>
                <a:gd name="connsiteY27" fmla="*/ 2895600 h 4933950"/>
                <a:gd name="connsiteX28" fmla="*/ 1828800 w 4759818"/>
                <a:gd name="connsiteY28" fmla="*/ 2952750 h 4933950"/>
                <a:gd name="connsiteX29" fmla="*/ 1924050 w 4759818"/>
                <a:gd name="connsiteY29" fmla="*/ 3067050 h 4933950"/>
                <a:gd name="connsiteX30" fmla="*/ 1981200 w 4759818"/>
                <a:gd name="connsiteY30" fmla="*/ 3124200 h 4933950"/>
                <a:gd name="connsiteX31" fmla="*/ 2019300 w 4759818"/>
                <a:gd name="connsiteY31" fmla="*/ 3200400 h 4933950"/>
                <a:gd name="connsiteX32" fmla="*/ 2114550 w 4759818"/>
                <a:gd name="connsiteY32" fmla="*/ 3333750 h 4933950"/>
                <a:gd name="connsiteX33" fmla="*/ 2171700 w 4759818"/>
                <a:gd name="connsiteY33" fmla="*/ 3390900 h 4933950"/>
                <a:gd name="connsiteX34" fmla="*/ 2247900 w 4759818"/>
                <a:gd name="connsiteY34" fmla="*/ 3486150 h 4933950"/>
                <a:gd name="connsiteX35" fmla="*/ 2324100 w 4759818"/>
                <a:gd name="connsiteY35" fmla="*/ 3600450 h 4933950"/>
                <a:gd name="connsiteX36" fmla="*/ 2438400 w 4759818"/>
                <a:gd name="connsiteY36" fmla="*/ 3733800 h 4933950"/>
                <a:gd name="connsiteX37" fmla="*/ 2495550 w 4759818"/>
                <a:gd name="connsiteY37" fmla="*/ 3790950 h 4933950"/>
                <a:gd name="connsiteX38" fmla="*/ 2590800 w 4759818"/>
                <a:gd name="connsiteY38" fmla="*/ 3886200 h 4933950"/>
                <a:gd name="connsiteX39" fmla="*/ 2686050 w 4759818"/>
                <a:gd name="connsiteY39" fmla="*/ 4000500 h 4933950"/>
                <a:gd name="connsiteX40" fmla="*/ 2762250 w 4759818"/>
                <a:gd name="connsiteY40" fmla="*/ 4114800 h 4933950"/>
                <a:gd name="connsiteX41" fmla="*/ 2819400 w 4759818"/>
                <a:gd name="connsiteY41" fmla="*/ 4152900 h 4933950"/>
                <a:gd name="connsiteX42" fmla="*/ 2952750 w 4759818"/>
                <a:gd name="connsiteY42" fmla="*/ 4286250 h 4933950"/>
                <a:gd name="connsiteX43" fmla="*/ 3028950 w 4759818"/>
                <a:gd name="connsiteY43" fmla="*/ 4343400 h 4933950"/>
                <a:gd name="connsiteX44" fmla="*/ 3143250 w 4759818"/>
                <a:gd name="connsiteY44" fmla="*/ 4419600 h 4933950"/>
                <a:gd name="connsiteX45" fmla="*/ 3314700 w 4759818"/>
                <a:gd name="connsiteY45" fmla="*/ 4552950 h 4933950"/>
                <a:gd name="connsiteX46" fmla="*/ 3371850 w 4759818"/>
                <a:gd name="connsiteY46" fmla="*/ 4572000 h 4933950"/>
                <a:gd name="connsiteX47" fmla="*/ 3409950 w 4759818"/>
                <a:gd name="connsiteY47" fmla="*/ 4629150 h 4933950"/>
                <a:gd name="connsiteX48" fmla="*/ 3543300 w 4759818"/>
                <a:gd name="connsiteY48" fmla="*/ 4686300 h 4933950"/>
                <a:gd name="connsiteX49" fmla="*/ 3600450 w 4759818"/>
                <a:gd name="connsiteY49" fmla="*/ 4724400 h 4933950"/>
                <a:gd name="connsiteX50" fmla="*/ 3714750 w 4759818"/>
                <a:gd name="connsiteY50" fmla="*/ 4762500 h 4933950"/>
                <a:gd name="connsiteX51" fmla="*/ 3905250 w 4759818"/>
                <a:gd name="connsiteY51" fmla="*/ 4857750 h 4933950"/>
                <a:gd name="connsiteX52" fmla="*/ 4038600 w 4759818"/>
                <a:gd name="connsiteY52" fmla="*/ 4876800 h 4933950"/>
                <a:gd name="connsiteX53" fmla="*/ 4210050 w 4759818"/>
                <a:gd name="connsiteY53" fmla="*/ 4914900 h 4933950"/>
                <a:gd name="connsiteX54" fmla="*/ 4419600 w 4759818"/>
                <a:gd name="connsiteY54" fmla="*/ 4933950 h 4933950"/>
                <a:gd name="connsiteX55" fmla="*/ 4610100 w 4759818"/>
                <a:gd name="connsiteY55" fmla="*/ 4914900 h 4933950"/>
                <a:gd name="connsiteX56" fmla="*/ 4667250 w 4759818"/>
                <a:gd name="connsiteY56" fmla="*/ 4857750 h 4933950"/>
                <a:gd name="connsiteX57" fmla="*/ 4724400 w 4759818"/>
                <a:gd name="connsiteY57" fmla="*/ 4819650 h 4933950"/>
                <a:gd name="connsiteX58" fmla="*/ 4724400 w 4759818"/>
                <a:gd name="connsiteY58" fmla="*/ 4457700 h 4933950"/>
                <a:gd name="connsiteX59" fmla="*/ 4686300 w 4759818"/>
                <a:gd name="connsiteY59" fmla="*/ 4400550 h 4933950"/>
                <a:gd name="connsiteX60" fmla="*/ 4648200 w 4759818"/>
                <a:gd name="connsiteY60" fmla="*/ 4286250 h 4933950"/>
                <a:gd name="connsiteX61" fmla="*/ 4629150 w 4759818"/>
                <a:gd name="connsiteY61" fmla="*/ 4229100 h 4933950"/>
                <a:gd name="connsiteX62" fmla="*/ 4610100 w 4759818"/>
                <a:gd name="connsiteY62" fmla="*/ 4171950 h 4933950"/>
                <a:gd name="connsiteX63" fmla="*/ 4552950 w 4759818"/>
                <a:gd name="connsiteY63" fmla="*/ 4057650 h 4933950"/>
                <a:gd name="connsiteX64" fmla="*/ 4457700 w 4759818"/>
                <a:gd name="connsiteY64" fmla="*/ 3943350 h 4933950"/>
                <a:gd name="connsiteX65" fmla="*/ 4381500 w 4759818"/>
                <a:gd name="connsiteY65" fmla="*/ 3810000 h 4933950"/>
                <a:gd name="connsiteX66" fmla="*/ 4324350 w 4759818"/>
                <a:gd name="connsiteY66" fmla="*/ 3752850 h 4933950"/>
                <a:gd name="connsiteX67" fmla="*/ 4286250 w 4759818"/>
                <a:gd name="connsiteY67" fmla="*/ 3676650 h 4933950"/>
                <a:gd name="connsiteX68" fmla="*/ 4210050 w 4759818"/>
                <a:gd name="connsiteY68" fmla="*/ 3581400 h 4933950"/>
                <a:gd name="connsiteX69" fmla="*/ 4133850 w 4759818"/>
                <a:gd name="connsiteY69" fmla="*/ 3467100 h 4933950"/>
                <a:gd name="connsiteX70" fmla="*/ 4038600 w 4759818"/>
                <a:gd name="connsiteY70" fmla="*/ 3352800 h 4933950"/>
                <a:gd name="connsiteX71" fmla="*/ 3886200 w 4759818"/>
                <a:gd name="connsiteY71" fmla="*/ 3086100 h 4933950"/>
                <a:gd name="connsiteX72" fmla="*/ 3829050 w 4759818"/>
                <a:gd name="connsiteY72" fmla="*/ 3028950 h 4933950"/>
                <a:gd name="connsiteX73" fmla="*/ 3790950 w 4759818"/>
                <a:gd name="connsiteY73" fmla="*/ 2971800 h 4933950"/>
                <a:gd name="connsiteX74" fmla="*/ 3676650 w 4759818"/>
                <a:gd name="connsiteY74" fmla="*/ 2857500 h 4933950"/>
                <a:gd name="connsiteX75" fmla="*/ 3600450 w 4759818"/>
                <a:gd name="connsiteY75" fmla="*/ 2743200 h 4933950"/>
                <a:gd name="connsiteX76" fmla="*/ 3562350 w 4759818"/>
                <a:gd name="connsiteY76" fmla="*/ 2686050 h 4933950"/>
                <a:gd name="connsiteX77" fmla="*/ 3505200 w 4759818"/>
                <a:gd name="connsiteY77" fmla="*/ 2647950 h 4933950"/>
                <a:gd name="connsiteX78" fmla="*/ 3409950 w 4759818"/>
                <a:gd name="connsiteY78" fmla="*/ 2476500 h 4933950"/>
                <a:gd name="connsiteX79" fmla="*/ 3352800 w 4759818"/>
                <a:gd name="connsiteY79" fmla="*/ 2419350 h 4933950"/>
                <a:gd name="connsiteX80" fmla="*/ 3238500 w 4759818"/>
                <a:gd name="connsiteY80" fmla="*/ 2305050 h 4933950"/>
                <a:gd name="connsiteX81" fmla="*/ 3162300 w 4759818"/>
                <a:gd name="connsiteY81" fmla="*/ 2190750 h 4933950"/>
                <a:gd name="connsiteX82" fmla="*/ 3105150 w 4759818"/>
                <a:gd name="connsiteY82" fmla="*/ 2133600 h 4933950"/>
                <a:gd name="connsiteX83" fmla="*/ 3028950 w 4759818"/>
                <a:gd name="connsiteY83" fmla="*/ 2019300 h 4933950"/>
                <a:gd name="connsiteX84" fmla="*/ 2971800 w 4759818"/>
                <a:gd name="connsiteY84" fmla="*/ 1962150 h 4933950"/>
                <a:gd name="connsiteX85" fmla="*/ 2895600 w 4759818"/>
                <a:gd name="connsiteY85" fmla="*/ 1847850 h 4933950"/>
                <a:gd name="connsiteX86" fmla="*/ 2781300 w 4759818"/>
                <a:gd name="connsiteY86" fmla="*/ 1714500 h 4933950"/>
                <a:gd name="connsiteX87" fmla="*/ 2705100 w 4759818"/>
                <a:gd name="connsiteY87" fmla="*/ 1543050 h 4933950"/>
                <a:gd name="connsiteX88" fmla="*/ 2647950 w 4759818"/>
                <a:gd name="connsiteY88" fmla="*/ 1485900 h 4933950"/>
                <a:gd name="connsiteX89" fmla="*/ 2571750 w 4759818"/>
                <a:gd name="connsiteY89" fmla="*/ 1371600 h 4933950"/>
                <a:gd name="connsiteX90" fmla="*/ 2495550 w 4759818"/>
                <a:gd name="connsiteY90" fmla="*/ 1257300 h 4933950"/>
                <a:gd name="connsiteX91" fmla="*/ 2438400 w 4759818"/>
                <a:gd name="connsiteY91" fmla="*/ 1162050 h 4933950"/>
                <a:gd name="connsiteX92" fmla="*/ 2381250 w 4759818"/>
                <a:gd name="connsiteY92" fmla="*/ 1123950 h 4933950"/>
                <a:gd name="connsiteX93" fmla="*/ 2324100 w 4759818"/>
                <a:gd name="connsiteY93" fmla="*/ 1047750 h 4933950"/>
                <a:gd name="connsiteX94" fmla="*/ 2247900 w 4759818"/>
                <a:gd name="connsiteY94" fmla="*/ 933450 h 4933950"/>
                <a:gd name="connsiteX95" fmla="*/ 2133600 w 4759818"/>
                <a:gd name="connsiteY95" fmla="*/ 819150 h 4933950"/>
                <a:gd name="connsiteX96" fmla="*/ 2057400 w 4759818"/>
                <a:gd name="connsiteY96" fmla="*/ 723900 h 4933950"/>
                <a:gd name="connsiteX97" fmla="*/ 2038350 w 4759818"/>
                <a:gd name="connsiteY97" fmla="*/ 666750 h 4933950"/>
                <a:gd name="connsiteX98" fmla="*/ 1924050 w 4759818"/>
                <a:gd name="connsiteY98" fmla="*/ 590550 h 4933950"/>
                <a:gd name="connsiteX99" fmla="*/ 1809750 w 4759818"/>
                <a:gd name="connsiteY99" fmla="*/ 495300 h 4933950"/>
                <a:gd name="connsiteX100" fmla="*/ 1676400 w 4759818"/>
                <a:gd name="connsiteY100" fmla="*/ 381000 h 4933950"/>
                <a:gd name="connsiteX101" fmla="*/ 1619250 w 4759818"/>
                <a:gd name="connsiteY101" fmla="*/ 361950 h 4933950"/>
                <a:gd name="connsiteX102" fmla="*/ 1543050 w 4759818"/>
                <a:gd name="connsiteY102" fmla="*/ 304800 h 4933950"/>
                <a:gd name="connsiteX103" fmla="*/ 1485900 w 4759818"/>
                <a:gd name="connsiteY103" fmla="*/ 266700 h 4933950"/>
                <a:gd name="connsiteX104" fmla="*/ 1333500 w 4759818"/>
                <a:gd name="connsiteY104" fmla="*/ 152400 h 4933950"/>
                <a:gd name="connsiteX105" fmla="*/ 1257300 w 4759818"/>
                <a:gd name="connsiteY105" fmla="*/ 114300 h 4933950"/>
                <a:gd name="connsiteX106" fmla="*/ 1200150 w 4759818"/>
                <a:gd name="connsiteY106" fmla="*/ 95250 h 4933950"/>
                <a:gd name="connsiteX107" fmla="*/ 1143000 w 4759818"/>
                <a:gd name="connsiteY107" fmla="*/ 57150 h 4933950"/>
                <a:gd name="connsiteX108" fmla="*/ 1066800 w 4759818"/>
                <a:gd name="connsiteY108" fmla="*/ 38100 h 4933950"/>
                <a:gd name="connsiteX109" fmla="*/ 990600 w 4759818"/>
                <a:gd name="connsiteY109" fmla="*/ 0 h 4933950"/>
                <a:gd name="connsiteX110" fmla="*/ 723900 w 4759818"/>
                <a:gd name="connsiteY110" fmla="*/ 38100 h 4933950"/>
                <a:gd name="connsiteX111" fmla="*/ 628650 w 4759818"/>
                <a:gd name="connsiteY111" fmla="*/ 57150 h 4933950"/>
                <a:gd name="connsiteX112" fmla="*/ 514350 w 4759818"/>
                <a:gd name="connsiteY112" fmla="*/ 95250 h 4933950"/>
                <a:gd name="connsiteX113" fmla="*/ 400050 w 4759818"/>
                <a:gd name="connsiteY113" fmla="*/ 323850 h 4933950"/>
                <a:gd name="connsiteX114" fmla="*/ 419100 w 4759818"/>
                <a:gd name="connsiteY114" fmla="*/ 552450 h 4933950"/>
                <a:gd name="connsiteX115" fmla="*/ 495300 w 4759818"/>
                <a:gd name="connsiteY115" fmla="*/ 666750 h 4933950"/>
                <a:gd name="connsiteX116" fmla="*/ 571500 w 4759818"/>
                <a:gd name="connsiteY116" fmla="*/ 742950 h 4933950"/>
                <a:gd name="connsiteX117" fmla="*/ 571500 w 4759818"/>
                <a:gd name="connsiteY117" fmla="*/ 742950 h 4933950"/>
                <a:gd name="connsiteX0" fmla="*/ 0 w 4759818"/>
                <a:gd name="connsiteY0" fmla="*/ 228600 h 4933950"/>
                <a:gd name="connsiteX1" fmla="*/ 0 w 4759818"/>
                <a:gd name="connsiteY1" fmla="*/ 228600 h 4933950"/>
                <a:gd name="connsiteX2" fmla="*/ 371460 w 4759818"/>
                <a:gd name="connsiteY2" fmla="*/ 528630 h 4933950"/>
                <a:gd name="connsiteX3" fmla="*/ 95250 w 4759818"/>
                <a:gd name="connsiteY3" fmla="*/ 438150 h 4933950"/>
                <a:gd name="connsiteX4" fmla="*/ 133350 w 4759818"/>
                <a:gd name="connsiteY4" fmla="*/ 495300 h 4933950"/>
                <a:gd name="connsiteX5" fmla="*/ 171450 w 4759818"/>
                <a:gd name="connsiteY5" fmla="*/ 609600 h 4933950"/>
                <a:gd name="connsiteX6" fmla="*/ 228600 w 4759818"/>
                <a:gd name="connsiteY6" fmla="*/ 723900 h 4933950"/>
                <a:gd name="connsiteX7" fmla="*/ 304800 w 4759818"/>
                <a:gd name="connsiteY7" fmla="*/ 838200 h 4933950"/>
                <a:gd name="connsiteX8" fmla="*/ 381000 w 4759818"/>
                <a:gd name="connsiteY8" fmla="*/ 971550 h 4933950"/>
                <a:gd name="connsiteX9" fmla="*/ 457200 w 4759818"/>
                <a:gd name="connsiteY9" fmla="*/ 1085850 h 4933950"/>
                <a:gd name="connsiteX10" fmla="*/ 514350 w 4759818"/>
                <a:gd name="connsiteY10" fmla="*/ 1219200 h 4933950"/>
                <a:gd name="connsiteX11" fmla="*/ 647700 w 4759818"/>
                <a:gd name="connsiteY11" fmla="*/ 1428750 h 4933950"/>
                <a:gd name="connsiteX12" fmla="*/ 704850 w 4759818"/>
                <a:gd name="connsiteY12" fmla="*/ 1562100 h 4933950"/>
                <a:gd name="connsiteX13" fmla="*/ 781050 w 4759818"/>
                <a:gd name="connsiteY13" fmla="*/ 1676400 h 4933950"/>
                <a:gd name="connsiteX14" fmla="*/ 838200 w 4759818"/>
                <a:gd name="connsiteY14" fmla="*/ 1733550 h 4933950"/>
                <a:gd name="connsiteX15" fmla="*/ 933450 w 4759818"/>
                <a:gd name="connsiteY15" fmla="*/ 1885950 h 4933950"/>
                <a:gd name="connsiteX16" fmla="*/ 1009650 w 4759818"/>
                <a:gd name="connsiteY16" fmla="*/ 1943100 h 4933950"/>
                <a:gd name="connsiteX17" fmla="*/ 1066800 w 4759818"/>
                <a:gd name="connsiteY17" fmla="*/ 2057400 h 4933950"/>
                <a:gd name="connsiteX18" fmla="*/ 1123950 w 4759818"/>
                <a:gd name="connsiteY18" fmla="*/ 2114550 h 4933950"/>
                <a:gd name="connsiteX19" fmla="*/ 1162050 w 4759818"/>
                <a:gd name="connsiteY19" fmla="*/ 2171700 h 4933950"/>
                <a:gd name="connsiteX20" fmla="*/ 1219200 w 4759818"/>
                <a:gd name="connsiteY20" fmla="*/ 2209800 h 4933950"/>
                <a:gd name="connsiteX21" fmla="*/ 1276350 w 4759818"/>
                <a:gd name="connsiteY21" fmla="*/ 2286000 h 4933950"/>
                <a:gd name="connsiteX22" fmla="*/ 1390650 w 4759818"/>
                <a:gd name="connsiteY22" fmla="*/ 2400300 h 4933950"/>
                <a:gd name="connsiteX23" fmla="*/ 1447800 w 4759818"/>
                <a:gd name="connsiteY23" fmla="*/ 2457450 h 4933950"/>
                <a:gd name="connsiteX24" fmla="*/ 1543050 w 4759818"/>
                <a:gd name="connsiteY24" fmla="*/ 2552700 h 4933950"/>
                <a:gd name="connsiteX25" fmla="*/ 1619250 w 4759818"/>
                <a:gd name="connsiteY25" fmla="*/ 2667000 h 4933950"/>
                <a:gd name="connsiteX26" fmla="*/ 1676400 w 4759818"/>
                <a:gd name="connsiteY26" fmla="*/ 2724150 h 4933950"/>
                <a:gd name="connsiteX27" fmla="*/ 1790700 w 4759818"/>
                <a:gd name="connsiteY27" fmla="*/ 2895600 h 4933950"/>
                <a:gd name="connsiteX28" fmla="*/ 1828800 w 4759818"/>
                <a:gd name="connsiteY28" fmla="*/ 2952750 h 4933950"/>
                <a:gd name="connsiteX29" fmla="*/ 1924050 w 4759818"/>
                <a:gd name="connsiteY29" fmla="*/ 3067050 h 4933950"/>
                <a:gd name="connsiteX30" fmla="*/ 1981200 w 4759818"/>
                <a:gd name="connsiteY30" fmla="*/ 3124200 h 4933950"/>
                <a:gd name="connsiteX31" fmla="*/ 2019300 w 4759818"/>
                <a:gd name="connsiteY31" fmla="*/ 3200400 h 4933950"/>
                <a:gd name="connsiteX32" fmla="*/ 2114550 w 4759818"/>
                <a:gd name="connsiteY32" fmla="*/ 3333750 h 4933950"/>
                <a:gd name="connsiteX33" fmla="*/ 2171700 w 4759818"/>
                <a:gd name="connsiteY33" fmla="*/ 3390900 h 4933950"/>
                <a:gd name="connsiteX34" fmla="*/ 2247900 w 4759818"/>
                <a:gd name="connsiteY34" fmla="*/ 3486150 h 4933950"/>
                <a:gd name="connsiteX35" fmla="*/ 2324100 w 4759818"/>
                <a:gd name="connsiteY35" fmla="*/ 3600450 h 4933950"/>
                <a:gd name="connsiteX36" fmla="*/ 2438400 w 4759818"/>
                <a:gd name="connsiteY36" fmla="*/ 3733800 h 4933950"/>
                <a:gd name="connsiteX37" fmla="*/ 2495550 w 4759818"/>
                <a:gd name="connsiteY37" fmla="*/ 3790950 h 4933950"/>
                <a:gd name="connsiteX38" fmla="*/ 2590800 w 4759818"/>
                <a:gd name="connsiteY38" fmla="*/ 3886200 h 4933950"/>
                <a:gd name="connsiteX39" fmla="*/ 2686050 w 4759818"/>
                <a:gd name="connsiteY39" fmla="*/ 4000500 h 4933950"/>
                <a:gd name="connsiteX40" fmla="*/ 2762250 w 4759818"/>
                <a:gd name="connsiteY40" fmla="*/ 4114800 h 4933950"/>
                <a:gd name="connsiteX41" fmla="*/ 2819400 w 4759818"/>
                <a:gd name="connsiteY41" fmla="*/ 4152900 h 4933950"/>
                <a:gd name="connsiteX42" fmla="*/ 2952750 w 4759818"/>
                <a:gd name="connsiteY42" fmla="*/ 4286250 h 4933950"/>
                <a:gd name="connsiteX43" fmla="*/ 3028950 w 4759818"/>
                <a:gd name="connsiteY43" fmla="*/ 4343400 h 4933950"/>
                <a:gd name="connsiteX44" fmla="*/ 3143250 w 4759818"/>
                <a:gd name="connsiteY44" fmla="*/ 4419600 h 4933950"/>
                <a:gd name="connsiteX45" fmla="*/ 3314700 w 4759818"/>
                <a:gd name="connsiteY45" fmla="*/ 4552950 h 4933950"/>
                <a:gd name="connsiteX46" fmla="*/ 3371850 w 4759818"/>
                <a:gd name="connsiteY46" fmla="*/ 4572000 h 4933950"/>
                <a:gd name="connsiteX47" fmla="*/ 3409950 w 4759818"/>
                <a:gd name="connsiteY47" fmla="*/ 4629150 h 4933950"/>
                <a:gd name="connsiteX48" fmla="*/ 3543300 w 4759818"/>
                <a:gd name="connsiteY48" fmla="*/ 4686300 h 4933950"/>
                <a:gd name="connsiteX49" fmla="*/ 3600450 w 4759818"/>
                <a:gd name="connsiteY49" fmla="*/ 4724400 h 4933950"/>
                <a:gd name="connsiteX50" fmla="*/ 3714750 w 4759818"/>
                <a:gd name="connsiteY50" fmla="*/ 4762500 h 4933950"/>
                <a:gd name="connsiteX51" fmla="*/ 3905250 w 4759818"/>
                <a:gd name="connsiteY51" fmla="*/ 4857750 h 4933950"/>
                <a:gd name="connsiteX52" fmla="*/ 4038600 w 4759818"/>
                <a:gd name="connsiteY52" fmla="*/ 4876800 h 4933950"/>
                <a:gd name="connsiteX53" fmla="*/ 4210050 w 4759818"/>
                <a:gd name="connsiteY53" fmla="*/ 4914900 h 4933950"/>
                <a:gd name="connsiteX54" fmla="*/ 4419600 w 4759818"/>
                <a:gd name="connsiteY54" fmla="*/ 4933950 h 4933950"/>
                <a:gd name="connsiteX55" fmla="*/ 4610100 w 4759818"/>
                <a:gd name="connsiteY55" fmla="*/ 4914900 h 4933950"/>
                <a:gd name="connsiteX56" fmla="*/ 4667250 w 4759818"/>
                <a:gd name="connsiteY56" fmla="*/ 4857750 h 4933950"/>
                <a:gd name="connsiteX57" fmla="*/ 4724400 w 4759818"/>
                <a:gd name="connsiteY57" fmla="*/ 4819650 h 4933950"/>
                <a:gd name="connsiteX58" fmla="*/ 4724400 w 4759818"/>
                <a:gd name="connsiteY58" fmla="*/ 4457700 h 4933950"/>
                <a:gd name="connsiteX59" fmla="*/ 4686300 w 4759818"/>
                <a:gd name="connsiteY59" fmla="*/ 4400550 h 4933950"/>
                <a:gd name="connsiteX60" fmla="*/ 4648200 w 4759818"/>
                <a:gd name="connsiteY60" fmla="*/ 4286250 h 4933950"/>
                <a:gd name="connsiteX61" fmla="*/ 4629150 w 4759818"/>
                <a:gd name="connsiteY61" fmla="*/ 4229100 h 4933950"/>
                <a:gd name="connsiteX62" fmla="*/ 4610100 w 4759818"/>
                <a:gd name="connsiteY62" fmla="*/ 4171950 h 4933950"/>
                <a:gd name="connsiteX63" fmla="*/ 4552950 w 4759818"/>
                <a:gd name="connsiteY63" fmla="*/ 4057650 h 4933950"/>
                <a:gd name="connsiteX64" fmla="*/ 4457700 w 4759818"/>
                <a:gd name="connsiteY64" fmla="*/ 3943350 h 4933950"/>
                <a:gd name="connsiteX65" fmla="*/ 4381500 w 4759818"/>
                <a:gd name="connsiteY65" fmla="*/ 3810000 h 4933950"/>
                <a:gd name="connsiteX66" fmla="*/ 4324350 w 4759818"/>
                <a:gd name="connsiteY66" fmla="*/ 3752850 h 4933950"/>
                <a:gd name="connsiteX67" fmla="*/ 4286250 w 4759818"/>
                <a:gd name="connsiteY67" fmla="*/ 3676650 h 4933950"/>
                <a:gd name="connsiteX68" fmla="*/ 4210050 w 4759818"/>
                <a:gd name="connsiteY68" fmla="*/ 3581400 h 4933950"/>
                <a:gd name="connsiteX69" fmla="*/ 4133850 w 4759818"/>
                <a:gd name="connsiteY69" fmla="*/ 3467100 h 4933950"/>
                <a:gd name="connsiteX70" fmla="*/ 4038600 w 4759818"/>
                <a:gd name="connsiteY70" fmla="*/ 3352800 h 4933950"/>
                <a:gd name="connsiteX71" fmla="*/ 3886200 w 4759818"/>
                <a:gd name="connsiteY71" fmla="*/ 3086100 h 4933950"/>
                <a:gd name="connsiteX72" fmla="*/ 3829050 w 4759818"/>
                <a:gd name="connsiteY72" fmla="*/ 3028950 h 4933950"/>
                <a:gd name="connsiteX73" fmla="*/ 3790950 w 4759818"/>
                <a:gd name="connsiteY73" fmla="*/ 2971800 h 4933950"/>
                <a:gd name="connsiteX74" fmla="*/ 3676650 w 4759818"/>
                <a:gd name="connsiteY74" fmla="*/ 2857500 h 4933950"/>
                <a:gd name="connsiteX75" fmla="*/ 3600450 w 4759818"/>
                <a:gd name="connsiteY75" fmla="*/ 2743200 h 4933950"/>
                <a:gd name="connsiteX76" fmla="*/ 3562350 w 4759818"/>
                <a:gd name="connsiteY76" fmla="*/ 2686050 h 4933950"/>
                <a:gd name="connsiteX77" fmla="*/ 3505200 w 4759818"/>
                <a:gd name="connsiteY77" fmla="*/ 2647950 h 4933950"/>
                <a:gd name="connsiteX78" fmla="*/ 3409950 w 4759818"/>
                <a:gd name="connsiteY78" fmla="*/ 2476500 h 4933950"/>
                <a:gd name="connsiteX79" fmla="*/ 3352800 w 4759818"/>
                <a:gd name="connsiteY79" fmla="*/ 2419350 h 4933950"/>
                <a:gd name="connsiteX80" fmla="*/ 3238500 w 4759818"/>
                <a:gd name="connsiteY80" fmla="*/ 2305050 h 4933950"/>
                <a:gd name="connsiteX81" fmla="*/ 3162300 w 4759818"/>
                <a:gd name="connsiteY81" fmla="*/ 2190750 h 4933950"/>
                <a:gd name="connsiteX82" fmla="*/ 3105150 w 4759818"/>
                <a:gd name="connsiteY82" fmla="*/ 2133600 h 4933950"/>
                <a:gd name="connsiteX83" fmla="*/ 3028950 w 4759818"/>
                <a:gd name="connsiteY83" fmla="*/ 2019300 h 4933950"/>
                <a:gd name="connsiteX84" fmla="*/ 2971800 w 4759818"/>
                <a:gd name="connsiteY84" fmla="*/ 1962150 h 4933950"/>
                <a:gd name="connsiteX85" fmla="*/ 2895600 w 4759818"/>
                <a:gd name="connsiteY85" fmla="*/ 1847850 h 4933950"/>
                <a:gd name="connsiteX86" fmla="*/ 2781300 w 4759818"/>
                <a:gd name="connsiteY86" fmla="*/ 1714500 h 4933950"/>
                <a:gd name="connsiteX87" fmla="*/ 2705100 w 4759818"/>
                <a:gd name="connsiteY87" fmla="*/ 1543050 h 4933950"/>
                <a:gd name="connsiteX88" fmla="*/ 2647950 w 4759818"/>
                <a:gd name="connsiteY88" fmla="*/ 1485900 h 4933950"/>
                <a:gd name="connsiteX89" fmla="*/ 2571750 w 4759818"/>
                <a:gd name="connsiteY89" fmla="*/ 1371600 h 4933950"/>
                <a:gd name="connsiteX90" fmla="*/ 2495550 w 4759818"/>
                <a:gd name="connsiteY90" fmla="*/ 1257300 h 4933950"/>
                <a:gd name="connsiteX91" fmla="*/ 2438400 w 4759818"/>
                <a:gd name="connsiteY91" fmla="*/ 1162050 h 4933950"/>
                <a:gd name="connsiteX92" fmla="*/ 2381250 w 4759818"/>
                <a:gd name="connsiteY92" fmla="*/ 1123950 h 4933950"/>
                <a:gd name="connsiteX93" fmla="*/ 2324100 w 4759818"/>
                <a:gd name="connsiteY93" fmla="*/ 1047750 h 4933950"/>
                <a:gd name="connsiteX94" fmla="*/ 2247900 w 4759818"/>
                <a:gd name="connsiteY94" fmla="*/ 933450 h 4933950"/>
                <a:gd name="connsiteX95" fmla="*/ 2133600 w 4759818"/>
                <a:gd name="connsiteY95" fmla="*/ 819150 h 4933950"/>
                <a:gd name="connsiteX96" fmla="*/ 2057400 w 4759818"/>
                <a:gd name="connsiteY96" fmla="*/ 723900 h 4933950"/>
                <a:gd name="connsiteX97" fmla="*/ 2038350 w 4759818"/>
                <a:gd name="connsiteY97" fmla="*/ 666750 h 4933950"/>
                <a:gd name="connsiteX98" fmla="*/ 1924050 w 4759818"/>
                <a:gd name="connsiteY98" fmla="*/ 590550 h 4933950"/>
                <a:gd name="connsiteX99" fmla="*/ 1809750 w 4759818"/>
                <a:gd name="connsiteY99" fmla="*/ 495300 h 4933950"/>
                <a:gd name="connsiteX100" fmla="*/ 1676400 w 4759818"/>
                <a:gd name="connsiteY100" fmla="*/ 381000 h 4933950"/>
                <a:gd name="connsiteX101" fmla="*/ 1619250 w 4759818"/>
                <a:gd name="connsiteY101" fmla="*/ 361950 h 4933950"/>
                <a:gd name="connsiteX102" fmla="*/ 1543050 w 4759818"/>
                <a:gd name="connsiteY102" fmla="*/ 304800 h 4933950"/>
                <a:gd name="connsiteX103" fmla="*/ 1485900 w 4759818"/>
                <a:gd name="connsiteY103" fmla="*/ 266700 h 4933950"/>
                <a:gd name="connsiteX104" fmla="*/ 1333500 w 4759818"/>
                <a:gd name="connsiteY104" fmla="*/ 152400 h 4933950"/>
                <a:gd name="connsiteX105" fmla="*/ 1257300 w 4759818"/>
                <a:gd name="connsiteY105" fmla="*/ 114300 h 4933950"/>
                <a:gd name="connsiteX106" fmla="*/ 1200150 w 4759818"/>
                <a:gd name="connsiteY106" fmla="*/ 95250 h 4933950"/>
                <a:gd name="connsiteX107" fmla="*/ 1143000 w 4759818"/>
                <a:gd name="connsiteY107" fmla="*/ 57150 h 4933950"/>
                <a:gd name="connsiteX108" fmla="*/ 1066800 w 4759818"/>
                <a:gd name="connsiteY108" fmla="*/ 38100 h 4933950"/>
                <a:gd name="connsiteX109" fmla="*/ 990600 w 4759818"/>
                <a:gd name="connsiteY109" fmla="*/ 0 h 4933950"/>
                <a:gd name="connsiteX110" fmla="*/ 723900 w 4759818"/>
                <a:gd name="connsiteY110" fmla="*/ 38100 h 4933950"/>
                <a:gd name="connsiteX111" fmla="*/ 628650 w 4759818"/>
                <a:gd name="connsiteY111" fmla="*/ 57150 h 4933950"/>
                <a:gd name="connsiteX112" fmla="*/ 514350 w 4759818"/>
                <a:gd name="connsiteY112" fmla="*/ 95250 h 4933950"/>
                <a:gd name="connsiteX113" fmla="*/ 400050 w 4759818"/>
                <a:gd name="connsiteY113" fmla="*/ 323850 h 4933950"/>
                <a:gd name="connsiteX114" fmla="*/ 419100 w 4759818"/>
                <a:gd name="connsiteY114" fmla="*/ 552450 h 4933950"/>
                <a:gd name="connsiteX115" fmla="*/ 495300 w 4759818"/>
                <a:gd name="connsiteY115" fmla="*/ 666750 h 4933950"/>
                <a:gd name="connsiteX116" fmla="*/ 571500 w 4759818"/>
                <a:gd name="connsiteY116" fmla="*/ 742950 h 4933950"/>
                <a:gd name="connsiteX117" fmla="*/ 571500 w 4759818"/>
                <a:gd name="connsiteY117" fmla="*/ 742950 h 4933950"/>
                <a:gd name="connsiteX0" fmla="*/ 0 w 4759818"/>
                <a:gd name="connsiteY0" fmla="*/ 228600 h 4933950"/>
                <a:gd name="connsiteX1" fmla="*/ 0 w 4759818"/>
                <a:gd name="connsiteY1" fmla="*/ 228600 h 4933950"/>
                <a:gd name="connsiteX2" fmla="*/ 371460 w 4759818"/>
                <a:gd name="connsiteY2" fmla="*/ 528630 h 4933950"/>
                <a:gd name="connsiteX3" fmla="*/ 95250 w 4759818"/>
                <a:gd name="connsiteY3" fmla="*/ 438150 h 4933950"/>
                <a:gd name="connsiteX4" fmla="*/ 133350 w 4759818"/>
                <a:gd name="connsiteY4" fmla="*/ 495300 h 4933950"/>
                <a:gd name="connsiteX5" fmla="*/ 171450 w 4759818"/>
                <a:gd name="connsiteY5" fmla="*/ 609600 h 4933950"/>
                <a:gd name="connsiteX6" fmla="*/ 228600 w 4759818"/>
                <a:gd name="connsiteY6" fmla="*/ 723900 h 4933950"/>
                <a:gd name="connsiteX7" fmla="*/ 304800 w 4759818"/>
                <a:gd name="connsiteY7" fmla="*/ 838200 h 4933950"/>
                <a:gd name="connsiteX8" fmla="*/ 381000 w 4759818"/>
                <a:gd name="connsiteY8" fmla="*/ 971550 h 4933950"/>
                <a:gd name="connsiteX9" fmla="*/ 457200 w 4759818"/>
                <a:gd name="connsiteY9" fmla="*/ 1085850 h 4933950"/>
                <a:gd name="connsiteX10" fmla="*/ 514350 w 4759818"/>
                <a:gd name="connsiteY10" fmla="*/ 1219200 h 4933950"/>
                <a:gd name="connsiteX11" fmla="*/ 647700 w 4759818"/>
                <a:gd name="connsiteY11" fmla="*/ 1428750 h 4933950"/>
                <a:gd name="connsiteX12" fmla="*/ 704850 w 4759818"/>
                <a:gd name="connsiteY12" fmla="*/ 1562100 h 4933950"/>
                <a:gd name="connsiteX13" fmla="*/ 781050 w 4759818"/>
                <a:gd name="connsiteY13" fmla="*/ 1676400 h 4933950"/>
                <a:gd name="connsiteX14" fmla="*/ 838200 w 4759818"/>
                <a:gd name="connsiteY14" fmla="*/ 1733550 h 4933950"/>
                <a:gd name="connsiteX15" fmla="*/ 933450 w 4759818"/>
                <a:gd name="connsiteY15" fmla="*/ 1885950 h 4933950"/>
                <a:gd name="connsiteX16" fmla="*/ 1009650 w 4759818"/>
                <a:gd name="connsiteY16" fmla="*/ 1943100 h 4933950"/>
                <a:gd name="connsiteX17" fmla="*/ 1066800 w 4759818"/>
                <a:gd name="connsiteY17" fmla="*/ 2057400 h 4933950"/>
                <a:gd name="connsiteX18" fmla="*/ 1123950 w 4759818"/>
                <a:gd name="connsiteY18" fmla="*/ 2114550 h 4933950"/>
                <a:gd name="connsiteX19" fmla="*/ 1162050 w 4759818"/>
                <a:gd name="connsiteY19" fmla="*/ 2171700 h 4933950"/>
                <a:gd name="connsiteX20" fmla="*/ 1219200 w 4759818"/>
                <a:gd name="connsiteY20" fmla="*/ 2209800 h 4933950"/>
                <a:gd name="connsiteX21" fmla="*/ 1276350 w 4759818"/>
                <a:gd name="connsiteY21" fmla="*/ 2286000 h 4933950"/>
                <a:gd name="connsiteX22" fmla="*/ 1390650 w 4759818"/>
                <a:gd name="connsiteY22" fmla="*/ 2400300 h 4933950"/>
                <a:gd name="connsiteX23" fmla="*/ 1447800 w 4759818"/>
                <a:gd name="connsiteY23" fmla="*/ 2457450 h 4933950"/>
                <a:gd name="connsiteX24" fmla="*/ 1543050 w 4759818"/>
                <a:gd name="connsiteY24" fmla="*/ 2552700 h 4933950"/>
                <a:gd name="connsiteX25" fmla="*/ 1619250 w 4759818"/>
                <a:gd name="connsiteY25" fmla="*/ 2667000 h 4933950"/>
                <a:gd name="connsiteX26" fmla="*/ 1676400 w 4759818"/>
                <a:gd name="connsiteY26" fmla="*/ 2724150 h 4933950"/>
                <a:gd name="connsiteX27" fmla="*/ 1790700 w 4759818"/>
                <a:gd name="connsiteY27" fmla="*/ 2895600 h 4933950"/>
                <a:gd name="connsiteX28" fmla="*/ 1828800 w 4759818"/>
                <a:gd name="connsiteY28" fmla="*/ 2952750 h 4933950"/>
                <a:gd name="connsiteX29" fmla="*/ 1924050 w 4759818"/>
                <a:gd name="connsiteY29" fmla="*/ 3067050 h 4933950"/>
                <a:gd name="connsiteX30" fmla="*/ 1981200 w 4759818"/>
                <a:gd name="connsiteY30" fmla="*/ 3124200 h 4933950"/>
                <a:gd name="connsiteX31" fmla="*/ 2019300 w 4759818"/>
                <a:gd name="connsiteY31" fmla="*/ 3200400 h 4933950"/>
                <a:gd name="connsiteX32" fmla="*/ 2114550 w 4759818"/>
                <a:gd name="connsiteY32" fmla="*/ 3333750 h 4933950"/>
                <a:gd name="connsiteX33" fmla="*/ 2171700 w 4759818"/>
                <a:gd name="connsiteY33" fmla="*/ 3390900 h 4933950"/>
                <a:gd name="connsiteX34" fmla="*/ 2247900 w 4759818"/>
                <a:gd name="connsiteY34" fmla="*/ 3486150 h 4933950"/>
                <a:gd name="connsiteX35" fmla="*/ 2324100 w 4759818"/>
                <a:gd name="connsiteY35" fmla="*/ 3600450 h 4933950"/>
                <a:gd name="connsiteX36" fmla="*/ 2438400 w 4759818"/>
                <a:gd name="connsiteY36" fmla="*/ 3733800 h 4933950"/>
                <a:gd name="connsiteX37" fmla="*/ 2495550 w 4759818"/>
                <a:gd name="connsiteY37" fmla="*/ 3790950 h 4933950"/>
                <a:gd name="connsiteX38" fmla="*/ 2590800 w 4759818"/>
                <a:gd name="connsiteY38" fmla="*/ 3886200 h 4933950"/>
                <a:gd name="connsiteX39" fmla="*/ 2686050 w 4759818"/>
                <a:gd name="connsiteY39" fmla="*/ 4000500 h 4933950"/>
                <a:gd name="connsiteX40" fmla="*/ 2762250 w 4759818"/>
                <a:gd name="connsiteY40" fmla="*/ 4114800 h 4933950"/>
                <a:gd name="connsiteX41" fmla="*/ 2819400 w 4759818"/>
                <a:gd name="connsiteY41" fmla="*/ 4152900 h 4933950"/>
                <a:gd name="connsiteX42" fmla="*/ 2952750 w 4759818"/>
                <a:gd name="connsiteY42" fmla="*/ 4286250 h 4933950"/>
                <a:gd name="connsiteX43" fmla="*/ 3028950 w 4759818"/>
                <a:gd name="connsiteY43" fmla="*/ 4343400 h 4933950"/>
                <a:gd name="connsiteX44" fmla="*/ 3143250 w 4759818"/>
                <a:gd name="connsiteY44" fmla="*/ 4419600 h 4933950"/>
                <a:gd name="connsiteX45" fmla="*/ 3314700 w 4759818"/>
                <a:gd name="connsiteY45" fmla="*/ 4552950 h 4933950"/>
                <a:gd name="connsiteX46" fmla="*/ 3371850 w 4759818"/>
                <a:gd name="connsiteY46" fmla="*/ 4572000 h 4933950"/>
                <a:gd name="connsiteX47" fmla="*/ 3409950 w 4759818"/>
                <a:gd name="connsiteY47" fmla="*/ 4629150 h 4933950"/>
                <a:gd name="connsiteX48" fmla="*/ 3543300 w 4759818"/>
                <a:gd name="connsiteY48" fmla="*/ 4686300 h 4933950"/>
                <a:gd name="connsiteX49" fmla="*/ 3600450 w 4759818"/>
                <a:gd name="connsiteY49" fmla="*/ 4724400 h 4933950"/>
                <a:gd name="connsiteX50" fmla="*/ 3714750 w 4759818"/>
                <a:gd name="connsiteY50" fmla="*/ 4762500 h 4933950"/>
                <a:gd name="connsiteX51" fmla="*/ 3905250 w 4759818"/>
                <a:gd name="connsiteY51" fmla="*/ 4857750 h 4933950"/>
                <a:gd name="connsiteX52" fmla="*/ 4038600 w 4759818"/>
                <a:gd name="connsiteY52" fmla="*/ 4876800 h 4933950"/>
                <a:gd name="connsiteX53" fmla="*/ 4210050 w 4759818"/>
                <a:gd name="connsiteY53" fmla="*/ 4914900 h 4933950"/>
                <a:gd name="connsiteX54" fmla="*/ 4419600 w 4759818"/>
                <a:gd name="connsiteY54" fmla="*/ 4933950 h 4933950"/>
                <a:gd name="connsiteX55" fmla="*/ 4610100 w 4759818"/>
                <a:gd name="connsiteY55" fmla="*/ 4914900 h 4933950"/>
                <a:gd name="connsiteX56" fmla="*/ 4667250 w 4759818"/>
                <a:gd name="connsiteY56" fmla="*/ 4857750 h 4933950"/>
                <a:gd name="connsiteX57" fmla="*/ 4724400 w 4759818"/>
                <a:gd name="connsiteY57" fmla="*/ 4819650 h 4933950"/>
                <a:gd name="connsiteX58" fmla="*/ 4724400 w 4759818"/>
                <a:gd name="connsiteY58" fmla="*/ 4457700 h 4933950"/>
                <a:gd name="connsiteX59" fmla="*/ 4686300 w 4759818"/>
                <a:gd name="connsiteY59" fmla="*/ 4400550 h 4933950"/>
                <a:gd name="connsiteX60" fmla="*/ 4648200 w 4759818"/>
                <a:gd name="connsiteY60" fmla="*/ 4286250 h 4933950"/>
                <a:gd name="connsiteX61" fmla="*/ 4629150 w 4759818"/>
                <a:gd name="connsiteY61" fmla="*/ 4229100 h 4933950"/>
                <a:gd name="connsiteX62" fmla="*/ 4610100 w 4759818"/>
                <a:gd name="connsiteY62" fmla="*/ 4171950 h 4933950"/>
                <a:gd name="connsiteX63" fmla="*/ 4552950 w 4759818"/>
                <a:gd name="connsiteY63" fmla="*/ 4057650 h 4933950"/>
                <a:gd name="connsiteX64" fmla="*/ 4457700 w 4759818"/>
                <a:gd name="connsiteY64" fmla="*/ 3943350 h 4933950"/>
                <a:gd name="connsiteX65" fmla="*/ 4381500 w 4759818"/>
                <a:gd name="connsiteY65" fmla="*/ 3810000 h 4933950"/>
                <a:gd name="connsiteX66" fmla="*/ 4324350 w 4759818"/>
                <a:gd name="connsiteY66" fmla="*/ 3752850 h 4933950"/>
                <a:gd name="connsiteX67" fmla="*/ 4286250 w 4759818"/>
                <a:gd name="connsiteY67" fmla="*/ 3676650 h 4933950"/>
                <a:gd name="connsiteX68" fmla="*/ 4210050 w 4759818"/>
                <a:gd name="connsiteY68" fmla="*/ 3581400 h 4933950"/>
                <a:gd name="connsiteX69" fmla="*/ 4133850 w 4759818"/>
                <a:gd name="connsiteY69" fmla="*/ 3467100 h 4933950"/>
                <a:gd name="connsiteX70" fmla="*/ 4038600 w 4759818"/>
                <a:gd name="connsiteY70" fmla="*/ 3352800 h 4933950"/>
                <a:gd name="connsiteX71" fmla="*/ 3886200 w 4759818"/>
                <a:gd name="connsiteY71" fmla="*/ 3086100 h 4933950"/>
                <a:gd name="connsiteX72" fmla="*/ 3829050 w 4759818"/>
                <a:gd name="connsiteY72" fmla="*/ 3028950 h 4933950"/>
                <a:gd name="connsiteX73" fmla="*/ 3790950 w 4759818"/>
                <a:gd name="connsiteY73" fmla="*/ 2971800 h 4933950"/>
                <a:gd name="connsiteX74" fmla="*/ 3676650 w 4759818"/>
                <a:gd name="connsiteY74" fmla="*/ 2857500 h 4933950"/>
                <a:gd name="connsiteX75" fmla="*/ 3600450 w 4759818"/>
                <a:gd name="connsiteY75" fmla="*/ 2743200 h 4933950"/>
                <a:gd name="connsiteX76" fmla="*/ 3562350 w 4759818"/>
                <a:gd name="connsiteY76" fmla="*/ 2686050 h 4933950"/>
                <a:gd name="connsiteX77" fmla="*/ 3505200 w 4759818"/>
                <a:gd name="connsiteY77" fmla="*/ 2647950 h 4933950"/>
                <a:gd name="connsiteX78" fmla="*/ 3409950 w 4759818"/>
                <a:gd name="connsiteY78" fmla="*/ 2476500 h 4933950"/>
                <a:gd name="connsiteX79" fmla="*/ 3352800 w 4759818"/>
                <a:gd name="connsiteY79" fmla="*/ 2419350 h 4933950"/>
                <a:gd name="connsiteX80" fmla="*/ 3238500 w 4759818"/>
                <a:gd name="connsiteY80" fmla="*/ 2305050 h 4933950"/>
                <a:gd name="connsiteX81" fmla="*/ 3162300 w 4759818"/>
                <a:gd name="connsiteY81" fmla="*/ 2190750 h 4933950"/>
                <a:gd name="connsiteX82" fmla="*/ 3105150 w 4759818"/>
                <a:gd name="connsiteY82" fmla="*/ 2133600 h 4933950"/>
                <a:gd name="connsiteX83" fmla="*/ 3028950 w 4759818"/>
                <a:gd name="connsiteY83" fmla="*/ 2019300 h 4933950"/>
                <a:gd name="connsiteX84" fmla="*/ 2971800 w 4759818"/>
                <a:gd name="connsiteY84" fmla="*/ 1962150 h 4933950"/>
                <a:gd name="connsiteX85" fmla="*/ 2895600 w 4759818"/>
                <a:gd name="connsiteY85" fmla="*/ 1847850 h 4933950"/>
                <a:gd name="connsiteX86" fmla="*/ 2781300 w 4759818"/>
                <a:gd name="connsiteY86" fmla="*/ 1714500 h 4933950"/>
                <a:gd name="connsiteX87" fmla="*/ 2705100 w 4759818"/>
                <a:gd name="connsiteY87" fmla="*/ 1543050 h 4933950"/>
                <a:gd name="connsiteX88" fmla="*/ 2647950 w 4759818"/>
                <a:gd name="connsiteY88" fmla="*/ 1485900 h 4933950"/>
                <a:gd name="connsiteX89" fmla="*/ 2571750 w 4759818"/>
                <a:gd name="connsiteY89" fmla="*/ 1371600 h 4933950"/>
                <a:gd name="connsiteX90" fmla="*/ 2495550 w 4759818"/>
                <a:gd name="connsiteY90" fmla="*/ 1257300 h 4933950"/>
                <a:gd name="connsiteX91" fmla="*/ 2438400 w 4759818"/>
                <a:gd name="connsiteY91" fmla="*/ 1162050 h 4933950"/>
                <a:gd name="connsiteX92" fmla="*/ 2381250 w 4759818"/>
                <a:gd name="connsiteY92" fmla="*/ 1123950 h 4933950"/>
                <a:gd name="connsiteX93" fmla="*/ 2324100 w 4759818"/>
                <a:gd name="connsiteY93" fmla="*/ 1047750 h 4933950"/>
                <a:gd name="connsiteX94" fmla="*/ 2247900 w 4759818"/>
                <a:gd name="connsiteY94" fmla="*/ 933450 h 4933950"/>
                <a:gd name="connsiteX95" fmla="*/ 2133600 w 4759818"/>
                <a:gd name="connsiteY95" fmla="*/ 819150 h 4933950"/>
                <a:gd name="connsiteX96" fmla="*/ 2057400 w 4759818"/>
                <a:gd name="connsiteY96" fmla="*/ 723900 h 4933950"/>
                <a:gd name="connsiteX97" fmla="*/ 2038350 w 4759818"/>
                <a:gd name="connsiteY97" fmla="*/ 666750 h 4933950"/>
                <a:gd name="connsiteX98" fmla="*/ 1924050 w 4759818"/>
                <a:gd name="connsiteY98" fmla="*/ 590550 h 4933950"/>
                <a:gd name="connsiteX99" fmla="*/ 1809750 w 4759818"/>
                <a:gd name="connsiteY99" fmla="*/ 495300 h 4933950"/>
                <a:gd name="connsiteX100" fmla="*/ 1676400 w 4759818"/>
                <a:gd name="connsiteY100" fmla="*/ 381000 h 4933950"/>
                <a:gd name="connsiteX101" fmla="*/ 1619250 w 4759818"/>
                <a:gd name="connsiteY101" fmla="*/ 361950 h 4933950"/>
                <a:gd name="connsiteX102" fmla="*/ 1543050 w 4759818"/>
                <a:gd name="connsiteY102" fmla="*/ 304800 h 4933950"/>
                <a:gd name="connsiteX103" fmla="*/ 1485900 w 4759818"/>
                <a:gd name="connsiteY103" fmla="*/ 266700 h 4933950"/>
                <a:gd name="connsiteX104" fmla="*/ 1333500 w 4759818"/>
                <a:gd name="connsiteY104" fmla="*/ 152400 h 4933950"/>
                <a:gd name="connsiteX105" fmla="*/ 1257300 w 4759818"/>
                <a:gd name="connsiteY105" fmla="*/ 114300 h 4933950"/>
                <a:gd name="connsiteX106" fmla="*/ 1200150 w 4759818"/>
                <a:gd name="connsiteY106" fmla="*/ 95250 h 4933950"/>
                <a:gd name="connsiteX107" fmla="*/ 1143000 w 4759818"/>
                <a:gd name="connsiteY107" fmla="*/ 57150 h 4933950"/>
                <a:gd name="connsiteX108" fmla="*/ 1066800 w 4759818"/>
                <a:gd name="connsiteY108" fmla="*/ 38100 h 4933950"/>
                <a:gd name="connsiteX109" fmla="*/ 990600 w 4759818"/>
                <a:gd name="connsiteY109" fmla="*/ 0 h 4933950"/>
                <a:gd name="connsiteX110" fmla="*/ 723900 w 4759818"/>
                <a:gd name="connsiteY110" fmla="*/ 38100 h 4933950"/>
                <a:gd name="connsiteX111" fmla="*/ 628650 w 4759818"/>
                <a:gd name="connsiteY111" fmla="*/ 57150 h 4933950"/>
                <a:gd name="connsiteX112" fmla="*/ 514350 w 4759818"/>
                <a:gd name="connsiteY112" fmla="*/ 95250 h 4933950"/>
                <a:gd name="connsiteX113" fmla="*/ 400050 w 4759818"/>
                <a:gd name="connsiteY113" fmla="*/ 323850 h 4933950"/>
                <a:gd name="connsiteX114" fmla="*/ 419100 w 4759818"/>
                <a:gd name="connsiteY114" fmla="*/ 552450 h 4933950"/>
                <a:gd name="connsiteX115" fmla="*/ 495300 w 4759818"/>
                <a:gd name="connsiteY115" fmla="*/ 666750 h 4933950"/>
                <a:gd name="connsiteX116" fmla="*/ 571500 w 4759818"/>
                <a:gd name="connsiteY116" fmla="*/ 742950 h 4933950"/>
                <a:gd name="connsiteX117" fmla="*/ 300022 w 4759818"/>
                <a:gd name="connsiteY117" fmla="*/ 385754 h 493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759818" h="4933950">
                  <a:moveTo>
                    <a:pt x="0" y="228600"/>
                  </a:moveTo>
                  <a:lnTo>
                    <a:pt x="0" y="228600"/>
                  </a:lnTo>
                  <a:cubicBezTo>
                    <a:pt x="25400" y="279400"/>
                    <a:pt x="347958" y="476925"/>
                    <a:pt x="371460" y="528630"/>
                  </a:cubicBezTo>
                  <a:cubicBezTo>
                    <a:pt x="379769" y="546911"/>
                    <a:pt x="86270" y="420189"/>
                    <a:pt x="95250" y="438150"/>
                  </a:cubicBezTo>
                  <a:cubicBezTo>
                    <a:pt x="105489" y="458628"/>
                    <a:pt x="124051" y="474378"/>
                    <a:pt x="133350" y="495300"/>
                  </a:cubicBezTo>
                  <a:cubicBezTo>
                    <a:pt x="149661" y="532000"/>
                    <a:pt x="149173" y="576184"/>
                    <a:pt x="171450" y="609600"/>
                  </a:cubicBezTo>
                  <a:cubicBezTo>
                    <a:pt x="340590" y="863310"/>
                    <a:pt x="97149" y="487289"/>
                    <a:pt x="228600" y="723900"/>
                  </a:cubicBezTo>
                  <a:cubicBezTo>
                    <a:pt x="250838" y="763928"/>
                    <a:pt x="290320" y="794759"/>
                    <a:pt x="304800" y="838200"/>
                  </a:cubicBezTo>
                  <a:cubicBezTo>
                    <a:pt x="336543" y="933428"/>
                    <a:pt x="307608" y="866704"/>
                    <a:pt x="381000" y="971550"/>
                  </a:cubicBezTo>
                  <a:cubicBezTo>
                    <a:pt x="407259" y="1009063"/>
                    <a:pt x="457200" y="1085850"/>
                    <a:pt x="457200" y="1085850"/>
                  </a:cubicBezTo>
                  <a:cubicBezTo>
                    <a:pt x="491061" y="1221293"/>
                    <a:pt x="453631" y="1107882"/>
                    <a:pt x="514350" y="1219200"/>
                  </a:cubicBezTo>
                  <a:cubicBezTo>
                    <a:pt x="620248" y="1413346"/>
                    <a:pt x="542017" y="1323067"/>
                    <a:pt x="647700" y="1428750"/>
                  </a:cubicBezTo>
                  <a:cubicBezTo>
                    <a:pt x="667408" y="1487873"/>
                    <a:pt x="669540" y="1503250"/>
                    <a:pt x="704850" y="1562100"/>
                  </a:cubicBezTo>
                  <a:cubicBezTo>
                    <a:pt x="728409" y="1601365"/>
                    <a:pt x="748671" y="1644021"/>
                    <a:pt x="781050" y="1676400"/>
                  </a:cubicBezTo>
                  <a:cubicBezTo>
                    <a:pt x="800100" y="1695450"/>
                    <a:pt x="822541" y="1711627"/>
                    <a:pt x="838200" y="1733550"/>
                  </a:cubicBezTo>
                  <a:cubicBezTo>
                    <a:pt x="913650" y="1839181"/>
                    <a:pt x="833377" y="1785877"/>
                    <a:pt x="933450" y="1885950"/>
                  </a:cubicBezTo>
                  <a:cubicBezTo>
                    <a:pt x="955901" y="1908401"/>
                    <a:pt x="987199" y="1920649"/>
                    <a:pt x="1009650" y="1943100"/>
                  </a:cubicBezTo>
                  <a:cubicBezTo>
                    <a:pt x="1099576" y="2033026"/>
                    <a:pt x="1004825" y="1964437"/>
                    <a:pt x="1066800" y="2057400"/>
                  </a:cubicBezTo>
                  <a:cubicBezTo>
                    <a:pt x="1081744" y="2079816"/>
                    <a:pt x="1106703" y="2093854"/>
                    <a:pt x="1123950" y="2114550"/>
                  </a:cubicBezTo>
                  <a:cubicBezTo>
                    <a:pt x="1138607" y="2132139"/>
                    <a:pt x="1145861" y="2155511"/>
                    <a:pt x="1162050" y="2171700"/>
                  </a:cubicBezTo>
                  <a:cubicBezTo>
                    <a:pt x="1178239" y="2187889"/>
                    <a:pt x="1203011" y="2193611"/>
                    <a:pt x="1219200" y="2209800"/>
                  </a:cubicBezTo>
                  <a:cubicBezTo>
                    <a:pt x="1241651" y="2232251"/>
                    <a:pt x="1255110" y="2262400"/>
                    <a:pt x="1276350" y="2286000"/>
                  </a:cubicBezTo>
                  <a:cubicBezTo>
                    <a:pt x="1312395" y="2326050"/>
                    <a:pt x="1352550" y="2362200"/>
                    <a:pt x="1390650" y="2400300"/>
                  </a:cubicBezTo>
                  <a:cubicBezTo>
                    <a:pt x="1409700" y="2419350"/>
                    <a:pt x="1432856" y="2435034"/>
                    <a:pt x="1447800" y="2457450"/>
                  </a:cubicBezTo>
                  <a:cubicBezTo>
                    <a:pt x="1498600" y="2533650"/>
                    <a:pt x="1466850" y="2501900"/>
                    <a:pt x="1543050" y="2552700"/>
                  </a:cubicBezTo>
                  <a:cubicBezTo>
                    <a:pt x="1568450" y="2590800"/>
                    <a:pt x="1586871" y="2634621"/>
                    <a:pt x="1619250" y="2667000"/>
                  </a:cubicBezTo>
                  <a:cubicBezTo>
                    <a:pt x="1638300" y="2686050"/>
                    <a:pt x="1659860" y="2702884"/>
                    <a:pt x="1676400" y="2724150"/>
                  </a:cubicBezTo>
                  <a:lnTo>
                    <a:pt x="1790700" y="2895600"/>
                  </a:lnTo>
                  <a:cubicBezTo>
                    <a:pt x="1803400" y="2914650"/>
                    <a:pt x="1812611" y="2936561"/>
                    <a:pt x="1828800" y="2952750"/>
                  </a:cubicBezTo>
                  <a:cubicBezTo>
                    <a:pt x="1995765" y="3119715"/>
                    <a:pt x="1791440" y="2907918"/>
                    <a:pt x="1924050" y="3067050"/>
                  </a:cubicBezTo>
                  <a:cubicBezTo>
                    <a:pt x="1941297" y="3087746"/>
                    <a:pt x="1965541" y="3102277"/>
                    <a:pt x="1981200" y="3124200"/>
                  </a:cubicBezTo>
                  <a:cubicBezTo>
                    <a:pt x="1997706" y="3147308"/>
                    <a:pt x="2005211" y="3175744"/>
                    <a:pt x="2019300" y="3200400"/>
                  </a:cubicBezTo>
                  <a:cubicBezTo>
                    <a:pt x="2036530" y="3230553"/>
                    <a:pt x="2097027" y="3313307"/>
                    <a:pt x="2114550" y="3333750"/>
                  </a:cubicBezTo>
                  <a:cubicBezTo>
                    <a:pt x="2132083" y="3354205"/>
                    <a:pt x="2152650" y="3371850"/>
                    <a:pt x="2171700" y="3390900"/>
                  </a:cubicBezTo>
                  <a:cubicBezTo>
                    <a:pt x="2219376" y="3581603"/>
                    <a:pt x="2147692" y="3385942"/>
                    <a:pt x="2247900" y="3486150"/>
                  </a:cubicBezTo>
                  <a:cubicBezTo>
                    <a:pt x="2280279" y="3518529"/>
                    <a:pt x="2291721" y="3568071"/>
                    <a:pt x="2324100" y="3600450"/>
                  </a:cubicBezTo>
                  <a:cubicBezTo>
                    <a:pt x="2465910" y="3742260"/>
                    <a:pt x="2291771" y="3562733"/>
                    <a:pt x="2438400" y="3733800"/>
                  </a:cubicBezTo>
                  <a:cubicBezTo>
                    <a:pt x="2455933" y="3754255"/>
                    <a:pt x="2478303" y="3770254"/>
                    <a:pt x="2495550" y="3790950"/>
                  </a:cubicBezTo>
                  <a:cubicBezTo>
                    <a:pt x="2574925" y="3886200"/>
                    <a:pt x="2486025" y="3816350"/>
                    <a:pt x="2590800" y="3886200"/>
                  </a:cubicBezTo>
                  <a:cubicBezTo>
                    <a:pt x="2726946" y="4090419"/>
                    <a:pt x="2514925" y="3780482"/>
                    <a:pt x="2686050" y="4000500"/>
                  </a:cubicBezTo>
                  <a:cubicBezTo>
                    <a:pt x="2714163" y="4036645"/>
                    <a:pt x="2724150" y="4089400"/>
                    <a:pt x="2762250" y="4114800"/>
                  </a:cubicBezTo>
                  <a:cubicBezTo>
                    <a:pt x="2781300" y="4127500"/>
                    <a:pt x="2802382" y="4137584"/>
                    <a:pt x="2819400" y="4152900"/>
                  </a:cubicBezTo>
                  <a:cubicBezTo>
                    <a:pt x="2866125" y="4194952"/>
                    <a:pt x="2902461" y="4248533"/>
                    <a:pt x="2952750" y="4286250"/>
                  </a:cubicBezTo>
                  <a:cubicBezTo>
                    <a:pt x="2978150" y="4305300"/>
                    <a:pt x="3002939" y="4325193"/>
                    <a:pt x="3028950" y="4343400"/>
                  </a:cubicBezTo>
                  <a:cubicBezTo>
                    <a:pt x="3066463" y="4369659"/>
                    <a:pt x="3110871" y="4387221"/>
                    <a:pt x="3143250" y="4419600"/>
                  </a:cubicBezTo>
                  <a:cubicBezTo>
                    <a:pt x="3192560" y="4468910"/>
                    <a:pt x="3246342" y="4530164"/>
                    <a:pt x="3314700" y="4552950"/>
                  </a:cubicBezTo>
                  <a:lnTo>
                    <a:pt x="3371850" y="4572000"/>
                  </a:lnTo>
                  <a:cubicBezTo>
                    <a:pt x="3384550" y="4591050"/>
                    <a:pt x="3392361" y="4614493"/>
                    <a:pt x="3409950" y="4629150"/>
                  </a:cubicBezTo>
                  <a:cubicBezTo>
                    <a:pt x="3469411" y="4678701"/>
                    <a:pt x="3483745" y="4656523"/>
                    <a:pt x="3543300" y="4686300"/>
                  </a:cubicBezTo>
                  <a:cubicBezTo>
                    <a:pt x="3563778" y="4696539"/>
                    <a:pt x="3579528" y="4715101"/>
                    <a:pt x="3600450" y="4724400"/>
                  </a:cubicBezTo>
                  <a:cubicBezTo>
                    <a:pt x="3637150" y="4740711"/>
                    <a:pt x="3681334" y="4740223"/>
                    <a:pt x="3714750" y="4762500"/>
                  </a:cubicBezTo>
                  <a:cubicBezTo>
                    <a:pt x="3784727" y="4809152"/>
                    <a:pt x="3808754" y="4830180"/>
                    <a:pt x="3905250" y="4857750"/>
                  </a:cubicBezTo>
                  <a:cubicBezTo>
                    <a:pt x="3948424" y="4870085"/>
                    <a:pt x="3994423" y="4868768"/>
                    <a:pt x="4038600" y="4876800"/>
                  </a:cubicBezTo>
                  <a:cubicBezTo>
                    <a:pt x="4146278" y="4896378"/>
                    <a:pt x="4089046" y="4899774"/>
                    <a:pt x="4210050" y="4914900"/>
                  </a:cubicBezTo>
                  <a:cubicBezTo>
                    <a:pt x="4279646" y="4923600"/>
                    <a:pt x="4349750" y="4927600"/>
                    <a:pt x="4419600" y="4933950"/>
                  </a:cubicBezTo>
                  <a:cubicBezTo>
                    <a:pt x="4483100" y="4927600"/>
                    <a:pt x="4549105" y="4933668"/>
                    <a:pt x="4610100" y="4914900"/>
                  </a:cubicBezTo>
                  <a:cubicBezTo>
                    <a:pt x="4635849" y="4906977"/>
                    <a:pt x="4646554" y="4874997"/>
                    <a:pt x="4667250" y="4857750"/>
                  </a:cubicBezTo>
                  <a:cubicBezTo>
                    <a:pt x="4684839" y="4843093"/>
                    <a:pt x="4705350" y="4832350"/>
                    <a:pt x="4724400" y="4819650"/>
                  </a:cubicBezTo>
                  <a:cubicBezTo>
                    <a:pt x="4738828" y="4675375"/>
                    <a:pt x="4759818" y="4599371"/>
                    <a:pt x="4724400" y="4457700"/>
                  </a:cubicBezTo>
                  <a:cubicBezTo>
                    <a:pt x="4718847" y="4435488"/>
                    <a:pt x="4695599" y="4421472"/>
                    <a:pt x="4686300" y="4400550"/>
                  </a:cubicBezTo>
                  <a:cubicBezTo>
                    <a:pt x="4669989" y="4363850"/>
                    <a:pt x="4660900" y="4324350"/>
                    <a:pt x="4648200" y="4286250"/>
                  </a:cubicBezTo>
                  <a:lnTo>
                    <a:pt x="4629150" y="4229100"/>
                  </a:lnTo>
                  <a:cubicBezTo>
                    <a:pt x="4622800" y="4210050"/>
                    <a:pt x="4621239" y="4188658"/>
                    <a:pt x="4610100" y="4171950"/>
                  </a:cubicBezTo>
                  <a:cubicBezTo>
                    <a:pt x="4500911" y="4008166"/>
                    <a:pt x="4631820" y="4215391"/>
                    <a:pt x="4552950" y="4057650"/>
                  </a:cubicBezTo>
                  <a:cubicBezTo>
                    <a:pt x="4526428" y="4004606"/>
                    <a:pt x="4499831" y="3985481"/>
                    <a:pt x="4457700" y="3943350"/>
                  </a:cubicBezTo>
                  <a:cubicBezTo>
                    <a:pt x="4432588" y="3868015"/>
                    <a:pt x="4444408" y="3883392"/>
                    <a:pt x="4381500" y="3810000"/>
                  </a:cubicBezTo>
                  <a:cubicBezTo>
                    <a:pt x="4363967" y="3789545"/>
                    <a:pt x="4340009" y="3774773"/>
                    <a:pt x="4324350" y="3752850"/>
                  </a:cubicBezTo>
                  <a:cubicBezTo>
                    <a:pt x="4307844" y="3729742"/>
                    <a:pt x="4302002" y="3700279"/>
                    <a:pt x="4286250" y="3676650"/>
                  </a:cubicBezTo>
                  <a:cubicBezTo>
                    <a:pt x="4263696" y="3642819"/>
                    <a:pt x="4235450" y="3613150"/>
                    <a:pt x="4210050" y="3581400"/>
                  </a:cubicBezTo>
                  <a:cubicBezTo>
                    <a:pt x="4176572" y="3480965"/>
                    <a:pt x="4213127" y="3562232"/>
                    <a:pt x="4133850" y="3467100"/>
                  </a:cubicBezTo>
                  <a:cubicBezTo>
                    <a:pt x="4001240" y="3307968"/>
                    <a:pt x="4205565" y="3519765"/>
                    <a:pt x="4038600" y="3352800"/>
                  </a:cubicBezTo>
                  <a:cubicBezTo>
                    <a:pt x="3997114" y="3228341"/>
                    <a:pt x="4014888" y="3266263"/>
                    <a:pt x="3886200" y="3086100"/>
                  </a:cubicBezTo>
                  <a:cubicBezTo>
                    <a:pt x="3870541" y="3064177"/>
                    <a:pt x="3846297" y="3049646"/>
                    <a:pt x="3829050" y="3028950"/>
                  </a:cubicBezTo>
                  <a:cubicBezTo>
                    <a:pt x="3814393" y="3011361"/>
                    <a:pt x="3806161" y="2988912"/>
                    <a:pt x="3790950" y="2971800"/>
                  </a:cubicBezTo>
                  <a:cubicBezTo>
                    <a:pt x="3755153" y="2931528"/>
                    <a:pt x="3706538" y="2902332"/>
                    <a:pt x="3676650" y="2857500"/>
                  </a:cubicBezTo>
                  <a:lnTo>
                    <a:pt x="3600450" y="2743200"/>
                  </a:lnTo>
                  <a:cubicBezTo>
                    <a:pt x="3587750" y="2724150"/>
                    <a:pt x="3581400" y="2698750"/>
                    <a:pt x="3562350" y="2686050"/>
                  </a:cubicBezTo>
                  <a:lnTo>
                    <a:pt x="3505200" y="2647950"/>
                  </a:lnTo>
                  <a:cubicBezTo>
                    <a:pt x="3481245" y="2576085"/>
                    <a:pt x="3475454" y="2542004"/>
                    <a:pt x="3409950" y="2476500"/>
                  </a:cubicBezTo>
                  <a:cubicBezTo>
                    <a:pt x="3390900" y="2457450"/>
                    <a:pt x="3370333" y="2439805"/>
                    <a:pt x="3352800" y="2419350"/>
                  </a:cubicBezTo>
                  <a:cubicBezTo>
                    <a:pt x="3258284" y="2309081"/>
                    <a:pt x="3339107" y="2372121"/>
                    <a:pt x="3238500" y="2305050"/>
                  </a:cubicBezTo>
                  <a:cubicBezTo>
                    <a:pt x="3213100" y="2266950"/>
                    <a:pt x="3194679" y="2223129"/>
                    <a:pt x="3162300" y="2190750"/>
                  </a:cubicBezTo>
                  <a:cubicBezTo>
                    <a:pt x="3143250" y="2171700"/>
                    <a:pt x="3121690" y="2154866"/>
                    <a:pt x="3105150" y="2133600"/>
                  </a:cubicBezTo>
                  <a:cubicBezTo>
                    <a:pt x="3077037" y="2097455"/>
                    <a:pt x="3061329" y="2051679"/>
                    <a:pt x="3028950" y="2019300"/>
                  </a:cubicBezTo>
                  <a:cubicBezTo>
                    <a:pt x="3009900" y="2000250"/>
                    <a:pt x="2988340" y="1983416"/>
                    <a:pt x="2971800" y="1962150"/>
                  </a:cubicBezTo>
                  <a:cubicBezTo>
                    <a:pt x="2943687" y="1926005"/>
                    <a:pt x="2927979" y="1880229"/>
                    <a:pt x="2895600" y="1847850"/>
                  </a:cubicBezTo>
                  <a:cubicBezTo>
                    <a:pt x="2815999" y="1768249"/>
                    <a:pt x="2854614" y="1812253"/>
                    <a:pt x="2781300" y="1714500"/>
                  </a:cubicBezTo>
                  <a:cubicBezTo>
                    <a:pt x="2753611" y="1631434"/>
                    <a:pt x="2755414" y="1603427"/>
                    <a:pt x="2705100" y="1543050"/>
                  </a:cubicBezTo>
                  <a:cubicBezTo>
                    <a:pt x="2687853" y="1522354"/>
                    <a:pt x="2667000" y="1504950"/>
                    <a:pt x="2647950" y="1485900"/>
                  </a:cubicBezTo>
                  <a:cubicBezTo>
                    <a:pt x="2611517" y="1376602"/>
                    <a:pt x="2654991" y="1478624"/>
                    <a:pt x="2571750" y="1371600"/>
                  </a:cubicBezTo>
                  <a:cubicBezTo>
                    <a:pt x="2543637" y="1335455"/>
                    <a:pt x="2519109" y="1296565"/>
                    <a:pt x="2495550" y="1257300"/>
                  </a:cubicBezTo>
                  <a:cubicBezTo>
                    <a:pt x="2476500" y="1225550"/>
                    <a:pt x="2462497" y="1190163"/>
                    <a:pt x="2438400" y="1162050"/>
                  </a:cubicBezTo>
                  <a:cubicBezTo>
                    <a:pt x="2423500" y="1144667"/>
                    <a:pt x="2397439" y="1140139"/>
                    <a:pt x="2381250" y="1123950"/>
                  </a:cubicBezTo>
                  <a:cubicBezTo>
                    <a:pt x="2358799" y="1101499"/>
                    <a:pt x="2343150" y="1073150"/>
                    <a:pt x="2324100" y="1047750"/>
                  </a:cubicBezTo>
                  <a:cubicBezTo>
                    <a:pt x="2290622" y="947315"/>
                    <a:pt x="2327177" y="1028582"/>
                    <a:pt x="2247900" y="933450"/>
                  </a:cubicBezTo>
                  <a:cubicBezTo>
                    <a:pt x="2155047" y="822027"/>
                    <a:pt x="2279622" y="928666"/>
                    <a:pt x="2133600" y="819150"/>
                  </a:cubicBezTo>
                  <a:cubicBezTo>
                    <a:pt x="2085717" y="675502"/>
                    <a:pt x="2155877" y="846997"/>
                    <a:pt x="2057400" y="723900"/>
                  </a:cubicBezTo>
                  <a:cubicBezTo>
                    <a:pt x="2044856" y="708220"/>
                    <a:pt x="2052549" y="680949"/>
                    <a:pt x="2038350" y="666750"/>
                  </a:cubicBezTo>
                  <a:cubicBezTo>
                    <a:pt x="2005971" y="634371"/>
                    <a:pt x="1956429" y="622929"/>
                    <a:pt x="1924050" y="590550"/>
                  </a:cubicBezTo>
                  <a:cubicBezTo>
                    <a:pt x="1725877" y="392377"/>
                    <a:pt x="1995404" y="654432"/>
                    <a:pt x="1809750" y="495300"/>
                  </a:cubicBezTo>
                  <a:cubicBezTo>
                    <a:pt x="1744131" y="439055"/>
                    <a:pt x="1746375" y="415988"/>
                    <a:pt x="1676400" y="381000"/>
                  </a:cubicBezTo>
                  <a:cubicBezTo>
                    <a:pt x="1658439" y="372020"/>
                    <a:pt x="1638300" y="368300"/>
                    <a:pt x="1619250" y="361950"/>
                  </a:cubicBezTo>
                  <a:cubicBezTo>
                    <a:pt x="1593850" y="342900"/>
                    <a:pt x="1568886" y="323254"/>
                    <a:pt x="1543050" y="304800"/>
                  </a:cubicBezTo>
                  <a:cubicBezTo>
                    <a:pt x="1524419" y="291492"/>
                    <a:pt x="1503489" y="281357"/>
                    <a:pt x="1485900" y="266700"/>
                  </a:cubicBezTo>
                  <a:cubicBezTo>
                    <a:pt x="1366347" y="167073"/>
                    <a:pt x="1501632" y="245807"/>
                    <a:pt x="1333500" y="152400"/>
                  </a:cubicBezTo>
                  <a:cubicBezTo>
                    <a:pt x="1308676" y="138609"/>
                    <a:pt x="1283402" y="125487"/>
                    <a:pt x="1257300" y="114300"/>
                  </a:cubicBezTo>
                  <a:cubicBezTo>
                    <a:pt x="1238843" y="106390"/>
                    <a:pt x="1218111" y="104230"/>
                    <a:pt x="1200150" y="95250"/>
                  </a:cubicBezTo>
                  <a:cubicBezTo>
                    <a:pt x="1179672" y="85011"/>
                    <a:pt x="1164044" y="66169"/>
                    <a:pt x="1143000" y="57150"/>
                  </a:cubicBezTo>
                  <a:cubicBezTo>
                    <a:pt x="1118935" y="46837"/>
                    <a:pt x="1091315" y="47293"/>
                    <a:pt x="1066800" y="38100"/>
                  </a:cubicBezTo>
                  <a:cubicBezTo>
                    <a:pt x="1040210" y="28129"/>
                    <a:pt x="1016000" y="12700"/>
                    <a:pt x="990600" y="0"/>
                  </a:cubicBezTo>
                  <a:cubicBezTo>
                    <a:pt x="858120" y="16560"/>
                    <a:pt x="844752" y="16127"/>
                    <a:pt x="723900" y="38100"/>
                  </a:cubicBezTo>
                  <a:cubicBezTo>
                    <a:pt x="692043" y="43892"/>
                    <a:pt x="659888" y="48631"/>
                    <a:pt x="628650" y="57150"/>
                  </a:cubicBezTo>
                  <a:cubicBezTo>
                    <a:pt x="589904" y="67717"/>
                    <a:pt x="514350" y="95250"/>
                    <a:pt x="514350" y="95250"/>
                  </a:cubicBezTo>
                  <a:cubicBezTo>
                    <a:pt x="415873" y="242966"/>
                    <a:pt x="452630" y="166109"/>
                    <a:pt x="400050" y="323850"/>
                  </a:cubicBezTo>
                  <a:cubicBezTo>
                    <a:pt x="406400" y="400050"/>
                    <a:pt x="398635" y="478775"/>
                    <a:pt x="419100" y="552450"/>
                  </a:cubicBezTo>
                  <a:cubicBezTo>
                    <a:pt x="431356" y="596570"/>
                    <a:pt x="469900" y="628650"/>
                    <a:pt x="495300" y="666750"/>
                  </a:cubicBezTo>
                  <a:cubicBezTo>
                    <a:pt x="541276" y="735714"/>
                    <a:pt x="512922" y="713661"/>
                    <a:pt x="571500" y="742950"/>
                  </a:cubicBezTo>
                  <a:lnTo>
                    <a:pt x="300022" y="385754"/>
                  </a:ln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3415481">
              <a:off x="3208652" y="3341466"/>
              <a:ext cx="2571730" cy="786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40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Calibri" pitchFamily="34" charset="0"/>
                </a:rPr>
                <a:t>Λιπαρό οξύ</a:t>
              </a:r>
            </a:p>
          </p:txBody>
        </p: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00035" y="4572015"/>
            <a:ext cx="376874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Τρι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α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κυλο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γλυκερόλη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τριγλυκερίδιο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5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094181"/>
              </p:ext>
            </p:extLst>
          </p:nvPr>
        </p:nvGraphicFramePr>
        <p:xfrm>
          <a:off x="-20638" y="3365500"/>
          <a:ext cx="10472738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MDLDrawObject Class" r:id="rId4" imgW="6381672" imgH="1933534" progId="">
                  <p:embed/>
                </p:oleObj>
              </mc:Choice>
              <mc:Fallback>
                <p:oleObj name="MDLDrawObject Class" r:id="rId4" imgW="6381672" imgH="1933534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3365500"/>
                        <a:ext cx="10472738" cy="317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5445224"/>
            <a:ext cx="8178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Ακόρεστο λιπαρό οξύ με Δ</a:t>
            </a:r>
            <a:r>
              <a:rPr lang="el-GR" sz="3200" b="1" baseline="30000" dirty="0">
                <a:solidFill>
                  <a:srgbClr val="FFFF00"/>
                </a:solidFill>
                <a:latin typeface="Calibri" pitchFamily="34" charset="0"/>
              </a:rPr>
              <a:t>9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   (</a:t>
            </a:r>
            <a:r>
              <a:rPr lang="en-US" sz="3200" b="1" dirty="0" err="1">
                <a:solidFill>
                  <a:srgbClr val="FFFF00"/>
                </a:solidFill>
                <a:latin typeface="Calibri" pitchFamily="34" charset="0"/>
              </a:rPr>
              <a:t>cis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διαμόρφωση)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Ελαϊκό οξύ 1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8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</a:rPr>
              <a:t>:1Δ</a:t>
            </a:r>
            <a:r>
              <a:rPr lang="el-GR" sz="3200" b="1" baseline="30000" dirty="0">
                <a:solidFill>
                  <a:srgbClr val="FFFF00"/>
                </a:solidFill>
                <a:latin typeface="Calibri" pitchFamily="34" charset="0"/>
              </a:rPr>
              <a:t>9 (</a:t>
            </a:r>
            <a:r>
              <a:rPr lang="en-US" sz="3200" b="1" baseline="30000" dirty="0" err="1">
                <a:solidFill>
                  <a:srgbClr val="FFFF00"/>
                </a:solidFill>
                <a:latin typeface="Calibri" pitchFamily="34" charset="0"/>
              </a:rPr>
              <a:t>cis</a:t>
            </a:r>
            <a:r>
              <a:rPr lang="en-US" sz="3200" b="1" baseline="30000" dirty="0">
                <a:solidFill>
                  <a:srgbClr val="FFFF00"/>
                </a:solidFill>
                <a:latin typeface="Calibri" pitchFamily="34" charset="0"/>
              </a:rPr>
              <a:t>)</a:t>
            </a:r>
            <a:endParaRPr lang="el-GR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064397"/>
              </p:ext>
            </p:extLst>
          </p:nvPr>
        </p:nvGraphicFramePr>
        <p:xfrm>
          <a:off x="103188" y="230188"/>
          <a:ext cx="10161587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MDLDrawObject Class" r:id="rId6" imgW="6048295" imgH="1409593" progId="">
                  <p:embed/>
                </p:oleObj>
              </mc:Choice>
              <mc:Fallback>
                <p:oleObj name="MDLDrawObject Class" r:id="rId6" imgW="6048295" imgH="1409593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230188"/>
                        <a:ext cx="10161587" cy="236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45078" y="428604"/>
            <a:ext cx="2616200" cy="72453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595992" y="1496998"/>
            <a:ext cx="528638" cy="3784393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786442" y="1550974"/>
            <a:ext cx="590724" cy="1666915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rot="-2220000">
            <a:off x="6432680" y="2857163"/>
            <a:ext cx="504825" cy="2209901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799070" y="498454"/>
            <a:ext cx="237172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  <a:cs typeface="Arial" charset="0"/>
              </a:rPr>
              <a:t>ΓΛΥΚΕΡΟΛΗ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 rot="-5400000">
            <a:off x="3064033" y="3099607"/>
            <a:ext cx="354178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κορεσμένο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</a:t>
            </a: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κύλιο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 rot="-7560000">
            <a:off x="5736021" y="3769421"/>
            <a:ext cx="18996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ακόρεστο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 rot="-5400000">
            <a:off x="5381023" y="2122486"/>
            <a:ext cx="1374793" cy="523862"/>
          </a:xfrm>
          <a:prstGeom prst="rect">
            <a:avLst/>
          </a:prstGeom>
          <a:solidFill>
            <a:srgbClr val="FFFF00"/>
          </a:solidFill>
          <a:ln w="317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ακύλιο</a:t>
            </a:r>
            <a:endParaRPr lang="en-US" sz="2800" b="1" dirty="0">
              <a:solidFill>
                <a:srgbClr val="000000">
                  <a:lumMod val="95000"/>
                  <a:lumOff val="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164" name="Line 22"/>
          <p:cNvSpPr>
            <a:spLocks noChangeShapeType="1"/>
          </p:cNvSpPr>
          <p:nvPr/>
        </p:nvSpPr>
        <p:spPr bwMode="auto">
          <a:xfrm>
            <a:off x="3741921" y="1104887"/>
            <a:ext cx="1587" cy="51822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6165" name="Line 23"/>
          <p:cNvSpPr>
            <a:spLocks noChangeShapeType="1"/>
          </p:cNvSpPr>
          <p:nvPr/>
        </p:nvSpPr>
        <p:spPr bwMode="auto">
          <a:xfrm>
            <a:off x="6046970" y="1176324"/>
            <a:ext cx="1587" cy="51822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6166" name="AutoShape 27"/>
          <p:cNvSpPr>
            <a:spLocks noChangeArrowheads="1"/>
          </p:cNvSpPr>
          <p:nvPr/>
        </p:nvSpPr>
        <p:spPr bwMode="auto">
          <a:xfrm>
            <a:off x="3526016" y="1468423"/>
            <a:ext cx="528638" cy="3784393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167" name="Rectangle 28"/>
          <p:cNvSpPr>
            <a:spLocks noChangeArrowheads="1"/>
          </p:cNvSpPr>
          <p:nvPr/>
        </p:nvSpPr>
        <p:spPr bwMode="auto">
          <a:xfrm rot="-5400000">
            <a:off x="1992463" y="3121856"/>
            <a:ext cx="354178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κορεσμένο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</a:t>
            </a: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κύλιο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168" name="Line 29"/>
          <p:cNvSpPr>
            <a:spLocks noChangeShapeType="1"/>
          </p:cNvSpPr>
          <p:nvPr/>
        </p:nvSpPr>
        <p:spPr bwMode="auto">
          <a:xfrm>
            <a:off x="4894446" y="1104887"/>
            <a:ext cx="1587" cy="51822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660774" y="5637202"/>
            <a:ext cx="376874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Τρι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α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κυλο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γλυκερόλη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alibri" pitchFamily="34" charset="0"/>
              </a:rPr>
              <a:t>τριγλυκερίδιο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928662" y="785802"/>
            <a:ext cx="4651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ΤΡΙΑΚΥΛΟ-ΓΛΥΚΕΡΟΛΕΣ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Υπο-ομάδα: ΛΙΠΗ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42906" y="2500306"/>
            <a:ext cx="5143536" cy="341632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Στα λίπη ή βούτυρα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(στερεά στους 20 βαθμούς Κελσίου)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τα λιπαρά οξέα των τριακυλογλυκερολών </a:t>
            </a:r>
            <a:endParaRPr lang="en-US" sz="36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είναι κορεσμένα</a:t>
            </a:r>
            <a:endParaRPr lang="en-GB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04025" y="1144572"/>
            <a:ext cx="2616200" cy="696912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654937" y="2212959"/>
            <a:ext cx="528638" cy="3640138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887116" y="1214422"/>
            <a:ext cx="231351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  <a:cs typeface="Arial" charset="0"/>
              </a:rPr>
              <a:t>ΓΛΥΚΕΡΟΛΗ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rot="-5400000">
            <a:off x="6190487" y="3748070"/>
            <a:ext cx="340677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κορεσμένο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</a:t>
            </a: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κύλιο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6800867" y="1820851"/>
            <a:ext cx="1587" cy="498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9105916" y="1892292"/>
            <a:ext cx="1587" cy="498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6584962" y="2184384"/>
            <a:ext cx="528638" cy="3640138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 rot="-5400000">
            <a:off x="5118916" y="3770317"/>
            <a:ext cx="340677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κορεσμένο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</a:t>
            </a: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κύλιο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7953392" y="1820851"/>
            <a:ext cx="1587" cy="498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8869383" y="2212959"/>
            <a:ext cx="528638" cy="3640138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 rot="-5400000">
            <a:off x="7404932" y="3748070"/>
            <a:ext cx="340677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κορεσμένο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</a:t>
            </a: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κύλιο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346067"/>
              </p:ext>
            </p:extLst>
          </p:nvPr>
        </p:nvGraphicFramePr>
        <p:xfrm>
          <a:off x="552450" y="6350"/>
          <a:ext cx="9224963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MDLDrawObject Class" r:id="rId4" imgW="6448348" imgH="4705482" progId="">
                  <p:embed/>
                </p:oleObj>
              </mc:Choice>
              <mc:Fallback>
                <p:oleObj name="MDLDrawObject Class" r:id="rId4" imgW="6448348" imgH="4705482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6350"/>
                        <a:ext cx="9224963" cy="67310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87516" y="2420888"/>
            <a:ext cx="48426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Τριακυλογλυκερόλη με τρία κορεσμένα λιπαρά οξέα</a:t>
            </a:r>
            <a:endParaRPr lang="el-GR" sz="32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(ζωικό λίπος)</a:t>
            </a:r>
            <a:endParaRPr lang="en-GB" sz="32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5611" name="Picture 11" descr="http://t1.gstatic.com/images?q=tbn:ANd9GcQ8xkck7sSXuEzaYqgtfXCYAKLcbuaZFD3yeM7wLFD8I0ATE4fAw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474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Άδειες Χρήσης</a:t>
            </a:r>
          </a:p>
        </p:txBody>
      </p:sp>
      <p:sp>
        <p:nvSpPr>
          <p:cNvPr id="62467" name="Περιεχόμενο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υπόκειται σε</a:t>
            </a:r>
            <a:r>
              <a:rPr lang="en-US" alt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άδειες χρήσης </a:t>
            </a:r>
            <a:r>
              <a:rPr lang="en-US" altLang="el-GR" dirty="0" smtClean="0">
                <a:solidFill>
                  <a:schemeClr val="bg1"/>
                </a:solidFill>
                <a:latin typeface="Calibri" pitchFamily="34" charset="0"/>
              </a:rPr>
              <a:t>Creative Commons. </a:t>
            </a:r>
          </a:p>
          <a:p>
            <a:pPr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2468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1" y="4941890"/>
            <a:ext cx="1584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0FB431-A75C-4B6A-946D-02F0A8332B52}" type="slidenum">
              <a:rPr lang="el-GR" altLang="el-GR" smtClean="0">
                <a:latin typeface="Calibri" pitchFamily="34" charset="0"/>
                <a:cs typeface="Arial" charset="0"/>
              </a:rPr>
              <a:pPr/>
              <a:t>2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7853" y="18259"/>
            <a:ext cx="4262434" cy="397031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Στα έλαια φυτικής προέλευσης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(υγρά στους 20 βαθμούς Κελσίου)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τα λιπαρά οξέα των τριακυλογλυκερολών </a:t>
            </a:r>
            <a:endParaRPr lang="en-US" sz="36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είναι ακόρεστα</a:t>
            </a:r>
            <a:endParaRPr lang="en-GB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72198" y="332656"/>
            <a:ext cx="2616200" cy="72453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8213558" y="1455026"/>
            <a:ext cx="590724" cy="1666915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-2220000">
            <a:off x="8859795" y="2761223"/>
            <a:ext cx="504825" cy="2209901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226182" y="402506"/>
            <a:ext cx="237172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Arial" charset="0"/>
                <a:cs typeface="Arial" charset="0"/>
              </a:rPr>
              <a:t>ΓΛΥΚΕΡΟΛΗ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-7560000">
            <a:off x="8163137" y="3673476"/>
            <a:ext cx="18996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ακόρεστο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 rot="-5400000">
            <a:off x="7808140" y="2026538"/>
            <a:ext cx="1374793" cy="523862"/>
          </a:xfrm>
          <a:prstGeom prst="rect">
            <a:avLst/>
          </a:prstGeom>
          <a:solidFill>
            <a:srgbClr val="FFFF00"/>
          </a:solidFill>
          <a:ln w="317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ακύλιο</a:t>
            </a:r>
            <a:endParaRPr lang="en-US" sz="2800" b="1" dirty="0">
              <a:solidFill>
                <a:srgbClr val="000000">
                  <a:lumMod val="95000"/>
                  <a:lumOff val="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6169036" y="1008939"/>
            <a:ext cx="1587" cy="51822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8474087" y="1080368"/>
            <a:ext cx="1587" cy="51822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5953132" y="1372469"/>
            <a:ext cx="528638" cy="3784393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 rot="-5400000">
            <a:off x="4419579" y="3025906"/>
            <a:ext cx="354178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κορεσμένο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</a:t>
            </a: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κύλιο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7321562" y="1008939"/>
            <a:ext cx="1587" cy="51822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503540" y="5301208"/>
            <a:ext cx="4651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ΤΡΙΑΚΥΛΟ-ΓΛΥΚΕΡΟΛΕΣ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Υπο-ομάδα: ΕΛΑΙΑ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7072326" y="1475672"/>
            <a:ext cx="590724" cy="1666915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 rot="-2220000">
            <a:off x="7718564" y="2781869"/>
            <a:ext cx="504825" cy="2209901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 rot="-7560000">
            <a:off x="7021905" y="3694122"/>
            <a:ext cx="18996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ακόρεστο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 rot="-5400000">
            <a:off x="6666907" y="2047184"/>
            <a:ext cx="1374793" cy="523862"/>
          </a:xfrm>
          <a:prstGeom prst="rect">
            <a:avLst/>
          </a:prstGeom>
          <a:solidFill>
            <a:srgbClr val="FFFF00"/>
          </a:solidFill>
          <a:ln w="317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charset="0"/>
                <a:cs typeface="Arial" charset="0"/>
              </a:rPr>
              <a:t>ακύλιο</a:t>
            </a:r>
            <a:endParaRPr lang="en-US" sz="2800" b="1" dirty="0">
              <a:solidFill>
                <a:srgbClr val="000000">
                  <a:lumMod val="95000"/>
                  <a:lumOff val="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6866" name="Picture 2" descr="http://1.bp.blogspot.com/-F51jKnn5LHY/TsA2MLDuSFI/AAAAAAAAGXw/CgGqjCZr-ZQ/s400/oi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2" y="3819524"/>
            <a:ext cx="2857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492250" y="0"/>
          <a:ext cx="801052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MDLDrawObject Class" r:id="rId4" imgW="8580960" imgH="7335000" progId="">
                  <p:embed/>
                </p:oleObj>
              </mc:Choice>
              <mc:Fallback>
                <p:oleObj name="MDLDrawObject Class" r:id="rId4" imgW="8580960" imgH="73350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0"/>
                        <a:ext cx="8010527" cy="68580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" y="0"/>
            <a:ext cx="56475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Τριακυλογλυκερόλη με δύο ακόρεστα και ένα κορεσμένο λιπαρό οξύ</a:t>
            </a:r>
            <a:endParaRPr lang="el-GR" sz="3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(φυτικό έλαιο)</a:t>
            </a:r>
            <a:endParaRPr lang="en-GB" sz="3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6635" name="Picture 11" descr="http://t3.gstatic.com/images?q=tbn:ANd9GcSCLDLi0tRvW2KuXOI_I8TFsHsTNEP2A2B-CgEHYa1ZKeEfAAyN0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2062103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5042118"/>
            <a:ext cx="56475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Τριακυλογλυκερόλη με δύο ακόρεστα και ένα κορεσμένο λιπαρό οξύ</a:t>
            </a:r>
            <a:endParaRPr lang="el-GR" sz="28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(φυτικό έλαιο)</a:t>
            </a:r>
            <a:endParaRPr lang="en-GB" sz="28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150204"/>
              </p:ext>
            </p:extLst>
          </p:nvPr>
        </p:nvGraphicFramePr>
        <p:xfrm>
          <a:off x="751012" y="116632"/>
          <a:ext cx="8676374" cy="683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MDLDrawObject Class" r:id="rId4" imgW="8191626" imgH="6448443" progId="">
                  <p:embed/>
                </p:oleObj>
              </mc:Choice>
              <mc:Fallback>
                <p:oleObj name="MDLDrawObject Class" r:id="rId4" imgW="8191626" imgH="6448443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12" y="116632"/>
                        <a:ext cx="8676374" cy="68301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6" name="Picture 18" descr="http://t3.gstatic.com/images?q=tbn:ANd9GcTRUDlnE8NweJasZ2c-xjiD9gc9o16kxKCkv4y6-lHKZQfY1rJ9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" y="-27384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-36" y="357170"/>
            <a:ext cx="4651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ΤΡΙΑΚΥΛΟ-ΓΛΥΚΕΡΟΛΕΣ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Υπο-ομάδα: ΛΙΠΗ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60489" y="1716076"/>
            <a:ext cx="2616200" cy="696912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511401" y="2784463"/>
            <a:ext cx="528638" cy="3640138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43580" y="1785926"/>
            <a:ext cx="231351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ΓΛΥΚΕΡΟΛΗ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rot="-5400000">
            <a:off x="1046951" y="4319577"/>
            <a:ext cx="340677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κορεσμένο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α</a:t>
            </a: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κύλιο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1657331" y="2392359"/>
            <a:ext cx="1587" cy="498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3962380" y="2463796"/>
            <a:ext cx="1587" cy="498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1441426" y="2755888"/>
            <a:ext cx="528638" cy="3640138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 rot="-5400000">
            <a:off x="-24620" y="4341826"/>
            <a:ext cx="340677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κορεσμένο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α</a:t>
            </a: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κύλιο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2809856" y="2392359"/>
            <a:ext cx="1587" cy="498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3725847" y="2784463"/>
            <a:ext cx="528638" cy="3640138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 rot="-5400000">
            <a:off x="2261396" y="4319577"/>
            <a:ext cx="340677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κορεσμένο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α</a:t>
            </a: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κύλιο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72198" y="1748068"/>
            <a:ext cx="2616200" cy="72453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8213558" y="2870430"/>
            <a:ext cx="590724" cy="1666915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 rot="-2220000">
            <a:off x="8859795" y="4176635"/>
            <a:ext cx="504825" cy="2209901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6226182" y="1817918"/>
            <a:ext cx="237172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</a:rPr>
              <a:t>ΓΛΥΚΕΡΟΛΗ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 rot="-7560000">
            <a:off x="8163137" y="5088888"/>
            <a:ext cx="18996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>
                    <a:lumMod val="95000"/>
                    <a:lumOff val="5000"/>
                  </a:srgbClr>
                </a:solidFill>
              </a:rPr>
              <a:t>ακόρεστο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 rot="-5400000">
            <a:off x="7808140" y="3441946"/>
            <a:ext cx="1374793" cy="523862"/>
          </a:xfrm>
          <a:prstGeom prst="rect">
            <a:avLst/>
          </a:prstGeom>
          <a:solidFill>
            <a:srgbClr val="FFFF00"/>
          </a:solidFill>
          <a:ln w="317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ακύλιο</a:t>
            </a:r>
            <a:endParaRPr lang="en-US" sz="28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6169036" y="2424351"/>
            <a:ext cx="1587" cy="51822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8474087" y="2495788"/>
            <a:ext cx="1587" cy="51822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5953132" y="2787887"/>
            <a:ext cx="528638" cy="3784393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 rot="-5400000">
            <a:off x="4419579" y="4441320"/>
            <a:ext cx="354178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κορεσμένο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l-GR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α</a:t>
            </a: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κύλιο</a:t>
            </a: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321562" y="2424351"/>
            <a:ext cx="1587" cy="51822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7072326" y="2891082"/>
            <a:ext cx="590724" cy="1666915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 rot="-2220000">
            <a:off x="7718564" y="4197281"/>
            <a:ext cx="504825" cy="2209901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 rot="-7560000">
            <a:off x="7021905" y="5109534"/>
            <a:ext cx="189962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>
                    <a:lumMod val="95000"/>
                    <a:lumOff val="5000"/>
                  </a:srgbClr>
                </a:solidFill>
              </a:rPr>
              <a:t>ακόρεστο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 rot="-5400000">
            <a:off x="6666907" y="3462596"/>
            <a:ext cx="1374793" cy="523862"/>
          </a:xfrm>
          <a:prstGeom prst="rect">
            <a:avLst/>
          </a:prstGeom>
          <a:solidFill>
            <a:srgbClr val="FFFF00"/>
          </a:solidFill>
          <a:ln w="317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ακύλιο</a:t>
            </a:r>
            <a:endParaRPr lang="en-US" sz="28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564068" y="357170"/>
            <a:ext cx="4651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ΤΡΙΑΚΥΛΟ-ΓΛΥΚΕΡΟΛΕΣ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Υπο-ομάδα: ΕΛΑΙΑ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00297" y="3857628"/>
            <a:ext cx="535785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800" b="1" dirty="0">
                <a:solidFill>
                  <a:srgbClr val="000000"/>
                </a:solidFill>
                <a:latin typeface="Calibri" pitchFamily="34" charset="0"/>
              </a:rPr>
              <a:t>Σε τι χρησιμεύουν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4800" b="1" dirty="0">
                <a:solidFill>
                  <a:srgbClr val="000000"/>
                </a:solidFill>
                <a:latin typeface="Calibri" pitchFamily="34" charset="0"/>
              </a:rPr>
              <a:t>σε έναν οργανισμό;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7480"/>
            <a:ext cx="10287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dirty="0">
                <a:solidFill>
                  <a:srgbClr val="FFFF00"/>
                </a:solidFill>
                <a:latin typeface="Calibri" pitchFamily="34" charset="0"/>
              </a:rPr>
              <a:t>1</a:t>
            </a:r>
            <a:r>
              <a:rPr lang="el-GR" sz="4000" baseline="30000" dirty="0">
                <a:solidFill>
                  <a:srgbClr val="FFFF00"/>
                </a:solidFill>
                <a:latin typeface="Calibri" pitchFamily="34" charset="0"/>
              </a:rPr>
              <a:t>η</a:t>
            </a:r>
            <a:r>
              <a:rPr lang="el-GR" sz="4000" dirty="0">
                <a:solidFill>
                  <a:srgbClr val="FFFF00"/>
                </a:solidFill>
                <a:latin typeface="Calibri" pitchFamily="34" charset="0"/>
              </a:rPr>
              <a:t> περίπτωση</a:t>
            </a:r>
            <a:r>
              <a:rPr lang="el-GR" sz="4000" dirty="0">
                <a:solidFill>
                  <a:srgbClr val="FFFFFF"/>
                </a:solidFill>
                <a:latin typeface="Calibri" pitchFamily="34" charset="0"/>
              </a:rPr>
              <a:t>: τα φυτά συνθέτουν και αποθηκεύουν έλαια στους σπόρους.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dirty="0">
                <a:solidFill>
                  <a:srgbClr val="FFFFFF"/>
                </a:solidFill>
                <a:latin typeface="Calibri" pitchFamily="34" charset="0"/>
              </a:rPr>
              <a:t>Κατά τη φύτρωση τα έλαια χρησιμοποιούνται ως πρώτη ύλη για τη σύνθεση των </a:t>
            </a:r>
            <a:r>
              <a:rPr lang="el-GR" sz="4000" dirty="0" smtClean="0">
                <a:solidFill>
                  <a:srgbClr val="FFFFFF"/>
                </a:solidFill>
                <a:latin typeface="Calibri" pitchFamily="34" charset="0"/>
              </a:rPr>
              <a:t>υδατανθράκων των </a:t>
            </a:r>
            <a:r>
              <a:rPr lang="el-GR" sz="4000" dirty="0">
                <a:solidFill>
                  <a:srgbClr val="FFFFFF"/>
                </a:solidFill>
                <a:latin typeface="Calibri" pitchFamily="34" charset="0"/>
              </a:rPr>
              <a:t>νεαρών </a:t>
            </a:r>
            <a:r>
              <a:rPr lang="el-GR" sz="4000" dirty="0" smtClean="0">
                <a:solidFill>
                  <a:srgbClr val="FFFFFF"/>
                </a:solidFill>
                <a:latin typeface="Calibri" pitchFamily="34" charset="0"/>
              </a:rPr>
              <a:t>φυταρίων μέχρις ότου αυτά αρχίσουν να </a:t>
            </a:r>
            <a:r>
              <a:rPr lang="el-GR" sz="4000" dirty="0" err="1" smtClean="0">
                <a:solidFill>
                  <a:srgbClr val="FFFFFF"/>
                </a:solidFill>
                <a:latin typeface="Calibri" pitchFamily="34" charset="0"/>
              </a:rPr>
              <a:t>φωτοσυνθέτουν</a:t>
            </a:r>
            <a:r>
              <a:rPr lang="el-GR" sz="4000" dirty="0" smtClean="0">
                <a:solidFill>
                  <a:srgbClr val="FFFFFF"/>
                </a:solidFill>
                <a:latin typeface="Calibri" pitchFamily="34" charset="0"/>
              </a:rPr>
              <a:t>...</a:t>
            </a:r>
            <a:r>
              <a:rPr lang="en-US" sz="4000" dirty="0" smtClean="0">
                <a:solidFill>
                  <a:srgbClr val="FFFFFF"/>
                </a:solidFill>
                <a:latin typeface="Calibri" pitchFamily="34" charset="0"/>
              </a:rPr>
              <a:t> (</a:t>
            </a:r>
            <a:r>
              <a:rPr lang="el-GR" sz="4000" dirty="0" err="1" smtClean="0">
                <a:solidFill>
                  <a:srgbClr val="FFFFFF"/>
                </a:solidFill>
                <a:latin typeface="Calibri" pitchFamily="34" charset="0"/>
              </a:rPr>
              <a:t>γλυοξυλικός</a:t>
            </a:r>
            <a:r>
              <a:rPr lang="el-GR" sz="4000" dirty="0" smtClean="0">
                <a:solidFill>
                  <a:srgbClr val="FFFFFF"/>
                </a:solidFill>
                <a:latin typeface="Calibri" pitchFamily="34" charset="0"/>
              </a:rPr>
              <a:t> κύκλος αντιδράσεων)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40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dirty="0" smtClean="0">
                <a:solidFill>
                  <a:srgbClr val="FFFFFF"/>
                </a:solidFill>
                <a:latin typeface="Calibri" pitchFamily="34" charset="0"/>
              </a:rPr>
              <a:t>Μόνον σε αυτή την περίπτωση τα λίπη/έλαια μετατρέπονται σε υδατάνθρακες...</a:t>
            </a:r>
            <a:endParaRPr lang="el-GR" sz="40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16" y="277480"/>
            <a:ext cx="977438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Η στρατηγική των φυτών να αποθηκεύουν έλαια στους σπόρους εξυπηρετεί δύο στόχους:</a:t>
            </a:r>
          </a:p>
          <a:p>
            <a:pPr marL="742950" indent="-74295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Στη μονάδα όγκου αποθηκεύουν μεγάλες ποσότητες ενέργειας και ατόμων άνθρακα σε άνυδρη κατάσταση.</a:t>
            </a:r>
          </a:p>
          <a:p>
            <a:pPr marL="742950" indent="-74295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Καθώς τα έλαια είναι ελαφρύτερα από το νερό, οι </a:t>
            </a:r>
            <a:r>
              <a:rPr lang="el-GR" sz="4000" b="1" dirty="0" err="1" smtClean="0">
                <a:solidFill>
                  <a:srgbClr val="FFFF00"/>
                </a:solidFill>
                <a:latin typeface="Calibri" pitchFamily="34" charset="0"/>
              </a:rPr>
              <a:t>ελαιούχοι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 σπόροι επιπλέουν και διαμοιράζονται στο περιβάλλον με τα επιφανειακά νερά.</a:t>
            </a:r>
            <a:endParaRPr lang="en-GB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16" y="277480"/>
            <a:ext cx="977438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Οι σπόροι των φυτών περιέχουν σε μικρό ή μεγάλο βαθμό έλαια.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Στην ιδιότητα αυτή στηρίζεται η βιομηχανία σπορέλαιων: ηλιέλαιο (</a:t>
            </a:r>
            <a:r>
              <a:rPr lang="el-GR" sz="4000" b="1" dirty="0" err="1" smtClean="0">
                <a:solidFill>
                  <a:srgbClr val="FFFF00"/>
                </a:solidFill>
                <a:latin typeface="Calibri" pitchFamily="34" charset="0"/>
              </a:rPr>
              <a:t>ηλιανθέλαιο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), αραβοσιτέλαιο, σογιέλαιο, βαμβακέλαιο, σησαμέλαιο, φοινικέλαιο, κ.ά.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Το λάδι της ελιάς προέρχεται από τη σάρκα του καρπού της ελιάς. Το λάδι του πυρήνα της ελιάς ονομάζεται πυρηνέλαιο.</a:t>
            </a:r>
            <a:endParaRPr lang="en-GB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06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4101" t="33502" r="28515" b="14467"/>
          <a:stretch>
            <a:fillRect/>
          </a:stretch>
        </p:blipFill>
        <p:spPr bwMode="auto">
          <a:xfrm>
            <a:off x="2285981" y="3444971"/>
            <a:ext cx="5789963" cy="34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5716" y="71420"/>
            <a:ext cx="97743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400" b="1" dirty="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l-GR" sz="4400" b="1" baseline="30000" dirty="0">
                <a:solidFill>
                  <a:srgbClr val="FFFF00"/>
                </a:solidFill>
                <a:latin typeface="Calibri" pitchFamily="34" charset="0"/>
              </a:rPr>
              <a:t>η</a:t>
            </a:r>
            <a:r>
              <a:rPr lang="el-GR" sz="4400" b="1" dirty="0">
                <a:solidFill>
                  <a:srgbClr val="FFFF00"/>
                </a:solidFill>
                <a:latin typeface="Calibri" pitchFamily="34" charset="0"/>
              </a:rPr>
              <a:t> περίπτωση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</a:rPr>
              <a:t>: στους ζωικούς οργανισμούς η περίσσεια ατόμων άνθρακα και ενέργειας αποθηκεύεται με τη μορφή των λιπών </a:t>
            </a:r>
            <a:r>
              <a:rPr lang="en-US" sz="4400" b="1" dirty="0" smtClean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l-GR" sz="4400" b="1" dirty="0" err="1" smtClean="0">
                <a:solidFill>
                  <a:srgbClr val="FFFFFF"/>
                </a:solidFill>
                <a:latin typeface="Calibri" pitchFamily="34" charset="0"/>
              </a:rPr>
              <a:t>τριακυλογλυκερολών</a:t>
            </a:r>
            <a:r>
              <a:rPr lang="el-GR" sz="4400" b="1" dirty="0" smtClean="0">
                <a:solidFill>
                  <a:srgbClr val="FFFFFF"/>
                </a:solidFill>
                <a:latin typeface="Calibri" pitchFamily="34" charset="0"/>
              </a:rPr>
              <a:t>) στο </a:t>
            </a:r>
            <a:r>
              <a:rPr lang="el-GR" sz="4400" b="1" dirty="0">
                <a:solidFill>
                  <a:srgbClr val="FFFFFF"/>
                </a:solidFill>
                <a:latin typeface="Calibri" pitchFamily="34" charset="0"/>
              </a:rPr>
              <a:t>λιπώδη ιστό.</a:t>
            </a:r>
            <a:endParaRPr lang="en-GB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511652" y="3284984"/>
            <a:ext cx="1152128" cy="106986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2878" y="476672"/>
            <a:ext cx="10072722" cy="563231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Όταν ο 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</a:rPr>
              <a:t>ζωικός οργανισμός 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χρειάζεται ενέργεια ή άτομα άνθρακα υδρολύει τα 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</a:rPr>
              <a:t>λίπη/έλαια 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και απελευθερώνονται λιπαρά οξέα, τα οποία 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</a:rPr>
              <a:t>διασπώνται οξειδωτικά («καίγονται»).</a:t>
            </a:r>
            <a:endParaRPr lang="el-GR" sz="36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36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 Π.χ. Όταν ο οργανισμός χρειάζεται ενέργεια διασπά τα λιπαρά οξέα  πλήρως σε 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36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και Η</a:t>
            </a:r>
            <a:r>
              <a:rPr lang="el-GR" sz="36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Ο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και απελευθερώνεται ενέργεια που αποθηκεύεται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στο μόριο της 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</a:rPr>
              <a:t>ΑΤΡ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</a:rPr>
              <a:t>που στη </a:t>
            </a: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συνέχεια καλύπτει τις ενεργειακές ανάγκες του κυττάρου</a:t>
            </a:r>
            <a:endParaRPr lang="en-GB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56" y="476672"/>
            <a:ext cx="9759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 καταβολισμός των κορεσμένων λιπαρών οξέων:</a:t>
            </a:r>
          </a:p>
          <a:p>
            <a:pPr algn="ctr"/>
            <a:r>
              <a:rPr lang="el-GR" sz="4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Οι αντιδράσεις της β-οξείδωσης</a:t>
            </a:r>
            <a:endParaRPr lang="en-US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57051"/>
              </p:ext>
            </p:extLst>
          </p:nvPr>
        </p:nvGraphicFramePr>
        <p:xfrm>
          <a:off x="246956" y="3504208"/>
          <a:ext cx="9759950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MDLDrawObject Class" r:id="rId3" imgW="6162750" imgH="1771574" progId="">
                  <p:embed/>
                </p:oleObj>
              </mc:Choice>
              <mc:Fallback>
                <p:oleObj name="MDLDrawObject Class" r:id="rId3" imgW="6162750" imgH="1771574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56" y="3504208"/>
                        <a:ext cx="9759950" cy="280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3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chemeClr val="bg1"/>
                </a:solidFill>
                <a:latin typeface="Calibri" pitchFamily="34" charset="0"/>
              </a:rPr>
              <a:t>Χρηματοδότηση</a:t>
            </a:r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3478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«Ανοικτά Ακαδημαϊκά Μαθήματα στο Αριστοτέλειο Πανεπιστήμιο Θεσσαλονίκης» έχει χρηματοδοτήσει μόνο τη αναδιαμόρφωση του εκπαιδευτικού υλικού.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3492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4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C200E1-359A-4426-901B-C5BF141D2246}" type="slidenum">
              <a:rPr lang="el-GR" altLang="el-GR" smtClean="0">
                <a:latin typeface="Calibri" pitchFamily="34" charset="0"/>
                <a:cs typeface="Arial" charset="0"/>
              </a:rPr>
              <a:pPr/>
              <a:t>3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02940" y="332656"/>
            <a:ext cx="97930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1. Ενεργοποίηση του λιπαρού </a:t>
            </a:r>
            <a:r>
              <a:rPr lang="el-GR" sz="36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οξέος</a:t>
            </a:r>
            <a:r>
              <a:rPr lang="en-US" sz="36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στο </a:t>
            </a:r>
            <a:r>
              <a:rPr lang="el-GR" sz="36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κυτταροδιάλυμα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: κατανάλωση ενέργειας και «φόρτωσή» του στο συνένζυμο Α (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CoA-SH)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182185"/>
              </p:ext>
            </p:extLst>
          </p:nvPr>
        </p:nvGraphicFramePr>
        <p:xfrm>
          <a:off x="-33029" y="2780928"/>
          <a:ext cx="10540607" cy="35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MDLDrawObject Class" r:id="rId4" imgW="7652880" imgH="2588760" progId="">
                  <p:embed/>
                </p:oleObj>
              </mc:Choice>
              <mc:Fallback>
                <p:oleObj name="MDLDrawObject Class" r:id="rId4" imgW="7652880" imgH="25887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029" y="2780928"/>
                        <a:ext cx="10540607" cy="35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2940" y="332656"/>
            <a:ext cx="97930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2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. Το λιπαρό οξύ από το </a:t>
            </a:r>
            <a:r>
              <a:rPr lang="fr-FR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Co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A-SH 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«φορτώνεται» στην </a:t>
            </a:r>
            <a:r>
              <a:rPr lang="el-GR" sz="36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καρνιτίνη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και με τη μορφή αυτή διαπερνά τις μεμβράνες του μιτοχονδρίου και εισέρχεται στην μήτρα του </a:t>
            </a:r>
            <a:r>
              <a:rPr lang="el-GR" sz="36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μιτοχονδίου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,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όπου πάλι «φορτώνεται» στο συνένζυμο Α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956" y="3501008"/>
            <a:ext cx="9793088" cy="107721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Στο </a:t>
            </a:r>
            <a:r>
              <a:rPr lang="el-GR" sz="32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κυτταροδιάλυμα</a:t>
            </a: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Άκυλο</a:t>
            </a: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CoA + </a:t>
            </a:r>
            <a:r>
              <a:rPr lang="el-GR" sz="32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καρνιτίνη</a:t>
            </a: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→ </a:t>
            </a:r>
            <a:r>
              <a:rPr lang="el-GR" sz="32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ακυλο-καρνιτίνη</a:t>
            </a: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+ </a:t>
            </a: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CoA-SH</a:t>
            </a:r>
            <a:endParaRPr lang="en-US" sz="32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6956" y="5085184"/>
            <a:ext cx="9793088" cy="107721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Στη μήτρα του μιτοχονδρίου: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ακυλο-καρνιτίνη</a:t>
            </a: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+ </a:t>
            </a: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CoA-SH</a:t>
            </a: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→ </a:t>
            </a:r>
            <a:r>
              <a:rPr lang="el-GR" sz="32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Άκυλο</a:t>
            </a:r>
            <a:r>
              <a:rPr lang="el-GR" sz="32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CoA + </a:t>
            </a:r>
            <a:r>
              <a:rPr lang="el-GR" sz="3200" b="1" dirty="0" err="1">
                <a:solidFill>
                  <a:srgbClr val="FFFF00"/>
                </a:solidFill>
                <a:latin typeface="Calibri" pitchFamily="34" charset="0"/>
                <a:cs typeface="Arial" charset="0"/>
              </a:rPr>
              <a:t>καρνιτίνη</a:t>
            </a:r>
            <a:r>
              <a:rPr lang="el-GR" sz="32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2940" y="2276872"/>
            <a:ext cx="97930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3. Με τη μορφή του </a:t>
            </a:r>
            <a:r>
              <a:rPr lang="el-GR" sz="36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άκυλο</a:t>
            </a:r>
            <a:r>
              <a:rPr lang="el-GR" sz="36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CoA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το λιπαρό οξύ εισέρχεται σε ένα κύκλο αντιδράσεων που ονομάζεται β-οξείδωση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814253"/>
              </p:ext>
            </p:extLst>
          </p:nvPr>
        </p:nvGraphicFramePr>
        <p:xfrm>
          <a:off x="2178050" y="95250"/>
          <a:ext cx="7688263" cy="671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MDLDrawObject Class" r:id="rId4" imgW="5286252" imgH="4619643" progId="">
                  <p:embed/>
                </p:oleObj>
              </mc:Choice>
              <mc:Fallback>
                <p:oleObj name="MDLDrawObject Class" r:id="rId4" imgW="5286252" imgH="4619643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95250"/>
                        <a:ext cx="7688263" cy="671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c 2"/>
          <p:cNvSpPr/>
          <p:nvPr/>
        </p:nvSpPr>
        <p:spPr bwMode="auto">
          <a:xfrm>
            <a:off x="4495428" y="2376240"/>
            <a:ext cx="3312368" cy="3429024"/>
          </a:xfrm>
          <a:prstGeom prst="arc">
            <a:avLst>
              <a:gd name="adj1" fmla="val 18495742"/>
              <a:gd name="adj2" fmla="val 13698030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" y="1000116"/>
            <a:ext cx="170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Σύνοψη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2492896"/>
            <a:ext cx="2800350" cy="1815882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i="1" dirty="0" smtClean="0">
                <a:solidFill>
                  <a:srgbClr val="FFFFFF"/>
                </a:solidFill>
                <a:latin typeface="Calibri" pitchFamily="34" charset="0"/>
              </a:rPr>
              <a:t>Αντιδράσεις διάσπασης ενός λιπαρού οξέος: η </a:t>
            </a:r>
            <a:r>
              <a:rPr lang="el-GR" sz="2800" b="1" i="1" dirty="0" smtClean="0">
                <a:solidFill>
                  <a:srgbClr val="FFFFFF"/>
                </a:solidFill>
                <a:latin typeface="Calibri" pitchFamily="34" charset="0"/>
                <a:sym typeface="Symbol"/>
              </a:rPr>
              <a:t></a:t>
            </a:r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</a:rPr>
              <a:t>-οξείδωση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48422"/>
              </p:ext>
            </p:extLst>
          </p:nvPr>
        </p:nvGraphicFramePr>
        <p:xfrm>
          <a:off x="2839244" y="887268"/>
          <a:ext cx="7416824" cy="58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MDLDrawObject Class" r:id="rId4" imgW="7067592" imgH="5772260" progId="">
                  <p:embed/>
                </p:oleObj>
              </mc:Choice>
              <mc:Fallback>
                <p:oleObj name="MDLDrawObject Class" r:id="rId4" imgW="7067592" imgH="57722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244" y="887268"/>
                        <a:ext cx="7416824" cy="58541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6597631" y="77723"/>
            <a:ext cx="3658437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Λιπαρό οξύ με </a:t>
            </a:r>
            <a:r>
              <a:rPr lang="en-US" sz="2400" b="1" dirty="0">
                <a:solidFill>
                  <a:srgbClr val="3333CC"/>
                </a:solidFill>
                <a:latin typeface="Calibri" pitchFamily="34" charset="0"/>
              </a:rPr>
              <a:t>n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άνθρακες 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που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φέρεται από το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CoA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8894" y="1757134"/>
            <a:ext cx="2800350" cy="1815882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i="1" dirty="0" smtClean="0">
                <a:solidFill>
                  <a:srgbClr val="FFFFFF"/>
                </a:solidFill>
                <a:latin typeface="Calibri" pitchFamily="34" charset="0"/>
              </a:rPr>
              <a:t>Αντιδράσεις διάσπασης ενός λιπαρού οξέος: η β</a:t>
            </a:r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</a:rPr>
              <a:t>-οξείδωση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428724" y="260648"/>
            <a:ext cx="4440238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Λιπαρό οξύ με </a:t>
            </a:r>
            <a:r>
              <a:rPr lang="en-US" sz="2400" b="1" dirty="0">
                <a:solidFill>
                  <a:srgbClr val="003366"/>
                </a:solidFill>
                <a:latin typeface="Calibri" pitchFamily="34" charset="0"/>
              </a:rPr>
              <a:t>n-2</a:t>
            </a:r>
            <a:r>
              <a:rPr lang="en-US" sz="2400" b="1" dirty="0">
                <a:solidFill>
                  <a:srgbClr val="3333CC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άνθρακες που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φέρεται από το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CoA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247" y="4063712"/>
            <a:ext cx="3194037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Σε κάθε κύκλο 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αντιδράσεων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της </a:t>
            </a:r>
            <a:r>
              <a:rPr lang="el-GR" sz="2400" b="1" i="1" dirty="0">
                <a:solidFill>
                  <a:srgbClr val="000000"/>
                </a:solidFill>
                <a:latin typeface="Calibri" pitchFamily="34" charset="0"/>
              </a:rPr>
              <a:t>β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-οξείδωσης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απομακρύνονται ΔΥΟ άνθρακες με τη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μορφή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ακετυλίου και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ανάγεται ένα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FAD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</a:rPr>
              <a:t>και ένα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NAD</a:t>
            </a:r>
            <a:r>
              <a:rPr lang="en-US" sz="24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5105755" y="1091645"/>
            <a:ext cx="785818" cy="142876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35521"/>
              </p:ext>
            </p:extLst>
          </p:nvPr>
        </p:nvGraphicFramePr>
        <p:xfrm>
          <a:off x="-34925" y="1023938"/>
          <a:ext cx="10358438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MDLDrawObject Class" r:id="rId4" imgW="7400969" imgH="3438414" progId="">
                  <p:embed/>
                </p:oleObj>
              </mc:Choice>
              <mc:Fallback>
                <p:oleObj name="MDLDrawObject Class" r:id="rId4" imgW="7400969" imgH="3438414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925" y="1023938"/>
                        <a:ext cx="10358438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2800350" cy="954107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i="1" dirty="0" smtClean="0">
                <a:solidFill>
                  <a:srgbClr val="FFFFFF"/>
                </a:solidFill>
                <a:latin typeface="Calibri" pitchFamily="34" charset="0"/>
              </a:rPr>
              <a:t>Αντιδράσεις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i="1" dirty="0" smtClean="0">
                <a:solidFill>
                  <a:srgbClr val="FFFFFF"/>
                </a:solidFill>
                <a:latin typeface="Calibri" pitchFamily="34" charset="0"/>
                <a:sym typeface="Symbol"/>
              </a:rPr>
              <a:t></a:t>
            </a:r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</a:rPr>
              <a:t>-οξείδωσης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141563"/>
              </p:ext>
            </p:extLst>
          </p:nvPr>
        </p:nvGraphicFramePr>
        <p:xfrm>
          <a:off x="-28575" y="863600"/>
          <a:ext cx="10345738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MDLDrawObject Class" r:id="rId4" imgW="6858118" imgH="3400353" progId="">
                  <p:embed/>
                </p:oleObj>
              </mc:Choice>
              <mc:Fallback>
                <p:oleObj name="MDLDrawObject Class" r:id="rId4" imgW="6858118" imgH="3400353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863600"/>
                        <a:ext cx="10345738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2800350" cy="954107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i="1" dirty="0" smtClean="0">
                <a:solidFill>
                  <a:srgbClr val="FFFFFF"/>
                </a:solidFill>
                <a:latin typeface="Calibri" pitchFamily="34" charset="0"/>
              </a:rPr>
              <a:t>Αντιδράσεις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i="1" dirty="0" smtClean="0">
                <a:solidFill>
                  <a:srgbClr val="FFFFFF"/>
                </a:solidFill>
                <a:latin typeface="Calibri" pitchFamily="34" charset="0"/>
                <a:sym typeface="Symbol"/>
              </a:rPr>
              <a:t></a:t>
            </a:r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</a:rPr>
              <a:t>-οξείδωσης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0" y="2305051"/>
          <a:ext cx="10291977" cy="190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4" name="MDLDrawObject Class" r:id="rId4" imgW="7881840" imgH="1459440" progId="">
                  <p:embed/>
                </p:oleObj>
              </mc:Choice>
              <mc:Fallback>
                <p:oleObj name="MDLDrawObject Class" r:id="rId4" imgW="7881840" imgH="1459440" progId="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05051"/>
                        <a:ext cx="10291977" cy="1909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c 5"/>
          <p:cNvSpPr/>
          <p:nvPr/>
        </p:nvSpPr>
        <p:spPr bwMode="auto">
          <a:xfrm>
            <a:off x="6715140" y="1285860"/>
            <a:ext cx="1500198" cy="4000528"/>
          </a:xfrm>
          <a:prstGeom prst="arc">
            <a:avLst>
              <a:gd name="adj1" fmla="val 16956516"/>
              <a:gd name="adj2" fmla="val 4515739"/>
            </a:avLst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86774" y="1928802"/>
            <a:ext cx="1785950" cy="242889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7858148" y="571488"/>
          <a:ext cx="177958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5" name="MDLDrawObject Class" r:id="rId6" imgW="1843200" imgH="1345320" progId="">
                  <p:embed/>
                </p:oleObj>
              </mc:Choice>
              <mc:Fallback>
                <p:oleObj name="MDLDrawObject Class" r:id="rId6" imgW="1843200" imgH="1345320" progId="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48" y="571488"/>
                        <a:ext cx="1779587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264423" y="4929198"/>
          <a:ext cx="123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6" name="MDLDrawObject Class" r:id="rId8" imgW="1067760" imgH="482400" progId="">
                  <p:embed/>
                </p:oleObj>
              </mc:Choice>
              <mc:Fallback>
                <p:oleObj name="MDLDrawObject Class" r:id="rId8" imgW="1067760" imgH="482400" progId="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23" y="4929198"/>
                        <a:ext cx="123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6435752" y="414333"/>
          <a:ext cx="177958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7" name="MDLDrawObject Class" r:id="rId10" imgW="1843200" imgH="1345320" progId="">
                  <p:embed/>
                </p:oleObj>
              </mc:Choice>
              <mc:Fallback>
                <p:oleObj name="MDLDrawObject Class" r:id="rId10" imgW="1843200" imgH="1345320" progId="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52" y="414333"/>
                        <a:ext cx="1779587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c 12"/>
          <p:cNvSpPr/>
          <p:nvPr/>
        </p:nvSpPr>
        <p:spPr bwMode="auto">
          <a:xfrm>
            <a:off x="5572132" y="1285860"/>
            <a:ext cx="1500198" cy="4000528"/>
          </a:xfrm>
          <a:prstGeom prst="arc">
            <a:avLst>
              <a:gd name="adj1" fmla="val 16956516"/>
              <a:gd name="adj2" fmla="val 4515739"/>
            </a:avLst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43765" y="1928802"/>
            <a:ext cx="1785950" cy="242889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5" name="Arc 14"/>
          <p:cNvSpPr/>
          <p:nvPr/>
        </p:nvSpPr>
        <p:spPr bwMode="auto">
          <a:xfrm>
            <a:off x="4429123" y="1214422"/>
            <a:ext cx="1500198" cy="4000528"/>
          </a:xfrm>
          <a:prstGeom prst="arc">
            <a:avLst>
              <a:gd name="adj1" fmla="val 16956516"/>
              <a:gd name="adj2" fmla="val 4515739"/>
            </a:avLst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857881" y="1928802"/>
            <a:ext cx="1785950" cy="242889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5000629" y="414333"/>
          <a:ext cx="177958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8" name="MDLDrawObject Class" r:id="rId11" imgW="1843200" imgH="1345320" progId="">
                  <p:embed/>
                </p:oleObj>
              </mc:Choice>
              <mc:Fallback>
                <p:oleObj name="MDLDrawObject Class" r:id="rId11" imgW="1843200" imgH="1345320" progId="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9" y="414333"/>
                        <a:ext cx="1779587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rc 18"/>
          <p:cNvSpPr/>
          <p:nvPr/>
        </p:nvSpPr>
        <p:spPr bwMode="auto">
          <a:xfrm>
            <a:off x="3286114" y="1285860"/>
            <a:ext cx="1500198" cy="4000528"/>
          </a:xfrm>
          <a:prstGeom prst="arc">
            <a:avLst>
              <a:gd name="adj1" fmla="val 16956516"/>
              <a:gd name="adj2" fmla="val 4515739"/>
            </a:avLst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857748" y="1928802"/>
            <a:ext cx="1785950" cy="242889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3792545" y="-24"/>
          <a:ext cx="177958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9" name="MDLDrawObject Class" r:id="rId12" imgW="1843200" imgH="1345320" progId="">
                  <p:embed/>
                </p:oleObj>
              </mc:Choice>
              <mc:Fallback>
                <p:oleObj name="MDLDrawObject Class" r:id="rId12" imgW="1843200" imgH="1345320" progId="">
                  <p:embed/>
                  <p:pic>
                    <p:nvPicPr>
                      <p:cNvPr id="0" name="Picture 5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45" y="-24"/>
                        <a:ext cx="1779587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c 22"/>
          <p:cNvSpPr/>
          <p:nvPr/>
        </p:nvSpPr>
        <p:spPr bwMode="auto">
          <a:xfrm>
            <a:off x="2214546" y="1285860"/>
            <a:ext cx="1500198" cy="4000528"/>
          </a:xfrm>
          <a:prstGeom prst="arc">
            <a:avLst>
              <a:gd name="adj1" fmla="val 16956516"/>
              <a:gd name="adj2" fmla="val 4515739"/>
            </a:avLst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24" name="Arc 23"/>
          <p:cNvSpPr/>
          <p:nvPr/>
        </p:nvSpPr>
        <p:spPr bwMode="auto">
          <a:xfrm>
            <a:off x="1142972" y="1214422"/>
            <a:ext cx="1500198" cy="4000528"/>
          </a:xfrm>
          <a:prstGeom prst="arc">
            <a:avLst>
              <a:gd name="adj1" fmla="val 16956516"/>
              <a:gd name="adj2" fmla="val 4515739"/>
            </a:avLst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25" name="Arc 24"/>
          <p:cNvSpPr/>
          <p:nvPr/>
        </p:nvSpPr>
        <p:spPr bwMode="auto">
          <a:xfrm>
            <a:off x="0" y="1357298"/>
            <a:ext cx="1500198" cy="4000528"/>
          </a:xfrm>
          <a:prstGeom prst="arc">
            <a:avLst>
              <a:gd name="adj1" fmla="val 16956516"/>
              <a:gd name="adj2" fmla="val 4515739"/>
            </a:avLst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5" y="8"/>
          <a:ext cx="177958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0" name="MDLDrawObject Class" r:id="rId13" imgW="1843200" imgH="1345320" progId="">
                  <p:embed/>
                </p:oleObj>
              </mc:Choice>
              <mc:Fallback>
                <p:oleObj name="MDLDrawObject Class" r:id="rId13" imgW="1843200" imgH="134532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" y="8"/>
                        <a:ext cx="1779587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6143634" y="4929198"/>
          <a:ext cx="123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1" name="MDLDrawObject Class" r:id="rId14" imgW="1067760" imgH="482400" progId="">
                  <p:embed/>
                </p:oleObj>
              </mc:Choice>
              <mc:Fallback>
                <p:oleObj name="MDLDrawObject Class" r:id="rId14" imgW="1067760" imgH="482400" progId="">
                  <p:embed/>
                  <p:pic>
                    <p:nvPicPr>
                      <p:cNvPr id="0" name="Picture 5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4" y="4929198"/>
                        <a:ext cx="123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4929186" y="5000636"/>
          <a:ext cx="123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2" name="MDLDrawObject Class" r:id="rId15" imgW="1067760" imgH="482400" progId="">
                  <p:embed/>
                </p:oleObj>
              </mc:Choice>
              <mc:Fallback>
                <p:oleObj name="MDLDrawObject Class" r:id="rId15" imgW="1067760" imgH="482400" progId="">
                  <p:embed/>
                  <p:pic>
                    <p:nvPicPr>
                      <p:cNvPr id="0" name="Picture 5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6" y="5000636"/>
                        <a:ext cx="123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/>
        </p:nvGraphicFramePr>
        <p:xfrm>
          <a:off x="3857616" y="5000636"/>
          <a:ext cx="123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3" name="MDLDrawObject Class" r:id="rId16" imgW="1067760" imgH="482400" progId="">
                  <p:embed/>
                </p:oleObj>
              </mc:Choice>
              <mc:Fallback>
                <p:oleObj name="MDLDrawObject Class" r:id="rId16" imgW="1067760" imgH="482400" progId="">
                  <p:embed/>
                  <p:pic>
                    <p:nvPicPr>
                      <p:cNvPr id="0" name="Picture 5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16" y="5000636"/>
                        <a:ext cx="123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2643174" y="5000636"/>
          <a:ext cx="123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4" name="MDLDrawObject Class" r:id="rId17" imgW="1067760" imgH="482400" progId="">
                  <p:embed/>
                </p:oleObj>
              </mc:Choice>
              <mc:Fallback>
                <p:oleObj name="MDLDrawObject Class" r:id="rId17" imgW="1067760" imgH="482400" progId="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5000636"/>
                        <a:ext cx="123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1500165" y="4929198"/>
          <a:ext cx="123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5" name="MDLDrawObject Class" r:id="rId18" imgW="1067760" imgH="482400" progId="">
                  <p:embed/>
                </p:oleObj>
              </mc:Choice>
              <mc:Fallback>
                <p:oleObj name="MDLDrawObject Class" r:id="rId18" imgW="1067760" imgH="482400" progId="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5" y="4929198"/>
                        <a:ext cx="123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/>
        </p:nvGraphicFramePr>
        <p:xfrm>
          <a:off x="214281" y="5000636"/>
          <a:ext cx="123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6" name="MDLDrawObject Class" r:id="rId19" imgW="1067760" imgH="482400" progId="">
                  <p:embed/>
                </p:oleObj>
              </mc:Choice>
              <mc:Fallback>
                <p:oleObj name="MDLDrawObject Class" r:id="rId19" imgW="1067760" imgH="482400" progId="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1" y="5000636"/>
                        <a:ext cx="123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1357291" y="285732"/>
          <a:ext cx="177958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7" name="MDLDrawObject Class" r:id="rId20" imgW="1843200" imgH="1345320" progId="">
                  <p:embed/>
                </p:oleObj>
              </mc:Choice>
              <mc:Fallback>
                <p:oleObj name="MDLDrawObject Class" r:id="rId20" imgW="1843200" imgH="1345320" progId="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1" y="285732"/>
                        <a:ext cx="1779587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2428861" y="642926"/>
          <a:ext cx="177958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8" name="MDLDrawObject Class" r:id="rId21" imgW="1843200" imgH="1345320" progId="">
                  <p:embed/>
                </p:oleObj>
              </mc:Choice>
              <mc:Fallback>
                <p:oleObj name="MDLDrawObject Class" r:id="rId21" imgW="1843200" imgH="1345320" progId="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1" y="642926"/>
                        <a:ext cx="1779587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 bwMode="auto">
          <a:xfrm>
            <a:off x="3714740" y="1928802"/>
            <a:ext cx="1785950" cy="242889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643170" y="1928802"/>
            <a:ext cx="1785950" cy="242889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277" y="1928802"/>
            <a:ext cx="2500331" cy="242889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graphicFrame>
        <p:nvGraphicFramePr>
          <p:cNvPr id="41" name="Object 8"/>
          <p:cNvGraphicFramePr>
            <a:graphicFrameLocks noChangeAspect="1"/>
          </p:cNvGraphicFramePr>
          <p:nvPr/>
        </p:nvGraphicFramePr>
        <p:xfrm>
          <a:off x="5" y="1428739"/>
          <a:ext cx="177958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9" name="MDLDrawObject Class" r:id="rId22" imgW="1843200" imgH="1345320" progId="">
                  <p:embed/>
                </p:oleObj>
              </mc:Choice>
              <mc:Fallback>
                <p:oleObj name="MDLDrawObject Class" r:id="rId22" imgW="1843200" imgH="1345320" progId="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" y="1428739"/>
                        <a:ext cx="1779587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99084" y="2348880"/>
            <a:ext cx="7586515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</a:rPr>
              <a:t>Σύνολο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</a:rPr>
              <a:t>προϊόντων β-οξείδωσης ενός λιπαρού οξέος με 16 άτομα άνθρακα: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rgbClr val="000000"/>
                </a:solidFill>
                <a:latin typeface="Calibri" pitchFamily="34" charset="0"/>
              </a:rPr>
              <a:t>8 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ακετυλο-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</a:rPr>
              <a:t>CoA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και 7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NADH+H</a:t>
            </a:r>
            <a:r>
              <a:rPr lang="en-US" sz="32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και 7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FADH</a:t>
            </a:r>
            <a:r>
              <a:rPr lang="en-US" sz="32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l-GR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486650" y="5903893"/>
            <a:ext cx="2800350" cy="954107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i="1" dirty="0" smtClean="0">
                <a:solidFill>
                  <a:srgbClr val="FFFFFF"/>
                </a:solidFill>
                <a:latin typeface="Calibri" pitchFamily="34" charset="0"/>
              </a:rPr>
              <a:t>Αντιδράσεις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i="1" dirty="0" smtClean="0">
                <a:solidFill>
                  <a:srgbClr val="FFFFFF"/>
                </a:solidFill>
                <a:latin typeface="Calibri" pitchFamily="34" charset="0"/>
              </a:rPr>
              <a:t>β</a:t>
            </a:r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</a:rPr>
              <a:t>-οξείδωσης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37" grpId="0" animBg="1"/>
      <p:bldP spid="38" grpId="0" animBg="1"/>
      <p:bldP spid="40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4" y="3810000"/>
            <a:ext cx="8839200" cy="2438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1000" y="304800"/>
            <a:ext cx="9372600" cy="2743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71538" y="285729"/>
            <a:ext cx="81904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1. Ποιά η τύχη των ηλεκτρονίων που φέρονται από το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</a:rPr>
              <a:t>NAD &amp; FAD</a:t>
            </a:r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;</a:t>
            </a:r>
            <a:endParaRPr lang="en-GB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857352" y="4071942"/>
            <a:ext cx="6676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66"/>
                </a:solidFill>
                <a:latin typeface="Calibri" pitchFamily="34" charset="0"/>
              </a:rPr>
              <a:t>2. Ποιά η τύχη των ακετυλίων;</a:t>
            </a:r>
            <a:endParaRPr lang="en-GB" sz="4000" b="1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42910" y="1714492"/>
            <a:ext cx="91440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Αυτά οδηγούνται  στο οξυγόνο διαμέσου της ΑΝΑΠΝΕΥΣΤΙΚΗΣ ΑΛΥΣΙΔΑΣ</a:t>
            </a:r>
            <a:endParaRPr lang="en-GB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781106" y="5214950"/>
            <a:ext cx="68643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66"/>
                </a:solidFill>
                <a:latin typeface="Calibri" pitchFamily="34" charset="0"/>
              </a:rPr>
              <a:t>Τροφοδοτούν τον κύκλο Κ</a:t>
            </a:r>
            <a:r>
              <a:rPr lang="en-US" sz="4000" b="1" dirty="0">
                <a:solidFill>
                  <a:srgbClr val="FFFF66"/>
                </a:solidFill>
                <a:latin typeface="Calibri" pitchFamily="34" charset="0"/>
              </a:rPr>
              <a:t>REBS</a:t>
            </a:r>
            <a:endParaRPr lang="en-GB" sz="4000" b="1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576196" y="257646"/>
            <a:ext cx="4143368" cy="1227138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Ακετυλο-</a:t>
            </a:r>
            <a:r>
              <a:rPr lang="en-US" sz="3200" b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CoA</a:t>
            </a:r>
            <a:endParaRPr lang="el-GR" sz="3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</a:t>
            </a:r>
            <a:r>
              <a:rPr lang="en-US" sz="4000" b="1" baseline="-25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4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CO-</a:t>
            </a:r>
            <a:r>
              <a:rPr lang="en-US" sz="40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S-CoA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6324604" y="228601"/>
            <a:ext cx="308020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ΛΙΠΑΡΑ ΟΞΕΑ</a:t>
            </a:r>
            <a:endParaRPr lang="en-GB" sz="4000" b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5985694" y="2911991"/>
            <a:ext cx="1353256" cy="646331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NADH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7691927" y="3595060"/>
            <a:ext cx="1389611" cy="646331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FADH</a:t>
            </a:r>
            <a:r>
              <a:rPr lang="en-US" sz="3600" b="1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6" y="2398938"/>
            <a:ext cx="317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rc 15"/>
          <p:cNvSpPr/>
          <p:nvPr/>
        </p:nvSpPr>
        <p:spPr bwMode="auto">
          <a:xfrm rot="2122814">
            <a:off x="5952706" y="605353"/>
            <a:ext cx="928694" cy="3857652"/>
          </a:xfrm>
          <a:prstGeom prst="arc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7" name="Arc 16"/>
          <p:cNvSpPr/>
          <p:nvPr/>
        </p:nvSpPr>
        <p:spPr bwMode="auto">
          <a:xfrm>
            <a:off x="6222844" y="936487"/>
            <a:ext cx="2714644" cy="3857652"/>
          </a:xfrm>
          <a:prstGeom prst="arc">
            <a:avLst>
              <a:gd name="adj1" fmla="val 16080737"/>
              <a:gd name="adj2" fmla="val 1820631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587217" y="3294973"/>
            <a:ext cx="3348371" cy="9198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4345" idx="1"/>
          </p:cNvCxnSpPr>
          <p:nvPr/>
        </p:nvCxnSpPr>
        <p:spPr bwMode="auto">
          <a:xfrm flipH="1">
            <a:off x="2643152" y="3918226"/>
            <a:ext cx="5048775" cy="29659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2191172" y="1484784"/>
            <a:ext cx="1152128" cy="12241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Arc 10"/>
          <p:cNvSpPr/>
          <p:nvPr/>
        </p:nvSpPr>
        <p:spPr bwMode="auto">
          <a:xfrm rot="2905674">
            <a:off x="4871309" y="-644923"/>
            <a:ext cx="2206939" cy="3905347"/>
          </a:xfrm>
          <a:prstGeom prst="arc">
            <a:avLst>
              <a:gd name="adj1" fmla="val 17902113"/>
              <a:gd name="adj2" fmla="val 7663914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50529" y="1450521"/>
            <a:ext cx="2723824" cy="646331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 smtClean="0">
                <a:solidFill>
                  <a:srgbClr val="000000"/>
                </a:solidFill>
                <a:latin typeface="Arial" charset="0"/>
              </a:rPr>
              <a:t>β-οξείδωση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008154" y="5613047"/>
            <a:ext cx="6247914" cy="1200329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Σύνοψη πλήρους οξειδωτικής διάσπασης των λιπαρών οξέων με τελικά προϊόντα το Η</a:t>
            </a:r>
            <a:r>
              <a:rPr lang="el-GR" sz="2400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και το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en-US" sz="2400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και στόχο την παραγωγή μορίων ΑΤΡ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2089150"/>
          </a:xfrm>
        </p:spPr>
        <p:txBody>
          <a:bodyPr anchor="t">
            <a:normAutofit fontScale="90000"/>
          </a:bodyPr>
          <a:lstStyle/>
          <a:p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Λιπίδια: </a:t>
            </a:r>
            <a:b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Καταβολισμός των κορεσμένων λιπαρών οξέων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c 35"/>
          <p:cNvSpPr/>
          <p:nvPr/>
        </p:nvSpPr>
        <p:spPr>
          <a:xfrm>
            <a:off x="6655668" y="5589240"/>
            <a:ext cx="928551" cy="1000108"/>
          </a:xfrm>
          <a:prstGeom prst="arc">
            <a:avLst>
              <a:gd name="adj1" fmla="val 11273958"/>
              <a:gd name="adj2" fmla="val 16584872"/>
            </a:avLst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2500702" y="3143248"/>
            <a:ext cx="571504" cy="1785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4278647">
            <a:off x="7746808" y="2879424"/>
            <a:ext cx="1571636" cy="3172421"/>
          </a:xfrm>
          <a:prstGeom prst="arc">
            <a:avLst>
              <a:gd name="adj1" fmla="val 17597086"/>
              <a:gd name="adj2" fmla="val 4581137"/>
            </a:avLst>
          </a:prstGeom>
          <a:noFill/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1427359">
            <a:off x="7337993" y="3072800"/>
            <a:ext cx="1571636" cy="2286016"/>
          </a:xfrm>
          <a:prstGeom prst="arc">
            <a:avLst>
              <a:gd name="adj1" fmla="val 18861924"/>
              <a:gd name="adj2" fmla="val 4581137"/>
            </a:avLst>
          </a:prstGeom>
          <a:noFill/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>
            <a:off x="491748" y="4071942"/>
            <a:ext cx="1571636" cy="2286016"/>
          </a:xfrm>
          <a:prstGeom prst="arc">
            <a:avLst>
              <a:gd name="adj1" fmla="val 17272572"/>
              <a:gd name="adj2" fmla="val 5182957"/>
            </a:avLst>
          </a:prstGeom>
          <a:noFill/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64" y="620688"/>
            <a:ext cx="2109150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l-GR" sz="3200" b="1" dirty="0" smtClean="0">
                <a:solidFill>
                  <a:prstClr val="white"/>
                </a:solidFill>
                <a:cs typeface="Arial" charset="0"/>
              </a:rPr>
              <a:t>Λιπαρό οξύ</a:t>
            </a:r>
            <a:endParaRPr lang="el-GR" sz="3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3392546" y="3314281"/>
            <a:ext cx="1357322" cy="3872777"/>
          </a:xfrm>
          <a:prstGeom prst="downArrow">
            <a:avLst>
              <a:gd name="adj1" fmla="val 50000"/>
              <a:gd name="adj2" fmla="val 29763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Αναπνευστική αλυσίδα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1692" y="548680"/>
            <a:ext cx="1856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prstClr val="white"/>
                </a:solidFill>
                <a:cs typeface="Arial" charset="0"/>
              </a:rPr>
              <a:t>Ακετυλο-</a:t>
            </a:r>
            <a:r>
              <a:rPr lang="en-US" sz="2400" b="1" dirty="0" err="1" smtClean="0">
                <a:solidFill>
                  <a:prstClr val="white"/>
                </a:solidFill>
                <a:cs typeface="Arial" charset="0"/>
              </a:rPr>
              <a:t>CoA</a:t>
            </a:r>
            <a:endParaRPr lang="en-US" sz="2400" b="1" dirty="0" smtClean="0">
              <a:solidFill>
                <a:prstClr val="white"/>
              </a:solidFill>
              <a:cs typeface="Arial" charset="0"/>
            </a:endParaRPr>
          </a:p>
          <a:p>
            <a:r>
              <a:rPr lang="en-US" sz="2400" b="1" dirty="0" smtClean="0">
                <a:solidFill>
                  <a:prstClr val="white"/>
                </a:solidFill>
                <a:cs typeface="Arial" charset="0"/>
              </a:rPr>
              <a:t>[CH</a:t>
            </a:r>
            <a:r>
              <a:rPr lang="en-US" sz="2400" b="1" baseline="-25000" dirty="0" smtClean="0">
                <a:solidFill>
                  <a:prstClr val="white"/>
                </a:solidFill>
                <a:cs typeface="Arial" charset="0"/>
              </a:rPr>
              <a:t>3</a:t>
            </a:r>
            <a:r>
              <a:rPr lang="en-US" sz="2400" b="1" dirty="0" smtClean="0">
                <a:solidFill>
                  <a:prstClr val="white"/>
                </a:solidFill>
                <a:cs typeface="Arial" charset="0"/>
              </a:rPr>
              <a:t>CO-</a:t>
            </a:r>
            <a:r>
              <a:rPr lang="en-US" sz="2400" b="1" dirty="0" smtClean="0">
                <a:solidFill>
                  <a:srgbClr val="FFFF00"/>
                </a:solidFill>
                <a:cs typeface="Arial" charset="0"/>
              </a:rPr>
              <a:t>CoA</a:t>
            </a:r>
            <a:r>
              <a:rPr lang="en-US" sz="2400" b="1" dirty="0" smtClean="0">
                <a:solidFill>
                  <a:prstClr val="white"/>
                </a:solidFill>
                <a:cs typeface="Arial" charset="0"/>
              </a:rPr>
              <a:t>]</a:t>
            </a:r>
            <a:endParaRPr lang="el-GR" sz="2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1692" y="4581128"/>
            <a:ext cx="1857388" cy="1285884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K</a:t>
            </a:r>
            <a:r>
              <a:rPr lang="el-GR" sz="2400" b="1" dirty="0" smtClean="0">
                <a:solidFill>
                  <a:prstClr val="white"/>
                </a:solidFill>
              </a:rPr>
              <a:t>ύκλος Κ</a:t>
            </a:r>
            <a:r>
              <a:rPr lang="en-US" sz="2400" b="1" dirty="0" smtClean="0">
                <a:solidFill>
                  <a:prstClr val="white"/>
                </a:solidFill>
              </a:rPr>
              <a:t>REBS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447756" y="1379677"/>
            <a:ext cx="571504" cy="316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6059" y="6000768"/>
            <a:ext cx="928694" cy="64294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O</a:t>
            </a:r>
            <a:r>
              <a:rPr lang="en-US" sz="4000" b="1" baseline="-25000" dirty="0" smtClean="0">
                <a:solidFill>
                  <a:prstClr val="white"/>
                </a:solidFill>
              </a:rPr>
              <a:t>2</a:t>
            </a:r>
            <a:endParaRPr lang="el-GR" sz="4000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7696" y="3857628"/>
            <a:ext cx="1285884" cy="642942"/>
          </a:xfrm>
          <a:prstGeom prst="roundRect">
            <a:avLst>
              <a:gd name="adj" fmla="val 50000"/>
            </a:avLst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H</a:t>
            </a:r>
            <a:r>
              <a:rPr lang="en-US" sz="4000" b="1" baseline="-25000" dirty="0" smtClean="0">
                <a:solidFill>
                  <a:prstClr val="white"/>
                </a:solidFill>
              </a:rPr>
              <a:t>2</a:t>
            </a:r>
            <a:r>
              <a:rPr lang="en-US" sz="4000" b="1" dirty="0" smtClean="0">
                <a:solidFill>
                  <a:prstClr val="white"/>
                </a:solidFill>
              </a:rPr>
              <a:t>O</a:t>
            </a:r>
            <a:endParaRPr lang="el-GR" sz="4000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599884" y="3501008"/>
            <a:ext cx="785818" cy="428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CO</a:t>
            </a:r>
            <a:r>
              <a:rPr lang="en-US" sz="2400" b="1" baseline="-25000" dirty="0" smtClean="0">
                <a:solidFill>
                  <a:prstClr val="white"/>
                </a:solidFill>
              </a:rPr>
              <a:t>2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01182" y="4149080"/>
            <a:ext cx="785818" cy="428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CO</a:t>
            </a:r>
            <a:r>
              <a:rPr lang="en-US" sz="2400" b="1" baseline="-25000" dirty="0" smtClean="0">
                <a:solidFill>
                  <a:prstClr val="white"/>
                </a:solidFill>
              </a:rPr>
              <a:t>2</a:t>
            </a:r>
            <a:endParaRPr lang="el-GR" sz="2400" b="1" dirty="0">
              <a:solidFill>
                <a:prstClr val="white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 rot="16200000" flipH="1">
            <a:off x="3819617" y="2592643"/>
            <a:ext cx="3571900" cy="1500198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079604" y="4869160"/>
            <a:ext cx="571504" cy="785818"/>
          </a:xfrm>
          <a:prstGeom prst="roundRect">
            <a:avLst>
              <a:gd name="adj" fmla="val 50000"/>
            </a:avLst>
          </a:prstGeo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e</a:t>
            </a:r>
            <a:r>
              <a:rPr lang="en-US" b="1" baseline="30000" dirty="0" smtClean="0">
                <a:solidFill>
                  <a:prstClr val="white"/>
                </a:solidFill>
              </a:rPr>
              <a:t>-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H</a:t>
            </a:r>
            <a:r>
              <a:rPr lang="en-US" b="1" baseline="30000" dirty="0" smtClean="0">
                <a:solidFill>
                  <a:prstClr val="white"/>
                </a:solidFill>
              </a:rPr>
              <a:t>+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6410" y="3714755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  <a:cs typeface="Arial" charset="0"/>
              </a:rPr>
              <a:t>Οξειδωτική φωσφορυλίωση</a:t>
            </a:r>
            <a:endParaRPr lang="el-GR" sz="2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196752"/>
            <a:ext cx="328618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cs typeface="Arial" charset="0"/>
              </a:rPr>
              <a:t>Πλήρης οξείδωση ενός λιπαρού οξέος σε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CO</a:t>
            </a:r>
            <a:r>
              <a:rPr lang="en-US" sz="2400" b="1" baseline="-25000" dirty="0" smtClean="0">
                <a:solidFill>
                  <a:schemeClr val="bg1"/>
                </a:solidFill>
                <a:cs typeface="Arial" charset="0"/>
              </a:rPr>
              <a:t>2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&amp; H</a:t>
            </a:r>
            <a:r>
              <a:rPr lang="en-US" sz="2400" b="1" baseline="-25000" dirty="0" smtClean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O</a:t>
            </a:r>
            <a:endParaRPr lang="el-GR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61136" y="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  <a:cs typeface="Arial" charset="0"/>
              </a:rPr>
              <a:t>GrDiamantidis</a:t>
            </a:r>
            <a:endParaRPr lang="el-GR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07596" y="6021288"/>
            <a:ext cx="785818" cy="4286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ATP</a:t>
            </a:r>
            <a:endParaRPr lang="el-GR" sz="2400" b="1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67436" y="1340768"/>
            <a:ext cx="571504" cy="785818"/>
          </a:xfrm>
          <a:prstGeom prst="roundRect">
            <a:avLst>
              <a:gd name="adj" fmla="val 50000"/>
            </a:avLst>
          </a:prstGeo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e</a:t>
            </a:r>
            <a:r>
              <a:rPr lang="en-US" b="1" baseline="30000" dirty="0" smtClean="0">
                <a:solidFill>
                  <a:prstClr val="white"/>
                </a:solidFill>
              </a:rPr>
              <a:t>-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H</a:t>
            </a:r>
            <a:r>
              <a:rPr lang="en-US" b="1" baseline="30000" dirty="0" smtClean="0">
                <a:solidFill>
                  <a:prstClr val="white"/>
                </a:solidFill>
              </a:rPr>
              <a:t>+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19764" y="4797152"/>
            <a:ext cx="571504" cy="785818"/>
          </a:xfrm>
          <a:prstGeom prst="roundRect">
            <a:avLst>
              <a:gd name="adj" fmla="val 50000"/>
            </a:avLst>
          </a:prstGeom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e</a:t>
            </a:r>
            <a:r>
              <a:rPr lang="en-US" b="1" baseline="30000" dirty="0" smtClean="0">
                <a:solidFill>
                  <a:prstClr val="white"/>
                </a:solidFill>
              </a:rPr>
              <a:t>-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H</a:t>
            </a:r>
            <a:r>
              <a:rPr lang="en-US" b="1" baseline="30000" dirty="0" smtClean="0">
                <a:solidFill>
                  <a:prstClr val="white"/>
                </a:solidFill>
              </a:rPr>
              <a:t>+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119631" y="2348880"/>
            <a:ext cx="1295944" cy="79208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600" b="1" dirty="0" smtClean="0">
                <a:solidFill>
                  <a:prstClr val="black"/>
                </a:solidFill>
                <a:cs typeface="Arial" charset="0"/>
              </a:rPr>
              <a:t>ATP</a:t>
            </a:r>
            <a:endParaRPr lang="el-GR" sz="36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479204" y="260648"/>
            <a:ext cx="4392488" cy="108012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400" b="1" dirty="0" smtClean="0">
                <a:solidFill>
                  <a:prstClr val="black"/>
                </a:solidFill>
                <a:cs typeface="Arial" charset="0"/>
              </a:rPr>
              <a:t>Αντιδράσεις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l-GR" sz="2400" b="1" dirty="0" smtClean="0">
                <a:solidFill>
                  <a:prstClr val="black"/>
                </a:solidFill>
                <a:cs typeface="Arial" charset="0"/>
              </a:rPr>
              <a:t>β-οξείδωσης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623220" y="836712"/>
            <a:ext cx="4032448" cy="1588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01 0.03746 0.00417 0.07516 0.0125 0.11262 C 0.02083 0.15009 0.03703 0.20328 0.05014 0.22525 C 0.06326 0.24722 0.07714 0.22271 0.09149 0.24398 C 0.10584 0.26526 0.12774 0.32262 0.13654 0.35268 C 0.14533 0.38274 0.14224 0.39616 0.14394 0.42391 C 0.14564 0.45166 0.14656 0.5037 0.14656 0.51966 " pathEditMode="relative" ptsTypes="aaaaaaA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7187 -0.00277 -0.34357 -0.00555 -0.41176 -0.00555 " pathEditMode="relative" ptsTypes="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001 0.00232 -0.12003 0.00463 -0.14394 0.00556 " pathEditMode="relative" ptsTypes="aA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20" grpId="0" animBg="1"/>
      <p:bldP spid="19" grpId="0" animBg="1"/>
      <p:bldP spid="18" grpId="0" animBg="1"/>
      <p:bldP spid="6" grpId="0" animBg="1"/>
      <p:bldP spid="8" grpId="0"/>
      <p:bldP spid="11" grpId="0" animBg="1"/>
      <p:bldP spid="14" grpId="0" animBg="1"/>
      <p:bldP spid="16" grpId="0" animBg="1"/>
      <p:bldP spid="17" grpId="0" animBg="1"/>
      <p:bldP spid="17" grpId="1" animBg="1"/>
      <p:bldP spid="21" grpId="0" animBg="1"/>
      <p:bldP spid="21" grpId="1" animBg="1"/>
      <p:bldP spid="22" grpId="0" animBg="1"/>
      <p:bldP spid="22" grpId="1" animBg="1"/>
      <p:bldP spid="39" grpId="0" animBg="1"/>
      <p:bldP spid="39" grpId="1" animBg="1"/>
      <p:bldP spid="33" grpId="0"/>
      <p:bldP spid="34" grpId="0" animBg="1"/>
      <p:bldP spid="37" grpId="0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34273" y="260649"/>
          <a:ext cx="10012942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Unknown" r:id="rId4" imgW="8275680" imgH="5228280" progId="">
                  <p:embed/>
                </p:oleObj>
              </mc:Choice>
              <mc:Fallback>
                <p:oleObj name="Unknown" r:id="rId4" imgW="8275680" imgH="522828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73" y="260649"/>
                        <a:ext cx="10012942" cy="6336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5148" y="40466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Πλήρης οξείδωση σε νερό και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CO</a:t>
            </a:r>
            <a:r>
              <a:rPr lang="en-US" sz="2400" b="1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ενός λιπαρού οξέος με 16 άτομα άνθρακα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00100" y="400050"/>
            <a:ext cx="571500" cy="531495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330200"/>
            <a:ext cx="3499228" cy="52322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>
                <a:solidFill>
                  <a:srgbClr val="FFFFFF"/>
                </a:solidFill>
                <a:latin typeface="Calibri" pitchFamily="34" charset="0"/>
              </a:rPr>
              <a:t>ΠΑΛΜΙΤΙΚΟ ΟΞΥ (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</a:rPr>
              <a:t>C16)</a:t>
            </a:r>
            <a:endParaRPr lang="en-US" sz="2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371605" y="2847975"/>
            <a:ext cx="2271263" cy="523220"/>
          </a:xfrm>
          <a:prstGeom prst="rect">
            <a:avLst/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ΑΚΕΤΥΛΟ-CoA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5" y="3633788"/>
            <a:ext cx="2407967" cy="523220"/>
          </a:xfrm>
          <a:prstGeom prst="rect">
            <a:avLst/>
          </a:prstGeom>
          <a:solidFill>
            <a:schemeClr val="hlink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ΚΥΚΛΟΣ </a:t>
            </a:r>
            <a:r>
              <a:rPr lang="el-GR" sz="2800" b="1" dirty="0">
                <a:solidFill>
                  <a:srgbClr val="000000"/>
                </a:solidFill>
                <a:latin typeface="Calibri" pitchFamily="34" charset="0"/>
              </a:rPr>
              <a:t>Κ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REBS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371600" y="1485900"/>
            <a:ext cx="1600200" cy="11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086100" y="1428750"/>
            <a:ext cx="420308" cy="40011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Calibri" pitchFamily="34" charset="0"/>
              </a:rPr>
              <a:t>x</a:t>
            </a:r>
            <a:r>
              <a:rPr lang="en-US" sz="2000" b="1">
                <a:solidFill>
                  <a:srgbClr val="FFFF66"/>
                </a:solidFill>
                <a:latin typeface="Calibri" pitchFamily="34" charset="0"/>
              </a:rPr>
              <a:t>7</a:t>
            </a:r>
            <a:endParaRPr lang="en-US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267200" y="3022600"/>
            <a:ext cx="420308" cy="40011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Calibri" pitchFamily="34" charset="0"/>
              </a:rPr>
              <a:t>x</a:t>
            </a:r>
            <a:r>
              <a:rPr lang="en-US" sz="2000" b="1">
                <a:solidFill>
                  <a:srgbClr val="FFFF66"/>
                </a:solidFill>
                <a:latin typeface="Calibri" pitchFamily="34" charset="0"/>
              </a:rPr>
              <a:t>8</a:t>
            </a:r>
            <a:endParaRPr lang="en-US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657600" y="3657600"/>
            <a:ext cx="420308" cy="40011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Calibri" pitchFamily="34" charset="0"/>
              </a:rPr>
              <a:t>x</a:t>
            </a:r>
            <a:r>
              <a:rPr lang="en-US" sz="2000" b="1">
                <a:solidFill>
                  <a:srgbClr val="FFFF66"/>
                </a:solidFill>
                <a:latin typeface="Calibri" pitchFamily="34" charset="0"/>
              </a:rPr>
              <a:t>8</a:t>
            </a:r>
            <a:endParaRPr lang="en-US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372225" y="360363"/>
            <a:ext cx="3895810" cy="52322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66"/>
                </a:solidFill>
                <a:latin typeface="Calibri" pitchFamily="34" charset="0"/>
              </a:rPr>
              <a:t>2 </a:t>
            </a:r>
            <a:r>
              <a:rPr lang="en-US" sz="2800" b="1" dirty="0" smtClean="0">
                <a:solidFill>
                  <a:srgbClr val="FFFF66"/>
                </a:solidFill>
                <a:latin typeface="Calibri" pitchFamily="34" charset="0"/>
              </a:rPr>
              <a:t>ATP </a:t>
            </a:r>
            <a:r>
              <a:rPr lang="el-GR" sz="2400" b="1" dirty="0" smtClean="0">
                <a:solidFill>
                  <a:srgbClr val="FFFF66"/>
                </a:solidFill>
                <a:latin typeface="Calibri" pitchFamily="34" charset="0"/>
              </a:rPr>
              <a:t>για την ενεργοποίηση</a:t>
            </a:r>
            <a:endParaRPr lang="en-US" sz="2400" b="1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886205" y="1428750"/>
            <a:ext cx="1106393" cy="36933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Calibri" pitchFamily="34" charset="0"/>
              </a:rPr>
              <a:t>NADH+H</a:t>
            </a:r>
            <a:r>
              <a:rPr lang="en-US" b="1" baseline="30000">
                <a:solidFill>
                  <a:srgbClr val="FFFF66"/>
                </a:solidFill>
                <a:latin typeface="Calibri" pitchFamily="34" charset="0"/>
              </a:rPr>
              <a:t>+</a:t>
            </a:r>
            <a:endParaRPr lang="en-US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5143500" y="1428750"/>
            <a:ext cx="1028700" cy="2286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324604" y="1295400"/>
            <a:ext cx="1190519" cy="52322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  <a:latin typeface="Calibri" pitchFamily="34" charset="0"/>
              </a:rPr>
              <a:t>21 ATP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038605" y="2057400"/>
            <a:ext cx="787139" cy="36933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Calibri" pitchFamily="34" charset="0"/>
              </a:rPr>
              <a:t>FADH</a:t>
            </a:r>
            <a:r>
              <a:rPr lang="en-US" b="1" baseline="-25000">
                <a:solidFill>
                  <a:srgbClr val="FFFF66"/>
                </a:solidFill>
                <a:latin typeface="Calibri" pitchFamily="34" charset="0"/>
              </a:rPr>
              <a:t>2</a:t>
            </a:r>
            <a:endParaRPr lang="en-US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5181600" y="2114550"/>
            <a:ext cx="1028700" cy="2286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324604" y="1905000"/>
            <a:ext cx="1190519" cy="52322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  <a:latin typeface="Calibri" pitchFamily="34" charset="0"/>
              </a:rPr>
              <a:t>14 ATP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047999" y="2057400"/>
            <a:ext cx="420308" cy="40011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Calibri" pitchFamily="34" charset="0"/>
              </a:rPr>
              <a:t>x</a:t>
            </a:r>
            <a:r>
              <a:rPr lang="en-US" sz="2000" b="1">
                <a:solidFill>
                  <a:srgbClr val="FFFF66"/>
                </a:solidFill>
                <a:latin typeface="Calibri" pitchFamily="34" charset="0"/>
              </a:rPr>
              <a:t>7</a:t>
            </a:r>
            <a:endParaRPr lang="en-US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1371600" y="4286250"/>
            <a:ext cx="1257300" cy="11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3543305" y="4229100"/>
            <a:ext cx="1106393" cy="36933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Calibri" pitchFamily="34" charset="0"/>
              </a:rPr>
              <a:t>NADH+H</a:t>
            </a:r>
            <a:r>
              <a:rPr lang="en-US" b="1" baseline="30000">
                <a:solidFill>
                  <a:srgbClr val="FFFF66"/>
                </a:solidFill>
                <a:latin typeface="Calibri" pitchFamily="34" charset="0"/>
              </a:rPr>
              <a:t>+</a:t>
            </a:r>
            <a:endParaRPr lang="en-US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2743200" y="4229100"/>
            <a:ext cx="420308" cy="40011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Calibri" pitchFamily="34" charset="0"/>
              </a:rPr>
              <a:t>x</a:t>
            </a:r>
            <a:r>
              <a:rPr lang="en-US" sz="2000" b="1">
                <a:solidFill>
                  <a:srgbClr val="FFFF66"/>
                </a:solidFill>
                <a:latin typeface="Calibri" pitchFamily="34" charset="0"/>
              </a:rPr>
              <a:t>3</a:t>
            </a:r>
            <a:endParaRPr lang="en-US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8933" name="AutoShape 21"/>
          <p:cNvSpPr>
            <a:spLocks noChangeArrowheads="1"/>
          </p:cNvSpPr>
          <p:nvPr/>
        </p:nvSpPr>
        <p:spPr bwMode="auto">
          <a:xfrm>
            <a:off x="5181600" y="4229100"/>
            <a:ext cx="1028700" cy="2286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6324604" y="4075113"/>
            <a:ext cx="1190519" cy="52322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  <a:latin typeface="Calibri" pitchFamily="34" charset="0"/>
              </a:rPr>
              <a:t>72 ATP</a:t>
            </a: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1371600" y="4800600"/>
            <a:ext cx="2286000" cy="11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3775081" y="4743450"/>
            <a:ext cx="787139" cy="36933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Calibri" pitchFamily="34" charset="0"/>
              </a:rPr>
              <a:t>FADH</a:t>
            </a:r>
            <a:r>
              <a:rPr lang="en-US" b="1" baseline="-25000">
                <a:solidFill>
                  <a:srgbClr val="FFFF66"/>
                </a:solidFill>
                <a:latin typeface="Calibri" pitchFamily="34" charset="0"/>
              </a:rPr>
              <a:t>2</a:t>
            </a:r>
            <a:endParaRPr lang="en-US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8937" name="AutoShape 25"/>
          <p:cNvSpPr>
            <a:spLocks noChangeArrowheads="1"/>
          </p:cNvSpPr>
          <p:nvPr/>
        </p:nvSpPr>
        <p:spPr bwMode="auto">
          <a:xfrm>
            <a:off x="5181600" y="4743450"/>
            <a:ext cx="1028700" cy="2286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6324604" y="4646613"/>
            <a:ext cx="1190519" cy="52322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  <a:latin typeface="Calibri" pitchFamily="34" charset="0"/>
              </a:rPr>
              <a:t>16 ATP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8003514" y="5029208"/>
            <a:ext cx="1666610" cy="138499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131-2 ATP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 ή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Calibri" pitchFamily="34" charset="0"/>
              </a:rPr>
              <a:t>129 ΑΤΡ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62000" y="5719771"/>
            <a:ext cx="2743200" cy="528637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Η</a:t>
            </a:r>
            <a:r>
              <a:rPr lang="el-GR" sz="2800" b="1" baseline="-25000" dirty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Ο + </a:t>
            </a:r>
            <a:r>
              <a:rPr lang="el-GR" sz="2800" b="1" dirty="0" smtClean="0">
                <a:solidFill>
                  <a:srgbClr val="FFFFFF"/>
                </a:solidFill>
                <a:latin typeface="Calibri" pitchFamily="34" charset="0"/>
              </a:rPr>
              <a:t>16 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CO</a:t>
            </a:r>
            <a:r>
              <a:rPr lang="en-US" sz="2800" b="1" baseline="-250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1371600" y="5372100"/>
            <a:ext cx="2286000" cy="11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42" name="AutoShape 30"/>
          <p:cNvSpPr>
            <a:spLocks noChangeArrowheads="1"/>
          </p:cNvSpPr>
          <p:nvPr/>
        </p:nvSpPr>
        <p:spPr bwMode="auto">
          <a:xfrm>
            <a:off x="5181600" y="5314950"/>
            <a:ext cx="1028700" cy="2286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6372225" y="5218113"/>
            <a:ext cx="1007776" cy="52322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66"/>
                </a:solidFill>
                <a:latin typeface="Calibri" pitchFamily="34" charset="0"/>
              </a:rPr>
              <a:t>8 ATP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3886200" y="5257800"/>
            <a:ext cx="543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66"/>
                </a:solidFill>
                <a:latin typeface="Calibri" pitchFamily="34" charset="0"/>
              </a:rPr>
              <a:t>ATP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5392922" y="2655896"/>
            <a:ext cx="463037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Ενεργειακή απόδοση πλήρους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 διάσπασης του παλμιτικού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οξέος (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800" baseline="-25000">
                <a:solidFill>
                  <a:srgbClr val="000000"/>
                </a:solidFill>
                <a:latin typeface="Calibri" pitchFamily="34" charset="0"/>
              </a:rPr>
              <a:t>16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σε 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CO</a:t>
            </a:r>
            <a:r>
              <a:rPr lang="en-US" sz="28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και σε Η</a:t>
            </a:r>
            <a:r>
              <a:rPr lang="el-GR" sz="28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Ο</a:t>
            </a:r>
            <a:endParaRPr lang="en-US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1371600" y="2171700"/>
            <a:ext cx="1600200" cy="11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 rot="-5422964">
            <a:off x="259104" y="1737669"/>
            <a:ext cx="1669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Calibri" pitchFamily="34" charset="0"/>
              </a:rPr>
              <a:t>β-οξείδωση</a:t>
            </a:r>
          </a:p>
        </p:txBody>
      </p:sp>
      <p:sp>
        <p:nvSpPr>
          <p:cNvPr id="38948" name="AutoShape 36"/>
          <p:cNvSpPr>
            <a:spLocks noChangeArrowheads="1"/>
          </p:cNvSpPr>
          <p:nvPr/>
        </p:nvSpPr>
        <p:spPr bwMode="auto">
          <a:xfrm>
            <a:off x="914400" y="281940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49" name="AutoShape 37"/>
          <p:cNvSpPr>
            <a:spLocks noChangeArrowheads="1"/>
          </p:cNvSpPr>
          <p:nvPr/>
        </p:nvSpPr>
        <p:spPr bwMode="auto">
          <a:xfrm>
            <a:off x="914400" y="74295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50" name="AutoShape 38"/>
          <p:cNvSpPr>
            <a:spLocks noChangeArrowheads="1"/>
          </p:cNvSpPr>
          <p:nvPr/>
        </p:nvSpPr>
        <p:spPr bwMode="auto">
          <a:xfrm>
            <a:off x="914400" y="331470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51" name="AutoShape 39"/>
          <p:cNvSpPr>
            <a:spLocks noChangeArrowheads="1"/>
          </p:cNvSpPr>
          <p:nvPr/>
        </p:nvSpPr>
        <p:spPr bwMode="auto">
          <a:xfrm>
            <a:off x="914400" y="5314950"/>
            <a:ext cx="34290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52" name="Line 40"/>
          <p:cNvSpPr>
            <a:spLocks noChangeShapeType="1"/>
          </p:cNvSpPr>
          <p:nvPr/>
        </p:nvSpPr>
        <p:spPr bwMode="auto">
          <a:xfrm flipH="1">
            <a:off x="4800600" y="609600"/>
            <a:ext cx="15621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95354" y="1052513"/>
            <a:ext cx="85883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ΘΕΜΑ: Περιγράψτε τις κυριότερες αντιδράσεις πλήρους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διάσπασης σε </a:t>
            </a:r>
            <a:r>
              <a:rPr lang="en-GB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CO</a:t>
            </a:r>
            <a:r>
              <a:rPr lang="en-GB" sz="4000" b="1" baseline="-25000" dirty="0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  <a:r>
              <a:rPr lang="en-GB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l-GR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και σε Η</a:t>
            </a:r>
            <a:r>
              <a:rPr lang="el-GR" sz="4000" b="1" baseline="-25000" dirty="0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  <a:r>
              <a:rPr lang="el-GR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Ο</a:t>
            </a:r>
            <a:r>
              <a:rPr lang="en-GB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l-GR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ενός κορεσμένου λιπαρού οξέος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σε αερόβιες συνθήκες.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4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Ποιός ο τελικός στόχος των αντιδράσεων αυτών;</a:t>
            </a:r>
            <a:endParaRPr lang="en-GB" sz="4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(1/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2"/>
            <a:ext cx="8578850" cy="4941465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Εικόνες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1: Ζωικό λίπος.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http://oiko-iasis.blogspot.gr/2012_10_01_archive.html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2: Έλαια φυτικής προέλευσης.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4"/>
              </a:rPr>
              <a:t>http://oliviart-gr.blogspot.gr/2013/07/20.html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3: Φυτικά έλαια.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5"/>
              </a:rPr>
              <a:t>http://www.e-student.gr/showthread.php?t=180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4: Φυτικό έλαιο.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6"/>
              </a:rPr>
              <a:t>http://www.eg.all.biz/el/aravositlaio-kalampoklaio-bgg1063611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2"/>
            <a:ext cx="8578850" cy="4941465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5: Τεμάχιο κρέατος.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http://www.leboeufalamode.fr/boeuf/index.php/boucherie.html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6: Κύκλος του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Krebs.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2007. Εισαγωγή στη Βιοχημεία. 3η Έκδοση. Θεσσαλονίκη: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University Studio Press.</a:t>
            </a: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Εικόνα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7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: Πλήρης οξείδωση σε νερό και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CO2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ενός λιπαρού οξέος με 16 άτομα άνθρακα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None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Σχήματα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Γλυκερόλη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2: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Μονο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ακυλο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γλυκερόλη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3: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Τρι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α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κυλο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γλυκερόλη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4: Κορεσμένο λιπαρό οξύ με 18 άτομα άνθρακα.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5: Ακόρεστο λιπαρό οξύ με Δ9  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cis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διαμόρφωση).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US" sz="240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6: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Τριακυλογλυκερόλη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με τρία κορεσμένα λιπαρά οξέα.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7: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Τριακυλογλυκερόλη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με δύο ακόρεστα και ένα κορεσμένο λιπαρό οξύ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Σχήμα 8: Αντιδράσεις διάσπασης ενός λιπαρού οξέος: η 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Symbol"/>
              </a:rPr>
              <a:t>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-οξείδωση.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Αναφοράς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r>
              <a:rPr lang="el-GR" altLang="el-GR" sz="2000" dirty="0" err="1">
                <a:solidFill>
                  <a:schemeClr val="bg1"/>
                </a:solidFill>
                <a:latin typeface="Calibri" pitchFamily="34" charset="0"/>
              </a:rPr>
              <a:t>Copyright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 Αριστοτέλειο Πανεπιστήμιο Θεσσαλονίκης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Γρηγόριος Διαμαντίδης. «Βιοχημεία. 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Λιπίδια: Καταβολισμός των κορεσμένων λιπαρών οξέων.».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Έκδοση: 1.0. Θεσσαλονίκη 2014. Διαθέσιμο από τη δικτυακή διεύθυνση: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  <a:hlinkClick r:id="rId3"/>
              </a:rPr>
              <a:t>https://opencourses.auth.gr/courses/OCRS508</a:t>
            </a:r>
            <a:r>
              <a:rPr lang="en-US" altLang="el-GR" sz="20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/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84539"/>
            <a:ext cx="16891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παρόν υλικό διατίθεται με τους όρους της άδειας χρήσης Creative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Commons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κ.λ.π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l-GR" sz="17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αδειοδόχο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ξεχωριστή άδεια να χρησιμοποιεί το έργο για εμπορική χρήση, εφόσον αυτό του ζητηθεί.    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          </a:t>
            </a: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[1] 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http://creativecommons.org/licenses/by-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  <a:hlinkClick r:id="rId4"/>
              </a:rPr>
              <a:t>sa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/4.0/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5"/>
              </a:rPr>
              <a:t> </a:t>
            </a: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957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</a:t>
            </a:r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Αδειοδότησης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chemeClr val="bg1"/>
                </a:solidFill>
                <a:latin typeface="Calibri" pitchFamily="34" charset="0"/>
              </a:rPr>
              <a:t>Περιεχόμενα ενότητας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Οι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τριακυλογλυκερόλες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Τα γλυκερίδια.</a:t>
            </a:r>
          </a:p>
          <a:p>
            <a:pPr>
              <a:spcBef>
                <a:spcPts val="6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Τα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</a:rPr>
              <a:t>τριγλυκερίδια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Τα λίπη και τα έλαια.</a:t>
            </a:r>
          </a:p>
          <a:p>
            <a:pPr>
              <a:spcBef>
                <a:spcPts val="6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Χρήση των ελαίων  για τη σύνθεση υδατανθράκων στους βλαστάνοντες σπόρους.</a:t>
            </a:r>
          </a:p>
          <a:p>
            <a:pPr>
              <a:spcBef>
                <a:spcPts val="6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Η β-οξείδωση των κορεσμένων λιπαρών οξέων.</a:t>
            </a:r>
          </a:p>
          <a:p>
            <a:pPr>
              <a:spcBef>
                <a:spcPts val="60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Η πλήρης οξείδωση σε νερό και σε διοξείδιο του άνθρακα ενός κορεσμένου λιπαρού οξέος με στόχο την παραγωγή ενέργειας (ΑΤΡ).</a:t>
            </a:r>
          </a:p>
          <a:p>
            <a:pPr>
              <a:spcBef>
                <a:spcPts val="600"/>
              </a:spcBef>
            </a:pPr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28700" lvl="1" indent="-571500">
              <a:spcBef>
                <a:spcPts val="600"/>
              </a:spcBef>
            </a:pPr>
            <a:endParaRPr lang="el-GR" alt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latin typeface="Calibri" pitchFamily="34" charset="0"/>
                <a:cs typeface="Arial" charset="0"/>
              </a:rPr>
              <a:pPr/>
              <a:t>5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"/>
          <p:cNvSpPr>
            <a:spLocks noGrp="1"/>
          </p:cNvSpPr>
          <p:nvPr>
            <p:ph type="ctrTitle"/>
          </p:nvPr>
        </p:nvSpPr>
        <p:spPr bwMode="auto">
          <a:xfrm>
            <a:off x="12573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Τέλος ενότητας</a:t>
            </a:r>
          </a:p>
        </p:txBody>
      </p:sp>
      <p:sp>
        <p:nvSpPr>
          <p:cNvPr id="113667" name="Υπότιτλος"/>
          <p:cNvSpPr>
            <a:spLocks noGrp="1"/>
          </p:cNvSpPr>
          <p:nvPr>
            <p:ph type="subTitle" idx="1"/>
          </p:nvPr>
        </p:nvSpPr>
        <p:spPr>
          <a:xfrm>
            <a:off x="1255714" y="3500439"/>
            <a:ext cx="7775575" cy="1800225"/>
          </a:xfrm>
        </p:spPr>
        <p:txBody>
          <a:bodyPr/>
          <a:lstStyle/>
          <a:p>
            <a:pPr algn="r"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Επεξεργασία: Χρυσάνθη Χαρατσάρη</a:t>
            </a:r>
            <a:b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Θεσσαλονίκη, Εαρινό εξάμηνο 2014-2015</a:t>
            </a:r>
          </a:p>
        </p:txBody>
      </p:sp>
    </p:spTree>
    <p:extLst>
      <p:ext uri="{BB962C8B-B14F-4D97-AF65-F5344CB8AC3E}">
        <p14:creationId xmlns:p14="http://schemas.microsoft.com/office/powerpoint/2010/main" val="294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 bwMode="auto">
          <a:xfrm>
            <a:off x="1293813" y="3849689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4400">
                <a:solidFill>
                  <a:schemeClr val="bg1"/>
                </a:solidFill>
                <a:latin typeface="Calibri" pitchFamily="34" charset="0"/>
              </a:rPr>
              <a:t>Σημειώματα</a:t>
            </a:r>
          </a:p>
        </p:txBody>
      </p:sp>
      <p:sp>
        <p:nvSpPr>
          <p:cNvPr id="114691" name="Text Placeholder 4"/>
          <p:cNvSpPr>
            <a:spLocks noGrp="1"/>
          </p:cNvSpPr>
          <p:nvPr>
            <p:ph type="body" idx="1"/>
          </p:nvPr>
        </p:nvSpPr>
        <p:spPr>
          <a:xfrm>
            <a:off x="1293813" y="2349500"/>
            <a:ext cx="7772400" cy="1500188"/>
          </a:xfrm>
        </p:spPr>
        <p:txBody>
          <a:bodyPr/>
          <a:lstStyle/>
          <a:p>
            <a:pPr eaLnBrk="1" hangingPunct="1"/>
            <a:endParaRPr lang="el-GR" altLang="el-GR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Αναφοράς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Αδειοδότησης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δήλωση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Δ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ια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τήρησης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Σημειωμάτων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μαζί με τους συνοδευόμενους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</a:rPr>
              <a:t>υπερσυνδέσμους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4800" y="116632"/>
            <a:ext cx="9677400" cy="1190625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</a:rPr>
              <a:t>Α. ΚΑΤΑΤΑΞΗ 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ΛΙΠΙΔΙΩΝ ΜΕ ΒΑΣΗ ΤΙΣ ΔΟΜΙΚΕΣ ΟΜΟΙΟΤΗΤΕΣ ΤΟΥΣ</a:t>
            </a:r>
            <a:endParaRPr lang="en-US" sz="3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17745" y="4572000"/>
            <a:ext cx="3853747" cy="206210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ΛΙΠΙΔΙΑ ΠΟΥ ΔΕΝ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ΤΡΟΠΟΠΟΙΟΥΝΤΑΙ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dirty="0">
                <a:solidFill>
                  <a:srgbClr val="000000"/>
                </a:solidFill>
                <a:latin typeface="Calibri" pitchFamily="34" charset="0"/>
              </a:rPr>
              <a:t>Μη σαπωνοποιήσιμα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dirty="0">
                <a:solidFill>
                  <a:srgbClr val="000000"/>
                </a:solidFill>
                <a:latin typeface="Calibri" pitchFamily="34" charset="0"/>
              </a:rPr>
              <a:t>λιπίδια</a:t>
            </a:r>
            <a:endParaRPr lang="en-GB" sz="32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503540" y="4607257"/>
            <a:ext cx="3345788" cy="206210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ΛΙΠΙΔΙΑ ΠΟΥ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000000"/>
                </a:solidFill>
                <a:latin typeface="Calibri" pitchFamily="34" charset="0"/>
              </a:rPr>
              <a:t>ΤΡΟΠΟΠΟΙΟΥΝΤΑΙ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dirty="0">
                <a:solidFill>
                  <a:srgbClr val="000000"/>
                </a:solidFill>
                <a:latin typeface="Calibri" pitchFamily="34" charset="0"/>
              </a:rPr>
              <a:t>Σαπωνοποιήσιμα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i="1" dirty="0">
                <a:solidFill>
                  <a:srgbClr val="000000"/>
                </a:solidFill>
                <a:latin typeface="Calibri" pitchFamily="34" charset="0"/>
              </a:rPr>
              <a:t>λιπίδια</a:t>
            </a:r>
            <a:endParaRPr lang="en-GB" sz="32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9702" name="AutoShape 7"/>
          <p:cNvCxnSpPr>
            <a:cxnSpLocks noChangeShapeType="1"/>
          </p:cNvCxnSpPr>
          <p:nvPr/>
        </p:nvCxnSpPr>
        <p:spPr bwMode="auto">
          <a:xfrm rot="5400000">
            <a:off x="2494345" y="1973699"/>
            <a:ext cx="3264743" cy="1998881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rgbClr val="FFFF00"/>
            </a:solidFill>
            <a:miter lim="800000"/>
            <a:headEnd/>
            <a:tailEnd type="triangle" w="med" len="med"/>
          </a:ln>
        </p:spPr>
      </p:cxnSp>
      <p:cxnSp>
        <p:nvCxnSpPr>
          <p:cNvPr id="29703" name="AutoShape 9"/>
          <p:cNvCxnSpPr>
            <a:cxnSpLocks noChangeShapeType="1"/>
            <a:stCxn id="29698" idx="2"/>
            <a:endCxn id="29701" idx="0"/>
          </p:cNvCxnSpPr>
          <p:nvPr/>
        </p:nvCxnSpPr>
        <p:spPr bwMode="auto">
          <a:xfrm rot="16200000" flipH="1">
            <a:off x="4509967" y="1940790"/>
            <a:ext cx="3300000" cy="2032934"/>
          </a:xfrm>
          <a:prstGeom prst="bentConnector3">
            <a:avLst>
              <a:gd name="adj1" fmla="val 50000"/>
            </a:avLst>
          </a:prstGeom>
          <a:noFill/>
          <a:ln w="127000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3789040"/>
            <a:ext cx="2808312" cy="1754326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 smtClean="0">
                <a:solidFill>
                  <a:srgbClr val="FFFF66"/>
                </a:solidFill>
                <a:latin typeface="Calibri" pitchFamily="34" charset="0"/>
              </a:rPr>
              <a:t>Δεν περιέχουν λιπαρά </a:t>
            </a:r>
            <a:r>
              <a:rPr lang="el-GR" sz="2800" b="1" dirty="0" smtClean="0">
                <a:solidFill>
                  <a:srgbClr val="FFFF66"/>
                </a:solidFill>
                <a:latin typeface="Calibri" pitchFamily="34" charset="0"/>
              </a:rPr>
              <a:t>οξέα</a:t>
            </a:r>
            <a:endParaRPr lang="en-GB" sz="2800" b="1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478688" y="4388911"/>
            <a:ext cx="2808312" cy="120032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 smtClean="0">
                <a:solidFill>
                  <a:srgbClr val="FFFF66"/>
                </a:solidFill>
                <a:latin typeface="Calibri" pitchFamily="34" charset="0"/>
              </a:rPr>
              <a:t>Περιέχουν λιπαρά </a:t>
            </a:r>
            <a:r>
              <a:rPr lang="el-GR" sz="2800" b="1" dirty="0" smtClean="0">
                <a:solidFill>
                  <a:srgbClr val="FFFF66"/>
                </a:solidFill>
                <a:latin typeface="Calibri" pitchFamily="34" charset="0"/>
              </a:rPr>
              <a:t>οξέα</a:t>
            </a:r>
            <a:endParaRPr lang="en-GB" sz="2800" b="1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631332" y="1556792"/>
            <a:ext cx="2808312" cy="1008112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FFFF66"/>
                </a:solidFill>
                <a:latin typeface="Calibri" pitchFamily="34" charset="0"/>
              </a:rPr>
              <a:t>(ΚΟΗ ή Ν</a:t>
            </a:r>
            <a:r>
              <a:rPr lang="en-US" sz="2400" b="1" dirty="0" smtClean="0">
                <a:solidFill>
                  <a:srgbClr val="FFFF66"/>
                </a:solidFill>
                <a:latin typeface="Calibri" pitchFamily="34" charset="0"/>
              </a:rPr>
              <a:t>a</a:t>
            </a:r>
            <a:r>
              <a:rPr lang="el-GR" sz="2400" b="1" dirty="0" smtClean="0">
                <a:solidFill>
                  <a:srgbClr val="FFFF66"/>
                </a:solidFill>
                <a:latin typeface="Calibri" pitchFamily="34" charset="0"/>
              </a:rPr>
              <a:t>ΟΗ)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FFFF66"/>
                </a:solidFill>
                <a:latin typeface="Calibri" pitchFamily="34" charset="0"/>
              </a:rPr>
              <a:t>βρασμός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92213" y="260350"/>
            <a:ext cx="769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66"/>
                </a:solidFill>
                <a:latin typeface="Calibri" pitchFamily="34" charset="0"/>
              </a:rPr>
              <a:t>Β. ΚΑΤΑΤΑΞΗ </a:t>
            </a:r>
            <a:r>
              <a:rPr lang="el-GR" sz="3600" b="1" dirty="0" smtClean="0">
                <a:solidFill>
                  <a:srgbClr val="FFFF66"/>
                </a:solidFill>
                <a:latin typeface="Calibri" pitchFamily="34" charset="0"/>
              </a:rPr>
              <a:t>ΛΙΠΙΔΙΩΝ ΜΕ </a:t>
            </a:r>
            <a:r>
              <a:rPr lang="el-GR" sz="3600" b="1" dirty="0">
                <a:solidFill>
                  <a:srgbClr val="FFFF66"/>
                </a:solidFill>
                <a:latin typeface="Calibri" pitchFamily="34" charset="0"/>
              </a:rPr>
              <a:t>ΒΑΣΗ ΤΟ ΒΙΟΛΟΓΙΚΟ </a:t>
            </a:r>
            <a:r>
              <a:rPr lang="el-GR" sz="3600" b="1" dirty="0" smtClean="0">
                <a:solidFill>
                  <a:srgbClr val="FFFF66"/>
                </a:solidFill>
                <a:latin typeface="Calibri" pitchFamily="34" charset="0"/>
              </a:rPr>
              <a:t>ΤΟΥΣ ΡΟΛΟ</a:t>
            </a:r>
            <a:endParaRPr lang="en-GB" sz="3600" b="1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443000" y="1828800"/>
            <a:ext cx="5741060" cy="1200329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000000"/>
                </a:solidFill>
                <a:latin typeface="Calibri" pitchFamily="34" charset="0"/>
              </a:rPr>
              <a:t>ΕΝΕΡΓΕΙΑΚΑ ΛΙΠΙΔΙΑ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i="1" dirty="0" smtClean="0">
                <a:solidFill>
                  <a:srgbClr val="000000"/>
                </a:solidFill>
                <a:latin typeface="Calibri" pitchFamily="34" charset="0"/>
              </a:rPr>
              <a:t>(π.χ. οι τριακυλογλυκερόλες)</a:t>
            </a:r>
            <a:endParaRPr lang="en-GB" sz="36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3212976"/>
            <a:ext cx="6840760" cy="1754326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66"/>
                </a:solidFill>
                <a:latin typeface="Calibri" pitchFamily="34" charset="0"/>
              </a:rPr>
              <a:t>ΔΟΜΙΚΑ ΛΙΠΙΔΙΑ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i="1" dirty="0" smtClean="0">
                <a:solidFill>
                  <a:srgbClr val="FFFF66"/>
                </a:solidFill>
                <a:latin typeface="Calibri" pitchFamily="34" charset="0"/>
              </a:rPr>
              <a:t>(π.χ. τα γλυκεροφωσφολιπίδια, τα σφιγκολιπίδια, η χοληστερόλη)</a:t>
            </a:r>
            <a:endParaRPr lang="en-GB" sz="3600" i="1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351412" y="5103674"/>
            <a:ext cx="5935588" cy="1754326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ΒΙΟΛΟΓΙΚΩΣ ΕΝΕΡΓΑ ΛΙΠΙΔΙΑ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i="1" dirty="0" smtClean="0">
                <a:solidFill>
                  <a:srgbClr val="FFFFFF"/>
                </a:solidFill>
                <a:latin typeface="Calibri" pitchFamily="34" charset="0"/>
              </a:rPr>
              <a:t>(π.χ., το αραχιδονικό </a:t>
            </a: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οξύ, </a:t>
            </a:r>
            <a:r>
              <a:rPr lang="el-GR" sz="3600" i="1" dirty="0" smtClean="0">
                <a:solidFill>
                  <a:srgbClr val="FFFFFF"/>
                </a:solidFill>
                <a:latin typeface="Calibri" pitchFamily="34" charset="0"/>
              </a:rPr>
              <a:t>οι βιταμίνες </a:t>
            </a:r>
            <a:r>
              <a:rPr lang="en-US" sz="3600" i="1" dirty="0">
                <a:solidFill>
                  <a:srgbClr val="FFFFFF"/>
                </a:solidFill>
                <a:latin typeface="Calibri" pitchFamily="34" charset="0"/>
              </a:rPr>
              <a:t>D</a:t>
            </a:r>
            <a:r>
              <a:rPr lang="el-GR" sz="3600" i="1" dirty="0">
                <a:solidFill>
                  <a:srgbClr val="FFFFFF"/>
                </a:solidFill>
                <a:latin typeface="Calibri" pitchFamily="34" charset="0"/>
              </a:rPr>
              <a:t>, Α, Κ, Ε &amp; </a:t>
            </a:r>
            <a:r>
              <a:rPr lang="el-GR" sz="3600" i="1" dirty="0" smtClean="0">
                <a:solidFill>
                  <a:srgbClr val="FFFFFF"/>
                </a:solidFill>
                <a:latin typeface="Calibri" pitchFamily="34" charset="0"/>
              </a:rPr>
              <a:t>άλλα)</a:t>
            </a:r>
            <a:endParaRPr lang="en-GB" sz="3600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959225" y="2057400"/>
            <a:ext cx="47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400" b="1" dirty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en-GB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71692" y="3789040"/>
            <a:ext cx="47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400" b="1" dirty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en-GB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881412" y="5517232"/>
            <a:ext cx="47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400" b="1" dirty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en-GB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8964" y="4869160"/>
            <a:ext cx="7696200" cy="1200329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600" b="1" dirty="0" smtClean="0">
                <a:solidFill>
                  <a:srgbClr val="FFFF66"/>
                </a:solidFill>
                <a:latin typeface="Calibri" pitchFamily="34" charset="0"/>
              </a:rPr>
              <a:t>Ανήκουν στα σαπωνοποιήσιμα λιπίδια γιατί περιέχουν λιπαρά οξέα</a:t>
            </a:r>
            <a:endParaRPr lang="en-GB" sz="3600" b="1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7447756" y="3068960"/>
            <a:ext cx="648072" cy="1800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7" grpId="0"/>
      <p:bldP spid="3072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14278" y="357166"/>
            <a:ext cx="9787006" cy="30469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800" b="1" dirty="0">
                <a:solidFill>
                  <a:srgbClr val="000000"/>
                </a:solidFill>
                <a:latin typeface="Calibri" pitchFamily="34" charset="0"/>
              </a:rPr>
              <a:t>Τι είναι </a:t>
            </a:r>
          </a:p>
          <a:p>
            <a:pPr marL="742950" indent="-7429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800" b="1" dirty="0">
                <a:solidFill>
                  <a:srgbClr val="000000"/>
                </a:solidFill>
                <a:latin typeface="Calibri" pitchFamily="34" charset="0"/>
              </a:rPr>
              <a:t>οι τριακυλογλυκερόλες, τα τριγλυκερίδια, τα γλυκερίδια,  τα λίπη, τα  έλαια, τα ουδέτερα λίπη;</a:t>
            </a:r>
            <a:endParaRPr lang="en-US" sz="4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4278" y="5072074"/>
            <a:ext cx="978700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4800" b="1" dirty="0">
                <a:solidFill>
                  <a:srgbClr val="000000"/>
                </a:solidFill>
                <a:latin typeface="Calibri" pitchFamily="34" charset="0"/>
              </a:rPr>
              <a:t>.....είναι εστέρες της γλυκερόλης με λιπαρά οξέα....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38964"/>
              </p:ext>
            </p:extLst>
          </p:nvPr>
        </p:nvGraphicFramePr>
        <p:xfrm>
          <a:off x="200794" y="3489140"/>
          <a:ext cx="10086206" cy="208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MDLDrawObject Class" r:id="rId4" imgW="6258039" imgH="1295411" progId="">
                  <p:embed/>
                </p:oleObj>
              </mc:Choice>
              <mc:Fallback>
                <p:oleObj name="MDLDrawObject Class" r:id="rId4" imgW="6258039" imgH="1295411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94" y="3489140"/>
                        <a:ext cx="10086206" cy="2087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735689"/>
              </p:ext>
            </p:extLst>
          </p:nvPr>
        </p:nvGraphicFramePr>
        <p:xfrm>
          <a:off x="2436813" y="657225"/>
          <a:ext cx="4905375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MDLDrawObject Class" r:id="rId6" imgW="2038324" imgH="1133451" progId="">
                  <p:embed/>
                </p:oleObj>
              </mc:Choice>
              <mc:Fallback>
                <p:oleObj name="MDLDrawObject Class" r:id="rId6" imgW="2038324" imgH="1133451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657225"/>
                        <a:ext cx="4905375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679056" y="116632"/>
            <a:ext cx="231351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</a:rPr>
              <a:t>ΓΛΥΚΕΡΟΛΗ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1643042" y="3068960"/>
            <a:ext cx="3000396" cy="107157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3874" y="3490619"/>
            <a:ext cx="4105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Δημιουργία εστερικού δεσμού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0" y="6353944"/>
            <a:ext cx="864096" cy="504056"/>
          </a:xfrm>
          <a:prstGeom prst="ellipse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GrD</a:t>
            </a:r>
            <a:endParaRPr kumimoji="0" lang="el-GR" sz="2000" b="1" i="1" u="none" strike="noStrike" kern="0" cap="none" spc="0" normalizeH="0" baseline="0" noProof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4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0" grpId="1"/>
      <p:bldP spid="10" grpId="2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1739</Words>
  <Application>Microsoft Office PowerPoint</Application>
  <PresentationFormat>35mm Slides</PresentationFormat>
  <Paragraphs>358</Paragraphs>
  <Slides>52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Arial Unicode MS</vt:lpstr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Default Design</vt:lpstr>
      <vt:lpstr>1_Default Design</vt:lpstr>
      <vt:lpstr>4_Default Design</vt:lpstr>
      <vt:lpstr>2_Default Design</vt:lpstr>
      <vt:lpstr>1_Office Theme</vt:lpstr>
      <vt:lpstr>MDLDrawObject Class</vt:lpstr>
      <vt:lpstr>Unknown</vt:lpstr>
      <vt:lpstr>Βιοχημεία</vt:lpstr>
      <vt:lpstr>Άδειες Χρήσης</vt:lpstr>
      <vt:lpstr>Χρηματοδότηση</vt:lpstr>
      <vt:lpstr>Λιπίδια:  Καταβολισμός των κορεσμένων λιπαρών οξέων </vt:lpstr>
      <vt:lpstr>Περιεχόμενα ενότητας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Greg. Diamantidis</dc:creator>
  <cp:lastModifiedBy>Grigorios Diamantidis</cp:lastModifiedBy>
  <cp:revision>49</cp:revision>
  <dcterms:created xsi:type="dcterms:W3CDTF">2010-12-16T17:46:09Z</dcterms:created>
  <dcterms:modified xsi:type="dcterms:W3CDTF">2016-11-30T09:30:16Z</dcterms:modified>
</cp:coreProperties>
</file>