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95" r:id="rId2"/>
    <p:sldId id="296" r:id="rId3"/>
    <p:sldId id="297" r:id="rId4"/>
    <p:sldId id="29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9" r:id="rId44"/>
    <p:sldId id="300" r:id="rId45"/>
    <p:sldId id="301" r:id="rId46"/>
    <p:sldId id="3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emf"/><Relationship Id="rId4"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5E3A9-888B-4B0D-9874-7889D82ABE72}" type="datetimeFigureOut">
              <a:rPr lang="en-US" smtClean="0"/>
              <a:t>17-Feb-16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970A1-4A89-4A23-A3F9-0099BAB22317}" type="slidenum">
              <a:rPr lang="en-US" smtClean="0"/>
              <a:t>‹#›</a:t>
            </a:fld>
            <a:endParaRPr lang="en-US"/>
          </a:p>
        </p:txBody>
      </p:sp>
    </p:spTree>
    <p:extLst>
      <p:ext uri="{BB962C8B-B14F-4D97-AF65-F5344CB8AC3E}">
        <p14:creationId xmlns:p14="http://schemas.microsoft.com/office/powerpoint/2010/main" val="327662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608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4608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DF7863-645E-4CC6-8474-56C8216B595F}" type="slidenum">
              <a:rPr lang="el-GR">
                <a:solidFill>
                  <a:prstClr val="black"/>
                </a:solidFill>
              </a:rPr>
              <a:pPr fontAlgn="base">
                <a:spcBef>
                  <a:spcPct val="0"/>
                </a:spcBef>
                <a:spcAft>
                  <a:spcPct val="0"/>
                </a:spcAft>
              </a:pPr>
              <a:t>1</a:t>
            </a:fld>
            <a:endParaRPr lang="el-GR">
              <a:solidFill>
                <a:prstClr val="black"/>
              </a:solidFill>
            </a:endParaRPr>
          </a:p>
        </p:txBody>
      </p:sp>
    </p:spTree>
    <p:extLst>
      <p:ext uri="{BB962C8B-B14F-4D97-AF65-F5344CB8AC3E}">
        <p14:creationId xmlns:p14="http://schemas.microsoft.com/office/powerpoint/2010/main" val="403782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710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471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F317ED-40BD-412C-93AF-82E8B1BBA3E4}" type="slidenum">
              <a:rPr lang="el-GR">
                <a:solidFill>
                  <a:prstClr val="black"/>
                </a:solidFill>
              </a:rPr>
              <a:pPr fontAlgn="base">
                <a:spcBef>
                  <a:spcPct val="0"/>
                </a:spcBef>
                <a:spcAft>
                  <a:spcPct val="0"/>
                </a:spcAft>
              </a:pPr>
              <a:t>2</a:t>
            </a:fld>
            <a:endParaRPr lang="el-GR">
              <a:solidFill>
                <a:prstClr val="black"/>
              </a:solidFill>
            </a:endParaRPr>
          </a:p>
        </p:txBody>
      </p:sp>
    </p:spTree>
    <p:extLst>
      <p:ext uri="{BB962C8B-B14F-4D97-AF65-F5344CB8AC3E}">
        <p14:creationId xmlns:p14="http://schemas.microsoft.com/office/powerpoint/2010/main" val="399215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813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481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B794C6-4D55-4568-9BFA-00C68AC37007}" type="slidenum">
              <a:rPr lang="el-GR">
                <a:solidFill>
                  <a:prstClr val="black"/>
                </a:solidFill>
              </a:rPr>
              <a:pPr fontAlgn="base">
                <a:spcBef>
                  <a:spcPct val="0"/>
                </a:spcBef>
                <a:spcAft>
                  <a:spcPct val="0"/>
                </a:spcAft>
              </a:pPr>
              <a:t>3</a:t>
            </a:fld>
            <a:endParaRPr lang="el-GR">
              <a:solidFill>
                <a:prstClr val="black"/>
              </a:solidFill>
            </a:endParaRPr>
          </a:p>
        </p:txBody>
      </p:sp>
    </p:spTree>
    <p:extLst>
      <p:ext uri="{BB962C8B-B14F-4D97-AF65-F5344CB8AC3E}">
        <p14:creationId xmlns:p14="http://schemas.microsoft.com/office/powerpoint/2010/main" val="132641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D0FE152E-94E2-4987-8DBE-C83F77B1FC83}" type="slidenum">
              <a:rPr lang="el-GR">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3197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06225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2309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270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27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EEDCA5-D54C-4F21-9F79-8D022D4ED562}" type="slidenum">
              <a:rPr lang="el-GR"/>
              <a:pPr fontAlgn="base">
                <a:spcBef>
                  <a:spcPct val="0"/>
                </a:spcBef>
                <a:spcAft>
                  <a:spcPct val="0"/>
                </a:spcAft>
              </a:pPr>
              <a:t>45</a:t>
            </a:fld>
            <a:endParaRPr lang="el-GR"/>
          </a:p>
        </p:txBody>
      </p:sp>
    </p:spTree>
    <p:extLst>
      <p:ext uri="{BB962C8B-B14F-4D97-AF65-F5344CB8AC3E}">
        <p14:creationId xmlns:p14="http://schemas.microsoft.com/office/powerpoint/2010/main" val="224141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153444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Διαφάνεια τίτλου">
    <p:spTree>
      <p:nvGrpSpPr>
        <p:cNvPr id="1" name=""/>
        <p:cNvGrpSpPr/>
        <p:nvPr/>
      </p:nvGrpSpPr>
      <p:grpSpPr>
        <a:xfrm>
          <a:off x="0" y="0"/>
          <a:ext cx="0" cy="0"/>
          <a:chOff x="0" y="0"/>
          <a:chExt cx="0" cy="0"/>
        </a:xfrm>
      </p:grpSpPr>
      <p:pic>
        <p:nvPicPr>
          <p:cNvPr id="4" name="Picture 2" descr="W:\Opencourses\Brochures\auth_logo_color.jpg"/>
          <p:cNvPicPr>
            <a:picLocks noChangeAspect="1" noChangeArrowheads="1"/>
          </p:cNvPicPr>
          <p:nvPr/>
        </p:nvPicPr>
        <p:blipFill>
          <a:blip r:embed="rId2" cstate="print"/>
          <a:srcRect/>
          <a:stretch>
            <a:fillRect/>
          </a:stretch>
        </p:blipFill>
        <p:spPr bwMode="auto">
          <a:xfrm>
            <a:off x="143934" y="207963"/>
            <a:ext cx="1039284" cy="781050"/>
          </a:xfrm>
          <a:prstGeom prst="rect">
            <a:avLst/>
          </a:prstGeom>
          <a:noFill/>
          <a:ln w="9525">
            <a:noFill/>
            <a:miter lim="800000"/>
            <a:headEnd/>
            <a:tailEnd/>
          </a:ln>
        </p:spPr>
      </p:pic>
      <p:cxnSp>
        <p:nvCxnSpPr>
          <p:cNvPr id="5" name="Straight Connector 10"/>
          <p:cNvCxnSpPr/>
          <p:nvPr/>
        </p:nvCxnSpPr>
        <p:spPr>
          <a:xfrm>
            <a:off x="0" y="1266825"/>
            <a:ext cx="12192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301752" y="188913"/>
            <a:ext cx="2874433" cy="857250"/>
          </a:xfrm>
          <a:prstGeom prst="rect">
            <a:avLst/>
          </a:prstGeom>
        </p:spPr>
        <p:txBody>
          <a:bodyPr anchor="ctr"/>
          <a:lstStyle/>
          <a:p>
            <a:pPr>
              <a:defRPr/>
            </a:pPr>
            <a:r>
              <a:rPr lang="el-GR" b="1" dirty="0">
                <a:solidFill>
                  <a:prstClr val="black"/>
                </a:solidFill>
                <a:latin typeface="Century Gothic" pitchFamily="34" charset="0"/>
              </a:rPr>
              <a:t>ΑΡΙΣΤΟΤΕΛΕΙΟ</a:t>
            </a:r>
          </a:p>
          <a:p>
            <a:pPr>
              <a:defRPr/>
            </a:pPr>
            <a:r>
              <a:rPr lang="el-GR" b="1" dirty="0">
                <a:solidFill>
                  <a:prstClr val="black"/>
                </a:solidFill>
                <a:latin typeface="Century Gothic" pitchFamily="34" charset="0"/>
              </a:rPr>
              <a:t>ΠΑΝΕΠΙΣΤΗΜΙΟ</a:t>
            </a:r>
          </a:p>
          <a:p>
            <a:pPr>
              <a:defRPr/>
            </a:pPr>
            <a:r>
              <a:rPr lang="el-GR" b="1" dirty="0">
                <a:solidFill>
                  <a:prstClr val="black"/>
                </a:solidFill>
                <a:latin typeface="Century Gothic" pitchFamily="34" charset="0"/>
              </a:rPr>
              <a:t>ΘΕΣΣΑΛΟΝΙΚΗΣ</a:t>
            </a:r>
          </a:p>
        </p:txBody>
      </p:sp>
      <p:sp>
        <p:nvSpPr>
          <p:cNvPr id="2" name="Τίτλος 1"/>
          <p:cNvSpPr>
            <a:spLocks noGrp="1"/>
          </p:cNvSpPr>
          <p:nvPr>
            <p:ph type="ctrTitle"/>
          </p:nvPr>
        </p:nvSpPr>
        <p:spPr>
          <a:xfrm>
            <a:off x="914400" y="1844826"/>
            <a:ext cx="10363200" cy="1512167"/>
          </a:xfrm>
          <a:prstGeom prst="rect">
            <a:avLst/>
          </a:prstGeom>
        </p:spPr>
        <p:txBody>
          <a:bodyPr/>
          <a:lstStyle>
            <a:lvl1pPr>
              <a:defRPr>
                <a:solidFill>
                  <a:schemeClr val="tx1"/>
                </a:solidFill>
              </a:defRPr>
            </a:lvl1pPr>
          </a:lstStyle>
          <a:p>
            <a:r>
              <a:rPr lang="en-US" smtClean="0"/>
              <a:t>Click to edit Master title style</a:t>
            </a:r>
            <a:endParaRPr lang="el-GR" dirty="0"/>
          </a:p>
        </p:txBody>
      </p:sp>
      <p:sp>
        <p:nvSpPr>
          <p:cNvPr id="3" name="Υπότιτλος 2"/>
          <p:cNvSpPr>
            <a:spLocks noGrp="1"/>
          </p:cNvSpPr>
          <p:nvPr>
            <p:ph type="subTitle" idx="1"/>
          </p:nvPr>
        </p:nvSpPr>
        <p:spPr>
          <a:xfrm>
            <a:off x="911424" y="3501008"/>
            <a:ext cx="10369152"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7" name="Picture 2" descr="W:\Opencourses\Brochures\Opencources GUnet.jpg"/>
          <p:cNvPicPr>
            <a:picLocks noChangeAspect="1" noChangeArrowheads="1"/>
          </p:cNvPicPr>
          <p:nvPr/>
        </p:nvPicPr>
        <p:blipFill>
          <a:blip r:embed="rId3" cstate="print">
            <a:clrChange>
              <a:clrFrom>
                <a:srgbClr val="FFFFFF"/>
              </a:clrFrom>
              <a:clrTo>
                <a:srgbClr val="FFFFFF">
                  <a:alpha val="0"/>
                </a:srgbClr>
              </a:clrTo>
            </a:clrChange>
          </a:blip>
          <a:srcRect l="16202" t="3781" r="16829" b="22774"/>
          <a:stretch>
            <a:fillRect/>
          </a:stretch>
        </p:blipFill>
        <p:spPr bwMode="auto">
          <a:xfrm>
            <a:off x="10270067" y="138113"/>
            <a:ext cx="1875367" cy="1020762"/>
          </a:xfrm>
          <a:prstGeom prst="rect">
            <a:avLst/>
          </a:prstGeom>
          <a:noFill/>
          <a:ln w="9525">
            <a:noFill/>
            <a:miter lim="800000"/>
            <a:headEnd/>
            <a:tailEnd/>
          </a:ln>
        </p:spPr>
      </p:pic>
      <p:sp>
        <p:nvSpPr>
          <p:cNvPr id="8" name="7 - Ορθογώνιο"/>
          <p:cNvSpPr/>
          <p:nvPr/>
        </p:nvSpPr>
        <p:spPr>
          <a:xfrm>
            <a:off x="7728181" y="188640"/>
            <a:ext cx="2471936" cy="923330"/>
          </a:xfrm>
          <a:prstGeom prst="rect">
            <a:avLst/>
          </a:prstGeom>
        </p:spPr>
        <p:txBody>
          <a:bodyPr wrap="square">
            <a:spAutoFit/>
          </a:bodyPr>
          <a:lstStyle/>
          <a:p>
            <a:pPr algn="r"/>
            <a:r>
              <a:rPr lang="el-GR" b="1" dirty="0">
                <a:solidFill>
                  <a:prstClr val="black"/>
                </a:solidFill>
                <a:latin typeface="Century Gothic" pitchFamily="34" charset="0"/>
              </a:rPr>
              <a:t>ΑΝΟΙΧΤΑ</a:t>
            </a:r>
          </a:p>
          <a:p>
            <a:pPr algn="r"/>
            <a:r>
              <a:rPr lang="el-GR" b="1" dirty="0">
                <a:solidFill>
                  <a:prstClr val="black"/>
                </a:solidFill>
                <a:latin typeface="Century Gothic" pitchFamily="34" charset="0"/>
              </a:rPr>
              <a:t>ΑΚΑΔΗΜΑΙΚΑ</a:t>
            </a:r>
          </a:p>
          <a:p>
            <a:pPr algn="r"/>
            <a:r>
              <a:rPr lang="el-GR" b="1" dirty="0">
                <a:solidFill>
                  <a:prstClr val="black"/>
                </a:solidFill>
                <a:latin typeface="Century Gothic" pitchFamily="34" charset="0"/>
              </a:rPr>
              <a:t>ΜΑΘΗΜΑΤΑ</a:t>
            </a:r>
          </a:p>
        </p:txBody>
      </p:sp>
    </p:spTree>
    <p:extLst>
      <p:ext uri="{BB962C8B-B14F-4D97-AF65-F5344CB8AC3E}">
        <p14:creationId xmlns:p14="http://schemas.microsoft.com/office/powerpoint/2010/main" val="21870193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Εικόνα με λεζάντα 2">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εικόνας 2"/>
          <p:cNvSpPr>
            <a:spLocks noGrp="1"/>
          </p:cNvSpPr>
          <p:nvPr>
            <p:ph type="pic" idx="1"/>
          </p:nvPr>
        </p:nvSpPr>
        <p:spPr>
          <a:xfrm>
            <a:off x="2389717" y="1440000"/>
            <a:ext cx="73152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Θέση κειμένου 3"/>
          <p:cNvSpPr>
            <a:spLocks noGrp="1"/>
          </p:cNvSpPr>
          <p:nvPr>
            <p:ph type="body" sz="half" idx="2"/>
          </p:nvPr>
        </p:nvSpPr>
        <p:spPr>
          <a:xfrm>
            <a:off x="2389717" y="5013176"/>
            <a:ext cx="73152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16238480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Κατακόρυφο κείμενο">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Θέση τίτλου 1"/>
          <p:cNvSpPr txBox="1">
            <a:spLocks/>
          </p:cNvSpPr>
          <p:nvPr/>
        </p:nvSpPr>
        <p:spPr>
          <a:xfrm>
            <a:off x="609600" y="25400"/>
            <a:ext cx="10972800" cy="1143000"/>
          </a:xfrm>
          <a:prstGeom prst="rect">
            <a:avLst/>
          </a:prstGeom>
        </p:spPr>
        <p:txBody>
          <a:bodyPr anchor="ctr">
            <a:normAutofit/>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pPr>
              <a:defRPr/>
            </a:pPr>
            <a:r>
              <a:rPr lang="el-GR" dirty="0" smtClean="0">
                <a:solidFill>
                  <a:prstClr val="black"/>
                </a:solidFill>
              </a:rPr>
              <a:t>Στυλ κύριου τίτλου</a:t>
            </a:r>
            <a:endParaRPr lang="el-GR" dirty="0">
              <a:solidFill>
                <a:prstClr val="black"/>
              </a:solidFill>
            </a:endParaRPr>
          </a:p>
        </p:txBody>
      </p:sp>
      <p:cxnSp>
        <p:nvCxnSpPr>
          <p:cNvPr id="6" name="Straight Connector 17"/>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ατακόρυφου κειμένου 2"/>
          <p:cNvSpPr>
            <a:spLocks noGrp="1"/>
          </p:cNvSpPr>
          <p:nvPr>
            <p:ph type="body" orient="vert" idx="1"/>
          </p:nvPr>
        </p:nvSpPr>
        <p:spPr>
          <a:xfrm>
            <a:off x="623392" y="1440000"/>
            <a:ext cx="10972800" cy="4761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Τίτλος Μαθήματος</a:t>
            </a:r>
          </a:p>
          <a:p>
            <a:pPr algn="ctr"/>
            <a:r>
              <a:rPr lang="el-GR" sz="1000" dirty="0">
                <a:solidFill>
                  <a:prstClr val="black"/>
                </a:solidFill>
              </a:rPr>
              <a:t>Τμήμα</a:t>
            </a:r>
          </a:p>
        </p:txBody>
      </p:sp>
    </p:spTree>
    <p:extLst>
      <p:ext uri="{BB962C8B-B14F-4D97-AF65-F5344CB8AC3E}">
        <p14:creationId xmlns:p14="http://schemas.microsoft.com/office/powerpoint/2010/main" val="299858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7"/>
          <p:cNvCxnSpPr/>
          <p:nvPr/>
        </p:nvCxnSpPr>
        <p:spPr>
          <a:xfrm flipV="1">
            <a:off x="662517" y="0"/>
            <a:ext cx="0" cy="685800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flipV="1">
            <a:off x="10502900" y="0"/>
            <a:ext cx="0" cy="685800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ατακόρυφου κειμένου 2"/>
          <p:cNvSpPr>
            <a:spLocks noGrp="1"/>
          </p:cNvSpPr>
          <p:nvPr>
            <p:ph type="body" orient="vert" idx="1"/>
          </p:nvPr>
        </p:nvSpPr>
        <p:spPr>
          <a:xfrm>
            <a:off x="815413" y="274639"/>
            <a:ext cx="960106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2" name="Κατακόρυφος τίτλος 1"/>
          <p:cNvSpPr>
            <a:spLocks noGrp="1"/>
          </p:cNvSpPr>
          <p:nvPr>
            <p:ph type="title" orient="vert"/>
          </p:nvPr>
        </p:nvSpPr>
        <p:spPr>
          <a:xfrm>
            <a:off x="10584000" y="274639"/>
            <a:ext cx="1526400" cy="5851525"/>
          </a:xfrm>
          <a:prstGeom prst="rect">
            <a:avLst/>
          </a:prstGeom>
        </p:spPr>
        <p:txBody>
          <a:bodyPr vert="eaVert">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156634" y="6356351"/>
            <a:ext cx="385233" cy="365125"/>
          </a:xfrm>
        </p:spPr>
        <p:txBody>
          <a:bodyPr vert="vert"/>
          <a:lstStyle>
            <a:lvl1pPr algn="l">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grpSp>
        <p:nvGrpSpPr>
          <p:cNvPr id="13" name="Group 12"/>
          <p:cNvGrpSpPr/>
          <p:nvPr/>
        </p:nvGrpSpPr>
        <p:grpSpPr>
          <a:xfrm rot="5400000">
            <a:off x="134831" y="-162311"/>
            <a:ext cx="720080" cy="1044701"/>
            <a:chOff x="11113" y="6074474"/>
            <a:chExt cx="720080" cy="783526"/>
          </a:xfrm>
        </p:grpSpPr>
        <p:pic>
          <p:nvPicPr>
            <p:cNvPr id="10"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grpSp>
      <p:sp>
        <p:nvSpPr>
          <p:cNvPr id="12" name="TextBox 11"/>
          <p:cNvSpPr txBox="1"/>
          <p:nvPr/>
        </p:nvSpPr>
        <p:spPr>
          <a:xfrm rot="5400000">
            <a:off x="-1095695" y="3062947"/>
            <a:ext cx="2880320" cy="732107"/>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Τίτλος Μαθήματος</a:t>
            </a:r>
          </a:p>
          <a:p>
            <a:pPr algn="ctr"/>
            <a:r>
              <a:rPr lang="el-GR" sz="1000" dirty="0">
                <a:solidFill>
                  <a:prstClr val="black"/>
                </a:solidFill>
              </a:rPr>
              <a:t>Τμήμα</a:t>
            </a:r>
          </a:p>
        </p:txBody>
      </p:sp>
    </p:spTree>
    <p:extLst>
      <p:ext uri="{BB962C8B-B14F-4D97-AF65-F5344CB8AC3E}">
        <p14:creationId xmlns:p14="http://schemas.microsoft.com/office/powerpoint/2010/main" val="426911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cxnSp>
        <p:nvCxnSpPr>
          <p:cNvPr id="3" name="Straight Connector 8"/>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 name="Straight Connector 16"/>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15"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5"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6"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8" name="TextBox 7"/>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41724767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cxnSp>
        <p:nvCxnSpPr>
          <p:cNvPr id="2" name="Straight Connector 4"/>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 name="Straight Connector 7"/>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5"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7" name="TextBox 6"/>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9582334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fld id="{728778E2-04E4-467D-9333-3F987EE3EF1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72708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59D345-C333-482B-8852-B59197A309BD}" type="datetimeFigureOut">
              <a:rPr lang="en-US">
                <a:solidFill>
                  <a:prstClr val="black"/>
                </a:solidFill>
              </a:rPr>
              <a:pPr/>
              <a:t>17-Feb-16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8778E2-04E4-467D-9333-3F987EE3EF1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478601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a:xfrm>
            <a:off x="609600" y="6356351"/>
            <a:ext cx="2844800" cy="365125"/>
          </a:xfrm>
          <a:prstGeom prst="rect">
            <a:avLst/>
          </a:prstGeom>
        </p:spPr>
        <p:txBody>
          <a:bodyPr/>
          <a:lstStyle>
            <a:lvl1pPr>
              <a:defRPr/>
            </a:lvl1pPr>
          </a:lstStyle>
          <a:p>
            <a:pPr>
              <a:defRPr/>
            </a:pPr>
            <a:fld id="{D9D0BDF9-B5FE-4028-9EA3-E8FE87BB4802}" type="datetimeFigureOut">
              <a:rPr lang="el-GR">
                <a:solidFill>
                  <a:prstClr val="black"/>
                </a:solidFill>
              </a:rPr>
              <a:pPr>
                <a:defRPr/>
              </a:pPr>
              <a:t>17/2/2016</a:t>
            </a:fld>
            <a:endParaRPr lang="el-GR">
              <a:solidFill>
                <a:prstClr val="black"/>
              </a:solidFill>
            </a:endParaRPr>
          </a:p>
        </p:txBody>
      </p:sp>
      <p:sp>
        <p:nvSpPr>
          <p:cNvPr id="5" name="4 - Θέση υποσέλιδου"/>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l-GR">
              <a:solidFill>
                <a:prstClr val="black"/>
              </a:solidFill>
            </a:endParaRPr>
          </a:p>
        </p:txBody>
      </p:sp>
      <p:sp>
        <p:nvSpPr>
          <p:cNvPr id="6" name="5 - Θέση αριθμού διαφάνειας"/>
          <p:cNvSpPr>
            <a:spLocks noGrp="1"/>
          </p:cNvSpPr>
          <p:nvPr>
            <p:ph type="sldNum" sz="quarter" idx="12"/>
          </p:nvPr>
        </p:nvSpPr>
        <p:spPr/>
        <p:txBody>
          <a:bodyPr/>
          <a:lstStyle>
            <a:lvl1pPr>
              <a:defRPr/>
            </a:lvl1pPr>
          </a:lstStyle>
          <a:p>
            <a:fld id="{A0B8B46F-67E7-46F6-BB35-DAA08CF8DC93}" type="slidenum">
              <a:rPr lang="el-GR" altLang="en-US">
                <a:solidFill>
                  <a:prstClr val="black"/>
                </a:solidFill>
              </a:rPr>
              <a:pPr/>
              <a:t>‹#›</a:t>
            </a:fld>
            <a:endParaRPr lang="el-GR" altLang="en-US">
              <a:solidFill>
                <a:prstClr val="black"/>
              </a:solidFill>
            </a:endParaRPr>
          </a:p>
        </p:txBody>
      </p:sp>
    </p:spTree>
    <p:extLst>
      <p:ext uri="{BB962C8B-B14F-4D97-AF65-F5344CB8AC3E}">
        <p14:creationId xmlns:p14="http://schemas.microsoft.com/office/powerpoint/2010/main" val="12360537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986" y="1143000"/>
            <a:ext cx="11074015" cy="4266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xfrm>
            <a:off x="4165600" y="6356351"/>
            <a:ext cx="3860800" cy="365125"/>
          </a:xfrm>
          <a:prstGeom prst="rect">
            <a:avLst/>
          </a:prstGeom>
        </p:spPr>
        <p:txBody>
          <a:bodyPr/>
          <a:lstStyle>
            <a:lvl1pPr>
              <a:defRPr/>
            </a:lvl1pPr>
          </a:lstStyle>
          <a:p>
            <a:pPr>
              <a:defRPr/>
            </a:pPr>
            <a:r>
              <a:rPr lang="en-US">
                <a:solidFill>
                  <a:prstClr val="black"/>
                </a:solidFill>
              </a:rPr>
              <a:t>Explorers</a:t>
            </a:r>
            <a:r>
              <a:rPr lang="en-US">
                <a:solidFill>
                  <a:prstClr val="black"/>
                </a:solidFill>
                <a:latin typeface="55 Helvetica Roman" pitchFamily="1" charset="0"/>
              </a:rPr>
              <a:t>’</a:t>
            </a:r>
            <a:r>
              <a:rPr lang="en-US">
                <a:solidFill>
                  <a:prstClr val="black"/>
                </a:solidFill>
              </a:rPr>
              <a:t> Guide to the Solar System</a:t>
            </a:r>
          </a:p>
        </p:txBody>
      </p:sp>
      <p:sp>
        <p:nvSpPr>
          <p:cNvPr id="4" name="Rectangle 6"/>
          <p:cNvSpPr>
            <a:spLocks noGrp="1" noChangeArrowheads="1"/>
          </p:cNvSpPr>
          <p:nvPr>
            <p:ph type="sldNum" sz="quarter" idx="11"/>
          </p:nvPr>
        </p:nvSpPr>
        <p:spPr/>
        <p:txBody>
          <a:bodyPr/>
          <a:lstStyle>
            <a:lvl1pPr>
              <a:defRPr/>
            </a:lvl1pPr>
          </a:lstStyle>
          <a:p>
            <a:fld id="{52B91FCF-D096-499F-B9E5-134A6A29973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248895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8"/>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pic>
        <p:nvPicPr>
          <p:cNvPr id="5" name="Picture 3" descr="\\ccf2\dfs\winHome\home\apmoneda\My Documents\opencourses\Brochures\Saint APT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6634" y="206375"/>
            <a:ext cx="1043517" cy="782638"/>
          </a:xfrm>
          <a:prstGeom prst="rect">
            <a:avLst/>
          </a:prstGeom>
          <a:noFill/>
          <a:ln w="9525">
            <a:noFill/>
            <a:miter lim="800000"/>
            <a:headEnd/>
            <a:tailEnd/>
          </a:ln>
        </p:spPr>
      </p:pic>
      <p:sp>
        <p:nvSpPr>
          <p:cNvPr id="2" name="Τίτλος 1"/>
          <p:cNvSpPr>
            <a:spLocks noGrp="1"/>
          </p:cNvSpPr>
          <p:nvPr>
            <p:ph type="title"/>
          </p:nvPr>
        </p:nvSpPr>
        <p:spPr>
          <a:xfrm>
            <a:off x="963084" y="3849068"/>
            <a:ext cx="10363200" cy="1362075"/>
          </a:xfrm>
          <a:prstGeom prst="rect">
            <a:avLst/>
          </a:prstGeom>
        </p:spPr>
        <p:txBody>
          <a:bodyPr anchor="t"/>
          <a:lstStyle>
            <a:lvl1pPr algn="l">
              <a:defRPr sz="4000" b="1" cap="none" baseline="0">
                <a:solidFill>
                  <a:schemeClr val="tx1"/>
                </a:solidFill>
              </a:defRPr>
            </a:lvl1pPr>
          </a:lstStyle>
          <a:p>
            <a:r>
              <a:rPr lang="en-US" smtClean="0"/>
              <a:t>Click to edit Master title style</a:t>
            </a:r>
            <a:endParaRPr lang="el-GR" dirty="0"/>
          </a:p>
        </p:txBody>
      </p:sp>
      <p:sp>
        <p:nvSpPr>
          <p:cNvPr id="3" name="Θέση κειμένου 2"/>
          <p:cNvSpPr>
            <a:spLocks noGrp="1"/>
          </p:cNvSpPr>
          <p:nvPr>
            <p:ph type="body" idx="1"/>
          </p:nvPr>
        </p:nvSpPr>
        <p:spPr>
          <a:xfrm>
            <a:off x="963084" y="234888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3"/>
          <p:cNvSpPr txBox="1"/>
          <p:nvPr/>
        </p:nvSpPr>
        <p:spPr>
          <a:xfrm>
            <a:off x="1301752" y="188913"/>
            <a:ext cx="2874433" cy="857250"/>
          </a:xfrm>
          <a:prstGeom prst="rect">
            <a:avLst/>
          </a:prstGeom>
        </p:spPr>
        <p:txBody>
          <a:bodyPr anchor="ctr"/>
          <a:lstStyle/>
          <a:p>
            <a:pPr>
              <a:defRPr/>
            </a:pPr>
            <a:r>
              <a:rPr lang="el-GR" b="1" dirty="0">
                <a:solidFill>
                  <a:prstClr val="black"/>
                </a:solidFill>
                <a:latin typeface="Century Gothic" pitchFamily="34" charset="0"/>
              </a:rPr>
              <a:t>ΑΡΙΣΤΟΤΕΛΕΙΟ</a:t>
            </a:r>
          </a:p>
          <a:p>
            <a:pPr>
              <a:defRPr/>
            </a:pPr>
            <a:r>
              <a:rPr lang="el-GR" b="1" dirty="0">
                <a:solidFill>
                  <a:prstClr val="black"/>
                </a:solidFill>
                <a:latin typeface="Century Gothic" pitchFamily="34" charset="0"/>
              </a:rPr>
              <a:t>ΠΑΝΕΠΙΣΤΗΜΙΟ</a:t>
            </a:r>
          </a:p>
          <a:p>
            <a:pPr>
              <a:defRPr/>
            </a:pPr>
            <a:r>
              <a:rPr lang="el-GR" b="1" dirty="0">
                <a:solidFill>
                  <a:prstClr val="black"/>
                </a:solidFill>
                <a:latin typeface="Century Gothic" pitchFamily="34" charset="0"/>
              </a:rPr>
              <a:t>ΘΕΣΣΑΛΟΝΙΚΗΣ</a:t>
            </a:r>
          </a:p>
        </p:txBody>
      </p:sp>
    </p:spTree>
    <p:extLst>
      <p:ext uri="{BB962C8B-B14F-4D97-AF65-F5344CB8AC3E}">
        <p14:creationId xmlns:p14="http://schemas.microsoft.com/office/powerpoint/2010/main" val="30235734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Τίτλος και Περιεχόμενο">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609600" y="1440000"/>
            <a:ext cx="109728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31"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1026"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8" name="TextBox 7"/>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16257429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Τίτλος και Περιεχόμενο (Αρίθμιση)">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609600" y="1440000"/>
            <a:ext cx="10972800" cy="4761320"/>
          </a:xfrm>
        </p:spPr>
        <p:txBody>
          <a:bodyPr>
            <a:normAutofit/>
          </a:bodyPr>
          <a:lstStyle>
            <a:lvl1pPr marL="514350" indent="-514350">
              <a:spcBef>
                <a:spcPts val="1200"/>
              </a:spcBef>
              <a:buFont typeface="+mj-lt"/>
              <a:buAutoNum type="arabicPeriod"/>
              <a:defRPr/>
            </a:lvl1pPr>
            <a:lvl2pPr marL="971550" indent="-514350">
              <a:spcBef>
                <a:spcPts val="1200"/>
              </a:spcBef>
              <a:buFont typeface="+mj-lt"/>
              <a:buAutoNum type="romanLcPeriod"/>
              <a:defRPr/>
            </a:lvl2pPr>
            <a:lvl3pPr marL="1371600" indent="-457200">
              <a:spcBef>
                <a:spcPts val="1200"/>
              </a:spcBef>
              <a:buFont typeface="+mj-lt"/>
              <a:buAutoNum type="alphaLcPeriod"/>
              <a:defRPr/>
            </a:lvl3pPr>
            <a:lvl4pPr marL="1828800" indent="-457200">
              <a:spcBef>
                <a:spcPts val="1200"/>
              </a:spcBef>
              <a:buFont typeface="Arial" pitchFamily="34" charset="0"/>
              <a:buChar char="•"/>
              <a:defRPr/>
            </a:lvl4pPr>
            <a:lvl5pPr marL="2286000" indent="-457200">
              <a:spcBef>
                <a:spcPts val="1200"/>
              </a:spcBef>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31"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7"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9" name="TextBox 8"/>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2011330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Δύο περιεχόμενα">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8"/>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sz="half" idx="1"/>
          </p:nvPr>
        </p:nvSpPr>
        <p:spPr>
          <a:xfrm>
            <a:off x="609600" y="1440000"/>
            <a:ext cx="5384800" cy="4761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6197600" y="1440000"/>
            <a:ext cx="5384800" cy="4761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8"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15551036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cxnSp>
        <p:nvCxnSpPr>
          <p:cNvPr id="7" name="Straight Connector 12"/>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8" name="Straight Connector 2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ειμένου 2"/>
          <p:cNvSpPr>
            <a:spLocks noGrp="1"/>
          </p:cNvSpPr>
          <p:nvPr>
            <p:ph type="body" idx="1"/>
          </p:nvPr>
        </p:nvSpPr>
        <p:spPr>
          <a:xfrm>
            <a:off x="609600" y="14400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Θέση περιεχομένου 3"/>
          <p:cNvSpPr>
            <a:spLocks noGrp="1"/>
          </p:cNvSpPr>
          <p:nvPr>
            <p:ph sz="half" idx="2"/>
          </p:nvPr>
        </p:nvSpPr>
        <p:spPr>
          <a:xfrm>
            <a:off x="609600" y="2104656"/>
            <a:ext cx="5386917" cy="41044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Θέση κειμένου 4"/>
          <p:cNvSpPr>
            <a:spLocks noGrp="1"/>
          </p:cNvSpPr>
          <p:nvPr>
            <p:ph type="body" sz="quarter" idx="3"/>
          </p:nvPr>
        </p:nvSpPr>
        <p:spPr>
          <a:xfrm>
            <a:off x="6193368" y="14400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Θέση περιεχομένου 5"/>
          <p:cNvSpPr>
            <a:spLocks noGrp="1"/>
          </p:cNvSpPr>
          <p:nvPr>
            <p:ph sz="quarter" idx="4"/>
          </p:nvPr>
        </p:nvSpPr>
        <p:spPr>
          <a:xfrm>
            <a:off x="6193368" y="2104656"/>
            <a:ext cx="5389033" cy="41044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20"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9"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10"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2" name="TextBox 11"/>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7670264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Περιεχόμενο με λεζάντα 1">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p:nvPr>
        </p:nvSpPr>
        <p:spPr>
          <a:xfrm>
            <a:off x="623392" y="1440000"/>
            <a:ext cx="4033275"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4"/>
          </p:nvPr>
        </p:nvSpPr>
        <p:spPr>
          <a:xfrm>
            <a:off x="4847861" y="1440000"/>
            <a:ext cx="6815667"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6"/>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9"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1" name="TextBox 10"/>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8193412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2">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p:nvPr>
        </p:nvSpPr>
        <p:spPr>
          <a:xfrm>
            <a:off x="7549125" y="1440000"/>
            <a:ext cx="4033275"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4"/>
          </p:nvPr>
        </p:nvSpPr>
        <p:spPr>
          <a:xfrm>
            <a:off x="623392" y="1440000"/>
            <a:ext cx="6815667"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6"/>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9"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1" name="TextBox 10"/>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Τίτλος Μαθήματος</a:t>
            </a:r>
          </a:p>
          <a:p>
            <a:pPr algn="ctr"/>
            <a:r>
              <a:rPr lang="el-GR" sz="1000" dirty="0">
                <a:solidFill>
                  <a:prstClr val="black"/>
                </a:solidFill>
              </a:rPr>
              <a:t>Τμήμα</a:t>
            </a:r>
          </a:p>
        </p:txBody>
      </p:sp>
    </p:spTree>
    <p:extLst>
      <p:ext uri="{BB962C8B-B14F-4D97-AF65-F5344CB8AC3E}">
        <p14:creationId xmlns:p14="http://schemas.microsoft.com/office/powerpoint/2010/main" val="20600417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1">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εικόνας 2"/>
          <p:cNvSpPr>
            <a:spLocks noGrp="1"/>
          </p:cNvSpPr>
          <p:nvPr>
            <p:ph type="pic" idx="1"/>
          </p:nvPr>
        </p:nvSpPr>
        <p:spPr>
          <a:xfrm>
            <a:off x="2389717" y="2780928"/>
            <a:ext cx="73152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Θέση κειμένου 3"/>
          <p:cNvSpPr>
            <a:spLocks noGrp="1"/>
          </p:cNvSpPr>
          <p:nvPr>
            <p:ph type="body" sz="half" idx="2"/>
          </p:nvPr>
        </p:nvSpPr>
        <p:spPr>
          <a:xfrm>
            <a:off x="2389717" y="1440000"/>
            <a:ext cx="73152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17838959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κειμένου 2"/>
          <p:cNvSpPr>
            <a:spLocks noGrp="1"/>
          </p:cNvSpPr>
          <p:nvPr>
            <p:ph type="body" idx="1"/>
          </p:nvPr>
        </p:nvSpPr>
        <p:spPr bwMode="auto">
          <a:xfrm>
            <a:off x="609600" y="1547813"/>
            <a:ext cx="10972800" cy="4760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1"/>
                </a:solidFill>
                <a:latin typeface="+mn-lt"/>
              </a:defRPr>
            </a:lvl1pPr>
          </a:lstStyle>
          <a:p>
            <a:fld id="{728778E2-04E4-467D-9333-3F987EE3EF1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5336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txStyles>
    <p:titleStyle>
      <a:lvl1pPr algn="ctr" rtl="0" eaLnBrk="1" fontAlgn="base" hangingPunct="1">
        <a:spcBef>
          <a:spcPct val="0"/>
        </a:spcBef>
        <a:spcAft>
          <a:spcPct val="0"/>
        </a:spcAft>
        <a:defRPr sz="4400" b="1" kern="1200">
          <a:solidFill>
            <a:srgbClr val="F2F2F2"/>
          </a:solidFill>
          <a:latin typeface="+mj-lt"/>
          <a:ea typeface="+mj-ea"/>
          <a:cs typeface="+mj-cs"/>
        </a:defRPr>
      </a:lvl1pPr>
      <a:lvl2pPr algn="ctr" rtl="0" eaLnBrk="1" fontAlgn="base" hangingPunct="1">
        <a:spcBef>
          <a:spcPct val="0"/>
        </a:spcBef>
        <a:spcAft>
          <a:spcPct val="0"/>
        </a:spcAft>
        <a:defRPr sz="4400" b="1">
          <a:solidFill>
            <a:srgbClr val="F2F2F2"/>
          </a:solidFill>
          <a:latin typeface="Calibri" pitchFamily="34" charset="0"/>
        </a:defRPr>
      </a:lvl2pPr>
      <a:lvl3pPr algn="ctr" rtl="0" eaLnBrk="1" fontAlgn="base" hangingPunct="1">
        <a:spcBef>
          <a:spcPct val="0"/>
        </a:spcBef>
        <a:spcAft>
          <a:spcPct val="0"/>
        </a:spcAft>
        <a:defRPr sz="4400" b="1">
          <a:solidFill>
            <a:srgbClr val="F2F2F2"/>
          </a:solidFill>
          <a:latin typeface="Calibri" pitchFamily="34" charset="0"/>
        </a:defRPr>
      </a:lvl3pPr>
      <a:lvl4pPr algn="ctr" rtl="0" eaLnBrk="1" fontAlgn="base" hangingPunct="1">
        <a:spcBef>
          <a:spcPct val="0"/>
        </a:spcBef>
        <a:spcAft>
          <a:spcPct val="0"/>
        </a:spcAft>
        <a:defRPr sz="4400" b="1">
          <a:solidFill>
            <a:srgbClr val="F2F2F2"/>
          </a:solidFill>
          <a:latin typeface="Calibri" pitchFamily="34" charset="0"/>
        </a:defRPr>
      </a:lvl4pPr>
      <a:lvl5pPr algn="ctr" rtl="0" eaLnBrk="1" fontAlgn="base" hangingPunct="1">
        <a:spcBef>
          <a:spcPct val="0"/>
        </a:spcBef>
        <a:spcAft>
          <a:spcPct val="0"/>
        </a:spcAft>
        <a:defRPr sz="4400" b="1">
          <a:solidFill>
            <a:srgbClr val="F2F2F2"/>
          </a:solidFill>
          <a:latin typeface="Calibri" pitchFamily="34" charset="0"/>
        </a:defRPr>
      </a:lvl5pPr>
      <a:lvl6pPr marL="457200" algn="ctr" rtl="0" eaLnBrk="1" fontAlgn="base" hangingPunct="1">
        <a:spcBef>
          <a:spcPct val="0"/>
        </a:spcBef>
        <a:spcAft>
          <a:spcPct val="0"/>
        </a:spcAft>
        <a:defRPr sz="4400" b="1">
          <a:solidFill>
            <a:srgbClr val="F2F2F2"/>
          </a:solidFill>
          <a:latin typeface="Calibri" pitchFamily="34" charset="0"/>
        </a:defRPr>
      </a:lvl6pPr>
      <a:lvl7pPr marL="914400" algn="ctr" rtl="0" eaLnBrk="1" fontAlgn="base" hangingPunct="1">
        <a:spcBef>
          <a:spcPct val="0"/>
        </a:spcBef>
        <a:spcAft>
          <a:spcPct val="0"/>
        </a:spcAft>
        <a:defRPr sz="4400" b="1">
          <a:solidFill>
            <a:srgbClr val="F2F2F2"/>
          </a:solidFill>
          <a:latin typeface="Calibri" pitchFamily="34" charset="0"/>
        </a:defRPr>
      </a:lvl7pPr>
      <a:lvl8pPr marL="1371600" algn="ctr" rtl="0" eaLnBrk="1" fontAlgn="base" hangingPunct="1">
        <a:spcBef>
          <a:spcPct val="0"/>
        </a:spcBef>
        <a:spcAft>
          <a:spcPct val="0"/>
        </a:spcAft>
        <a:defRPr sz="4400" b="1">
          <a:solidFill>
            <a:srgbClr val="F2F2F2"/>
          </a:solidFill>
          <a:latin typeface="Calibri" pitchFamily="34" charset="0"/>
        </a:defRPr>
      </a:lvl8pPr>
      <a:lvl9pPr marL="1828800" algn="ctr" rtl="0" eaLnBrk="1" fontAlgn="base" hangingPunct="1">
        <a:spcBef>
          <a:spcPct val="0"/>
        </a:spcBef>
        <a:spcAft>
          <a:spcPct val="0"/>
        </a:spcAft>
        <a:defRPr sz="4400" b="1">
          <a:solidFill>
            <a:srgbClr val="F2F2F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6.jpe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10.bin"/><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33.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32.wmf"/><Relationship Id="rId5" Type="http://schemas.openxmlformats.org/officeDocument/2006/relationships/oleObject" Target="../embeddings/oleObject13.bin"/><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0.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39.w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42.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51.png"/><Relationship Id="rId4" Type="http://schemas.openxmlformats.org/officeDocument/2006/relationships/image" Target="../media/image50.wmf"/></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52.w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42.wmf"/></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55.w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2.jpeg"/><Relationship Id="rId1" Type="http://schemas.openxmlformats.org/officeDocument/2006/relationships/slideLayout" Target="../slideLayouts/slideLayout13.xm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gif"/><Relationship Id="rId1" Type="http://schemas.openxmlformats.org/officeDocument/2006/relationships/slideLayout" Target="../slideLayouts/slideLayout13.xml"/><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70.wmf"/><Relationship Id="rId5" Type="http://schemas.openxmlformats.org/officeDocument/2006/relationships/oleObject" Target="../embeddings/oleObject23.bin"/><Relationship Id="rId10" Type="http://schemas.openxmlformats.org/officeDocument/2006/relationships/image" Target="../media/image72.wmf"/><Relationship Id="rId4" Type="http://schemas.openxmlformats.org/officeDocument/2006/relationships/image" Target="../media/image69.emf"/><Relationship Id="rId9" Type="http://schemas.openxmlformats.org/officeDocument/2006/relationships/oleObject" Target="../embeddings/oleObject25.bin"/></Relationships>
</file>

<file path=ppt/slides/_rels/slide3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hyperlink" Target="http://eclass.auth.gr/courses/OCRS519/"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hyperlink" Target="http://creativecommons.org/licenses/by/4.0/" TargetMode="External"/><Relationship Id="rId5" Type="http://schemas.openxmlformats.org/officeDocument/2006/relationships/hyperlink" Target="http://creativecommons.org/licenses/by-sa/4.0/" TargetMode="Externa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6.bin"/><Relationship Id="rId18"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8.wmf"/><Relationship Id="rId17" Type="http://schemas.openxmlformats.org/officeDocument/2006/relationships/oleObject" Target="../embeddings/oleObject8.bin"/><Relationship Id="rId2" Type="http://schemas.openxmlformats.org/officeDocument/2006/relationships/slideLayout" Target="../slideLayouts/slideLayout13.xml"/><Relationship Id="rId16" Type="http://schemas.openxmlformats.org/officeDocument/2006/relationships/image" Target="../media/image20.wmf"/><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4.bin"/><Relationship Id="rId1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1" name="Picture 17" descr="http://www.lib.umich.edu/files/services/copyright/cc-by-sa.png"/>
          <p:cNvPicPr>
            <a:picLocks noChangeAspect="1" noChangeArrowheads="1"/>
          </p:cNvPicPr>
          <p:nvPr/>
        </p:nvPicPr>
        <p:blipFill>
          <a:blip r:embed="rId4" cstate="print"/>
          <a:srcRect/>
          <a:stretch>
            <a:fillRect/>
          </a:stretch>
        </p:blipFill>
        <p:spPr bwMode="auto">
          <a:xfrm>
            <a:off x="8832304" y="5922963"/>
            <a:ext cx="1584176" cy="554266"/>
          </a:xfrm>
          <a:prstGeom prst="rect">
            <a:avLst/>
          </a:prstGeom>
          <a:noFill/>
        </p:spPr>
      </p:pic>
      <p:sp>
        <p:nvSpPr>
          <p:cNvPr id="16386" name="Τίτλος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dirty="0" smtClean="0"/>
              <a:t>ΕΙΣΑΓΩΓΗ ΣΤΗ ΓΕΩΦΥΣΙΚΗ</a:t>
            </a:r>
          </a:p>
        </p:txBody>
      </p:sp>
      <p:sp>
        <p:nvSpPr>
          <p:cNvPr id="3" name="Υπότιτλος 2"/>
          <p:cNvSpPr>
            <a:spLocks noGrp="1"/>
          </p:cNvSpPr>
          <p:nvPr>
            <p:ph type="subTitle" idx="1"/>
          </p:nvPr>
        </p:nvSpPr>
        <p:spPr>
          <a:xfrm>
            <a:off x="2208214" y="2743200"/>
            <a:ext cx="7775575" cy="3124200"/>
          </a:xfrm>
        </p:spPr>
        <p:txBody>
          <a:bodyPr rtlCol="0">
            <a:normAutofit fontScale="70000" lnSpcReduction="20000"/>
          </a:bodyPr>
          <a:lstStyle/>
          <a:p>
            <a:r>
              <a:rPr lang="el-GR" b="1" dirty="0" smtClean="0"/>
              <a:t>Ενότητα</a:t>
            </a:r>
            <a:r>
              <a:rPr lang="el-GR" dirty="0" smtClean="0"/>
              <a:t> </a:t>
            </a:r>
            <a:r>
              <a:rPr lang="el-GR" b="1" dirty="0" smtClean="0"/>
              <a:t>4</a:t>
            </a:r>
            <a:r>
              <a:rPr lang="el-GR" dirty="0" smtClean="0"/>
              <a:t>:</a:t>
            </a:r>
            <a:r>
              <a:rPr lang="en-US" dirty="0" smtClean="0"/>
              <a:t> </a:t>
            </a:r>
            <a:r>
              <a:rPr lang="el-GR" dirty="0"/>
              <a:t>Ισοστασία της Γης: Ιστορική ανασκόπηση, Υποθέσεις </a:t>
            </a:r>
            <a:r>
              <a:rPr lang="el-GR" dirty="0" err="1"/>
              <a:t>Airy</a:t>
            </a:r>
            <a:r>
              <a:rPr lang="el-GR" dirty="0"/>
              <a:t> και </a:t>
            </a:r>
            <a:r>
              <a:rPr lang="el-GR" dirty="0" err="1"/>
              <a:t>Pratt</a:t>
            </a:r>
            <a:r>
              <a:rPr lang="el-GR" dirty="0"/>
              <a:t>, Ισοστατικά συστήματα, Ισοστατική ανωμαλία, Αληθινός μηχανισμός αντιστάθμισης, Χρήση ισοστατικών ανωμαλιών, Έλλειψη ισοστατικής αντιστάθμισης</a:t>
            </a:r>
            <a:endParaRPr lang="el-GR" sz="2900" dirty="0"/>
          </a:p>
          <a:p>
            <a:pPr fontAlgn="auto">
              <a:spcAft>
                <a:spcPts val="0"/>
              </a:spcAft>
              <a:defRPr/>
            </a:pPr>
            <a:endParaRPr lang="el-GR" b="1" smtClean="0"/>
          </a:p>
          <a:p>
            <a:pPr fontAlgn="auto">
              <a:spcAft>
                <a:spcPts val="0"/>
              </a:spcAft>
              <a:defRPr/>
            </a:pPr>
            <a:r>
              <a:rPr lang="el-GR" b="1" smtClean="0"/>
              <a:t>Κοντοπούλου </a:t>
            </a:r>
            <a:r>
              <a:rPr lang="el-GR" b="1" dirty="0"/>
              <a:t>Δέσποινα</a:t>
            </a:r>
          </a:p>
          <a:p>
            <a:pPr fontAlgn="auto">
              <a:spcAft>
                <a:spcPts val="0"/>
              </a:spcAft>
              <a:defRPr/>
            </a:pPr>
            <a:r>
              <a:rPr lang="el-GR" dirty="0"/>
              <a:t>Καθηγήτρια Φυσική Εσωτερικού της Γης, Τομέας Γεωφυσικής</a:t>
            </a:r>
          </a:p>
          <a:p>
            <a:pPr fontAlgn="auto">
              <a:spcAft>
                <a:spcPts val="0"/>
              </a:spcAft>
              <a:defRPr/>
            </a:pPr>
            <a:r>
              <a:rPr lang="el-GR" b="1" dirty="0" smtClean="0"/>
              <a:t>Παπαζάχος Κωνσταντίνος</a:t>
            </a:r>
            <a:r>
              <a:rPr lang="el-GR" sz="2500" dirty="0"/>
              <a:t> </a:t>
            </a:r>
            <a:endParaRPr lang="en-US" sz="2500" dirty="0"/>
          </a:p>
          <a:p>
            <a:pPr fontAlgn="auto">
              <a:spcAft>
                <a:spcPts val="0"/>
              </a:spcAft>
              <a:defRPr/>
            </a:pPr>
            <a:r>
              <a:rPr lang="el-GR" dirty="0" smtClean="0"/>
              <a:t>Καθηγητής Γεωφυσικής, Τομέας Γεωφυσικής</a:t>
            </a:r>
          </a:p>
          <a:p>
            <a:pPr fontAlgn="auto">
              <a:spcAft>
                <a:spcPts val="0"/>
              </a:spcAft>
              <a:defRPr/>
            </a:pPr>
            <a:endParaRPr lang="el-GR" dirty="0" smtClean="0"/>
          </a:p>
        </p:txBody>
      </p:sp>
      <p:pic>
        <p:nvPicPr>
          <p:cNvPr id="16388" name="Picture 2" descr="Λογότυπο επιχειρησιακού προγράμματος εκπαίδευσης και δια βίου μάθησης&#10;"/>
          <p:cNvPicPr>
            <a:picLocks noChangeAspect="1" noChangeArrowheads="1"/>
          </p:cNvPicPr>
          <p:nvPr/>
        </p:nvPicPr>
        <p:blipFill>
          <a:blip r:embed="rId5" cstate="print"/>
          <a:srcRect/>
          <a:stretch>
            <a:fillRect/>
          </a:stretch>
        </p:blipFill>
        <p:spPr bwMode="auto">
          <a:xfrm>
            <a:off x="3638550" y="5624513"/>
            <a:ext cx="4914900" cy="1238250"/>
          </a:xfrm>
          <a:prstGeom prst="rect">
            <a:avLst/>
          </a:prstGeom>
          <a:noFill/>
          <a:ln w="9525">
            <a:noFill/>
            <a:miter lim="800000"/>
            <a:headEnd/>
            <a:tailEnd/>
          </a:ln>
        </p:spPr>
      </p:pic>
      <p:sp>
        <p:nvSpPr>
          <p:cNvPr id="16395" name="AutoShape 11"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6397" name="AutoShape 13"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6399" name="AutoShape 15"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Tree>
    <p:custDataLst>
      <p:tags r:id="rId1"/>
    </p:custDataLst>
    <p:extLst>
      <p:ext uri="{BB962C8B-B14F-4D97-AF65-F5344CB8AC3E}">
        <p14:creationId xmlns:p14="http://schemas.microsoft.com/office/powerpoint/2010/main" val="390915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738313" y="1292225"/>
            <a:ext cx="8572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ü"/>
            </a:pPr>
            <a:r>
              <a:rPr lang="el-GR" altLang="en-US" dirty="0">
                <a:latin typeface="+mn-lt"/>
              </a:rPr>
              <a:t> Κάτω από τα βουνά ο φλοιός, ο οποίος έχει πολύ μικρότερη πυκνότητα από το μανδύα, έχει μεγαλύτερο πάχος (Υπόθεση </a:t>
            </a:r>
            <a:r>
              <a:rPr lang="en-US" altLang="en-US" dirty="0">
                <a:latin typeface="+mn-lt"/>
              </a:rPr>
              <a:t> </a:t>
            </a:r>
            <a:r>
              <a:rPr lang="en-US" altLang="en-US" b="1" dirty="0">
                <a:latin typeface="+mn-lt"/>
              </a:rPr>
              <a:t>Airy</a:t>
            </a:r>
            <a:r>
              <a:rPr lang="el-GR" altLang="en-US" dirty="0">
                <a:latin typeface="+mn-lt"/>
              </a:rPr>
              <a:t>)</a:t>
            </a:r>
          </a:p>
          <a:p>
            <a:pPr algn="just" eaLnBrk="1" hangingPunct="1">
              <a:buFont typeface="Wingdings" panose="05000000000000000000" pitchFamily="2" charset="2"/>
              <a:buChar char="ü"/>
            </a:pPr>
            <a:r>
              <a:rPr lang="el-GR" altLang="en-US" dirty="0">
                <a:latin typeface="+mn-lt"/>
              </a:rPr>
              <a:t> Κάτω από τα βουνά ο φλοιός έχει ακόμα μικρότερη πυκνότητα από το συνηθισμένο (Υπόθεση </a:t>
            </a:r>
            <a:r>
              <a:rPr lang="en-US" altLang="en-US" b="1" dirty="0">
                <a:latin typeface="+mn-lt"/>
              </a:rPr>
              <a:t>Pratt</a:t>
            </a:r>
            <a:r>
              <a:rPr lang="el-GR" altLang="en-US" dirty="0">
                <a:latin typeface="+mn-lt"/>
              </a:rPr>
              <a:t>)</a:t>
            </a:r>
          </a:p>
        </p:txBody>
      </p:sp>
      <p:sp>
        <p:nvSpPr>
          <p:cNvPr id="21507" name="Rectangle 8"/>
          <p:cNvSpPr>
            <a:spLocks noChangeArrowheads="1"/>
          </p:cNvSpPr>
          <p:nvPr/>
        </p:nvSpPr>
        <p:spPr bwMode="auto">
          <a:xfrm>
            <a:off x="1595439" y="4652963"/>
            <a:ext cx="89296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a:latin typeface="+mn-lt"/>
              </a:rPr>
              <a:t>Η τυπική στήλη του ηπειρωτικού φλοιού κάτω από τα βουνά, όπου η τοπογραφία υπερβαίνει σημαντικά το επίπεδο της θάλασσας, λόγω μεγαλύτερου πάχους ή λόγω μικρότερης πυκνότητας, έχει την ίδια μάζα με ένα τμήμα ωκεάνιου φλοιού, το οποίο έχει πολύ μικρότερο πάχος αλλά μεγαλύτερη πυκνότητα, ώστε το βαρυτικό αποτέλεσμα στην επιφάνεια να είναι πρακτικά το ίδιο.</a:t>
            </a:r>
          </a:p>
        </p:txBody>
      </p:sp>
      <p:pic>
        <p:nvPicPr>
          <p:cNvPr id="21508" name="Picture 3" descr="C:\Users\Petros\Desktop\ppt_eisagwgi sti geofusiki\2.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8439" y="2419351"/>
            <a:ext cx="60293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a:t>Η αρχή της ισοστασίας</a:t>
            </a:r>
            <a:endParaRPr lang="en-US" dirty="0"/>
          </a:p>
        </p:txBody>
      </p:sp>
      <p:sp>
        <p:nvSpPr>
          <p:cNvPr id="7" name="11 - Ορθογώνιο"/>
          <p:cNvSpPr>
            <a:spLocks noChangeArrowheads="1"/>
          </p:cNvSpPr>
          <p:nvPr/>
        </p:nvSpPr>
        <p:spPr bwMode="auto">
          <a:xfrm>
            <a:off x="7896226" y="4494214"/>
            <a:ext cx="1904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latin typeface="+mn-lt"/>
              </a:rPr>
              <a:t>(</a:t>
            </a:r>
            <a:r>
              <a:rPr lang="el-GR" altLang="en-US" sz="1000" dirty="0" err="1" smtClean="0">
                <a:latin typeface="+mn-lt"/>
              </a:rPr>
              <a:t>Παπαζάχος</a:t>
            </a:r>
            <a:r>
              <a:rPr lang="el-GR" altLang="en-US" sz="1000" dirty="0" smtClean="0">
                <a:latin typeface="+mn-lt"/>
              </a:rPr>
              <a:t> &amp; </a:t>
            </a:r>
            <a:r>
              <a:rPr lang="el-GR" altLang="en-US" sz="1000" dirty="0" err="1" smtClean="0">
                <a:latin typeface="+mn-lt"/>
              </a:rPr>
              <a:t>Παπαζάχος</a:t>
            </a:r>
            <a:r>
              <a:rPr lang="el-GR" altLang="en-US" sz="1000" dirty="0" smtClean="0">
                <a:latin typeface="+mn-lt"/>
              </a:rPr>
              <a:t>, </a:t>
            </a:r>
            <a:r>
              <a:rPr lang="el-GR" altLang="en-US" sz="1000" dirty="0">
                <a:latin typeface="+mn-lt"/>
              </a:rPr>
              <a:t>2008</a:t>
            </a:r>
            <a:r>
              <a:rPr lang="en-US" altLang="en-US" sz="1000" dirty="0">
                <a:latin typeface="+mn-lt"/>
              </a:rPr>
              <a:t>)</a:t>
            </a:r>
            <a:endParaRPr lang="el-GR" altLang="en-US" sz="1000" dirty="0">
              <a:latin typeface="+mn-lt"/>
            </a:endParaRPr>
          </a:p>
        </p:txBody>
      </p:sp>
    </p:spTree>
    <p:extLst>
      <p:ext uri="{BB962C8B-B14F-4D97-AF65-F5344CB8AC3E}">
        <p14:creationId xmlns:p14="http://schemas.microsoft.com/office/powerpoint/2010/main" val="3565120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667000" y="3687763"/>
            <a:ext cx="7143750" cy="4619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l-GR" sz="2400" b="1" dirty="0">
                <a:solidFill>
                  <a:schemeClr val="tx1"/>
                </a:solidFill>
              </a:rPr>
              <a:t>Συνέπεια της ισχύος της θεωρίας της ισοστασίας</a:t>
            </a:r>
          </a:p>
        </p:txBody>
      </p:sp>
      <p:sp>
        <p:nvSpPr>
          <p:cNvPr id="5" name="4 - Ορθογώνιο"/>
          <p:cNvSpPr/>
          <p:nvPr/>
        </p:nvSpPr>
        <p:spPr>
          <a:xfrm>
            <a:off x="962540" y="4452161"/>
            <a:ext cx="10552669" cy="1754326"/>
          </a:xfrm>
          <a:prstGeom prst="rect">
            <a:avLst/>
          </a:prstGeom>
        </p:spPr>
        <p:txBody>
          <a:bodyPr wrap="square">
            <a:spAutoFit/>
          </a:bodyPr>
          <a:lstStyle/>
          <a:p>
            <a:pPr algn="just">
              <a:defRPr/>
            </a:pPr>
            <a:r>
              <a:rPr lang="el-GR" dirty="0"/>
              <a:t>Το «</a:t>
            </a:r>
            <a:r>
              <a:rPr lang="el-GR" b="1" dirty="0"/>
              <a:t>πλεόνασμα μάζας</a:t>
            </a:r>
            <a:r>
              <a:rPr lang="el-GR" dirty="0"/>
              <a:t>» ενός βουνού, που οφείλεται στο υλικό αυτού που βρίσκεται πάνω από την επιφάνεια της θάλασσας, αντισταθμίζεται από το «έλλειμμα μάζας» της κατακόρυφης προέκτασης αυτού κάτω από την στάθμη της θάλασσας ενώ το «έλλειμμα μάζας» πάνω από τη θάλασσα αντισταθμίζεται από το «πλεόνασμα μάζας» κάτω απ’ αυτή.</a:t>
            </a:r>
          </a:p>
          <a:p>
            <a:pPr algn="just">
              <a:defRPr/>
            </a:pPr>
            <a:endParaRPr lang="el-GR" dirty="0"/>
          </a:p>
          <a:p>
            <a:pPr algn="just">
              <a:defRPr/>
            </a:pPr>
            <a:r>
              <a:rPr lang="el-GR" dirty="0"/>
              <a:t>Για το λόγο αυτό, η θεωρία της ισοστασίας λέγεται και </a:t>
            </a:r>
            <a:r>
              <a:rPr lang="el-GR" b="1" dirty="0"/>
              <a:t>θεωρία της </a:t>
            </a:r>
            <a:r>
              <a:rPr lang="el-GR" b="1" dirty="0" err="1"/>
              <a:t>βαρυτικής</a:t>
            </a:r>
            <a:r>
              <a:rPr lang="el-GR" b="1" dirty="0"/>
              <a:t> αντιστάθμισης.</a:t>
            </a:r>
            <a:endParaRPr lang="el-GR" dirty="0"/>
          </a:p>
        </p:txBody>
      </p:sp>
      <p:grpSp>
        <p:nvGrpSpPr>
          <p:cNvPr id="22532" name="22 - Ομάδα"/>
          <p:cNvGrpSpPr>
            <a:grpSpLocks/>
          </p:cNvGrpSpPr>
          <p:nvPr/>
        </p:nvGrpSpPr>
        <p:grpSpPr bwMode="auto">
          <a:xfrm>
            <a:off x="3648075" y="1357314"/>
            <a:ext cx="4857750" cy="2143125"/>
            <a:chOff x="142844" y="1428736"/>
            <a:chExt cx="4267200" cy="1944687"/>
          </a:xfrm>
        </p:grpSpPr>
        <p:pic>
          <p:nvPicPr>
            <p:cNvPr id="22534" name="Picture 4"/>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2844" y="1428736"/>
              <a:ext cx="4267200" cy="1944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535" name="Line 6"/>
            <p:cNvSpPr>
              <a:spLocks noChangeShapeType="1"/>
            </p:cNvSpPr>
            <p:nvPr/>
          </p:nvSpPr>
          <p:spPr bwMode="auto">
            <a:xfrm flipH="1">
              <a:off x="1190594" y="1704961"/>
              <a:ext cx="7207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Text Box 7"/>
            <p:cNvSpPr txBox="1">
              <a:spLocks noChangeArrowheads="1"/>
            </p:cNvSpPr>
            <p:nvPr/>
          </p:nvSpPr>
          <p:spPr bwMode="auto">
            <a:xfrm>
              <a:off x="1190594" y="1704961"/>
              <a:ext cx="272050" cy="3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i="1"/>
                <a:t>h</a:t>
              </a:r>
              <a:endParaRPr lang="el-GR" altLang="en-US" sz="1600" b="1" i="1"/>
            </a:p>
          </p:txBody>
        </p:sp>
        <p:sp>
          <p:nvSpPr>
            <p:cNvPr id="22537" name="Line 9"/>
            <p:cNvSpPr>
              <a:spLocks noChangeShapeType="1"/>
            </p:cNvSpPr>
            <p:nvPr/>
          </p:nvSpPr>
          <p:spPr bwMode="auto">
            <a:xfrm flipH="1">
              <a:off x="253969" y="2928923"/>
              <a:ext cx="396081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1"/>
            <p:cNvSpPr>
              <a:spLocks noChangeShapeType="1"/>
            </p:cNvSpPr>
            <p:nvPr/>
          </p:nvSpPr>
          <p:spPr bwMode="auto">
            <a:xfrm>
              <a:off x="1477931" y="2065323"/>
              <a:ext cx="0" cy="863600"/>
            </a:xfrm>
            <a:prstGeom prst="line">
              <a:avLst/>
            </a:prstGeom>
            <a:noFill/>
            <a:ln w="19050">
              <a:solidFill>
                <a:srgbClr val="000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12"/>
            <p:cNvSpPr>
              <a:spLocks noChangeShapeType="1"/>
            </p:cNvSpPr>
            <p:nvPr/>
          </p:nvSpPr>
          <p:spPr bwMode="auto">
            <a:xfrm flipH="1">
              <a:off x="2343119" y="2065323"/>
              <a:ext cx="7207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Line 13"/>
            <p:cNvSpPr>
              <a:spLocks noChangeShapeType="1"/>
            </p:cNvSpPr>
            <p:nvPr/>
          </p:nvSpPr>
          <p:spPr bwMode="auto">
            <a:xfrm>
              <a:off x="2701894" y="2065323"/>
              <a:ext cx="0" cy="863600"/>
            </a:xfrm>
            <a:prstGeom prst="line">
              <a:avLst/>
            </a:prstGeom>
            <a:noFill/>
            <a:ln w="19050">
              <a:solidFill>
                <a:srgbClr val="000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1" name="Line 5"/>
            <p:cNvSpPr>
              <a:spLocks noChangeShapeType="1"/>
            </p:cNvSpPr>
            <p:nvPr/>
          </p:nvSpPr>
          <p:spPr bwMode="auto">
            <a:xfrm>
              <a:off x="1477931" y="1704961"/>
              <a:ext cx="0" cy="36036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2" name="Text Box 10"/>
            <p:cNvSpPr txBox="1">
              <a:spLocks noChangeArrowheads="1"/>
            </p:cNvSpPr>
            <p:nvPr/>
          </p:nvSpPr>
          <p:spPr bwMode="auto">
            <a:xfrm>
              <a:off x="1046131" y="2570148"/>
              <a:ext cx="291764" cy="3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i="1">
                  <a:solidFill>
                    <a:schemeClr val="tx2"/>
                  </a:solidFill>
                </a:rPr>
                <a:t>D</a:t>
              </a:r>
              <a:endParaRPr lang="el-GR" altLang="en-US" sz="1600" b="1" i="1">
                <a:solidFill>
                  <a:schemeClr val="tx2"/>
                </a:solidFill>
              </a:endParaRPr>
            </a:p>
          </p:txBody>
        </p:sp>
        <p:sp>
          <p:nvSpPr>
            <p:cNvPr id="22543" name="Text Box 14"/>
            <p:cNvSpPr txBox="1">
              <a:spLocks noChangeArrowheads="1"/>
            </p:cNvSpPr>
            <p:nvPr/>
          </p:nvSpPr>
          <p:spPr bwMode="auto">
            <a:xfrm>
              <a:off x="2701894" y="2570148"/>
              <a:ext cx="291764" cy="3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i="1">
                  <a:solidFill>
                    <a:schemeClr val="tx2"/>
                  </a:solidFill>
                </a:rPr>
                <a:t>D</a:t>
              </a:r>
              <a:endParaRPr lang="el-GR" altLang="en-US" sz="1600" b="1" i="1">
                <a:solidFill>
                  <a:schemeClr val="tx2"/>
                </a:solidFill>
              </a:endParaRPr>
            </a:p>
          </p:txBody>
        </p:sp>
      </p:grpSp>
      <p:sp>
        <p:nvSpPr>
          <p:cNvPr id="2" name="Title 1"/>
          <p:cNvSpPr>
            <a:spLocks noGrp="1"/>
          </p:cNvSpPr>
          <p:nvPr>
            <p:ph type="title"/>
          </p:nvPr>
        </p:nvSpPr>
        <p:spPr/>
        <p:txBody>
          <a:bodyPr/>
          <a:lstStyle/>
          <a:p>
            <a:r>
              <a:rPr lang="el-GR" dirty="0" smtClean="0"/>
              <a:t>Ισοστασία</a:t>
            </a:r>
            <a:endParaRPr lang="en-US" dirty="0"/>
          </a:p>
        </p:txBody>
      </p:sp>
      <p:sp>
        <p:nvSpPr>
          <p:cNvPr id="17" name="11 - Ορθογώνιο"/>
          <p:cNvSpPr>
            <a:spLocks noChangeArrowheads="1"/>
          </p:cNvSpPr>
          <p:nvPr/>
        </p:nvSpPr>
        <p:spPr bwMode="auto">
          <a:xfrm>
            <a:off x="8563491" y="3274935"/>
            <a:ext cx="1904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latin typeface="+mn-lt"/>
              </a:rPr>
              <a:t>(</a:t>
            </a:r>
            <a:r>
              <a:rPr lang="el-GR" altLang="en-US" sz="1000" dirty="0" err="1" smtClean="0">
                <a:latin typeface="+mn-lt"/>
              </a:rPr>
              <a:t>Παπαζάχος</a:t>
            </a:r>
            <a:r>
              <a:rPr lang="el-GR" altLang="en-US" sz="1000" dirty="0" smtClean="0">
                <a:latin typeface="+mn-lt"/>
              </a:rPr>
              <a:t> &amp; </a:t>
            </a:r>
            <a:r>
              <a:rPr lang="el-GR" altLang="en-US" sz="1000" dirty="0" err="1" smtClean="0">
                <a:latin typeface="+mn-lt"/>
              </a:rPr>
              <a:t>Παπαζάχος</a:t>
            </a:r>
            <a:r>
              <a:rPr lang="el-GR" altLang="en-US" sz="1000" dirty="0" smtClean="0">
                <a:latin typeface="+mn-lt"/>
              </a:rPr>
              <a:t>, </a:t>
            </a:r>
            <a:r>
              <a:rPr lang="el-GR" altLang="en-US" sz="1000" dirty="0">
                <a:latin typeface="+mn-lt"/>
              </a:rPr>
              <a:t>2008</a:t>
            </a:r>
            <a:r>
              <a:rPr lang="en-US" altLang="en-US" sz="1000" dirty="0">
                <a:latin typeface="+mn-lt"/>
              </a:rPr>
              <a:t>)</a:t>
            </a:r>
            <a:endParaRPr lang="el-GR" altLang="en-US" sz="1000" dirty="0">
              <a:latin typeface="+mn-lt"/>
            </a:endParaRPr>
          </a:p>
        </p:txBody>
      </p:sp>
    </p:spTree>
    <p:extLst>
      <p:ext uri="{BB962C8B-B14F-4D97-AF65-F5344CB8AC3E}">
        <p14:creationId xmlns:p14="http://schemas.microsoft.com/office/powerpoint/2010/main" val="3132242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4"/>
          <p:cNvSpPr>
            <a:spLocks noChangeArrowheads="1"/>
          </p:cNvSpPr>
          <p:nvPr/>
        </p:nvSpPr>
        <p:spPr bwMode="auto">
          <a:xfrm>
            <a:off x="199652" y="1276853"/>
            <a:ext cx="118212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Ο γήινος φλοιός αποτελείται από τμήματα της ίδιας πυκνότητας που επιπλέουν μέσα στο πυκνότερο υλικό του μανδύα, δηλαδή, βρίσκονται σε υδροστατική ισορροπία. Γι’ αυτό, τα τμήματα κάτω από τα βουνά βυθίζονται μέσα στο μανδύα βαθύτερα απ’ ότι τα τμήματα κάτω από τις θάλασσες.</a:t>
            </a:r>
          </a:p>
        </p:txBody>
      </p:sp>
      <p:sp>
        <p:nvSpPr>
          <p:cNvPr id="2054" name="Rectangle 6"/>
          <p:cNvSpPr>
            <a:spLocks noChangeArrowheads="1"/>
          </p:cNvSpPr>
          <p:nvPr/>
        </p:nvSpPr>
        <p:spPr bwMode="auto">
          <a:xfrm>
            <a:off x="378942" y="4849813"/>
            <a:ext cx="1166477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Στις πεδινές περιοχές, όπου το υψόμετρο είναι ίσο με μηδέν, ο φλοιός βυθίζεται μέσα στο μανδύα μέχρι ορισμένο βάθος. Σε ορεινές περιοχές ο φλοιός βυθίζεται βαθύτερα για να αντισταθμίζει τα βουνά ενώ στις θάλασσες ο φλοιός βυθίζεται λιγότερο.</a:t>
            </a:r>
          </a:p>
        </p:txBody>
      </p:sp>
      <p:graphicFrame>
        <p:nvGraphicFramePr>
          <p:cNvPr id="2050" name="Object 3"/>
          <p:cNvGraphicFramePr>
            <a:graphicFrameLocks noChangeAspect="1"/>
          </p:cNvGraphicFramePr>
          <p:nvPr>
            <p:extLst>
              <p:ext uri="{D42A27DB-BD31-4B8C-83A1-F6EECF244321}">
                <p14:modId xmlns:p14="http://schemas.microsoft.com/office/powerpoint/2010/main" val="3629144587"/>
              </p:ext>
            </p:extLst>
          </p:nvPr>
        </p:nvGraphicFramePr>
        <p:xfrm>
          <a:off x="5620652" y="5368924"/>
          <a:ext cx="1828800" cy="1069975"/>
        </p:xfrm>
        <a:graphic>
          <a:graphicData uri="http://schemas.openxmlformats.org/presentationml/2006/ole">
            <mc:AlternateContent xmlns:mc="http://schemas.openxmlformats.org/markup-compatibility/2006">
              <mc:Choice xmlns:v="urn:schemas-microsoft-com:vml" Requires="v">
                <p:oleObj spid="_x0000_s2072" name="Equation" r:id="rId3" imgW="736560" imgH="431640" progId="Equation.DSMT4">
                  <p:embed/>
                </p:oleObj>
              </mc:Choice>
              <mc:Fallback>
                <p:oleObj name="Equation" r:id="rId3" imgW="73656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652" y="5368924"/>
                        <a:ext cx="1828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Rectangle 11"/>
          <p:cNvSpPr>
            <a:spLocks noChangeArrowheads="1"/>
          </p:cNvSpPr>
          <p:nvPr/>
        </p:nvSpPr>
        <p:spPr bwMode="auto">
          <a:xfrm>
            <a:off x="7615624" y="5968206"/>
            <a:ext cx="58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dirty="0">
                <a:solidFill>
                  <a:srgbClr val="000000"/>
                </a:solidFill>
                <a:cs typeface="Times New Roman" panose="02020603050405020304" pitchFamily="18" charset="0"/>
              </a:rPr>
              <a:t>(6.</a:t>
            </a:r>
            <a:r>
              <a:rPr lang="en-US" altLang="en-US" sz="1200" dirty="0">
                <a:solidFill>
                  <a:srgbClr val="000000"/>
                </a:solidFill>
                <a:cs typeface="Times New Roman" panose="02020603050405020304" pitchFamily="18" charset="0"/>
              </a:rPr>
              <a:t>6</a:t>
            </a:r>
            <a:r>
              <a:rPr lang="el-GR" altLang="en-US" sz="1200" dirty="0">
                <a:solidFill>
                  <a:srgbClr val="000000"/>
                </a:solidFill>
                <a:cs typeface="Times New Roman" panose="02020603050405020304" pitchFamily="18" charset="0"/>
              </a:rPr>
              <a:t>4)</a:t>
            </a:r>
            <a:endParaRPr lang="el-GR" altLang="en-US" sz="1200" dirty="0">
              <a:solidFill>
                <a:srgbClr val="000000"/>
              </a:solidFill>
            </a:endParaRPr>
          </a:p>
        </p:txBody>
      </p:sp>
      <p:sp>
        <p:nvSpPr>
          <p:cNvPr id="10" name="9 - Ορθογώνιο"/>
          <p:cNvSpPr/>
          <p:nvPr/>
        </p:nvSpPr>
        <p:spPr>
          <a:xfrm>
            <a:off x="2809875" y="5903912"/>
            <a:ext cx="2160656"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l-GR" sz="1400" b="1" dirty="0"/>
              <a:t>Γενικευμένη υπόθεση </a:t>
            </a:r>
            <a:r>
              <a:rPr lang="en-US" sz="1400" b="1" dirty="0"/>
              <a:t>Airy</a:t>
            </a:r>
            <a:endParaRPr lang="el-GR" sz="1400" dirty="0"/>
          </a:p>
        </p:txBody>
      </p:sp>
      <p:graphicFrame>
        <p:nvGraphicFramePr>
          <p:cNvPr id="2051" name="Object 12"/>
          <p:cNvGraphicFramePr>
            <a:graphicFrameLocks noChangeAspect="1"/>
          </p:cNvGraphicFramePr>
          <p:nvPr/>
        </p:nvGraphicFramePr>
        <p:xfrm>
          <a:off x="6783389" y="2643189"/>
          <a:ext cx="2955925" cy="631825"/>
        </p:xfrm>
        <a:graphic>
          <a:graphicData uri="http://schemas.openxmlformats.org/presentationml/2006/ole">
            <mc:AlternateContent xmlns:mc="http://schemas.openxmlformats.org/markup-compatibility/2006">
              <mc:Choice xmlns:v="urn:schemas-microsoft-com:vml" Requires="v">
                <p:oleObj spid="_x0000_s2073" name="Equation" r:id="rId5" imgW="1066680" imgH="228600" progId="Equation.DSMT4">
                  <p:embed/>
                </p:oleObj>
              </mc:Choice>
              <mc:Fallback>
                <p:oleObj name="Equation" r:id="rId5" imgW="10666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3389" y="2643189"/>
                        <a:ext cx="2955925"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7" name="Rectangle 11"/>
          <p:cNvSpPr>
            <a:spLocks noChangeArrowheads="1"/>
          </p:cNvSpPr>
          <p:nvPr/>
        </p:nvSpPr>
        <p:spPr bwMode="auto">
          <a:xfrm>
            <a:off x="9939339" y="2867026"/>
            <a:ext cx="585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a:solidFill>
                  <a:srgbClr val="000000"/>
                </a:solidFill>
                <a:cs typeface="Times New Roman" panose="02020603050405020304" pitchFamily="18" charset="0"/>
              </a:rPr>
              <a:t>(6.</a:t>
            </a:r>
            <a:r>
              <a:rPr lang="en-US" altLang="en-US" sz="1200">
                <a:solidFill>
                  <a:srgbClr val="000000"/>
                </a:solidFill>
                <a:cs typeface="Times New Roman" panose="02020603050405020304" pitchFamily="18" charset="0"/>
              </a:rPr>
              <a:t>63</a:t>
            </a:r>
            <a:r>
              <a:rPr lang="el-GR" altLang="en-US" sz="1200">
                <a:solidFill>
                  <a:srgbClr val="000000"/>
                </a:solidFill>
                <a:cs typeface="Times New Roman" panose="02020603050405020304" pitchFamily="18" charset="0"/>
              </a:rPr>
              <a:t>)</a:t>
            </a:r>
            <a:endParaRPr lang="el-GR" altLang="en-US" sz="1200">
              <a:solidFill>
                <a:srgbClr val="000000"/>
              </a:solidFill>
            </a:endParaRPr>
          </a:p>
        </p:txBody>
      </p:sp>
      <p:sp>
        <p:nvSpPr>
          <p:cNvPr id="13" name="12 - Ορθογώνιο"/>
          <p:cNvSpPr/>
          <p:nvPr/>
        </p:nvSpPr>
        <p:spPr>
          <a:xfrm>
            <a:off x="6810376" y="3568701"/>
            <a:ext cx="1857375" cy="461963"/>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defRPr/>
            </a:pPr>
            <a:r>
              <a:rPr lang="el-GR" sz="1200" b="1" i="1" dirty="0"/>
              <a:t>ρ</a:t>
            </a:r>
            <a:r>
              <a:rPr lang="en-US" sz="1200" b="1" i="1" baseline="-25000" dirty="0" err="1"/>
              <a:t>m</a:t>
            </a:r>
            <a:r>
              <a:rPr lang="el-GR" sz="1200" b="1" i="1" dirty="0"/>
              <a:t> </a:t>
            </a:r>
            <a:r>
              <a:rPr lang="el-GR" sz="1200" i="1" dirty="0"/>
              <a:t>πυκνότητα του μανδύα</a:t>
            </a:r>
            <a:endParaRPr lang="en-US" sz="1200" i="1" dirty="0"/>
          </a:p>
          <a:p>
            <a:pPr>
              <a:defRPr/>
            </a:pPr>
            <a:r>
              <a:rPr lang="el-GR" sz="1200" b="1" i="1" dirty="0"/>
              <a:t>d</a:t>
            </a:r>
            <a:r>
              <a:rPr lang="en-US" sz="1200" b="1" i="1" baseline="-25000" dirty="0"/>
              <a:t>m</a:t>
            </a:r>
            <a:r>
              <a:rPr lang="el-GR" sz="1200" b="1" i="1" dirty="0"/>
              <a:t> </a:t>
            </a:r>
            <a:r>
              <a:rPr lang="el-GR" sz="1200" i="1" dirty="0"/>
              <a:t>πάχος του μανδύα </a:t>
            </a:r>
          </a:p>
        </p:txBody>
      </p:sp>
      <p:sp>
        <p:nvSpPr>
          <p:cNvPr id="15" name="14 - Ορθογώνιο"/>
          <p:cNvSpPr/>
          <p:nvPr/>
        </p:nvSpPr>
        <p:spPr>
          <a:xfrm>
            <a:off x="8739189" y="3568701"/>
            <a:ext cx="1785937" cy="461963"/>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defRPr/>
            </a:pPr>
            <a:r>
              <a:rPr lang="el-GR" sz="1200" b="1" i="1" dirty="0" err="1"/>
              <a:t>ρ</a:t>
            </a:r>
            <a:r>
              <a:rPr lang="el-GR" sz="1200" b="1" i="1" baseline="-25000" dirty="0" err="1"/>
              <a:t>c</a:t>
            </a:r>
            <a:r>
              <a:rPr lang="el-GR" sz="1200" i="1" dirty="0"/>
              <a:t> πυκνότητα του φλοιού</a:t>
            </a:r>
            <a:endParaRPr lang="en-US" sz="1200" i="1" dirty="0"/>
          </a:p>
          <a:p>
            <a:pPr>
              <a:defRPr/>
            </a:pPr>
            <a:r>
              <a:rPr lang="el-GR" sz="1200" b="1" i="1" dirty="0"/>
              <a:t>d</a:t>
            </a:r>
            <a:r>
              <a:rPr lang="el-GR" sz="1200" b="1" i="1" baseline="-25000" dirty="0"/>
              <a:t>c</a:t>
            </a:r>
            <a:r>
              <a:rPr lang="el-GR" sz="1200" i="1" dirty="0"/>
              <a:t> πάχος του φλοιού </a:t>
            </a:r>
          </a:p>
        </p:txBody>
      </p:sp>
      <p:pic>
        <p:nvPicPr>
          <p:cNvPr id="2060" name="Picture 5" descr="C:\Documents and Settings\Alexandra\Επιφάνεια εργασίας\Airy Theor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706" y="2214464"/>
            <a:ext cx="49863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a:bodyPr>
          <a:lstStyle/>
          <a:p>
            <a:r>
              <a:rPr lang="el-GR" dirty="0"/>
              <a:t>Υπόθεση </a:t>
            </a:r>
            <a:r>
              <a:rPr lang="en-US" dirty="0" smtClean="0"/>
              <a:t>Airy</a:t>
            </a:r>
            <a:endParaRPr lang="en-US" dirty="0"/>
          </a:p>
        </p:txBody>
      </p:sp>
    </p:spTree>
    <p:extLst>
      <p:ext uri="{BB962C8B-B14F-4D97-AF65-F5344CB8AC3E}">
        <p14:creationId xmlns:p14="http://schemas.microsoft.com/office/powerpoint/2010/main" val="2835450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5 - Ομάδα"/>
          <p:cNvGrpSpPr>
            <a:grpSpLocks/>
          </p:cNvGrpSpPr>
          <p:nvPr/>
        </p:nvGrpSpPr>
        <p:grpSpPr bwMode="auto">
          <a:xfrm>
            <a:off x="168876" y="1238736"/>
            <a:ext cx="11854248" cy="5333516"/>
            <a:chOff x="-1355166" y="1238718"/>
            <a:chExt cx="11854331" cy="5333530"/>
          </a:xfrm>
        </p:grpSpPr>
        <p:sp>
          <p:nvSpPr>
            <p:cNvPr id="23555" name="1 - Ορθογώνιο"/>
            <p:cNvSpPr>
              <a:spLocks noChangeArrowheads="1"/>
            </p:cNvSpPr>
            <p:nvPr/>
          </p:nvSpPr>
          <p:spPr bwMode="auto">
            <a:xfrm>
              <a:off x="-1355166" y="1238718"/>
              <a:ext cx="11854331" cy="203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Η υπόθεση του </a:t>
              </a:r>
              <a:r>
                <a:rPr lang="el-GR" altLang="en-US" b="1" i="1" dirty="0" err="1">
                  <a:latin typeface="+mn-lt"/>
                </a:rPr>
                <a:t>Airy</a:t>
              </a:r>
              <a:r>
                <a:rPr lang="el-GR" altLang="en-US" dirty="0">
                  <a:latin typeface="+mn-lt"/>
                </a:rPr>
                <a:t> λέγεται και </a:t>
              </a:r>
              <a:r>
                <a:rPr lang="el-GR" altLang="en-US" b="1" dirty="0">
                  <a:latin typeface="+mn-lt"/>
                </a:rPr>
                <a:t>υπόθεση των ειδώλων, </a:t>
              </a:r>
              <a:r>
                <a:rPr lang="el-GR" altLang="en-US" dirty="0">
                  <a:latin typeface="+mn-lt"/>
                </a:rPr>
                <a:t>γιατί σε κάθε τμήμα του</a:t>
              </a:r>
            </a:p>
            <a:p>
              <a:pPr algn="just" eaLnBrk="1" hangingPunct="1"/>
              <a:r>
                <a:rPr lang="el-GR" altLang="en-US" dirty="0">
                  <a:latin typeface="+mn-lt"/>
                </a:rPr>
                <a:t>φλοιού, που βρίσκεται πάνω από το οριζόντιο επίπεδο μηδενικού υψομέτρου, υπάρχει το «είδωλό» του κάτω από το οριζόντιο επίπεδο που περνάει από τον πυθμένα του φλοιού σε περιοχές ξηράς μηδενικού υψόμετρου. </a:t>
              </a:r>
            </a:p>
            <a:p>
              <a:pPr algn="just" eaLnBrk="1" hangingPunct="1"/>
              <a:endParaRPr lang="el-GR" altLang="en-US" dirty="0">
                <a:latin typeface="+mn-lt"/>
              </a:endParaRPr>
            </a:p>
            <a:p>
              <a:pPr algn="just" eaLnBrk="1" hangingPunct="1"/>
              <a:r>
                <a:rPr lang="el-GR" altLang="en-US" dirty="0">
                  <a:latin typeface="+mn-lt"/>
                </a:rPr>
                <a:t>Το φαινόμενο αυτό είναι αντίστοιχο με τη βύθιση των παγόβουνων, τα οποία έχουν τόσο μεγαλύτερη «ρίζα» κάτω από το πυκνότερο νερό όσο μεγαλύτερο είναι το ύψος τους έξω από το νερό.</a:t>
              </a:r>
            </a:p>
            <a:p>
              <a:pPr algn="just" eaLnBrk="1" hangingPunct="1"/>
              <a:endParaRPr lang="el-GR" altLang="en-US" dirty="0">
                <a:latin typeface="+mn-lt"/>
              </a:endParaRPr>
            </a:p>
          </p:txBody>
        </p:sp>
        <p:pic>
          <p:nvPicPr>
            <p:cNvPr id="23556" name="Picture 2" descr="C:\Documents and Settings\Alexandra\Επιφάνεια εργασίας\stella_alatza_1203874171_6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701" y="2756599"/>
              <a:ext cx="3794967" cy="356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C:\Documents and Settings\Alexandra\Επιφάνεια εργασίας\iceberg.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58" y="3357562"/>
              <a:ext cx="3943855" cy="321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normAutofit/>
          </a:bodyPr>
          <a:lstStyle/>
          <a:p>
            <a:r>
              <a:rPr lang="el-GR" dirty="0"/>
              <a:t>Υπόθεση </a:t>
            </a:r>
            <a:r>
              <a:rPr lang="en-US" dirty="0" smtClean="0"/>
              <a:t>Airy</a:t>
            </a:r>
            <a:endParaRPr lang="en-US" dirty="0"/>
          </a:p>
        </p:txBody>
      </p:sp>
    </p:spTree>
    <p:extLst>
      <p:ext uri="{BB962C8B-B14F-4D97-AF65-F5344CB8AC3E}">
        <p14:creationId xmlns:p14="http://schemas.microsoft.com/office/powerpoint/2010/main" val="2008593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16951" y="1232538"/>
            <a:ext cx="118295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Ο φλοιός αποτελείται από κατακόρυφες στήλες, των οποίων οι πυθμένες τους βρίσκονται στο ίδιο βάθος και η πυκνότητα μέσα σε κάθε μια απ’ αυτές είναι σταθερή Το βάθος στο οποίο εδράζονται οι πυθμένες των στηλών του φλοιού είναι το βάθος ισοστάθμισης, όμως οι πυκνότητες διαφέρουν από στήλη σε στήλη.</a:t>
            </a:r>
          </a:p>
        </p:txBody>
      </p:sp>
      <p:grpSp>
        <p:nvGrpSpPr>
          <p:cNvPr id="3077" name="9 - Ομάδα"/>
          <p:cNvGrpSpPr>
            <a:grpSpLocks/>
          </p:cNvGrpSpPr>
          <p:nvPr/>
        </p:nvGrpSpPr>
        <p:grpSpPr bwMode="auto">
          <a:xfrm>
            <a:off x="4477139" y="2219324"/>
            <a:ext cx="3464138" cy="3002940"/>
            <a:chOff x="2071670" y="2071679"/>
            <a:chExt cx="4357718" cy="3459169"/>
          </a:xfrm>
        </p:grpSpPr>
        <p:pic>
          <p:nvPicPr>
            <p:cNvPr id="3079" name="Picture 2" descr="C:\Documents and Settings\Alexandra\Επιφάνεια εργασίας\Pra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70" y="2071679"/>
              <a:ext cx="4357718" cy="328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5 - TextBox"/>
            <p:cNvSpPr txBox="1">
              <a:spLocks noChangeArrowheads="1"/>
            </p:cNvSpPr>
            <p:nvPr/>
          </p:nvSpPr>
          <p:spPr bwMode="auto">
            <a:xfrm>
              <a:off x="3571868" y="4786322"/>
              <a:ext cx="1571636" cy="74452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i="1" dirty="0">
                  <a:latin typeface="+mn-lt"/>
                </a:rPr>
                <a:t>Μανδύας </a:t>
              </a:r>
              <a:r>
                <a:rPr lang="el-GR" altLang="en-US" b="1" i="1" dirty="0">
                  <a:latin typeface="+mn-lt"/>
                </a:rPr>
                <a:t>ρ</a:t>
              </a:r>
              <a:r>
                <a:rPr lang="en-US" altLang="en-US" b="1" i="1" baseline="-25000" dirty="0">
                  <a:latin typeface="+mn-lt"/>
                </a:rPr>
                <a:t>m</a:t>
              </a:r>
              <a:endParaRPr lang="en-US" altLang="en-US" i="1" dirty="0">
                <a:latin typeface="+mn-lt"/>
              </a:endParaRPr>
            </a:p>
          </p:txBody>
        </p:sp>
      </p:grpSp>
      <p:sp>
        <p:nvSpPr>
          <p:cNvPr id="3078" name="Rectangle 5"/>
          <p:cNvSpPr>
            <a:spLocks noChangeArrowheads="1"/>
          </p:cNvSpPr>
          <p:nvPr/>
        </p:nvSpPr>
        <p:spPr bwMode="auto">
          <a:xfrm>
            <a:off x="774357" y="5228277"/>
            <a:ext cx="108080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Επειδή τα τμήματα (στήλες) βρίσκονται σε υδροστατική ισορροπία, τα ψηλότερα από αυτά, δηλαδή τα τμήματα των βουνών, έχουν πυκνότητα μικρότερη από τα τμήματα των ωκεανών.</a:t>
            </a:r>
          </a:p>
        </p:txBody>
      </p:sp>
      <p:graphicFrame>
        <p:nvGraphicFramePr>
          <p:cNvPr id="3074" name="Object 7"/>
          <p:cNvGraphicFramePr>
            <a:graphicFrameLocks noChangeAspect="1"/>
          </p:cNvGraphicFramePr>
          <p:nvPr>
            <p:extLst>
              <p:ext uri="{D42A27DB-BD31-4B8C-83A1-F6EECF244321}">
                <p14:modId xmlns:p14="http://schemas.microsoft.com/office/powerpoint/2010/main" val="2382798288"/>
              </p:ext>
            </p:extLst>
          </p:nvPr>
        </p:nvGraphicFramePr>
        <p:xfrm>
          <a:off x="4238712" y="5874608"/>
          <a:ext cx="3478213" cy="500062"/>
        </p:xfrm>
        <a:graphic>
          <a:graphicData uri="http://schemas.openxmlformats.org/presentationml/2006/ole">
            <mc:AlternateContent xmlns:mc="http://schemas.openxmlformats.org/markup-compatibility/2006">
              <mc:Choice xmlns:v="urn:schemas-microsoft-com:vml" Requires="v">
                <p:oleObj spid="_x0000_s3085" name="Equation" r:id="rId4" imgW="1587240" imgH="228600" progId="Equation.DSMT4">
                  <p:embed/>
                </p:oleObj>
              </mc:Choice>
              <mc:Fallback>
                <p:oleObj name="Equation" r:id="rId4" imgW="158724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712" y="5874608"/>
                        <a:ext cx="34782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p:txBody>
          <a:bodyPr>
            <a:normAutofit/>
          </a:bodyPr>
          <a:lstStyle/>
          <a:p>
            <a:r>
              <a:rPr lang="el-GR" dirty="0"/>
              <a:t>Υπόθεση </a:t>
            </a:r>
            <a:r>
              <a:rPr lang="en-US" dirty="0" smtClean="0"/>
              <a:t>Pratt</a:t>
            </a:r>
            <a:endParaRPr lang="en-US" dirty="0"/>
          </a:p>
        </p:txBody>
      </p:sp>
    </p:spTree>
    <p:extLst>
      <p:ext uri="{BB962C8B-B14F-4D97-AF65-F5344CB8AC3E}">
        <p14:creationId xmlns:p14="http://schemas.microsoft.com/office/powerpoint/2010/main" val="3377433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5 - Ομάδα"/>
          <p:cNvGrpSpPr>
            <a:grpSpLocks/>
          </p:cNvGrpSpPr>
          <p:nvPr/>
        </p:nvGrpSpPr>
        <p:grpSpPr bwMode="auto">
          <a:xfrm>
            <a:off x="1845468" y="1717719"/>
            <a:ext cx="8501063" cy="3709273"/>
            <a:chOff x="285720" y="1585729"/>
            <a:chExt cx="8501122" cy="3709458"/>
          </a:xfrm>
        </p:grpSpPr>
        <p:sp>
          <p:nvSpPr>
            <p:cNvPr id="24580" name="2 - Ορθογώνιο"/>
            <p:cNvSpPr>
              <a:spLocks noChangeArrowheads="1"/>
            </p:cNvSpPr>
            <p:nvPr/>
          </p:nvSpPr>
          <p:spPr bwMode="auto">
            <a:xfrm>
              <a:off x="285720" y="1585729"/>
              <a:ext cx="85011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Ονομάζουμε </a:t>
              </a:r>
              <a:r>
                <a:rPr lang="el-GR" altLang="en-US" b="1" dirty="0">
                  <a:latin typeface="+mn-lt"/>
                </a:rPr>
                <a:t>ισοστατικό αποτέλεσμα ή ισοστατική διόρθωση, </a:t>
              </a:r>
              <a:r>
                <a:rPr lang="el-GR" altLang="en-US" b="1" i="1" dirty="0" err="1">
                  <a:latin typeface="+mn-lt"/>
                </a:rPr>
                <a:t>Δg</a:t>
              </a:r>
              <a:r>
                <a:rPr lang="el-GR" altLang="en-US" b="1" i="1" baseline="-25000" dirty="0" err="1">
                  <a:latin typeface="+mn-lt"/>
                </a:rPr>
                <a:t>i</a:t>
              </a:r>
              <a:r>
                <a:rPr lang="el-GR" altLang="en-US" b="1" i="1" dirty="0">
                  <a:latin typeface="+mn-lt"/>
                </a:rPr>
                <a:t>, </a:t>
              </a:r>
              <a:r>
                <a:rPr lang="el-GR" altLang="en-US" i="1" dirty="0">
                  <a:latin typeface="+mn-lt"/>
                </a:rPr>
                <a:t>την ένταση </a:t>
              </a:r>
              <a:r>
                <a:rPr lang="el-GR" altLang="en-US" dirty="0">
                  <a:latin typeface="+mn-lt"/>
                </a:rPr>
                <a:t>του πεδίου βαρύτητας η οποία οφείλεται στη μεταβολή της πυκνότητας του υλικού κάτω από την επιφάνεια του γεωειδούς και που προβλέπεται από τη θεωρία της ισοστασίας για αντιστάθμιση του αποτελέσματος της επιφανειακής μορφολογίας.</a:t>
              </a:r>
            </a:p>
          </p:txBody>
        </p:sp>
        <p:sp>
          <p:nvSpPr>
            <p:cNvPr id="24581" name="3 - Ορθογώνιο"/>
            <p:cNvSpPr>
              <a:spLocks noChangeArrowheads="1"/>
            </p:cNvSpPr>
            <p:nvPr/>
          </p:nvSpPr>
          <p:spPr bwMode="auto">
            <a:xfrm>
              <a:off x="285720" y="3139859"/>
              <a:ext cx="82153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a:latin typeface="+mn-lt"/>
                </a:rPr>
                <a:t>Τα σημαντικότερα συστήματα αντιστάθμισης είναι το σύστημα </a:t>
              </a:r>
              <a:r>
                <a:rPr lang="el-GR" altLang="en-US" b="1">
                  <a:latin typeface="+mn-lt"/>
                </a:rPr>
                <a:t>Pratt-Hayford</a:t>
              </a:r>
              <a:r>
                <a:rPr lang="el-GR" altLang="en-US">
                  <a:latin typeface="+mn-lt"/>
                </a:rPr>
                <a:t> και το σύστημα </a:t>
              </a:r>
              <a:r>
                <a:rPr lang="el-GR" altLang="en-US" b="1">
                  <a:latin typeface="+mn-lt"/>
                </a:rPr>
                <a:t>Airy-</a:t>
              </a:r>
              <a:r>
                <a:rPr lang="en-US" altLang="en-US" b="1">
                  <a:latin typeface="+mn-lt"/>
                </a:rPr>
                <a:t>Heiskanen</a:t>
              </a:r>
              <a:r>
                <a:rPr lang="en-US" altLang="en-US">
                  <a:latin typeface="+mn-lt"/>
                </a:rPr>
                <a:t>.</a:t>
              </a:r>
              <a:endParaRPr lang="el-GR" altLang="en-US">
                <a:latin typeface="+mn-lt"/>
              </a:endParaRPr>
            </a:p>
          </p:txBody>
        </p:sp>
        <p:sp>
          <p:nvSpPr>
            <p:cNvPr id="24582" name="4 - Ορθογώνιο"/>
            <p:cNvSpPr>
              <a:spLocks noChangeArrowheads="1"/>
            </p:cNvSpPr>
            <p:nvPr/>
          </p:nvSpPr>
          <p:spPr bwMode="auto">
            <a:xfrm>
              <a:off x="285720" y="4371811"/>
              <a:ext cx="8501122" cy="92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a:latin typeface="+mn-lt"/>
                </a:rPr>
                <a:t>Συνήθως, το σύστημα </a:t>
              </a:r>
              <a:r>
                <a:rPr lang="el-GR" altLang="en-US" b="1">
                  <a:latin typeface="+mn-lt"/>
                </a:rPr>
                <a:t>Airy-Heiskanen</a:t>
              </a:r>
              <a:r>
                <a:rPr lang="el-GR" altLang="en-US">
                  <a:latin typeface="+mn-lt"/>
                </a:rPr>
                <a:t> δίνει περισσότερο ικανοποιητικά αποτελέσματα από το σύστημα </a:t>
              </a:r>
              <a:r>
                <a:rPr lang="el-GR" altLang="en-US" b="1">
                  <a:latin typeface="+mn-lt"/>
                </a:rPr>
                <a:t>Pratt-Hayford</a:t>
              </a:r>
              <a:r>
                <a:rPr lang="el-GR" altLang="en-US">
                  <a:latin typeface="+mn-lt"/>
                </a:rPr>
                <a:t>. Αυτό, αποτελεί ένα από τα στοιχεία που συνηγορούν υπέρ της άποψης ότι η υπόθεση </a:t>
              </a:r>
              <a:r>
                <a:rPr lang="el-GR" altLang="en-US" b="1">
                  <a:latin typeface="+mn-lt"/>
                </a:rPr>
                <a:t>Airy</a:t>
              </a:r>
              <a:r>
                <a:rPr lang="el-GR" altLang="en-US">
                  <a:latin typeface="+mn-lt"/>
                </a:rPr>
                <a:t> βρίσκεται πλησιέστερα προς την πραγματικότητα.</a:t>
              </a:r>
            </a:p>
          </p:txBody>
        </p:sp>
      </p:grpSp>
      <p:sp>
        <p:nvSpPr>
          <p:cNvPr id="3" name="Title 2"/>
          <p:cNvSpPr>
            <a:spLocks noGrp="1"/>
          </p:cNvSpPr>
          <p:nvPr>
            <p:ph type="title"/>
          </p:nvPr>
        </p:nvSpPr>
        <p:spPr/>
        <p:txBody>
          <a:bodyPr>
            <a:normAutofit/>
          </a:bodyPr>
          <a:lstStyle/>
          <a:p>
            <a:r>
              <a:rPr lang="el-GR" dirty="0"/>
              <a:t>Ισοστατικό </a:t>
            </a:r>
            <a:r>
              <a:rPr lang="el-GR" dirty="0" smtClean="0"/>
              <a:t>Αποτέλεσμα</a:t>
            </a:r>
            <a:endParaRPr lang="en-US" dirty="0"/>
          </a:p>
        </p:txBody>
      </p:sp>
    </p:spTree>
    <p:extLst>
      <p:ext uri="{BB962C8B-B14F-4D97-AF65-F5344CB8AC3E}">
        <p14:creationId xmlns:p14="http://schemas.microsoft.com/office/powerpoint/2010/main" val="2269076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2"/>
          <p:cNvGraphicFramePr>
            <a:graphicFrameLocks noChangeAspect="1"/>
          </p:cNvGraphicFramePr>
          <p:nvPr>
            <p:extLst>
              <p:ext uri="{D42A27DB-BD31-4B8C-83A1-F6EECF244321}">
                <p14:modId xmlns:p14="http://schemas.microsoft.com/office/powerpoint/2010/main" val="2798553620"/>
              </p:ext>
            </p:extLst>
          </p:nvPr>
        </p:nvGraphicFramePr>
        <p:xfrm>
          <a:off x="1159734" y="1637745"/>
          <a:ext cx="1943100" cy="952500"/>
        </p:xfrm>
        <a:graphic>
          <a:graphicData uri="http://schemas.openxmlformats.org/presentationml/2006/ole">
            <mc:AlternateContent xmlns:mc="http://schemas.openxmlformats.org/markup-compatibility/2006">
              <mc:Choice xmlns:v="urn:schemas-microsoft-com:vml" Requires="v">
                <p:oleObj spid="_x0000_s4120" name="Equation" r:id="rId3" imgW="799920" imgH="393480" progId="Equation.DSMT4">
                  <p:embed/>
                </p:oleObj>
              </mc:Choice>
              <mc:Fallback>
                <p:oleObj name="Equation" r:id="rId3" imgW="79992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734" y="1637745"/>
                        <a:ext cx="1943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7 - Ορθογώνιο"/>
          <p:cNvSpPr>
            <a:spLocks noChangeArrowheads="1"/>
          </p:cNvSpPr>
          <p:nvPr/>
        </p:nvSpPr>
        <p:spPr bwMode="auto">
          <a:xfrm>
            <a:off x="270734" y="4595434"/>
            <a:ext cx="871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Αν η περιοχή που εξετάζουμε είναι κάτω από το επίπεδο της θάλασσας σε βάθος </a:t>
            </a:r>
            <a:r>
              <a:rPr lang="el-GR" altLang="en-US" b="1" i="1" dirty="0">
                <a:latin typeface="+mn-lt"/>
              </a:rPr>
              <a:t>h΄</a:t>
            </a:r>
            <a:endParaRPr lang="el-GR" altLang="en-US" b="1" dirty="0">
              <a:latin typeface="+mn-lt"/>
            </a:endParaRPr>
          </a:p>
        </p:txBody>
      </p:sp>
      <p:sp>
        <p:nvSpPr>
          <p:cNvPr id="4102" name="9 - Ορθογώνιο"/>
          <p:cNvSpPr>
            <a:spLocks noChangeArrowheads="1"/>
          </p:cNvSpPr>
          <p:nvPr/>
        </p:nvSpPr>
        <p:spPr bwMode="auto">
          <a:xfrm>
            <a:off x="5935106" y="5707302"/>
            <a:ext cx="3929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v"/>
            </a:pPr>
            <a:r>
              <a:rPr lang="el-GR" altLang="en-US" sz="1600" b="1" i="1" dirty="0">
                <a:latin typeface="+mn-lt"/>
              </a:rPr>
              <a:t> </a:t>
            </a:r>
            <a:r>
              <a:rPr lang="el-GR" altLang="en-US" sz="1600" b="1" i="1" dirty="0" err="1">
                <a:latin typeface="+mn-lt"/>
              </a:rPr>
              <a:t>ρ</a:t>
            </a:r>
            <a:r>
              <a:rPr lang="el-GR" altLang="en-US" sz="1600" b="1" i="1" baseline="-25000" dirty="0" err="1">
                <a:latin typeface="+mn-lt"/>
              </a:rPr>
              <a:t>w</a:t>
            </a:r>
            <a:r>
              <a:rPr lang="el-GR" altLang="en-US" sz="1400" i="1" dirty="0">
                <a:latin typeface="+mn-lt"/>
              </a:rPr>
              <a:t> είναι η πυκνότητα του θαλασσινού νερού</a:t>
            </a:r>
            <a:endParaRPr lang="el-GR" altLang="en-US" sz="1400" dirty="0">
              <a:latin typeface="+mn-lt"/>
            </a:endParaRPr>
          </a:p>
        </p:txBody>
      </p:sp>
      <p:graphicFrame>
        <p:nvGraphicFramePr>
          <p:cNvPr id="4099" name="Object 4"/>
          <p:cNvGraphicFramePr>
            <a:graphicFrameLocks noChangeAspect="1"/>
          </p:cNvGraphicFramePr>
          <p:nvPr>
            <p:extLst>
              <p:ext uri="{D42A27DB-BD31-4B8C-83A1-F6EECF244321}">
                <p14:modId xmlns:p14="http://schemas.microsoft.com/office/powerpoint/2010/main" val="939320139"/>
              </p:ext>
            </p:extLst>
          </p:nvPr>
        </p:nvGraphicFramePr>
        <p:xfrm>
          <a:off x="3358422" y="4965146"/>
          <a:ext cx="2386013" cy="911225"/>
        </p:xfrm>
        <a:graphic>
          <a:graphicData uri="http://schemas.openxmlformats.org/presentationml/2006/ole">
            <mc:AlternateContent xmlns:mc="http://schemas.openxmlformats.org/markup-compatibility/2006">
              <mc:Choice xmlns:v="urn:schemas-microsoft-com:vml" Requires="v">
                <p:oleObj spid="_x0000_s4121" name="Equation" r:id="rId5" imgW="1091880" imgH="419040" progId="Equation.DSMT4">
                  <p:embed/>
                </p:oleObj>
              </mc:Choice>
              <mc:Fallback>
                <p:oleObj name="Equation" r:id="rId5" imgW="109188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8422" y="4965146"/>
                        <a:ext cx="2386013"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03" name="Group 10"/>
          <p:cNvGrpSpPr>
            <a:grpSpLocks/>
          </p:cNvGrpSpPr>
          <p:nvPr/>
        </p:nvGrpSpPr>
        <p:grpSpPr bwMode="auto">
          <a:xfrm>
            <a:off x="6801709" y="1412321"/>
            <a:ext cx="5197689" cy="3176587"/>
            <a:chOff x="1210137" y="1676131"/>
            <a:chExt cx="5876566" cy="3366361"/>
          </a:xfrm>
        </p:grpSpPr>
        <p:pic>
          <p:nvPicPr>
            <p:cNvPr id="41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0137" y="1676131"/>
              <a:ext cx="5858376" cy="336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8"/>
            <p:cNvCxnSpPr/>
            <p:nvPr/>
          </p:nvCxnSpPr>
          <p:spPr>
            <a:xfrm rot="5400000">
              <a:off x="5387858" y="3174141"/>
              <a:ext cx="2797730" cy="359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4112" name="TextBox 9"/>
            <p:cNvSpPr txBox="1">
              <a:spLocks noChangeArrowheads="1"/>
            </p:cNvSpPr>
            <p:nvPr/>
          </p:nvSpPr>
          <p:spPr bwMode="auto">
            <a:xfrm>
              <a:off x="6607873" y="3131106"/>
              <a:ext cx="478830" cy="3913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h</a:t>
              </a:r>
              <a:r>
                <a:rPr lang="en-US" altLang="en-US" baseline="-25000"/>
                <a:t>D</a:t>
              </a:r>
              <a:endParaRPr lang="el-GR" altLang="en-US" baseline="-25000"/>
            </a:p>
          </p:txBody>
        </p:sp>
      </p:grpSp>
      <p:sp>
        <p:nvSpPr>
          <p:cNvPr id="4104" name="6 - Ορθογώνιο"/>
          <p:cNvSpPr>
            <a:spLocks noChangeArrowheads="1"/>
          </p:cNvSpPr>
          <p:nvPr/>
        </p:nvSpPr>
        <p:spPr bwMode="auto">
          <a:xfrm>
            <a:off x="388210" y="2804558"/>
            <a:ext cx="4643437"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v"/>
            </a:pPr>
            <a:r>
              <a:rPr lang="el-GR" altLang="en-US" sz="1600" b="1" i="1">
                <a:latin typeface="+mn-lt"/>
              </a:rPr>
              <a:t> ρ</a:t>
            </a:r>
            <a:r>
              <a:rPr lang="el-GR" altLang="en-US" sz="1600" b="1" i="1" baseline="-25000">
                <a:latin typeface="+mn-lt"/>
              </a:rPr>
              <a:t>k</a:t>
            </a:r>
            <a:r>
              <a:rPr lang="el-GR" altLang="en-US" sz="1400" i="1">
                <a:latin typeface="+mn-lt"/>
              </a:rPr>
              <a:t> είναι η πυκνότητα ορισμένης στήλης </a:t>
            </a:r>
          </a:p>
          <a:p>
            <a:pPr algn="just" eaLnBrk="1" hangingPunct="1"/>
            <a:r>
              <a:rPr lang="el-GR" altLang="en-US" sz="1400" i="1">
                <a:latin typeface="+mn-lt"/>
              </a:rPr>
              <a:t>(</a:t>
            </a:r>
            <a:r>
              <a:rPr lang="el-GR" altLang="en-US" sz="1400">
                <a:latin typeface="+mn-lt"/>
              </a:rPr>
              <a:t>υψόμετρο ίσο με αυτό του επιπέδου της θάλασσας).</a:t>
            </a:r>
          </a:p>
          <a:p>
            <a:pPr algn="just" eaLnBrk="1" hangingPunct="1">
              <a:buFont typeface="Wingdings" panose="05000000000000000000" pitchFamily="2" charset="2"/>
              <a:buChar char="v"/>
            </a:pPr>
            <a:r>
              <a:rPr lang="el-GR" altLang="en-US" sz="1600" b="1" i="1">
                <a:latin typeface="+mn-lt"/>
              </a:rPr>
              <a:t> ρ</a:t>
            </a:r>
            <a:r>
              <a:rPr lang="el-GR" altLang="en-US" sz="1400" i="1">
                <a:latin typeface="+mn-lt"/>
              </a:rPr>
              <a:t> είναι η πυκνότητα της αντίστοιχης στήλης</a:t>
            </a:r>
          </a:p>
          <a:p>
            <a:pPr algn="just" eaLnBrk="1" hangingPunct="1">
              <a:buFont typeface="Wingdings" panose="05000000000000000000" pitchFamily="2" charset="2"/>
              <a:buChar char="v"/>
            </a:pPr>
            <a:r>
              <a:rPr lang="el-GR" altLang="en-US" sz="1400" i="1">
                <a:latin typeface="+mn-lt"/>
              </a:rPr>
              <a:t> φλοιού (όπου το </a:t>
            </a:r>
            <a:r>
              <a:rPr lang="el-GR" altLang="en-US" sz="1400">
                <a:latin typeface="+mn-lt"/>
              </a:rPr>
              <a:t>υψόμετρο είναι </a:t>
            </a:r>
            <a:r>
              <a:rPr lang="en-US" altLang="en-US" sz="1600" b="1" i="1">
                <a:latin typeface="+mn-lt"/>
              </a:rPr>
              <a:t>h</a:t>
            </a:r>
            <a:r>
              <a:rPr lang="el-GR" altLang="en-US" sz="1600" b="1" i="1">
                <a:latin typeface="+mn-lt"/>
              </a:rPr>
              <a:t>)</a:t>
            </a:r>
            <a:r>
              <a:rPr lang="el-GR" altLang="en-US" sz="1400" i="1">
                <a:latin typeface="+mn-lt"/>
              </a:rPr>
              <a:t>.</a:t>
            </a:r>
          </a:p>
          <a:p>
            <a:pPr algn="just" eaLnBrk="1" hangingPunct="1">
              <a:buFont typeface="Wingdings" panose="05000000000000000000" pitchFamily="2" charset="2"/>
              <a:buChar char="v"/>
            </a:pPr>
            <a:r>
              <a:rPr lang="el-GR" altLang="en-US" sz="1400" b="1" i="1">
                <a:latin typeface="+mn-lt"/>
              </a:rPr>
              <a:t> Δρ</a:t>
            </a:r>
            <a:r>
              <a:rPr lang="el-GR" altLang="en-US" sz="1400" i="1">
                <a:latin typeface="+mn-lt"/>
              </a:rPr>
              <a:t> είναι η διαφορά πυκνότητας </a:t>
            </a:r>
            <a:r>
              <a:rPr lang="el-GR" altLang="en-US" sz="1400" b="1" i="1">
                <a:latin typeface="+mn-lt"/>
              </a:rPr>
              <a:t>ρ-ρ</a:t>
            </a:r>
            <a:r>
              <a:rPr lang="el-GR" altLang="en-US" sz="1400" b="1" i="1" baseline="-25000">
                <a:latin typeface="+mn-lt"/>
              </a:rPr>
              <a:t>k</a:t>
            </a:r>
            <a:endParaRPr lang="el-GR" altLang="en-US" sz="1400" b="1" baseline="-25000">
              <a:latin typeface="+mn-lt"/>
            </a:endParaRPr>
          </a:p>
        </p:txBody>
      </p:sp>
      <p:sp>
        <p:nvSpPr>
          <p:cNvPr id="4105" name="2 - Ορθογώνιο"/>
          <p:cNvSpPr>
            <a:spLocks noChangeArrowheads="1"/>
          </p:cNvSpPr>
          <p:nvPr/>
        </p:nvSpPr>
        <p:spPr bwMode="auto">
          <a:xfrm>
            <a:off x="123568" y="1268413"/>
            <a:ext cx="118694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Στο σύστημα αυτό, το βάθος ισοστάθμισης, </a:t>
            </a:r>
            <a:r>
              <a:rPr lang="el-GR" altLang="en-US" b="1" i="1" dirty="0">
                <a:latin typeface="+mn-lt"/>
              </a:rPr>
              <a:t>D</a:t>
            </a:r>
            <a:r>
              <a:rPr lang="el-GR" altLang="en-US" i="1" dirty="0">
                <a:latin typeface="+mn-lt"/>
              </a:rPr>
              <a:t>, θεωρείται παντού το ίδιο, σε </a:t>
            </a:r>
            <a:r>
              <a:rPr lang="el-GR" altLang="en-US" dirty="0">
                <a:latin typeface="+mn-lt"/>
              </a:rPr>
              <a:t>συμφωνία με την υπόθεση </a:t>
            </a:r>
            <a:r>
              <a:rPr lang="el-GR" altLang="en-US" b="1" dirty="0" err="1">
                <a:solidFill>
                  <a:srgbClr val="C00000"/>
                </a:solidFill>
                <a:latin typeface="+mn-lt"/>
              </a:rPr>
              <a:t>Pratt</a:t>
            </a:r>
            <a:r>
              <a:rPr lang="el-GR" altLang="en-US" dirty="0">
                <a:latin typeface="+mn-lt"/>
              </a:rPr>
              <a:t>.</a:t>
            </a:r>
          </a:p>
        </p:txBody>
      </p:sp>
      <p:sp>
        <p:nvSpPr>
          <p:cNvPr id="18" name="17 - Ορθογώνιο"/>
          <p:cNvSpPr/>
          <p:nvPr/>
        </p:nvSpPr>
        <p:spPr bwMode="auto">
          <a:xfrm>
            <a:off x="8671784" y="2140983"/>
            <a:ext cx="314325" cy="192881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288000" tIns="360000" rIns="0" bIns="108000" anchor="ctr"/>
          <a:lstStyle/>
          <a:p>
            <a:pPr algn="ctr">
              <a:defRPr/>
            </a:pPr>
            <a:endParaRPr lang="el-GR"/>
          </a:p>
        </p:txBody>
      </p:sp>
      <p:sp>
        <p:nvSpPr>
          <p:cNvPr id="19" name="18 - Ορθογώνιο"/>
          <p:cNvSpPr/>
          <p:nvPr/>
        </p:nvSpPr>
        <p:spPr bwMode="auto">
          <a:xfrm>
            <a:off x="9032147" y="1780620"/>
            <a:ext cx="428625" cy="2286000"/>
          </a:xfrm>
          <a:prstGeom prst="rect">
            <a:avLst/>
          </a:prstGeom>
          <a:solidFill>
            <a:srgbClr val="FFCCFF">
              <a:alpha val="57000"/>
            </a:srgb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0" name="19 - Ορθογώνιο"/>
          <p:cNvSpPr/>
          <p:nvPr/>
        </p:nvSpPr>
        <p:spPr bwMode="auto">
          <a:xfrm>
            <a:off x="10327547" y="2140983"/>
            <a:ext cx="357187" cy="192881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288000" tIns="360000" rIns="0" bIns="108000" anchor="ctr"/>
          <a:lstStyle/>
          <a:p>
            <a:pPr algn="ctr">
              <a:defRPr/>
            </a:pPr>
            <a:endParaRPr lang="el-GR"/>
          </a:p>
        </p:txBody>
      </p:sp>
      <p:sp>
        <p:nvSpPr>
          <p:cNvPr id="21" name="20 - Ορθογώνιο"/>
          <p:cNvSpPr/>
          <p:nvPr/>
        </p:nvSpPr>
        <p:spPr bwMode="auto">
          <a:xfrm>
            <a:off x="10687908" y="2501345"/>
            <a:ext cx="452438" cy="1555750"/>
          </a:xfrm>
          <a:prstGeom prst="rect">
            <a:avLst/>
          </a:prstGeom>
          <a:solidFill>
            <a:schemeClr val="accent5">
              <a:lumMod val="60000"/>
              <a:lumOff val="40000"/>
              <a:alpha val="57000"/>
            </a:scheme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 name="Title 2"/>
          <p:cNvSpPr>
            <a:spLocks noGrp="1"/>
          </p:cNvSpPr>
          <p:nvPr>
            <p:ph type="title"/>
          </p:nvPr>
        </p:nvSpPr>
        <p:spPr/>
        <p:txBody>
          <a:bodyPr>
            <a:normAutofit/>
          </a:bodyPr>
          <a:lstStyle/>
          <a:p>
            <a:r>
              <a:rPr lang="el-GR" dirty="0"/>
              <a:t>Ισοστατικό σύστημα </a:t>
            </a:r>
            <a:r>
              <a:rPr lang="en-US" dirty="0" smtClean="0"/>
              <a:t>Pratt-</a:t>
            </a:r>
            <a:r>
              <a:rPr lang="en-US" dirty="0" err="1" smtClean="0"/>
              <a:t>Hayford</a:t>
            </a:r>
            <a:endParaRPr lang="en-US" dirty="0"/>
          </a:p>
        </p:txBody>
      </p:sp>
      <p:sp>
        <p:nvSpPr>
          <p:cNvPr id="23" name="11 - Ορθογώνιο"/>
          <p:cNvSpPr>
            <a:spLocks noChangeArrowheads="1"/>
          </p:cNvSpPr>
          <p:nvPr/>
        </p:nvSpPr>
        <p:spPr bwMode="auto">
          <a:xfrm>
            <a:off x="10097432" y="4471206"/>
            <a:ext cx="1904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latin typeface="+mn-lt"/>
              </a:rPr>
              <a:t>(</a:t>
            </a:r>
            <a:r>
              <a:rPr lang="el-GR" altLang="en-US" sz="1000" dirty="0" err="1" smtClean="0">
                <a:latin typeface="+mn-lt"/>
              </a:rPr>
              <a:t>Παπαζάχος</a:t>
            </a:r>
            <a:r>
              <a:rPr lang="el-GR" altLang="en-US" sz="1000" dirty="0" smtClean="0">
                <a:latin typeface="+mn-lt"/>
              </a:rPr>
              <a:t> &amp; </a:t>
            </a:r>
            <a:r>
              <a:rPr lang="el-GR" altLang="en-US" sz="1000" dirty="0" err="1" smtClean="0">
                <a:latin typeface="+mn-lt"/>
              </a:rPr>
              <a:t>Παπαζάχος</a:t>
            </a:r>
            <a:r>
              <a:rPr lang="el-GR" altLang="en-US" sz="1000" dirty="0" smtClean="0">
                <a:latin typeface="+mn-lt"/>
              </a:rPr>
              <a:t>, </a:t>
            </a:r>
            <a:r>
              <a:rPr lang="el-GR" altLang="en-US" sz="1000" dirty="0">
                <a:latin typeface="+mn-lt"/>
              </a:rPr>
              <a:t>2008</a:t>
            </a:r>
            <a:r>
              <a:rPr lang="en-US" altLang="en-US" sz="1000" dirty="0">
                <a:latin typeface="+mn-lt"/>
              </a:rPr>
              <a:t>)</a:t>
            </a:r>
            <a:endParaRPr lang="el-GR" altLang="en-US" sz="1000" dirty="0">
              <a:latin typeface="+mn-lt"/>
            </a:endParaRPr>
          </a:p>
        </p:txBody>
      </p:sp>
    </p:spTree>
    <p:extLst>
      <p:ext uri="{BB962C8B-B14F-4D97-AF65-F5344CB8AC3E}">
        <p14:creationId xmlns:p14="http://schemas.microsoft.com/office/powerpoint/2010/main" val="2933917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Ισοστατικό σύστημα </a:t>
            </a:r>
            <a:r>
              <a:rPr lang="en-US" dirty="0" smtClean="0"/>
              <a:t>Pratt-</a:t>
            </a:r>
            <a:r>
              <a:rPr lang="en-US" dirty="0" err="1" smtClean="0"/>
              <a:t>Hayford</a:t>
            </a:r>
            <a:endParaRPr lang="en-US" dirty="0"/>
          </a:p>
        </p:txBody>
      </p:sp>
      <p:sp>
        <p:nvSpPr>
          <p:cNvPr id="25" name="Rectangle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B9FB2D-A8B5-402E-884B-BF28564AFEEC}" type="slidenum">
              <a:rPr lang="el-GR" altLang="en-US">
                <a:solidFill>
                  <a:srgbClr val="045C75"/>
                </a:solidFill>
              </a:rPr>
              <a:pPr eaLnBrk="1" hangingPunct="1"/>
              <a:t>17</a:t>
            </a:fld>
            <a:endParaRPr lang="el-GR" altLang="en-US">
              <a:solidFill>
                <a:srgbClr val="045C75"/>
              </a:solidFill>
            </a:endParaRPr>
          </a:p>
        </p:txBody>
      </p:sp>
      <p:pic>
        <p:nvPicPr>
          <p:cNvPr id="25603" name="Picture 12" descr="File0005"/>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790832" y="1559227"/>
            <a:ext cx="3752850" cy="2276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4"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5" name="Rectangle 3"/>
          <p:cNvSpPr>
            <a:spLocks noChangeArrowheads="1"/>
          </p:cNvSpPr>
          <p:nvPr/>
        </p:nvSpPr>
        <p:spPr bwMode="auto">
          <a:xfrm>
            <a:off x="1524001" y="12440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606" name="Rectangle 5"/>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7" name="Rectangle 6"/>
          <p:cNvSpPr>
            <a:spLocks noChangeArrowheads="1"/>
          </p:cNvSpPr>
          <p:nvPr/>
        </p:nvSpPr>
        <p:spPr bwMode="auto">
          <a:xfrm>
            <a:off x="1524001" y="12821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230" name="TextBox 6"/>
          <p:cNvSpPr txBox="1">
            <a:spLocks noChangeArrowheads="1"/>
          </p:cNvSpPr>
          <p:nvPr/>
        </p:nvSpPr>
        <p:spPr bwMode="auto">
          <a:xfrm>
            <a:off x="6238875" y="2143126"/>
            <a:ext cx="360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Calibri" panose="020F0502020204030204" pitchFamily="34" charset="0"/>
              </a:rPr>
              <a:t>D</a:t>
            </a:r>
            <a:r>
              <a:rPr lang="en-US" altLang="en-US" sz="2800" i="1" baseline="30000">
                <a:latin typeface="Calibri" panose="020F0502020204030204" pitchFamily="34" charset="0"/>
              </a:rPr>
              <a:t>.</a:t>
            </a:r>
            <a:r>
              <a:rPr lang="el-GR" altLang="en-US" sz="2800" i="1">
                <a:latin typeface="Calibri" panose="020F0502020204030204" pitchFamily="34" charset="0"/>
              </a:rPr>
              <a:t>ρ</a:t>
            </a:r>
            <a:r>
              <a:rPr lang="en-US" altLang="en-US" sz="2800" i="1" baseline="-25000">
                <a:latin typeface="Calibri" panose="020F0502020204030204" pitchFamily="34" charset="0"/>
              </a:rPr>
              <a:t>k</a:t>
            </a:r>
            <a:r>
              <a:rPr lang="en-US" altLang="en-US" sz="2800" i="1">
                <a:latin typeface="Calibri" panose="020F0502020204030204" pitchFamily="34" charset="0"/>
              </a:rPr>
              <a:t> = (D+h)</a:t>
            </a:r>
            <a:r>
              <a:rPr lang="en-US" altLang="en-US" sz="2800" i="1" baseline="30000">
                <a:latin typeface="Calibri" panose="020F0502020204030204" pitchFamily="34" charset="0"/>
              </a:rPr>
              <a:t>.</a:t>
            </a:r>
            <a:r>
              <a:rPr lang="el-GR" altLang="en-US" sz="2800" i="1">
                <a:latin typeface="Calibri" panose="020F0502020204030204" pitchFamily="34" charset="0"/>
              </a:rPr>
              <a:t>ρ</a:t>
            </a:r>
            <a:r>
              <a:rPr lang="en-US" altLang="en-US" sz="2800" i="1">
                <a:latin typeface="Calibri" panose="020F0502020204030204" pitchFamily="34" charset="0"/>
              </a:rPr>
              <a:t> = C</a:t>
            </a:r>
          </a:p>
        </p:txBody>
      </p:sp>
      <p:sp>
        <p:nvSpPr>
          <p:cNvPr id="25609" name="Rectangle 1"/>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610"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611"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6963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4551" y="2857500"/>
            <a:ext cx="47148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5"/>
          <p:cNvSpPr>
            <a:spLocks noChangeArrowheads="1"/>
          </p:cNvSpPr>
          <p:nvPr/>
        </p:nvSpPr>
        <p:spPr bwMode="auto">
          <a:xfrm>
            <a:off x="1524001" y="1367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614" name="Rectangle 7"/>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6963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439" y="4000500"/>
            <a:ext cx="3705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Rectangle 8"/>
          <p:cNvSpPr>
            <a:spLocks noChangeArrowheads="1"/>
          </p:cNvSpPr>
          <p:nvPr/>
        </p:nvSpPr>
        <p:spPr bwMode="auto">
          <a:xfrm>
            <a:off x="1524001" y="977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617" name="Rectangle 10"/>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69641"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6939" y="4572000"/>
            <a:ext cx="521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9" name="Rectangle 11"/>
          <p:cNvSpPr>
            <a:spLocks noChangeArrowheads="1"/>
          </p:cNvSpPr>
          <p:nvPr/>
        </p:nvSpPr>
        <p:spPr bwMode="auto">
          <a:xfrm>
            <a:off x="1524001" y="11107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620" name="Rectangle 13"/>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69644" name="Picture 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1626" y="5214938"/>
            <a:ext cx="30765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Rectangle 14"/>
          <p:cNvSpPr>
            <a:spLocks noChangeArrowheads="1"/>
          </p:cNvSpPr>
          <p:nvPr/>
        </p:nvSpPr>
        <p:spPr bwMode="auto">
          <a:xfrm>
            <a:off x="1524001" y="14536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8" name="Rectangle 27"/>
          <p:cNvSpPr/>
          <p:nvPr/>
        </p:nvSpPr>
        <p:spPr>
          <a:xfrm>
            <a:off x="9024938" y="2786064"/>
            <a:ext cx="1643062" cy="928687"/>
          </a:xfrm>
          <a:prstGeom prst="rect">
            <a:avLst/>
          </a:prstGeom>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9" name="Rectangle 28"/>
          <p:cNvSpPr/>
          <p:nvPr/>
        </p:nvSpPr>
        <p:spPr>
          <a:xfrm>
            <a:off x="5310188" y="5143501"/>
            <a:ext cx="3429000" cy="1000125"/>
          </a:xfrm>
          <a:prstGeom prst="rect">
            <a:avLst/>
          </a:prstGeom>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0" name="11 - Ορθογώνιο"/>
          <p:cNvSpPr>
            <a:spLocks noChangeArrowheads="1"/>
          </p:cNvSpPr>
          <p:nvPr/>
        </p:nvSpPr>
        <p:spPr bwMode="auto">
          <a:xfrm>
            <a:off x="3591337" y="4020580"/>
            <a:ext cx="1904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latin typeface="+mn-lt"/>
              </a:rPr>
              <a:t>(</a:t>
            </a:r>
            <a:r>
              <a:rPr lang="el-GR" altLang="en-US" sz="1000" dirty="0" err="1" smtClean="0">
                <a:latin typeface="+mn-lt"/>
              </a:rPr>
              <a:t>Παπαζάχος</a:t>
            </a:r>
            <a:r>
              <a:rPr lang="el-GR" altLang="en-US" sz="1000" dirty="0" smtClean="0">
                <a:latin typeface="+mn-lt"/>
              </a:rPr>
              <a:t> &amp; </a:t>
            </a:r>
            <a:r>
              <a:rPr lang="el-GR" altLang="en-US" sz="1000" dirty="0" err="1" smtClean="0">
                <a:latin typeface="+mn-lt"/>
              </a:rPr>
              <a:t>Παπαζάχος</a:t>
            </a:r>
            <a:r>
              <a:rPr lang="el-GR" altLang="en-US" sz="1000" dirty="0" smtClean="0">
                <a:latin typeface="+mn-lt"/>
              </a:rPr>
              <a:t>, </a:t>
            </a:r>
            <a:r>
              <a:rPr lang="el-GR" altLang="en-US" sz="1000" dirty="0">
                <a:latin typeface="+mn-lt"/>
              </a:rPr>
              <a:t>2008</a:t>
            </a:r>
            <a:r>
              <a:rPr lang="en-US" altLang="en-US" sz="1000" dirty="0">
                <a:latin typeface="+mn-lt"/>
              </a:rPr>
              <a:t>)</a:t>
            </a:r>
            <a:endParaRPr lang="el-GR" altLang="en-US" sz="1000" dirty="0">
              <a:latin typeface="+mn-lt"/>
            </a:endParaRPr>
          </a:p>
        </p:txBody>
      </p:sp>
    </p:spTree>
    <p:extLst>
      <p:ext uri="{BB962C8B-B14F-4D97-AF65-F5344CB8AC3E}">
        <p14:creationId xmlns:p14="http://schemas.microsoft.com/office/powerpoint/2010/main" val="3718199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30"/>
                                        </p:tgtEl>
                                        <p:attrNameLst>
                                          <p:attrName>style.visibility</p:attrName>
                                        </p:attrNameLst>
                                      </p:cBhvr>
                                      <p:to>
                                        <p:strVal val="visible"/>
                                      </p:to>
                                    </p:set>
                                    <p:animEffect transition="in" filter="dissolve">
                                      <p:cBhvr>
                                        <p:cTn id="7" dur="500"/>
                                        <p:tgtEl>
                                          <p:spTgt spid="9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dissolve">
                                      <p:cBhvr>
                                        <p:cTn id="12" dur="500"/>
                                        <p:tgtEl>
                                          <p:spTgt spid="696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9638"/>
                                        </p:tgtEl>
                                        <p:attrNameLst>
                                          <p:attrName>style.visibility</p:attrName>
                                        </p:attrNameLst>
                                      </p:cBhvr>
                                      <p:to>
                                        <p:strVal val="visible"/>
                                      </p:to>
                                    </p:set>
                                    <p:animEffect transition="in" filter="dissolve">
                                      <p:cBhvr>
                                        <p:cTn id="21" dur="500"/>
                                        <p:tgtEl>
                                          <p:spTgt spid="696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69641"/>
                                        </p:tgtEl>
                                        <p:attrNameLst>
                                          <p:attrName>style.visibility</p:attrName>
                                        </p:attrNameLst>
                                      </p:cBhvr>
                                      <p:to>
                                        <p:strVal val="visible"/>
                                      </p:to>
                                    </p:set>
                                    <p:animEffect transition="in" filter="dissolve">
                                      <p:cBhvr>
                                        <p:cTn id="26" dur="500"/>
                                        <p:tgtEl>
                                          <p:spTgt spid="6964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69644"/>
                                        </p:tgtEl>
                                        <p:attrNameLst>
                                          <p:attrName>style.visibility</p:attrName>
                                        </p:attrNameLst>
                                      </p:cBhvr>
                                      <p:to>
                                        <p:strVal val="visible"/>
                                      </p:to>
                                    </p:set>
                                    <p:animEffect transition="in" filter="dissolve">
                                      <p:cBhvr>
                                        <p:cTn id="31" dur="500"/>
                                        <p:tgtEl>
                                          <p:spTgt spid="6964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0" grpId="0"/>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Ορθογώνιο"/>
          <p:cNvSpPr/>
          <p:nvPr/>
        </p:nvSpPr>
        <p:spPr>
          <a:xfrm>
            <a:off x="8826328" y="3360740"/>
            <a:ext cx="395288" cy="1800225"/>
          </a:xfrm>
          <a:prstGeom prst="rect">
            <a:avLst/>
          </a:prstGeom>
          <a:solidFill>
            <a:srgbClr val="FF9999">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6" name="15 - Ορθογώνιο"/>
          <p:cNvSpPr/>
          <p:nvPr/>
        </p:nvSpPr>
        <p:spPr>
          <a:xfrm>
            <a:off x="10683704" y="4003677"/>
            <a:ext cx="500063" cy="442913"/>
          </a:xfrm>
          <a:prstGeom prst="rect">
            <a:avLst/>
          </a:prstGeom>
          <a:solidFill>
            <a:schemeClr val="accent3">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512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728" y="2932114"/>
            <a:ext cx="4991100"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2 - Ορθογώνιο"/>
          <p:cNvSpPr>
            <a:spLocks noChangeArrowheads="1"/>
          </p:cNvSpPr>
          <p:nvPr/>
        </p:nvSpPr>
        <p:spPr bwMode="auto">
          <a:xfrm>
            <a:off x="172996" y="1384592"/>
            <a:ext cx="117059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Στο σύστημα αυτό η αντιστάθμιση είναι τοπική, δηλαδή, το αντισταθμιζόμενο στρώμα βρίσκεται αμέσως κάτω από τον τόπο παρατήρησης και η πυκνότητα του φλοιού είναι παντού η ίδια. </a:t>
            </a:r>
          </a:p>
        </p:txBody>
      </p:sp>
      <p:sp>
        <p:nvSpPr>
          <p:cNvPr id="5128" name="7 - Ορθογώνιο"/>
          <p:cNvSpPr>
            <a:spLocks noChangeArrowheads="1"/>
          </p:cNvSpPr>
          <p:nvPr/>
        </p:nvSpPr>
        <p:spPr bwMode="auto">
          <a:xfrm>
            <a:off x="172996" y="2286001"/>
            <a:ext cx="1170596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Αν </a:t>
            </a:r>
            <a:r>
              <a:rPr lang="el-GR" altLang="en-US" b="1" i="1" dirty="0">
                <a:latin typeface="+mn-lt"/>
              </a:rPr>
              <a:t>h</a:t>
            </a:r>
            <a:r>
              <a:rPr lang="el-GR" altLang="en-US" i="1" dirty="0">
                <a:latin typeface="+mn-lt"/>
              </a:rPr>
              <a:t> είναι το υψόμετρο σε μια ηπειρωτική περιοχή και t η «ρίζα» του φλοιού, το </a:t>
            </a:r>
            <a:r>
              <a:rPr lang="el-GR" altLang="en-US" dirty="0">
                <a:latin typeface="+mn-lt"/>
              </a:rPr>
              <a:t>ολικό πάχος, </a:t>
            </a:r>
            <a:r>
              <a:rPr lang="el-GR" altLang="en-US" b="1" i="1" dirty="0" err="1">
                <a:latin typeface="+mn-lt"/>
              </a:rPr>
              <a:t>Τ</a:t>
            </a:r>
            <a:r>
              <a:rPr lang="el-GR" altLang="en-US" b="1" i="1" baseline="-25000" dirty="0" err="1">
                <a:latin typeface="+mn-lt"/>
              </a:rPr>
              <a:t>c</a:t>
            </a:r>
            <a:r>
              <a:rPr lang="el-GR" altLang="en-US" i="1" dirty="0">
                <a:latin typeface="+mn-lt"/>
              </a:rPr>
              <a:t>, του φλοιού δίνεται από τη σχέση:</a:t>
            </a:r>
            <a:endParaRPr lang="el-GR" altLang="en-US" dirty="0">
              <a:latin typeface="+mn-lt"/>
            </a:endParaRPr>
          </a:p>
        </p:txBody>
      </p:sp>
      <p:graphicFrame>
        <p:nvGraphicFramePr>
          <p:cNvPr id="5122" name="Object 12"/>
          <p:cNvGraphicFramePr>
            <a:graphicFrameLocks noChangeAspect="1"/>
          </p:cNvGraphicFramePr>
          <p:nvPr/>
        </p:nvGraphicFramePr>
        <p:xfrm>
          <a:off x="2309813" y="3233738"/>
          <a:ext cx="1973262" cy="552450"/>
        </p:xfrm>
        <a:graphic>
          <a:graphicData uri="http://schemas.openxmlformats.org/presentationml/2006/ole">
            <mc:AlternateContent xmlns:mc="http://schemas.openxmlformats.org/markup-compatibility/2006">
              <mc:Choice xmlns:v="urn:schemas-microsoft-com:vml" Requires="v">
                <p:oleObj spid="_x0000_s5144" name="Equation" r:id="rId4" imgW="812520" imgH="228600" progId="Equation.DSMT4">
                  <p:embed/>
                </p:oleObj>
              </mc:Choice>
              <mc:Fallback>
                <p:oleObj name="Equation" r:id="rId4" imgW="81252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813" y="3233738"/>
                        <a:ext cx="1973262"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9 - Ορθογώνιο"/>
          <p:cNvSpPr>
            <a:spLocks noChangeArrowheads="1"/>
          </p:cNvSpPr>
          <p:nvPr/>
        </p:nvSpPr>
        <p:spPr bwMode="auto">
          <a:xfrm>
            <a:off x="977729" y="3945435"/>
            <a:ext cx="3342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latin typeface="+mn-lt"/>
              </a:rPr>
              <a:t>Το πάχος του ωκεάνιου φλοιού </a:t>
            </a:r>
            <a:r>
              <a:rPr lang="el-GR" altLang="en-US" b="1" i="1" dirty="0">
                <a:latin typeface="+mn-lt"/>
              </a:rPr>
              <a:t>Τ</a:t>
            </a:r>
            <a:r>
              <a:rPr lang="el-GR" altLang="en-US" b="1" i="1" baseline="-25000" dirty="0">
                <a:latin typeface="+mn-lt"/>
              </a:rPr>
              <a:t>ο</a:t>
            </a:r>
            <a:endParaRPr lang="el-GR" altLang="en-US" b="1" baseline="-25000" dirty="0">
              <a:latin typeface="+mn-lt"/>
            </a:endParaRPr>
          </a:p>
        </p:txBody>
      </p:sp>
      <p:graphicFrame>
        <p:nvGraphicFramePr>
          <p:cNvPr id="5123" name="Object 4"/>
          <p:cNvGraphicFramePr>
            <a:graphicFrameLocks noChangeAspect="1"/>
          </p:cNvGraphicFramePr>
          <p:nvPr>
            <p:extLst>
              <p:ext uri="{D42A27DB-BD31-4B8C-83A1-F6EECF244321}">
                <p14:modId xmlns:p14="http://schemas.microsoft.com/office/powerpoint/2010/main" val="1349591343"/>
              </p:ext>
            </p:extLst>
          </p:nvPr>
        </p:nvGraphicFramePr>
        <p:xfrm>
          <a:off x="2309813" y="4446590"/>
          <a:ext cx="2097087" cy="582613"/>
        </p:xfrm>
        <a:graphic>
          <a:graphicData uri="http://schemas.openxmlformats.org/presentationml/2006/ole">
            <mc:AlternateContent xmlns:mc="http://schemas.openxmlformats.org/markup-compatibility/2006">
              <mc:Choice xmlns:v="urn:schemas-microsoft-com:vml" Requires="v">
                <p:oleObj spid="_x0000_s5145" name="Equation" r:id="rId6" imgW="863280" imgH="241200" progId="Equation.DSMT4">
                  <p:embed/>
                </p:oleObj>
              </mc:Choice>
              <mc:Fallback>
                <p:oleObj name="Equation" r:id="rId6" imgW="8632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9813" y="4446590"/>
                        <a:ext cx="2097087"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0" name="16 - Ορθογώνιο"/>
          <p:cNvSpPr>
            <a:spLocks noChangeArrowheads="1"/>
          </p:cNvSpPr>
          <p:nvPr/>
        </p:nvSpPr>
        <p:spPr bwMode="auto">
          <a:xfrm>
            <a:off x="3155403" y="5328643"/>
            <a:ext cx="3214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v"/>
            </a:pPr>
            <a:r>
              <a:rPr lang="el-GR" altLang="en-US" b="1" i="1" dirty="0">
                <a:latin typeface="+mn-lt"/>
              </a:rPr>
              <a:t> h΄</a:t>
            </a:r>
            <a:r>
              <a:rPr lang="el-GR" altLang="en-US" i="1" dirty="0">
                <a:latin typeface="+mn-lt"/>
              </a:rPr>
              <a:t> είναι το πάχος του νερού</a:t>
            </a:r>
          </a:p>
          <a:p>
            <a:pPr algn="just" eaLnBrk="1" hangingPunct="1">
              <a:buFont typeface="Wingdings" panose="05000000000000000000" pitchFamily="2" charset="2"/>
              <a:buChar char="v"/>
            </a:pPr>
            <a:r>
              <a:rPr lang="el-GR" altLang="en-US" b="1" i="1" dirty="0">
                <a:latin typeface="+mn-lt"/>
              </a:rPr>
              <a:t> t΄</a:t>
            </a:r>
            <a:r>
              <a:rPr lang="el-GR" altLang="en-US" i="1" dirty="0">
                <a:latin typeface="+mn-lt"/>
              </a:rPr>
              <a:t> το πάχος της </a:t>
            </a:r>
            <a:r>
              <a:rPr lang="el-GR" altLang="en-US" i="1" dirty="0" err="1">
                <a:latin typeface="+mn-lt"/>
              </a:rPr>
              <a:t>αντιρρίζας</a:t>
            </a:r>
            <a:endParaRPr lang="el-GR" altLang="en-US" dirty="0">
              <a:latin typeface="+mn-lt"/>
            </a:endParaRPr>
          </a:p>
        </p:txBody>
      </p:sp>
      <p:sp>
        <p:nvSpPr>
          <p:cNvPr id="18" name="17 - Ορθογώνιο"/>
          <p:cNvSpPr/>
          <p:nvPr/>
        </p:nvSpPr>
        <p:spPr bwMode="auto">
          <a:xfrm>
            <a:off x="8826329" y="3417890"/>
            <a:ext cx="396875" cy="1728787"/>
          </a:xfrm>
          <a:prstGeom prst="rect">
            <a:avLst/>
          </a:prstGeom>
          <a:solidFill>
            <a:srgbClr val="FF9999">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9" name="18 - Ορθογώνιο"/>
          <p:cNvSpPr/>
          <p:nvPr/>
        </p:nvSpPr>
        <p:spPr bwMode="auto">
          <a:xfrm>
            <a:off x="10612267" y="4003677"/>
            <a:ext cx="428625" cy="442913"/>
          </a:xfrm>
          <a:prstGeom prst="rect">
            <a:avLst/>
          </a:prstGeom>
          <a:solidFill>
            <a:schemeClr val="accent3">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 name="Title 2"/>
          <p:cNvSpPr>
            <a:spLocks noGrp="1"/>
          </p:cNvSpPr>
          <p:nvPr>
            <p:ph type="title"/>
          </p:nvPr>
        </p:nvSpPr>
        <p:spPr/>
        <p:txBody>
          <a:bodyPr>
            <a:normAutofit/>
          </a:bodyPr>
          <a:lstStyle/>
          <a:p>
            <a:r>
              <a:rPr lang="el-GR" dirty="0"/>
              <a:t>Ισοστατικό σύστημα </a:t>
            </a:r>
            <a:r>
              <a:rPr lang="en-US" dirty="0" smtClean="0"/>
              <a:t>Airy-</a:t>
            </a:r>
            <a:r>
              <a:rPr lang="en-US" dirty="0" err="1" smtClean="0"/>
              <a:t>Heiskanen</a:t>
            </a:r>
            <a:endParaRPr lang="en-US" dirty="0"/>
          </a:p>
        </p:txBody>
      </p:sp>
      <p:sp>
        <p:nvSpPr>
          <p:cNvPr id="20" name="11 - Ορθογώνιο"/>
          <p:cNvSpPr>
            <a:spLocks noChangeArrowheads="1"/>
          </p:cNvSpPr>
          <p:nvPr/>
        </p:nvSpPr>
        <p:spPr bwMode="auto">
          <a:xfrm>
            <a:off x="10101776" y="6124576"/>
            <a:ext cx="1904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latin typeface="+mn-lt"/>
              </a:rPr>
              <a:t>(</a:t>
            </a:r>
            <a:r>
              <a:rPr lang="el-GR" altLang="en-US" sz="1000" dirty="0" err="1" smtClean="0">
                <a:latin typeface="+mn-lt"/>
              </a:rPr>
              <a:t>Παπαζάχος</a:t>
            </a:r>
            <a:r>
              <a:rPr lang="el-GR" altLang="en-US" sz="1000" dirty="0" smtClean="0">
                <a:latin typeface="+mn-lt"/>
              </a:rPr>
              <a:t> &amp; </a:t>
            </a:r>
            <a:r>
              <a:rPr lang="el-GR" altLang="en-US" sz="1000" dirty="0" err="1" smtClean="0">
                <a:latin typeface="+mn-lt"/>
              </a:rPr>
              <a:t>Παπαζάχος</a:t>
            </a:r>
            <a:r>
              <a:rPr lang="el-GR" altLang="en-US" sz="1000" dirty="0" smtClean="0">
                <a:latin typeface="+mn-lt"/>
              </a:rPr>
              <a:t>, </a:t>
            </a:r>
            <a:r>
              <a:rPr lang="el-GR" altLang="en-US" sz="1000" dirty="0">
                <a:latin typeface="+mn-lt"/>
              </a:rPr>
              <a:t>2008</a:t>
            </a:r>
            <a:r>
              <a:rPr lang="en-US" altLang="en-US" sz="1000" dirty="0">
                <a:latin typeface="+mn-lt"/>
              </a:rPr>
              <a:t>)</a:t>
            </a:r>
            <a:endParaRPr lang="el-GR" altLang="en-US" sz="1000" dirty="0">
              <a:latin typeface="+mn-lt"/>
            </a:endParaRPr>
          </a:p>
        </p:txBody>
      </p:sp>
    </p:spTree>
    <p:extLst>
      <p:ext uri="{BB962C8B-B14F-4D97-AF65-F5344CB8AC3E}">
        <p14:creationId xmlns:p14="http://schemas.microsoft.com/office/powerpoint/2010/main" val="3558474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66751" y="1351304"/>
            <a:ext cx="5643562"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l-GR" dirty="0"/>
              <a:t>Το πάχος της ρίζας, </a:t>
            </a:r>
            <a:r>
              <a:rPr lang="el-GR" b="1" i="1" dirty="0"/>
              <a:t>t </a:t>
            </a:r>
            <a:r>
              <a:rPr lang="el-GR" i="1" dirty="0"/>
              <a:t> του φλοιού δίνεται από τη σχέση:</a:t>
            </a:r>
            <a:endParaRPr lang="el-GR" dirty="0"/>
          </a:p>
        </p:txBody>
      </p:sp>
      <p:grpSp>
        <p:nvGrpSpPr>
          <p:cNvPr id="6149" name="12 - Ομάδα"/>
          <p:cNvGrpSpPr>
            <a:grpSpLocks/>
          </p:cNvGrpSpPr>
          <p:nvPr/>
        </p:nvGrpSpPr>
        <p:grpSpPr bwMode="auto">
          <a:xfrm>
            <a:off x="6661195" y="1957991"/>
            <a:ext cx="5214937" cy="3335338"/>
            <a:chOff x="3857625" y="1450975"/>
            <a:chExt cx="5214938" cy="3335338"/>
          </a:xfrm>
        </p:grpSpPr>
        <p:pic>
          <p:nvPicPr>
            <p:cNvPr id="61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1450975"/>
              <a:ext cx="5214938"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 Ορθογώνιο"/>
            <p:cNvSpPr/>
            <p:nvPr/>
          </p:nvSpPr>
          <p:spPr>
            <a:xfrm>
              <a:off x="6072187" y="1951038"/>
              <a:ext cx="396875" cy="1800225"/>
            </a:xfrm>
            <a:prstGeom prst="rect">
              <a:avLst/>
            </a:prstGeom>
            <a:solidFill>
              <a:srgbClr val="FF9999">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4 - Ορθογώνιο"/>
            <p:cNvSpPr/>
            <p:nvPr/>
          </p:nvSpPr>
          <p:spPr>
            <a:xfrm>
              <a:off x="7929563" y="2593975"/>
              <a:ext cx="500063" cy="442913"/>
            </a:xfrm>
            <a:prstGeom prst="rect">
              <a:avLst/>
            </a:prstGeom>
            <a:solidFill>
              <a:schemeClr val="accent3">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
        <p:nvSpPr>
          <p:cNvPr id="6150" name="5 - Ορθογώνιο"/>
          <p:cNvSpPr>
            <a:spLocks noChangeArrowheads="1"/>
          </p:cNvSpPr>
          <p:nvPr/>
        </p:nvSpPr>
        <p:spPr bwMode="auto">
          <a:xfrm>
            <a:off x="1524000" y="2971348"/>
            <a:ext cx="40719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v"/>
            </a:pPr>
            <a:r>
              <a:rPr lang="el-GR" altLang="en-US" sz="1400" i="1" dirty="0">
                <a:latin typeface="+mn-lt"/>
              </a:rPr>
              <a:t>   </a:t>
            </a:r>
            <a:r>
              <a:rPr lang="el-GR" altLang="en-US" sz="1400" i="1" dirty="0" err="1">
                <a:latin typeface="+mn-lt"/>
              </a:rPr>
              <a:t>Δ</a:t>
            </a:r>
            <a:r>
              <a:rPr lang="el-GR" altLang="en-US" sz="1400" i="1" baseline="-25000" dirty="0" err="1">
                <a:latin typeface="+mn-lt"/>
              </a:rPr>
              <a:t>ρ</a:t>
            </a:r>
            <a:r>
              <a:rPr lang="el-GR" altLang="en-US" sz="1400" i="1" dirty="0">
                <a:latin typeface="+mn-lt"/>
              </a:rPr>
              <a:t>=</a:t>
            </a:r>
            <a:r>
              <a:rPr lang="el-GR" altLang="en-US" sz="1400" i="1" dirty="0" err="1">
                <a:latin typeface="+mn-lt"/>
              </a:rPr>
              <a:t>ρ</a:t>
            </a:r>
            <a:r>
              <a:rPr lang="el-GR" altLang="en-US" sz="1400" i="1" baseline="-25000" dirty="0" err="1">
                <a:latin typeface="+mn-lt"/>
              </a:rPr>
              <a:t>m</a:t>
            </a:r>
            <a:r>
              <a:rPr lang="el-GR" altLang="en-US" sz="1400" i="1" dirty="0">
                <a:latin typeface="+mn-lt"/>
              </a:rPr>
              <a:t>–</a:t>
            </a:r>
            <a:r>
              <a:rPr lang="el-GR" altLang="en-US" sz="1400" i="1" dirty="0" err="1">
                <a:latin typeface="+mn-lt"/>
              </a:rPr>
              <a:t>ρ</a:t>
            </a:r>
            <a:r>
              <a:rPr lang="el-GR" altLang="en-US" sz="1400" i="1" baseline="-25000" dirty="0" err="1">
                <a:latin typeface="+mn-lt"/>
              </a:rPr>
              <a:t>c</a:t>
            </a:r>
            <a:r>
              <a:rPr lang="el-GR" altLang="en-US" sz="1400" dirty="0">
                <a:latin typeface="+mn-lt"/>
              </a:rPr>
              <a:t> η διαφορά μεταξύ της πυκνότητας   του μανδύα, </a:t>
            </a:r>
            <a:r>
              <a:rPr lang="el-GR" altLang="en-US" sz="1400" i="1" dirty="0" err="1">
                <a:latin typeface="+mn-lt"/>
              </a:rPr>
              <a:t>ρ</a:t>
            </a:r>
            <a:r>
              <a:rPr lang="el-GR" altLang="en-US" sz="1400" i="1" baseline="-25000" dirty="0" err="1">
                <a:latin typeface="+mn-lt"/>
              </a:rPr>
              <a:t>m</a:t>
            </a:r>
            <a:r>
              <a:rPr lang="el-GR" altLang="en-US" sz="1400" i="1" dirty="0">
                <a:latin typeface="+mn-lt"/>
              </a:rPr>
              <a:t>, και της πυκνότητας, </a:t>
            </a:r>
            <a:r>
              <a:rPr lang="el-GR" altLang="en-US" sz="1400" i="1" dirty="0" err="1">
                <a:latin typeface="+mn-lt"/>
              </a:rPr>
              <a:t>ρ</a:t>
            </a:r>
            <a:r>
              <a:rPr lang="el-GR" altLang="en-US" sz="1400" i="1" baseline="-25000" dirty="0" err="1">
                <a:latin typeface="+mn-lt"/>
              </a:rPr>
              <a:t>c</a:t>
            </a:r>
            <a:r>
              <a:rPr lang="el-GR" altLang="en-US" sz="1400" i="1" dirty="0">
                <a:latin typeface="+mn-lt"/>
              </a:rPr>
              <a:t> του φλοιού</a:t>
            </a:r>
          </a:p>
          <a:p>
            <a:pPr algn="just" eaLnBrk="1" hangingPunct="1">
              <a:buFont typeface="Wingdings" panose="05000000000000000000" pitchFamily="2" charset="2"/>
              <a:buChar char="v"/>
            </a:pPr>
            <a:r>
              <a:rPr lang="el-GR" altLang="en-US" sz="1400" b="1" i="1" dirty="0">
                <a:latin typeface="+mn-lt"/>
              </a:rPr>
              <a:t>   h</a:t>
            </a:r>
            <a:r>
              <a:rPr lang="el-GR" altLang="en-US" sz="1400" i="1" dirty="0">
                <a:latin typeface="+mn-lt"/>
              </a:rPr>
              <a:t> το υψόμετρο</a:t>
            </a:r>
            <a:endParaRPr lang="el-GR" altLang="en-US" sz="1400" dirty="0">
              <a:latin typeface="+mn-lt"/>
            </a:endParaRPr>
          </a:p>
        </p:txBody>
      </p:sp>
      <p:graphicFrame>
        <p:nvGraphicFramePr>
          <p:cNvPr id="6146" name="Object 3"/>
          <p:cNvGraphicFramePr>
            <a:graphicFrameLocks noChangeAspect="1"/>
          </p:cNvGraphicFramePr>
          <p:nvPr>
            <p:extLst>
              <p:ext uri="{D42A27DB-BD31-4B8C-83A1-F6EECF244321}">
                <p14:modId xmlns:p14="http://schemas.microsoft.com/office/powerpoint/2010/main" val="2867455454"/>
              </p:ext>
            </p:extLst>
          </p:nvPr>
        </p:nvGraphicFramePr>
        <p:xfrm>
          <a:off x="2809875" y="1874385"/>
          <a:ext cx="1803400" cy="957263"/>
        </p:xfrm>
        <a:graphic>
          <a:graphicData uri="http://schemas.openxmlformats.org/presentationml/2006/ole">
            <mc:AlternateContent xmlns:mc="http://schemas.openxmlformats.org/markup-compatibility/2006">
              <mc:Choice xmlns:v="urn:schemas-microsoft-com:vml" Requires="v">
                <p:oleObj spid="_x0000_s6168" name="Equation" r:id="rId4" imgW="825480" imgH="431640" progId="Equation.DSMT4">
                  <p:embed/>
                </p:oleObj>
              </mc:Choice>
              <mc:Fallback>
                <p:oleObj name="Equation" r:id="rId4" imgW="8254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875" y="1874385"/>
                        <a:ext cx="18034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Rectangle 11"/>
          <p:cNvSpPr>
            <a:spLocks noChangeArrowheads="1"/>
          </p:cNvSpPr>
          <p:nvPr/>
        </p:nvSpPr>
        <p:spPr bwMode="auto">
          <a:xfrm>
            <a:off x="5238750" y="1903414"/>
            <a:ext cx="58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a:solidFill>
                  <a:srgbClr val="000000"/>
                </a:solidFill>
                <a:cs typeface="Times New Roman" panose="02020603050405020304" pitchFamily="18" charset="0"/>
              </a:rPr>
              <a:t>(6.71)</a:t>
            </a:r>
            <a:endParaRPr lang="el-GR" altLang="en-US" sz="1200">
              <a:solidFill>
                <a:srgbClr val="000000"/>
              </a:solidFill>
            </a:endParaRPr>
          </a:p>
        </p:txBody>
      </p:sp>
      <p:sp>
        <p:nvSpPr>
          <p:cNvPr id="10" name="9 - Ορθογώνιο"/>
          <p:cNvSpPr/>
          <p:nvPr/>
        </p:nvSpPr>
        <p:spPr>
          <a:xfrm>
            <a:off x="1010070" y="4258279"/>
            <a:ext cx="4929187"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l-GR" dirty="0"/>
              <a:t>Το πάχος, </a:t>
            </a:r>
            <a:r>
              <a:rPr lang="el-GR" i="1" dirty="0" err="1"/>
              <a:t>t΄</a:t>
            </a:r>
            <a:r>
              <a:rPr lang="el-GR" i="1" dirty="0"/>
              <a:t>, της </a:t>
            </a:r>
            <a:r>
              <a:rPr lang="el-GR" i="1" dirty="0" err="1"/>
              <a:t>αντιρρίζας</a:t>
            </a:r>
            <a:r>
              <a:rPr lang="el-GR" i="1" dirty="0"/>
              <a:t> δίνεται από τη σχέση:</a:t>
            </a:r>
            <a:endParaRPr lang="el-GR" dirty="0"/>
          </a:p>
        </p:txBody>
      </p:sp>
      <p:graphicFrame>
        <p:nvGraphicFramePr>
          <p:cNvPr id="6147" name="Object 4"/>
          <p:cNvGraphicFramePr>
            <a:graphicFrameLocks noChangeAspect="1"/>
          </p:cNvGraphicFramePr>
          <p:nvPr>
            <p:extLst>
              <p:ext uri="{D42A27DB-BD31-4B8C-83A1-F6EECF244321}">
                <p14:modId xmlns:p14="http://schemas.microsoft.com/office/powerpoint/2010/main" val="3747642533"/>
              </p:ext>
            </p:extLst>
          </p:nvPr>
        </p:nvGraphicFramePr>
        <p:xfrm>
          <a:off x="2295945" y="4820253"/>
          <a:ext cx="1912937" cy="957262"/>
        </p:xfrm>
        <a:graphic>
          <a:graphicData uri="http://schemas.openxmlformats.org/presentationml/2006/ole">
            <mc:AlternateContent xmlns:mc="http://schemas.openxmlformats.org/markup-compatibility/2006">
              <mc:Choice xmlns:v="urn:schemas-microsoft-com:vml" Requires="v">
                <p:oleObj spid="_x0000_s6169" name="Equation" r:id="rId6" imgW="876240" imgH="431640" progId="Equation.DSMT4">
                  <p:embed/>
                </p:oleObj>
              </mc:Choice>
              <mc:Fallback>
                <p:oleObj name="Equation" r:id="rId6" imgW="87624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5945" y="4820253"/>
                        <a:ext cx="1912937"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11 - Ορθογώνιο"/>
          <p:cNvSpPr>
            <a:spLocks noChangeArrowheads="1"/>
          </p:cNvSpPr>
          <p:nvPr/>
        </p:nvSpPr>
        <p:spPr bwMode="auto">
          <a:xfrm>
            <a:off x="4081882" y="5969602"/>
            <a:ext cx="3714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400" b="1" i="1" dirty="0" err="1">
                <a:latin typeface="+mn-lt"/>
              </a:rPr>
              <a:t>ρ</a:t>
            </a:r>
            <a:r>
              <a:rPr lang="el-GR" altLang="en-US" sz="1400" b="1" i="1" baseline="-25000" dirty="0" err="1">
                <a:latin typeface="+mn-lt"/>
              </a:rPr>
              <a:t>w</a:t>
            </a:r>
            <a:r>
              <a:rPr lang="el-GR" altLang="en-US" sz="1400" i="1" dirty="0">
                <a:latin typeface="+mn-lt"/>
              </a:rPr>
              <a:t> είναι η πυκνότητα του θαλασσινού νερού</a:t>
            </a:r>
            <a:endParaRPr lang="el-GR" altLang="en-US" sz="1400" dirty="0">
              <a:latin typeface="+mn-lt"/>
            </a:endParaRPr>
          </a:p>
        </p:txBody>
      </p:sp>
      <p:sp>
        <p:nvSpPr>
          <p:cNvPr id="6154" name="Rectangle 11"/>
          <p:cNvSpPr>
            <a:spLocks noChangeArrowheads="1"/>
          </p:cNvSpPr>
          <p:nvPr/>
        </p:nvSpPr>
        <p:spPr bwMode="auto">
          <a:xfrm>
            <a:off x="4424781" y="5527204"/>
            <a:ext cx="58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a:solidFill>
                  <a:srgbClr val="000000"/>
                </a:solidFill>
                <a:cs typeface="Times New Roman" panose="02020603050405020304" pitchFamily="18" charset="0"/>
              </a:rPr>
              <a:t>(6.72)</a:t>
            </a:r>
            <a:endParaRPr lang="el-GR" altLang="en-US" sz="1200">
              <a:solidFill>
                <a:srgbClr val="000000"/>
              </a:solidFill>
            </a:endParaRPr>
          </a:p>
        </p:txBody>
      </p:sp>
      <p:sp>
        <p:nvSpPr>
          <p:cNvPr id="15" name="Title 2"/>
          <p:cNvSpPr>
            <a:spLocks noGrp="1"/>
          </p:cNvSpPr>
          <p:nvPr>
            <p:ph type="title"/>
          </p:nvPr>
        </p:nvSpPr>
        <p:spPr/>
        <p:txBody>
          <a:bodyPr>
            <a:normAutofit/>
          </a:bodyPr>
          <a:lstStyle/>
          <a:p>
            <a:r>
              <a:rPr lang="el-GR" dirty="0"/>
              <a:t>Ισοστατικό σύστημα </a:t>
            </a:r>
            <a:r>
              <a:rPr lang="en-US" dirty="0" smtClean="0"/>
              <a:t>Airy-</a:t>
            </a:r>
            <a:r>
              <a:rPr lang="en-US" dirty="0" err="1" smtClean="0"/>
              <a:t>Heiskanen</a:t>
            </a:r>
            <a:endParaRPr lang="en-US" dirty="0"/>
          </a:p>
        </p:txBody>
      </p:sp>
      <p:sp>
        <p:nvSpPr>
          <p:cNvPr id="17" name="11 - Ορθογώνιο"/>
          <p:cNvSpPr>
            <a:spLocks noChangeArrowheads="1"/>
          </p:cNvSpPr>
          <p:nvPr/>
        </p:nvSpPr>
        <p:spPr bwMode="auto">
          <a:xfrm>
            <a:off x="10171573" y="5280983"/>
            <a:ext cx="1904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latin typeface="+mn-lt"/>
              </a:rPr>
              <a:t>(</a:t>
            </a:r>
            <a:r>
              <a:rPr lang="el-GR" altLang="en-US" sz="1000" dirty="0" err="1" smtClean="0">
                <a:latin typeface="+mn-lt"/>
              </a:rPr>
              <a:t>Παπαζάχος</a:t>
            </a:r>
            <a:r>
              <a:rPr lang="el-GR" altLang="en-US" sz="1000" dirty="0" smtClean="0">
                <a:latin typeface="+mn-lt"/>
              </a:rPr>
              <a:t> &amp; </a:t>
            </a:r>
            <a:r>
              <a:rPr lang="el-GR" altLang="en-US" sz="1000" dirty="0" err="1" smtClean="0">
                <a:latin typeface="+mn-lt"/>
              </a:rPr>
              <a:t>Παπαζάχος</a:t>
            </a:r>
            <a:r>
              <a:rPr lang="el-GR" altLang="en-US" sz="1000" dirty="0" smtClean="0">
                <a:latin typeface="+mn-lt"/>
              </a:rPr>
              <a:t>, </a:t>
            </a:r>
            <a:r>
              <a:rPr lang="el-GR" altLang="en-US" sz="1000" dirty="0">
                <a:latin typeface="+mn-lt"/>
              </a:rPr>
              <a:t>2008</a:t>
            </a:r>
            <a:r>
              <a:rPr lang="en-US" altLang="en-US" sz="1000" dirty="0">
                <a:latin typeface="+mn-lt"/>
              </a:rPr>
              <a:t>)</a:t>
            </a:r>
            <a:endParaRPr lang="el-GR" altLang="en-US" sz="1000" dirty="0">
              <a:latin typeface="+mn-lt"/>
            </a:endParaRPr>
          </a:p>
        </p:txBody>
      </p:sp>
    </p:spTree>
    <p:extLst>
      <p:ext uri="{BB962C8B-B14F-4D97-AF65-F5344CB8AC3E}">
        <p14:creationId xmlns:p14="http://schemas.microsoft.com/office/powerpoint/2010/main" val="816194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descr="http://www.lib.umich.edu/files/services/copyright/cc-by-sa.png"/>
          <p:cNvPicPr>
            <a:picLocks noChangeAspect="1" noChangeArrowheads="1"/>
          </p:cNvPicPr>
          <p:nvPr/>
        </p:nvPicPr>
        <p:blipFill>
          <a:blip r:embed="rId4" cstate="print"/>
          <a:srcRect/>
          <a:stretch>
            <a:fillRect/>
          </a:stretch>
        </p:blipFill>
        <p:spPr bwMode="auto">
          <a:xfrm>
            <a:off x="5232400" y="4941888"/>
            <a:ext cx="1584176" cy="554266"/>
          </a:xfrm>
          <a:prstGeom prst="rect">
            <a:avLst/>
          </a:prstGeom>
          <a:noFill/>
        </p:spPr>
      </p:pic>
      <p:sp>
        <p:nvSpPr>
          <p:cNvPr id="17410" name="Subtitle 8"/>
          <p:cNvSpPr>
            <a:spLocks noGrp="1"/>
          </p:cNvSpPr>
          <p:nvPr>
            <p:ph idx="1"/>
          </p:nvPr>
        </p:nvSpPr>
        <p:spPr>
          <a:xfrm>
            <a:off x="1919536" y="1484784"/>
            <a:ext cx="8229600" cy="4760912"/>
          </a:xfrm>
        </p:spPr>
        <p:txBody>
          <a:bodyPr/>
          <a:lstStyle/>
          <a:p>
            <a:r>
              <a:rPr lang="el-GR" dirty="0" smtClean="0"/>
              <a:t>Το παρόν εκπαιδευτικό υλικό υπόκειται σε</a:t>
            </a:r>
            <a:r>
              <a:rPr lang="en-US" dirty="0" smtClean="0"/>
              <a:t> </a:t>
            </a:r>
            <a:r>
              <a:rPr lang="el-GR" dirty="0" smtClean="0"/>
              <a:t>άδειες χρήσης </a:t>
            </a:r>
            <a:r>
              <a:rPr lang="en-US" dirty="0" smtClean="0"/>
              <a:t>Creative Commons. </a:t>
            </a:r>
          </a:p>
          <a:p>
            <a:r>
              <a:rPr lang="el-GR" dirty="0" smtClean="0"/>
              <a:t>Για εκπαιδευτικό υλικό, όπως εικόνες, που υπόκειται σε άλλου τύπου άδειας χρήσης, η άδεια χρήσης αναφέρεται ρητώς. </a:t>
            </a:r>
          </a:p>
        </p:txBody>
      </p:sp>
      <p:sp>
        <p:nvSpPr>
          <p:cNvPr id="17412" name="Title 7"/>
          <p:cNvSpPr>
            <a:spLocks noGrp="1"/>
          </p:cNvSpPr>
          <p:nvPr>
            <p:ph type="title"/>
          </p:nvPr>
        </p:nvSpPr>
        <p:spPr bwMode="auto">
          <a:noFill/>
          <a:ln>
            <a:miter lim="800000"/>
            <a:headEnd/>
            <a:tailEnd/>
          </a:ln>
        </p:spPr>
        <p:txBody>
          <a:bodyPr wrap="square" numCol="1" anchorCtr="0" compatLnSpc="1">
            <a:prstTxWarp prst="textNoShape">
              <a:avLst/>
            </a:prstTxWarp>
          </a:bodyPr>
          <a:lstStyle/>
          <a:p>
            <a:r>
              <a:rPr lang="el-GR" smtClean="0"/>
              <a:t>Άδειες Χρήσης</a:t>
            </a:r>
          </a:p>
        </p:txBody>
      </p:sp>
      <p:sp>
        <p:nvSpPr>
          <p:cNvPr id="17411" name="Θέση αριθμού διαφάνειας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00525-0E54-41CE-88AB-DC30D3D1FEFF}" type="slidenum">
              <a:rPr lang="el-GR">
                <a:solidFill>
                  <a:prstClr val="black"/>
                </a:solidFill>
              </a:rPr>
              <a:pPr fontAlgn="base">
                <a:spcBef>
                  <a:spcPct val="0"/>
                </a:spcBef>
                <a:spcAft>
                  <a:spcPct val="0"/>
                </a:spcAft>
              </a:pPr>
              <a:t>2</a:t>
            </a:fld>
            <a:endParaRPr lang="el-GR">
              <a:solidFill>
                <a:prstClr val="black"/>
              </a:solidFill>
            </a:endParaRPr>
          </a:p>
        </p:txBody>
      </p:sp>
    </p:spTree>
    <p:custDataLst>
      <p:tags r:id="rId1"/>
    </p:custDataLst>
    <p:extLst>
      <p:ext uri="{BB962C8B-B14F-4D97-AF65-F5344CB8AC3E}">
        <p14:creationId xmlns:p14="http://schemas.microsoft.com/office/powerpoint/2010/main" val="201152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97CD61-5CA9-45F6-92B9-F7125AFBDA3A}" type="slidenum">
              <a:rPr lang="el-GR" altLang="en-US">
                <a:solidFill>
                  <a:srgbClr val="045C75"/>
                </a:solidFill>
              </a:rPr>
              <a:pPr eaLnBrk="1" hangingPunct="1"/>
              <a:t>20</a:t>
            </a:fld>
            <a:endParaRPr lang="el-GR" altLang="en-US">
              <a:solidFill>
                <a:srgbClr val="045C75"/>
              </a:solidFill>
            </a:endParaRPr>
          </a:p>
        </p:txBody>
      </p:sp>
      <p:pic>
        <p:nvPicPr>
          <p:cNvPr id="26627" name="Picture 12" descr="File0005"/>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476250" y="1634098"/>
            <a:ext cx="3603625" cy="2276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8"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29" name="Rectangle 3"/>
          <p:cNvSpPr>
            <a:spLocks noChangeArrowheads="1"/>
          </p:cNvSpPr>
          <p:nvPr/>
        </p:nvSpPr>
        <p:spPr bwMode="auto">
          <a:xfrm>
            <a:off x="1524001" y="12440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30" name="Rectangle 5"/>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1" name="Rectangle 6"/>
          <p:cNvSpPr>
            <a:spLocks noChangeArrowheads="1"/>
          </p:cNvSpPr>
          <p:nvPr/>
        </p:nvSpPr>
        <p:spPr bwMode="auto">
          <a:xfrm>
            <a:off x="1524001" y="12821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32"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3" name="Rectangle 5"/>
          <p:cNvSpPr>
            <a:spLocks noChangeArrowheads="1"/>
          </p:cNvSpPr>
          <p:nvPr/>
        </p:nvSpPr>
        <p:spPr bwMode="auto">
          <a:xfrm>
            <a:off x="1524001" y="11393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34" name="Rectangle 7"/>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5" name="Rectangle 8"/>
          <p:cNvSpPr>
            <a:spLocks noChangeArrowheads="1"/>
          </p:cNvSpPr>
          <p:nvPr/>
        </p:nvSpPr>
        <p:spPr bwMode="auto">
          <a:xfrm>
            <a:off x="1524001" y="1367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0258" name="TextBox 21"/>
          <p:cNvSpPr txBox="1">
            <a:spLocks noChangeArrowheads="1"/>
          </p:cNvSpPr>
          <p:nvPr/>
        </p:nvSpPr>
        <p:spPr bwMode="auto">
          <a:xfrm>
            <a:off x="6340562" y="1549569"/>
            <a:ext cx="335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u="sng" dirty="0">
                <a:latin typeface="+mn-lt"/>
              </a:rPr>
              <a:t>Υπολογισμός πάχους ρίζας</a:t>
            </a:r>
            <a:endParaRPr lang="en-US" altLang="en-US" u="sng" dirty="0">
              <a:latin typeface="+mn-lt"/>
            </a:endParaRPr>
          </a:p>
        </p:txBody>
      </p:sp>
      <p:sp>
        <p:nvSpPr>
          <p:cNvPr id="10259" name="TextBox 22"/>
          <p:cNvSpPr txBox="1">
            <a:spLocks noChangeArrowheads="1"/>
          </p:cNvSpPr>
          <p:nvPr/>
        </p:nvSpPr>
        <p:spPr bwMode="auto">
          <a:xfrm>
            <a:off x="6024564" y="4071939"/>
            <a:ext cx="385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u="sng">
                <a:latin typeface="+mn-lt"/>
              </a:rPr>
              <a:t>Υπολογισμός πάχους αντιρρίζας</a:t>
            </a:r>
            <a:endParaRPr lang="en-US" altLang="en-US" u="sng">
              <a:latin typeface="+mn-lt"/>
            </a:endParaRPr>
          </a:p>
        </p:txBody>
      </p:sp>
      <p:sp>
        <p:nvSpPr>
          <p:cNvPr id="26638" name="Rectangle 2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0261" name="Picture 2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7703" y="5326363"/>
            <a:ext cx="23241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3"/>
          <p:cNvSpPr>
            <a:spLocks noChangeArrowheads="1"/>
          </p:cNvSpPr>
          <p:nvPr/>
        </p:nvSpPr>
        <p:spPr bwMode="auto">
          <a:xfrm>
            <a:off x="1524001" y="1367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41"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2" name="Rectangle 3"/>
          <p:cNvSpPr>
            <a:spLocks noChangeArrowheads="1"/>
          </p:cNvSpPr>
          <p:nvPr/>
        </p:nvSpPr>
        <p:spPr bwMode="auto">
          <a:xfrm>
            <a:off x="1524001" y="977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43" name="Rectangle 5"/>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8806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3125" y="2139046"/>
            <a:ext cx="4476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Rectangle 6"/>
          <p:cNvSpPr>
            <a:spLocks noChangeArrowheads="1"/>
          </p:cNvSpPr>
          <p:nvPr/>
        </p:nvSpPr>
        <p:spPr bwMode="auto">
          <a:xfrm>
            <a:off x="1524001" y="11107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46" name="Rectangle 8"/>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88071"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856448"/>
            <a:ext cx="20764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8" name="Rectangle 9"/>
          <p:cNvSpPr>
            <a:spLocks noChangeArrowheads="1"/>
          </p:cNvSpPr>
          <p:nvPr/>
        </p:nvSpPr>
        <p:spPr bwMode="auto">
          <a:xfrm>
            <a:off x="1524001" y="1367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49" name="Rectangle 11"/>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0" name="Rectangle 12"/>
          <p:cNvSpPr>
            <a:spLocks noChangeArrowheads="1"/>
          </p:cNvSpPr>
          <p:nvPr/>
        </p:nvSpPr>
        <p:spPr bwMode="auto">
          <a:xfrm>
            <a:off x="1352551" y="977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51" name="Rectangle 1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88077"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1101" y="4528839"/>
            <a:ext cx="5924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3" name="Rectangle 15"/>
          <p:cNvSpPr>
            <a:spLocks noChangeArrowheads="1"/>
          </p:cNvSpPr>
          <p:nvPr/>
        </p:nvSpPr>
        <p:spPr bwMode="auto">
          <a:xfrm>
            <a:off x="1352551" y="11107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8" name="Rectangle 37"/>
          <p:cNvSpPr/>
          <p:nvPr/>
        </p:nvSpPr>
        <p:spPr>
          <a:xfrm>
            <a:off x="7453313" y="2713572"/>
            <a:ext cx="2357438" cy="1143000"/>
          </a:xfrm>
          <a:prstGeom prst="rect">
            <a:avLst/>
          </a:prstGeom>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9" name="Rectangle 38"/>
          <p:cNvSpPr/>
          <p:nvPr/>
        </p:nvSpPr>
        <p:spPr>
          <a:xfrm>
            <a:off x="6704828" y="5183488"/>
            <a:ext cx="2643188" cy="1000125"/>
          </a:xfrm>
          <a:prstGeom prst="rect">
            <a:avLst/>
          </a:prstGeom>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5" name="Title 2"/>
          <p:cNvSpPr>
            <a:spLocks noGrp="1"/>
          </p:cNvSpPr>
          <p:nvPr>
            <p:ph type="title"/>
          </p:nvPr>
        </p:nvSpPr>
        <p:spPr/>
        <p:txBody>
          <a:bodyPr>
            <a:normAutofit/>
          </a:bodyPr>
          <a:lstStyle/>
          <a:p>
            <a:r>
              <a:rPr lang="el-GR" dirty="0"/>
              <a:t>Ισοστατικό σύστημα </a:t>
            </a:r>
            <a:r>
              <a:rPr lang="en-US" dirty="0" smtClean="0"/>
              <a:t>Airy-</a:t>
            </a:r>
            <a:r>
              <a:rPr lang="en-US" dirty="0" err="1" smtClean="0"/>
              <a:t>Heiskanen</a:t>
            </a:r>
            <a:endParaRPr lang="en-US" dirty="0"/>
          </a:p>
        </p:txBody>
      </p:sp>
      <p:sp>
        <p:nvSpPr>
          <p:cNvPr id="34" name="11 - Ορθογώνιο"/>
          <p:cNvSpPr>
            <a:spLocks noChangeArrowheads="1"/>
          </p:cNvSpPr>
          <p:nvPr/>
        </p:nvSpPr>
        <p:spPr bwMode="auto">
          <a:xfrm>
            <a:off x="2370340" y="3951734"/>
            <a:ext cx="1904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a:latin typeface="+mn-lt"/>
              </a:rPr>
              <a:t>(</a:t>
            </a:r>
            <a:r>
              <a:rPr lang="el-GR" altLang="en-US" sz="1000" dirty="0" err="1" smtClean="0">
                <a:latin typeface="+mn-lt"/>
              </a:rPr>
              <a:t>Παπαζάχος</a:t>
            </a:r>
            <a:r>
              <a:rPr lang="el-GR" altLang="en-US" sz="1000" dirty="0" smtClean="0">
                <a:latin typeface="+mn-lt"/>
              </a:rPr>
              <a:t> &amp; </a:t>
            </a:r>
            <a:r>
              <a:rPr lang="el-GR" altLang="en-US" sz="1000" dirty="0" err="1" smtClean="0">
                <a:latin typeface="+mn-lt"/>
              </a:rPr>
              <a:t>Παπαζάχος</a:t>
            </a:r>
            <a:r>
              <a:rPr lang="el-GR" altLang="en-US" sz="1000" dirty="0" smtClean="0">
                <a:latin typeface="+mn-lt"/>
              </a:rPr>
              <a:t>, </a:t>
            </a:r>
            <a:r>
              <a:rPr lang="el-GR" altLang="en-US" sz="1000" dirty="0">
                <a:latin typeface="+mn-lt"/>
              </a:rPr>
              <a:t>2008</a:t>
            </a:r>
            <a:r>
              <a:rPr lang="en-US" altLang="en-US" sz="1000" dirty="0">
                <a:latin typeface="+mn-lt"/>
              </a:rPr>
              <a:t>)</a:t>
            </a:r>
            <a:endParaRPr lang="el-GR" altLang="en-US" sz="1000" dirty="0">
              <a:latin typeface="+mn-lt"/>
            </a:endParaRPr>
          </a:p>
        </p:txBody>
      </p:sp>
    </p:spTree>
    <p:extLst>
      <p:ext uri="{BB962C8B-B14F-4D97-AF65-F5344CB8AC3E}">
        <p14:creationId xmlns:p14="http://schemas.microsoft.com/office/powerpoint/2010/main" val="1640305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88068"/>
                                        </p:tgtEl>
                                        <p:attrNameLst>
                                          <p:attrName>style.visibility</p:attrName>
                                        </p:attrNameLst>
                                      </p:cBhvr>
                                      <p:to>
                                        <p:strVal val="visible"/>
                                      </p:to>
                                    </p:set>
                                    <p:animEffect transition="in" filter="dissolve">
                                      <p:cBhvr>
                                        <p:cTn id="11" dur="500"/>
                                        <p:tgtEl>
                                          <p:spTgt spid="880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88071"/>
                                        </p:tgtEl>
                                        <p:attrNameLst>
                                          <p:attrName>style.visibility</p:attrName>
                                        </p:attrNameLst>
                                      </p:cBhvr>
                                      <p:to>
                                        <p:strVal val="visible"/>
                                      </p:to>
                                    </p:set>
                                    <p:animEffect transition="in" filter="dissolve">
                                      <p:cBhvr>
                                        <p:cTn id="16" dur="500"/>
                                        <p:tgtEl>
                                          <p:spTgt spid="880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5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88077"/>
                                        </p:tgtEl>
                                        <p:attrNameLst>
                                          <p:attrName>style.visibility</p:attrName>
                                        </p:attrNameLst>
                                      </p:cBhvr>
                                      <p:to>
                                        <p:strVal val="visible"/>
                                      </p:to>
                                    </p:set>
                                    <p:animEffect transition="in" filter="dissolve">
                                      <p:cBhvr>
                                        <p:cTn id="29" dur="500"/>
                                        <p:tgtEl>
                                          <p:spTgt spid="8807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0261"/>
                                        </p:tgtEl>
                                        <p:attrNameLst>
                                          <p:attrName>style.visibility</p:attrName>
                                        </p:attrNameLst>
                                      </p:cBhvr>
                                      <p:to>
                                        <p:strVal val="visible"/>
                                      </p:to>
                                    </p:set>
                                    <p:animEffect transition="in" filter="dissolve">
                                      <p:cBhvr>
                                        <p:cTn id="34" dur="500"/>
                                        <p:tgtEl>
                                          <p:spTgt spid="1026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8" grpId="0"/>
      <p:bldP spid="10259" grpId="0"/>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altLang="en-US" sz="4000" dirty="0"/>
              <a:t>Αληθινός μηχανισμός </a:t>
            </a:r>
            <a:r>
              <a:rPr lang="el-GR" altLang="en-US" sz="4000" dirty="0" err="1"/>
              <a:t>βαρυτικής</a:t>
            </a:r>
            <a:r>
              <a:rPr lang="el-GR" altLang="en-US" sz="4000" dirty="0"/>
              <a:t> αντιστάθμισης</a:t>
            </a:r>
            <a:endParaRPr lang="en-US" sz="4000" dirty="0"/>
          </a:p>
        </p:txBody>
      </p:sp>
      <p:sp>
        <p:nvSpPr>
          <p:cNvPr id="4" name="Rectangle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814C7F-2761-4F25-A626-C8B59A917E10}" type="slidenum">
              <a:rPr lang="el-GR" altLang="en-US">
                <a:solidFill>
                  <a:srgbClr val="045C75"/>
                </a:solidFill>
              </a:rPr>
              <a:pPr eaLnBrk="1" hangingPunct="1"/>
              <a:t>21</a:t>
            </a:fld>
            <a:endParaRPr lang="el-GR" altLang="en-US">
              <a:solidFill>
                <a:srgbClr val="045C75"/>
              </a:solidFill>
            </a:endParaRPr>
          </a:p>
        </p:txBody>
      </p:sp>
      <p:sp>
        <p:nvSpPr>
          <p:cNvPr id="27652" name="Rectangle 3"/>
          <p:cNvSpPr>
            <a:spLocks noGrp="1" noChangeArrowheads="1"/>
          </p:cNvSpPr>
          <p:nvPr>
            <p:ph type="body" idx="4294967295"/>
          </p:nvPr>
        </p:nvSpPr>
        <p:spPr>
          <a:xfrm>
            <a:off x="609600" y="1767960"/>
            <a:ext cx="10515600" cy="4351338"/>
          </a:xfrm>
        </p:spPr>
        <p:txBody>
          <a:bodyPr/>
          <a:lstStyle/>
          <a:p>
            <a:pPr algn="just"/>
            <a:r>
              <a:rPr lang="el-GR" altLang="en-US" dirty="0"/>
              <a:t>Οι υποθέσεις </a:t>
            </a:r>
            <a:r>
              <a:rPr lang="en-US" altLang="en-US" dirty="0"/>
              <a:t>Airy </a:t>
            </a:r>
            <a:r>
              <a:rPr lang="el-GR" altLang="en-US" dirty="0"/>
              <a:t>και </a:t>
            </a:r>
            <a:r>
              <a:rPr lang="en-US" altLang="en-US" dirty="0"/>
              <a:t>Pratt </a:t>
            </a:r>
            <a:r>
              <a:rPr lang="el-GR" altLang="en-US" dirty="0"/>
              <a:t>ικανοποιούν σε πρώτη προσέγγιση τη θεωρία της ισοστασίας, ο ακριβής όμως μηχανισμός αντιστάθμισης δεν είναι γνωστός.</a:t>
            </a:r>
          </a:p>
          <a:p>
            <a:pPr algn="just"/>
            <a:r>
              <a:rPr lang="el-GR" altLang="en-US" dirty="0"/>
              <a:t>Τα σεισμικά δεδομένα έδειξαν την ύπαρξη ριζών κάτω από τις ηπείρους και </a:t>
            </a:r>
            <a:r>
              <a:rPr lang="el-GR" altLang="en-US" dirty="0" err="1"/>
              <a:t>αντιρριζών</a:t>
            </a:r>
            <a:r>
              <a:rPr lang="el-GR" altLang="en-US" dirty="0"/>
              <a:t> κάτω από τους ωκεανούς, δηλαδή </a:t>
            </a:r>
            <a:r>
              <a:rPr lang="el-GR" altLang="en-US" dirty="0" err="1"/>
              <a:t>επιβεβαιώναν</a:t>
            </a:r>
            <a:r>
              <a:rPr lang="el-GR" altLang="en-US" dirty="0"/>
              <a:t> γενικά  την υπόθεση </a:t>
            </a:r>
            <a:r>
              <a:rPr lang="en-US" altLang="en-US" dirty="0"/>
              <a:t>Airy.</a:t>
            </a:r>
            <a:r>
              <a:rPr lang="el-GR" altLang="en-US" dirty="0"/>
              <a:t> </a:t>
            </a:r>
            <a:endParaRPr lang="en-US" altLang="en-US" dirty="0"/>
          </a:p>
        </p:txBody>
      </p:sp>
    </p:spTree>
    <p:extLst>
      <p:ext uri="{BB962C8B-B14F-4D97-AF65-F5344CB8AC3E}">
        <p14:creationId xmlns:p14="http://schemas.microsoft.com/office/powerpoint/2010/main" val="560265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81D561-DE0C-497B-9C2B-D2582DDD17C5}" type="slidenum">
              <a:rPr lang="el-GR" altLang="en-US">
                <a:solidFill>
                  <a:srgbClr val="045C75"/>
                </a:solidFill>
              </a:rPr>
              <a:pPr eaLnBrk="1" hangingPunct="1"/>
              <a:t>22</a:t>
            </a:fld>
            <a:endParaRPr lang="el-GR" altLang="en-US">
              <a:solidFill>
                <a:srgbClr val="045C75"/>
              </a:solidFill>
            </a:endParaRPr>
          </a:p>
        </p:txBody>
      </p:sp>
      <p:pic>
        <p:nvPicPr>
          <p:cNvPr id="28676" name="Content Placeholder 4" descr="Heiskanen.jpg"/>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5022850" y="1311190"/>
            <a:ext cx="3714750" cy="5016500"/>
          </a:xfrm>
        </p:spPr>
      </p:pic>
      <p:sp>
        <p:nvSpPr>
          <p:cNvPr id="28678" name="TextBox 6"/>
          <p:cNvSpPr txBox="1">
            <a:spLocks noChangeArrowheads="1"/>
          </p:cNvSpPr>
          <p:nvPr/>
        </p:nvSpPr>
        <p:spPr bwMode="auto">
          <a:xfrm>
            <a:off x="9026997" y="5885292"/>
            <a:ext cx="27860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err="1">
                <a:latin typeface="+mn-lt"/>
              </a:rPr>
              <a:t>Woolard</a:t>
            </a:r>
            <a:r>
              <a:rPr lang="en-US" altLang="en-US" sz="1000" dirty="0">
                <a:latin typeface="+mn-lt"/>
              </a:rPr>
              <a:t>, </a:t>
            </a:r>
            <a:r>
              <a:rPr lang="el-GR" altLang="en-US" sz="1000" dirty="0" smtClean="0">
                <a:latin typeface="+mn-lt"/>
              </a:rPr>
              <a:t>(</a:t>
            </a:r>
            <a:r>
              <a:rPr lang="en-US" altLang="en-US" sz="1000" dirty="0" smtClean="0">
                <a:latin typeface="+mn-lt"/>
              </a:rPr>
              <a:t>1962</a:t>
            </a:r>
            <a:r>
              <a:rPr lang="el-GR" altLang="en-US" sz="1000" dirty="0" smtClean="0">
                <a:latin typeface="+mn-lt"/>
              </a:rPr>
              <a:t>)</a:t>
            </a:r>
            <a:endParaRPr lang="en-US" altLang="en-US" sz="1000" dirty="0">
              <a:latin typeface="+mn-lt"/>
            </a:endParaRPr>
          </a:p>
        </p:txBody>
      </p:sp>
      <p:sp>
        <p:nvSpPr>
          <p:cNvPr id="28679" name="Rectangle 7"/>
          <p:cNvSpPr>
            <a:spLocks noChangeArrowheads="1"/>
          </p:cNvSpPr>
          <p:nvPr/>
        </p:nvSpPr>
        <p:spPr bwMode="auto">
          <a:xfrm>
            <a:off x="1198177" y="2133601"/>
            <a:ext cx="3060786" cy="201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 typeface="Wingdings" panose="05000000000000000000" pitchFamily="2" charset="2"/>
              <a:buChar char="o"/>
            </a:pPr>
            <a:r>
              <a:rPr lang="el-GR" altLang="en-US" dirty="0">
                <a:latin typeface="+mn-lt"/>
              </a:rPr>
              <a:t> </a:t>
            </a:r>
            <a:r>
              <a:rPr lang="en-US" altLang="en-US" dirty="0">
                <a:latin typeface="+mn-lt"/>
              </a:rPr>
              <a:t>O </a:t>
            </a:r>
            <a:r>
              <a:rPr lang="en-US" altLang="en-US" dirty="0" err="1">
                <a:latin typeface="+mn-lt"/>
              </a:rPr>
              <a:t>Heiskanen</a:t>
            </a:r>
            <a:r>
              <a:rPr lang="en-US" altLang="en-US" dirty="0">
                <a:latin typeface="+mn-lt"/>
              </a:rPr>
              <a:t> </a:t>
            </a:r>
            <a:r>
              <a:rPr lang="el-GR" altLang="en-US" dirty="0">
                <a:latin typeface="+mn-lt"/>
              </a:rPr>
              <a:t>μετά από λεπτομερή μελέτη της δομής της Γης με βάση σεισμικά μοντέλα, έδειξε ότι ισχύει κατά ~2/3 η θεωρία του </a:t>
            </a:r>
            <a:r>
              <a:rPr lang="en-US" altLang="en-US" dirty="0">
                <a:latin typeface="+mn-lt"/>
              </a:rPr>
              <a:t>Airy</a:t>
            </a:r>
            <a:r>
              <a:rPr lang="el-GR" altLang="en-US" dirty="0">
                <a:latin typeface="+mn-lt"/>
              </a:rPr>
              <a:t> και κατά ~1/3 η θεωρία του </a:t>
            </a:r>
            <a:r>
              <a:rPr lang="en-US" altLang="en-US" dirty="0">
                <a:latin typeface="+mn-lt"/>
              </a:rPr>
              <a:t>Pratt.</a:t>
            </a:r>
            <a:endParaRPr lang="el-GR" altLang="en-US" dirty="0">
              <a:latin typeface="+mn-lt"/>
            </a:endParaRPr>
          </a:p>
        </p:txBody>
      </p:sp>
      <p:sp>
        <p:nvSpPr>
          <p:cNvPr id="10" name="Title 1"/>
          <p:cNvSpPr>
            <a:spLocks noGrp="1"/>
          </p:cNvSpPr>
          <p:nvPr>
            <p:ph type="title"/>
          </p:nvPr>
        </p:nvSpPr>
        <p:spPr/>
        <p:txBody>
          <a:bodyPr>
            <a:noAutofit/>
          </a:bodyPr>
          <a:lstStyle/>
          <a:p>
            <a:r>
              <a:rPr lang="el-GR" altLang="en-US" sz="4000" dirty="0"/>
              <a:t>Αληθινός μηχανισμός </a:t>
            </a:r>
            <a:r>
              <a:rPr lang="el-GR" altLang="en-US" sz="4000" dirty="0" err="1"/>
              <a:t>βαρυτικής</a:t>
            </a:r>
            <a:r>
              <a:rPr lang="el-GR" altLang="en-US" sz="4000" dirty="0"/>
              <a:t> αντιστάθμισης</a:t>
            </a:r>
            <a:endParaRPr lang="en-US" sz="4000" dirty="0"/>
          </a:p>
        </p:txBody>
      </p:sp>
    </p:spTree>
    <p:extLst>
      <p:ext uri="{BB962C8B-B14F-4D97-AF65-F5344CB8AC3E}">
        <p14:creationId xmlns:p14="http://schemas.microsoft.com/office/powerpoint/2010/main" val="4117262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2 - Ορθογώνιο"/>
          <p:cNvSpPr>
            <a:spLocks noChangeArrowheads="1"/>
          </p:cNvSpPr>
          <p:nvPr/>
        </p:nvSpPr>
        <p:spPr bwMode="auto">
          <a:xfrm>
            <a:off x="65903" y="1221483"/>
            <a:ext cx="11697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Η διαφορά της τιμής, </a:t>
            </a:r>
            <a:r>
              <a:rPr lang="el-GR" altLang="en-US" dirty="0" err="1">
                <a:latin typeface="+mn-lt"/>
              </a:rPr>
              <a:t>γ</a:t>
            </a:r>
            <a:r>
              <a:rPr lang="el-GR" altLang="en-US" baseline="-25000" dirty="0" err="1">
                <a:latin typeface="+mn-lt"/>
              </a:rPr>
              <a:t>ο</a:t>
            </a:r>
            <a:r>
              <a:rPr lang="el-GR" altLang="en-US" dirty="0">
                <a:latin typeface="+mn-lt"/>
              </a:rPr>
              <a:t>, της έντασης στην επιφάνεια του σφαιροειδούς από την τιμή </a:t>
            </a:r>
            <a:r>
              <a:rPr lang="en-US" altLang="en-US" dirty="0" err="1">
                <a:latin typeface="+mn-lt"/>
              </a:rPr>
              <a:t>g</a:t>
            </a:r>
            <a:r>
              <a:rPr lang="en-US" altLang="en-US" baseline="-25000" dirty="0" err="1">
                <a:latin typeface="+mn-lt"/>
              </a:rPr>
              <a:t>i</a:t>
            </a:r>
            <a:r>
              <a:rPr lang="el-GR" altLang="en-US" dirty="0">
                <a:latin typeface="+mn-lt"/>
              </a:rPr>
              <a:t>, αυτής στην επιφάνεια του γεωειδούς λέγεται </a:t>
            </a:r>
            <a:r>
              <a:rPr lang="el-GR" altLang="en-US" b="1" dirty="0">
                <a:latin typeface="+mn-lt"/>
              </a:rPr>
              <a:t>ισοστατική ανωμαλία.</a:t>
            </a:r>
            <a:r>
              <a:rPr lang="el-GR" altLang="en-US" dirty="0">
                <a:latin typeface="+mn-lt"/>
              </a:rPr>
              <a:t> Από τα παραπάνω προκύπτει ότι:</a:t>
            </a:r>
          </a:p>
        </p:txBody>
      </p:sp>
      <p:grpSp>
        <p:nvGrpSpPr>
          <p:cNvPr id="7173" name="8 - Ομάδα"/>
          <p:cNvGrpSpPr>
            <a:grpSpLocks/>
          </p:cNvGrpSpPr>
          <p:nvPr/>
        </p:nvGrpSpPr>
        <p:grpSpPr bwMode="auto">
          <a:xfrm>
            <a:off x="3403386" y="2017734"/>
            <a:ext cx="6481066" cy="571500"/>
            <a:chOff x="1928813" y="1785938"/>
            <a:chExt cx="6481066" cy="571500"/>
          </a:xfrm>
        </p:grpSpPr>
        <p:graphicFrame>
          <p:nvGraphicFramePr>
            <p:cNvPr id="7170" name="Object 2"/>
            <p:cNvGraphicFramePr>
              <a:graphicFrameLocks noChangeAspect="1"/>
            </p:cNvGraphicFramePr>
            <p:nvPr/>
          </p:nvGraphicFramePr>
          <p:xfrm>
            <a:off x="1928813" y="1785938"/>
            <a:ext cx="5359400" cy="571500"/>
          </p:xfrm>
          <a:graphic>
            <a:graphicData uri="http://schemas.openxmlformats.org/presentationml/2006/ole">
              <mc:AlternateContent xmlns:mc="http://schemas.openxmlformats.org/markup-compatibility/2006">
                <mc:Choice xmlns:v="urn:schemas-microsoft-com:vml" Requires="v">
                  <p:oleObj spid="_x0000_s7182" name="Equation" r:id="rId3" imgW="2298600" imgH="241200" progId="Equation.DSMT4">
                    <p:embed/>
                  </p:oleObj>
                </mc:Choice>
                <mc:Fallback>
                  <p:oleObj name="Equation" r:id="rId3" imgW="229860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1785938"/>
                          <a:ext cx="5359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9" name="Rectangle 11"/>
            <p:cNvSpPr>
              <a:spLocks noChangeArrowheads="1"/>
            </p:cNvSpPr>
            <p:nvPr/>
          </p:nvSpPr>
          <p:spPr bwMode="auto">
            <a:xfrm>
              <a:off x="7858125" y="1928813"/>
              <a:ext cx="5517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dirty="0">
                  <a:solidFill>
                    <a:srgbClr val="000000"/>
                  </a:solidFill>
                  <a:latin typeface="+mn-lt"/>
                  <a:cs typeface="Times New Roman" panose="02020603050405020304" pitchFamily="18" charset="0"/>
                </a:rPr>
                <a:t>(6.74)</a:t>
              </a:r>
              <a:endParaRPr lang="el-GR" altLang="en-US" sz="1200" dirty="0">
                <a:solidFill>
                  <a:srgbClr val="000000"/>
                </a:solidFill>
                <a:latin typeface="+mn-lt"/>
              </a:endParaRPr>
            </a:p>
          </p:txBody>
        </p:sp>
      </p:grpSp>
      <p:sp>
        <p:nvSpPr>
          <p:cNvPr id="6" name="5 - Ορθογώνιο"/>
          <p:cNvSpPr/>
          <p:nvPr/>
        </p:nvSpPr>
        <p:spPr>
          <a:xfrm>
            <a:off x="7175501" y="3163590"/>
            <a:ext cx="3349625" cy="95410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l-GR" sz="1400" dirty="0">
                <a:solidFill>
                  <a:schemeClr val="tx1"/>
                </a:solidFill>
              </a:rPr>
              <a:t>Οι ισοστατικές ανωμαλίες στις ανατολικές Άλπεις (β-20</a:t>
            </a:r>
            <a:r>
              <a:rPr lang="en-US" sz="1400" dirty="0">
                <a:solidFill>
                  <a:schemeClr val="tx1"/>
                </a:solidFill>
              </a:rPr>
              <a:t>km</a:t>
            </a:r>
            <a:r>
              <a:rPr lang="el-GR" sz="1400" dirty="0">
                <a:solidFill>
                  <a:schemeClr val="tx1"/>
                </a:solidFill>
              </a:rPr>
              <a:t>, γ</a:t>
            </a:r>
            <a:r>
              <a:rPr lang="en-US" sz="1400" dirty="0">
                <a:solidFill>
                  <a:schemeClr val="tx1"/>
                </a:solidFill>
              </a:rPr>
              <a:t>-40km</a:t>
            </a:r>
            <a:r>
              <a:rPr lang="el-GR" sz="1400" dirty="0">
                <a:solidFill>
                  <a:schemeClr val="tx1"/>
                </a:solidFill>
              </a:rPr>
              <a:t>) είναι μικρότερες των ανωμαλιών </a:t>
            </a:r>
            <a:r>
              <a:rPr lang="el-GR" sz="1400" b="1" dirty="0" err="1">
                <a:solidFill>
                  <a:schemeClr val="tx1"/>
                </a:solidFill>
              </a:rPr>
              <a:t>Bouguer</a:t>
            </a:r>
            <a:r>
              <a:rPr lang="el-GR" sz="1400" b="1" dirty="0">
                <a:solidFill>
                  <a:schemeClr val="tx1"/>
                </a:solidFill>
              </a:rPr>
              <a:t> (ε) </a:t>
            </a:r>
            <a:r>
              <a:rPr lang="el-GR" sz="1400" dirty="0">
                <a:solidFill>
                  <a:schemeClr val="tx1"/>
                </a:solidFill>
              </a:rPr>
              <a:t>και των ανωμαλιών </a:t>
            </a:r>
            <a:r>
              <a:rPr lang="el-GR" sz="1400" b="1" dirty="0">
                <a:solidFill>
                  <a:schemeClr val="tx1"/>
                </a:solidFill>
              </a:rPr>
              <a:t>ελεύθερου αέρα (δ)</a:t>
            </a:r>
          </a:p>
        </p:txBody>
      </p:sp>
      <p:sp>
        <p:nvSpPr>
          <p:cNvPr id="7" name="6 - Ορθογώνιο"/>
          <p:cNvSpPr/>
          <p:nvPr/>
        </p:nvSpPr>
        <p:spPr>
          <a:xfrm>
            <a:off x="7310439" y="4660901"/>
            <a:ext cx="3214687" cy="138499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l-GR" sz="1400" dirty="0"/>
              <a:t>Το γεγονός ότι οι ισοστατικές ανωμαλίες είναι μικρές και μεταβάλλονται </a:t>
            </a:r>
          </a:p>
          <a:p>
            <a:pPr algn="ctr">
              <a:defRPr/>
            </a:pPr>
            <a:r>
              <a:rPr lang="el-GR" sz="1400" dirty="0"/>
              <a:t>γύρω από το μηδέν δείχνει ότι ισχύει</a:t>
            </a:r>
            <a:r>
              <a:rPr lang="en-US" sz="1400" dirty="0"/>
              <a:t> </a:t>
            </a:r>
            <a:r>
              <a:rPr lang="el-GR" sz="1400" dirty="0"/>
              <a:t>(κατά προσέγγιση) η</a:t>
            </a:r>
          </a:p>
          <a:p>
            <a:pPr algn="ctr">
              <a:defRPr/>
            </a:pPr>
            <a:r>
              <a:rPr lang="el-GR" sz="1400" dirty="0"/>
              <a:t>θεωρία της ισοστασίας </a:t>
            </a:r>
            <a:endParaRPr lang="en-US" sz="1400" dirty="0"/>
          </a:p>
          <a:p>
            <a:pPr algn="ctr">
              <a:defRPr/>
            </a:pPr>
            <a:r>
              <a:rPr lang="el-GR" sz="1400" dirty="0"/>
              <a:t>(μοντέλο </a:t>
            </a:r>
            <a:r>
              <a:rPr lang="el-GR" sz="1400" dirty="0" err="1"/>
              <a:t>Airy</a:t>
            </a:r>
            <a:r>
              <a:rPr lang="el-GR" sz="1400" dirty="0"/>
              <a:t>-</a:t>
            </a:r>
            <a:r>
              <a:rPr lang="el-GR" sz="1400" dirty="0" err="1"/>
              <a:t>Heiskanen</a:t>
            </a:r>
            <a:r>
              <a:rPr lang="el-GR" sz="1400" dirty="0"/>
              <a:t>).</a:t>
            </a:r>
          </a:p>
        </p:txBody>
      </p:sp>
      <p:grpSp>
        <p:nvGrpSpPr>
          <p:cNvPr id="7176" name="10 - Ομάδα"/>
          <p:cNvGrpSpPr>
            <a:grpSpLocks/>
          </p:cNvGrpSpPr>
          <p:nvPr/>
        </p:nvGrpSpPr>
        <p:grpSpPr bwMode="auto">
          <a:xfrm>
            <a:off x="453084" y="2641987"/>
            <a:ext cx="5008604" cy="3774225"/>
            <a:chOff x="0" y="2428875"/>
            <a:chExt cx="5680075" cy="4505607"/>
          </a:xfrm>
        </p:grpSpPr>
        <p:pic>
          <p:nvPicPr>
            <p:cNvPr id="7177"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814" b="1961"/>
            <a:stretch>
              <a:fillRect/>
            </a:stretch>
          </p:blipFill>
          <p:spPr bwMode="auto">
            <a:xfrm>
              <a:off x="0" y="2428875"/>
              <a:ext cx="56800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9 - Ορθογώνιο"/>
            <p:cNvSpPr>
              <a:spLocks noChangeArrowheads="1"/>
            </p:cNvSpPr>
            <p:nvPr/>
          </p:nvSpPr>
          <p:spPr bwMode="auto">
            <a:xfrm>
              <a:off x="335787" y="6631361"/>
              <a:ext cx="4577854" cy="303121"/>
            </a:xfrm>
            <a:prstGeom prst="rect">
              <a:avLst/>
            </a:prstGeom>
            <a:noFill/>
            <a:ln w="9525">
              <a:noFill/>
              <a:miter lim="800000"/>
              <a:headEnd/>
              <a:tailEnd/>
            </a:ln>
          </p:spPr>
          <p:txBody>
            <a:bodyPr wrap="none">
              <a:spAutoFit/>
            </a:bodyPr>
            <a:lstStyle/>
            <a:p>
              <a:pPr>
                <a:defRPr/>
              </a:pPr>
              <a:r>
                <a:rPr lang="en-US" sz="1050" dirty="0"/>
                <a:t>(</a:t>
              </a:r>
              <a:r>
                <a:rPr lang="el-GR" sz="1050" dirty="0"/>
                <a:t>Παπαζάχος </a:t>
              </a:r>
              <a:r>
                <a:rPr lang="el-GR" sz="1050" dirty="0" smtClean="0"/>
                <a:t>&amp; Παπαζάχος 2008,τροποποιημένο </a:t>
              </a:r>
              <a:r>
                <a:rPr lang="el-GR" sz="1050" dirty="0"/>
                <a:t>από </a:t>
              </a:r>
              <a:r>
                <a:rPr lang="en-US" sz="1050" dirty="0"/>
                <a:t>Holopainen,1947)</a:t>
              </a:r>
              <a:endParaRPr lang="el-GR" sz="1050" dirty="0"/>
            </a:p>
          </p:txBody>
        </p:sp>
      </p:grpSp>
      <p:sp>
        <p:nvSpPr>
          <p:cNvPr id="4" name="Title 3"/>
          <p:cNvSpPr>
            <a:spLocks noGrp="1"/>
          </p:cNvSpPr>
          <p:nvPr>
            <p:ph type="title"/>
          </p:nvPr>
        </p:nvSpPr>
        <p:spPr/>
        <p:txBody>
          <a:bodyPr>
            <a:normAutofit/>
          </a:bodyPr>
          <a:lstStyle/>
          <a:p>
            <a:r>
              <a:rPr lang="el-GR" dirty="0"/>
              <a:t>Ισοστατική </a:t>
            </a:r>
            <a:r>
              <a:rPr lang="el-GR" dirty="0" smtClean="0"/>
              <a:t>Ανωμαλία</a:t>
            </a:r>
            <a:endParaRPr lang="en-US" dirty="0"/>
          </a:p>
        </p:txBody>
      </p:sp>
    </p:spTree>
    <p:extLst>
      <p:ext uri="{BB962C8B-B14F-4D97-AF65-F5344CB8AC3E}">
        <p14:creationId xmlns:p14="http://schemas.microsoft.com/office/powerpoint/2010/main" val="758553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2 - Ορθογώνιο"/>
          <p:cNvSpPr>
            <a:spLocks noChangeArrowheads="1"/>
          </p:cNvSpPr>
          <p:nvPr/>
        </p:nvSpPr>
        <p:spPr bwMode="auto">
          <a:xfrm>
            <a:off x="0" y="1249273"/>
            <a:ext cx="84767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Ο ακριβής μηχανισμός της </a:t>
            </a:r>
            <a:r>
              <a:rPr lang="el-GR" altLang="en-US" dirty="0" err="1">
                <a:latin typeface="+mn-lt"/>
              </a:rPr>
              <a:t>βαρυτικής</a:t>
            </a:r>
            <a:r>
              <a:rPr lang="el-GR" altLang="en-US" dirty="0">
                <a:latin typeface="+mn-lt"/>
              </a:rPr>
              <a:t> αντιστάθμισης δεν είναι γνωστός. Οι υποθέσεις </a:t>
            </a:r>
            <a:r>
              <a:rPr lang="el-GR" altLang="en-US" dirty="0" err="1">
                <a:latin typeface="+mn-lt"/>
              </a:rPr>
              <a:t>Airy</a:t>
            </a:r>
            <a:r>
              <a:rPr lang="el-GR" altLang="en-US" dirty="0">
                <a:latin typeface="+mn-lt"/>
              </a:rPr>
              <a:t> και </a:t>
            </a:r>
            <a:r>
              <a:rPr lang="el-GR" altLang="en-US" dirty="0" err="1">
                <a:latin typeface="+mn-lt"/>
              </a:rPr>
              <a:t>Pratt</a:t>
            </a:r>
            <a:r>
              <a:rPr lang="el-GR" altLang="en-US" dirty="0">
                <a:latin typeface="+mn-lt"/>
              </a:rPr>
              <a:t> αποτελούν ακραία μοντέλα ενός συνόλου πιθανών μοντέλων </a:t>
            </a:r>
            <a:r>
              <a:rPr lang="el-GR" altLang="en-US" dirty="0" err="1">
                <a:latin typeface="+mn-lt"/>
              </a:rPr>
              <a:t>βαρυτικής</a:t>
            </a:r>
            <a:r>
              <a:rPr lang="el-GR" altLang="en-US" dirty="0">
                <a:latin typeface="+mn-lt"/>
              </a:rPr>
              <a:t> αντιστάθμισης.</a:t>
            </a:r>
          </a:p>
        </p:txBody>
      </p:sp>
      <p:sp>
        <p:nvSpPr>
          <p:cNvPr id="8197" name="4 - Ορθογώνιο"/>
          <p:cNvSpPr>
            <a:spLocks noChangeArrowheads="1"/>
          </p:cNvSpPr>
          <p:nvPr/>
        </p:nvSpPr>
        <p:spPr bwMode="auto">
          <a:xfrm>
            <a:off x="77167" y="2431885"/>
            <a:ext cx="822136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sz="1600" dirty="0">
                <a:latin typeface="+mn-lt"/>
              </a:rPr>
              <a:t>Από τη σύγκριση, αποτελεσμάτων που προκύπτουν από μετρήσεις του πεδίου βαρύτητας της Γης, με αποτελέσματα που βασίζονται σεισμικές παρατηρήσεις, μπορούμε να βγάλουμε ορισμένα συμπεράσματα για τον πραγματικό μηχανισμό της </a:t>
            </a:r>
            <a:r>
              <a:rPr lang="el-GR" altLang="en-US" sz="1600" dirty="0" err="1">
                <a:latin typeface="+mn-lt"/>
              </a:rPr>
              <a:t>βαρυτικής</a:t>
            </a:r>
            <a:r>
              <a:rPr lang="el-GR" altLang="en-US" sz="1600" dirty="0">
                <a:latin typeface="+mn-lt"/>
              </a:rPr>
              <a:t> αντιστάθμισης. </a:t>
            </a:r>
          </a:p>
          <a:p>
            <a:pPr algn="just" eaLnBrk="1" hangingPunct="1"/>
            <a:endParaRPr lang="el-GR" altLang="en-US" sz="1600" dirty="0">
              <a:latin typeface="+mn-lt"/>
            </a:endParaRPr>
          </a:p>
          <a:p>
            <a:pPr algn="just" eaLnBrk="1" hangingPunct="1"/>
            <a:r>
              <a:rPr lang="el-GR" altLang="en-US" sz="1600" dirty="0">
                <a:latin typeface="+mn-lt"/>
              </a:rPr>
              <a:t>Αναμένεται, ότι η ταχύτητα διάδοσης, </a:t>
            </a:r>
            <a:r>
              <a:rPr lang="el-GR" altLang="en-US" sz="1600" b="1" i="1" dirty="0">
                <a:latin typeface="+mn-lt"/>
              </a:rPr>
              <a:t>α</a:t>
            </a:r>
            <a:r>
              <a:rPr lang="el-GR" altLang="en-US" sz="1600" i="1" dirty="0">
                <a:latin typeface="+mn-lt"/>
              </a:rPr>
              <a:t>, των επιμηκών κυμάτων είναι ανάλογη του αντιστρόφου της </a:t>
            </a:r>
            <a:r>
              <a:rPr lang="el-GR" altLang="en-US" sz="1600" dirty="0">
                <a:latin typeface="+mn-lt"/>
              </a:rPr>
              <a:t>τετραγωνικής ρίζας της πυκνότητας, όταν οι ελαστικές σταθερές </a:t>
            </a:r>
            <a:r>
              <a:rPr lang="el-GR" altLang="en-US" sz="1600" b="1" i="1" dirty="0">
                <a:latin typeface="+mn-lt"/>
              </a:rPr>
              <a:t>μ</a:t>
            </a:r>
            <a:r>
              <a:rPr lang="el-GR" altLang="en-US" sz="1600" i="1" dirty="0">
                <a:latin typeface="+mn-lt"/>
              </a:rPr>
              <a:t> και </a:t>
            </a:r>
            <a:r>
              <a:rPr lang="el-GR" altLang="en-US" sz="1600" b="1" i="1" dirty="0">
                <a:latin typeface="+mn-lt"/>
              </a:rPr>
              <a:t>λ</a:t>
            </a:r>
            <a:r>
              <a:rPr lang="el-GR" altLang="en-US" sz="1600" i="1" dirty="0">
                <a:latin typeface="+mn-lt"/>
              </a:rPr>
              <a:t> δεν </a:t>
            </a:r>
            <a:r>
              <a:rPr lang="el-GR" altLang="en-US" sz="1600" dirty="0">
                <a:latin typeface="+mn-lt"/>
              </a:rPr>
              <a:t>μεταβάλλονται με την πυκνότητα. Επειδή, όμως, οι ελαστικές σταθερές μεταβάλλονται με την πυκνότητα, εργαστηριακές μετρήσεις της πυκνότητας και της ταχύτητας χρησιμοποιήθηκαν για την εύρεση σχέσεων μεταξύ αυτών, όπως είναι οι σχέσεις (2.3) και (2.4) και το διπλανό σχήμα .</a:t>
            </a:r>
          </a:p>
        </p:txBody>
      </p:sp>
      <p:pic>
        <p:nvPicPr>
          <p:cNvPr id="81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6735" y="1324067"/>
            <a:ext cx="35528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9 - Ομάδα"/>
          <p:cNvGrpSpPr>
            <a:grpSpLocks/>
          </p:cNvGrpSpPr>
          <p:nvPr/>
        </p:nvGrpSpPr>
        <p:grpSpPr bwMode="auto">
          <a:xfrm>
            <a:off x="3592471" y="5108151"/>
            <a:ext cx="3357563" cy="1022350"/>
            <a:chOff x="1285852" y="5643578"/>
            <a:chExt cx="3357978" cy="1022350"/>
          </a:xfrm>
        </p:grpSpPr>
        <p:graphicFrame>
          <p:nvGraphicFramePr>
            <p:cNvPr id="8194" name="Object 2"/>
            <p:cNvGraphicFramePr>
              <a:graphicFrameLocks noChangeAspect="1"/>
            </p:cNvGraphicFramePr>
            <p:nvPr/>
          </p:nvGraphicFramePr>
          <p:xfrm>
            <a:off x="1285852" y="5643578"/>
            <a:ext cx="2486025" cy="1022350"/>
          </p:xfrm>
          <a:graphic>
            <a:graphicData uri="http://schemas.openxmlformats.org/presentationml/2006/ole">
              <mc:AlternateContent xmlns:mc="http://schemas.openxmlformats.org/markup-compatibility/2006">
                <mc:Choice xmlns:v="urn:schemas-microsoft-com:vml" Requires="v">
                  <p:oleObj spid="_x0000_s8205" name="Equation" r:id="rId4" imgW="1066680" imgH="431640" progId="Equation.DSMT4">
                    <p:embed/>
                  </p:oleObj>
                </mc:Choice>
                <mc:Fallback>
                  <p:oleObj name="Equation" r:id="rId4" imgW="10666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52" y="5643578"/>
                          <a:ext cx="2486025"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0" name="Rectangle 11"/>
            <p:cNvSpPr>
              <a:spLocks noChangeArrowheads="1"/>
            </p:cNvSpPr>
            <p:nvPr/>
          </p:nvSpPr>
          <p:spPr bwMode="auto">
            <a:xfrm>
              <a:off x="4143372" y="5795207"/>
              <a:ext cx="500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a:solidFill>
                    <a:srgbClr val="000000"/>
                  </a:solidFill>
                  <a:cs typeface="Times New Roman" panose="02020603050405020304" pitchFamily="18" charset="0"/>
                </a:rPr>
                <a:t>(2.3)</a:t>
              </a:r>
              <a:endParaRPr lang="el-GR" altLang="en-US" sz="1200">
                <a:solidFill>
                  <a:srgbClr val="000000"/>
                </a:solidFill>
              </a:endParaRPr>
            </a:p>
          </p:txBody>
        </p:sp>
        <p:sp>
          <p:nvSpPr>
            <p:cNvPr id="8201" name="Rectangle 11"/>
            <p:cNvSpPr>
              <a:spLocks noChangeArrowheads="1"/>
            </p:cNvSpPr>
            <p:nvPr/>
          </p:nvSpPr>
          <p:spPr bwMode="auto">
            <a:xfrm>
              <a:off x="4143372" y="6295273"/>
              <a:ext cx="500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a:solidFill>
                    <a:srgbClr val="000000"/>
                  </a:solidFill>
                  <a:cs typeface="Times New Roman" panose="02020603050405020304" pitchFamily="18" charset="0"/>
                </a:rPr>
                <a:t>(2.4)</a:t>
              </a:r>
              <a:endParaRPr lang="el-GR" altLang="en-US" sz="1200">
                <a:solidFill>
                  <a:srgbClr val="000000"/>
                </a:solidFill>
              </a:endParaRPr>
            </a:p>
          </p:txBody>
        </p:sp>
      </p:grpSp>
      <p:sp>
        <p:nvSpPr>
          <p:cNvPr id="3" name="Title 2"/>
          <p:cNvSpPr>
            <a:spLocks noGrp="1"/>
          </p:cNvSpPr>
          <p:nvPr>
            <p:ph type="title"/>
          </p:nvPr>
        </p:nvSpPr>
        <p:spPr/>
        <p:txBody>
          <a:bodyPr>
            <a:normAutofit fontScale="90000"/>
          </a:bodyPr>
          <a:lstStyle/>
          <a:p>
            <a:r>
              <a:rPr lang="el-GR" dirty="0"/>
              <a:t>Ο Αληθινός Μηχανισμός </a:t>
            </a:r>
            <a:r>
              <a:rPr lang="el-GR" dirty="0" err="1"/>
              <a:t>Βαρυτικής</a:t>
            </a:r>
            <a:r>
              <a:rPr lang="el-GR" dirty="0"/>
              <a:t> </a:t>
            </a:r>
            <a:r>
              <a:rPr lang="el-GR" dirty="0" smtClean="0"/>
              <a:t>Αντιστάθμισης</a:t>
            </a:r>
            <a:endParaRPr lang="en-US" dirty="0"/>
          </a:p>
        </p:txBody>
      </p:sp>
      <p:sp>
        <p:nvSpPr>
          <p:cNvPr id="10" name="Rectangle 9"/>
          <p:cNvSpPr/>
          <p:nvPr/>
        </p:nvSpPr>
        <p:spPr>
          <a:xfrm>
            <a:off x="9006054" y="6154381"/>
            <a:ext cx="2576346" cy="261610"/>
          </a:xfrm>
          <a:prstGeom prst="rect">
            <a:avLst/>
          </a:prstGeom>
        </p:spPr>
        <p:txBody>
          <a:bodyPr wrap="none">
            <a:spAutoFit/>
          </a:bodyPr>
          <a:lstStyle/>
          <a:p>
            <a:r>
              <a:rPr lang="el-GR" sz="1100" dirty="0"/>
              <a:t>(τροποποιημένο από </a:t>
            </a:r>
            <a:r>
              <a:rPr lang="en-US" sz="1100" dirty="0"/>
              <a:t>Ludwig et al</a:t>
            </a:r>
            <a:r>
              <a:rPr lang="el-GR" sz="1100" dirty="0"/>
              <a:t>., 1970</a:t>
            </a:r>
            <a:r>
              <a:rPr lang="el-GR" sz="1100" dirty="0" smtClean="0"/>
              <a:t>)</a:t>
            </a:r>
            <a:endParaRPr lang="en-US" sz="1100" dirty="0"/>
          </a:p>
        </p:txBody>
      </p:sp>
    </p:spTree>
    <p:extLst>
      <p:ext uri="{BB962C8B-B14F-4D97-AF65-F5344CB8AC3E}">
        <p14:creationId xmlns:p14="http://schemas.microsoft.com/office/powerpoint/2010/main" val="843533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1 - Ορθογώνιο"/>
          <p:cNvSpPr>
            <a:spLocks noChangeArrowheads="1"/>
          </p:cNvSpPr>
          <p:nvPr/>
        </p:nvSpPr>
        <p:spPr bwMode="auto">
          <a:xfrm>
            <a:off x="0" y="1351645"/>
            <a:ext cx="116318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Από τις σχέσεις αυτές και από μετρήσεις της μέσης ταχύτητας, </a:t>
            </a:r>
            <a:r>
              <a:rPr lang="el-GR" altLang="en-US" b="1" i="1" dirty="0">
                <a:latin typeface="+mn-lt"/>
              </a:rPr>
              <a:t>α</a:t>
            </a:r>
            <a:r>
              <a:rPr lang="el-GR" altLang="en-US" i="1" dirty="0">
                <a:latin typeface="+mn-lt"/>
              </a:rPr>
              <a:t>, στο φλοιό και </a:t>
            </a:r>
            <a:r>
              <a:rPr lang="el-GR" altLang="en-US" dirty="0">
                <a:latin typeface="+mn-lt"/>
              </a:rPr>
              <a:t>τον πάνω μανδύα προκύπτει ότι μπορούμε να δεχθούμε κατά προσέγγιση </a:t>
            </a:r>
            <a:r>
              <a:rPr lang="el-GR" altLang="en-US" b="1" i="1" dirty="0">
                <a:latin typeface="+mn-lt"/>
              </a:rPr>
              <a:t>ρ</a:t>
            </a:r>
            <a:r>
              <a:rPr lang="el-GR" altLang="en-US" b="1" i="1" baseline="-25000" dirty="0">
                <a:latin typeface="+mn-lt"/>
              </a:rPr>
              <a:t>c</a:t>
            </a:r>
            <a:r>
              <a:rPr lang="el-GR" altLang="en-US" b="1" i="1" dirty="0">
                <a:latin typeface="+mn-lt"/>
              </a:rPr>
              <a:t>~2800 </a:t>
            </a:r>
            <a:r>
              <a:rPr lang="el-GR" altLang="en-US" b="1" dirty="0">
                <a:latin typeface="+mn-lt"/>
              </a:rPr>
              <a:t>Kgm</a:t>
            </a:r>
            <a:r>
              <a:rPr lang="el-GR" altLang="en-US" b="1" baseline="30000" dirty="0">
                <a:latin typeface="+mn-lt"/>
              </a:rPr>
              <a:t>-3</a:t>
            </a:r>
            <a:r>
              <a:rPr lang="el-GR" altLang="en-US" b="1" dirty="0">
                <a:latin typeface="+mn-lt"/>
              </a:rPr>
              <a:t> </a:t>
            </a:r>
            <a:r>
              <a:rPr lang="el-GR" altLang="en-US" dirty="0">
                <a:latin typeface="+mn-lt"/>
              </a:rPr>
              <a:t>και </a:t>
            </a:r>
            <a:r>
              <a:rPr lang="el-GR" altLang="en-US" b="1" i="1" dirty="0">
                <a:latin typeface="+mn-lt"/>
              </a:rPr>
              <a:t>ρ</a:t>
            </a:r>
            <a:r>
              <a:rPr lang="el-GR" altLang="en-US" b="1" i="1" baseline="-25000" dirty="0">
                <a:latin typeface="+mn-lt"/>
              </a:rPr>
              <a:t>m</a:t>
            </a:r>
            <a:r>
              <a:rPr lang="el-GR" altLang="en-US" b="1" i="1" dirty="0">
                <a:latin typeface="+mn-lt"/>
              </a:rPr>
              <a:t>~3300 Kgm</a:t>
            </a:r>
            <a:r>
              <a:rPr lang="el-GR" altLang="en-US" b="1" i="1" baseline="30000" dirty="0">
                <a:latin typeface="+mn-lt"/>
              </a:rPr>
              <a:t>-3</a:t>
            </a:r>
            <a:r>
              <a:rPr lang="el-GR" altLang="en-US" i="1" dirty="0">
                <a:latin typeface="+mn-lt"/>
              </a:rPr>
              <a:t>, οπότε από τη σχέση (6.71) προκύπτει ότι οι ρίζες του </a:t>
            </a:r>
            <a:r>
              <a:rPr lang="el-GR" altLang="en-US" dirty="0">
                <a:latin typeface="+mn-lt"/>
              </a:rPr>
              <a:t>φλοιού πρέπει να είναι κατοπτρικές εικόνες της επιφάνειας της Γης μεγεθυσμένες κατά περίπου 5-6 φορές. </a:t>
            </a:r>
          </a:p>
        </p:txBody>
      </p:sp>
      <p:grpSp>
        <p:nvGrpSpPr>
          <p:cNvPr id="9220" name="4 - Ομάδα"/>
          <p:cNvGrpSpPr>
            <a:grpSpLocks/>
          </p:cNvGrpSpPr>
          <p:nvPr/>
        </p:nvGrpSpPr>
        <p:grpSpPr bwMode="auto">
          <a:xfrm>
            <a:off x="4652964" y="2071688"/>
            <a:ext cx="3228975" cy="957262"/>
            <a:chOff x="3128956" y="2571744"/>
            <a:chExt cx="3228994" cy="957263"/>
          </a:xfrm>
        </p:grpSpPr>
        <p:graphicFrame>
          <p:nvGraphicFramePr>
            <p:cNvPr id="9218" name="Object 3"/>
            <p:cNvGraphicFramePr>
              <a:graphicFrameLocks noChangeAspect="1"/>
            </p:cNvGraphicFramePr>
            <p:nvPr/>
          </p:nvGraphicFramePr>
          <p:xfrm>
            <a:off x="3128956" y="2571744"/>
            <a:ext cx="1803400" cy="957263"/>
          </p:xfrm>
          <a:graphic>
            <a:graphicData uri="http://schemas.openxmlformats.org/presentationml/2006/ole">
              <mc:AlternateContent xmlns:mc="http://schemas.openxmlformats.org/markup-compatibility/2006">
                <mc:Choice xmlns:v="urn:schemas-microsoft-com:vml" Requires="v">
                  <p:oleObj spid="_x0000_s9229" name="Equation" r:id="rId3" imgW="825480" imgH="431640" progId="Equation.DSMT4">
                    <p:embed/>
                  </p:oleObj>
                </mc:Choice>
                <mc:Fallback>
                  <p:oleObj name="Equation" r:id="rId3" imgW="82548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956" y="2571744"/>
                          <a:ext cx="18034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Rectangle 11"/>
            <p:cNvSpPr>
              <a:spLocks noChangeArrowheads="1"/>
            </p:cNvSpPr>
            <p:nvPr/>
          </p:nvSpPr>
          <p:spPr bwMode="auto">
            <a:xfrm>
              <a:off x="5772162" y="3000372"/>
              <a:ext cx="58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a:solidFill>
                    <a:srgbClr val="000000"/>
                  </a:solidFill>
                  <a:cs typeface="Times New Roman" panose="02020603050405020304" pitchFamily="18" charset="0"/>
                </a:rPr>
                <a:t>(6.71)</a:t>
              </a:r>
              <a:endParaRPr lang="el-GR" altLang="en-US" sz="1200">
                <a:solidFill>
                  <a:srgbClr val="000000"/>
                </a:solidFill>
              </a:endParaRPr>
            </a:p>
          </p:txBody>
        </p:sp>
      </p:grpSp>
      <p:sp>
        <p:nvSpPr>
          <p:cNvPr id="9221" name="5 - Ορθογώνιο"/>
          <p:cNvSpPr>
            <a:spLocks noChangeArrowheads="1"/>
          </p:cNvSpPr>
          <p:nvPr/>
        </p:nvSpPr>
        <p:spPr bwMode="auto">
          <a:xfrm>
            <a:off x="65904" y="3211513"/>
            <a:ext cx="1156592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Η ύπαρξη ανάλογης αντιστοιχίας, όπως επιβεβαιώθηκε από ανεξάρτητες μετρήσεις δείχνει ότι, σε πρώτη προσέγγιση, ισχύει ο μηχανισμός αντιστάθμισης κατά </a:t>
            </a:r>
            <a:r>
              <a:rPr lang="en-US" altLang="en-US" dirty="0">
                <a:latin typeface="+mn-lt"/>
              </a:rPr>
              <a:t>Airy.</a:t>
            </a:r>
            <a:endParaRPr lang="el-GR" altLang="en-US" dirty="0">
              <a:latin typeface="+mn-lt"/>
            </a:endParaRPr>
          </a:p>
        </p:txBody>
      </p:sp>
      <p:sp>
        <p:nvSpPr>
          <p:cNvPr id="9222" name="6 - Ορθογώνιο"/>
          <p:cNvSpPr>
            <a:spLocks noChangeArrowheads="1"/>
          </p:cNvSpPr>
          <p:nvPr/>
        </p:nvSpPr>
        <p:spPr bwMode="auto">
          <a:xfrm>
            <a:off x="65904" y="4143375"/>
            <a:ext cx="115659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Λεπτομερής, όμως, μελέτη της δομής της Γης σε διάφορες περιοχές αυτής, έδειξε ότι η υπόθεση </a:t>
            </a:r>
            <a:r>
              <a:rPr lang="el-GR" altLang="en-US" b="1" dirty="0" err="1">
                <a:latin typeface="+mn-lt"/>
              </a:rPr>
              <a:t>Airy</a:t>
            </a:r>
            <a:r>
              <a:rPr lang="el-GR" altLang="en-US" dirty="0">
                <a:latin typeface="+mn-lt"/>
              </a:rPr>
              <a:t> δεν μπορεί να ερμηνεύσει πλήρως τις παρατηρήσεις, αν δεν λάβουμε υπόψη την κατακόρυφη μεταβολή της ταχύτητας που παρατηρήθηκε στο φλοιό και τη μεταβολή της ταχύτητας στον πάνω μανδύα από τόπο σε τόπο. </a:t>
            </a:r>
          </a:p>
        </p:txBody>
      </p:sp>
      <p:sp>
        <p:nvSpPr>
          <p:cNvPr id="8" name="7 - Ορθογώνιο"/>
          <p:cNvSpPr/>
          <p:nvPr/>
        </p:nvSpPr>
        <p:spPr>
          <a:xfrm>
            <a:off x="807308" y="5272089"/>
            <a:ext cx="10429103" cy="9239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l-GR" dirty="0">
                <a:solidFill>
                  <a:schemeClr val="tx1"/>
                </a:solidFill>
              </a:rPr>
              <a:t>Αυτό σημαίνει ότι αν και ο μηχανισμός της γενικευμένης υπόθεσης του </a:t>
            </a:r>
            <a:r>
              <a:rPr lang="el-GR" b="1" dirty="0" err="1">
                <a:solidFill>
                  <a:schemeClr val="tx1"/>
                </a:solidFill>
              </a:rPr>
              <a:t>Airy</a:t>
            </a:r>
            <a:r>
              <a:rPr lang="el-GR" dirty="0">
                <a:solidFill>
                  <a:schemeClr val="tx1"/>
                </a:solidFill>
              </a:rPr>
              <a:t>, που προτάθηκε από τον </a:t>
            </a:r>
            <a:r>
              <a:rPr lang="el-GR" b="1" dirty="0" err="1">
                <a:solidFill>
                  <a:schemeClr val="tx1"/>
                </a:solidFill>
              </a:rPr>
              <a:t>Heiskanen</a:t>
            </a:r>
            <a:r>
              <a:rPr lang="el-GR" dirty="0">
                <a:solidFill>
                  <a:schemeClr val="tx1"/>
                </a:solidFill>
              </a:rPr>
              <a:t>, ερμηνεύει καλύτερα τις σεισμικές παρατηρήσεις, η υπόθεση του μηχανισμού αντιστάθμισης του </a:t>
            </a:r>
            <a:r>
              <a:rPr lang="el-GR" b="1" dirty="0" err="1">
                <a:solidFill>
                  <a:schemeClr val="tx1"/>
                </a:solidFill>
              </a:rPr>
              <a:t>Pratt</a:t>
            </a:r>
            <a:r>
              <a:rPr lang="el-GR" b="1" dirty="0">
                <a:solidFill>
                  <a:schemeClr val="tx1"/>
                </a:solidFill>
              </a:rPr>
              <a:t> </a:t>
            </a:r>
            <a:r>
              <a:rPr lang="el-GR" dirty="0">
                <a:solidFill>
                  <a:schemeClr val="tx1"/>
                </a:solidFill>
              </a:rPr>
              <a:t>εξακολουθεί να ισχύει μερικώς.</a:t>
            </a:r>
          </a:p>
        </p:txBody>
      </p:sp>
      <p:sp>
        <p:nvSpPr>
          <p:cNvPr id="10" name="Title 2"/>
          <p:cNvSpPr>
            <a:spLocks noGrp="1"/>
          </p:cNvSpPr>
          <p:nvPr>
            <p:ph type="title"/>
          </p:nvPr>
        </p:nvSpPr>
        <p:spPr/>
        <p:txBody>
          <a:bodyPr>
            <a:normAutofit fontScale="90000"/>
          </a:bodyPr>
          <a:lstStyle/>
          <a:p>
            <a:r>
              <a:rPr lang="el-GR" dirty="0"/>
              <a:t>Ο Αληθινός Μηχανισμός </a:t>
            </a:r>
            <a:r>
              <a:rPr lang="el-GR" dirty="0" err="1"/>
              <a:t>Βαρυτικής</a:t>
            </a:r>
            <a:r>
              <a:rPr lang="el-GR" dirty="0"/>
              <a:t> </a:t>
            </a:r>
            <a:r>
              <a:rPr lang="el-GR" dirty="0" smtClean="0"/>
              <a:t>Αντιστάθμισης</a:t>
            </a:r>
            <a:endParaRPr lang="en-US" dirty="0"/>
          </a:p>
        </p:txBody>
      </p:sp>
    </p:spTree>
    <p:extLst>
      <p:ext uri="{BB962C8B-B14F-4D97-AF65-F5344CB8AC3E}">
        <p14:creationId xmlns:p14="http://schemas.microsoft.com/office/powerpoint/2010/main" val="3773393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 Ορθογώνιο"/>
          <p:cNvSpPr>
            <a:spLocks noChangeArrowheads="1"/>
          </p:cNvSpPr>
          <p:nvPr/>
        </p:nvSpPr>
        <p:spPr bwMode="auto">
          <a:xfrm>
            <a:off x="82378" y="1235364"/>
            <a:ext cx="119036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sz="1600" dirty="0">
                <a:latin typeface="+mn-lt"/>
              </a:rPr>
              <a:t>Οι </a:t>
            </a:r>
            <a:r>
              <a:rPr lang="el-GR" altLang="en-US" sz="1600" b="1" dirty="0">
                <a:latin typeface="+mn-lt"/>
              </a:rPr>
              <a:t>ανωμαλίες ελεύθερου αέρα </a:t>
            </a:r>
            <a:r>
              <a:rPr lang="el-GR" altLang="en-US" sz="1600" dirty="0">
                <a:latin typeface="+mn-lt"/>
              </a:rPr>
              <a:t>παίρνουν γενικά υψηλές θετικές τιμές. Οι τιμές αυτές αντιστοιχούν στις ανωμαλίες που θα αναμένονταν αν οι μάζες που βρίσκονται πάνω από το γεωειδές θεωρηθούν συμπιεσμένες αμέσως κάτω από την επιφάνεια του γεωειδούς. οι ανωμαλίες ελεύθερου αέρα χρησιμοποιούνται για γεωδαιτικούς σκοπούς</a:t>
            </a:r>
          </a:p>
        </p:txBody>
      </p:sp>
      <p:sp>
        <p:nvSpPr>
          <p:cNvPr id="29700" name="3 - Ορθογώνιο"/>
          <p:cNvSpPr>
            <a:spLocks noChangeArrowheads="1"/>
          </p:cNvSpPr>
          <p:nvPr/>
        </p:nvSpPr>
        <p:spPr bwMode="auto">
          <a:xfrm>
            <a:off x="148281" y="2027238"/>
            <a:ext cx="11903676"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sz="1600" dirty="0"/>
              <a:t>Οι </a:t>
            </a:r>
            <a:r>
              <a:rPr lang="el-GR" altLang="en-US" sz="1600" b="1" dirty="0"/>
              <a:t>ανωμαλίες </a:t>
            </a:r>
            <a:r>
              <a:rPr lang="el-GR" altLang="en-US" sz="1600" b="1" dirty="0" err="1"/>
              <a:t>Bouguer</a:t>
            </a:r>
            <a:r>
              <a:rPr lang="el-GR" altLang="en-US" sz="1600" b="1" dirty="0"/>
              <a:t> </a:t>
            </a:r>
            <a:r>
              <a:rPr lang="el-GR" altLang="en-US" sz="1600" dirty="0"/>
              <a:t>χρησιμοποιούνται για γεωφυσικούς, κυρίως, σκοπούς. λαμβάνουν αρνητικές τιμές σε ορεινές περιοχές και θετικές τιμές στους ωκεανούς, ως αποτέλεσμα της ισοστασίας. Υπάρχουν όμως περιοχές για τις οποίες δεν ισχύει ο γενικός αυτός κανόνας.</a:t>
            </a:r>
          </a:p>
        </p:txBody>
      </p:sp>
      <p:sp>
        <p:nvSpPr>
          <p:cNvPr id="29701" name="6 - Ορθογώνιο"/>
          <p:cNvSpPr>
            <a:spLocks noChangeArrowheads="1"/>
          </p:cNvSpPr>
          <p:nvPr/>
        </p:nvSpPr>
        <p:spPr bwMode="auto">
          <a:xfrm>
            <a:off x="6675581" y="3090568"/>
            <a:ext cx="52080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sz="1600" dirty="0">
                <a:latin typeface="+mn-lt"/>
              </a:rPr>
              <a:t>Η </a:t>
            </a:r>
            <a:r>
              <a:rPr lang="el-GR" altLang="en-US" sz="1600" b="1" dirty="0">
                <a:latin typeface="+mn-lt"/>
              </a:rPr>
              <a:t>ανωμαλία</a:t>
            </a:r>
            <a:r>
              <a:rPr lang="el-GR" altLang="en-US" sz="1600" dirty="0">
                <a:latin typeface="+mn-lt"/>
              </a:rPr>
              <a:t> </a:t>
            </a:r>
            <a:r>
              <a:rPr lang="el-GR" altLang="en-US" sz="1600" b="1" dirty="0" err="1">
                <a:latin typeface="+mn-lt"/>
              </a:rPr>
              <a:t>Bouguer</a:t>
            </a:r>
            <a:r>
              <a:rPr lang="el-GR" altLang="en-US" sz="1600" dirty="0">
                <a:latin typeface="+mn-lt"/>
              </a:rPr>
              <a:t> είναι μηδενική στην ηπειρωτική περιοχή όταν δεν έχουμε μηχανισμό</a:t>
            </a:r>
            <a:r>
              <a:rPr lang="en-US" altLang="en-US" sz="1600" dirty="0">
                <a:latin typeface="+mn-lt"/>
              </a:rPr>
              <a:t> </a:t>
            </a:r>
            <a:r>
              <a:rPr lang="el-GR" altLang="en-US" sz="1600" dirty="0">
                <a:latin typeface="+mn-lt"/>
              </a:rPr>
              <a:t>αντιστάθμισης, ενώ αντίθετα η ανωμαλία ελεύθερου αέρα μειώνεται στο κέντρο της ηπειρωτικής περιοχής στην περίπτωση τυπικού μηχανισμού αντιστάθμισης. </a:t>
            </a:r>
          </a:p>
        </p:txBody>
      </p:sp>
      <p:grpSp>
        <p:nvGrpSpPr>
          <p:cNvPr id="29702" name="13 - Ομάδα"/>
          <p:cNvGrpSpPr>
            <a:grpSpLocks/>
          </p:cNvGrpSpPr>
          <p:nvPr/>
        </p:nvGrpSpPr>
        <p:grpSpPr bwMode="auto">
          <a:xfrm>
            <a:off x="1176466" y="2714626"/>
            <a:ext cx="4857750" cy="3571875"/>
            <a:chOff x="2357438" y="1714500"/>
            <a:chExt cx="6583362" cy="4603750"/>
          </a:xfrm>
        </p:grpSpPr>
        <p:pic>
          <p:nvPicPr>
            <p:cNvPr id="29705" name="Picture 14" descr="Sx6.1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714500"/>
              <a:ext cx="6583362"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Line 8"/>
            <p:cNvSpPr>
              <a:spLocks noChangeShapeType="1"/>
            </p:cNvSpPr>
            <p:nvPr/>
          </p:nvSpPr>
          <p:spPr bwMode="auto">
            <a:xfrm>
              <a:off x="6588125" y="2133600"/>
              <a:ext cx="2087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9"/>
            <p:cNvSpPr>
              <a:spLocks noChangeShapeType="1"/>
            </p:cNvSpPr>
            <p:nvPr/>
          </p:nvSpPr>
          <p:spPr bwMode="auto">
            <a:xfrm>
              <a:off x="6588125" y="2781300"/>
              <a:ext cx="2087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0"/>
            <p:cNvSpPr>
              <a:spLocks noChangeShapeType="1"/>
            </p:cNvSpPr>
            <p:nvPr/>
          </p:nvSpPr>
          <p:spPr bwMode="auto">
            <a:xfrm>
              <a:off x="3276600" y="2276475"/>
              <a:ext cx="2087563"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1"/>
            <p:cNvSpPr>
              <a:spLocks noChangeShapeType="1"/>
            </p:cNvSpPr>
            <p:nvPr/>
          </p:nvSpPr>
          <p:spPr bwMode="auto">
            <a:xfrm>
              <a:off x="3276600" y="3789363"/>
              <a:ext cx="2087563"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Oval 14"/>
            <p:cNvSpPr>
              <a:spLocks noChangeArrowheads="1"/>
            </p:cNvSpPr>
            <p:nvPr/>
          </p:nvSpPr>
          <p:spPr bwMode="auto">
            <a:xfrm>
              <a:off x="3203575" y="3573463"/>
              <a:ext cx="2305050" cy="431800"/>
            </a:xfrm>
            <a:prstGeom prst="ellipse">
              <a:avLst/>
            </a:pr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1" name="Oval 15"/>
            <p:cNvSpPr>
              <a:spLocks noChangeArrowheads="1"/>
            </p:cNvSpPr>
            <p:nvPr/>
          </p:nvSpPr>
          <p:spPr bwMode="auto">
            <a:xfrm>
              <a:off x="6516688" y="3068638"/>
              <a:ext cx="2305050" cy="792162"/>
            </a:xfrm>
            <a:prstGeom prst="ellipse">
              <a:avLst/>
            </a:pr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22" name="21 - Ορθογώνιο"/>
          <p:cNvSpPr/>
          <p:nvPr/>
        </p:nvSpPr>
        <p:spPr>
          <a:xfrm>
            <a:off x="6880515" y="5002090"/>
            <a:ext cx="5003072"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l-GR" sz="1400" dirty="0"/>
              <a:t>Είναι προφανές ότι η συνδυασμένη μελέτη των ανωμαλιών ελεύθερου αέρα και </a:t>
            </a:r>
            <a:r>
              <a:rPr lang="el-GR" sz="1400" dirty="0" err="1"/>
              <a:t>Bouguer</a:t>
            </a:r>
            <a:r>
              <a:rPr lang="el-GR" sz="1400" dirty="0"/>
              <a:t> επιτρέπει τον καθορισμό του μοντέλου που ισχύει σε κάθε περιοχή.</a:t>
            </a:r>
          </a:p>
        </p:txBody>
      </p:sp>
      <p:sp>
        <p:nvSpPr>
          <p:cNvPr id="29704" name="14 - Ορθογώνιο"/>
          <p:cNvSpPr>
            <a:spLocks noChangeArrowheads="1"/>
          </p:cNvSpPr>
          <p:nvPr/>
        </p:nvSpPr>
        <p:spPr bwMode="auto">
          <a:xfrm>
            <a:off x="5615589" y="6162561"/>
            <a:ext cx="3512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dirty="0"/>
              <a:t>(</a:t>
            </a:r>
            <a:r>
              <a:rPr lang="el-GR" altLang="en-US" sz="900" dirty="0"/>
              <a:t>Παπαζάχος </a:t>
            </a:r>
            <a:r>
              <a:rPr lang="el-GR" altLang="en-US" sz="900" dirty="0" smtClean="0"/>
              <a:t>&amp; Παπαζάχος, 2008,τροποποιημένο </a:t>
            </a:r>
            <a:r>
              <a:rPr lang="el-GR" altLang="en-US" sz="900" dirty="0"/>
              <a:t>από </a:t>
            </a:r>
            <a:r>
              <a:rPr lang="en-US" altLang="en-US" sz="900" dirty="0"/>
              <a:t>Bott,1982)</a:t>
            </a:r>
            <a:endParaRPr lang="el-GR" altLang="en-US" sz="900" dirty="0"/>
          </a:p>
        </p:txBody>
      </p:sp>
      <p:sp>
        <p:nvSpPr>
          <p:cNvPr id="3" name="Title 2"/>
          <p:cNvSpPr>
            <a:spLocks noGrp="1"/>
          </p:cNvSpPr>
          <p:nvPr>
            <p:ph type="title"/>
          </p:nvPr>
        </p:nvSpPr>
        <p:spPr/>
        <p:txBody>
          <a:bodyPr>
            <a:normAutofit fontScale="90000"/>
          </a:bodyPr>
          <a:lstStyle/>
          <a:p>
            <a:r>
              <a:rPr lang="el-GR" dirty="0"/>
              <a:t>Κατανομή των Ανωμαλιών Βαρύτητας στην Επιφάνεια της </a:t>
            </a:r>
            <a:r>
              <a:rPr lang="el-GR" dirty="0" smtClean="0"/>
              <a:t>Γης</a:t>
            </a:r>
            <a:endParaRPr lang="en-US" dirty="0"/>
          </a:p>
        </p:txBody>
      </p:sp>
    </p:spTree>
    <p:extLst>
      <p:ext uri="{BB962C8B-B14F-4D97-AF65-F5344CB8AC3E}">
        <p14:creationId xmlns:p14="http://schemas.microsoft.com/office/powerpoint/2010/main" val="722723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n-US" dirty="0"/>
              <a:t>Ισοστατική ανωμαλία</a:t>
            </a:r>
            <a:r>
              <a:rPr lang="en-US" altLang="en-US" dirty="0"/>
              <a:t> </a:t>
            </a:r>
            <a:r>
              <a:rPr lang="el-GR" altLang="en-US" dirty="0"/>
              <a:t>και </a:t>
            </a:r>
            <a:r>
              <a:rPr lang="el-GR" altLang="en-US" dirty="0" smtClean="0"/>
              <a:t>αντιστάθμιση</a:t>
            </a:r>
            <a:endParaRPr lang="en-US" dirty="0"/>
          </a:p>
        </p:txBody>
      </p:sp>
      <p:sp>
        <p:nvSpPr>
          <p:cNvPr id="15" name="Rectangle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31988D-A65D-40A1-8BA1-8C0D46D2A48A}" type="slidenum">
              <a:rPr lang="el-GR" altLang="en-US">
                <a:solidFill>
                  <a:srgbClr val="045C75"/>
                </a:solidFill>
              </a:rPr>
              <a:pPr eaLnBrk="1" hangingPunct="1"/>
              <a:t>27</a:t>
            </a:fld>
            <a:endParaRPr lang="el-GR" altLang="en-US">
              <a:solidFill>
                <a:srgbClr val="045C75"/>
              </a:solidFill>
            </a:endParaRPr>
          </a:p>
        </p:txBody>
      </p:sp>
      <p:pic>
        <p:nvPicPr>
          <p:cNvPr id="13316"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4349" t="10722" r="41304" b="39951"/>
          <a:stretch>
            <a:fillRect/>
          </a:stretch>
        </p:blipFill>
        <p:spPr>
          <a:xfrm>
            <a:off x="717766" y="2676526"/>
            <a:ext cx="4035425" cy="1855788"/>
          </a:xfrm>
          <a:noFill/>
        </p:spPr>
      </p:pic>
      <p:sp>
        <p:nvSpPr>
          <p:cNvPr id="6" name="TextBox 5"/>
          <p:cNvSpPr txBox="1"/>
          <p:nvPr/>
        </p:nvSpPr>
        <p:spPr>
          <a:xfrm>
            <a:off x="259193" y="1521508"/>
            <a:ext cx="11384692" cy="646331"/>
          </a:xfrm>
          <a:prstGeom prst="rect">
            <a:avLst/>
          </a:prstGeom>
          <a:noFill/>
        </p:spPr>
        <p:txBody>
          <a:bodyPr wrap="square">
            <a:spAutoFit/>
          </a:bodyPr>
          <a:lstStyle/>
          <a:p>
            <a:pPr algn="just">
              <a:defRPr/>
            </a:pPr>
            <a:r>
              <a:rPr lang="el-GR" dirty="0"/>
              <a:t>Οι </a:t>
            </a:r>
            <a:r>
              <a:rPr lang="el-GR" dirty="0" err="1"/>
              <a:t>βαρυτικές</a:t>
            </a:r>
            <a:r>
              <a:rPr lang="el-GR" dirty="0"/>
              <a:t> μετρήσεις μπορούν να καθορίσουν αν μία περιοχή βρίσκεται σε ισοστατική αντιστάθμιση. Αν ισχύει αυτό, η ισοστατική ανωμαλία πρέπει να είναι σχεδόν </a:t>
            </a:r>
            <a:r>
              <a:rPr lang="el-GR" i="1" dirty="0"/>
              <a:t>μηδενική</a:t>
            </a:r>
            <a:r>
              <a:rPr lang="el-GR" dirty="0"/>
              <a:t>.</a:t>
            </a:r>
            <a:endParaRPr lang="en-US" dirty="0"/>
          </a:p>
        </p:txBody>
      </p:sp>
      <p:grpSp>
        <p:nvGrpSpPr>
          <p:cNvPr id="2" name="Group 9"/>
          <p:cNvGrpSpPr>
            <a:grpSpLocks/>
          </p:cNvGrpSpPr>
          <p:nvPr/>
        </p:nvGrpSpPr>
        <p:grpSpPr bwMode="auto">
          <a:xfrm>
            <a:off x="7643385" y="4652963"/>
            <a:ext cx="4000500" cy="1428750"/>
            <a:chOff x="4572000" y="3000372"/>
            <a:chExt cx="4000528" cy="1428760"/>
          </a:xfrm>
        </p:grpSpPr>
        <p:sp>
          <p:nvSpPr>
            <p:cNvPr id="9" name="Rectangle 8"/>
            <p:cNvSpPr/>
            <p:nvPr/>
          </p:nvSpPr>
          <p:spPr>
            <a:xfrm>
              <a:off x="4572000" y="3000372"/>
              <a:ext cx="4000528" cy="1428760"/>
            </a:xfrm>
            <a:prstGeom prst="rect">
              <a:avLst/>
            </a:prstGeom>
            <a:noFill/>
            <a:ln w="31750" cmpd="dbl">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5" name="TextBox 6"/>
            <p:cNvSpPr txBox="1">
              <a:spLocks noChangeArrowheads="1"/>
            </p:cNvSpPr>
            <p:nvPr/>
          </p:nvSpPr>
          <p:spPr bwMode="auto">
            <a:xfrm>
              <a:off x="4714876" y="3143248"/>
              <a:ext cx="3786214" cy="11906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latin typeface="+mn-lt"/>
                </a:rPr>
                <a:t>Αν η περιοχή δεν βρίσκεται σε ισοστατική ισορροπία η υπολογιζόμενη ανωμαλία είναι ~ Δ</a:t>
              </a:r>
              <a:r>
                <a:rPr lang="en-US" altLang="en-US" dirty="0" err="1">
                  <a:latin typeface="+mn-lt"/>
                </a:rPr>
                <a:t>g</a:t>
              </a:r>
              <a:r>
                <a:rPr lang="en-US" altLang="en-US" baseline="-25000" dirty="0" err="1">
                  <a:latin typeface="+mn-lt"/>
                </a:rPr>
                <a:t>B</a:t>
              </a:r>
              <a:r>
                <a:rPr lang="en-US" altLang="en-US" dirty="0">
                  <a:latin typeface="+mn-lt"/>
                </a:rPr>
                <a:t>=</a:t>
              </a:r>
              <a:r>
                <a:rPr lang="el-GR" altLang="en-US" dirty="0">
                  <a:latin typeface="+mn-lt"/>
                </a:rPr>
                <a:t>140</a:t>
              </a:r>
              <a:r>
                <a:rPr lang="en-US" altLang="en-US" dirty="0" err="1">
                  <a:latin typeface="+mn-lt"/>
                </a:rPr>
                <a:t>mgal</a:t>
              </a:r>
              <a:r>
                <a:rPr lang="el-GR" altLang="en-US" dirty="0">
                  <a:latin typeface="+mn-lt"/>
                </a:rPr>
                <a:t> </a:t>
              </a:r>
              <a:endParaRPr lang="en-US" altLang="en-US" dirty="0">
                <a:latin typeface="+mn-lt"/>
              </a:endParaRPr>
            </a:p>
          </p:txBody>
        </p:sp>
      </p:grpSp>
      <p:sp>
        <p:nvSpPr>
          <p:cNvPr id="8" name="TextBox 7"/>
          <p:cNvSpPr txBox="1">
            <a:spLocks noChangeArrowheads="1"/>
          </p:cNvSpPr>
          <p:nvPr/>
        </p:nvSpPr>
        <p:spPr bwMode="auto">
          <a:xfrm>
            <a:off x="2010421" y="4722257"/>
            <a:ext cx="4143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i="1" dirty="0">
                <a:latin typeface="+mn-lt"/>
              </a:rPr>
              <a:t>Βαθυμετρία και ανωμαλία ελεύθερου αέρα στα ηπειρωτικά περιθώρια της Μ. Βρετανίας </a:t>
            </a:r>
            <a:r>
              <a:rPr lang="en-US" altLang="en-US" sz="1600" i="1" dirty="0">
                <a:latin typeface="+mn-lt"/>
              </a:rPr>
              <a:t>(McKenzie, 2004)</a:t>
            </a:r>
          </a:p>
        </p:txBody>
      </p:sp>
      <p:sp>
        <p:nvSpPr>
          <p:cNvPr id="13322" name="Rectangle 10"/>
          <p:cNvSpPr>
            <a:spLocks noChangeArrowheads="1"/>
          </p:cNvSpPr>
          <p:nvPr/>
        </p:nvSpPr>
        <p:spPr bwMode="auto">
          <a:xfrm>
            <a:off x="8219649" y="2852739"/>
            <a:ext cx="1584325" cy="9366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b="1" i="1" dirty="0">
                <a:latin typeface="+mn-lt"/>
              </a:rPr>
              <a:t>ρ</a:t>
            </a:r>
            <a:r>
              <a:rPr lang="en-US" altLang="en-US" b="1" i="1" baseline="-25000" dirty="0">
                <a:latin typeface="+mn-lt"/>
              </a:rPr>
              <a:t>W</a:t>
            </a:r>
            <a:r>
              <a:rPr lang="el-GR" altLang="en-US" b="1" i="1" baseline="30000" dirty="0">
                <a:latin typeface="+mn-lt"/>
              </a:rPr>
              <a:t>=</a:t>
            </a:r>
            <a:r>
              <a:rPr lang="el-GR" altLang="en-US" b="1" i="1" dirty="0">
                <a:latin typeface="+mn-lt"/>
              </a:rPr>
              <a:t>1</a:t>
            </a:r>
            <a:r>
              <a:rPr lang="en-US" altLang="en-US" b="1" i="1" dirty="0">
                <a:latin typeface="+mn-lt"/>
              </a:rPr>
              <a:t> gr/cm</a:t>
            </a:r>
            <a:r>
              <a:rPr lang="en-US" altLang="en-US" b="1" i="1" baseline="30000" dirty="0">
                <a:latin typeface="+mn-lt"/>
              </a:rPr>
              <a:t>3</a:t>
            </a:r>
            <a:endParaRPr lang="el-GR" altLang="en-US" b="1" i="1" dirty="0">
              <a:latin typeface="+mn-lt"/>
            </a:endParaRPr>
          </a:p>
        </p:txBody>
      </p:sp>
      <p:sp>
        <p:nvSpPr>
          <p:cNvPr id="13323" name="Rectangle 11"/>
          <p:cNvSpPr>
            <a:spLocks noChangeArrowheads="1"/>
          </p:cNvSpPr>
          <p:nvPr/>
        </p:nvSpPr>
        <p:spPr bwMode="auto">
          <a:xfrm>
            <a:off x="9803974" y="2852739"/>
            <a:ext cx="1584325" cy="936625"/>
          </a:xfrm>
          <a:prstGeom prst="rect">
            <a:avLst/>
          </a:prstGeom>
          <a:solidFill>
            <a:srgbClr val="80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mn-lt"/>
            </a:endParaRPr>
          </a:p>
        </p:txBody>
      </p:sp>
      <p:sp>
        <p:nvSpPr>
          <p:cNvPr id="13324" name="Line 12"/>
          <p:cNvSpPr>
            <a:spLocks noChangeShapeType="1"/>
          </p:cNvSpPr>
          <p:nvPr/>
        </p:nvSpPr>
        <p:spPr bwMode="auto">
          <a:xfrm>
            <a:off x="8110047" y="2852739"/>
            <a:ext cx="0" cy="93662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5" name="Text Box 13"/>
          <p:cNvSpPr txBox="1">
            <a:spLocks noChangeArrowheads="1"/>
          </p:cNvSpPr>
          <p:nvPr/>
        </p:nvSpPr>
        <p:spPr bwMode="auto">
          <a:xfrm>
            <a:off x="7283024" y="3141663"/>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mn-lt"/>
              </a:rPr>
              <a:t>h=2km</a:t>
            </a:r>
            <a:endParaRPr lang="el-GR" altLang="en-US" b="1">
              <a:latin typeface="+mn-lt"/>
            </a:endParaRPr>
          </a:p>
        </p:txBody>
      </p:sp>
      <p:sp>
        <p:nvSpPr>
          <p:cNvPr id="13327" name="Rectangle 15"/>
          <p:cNvSpPr>
            <a:spLocks noChangeArrowheads="1"/>
          </p:cNvSpPr>
          <p:nvPr/>
        </p:nvSpPr>
        <p:spPr bwMode="auto">
          <a:xfrm>
            <a:off x="9875410" y="3141663"/>
            <a:ext cx="15303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b="1" i="1" dirty="0">
                <a:solidFill>
                  <a:schemeClr val="bg1"/>
                </a:solidFill>
                <a:latin typeface="+mn-lt"/>
              </a:rPr>
              <a:t>ρ</a:t>
            </a:r>
            <a:r>
              <a:rPr lang="en-US" altLang="en-US" b="1" i="1" baseline="-25000" dirty="0">
                <a:solidFill>
                  <a:schemeClr val="bg1"/>
                </a:solidFill>
                <a:latin typeface="+mn-lt"/>
              </a:rPr>
              <a:t>c</a:t>
            </a:r>
            <a:r>
              <a:rPr lang="en-US" altLang="en-US" b="1" i="1" u="sng" dirty="0">
                <a:solidFill>
                  <a:schemeClr val="bg1"/>
                </a:solidFill>
                <a:latin typeface="+mn-lt"/>
              </a:rPr>
              <a:t>~</a:t>
            </a:r>
            <a:r>
              <a:rPr lang="en-US" altLang="en-US" b="1" i="1" dirty="0">
                <a:solidFill>
                  <a:schemeClr val="bg1"/>
                </a:solidFill>
                <a:latin typeface="+mn-lt"/>
              </a:rPr>
              <a:t> </a:t>
            </a:r>
            <a:r>
              <a:rPr lang="el-GR" altLang="en-US" b="1" i="1" dirty="0">
                <a:solidFill>
                  <a:schemeClr val="bg1"/>
                </a:solidFill>
                <a:latin typeface="+mn-lt"/>
              </a:rPr>
              <a:t>2.7</a:t>
            </a:r>
            <a:r>
              <a:rPr lang="en-US" altLang="en-US" b="1" i="1" dirty="0">
                <a:solidFill>
                  <a:schemeClr val="bg1"/>
                </a:solidFill>
                <a:latin typeface="+mn-lt"/>
              </a:rPr>
              <a:t>gr/cm3</a:t>
            </a:r>
            <a:endParaRPr lang="el-GR" altLang="en-US" b="1" i="1" dirty="0">
              <a:solidFill>
                <a:schemeClr val="bg1"/>
              </a:solidFill>
              <a:latin typeface="+mn-lt"/>
            </a:endParaRPr>
          </a:p>
        </p:txBody>
      </p:sp>
      <p:graphicFrame>
        <p:nvGraphicFramePr>
          <p:cNvPr id="13328" name="Object 16"/>
          <p:cNvGraphicFramePr>
            <a:graphicFrameLocks noChangeAspect="1"/>
          </p:cNvGraphicFramePr>
          <p:nvPr>
            <p:extLst>
              <p:ext uri="{D42A27DB-BD31-4B8C-83A1-F6EECF244321}">
                <p14:modId xmlns:p14="http://schemas.microsoft.com/office/powerpoint/2010/main" val="3520574603"/>
              </p:ext>
            </p:extLst>
          </p:nvPr>
        </p:nvGraphicFramePr>
        <p:xfrm>
          <a:off x="7714823" y="3860801"/>
          <a:ext cx="3586162" cy="671513"/>
        </p:xfrm>
        <a:graphic>
          <a:graphicData uri="http://schemas.openxmlformats.org/presentationml/2006/ole">
            <mc:AlternateContent xmlns:mc="http://schemas.openxmlformats.org/markup-compatibility/2006">
              <mc:Choice xmlns:v="urn:schemas-microsoft-com:vml" Requires="v">
                <p:oleObj spid="_x0000_s10253" name="Equation" r:id="rId4" imgW="1206360" imgH="228600" progId="Equation.DSMT4">
                  <p:embed/>
                </p:oleObj>
              </mc:Choice>
              <mc:Fallback>
                <p:oleObj name="Equation" r:id="rId4" imgW="120636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4823" y="3860801"/>
                        <a:ext cx="3586162" cy="671513"/>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Tree>
    <p:extLst>
      <p:ext uri="{BB962C8B-B14F-4D97-AF65-F5344CB8AC3E}">
        <p14:creationId xmlns:p14="http://schemas.microsoft.com/office/powerpoint/2010/main" val="1428997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dissolve">
                                      <p:cBhvr>
                                        <p:cTn id="7" dur="500"/>
                                        <p:tgtEl>
                                          <p:spTgt spid="133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23"/>
                                        </p:tgtEl>
                                        <p:attrNameLst>
                                          <p:attrName>style.visibility</p:attrName>
                                        </p:attrNameLst>
                                      </p:cBhvr>
                                      <p:to>
                                        <p:strVal val="visible"/>
                                      </p:to>
                                    </p:set>
                                    <p:animEffect transition="in" filter="dissolve">
                                      <p:cBhvr>
                                        <p:cTn id="10" dur="500"/>
                                        <p:tgtEl>
                                          <p:spTgt spid="133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324"/>
                                        </p:tgtEl>
                                        <p:attrNameLst>
                                          <p:attrName>style.visibility</p:attrName>
                                        </p:attrNameLst>
                                      </p:cBhvr>
                                      <p:to>
                                        <p:strVal val="visible"/>
                                      </p:to>
                                    </p:set>
                                    <p:animEffect transition="in" filter="dissolve">
                                      <p:cBhvr>
                                        <p:cTn id="13" dur="500"/>
                                        <p:tgtEl>
                                          <p:spTgt spid="133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325"/>
                                        </p:tgtEl>
                                        <p:attrNameLst>
                                          <p:attrName>style.visibility</p:attrName>
                                        </p:attrNameLst>
                                      </p:cBhvr>
                                      <p:to>
                                        <p:strVal val="visible"/>
                                      </p:to>
                                    </p:set>
                                    <p:animEffect transition="in" filter="dissolve">
                                      <p:cBhvr>
                                        <p:cTn id="16" dur="500"/>
                                        <p:tgtEl>
                                          <p:spTgt spid="1332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327"/>
                                        </p:tgtEl>
                                        <p:attrNameLst>
                                          <p:attrName>style.visibility</p:attrName>
                                        </p:attrNameLst>
                                      </p:cBhvr>
                                      <p:to>
                                        <p:strVal val="visible"/>
                                      </p:to>
                                    </p:set>
                                    <p:animEffect transition="in" filter="dissolve">
                                      <p:cBhvr>
                                        <p:cTn id="19" dur="500"/>
                                        <p:tgtEl>
                                          <p:spTgt spid="13327"/>
                                        </p:tgtEl>
                                      </p:cBhvr>
                                    </p:animEffect>
                                  </p:childTnLst>
                                </p:cTn>
                              </p:par>
                              <p:par>
                                <p:cTn id="20" presetID="9" presetClass="entr" presetSubtype="0" fill="hold" nodeType="withEffect">
                                  <p:stCondLst>
                                    <p:cond delay="0"/>
                                  </p:stCondLst>
                                  <p:childTnLst>
                                    <p:set>
                                      <p:cBhvr>
                                        <p:cTn id="21" dur="1" fill="hold">
                                          <p:stCondLst>
                                            <p:cond delay="0"/>
                                          </p:stCondLst>
                                        </p:cTn>
                                        <p:tgtEl>
                                          <p:spTgt spid="13328"/>
                                        </p:tgtEl>
                                        <p:attrNameLst>
                                          <p:attrName>style.visibility</p:attrName>
                                        </p:attrNameLst>
                                      </p:cBhvr>
                                      <p:to>
                                        <p:strVal val="visible"/>
                                      </p:to>
                                    </p:set>
                                    <p:animEffect transition="in" filter="dissolve">
                                      <p:cBhvr>
                                        <p:cTn id="22" dur="500"/>
                                        <p:tgtEl>
                                          <p:spTgt spid="133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331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22" grpId="0" animBg="1"/>
      <p:bldP spid="13323" grpId="0" animBg="1"/>
      <p:bldP spid="13324" grpId="0" animBg="1"/>
      <p:bldP spid="13325" grpId="0"/>
      <p:bldP spid="133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Ισοστατική ανωμαλία και αντιστάθμιση</a:t>
            </a:r>
            <a:endParaRPr lang="en-US" dirty="0"/>
          </a:p>
        </p:txBody>
      </p:sp>
      <p:sp>
        <p:nvSpPr>
          <p:cNvPr id="8" name="Rectangle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4367FA-068A-489E-AB8E-5B9D7DCB02C4}" type="slidenum">
              <a:rPr lang="el-GR" altLang="en-US">
                <a:solidFill>
                  <a:srgbClr val="045C75"/>
                </a:solidFill>
              </a:rPr>
              <a:pPr eaLnBrk="1" hangingPunct="1"/>
              <a:t>28</a:t>
            </a:fld>
            <a:endParaRPr lang="el-GR" altLang="en-US">
              <a:solidFill>
                <a:srgbClr val="045C75"/>
              </a:solidFill>
            </a:endParaRP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l="57610" t="6435" r="2173"/>
          <a:stretch>
            <a:fillRect/>
          </a:stretch>
        </p:blipFill>
        <p:spPr bwMode="auto">
          <a:xfrm>
            <a:off x="1947349" y="2340084"/>
            <a:ext cx="2643187"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9470" y="1506537"/>
            <a:ext cx="11516498" cy="646331"/>
          </a:xfrm>
          <a:prstGeom prst="rect">
            <a:avLst/>
          </a:prstGeom>
          <a:noFill/>
        </p:spPr>
        <p:txBody>
          <a:bodyPr wrap="square">
            <a:spAutoFit/>
          </a:bodyPr>
          <a:lstStyle/>
          <a:p>
            <a:pPr algn="just">
              <a:defRPr/>
            </a:pPr>
            <a:r>
              <a:rPr lang="el-GR" dirty="0"/>
              <a:t>Οι </a:t>
            </a:r>
            <a:r>
              <a:rPr lang="el-GR" dirty="0" err="1"/>
              <a:t>βαρυτικές</a:t>
            </a:r>
            <a:r>
              <a:rPr lang="el-GR" dirty="0"/>
              <a:t> μετρήσεις μπορούν να καθορίσουν αν μία περιοχή βρίσκεται σε ισοστατική αντιστάθμιση. Αν ισχύει αυτό, η ανωμαλία πρέπει να είναι σχεδόν </a:t>
            </a:r>
            <a:r>
              <a:rPr lang="el-GR" i="1" dirty="0"/>
              <a:t>μηδενική</a:t>
            </a:r>
            <a:r>
              <a:rPr lang="el-GR" dirty="0"/>
              <a:t>.</a:t>
            </a:r>
            <a:endParaRPr lang="en-US" dirty="0"/>
          </a:p>
        </p:txBody>
      </p:sp>
      <p:sp>
        <p:nvSpPr>
          <p:cNvPr id="30726" name="Rectangle 10"/>
          <p:cNvSpPr>
            <a:spLocks noChangeArrowheads="1"/>
          </p:cNvSpPr>
          <p:nvPr/>
        </p:nvSpPr>
        <p:spPr bwMode="auto">
          <a:xfrm>
            <a:off x="2889036" y="5474234"/>
            <a:ext cx="4000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i="1">
                <a:latin typeface="+mn-lt"/>
              </a:rPr>
              <a:t>Βαθυμετρία και ανωμαλία ελεύθερου αέρα κατά μήκος της ράχης του Ατλαντικού</a:t>
            </a:r>
            <a:r>
              <a:rPr lang="en-US" altLang="en-US" sz="1600" i="1">
                <a:latin typeface="+mn-lt"/>
              </a:rPr>
              <a:t>(McKenzie &amp; Bowin,1976)</a:t>
            </a:r>
          </a:p>
        </p:txBody>
      </p:sp>
      <p:sp>
        <p:nvSpPr>
          <p:cNvPr id="13" name="Rectangle 12"/>
          <p:cNvSpPr/>
          <p:nvPr/>
        </p:nvSpPr>
        <p:spPr>
          <a:xfrm>
            <a:off x="6024563" y="3000375"/>
            <a:ext cx="4248150" cy="114935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0728" name="Rectangle 13"/>
          <p:cNvSpPr>
            <a:spLocks noChangeArrowheads="1"/>
          </p:cNvSpPr>
          <p:nvPr/>
        </p:nvSpPr>
        <p:spPr bwMode="auto">
          <a:xfrm>
            <a:off x="6096000" y="3071814"/>
            <a:ext cx="4103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t>Αν η περιοχή δεν βρίσκεται σε ισοστατική ισορροπία η υπολογιζόμενη ανωμαλία είναι ~ 200</a:t>
            </a:r>
            <a:r>
              <a:rPr lang="en-US" altLang="en-US" dirty="0" err="1"/>
              <a:t>mgal</a:t>
            </a:r>
            <a:r>
              <a:rPr lang="el-GR" altLang="en-US" dirty="0"/>
              <a:t> </a:t>
            </a:r>
            <a:endParaRPr lang="en-US" altLang="en-US" dirty="0"/>
          </a:p>
        </p:txBody>
      </p:sp>
    </p:spTree>
    <p:extLst>
      <p:ext uri="{BB962C8B-B14F-4D97-AF65-F5344CB8AC3E}">
        <p14:creationId xmlns:p14="http://schemas.microsoft.com/office/powerpoint/2010/main" val="1582433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Ορθογώνιο"/>
          <p:cNvSpPr>
            <a:spLocks noChangeArrowheads="1"/>
          </p:cNvSpPr>
          <p:nvPr/>
        </p:nvSpPr>
        <p:spPr bwMode="auto">
          <a:xfrm>
            <a:off x="922187" y="1661207"/>
            <a:ext cx="4429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sz="1600" dirty="0">
                <a:latin typeface="+mn-lt"/>
              </a:rPr>
              <a:t>Στις </a:t>
            </a:r>
            <a:r>
              <a:rPr lang="el-GR" altLang="en-US" sz="1600" b="1" dirty="0" err="1">
                <a:latin typeface="+mn-lt"/>
              </a:rPr>
              <a:t>μεσωκεάνιες</a:t>
            </a:r>
            <a:r>
              <a:rPr lang="el-GR" altLang="en-US" sz="1600" b="1" dirty="0">
                <a:latin typeface="+mn-lt"/>
              </a:rPr>
              <a:t> ράχες</a:t>
            </a:r>
            <a:r>
              <a:rPr lang="el-GR" altLang="en-US" sz="1600" dirty="0">
                <a:latin typeface="+mn-lt"/>
              </a:rPr>
              <a:t> οι </a:t>
            </a:r>
            <a:r>
              <a:rPr lang="el-GR" altLang="en-US" sz="1600" b="1" dirty="0">
                <a:latin typeface="+mn-lt"/>
              </a:rPr>
              <a:t>ανωμαλίες </a:t>
            </a:r>
            <a:r>
              <a:rPr lang="el-GR" altLang="en-US" sz="1600" b="1" dirty="0" err="1">
                <a:latin typeface="+mn-lt"/>
              </a:rPr>
              <a:t>Bouguer</a:t>
            </a:r>
            <a:r>
              <a:rPr lang="el-GR" altLang="en-US" sz="1600" b="1" dirty="0">
                <a:latin typeface="+mn-lt"/>
              </a:rPr>
              <a:t> έχουν αρνητικές τιμές </a:t>
            </a:r>
            <a:r>
              <a:rPr lang="el-GR" altLang="en-US" sz="1600" dirty="0">
                <a:latin typeface="+mn-lt"/>
              </a:rPr>
              <a:t>λόγο έντονης παρουσίας μερικώς μεταμορφωμένων ιζηματογενών και </a:t>
            </a:r>
            <a:r>
              <a:rPr lang="el-GR" altLang="en-US" sz="1600" dirty="0" err="1">
                <a:latin typeface="+mn-lt"/>
              </a:rPr>
              <a:t>βασαλτικών</a:t>
            </a:r>
            <a:r>
              <a:rPr lang="el-GR" altLang="en-US" sz="1600" dirty="0">
                <a:latin typeface="+mn-lt"/>
              </a:rPr>
              <a:t> πετρωμάτων κοντά στη ράχη, μικρής σχετικά πυκνότητας σε σχέση με τον </a:t>
            </a:r>
            <a:r>
              <a:rPr lang="el-GR" altLang="en-US" sz="1600" dirty="0" err="1">
                <a:latin typeface="+mn-lt"/>
              </a:rPr>
              <a:t>περιδοτιτικό</a:t>
            </a:r>
            <a:r>
              <a:rPr lang="el-GR" altLang="en-US" sz="1600" dirty="0">
                <a:latin typeface="+mn-lt"/>
              </a:rPr>
              <a:t> μανδύα.</a:t>
            </a:r>
          </a:p>
        </p:txBody>
      </p:sp>
      <p:sp>
        <p:nvSpPr>
          <p:cNvPr id="31747" name="2 - Ορθογώνιο"/>
          <p:cNvSpPr>
            <a:spLocks noChangeArrowheads="1"/>
          </p:cNvSpPr>
          <p:nvPr/>
        </p:nvSpPr>
        <p:spPr bwMode="auto">
          <a:xfrm>
            <a:off x="922187" y="3533493"/>
            <a:ext cx="450056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sz="1600" b="1" dirty="0">
                <a:latin typeface="+mn-lt"/>
              </a:rPr>
              <a:t>Αρνητικές ανωμαλίες </a:t>
            </a:r>
            <a:r>
              <a:rPr lang="el-GR" altLang="en-US" sz="1600" b="1" dirty="0" err="1">
                <a:latin typeface="+mn-lt"/>
              </a:rPr>
              <a:t>Bouguer</a:t>
            </a:r>
            <a:r>
              <a:rPr lang="el-GR" altLang="en-US" sz="1600" b="1" dirty="0">
                <a:latin typeface="+mn-lt"/>
              </a:rPr>
              <a:t> </a:t>
            </a:r>
            <a:r>
              <a:rPr lang="el-GR" altLang="en-US" sz="1600" dirty="0">
                <a:latin typeface="+mn-lt"/>
              </a:rPr>
              <a:t>παρατηρούνται και στις </a:t>
            </a:r>
            <a:r>
              <a:rPr lang="el-GR" altLang="en-US" sz="1600" b="1" dirty="0">
                <a:latin typeface="+mn-lt"/>
              </a:rPr>
              <a:t>ηπειρωτικές λεκάνες</a:t>
            </a:r>
            <a:r>
              <a:rPr lang="el-GR" altLang="en-US" sz="1600" dirty="0">
                <a:latin typeface="+mn-lt"/>
              </a:rPr>
              <a:t>,</a:t>
            </a:r>
            <a:r>
              <a:rPr lang="en-US" altLang="en-US" sz="1600" dirty="0">
                <a:latin typeface="+mn-lt"/>
              </a:rPr>
              <a:t> </a:t>
            </a:r>
            <a:r>
              <a:rPr lang="el-GR" altLang="en-US" sz="1600" dirty="0">
                <a:latin typeface="+mn-lt"/>
              </a:rPr>
              <a:t>λόγω του μεγάλου πάχους των ιζημάτων μέσα σ’ αυτές, καθώς και σε περιοχές</a:t>
            </a:r>
            <a:r>
              <a:rPr lang="en-US" altLang="en-US" sz="1600" dirty="0">
                <a:latin typeface="+mn-lt"/>
              </a:rPr>
              <a:t> </a:t>
            </a:r>
            <a:r>
              <a:rPr lang="el-GR" altLang="en-US" sz="1600" dirty="0">
                <a:latin typeface="+mn-lt"/>
              </a:rPr>
              <a:t>παλαιών ηπειρωτικών ασπίδων λόγω του ιδιαίτερα μεγάλου πάχους της ηπειρωτικής</a:t>
            </a:r>
            <a:r>
              <a:rPr lang="en-US" altLang="en-US" sz="1600" dirty="0">
                <a:latin typeface="+mn-lt"/>
              </a:rPr>
              <a:t> </a:t>
            </a:r>
            <a:r>
              <a:rPr lang="el-GR" altLang="en-US" sz="1600" dirty="0">
                <a:latin typeface="+mn-lt"/>
              </a:rPr>
              <a:t>λιθόσφαιρας, η οποία παρουσιάζει χαμηλότερη πυκνότητα από τις αντίστοιχες ωκεάνιες </a:t>
            </a:r>
            <a:r>
              <a:rPr lang="el-GR" altLang="en-US" sz="1600" dirty="0" err="1">
                <a:latin typeface="+mn-lt"/>
              </a:rPr>
              <a:t>λιθόσφαιρες</a:t>
            </a:r>
            <a:r>
              <a:rPr lang="el-GR" altLang="en-US" sz="1600" dirty="0">
                <a:latin typeface="+mn-lt"/>
              </a:rPr>
              <a:t>.</a:t>
            </a:r>
          </a:p>
        </p:txBody>
      </p:sp>
      <p:pic>
        <p:nvPicPr>
          <p:cNvPr id="31748"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8007" y="1320724"/>
            <a:ext cx="3460793" cy="502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4 - Ορθογώνιο"/>
          <p:cNvSpPr>
            <a:spLocks noChangeArrowheads="1"/>
          </p:cNvSpPr>
          <p:nvPr/>
        </p:nvSpPr>
        <p:spPr bwMode="auto">
          <a:xfrm>
            <a:off x="9395504" y="4910853"/>
            <a:ext cx="26533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sz="1200" dirty="0">
                <a:latin typeface="+mn-lt"/>
              </a:rPr>
              <a:t>Συνδυαστική ερμηνεία </a:t>
            </a:r>
            <a:r>
              <a:rPr lang="el-GR" altLang="en-US" sz="1200" b="1" dirty="0" err="1">
                <a:latin typeface="+mn-lt"/>
              </a:rPr>
              <a:t>βαρυτικών</a:t>
            </a:r>
            <a:r>
              <a:rPr lang="el-GR" altLang="en-US" sz="1200" b="1" dirty="0">
                <a:latin typeface="+mn-lt"/>
              </a:rPr>
              <a:t> και σεισμικών </a:t>
            </a:r>
            <a:r>
              <a:rPr lang="el-GR" altLang="en-US" sz="1200" dirty="0">
                <a:latin typeface="+mn-lt"/>
              </a:rPr>
              <a:t>δεδομένων στην περιοχή</a:t>
            </a:r>
            <a:r>
              <a:rPr lang="en-US" altLang="en-US" sz="1200" dirty="0">
                <a:latin typeface="+mn-lt"/>
              </a:rPr>
              <a:t> </a:t>
            </a:r>
            <a:r>
              <a:rPr lang="el-GR" altLang="en-US" sz="1200" dirty="0">
                <a:latin typeface="+mn-lt"/>
              </a:rPr>
              <a:t>της Ατλαντικής </a:t>
            </a:r>
            <a:r>
              <a:rPr lang="el-GR" altLang="en-US" sz="1200" dirty="0" err="1">
                <a:latin typeface="+mn-lt"/>
              </a:rPr>
              <a:t>μεσωκεάνιας</a:t>
            </a:r>
            <a:r>
              <a:rPr lang="el-GR" altLang="en-US" sz="1200" dirty="0">
                <a:latin typeface="+mn-lt"/>
              </a:rPr>
              <a:t> ράχης κοντά στον βόρειο </a:t>
            </a:r>
            <a:r>
              <a:rPr lang="en-US" altLang="en-US" sz="1200" dirty="0">
                <a:latin typeface="+mn-lt"/>
              </a:rPr>
              <a:t> </a:t>
            </a:r>
            <a:r>
              <a:rPr lang="el-GR" altLang="en-US" sz="1200" dirty="0">
                <a:latin typeface="+mn-lt"/>
              </a:rPr>
              <a:t>παράλληλο 32</a:t>
            </a:r>
            <a:r>
              <a:rPr lang="el-GR" altLang="en-US" sz="1200" baseline="30000" dirty="0">
                <a:latin typeface="+mn-lt"/>
              </a:rPr>
              <a:t>o</a:t>
            </a:r>
            <a:r>
              <a:rPr lang="el-GR" altLang="en-US" sz="1200" dirty="0">
                <a:latin typeface="+mn-lt"/>
              </a:rPr>
              <a:t> (</a:t>
            </a:r>
            <a:r>
              <a:rPr lang="el-GR" altLang="en-US" sz="1100" dirty="0" smtClean="0">
                <a:latin typeface="+mn-lt"/>
              </a:rPr>
              <a:t>Παπαζάχος &amp; Παπαζάχος </a:t>
            </a:r>
            <a:r>
              <a:rPr lang="el-GR" altLang="en-US" sz="1100" dirty="0">
                <a:latin typeface="+mn-lt"/>
              </a:rPr>
              <a:t>2008, τροποποιημένο από </a:t>
            </a:r>
            <a:r>
              <a:rPr lang="el-GR" altLang="en-US" sz="1100" dirty="0" err="1">
                <a:latin typeface="+mn-lt"/>
              </a:rPr>
              <a:t>Talwani</a:t>
            </a:r>
            <a:r>
              <a:rPr lang="el-GR" altLang="en-US" sz="1100" dirty="0">
                <a:latin typeface="+mn-lt"/>
              </a:rPr>
              <a:t> </a:t>
            </a:r>
            <a:r>
              <a:rPr lang="el-GR" altLang="en-US" sz="1100" dirty="0" err="1">
                <a:latin typeface="+mn-lt"/>
              </a:rPr>
              <a:t>et</a:t>
            </a:r>
            <a:r>
              <a:rPr lang="el-GR" altLang="en-US" sz="1100" dirty="0">
                <a:latin typeface="+mn-lt"/>
              </a:rPr>
              <a:t> </a:t>
            </a:r>
            <a:r>
              <a:rPr lang="el-GR" altLang="en-US" sz="1100" dirty="0" err="1">
                <a:latin typeface="+mn-lt"/>
              </a:rPr>
              <a:t>al</a:t>
            </a:r>
            <a:r>
              <a:rPr lang="el-GR" altLang="en-US" sz="1100" dirty="0">
                <a:latin typeface="+mn-lt"/>
              </a:rPr>
              <a:t>., 1965)</a:t>
            </a:r>
            <a:r>
              <a:rPr lang="el-GR" altLang="en-US" sz="1200" dirty="0">
                <a:latin typeface="+mn-lt"/>
              </a:rPr>
              <a:t>.</a:t>
            </a:r>
          </a:p>
        </p:txBody>
      </p:sp>
      <p:sp>
        <p:nvSpPr>
          <p:cNvPr id="7" name="Title 2"/>
          <p:cNvSpPr>
            <a:spLocks noGrp="1"/>
          </p:cNvSpPr>
          <p:nvPr>
            <p:ph type="title"/>
          </p:nvPr>
        </p:nvSpPr>
        <p:spPr/>
        <p:txBody>
          <a:bodyPr/>
          <a:lstStyle/>
          <a:p>
            <a:r>
              <a:rPr lang="el-GR" dirty="0"/>
              <a:t>Ισοστατική ανωμαλία και αντιστάθμιση</a:t>
            </a:r>
            <a:endParaRPr lang="en-US" dirty="0"/>
          </a:p>
        </p:txBody>
      </p:sp>
    </p:spTree>
    <p:extLst>
      <p:ext uri="{BB962C8B-B14F-4D97-AF65-F5344CB8AC3E}">
        <p14:creationId xmlns:p14="http://schemas.microsoft.com/office/powerpoint/2010/main" val="1202931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39863"/>
            <a:ext cx="8229600" cy="3478212"/>
          </a:xfrm>
        </p:spPr>
        <p:txBody>
          <a:bodyPr rtlCol="0">
            <a:normAutofit fontScale="77500" lnSpcReduction="20000"/>
          </a:bodyPr>
          <a:lstStyle/>
          <a:p>
            <a:pPr fontAlgn="auto">
              <a:spcAft>
                <a:spcPts val="0"/>
              </a:spcAft>
              <a:buFont typeface="Arial" pitchFamily="34" charset="0"/>
              <a:buChar char="•"/>
              <a:defRPr/>
            </a:pPr>
            <a:r>
              <a:rPr lang="el-GR" dirty="0" smtClean="0"/>
              <a:t>Το παρόν εκπαιδευτικό υλικό έχει αναπτυχθεί στα πλαίσια του εκπαιδευτικού έργου του διδάσκοντα.</a:t>
            </a:r>
            <a:endParaRPr lang="en-US" dirty="0" smtClean="0"/>
          </a:p>
          <a:p>
            <a:pPr fontAlgn="auto">
              <a:spcAft>
                <a:spcPts val="0"/>
              </a:spcAft>
              <a:buFont typeface="Arial" pitchFamily="34" charset="0"/>
              <a:buChar char="•"/>
              <a:defRPr/>
            </a:pPr>
            <a:r>
              <a:rPr lang="el-GR" dirty="0" smtClean="0"/>
              <a:t>Το έργο «Ανοικτά Ακαδημαϊκά Μαθήματα στο Αριστοτέλειο Πανεπιστήμιο Θεσσαλονίκης» έχει χρηματοδοτήσει μόνο την αναδιαμόρφωση του εκπαιδευτικού υλικού. </a:t>
            </a:r>
          </a:p>
          <a:p>
            <a:pPr fontAlgn="auto">
              <a:spcAft>
                <a:spcPts val="0"/>
              </a:spcAft>
              <a:buFont typeface="Arial" pitchFamily="34" charset="0"/>
              <a:buChar char="•"/>
              <a:defRPr/>
            </a:pPr>
            <a:r>
              <a:rPr lang="el-GR"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n-US" dirty="0" smtClean="0"/>
          </a:p>
          <a:p>
            <a:pPr fontAlgn="auto">
              <a:spcAft>
                <a:spcPts val="0"/>
              </a:spcAft>
              <a:buFont typeface="Arial" pitchFamily="34" charset="0"/>
              <a:buChar char="•"/>
              <a:defRPr/>
            </a:pPr>
            <a:endParaRPr lang="el-GR" dirty="0" smtClean="0"/>
          </a:p>
        </p:txBody>
      </p:sp>
      <p:sp>
        <p:nvSpPr>
          <p:cNvPr id="18436" name="Title 1"/>
          <p:cNvSpPr>
            <a:spLocks noGrp="1"/>
          </p:cNvSpPr>
          <p:nvPr>
            <p:ph type="title"/>
          </p:nvPr>
        </p:nvSpPr>
        <p:spPr bwMode="auto">
          <a:noFill/>
          <a:ln>
            <a:miter lim="800000"/>
            <a:headEnd/>
            <a:tailEnd/>
          </a:ln>
        </p:spPr>
        <p:txBody>
          <a:bodyPr wrap="square" numCol="1" anchorCtr="0" compatLnSpc="1">
            <a:prstTxWarp prst="textNoShape">
              <a:avLst/>
            </a:prstTxWarp>
          </a:bodyPr>
          <a:lstStyle/>
          <a:p>
            <a:r>
              <a:rPr lang="el-GR" smtClean="0"/>
              <a:t>Χρηματοδότηση</a:t>
            </a:r>
          </a:p>
        </p:txBody>
      </p:sp>
      <p:sp>
        <p:nvSpPr>
          <p:cNvPr id="18435" name="Θέση αριθμού διαφάνειας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8783AA-D93E-442E-AFC8-732163ADBBD0}" type="slidenum">
              <a:rPr lang="el-GR">
                <a:solidFill>
                  <a:prstClr val="black"/>
                </a:solidFill>
              </a:rPr>
              <a:pPr fontAlgn="base">
                <a:spcBef>
                  <a:spcPct val="0"/>
                </a:spcBef>
                <a:spcAft>
                  <a:spcPct val="0"/>
                </a:spcAft>
              </a:pPr>
              <a:t>3</a:t>
            </a:fld>
            <a:endParaRPr lang="el-GR">
              <a:solidFill>
                <a:prstClr val="black"/>
              </a:solidFill>
            </a:endParaRPr>
          </a:p>
        </p:txBody>
      </p:sp>
      <p:pic>
        <p:nvPicPr>
          <p:cNvPr id="18437" name="Picture 2" descr="Λογότυπο επιχειρησιακού προγράμματος εκπαίδευσης και δια βίου μάθησης&#10;"/>
          <p:cNvPicPr>
            <a:picLocks noChangeAspect="1" noChangeArrowheads="1"/>
          </p:cNvPicPr>
          <p:nvPr/>
        </p:nvPicPr>
        <p:blipFill>
          <a:blip r:embed="rId4" cstate="print"/>
          <a:srcRect/>
          <a:stretch>
            <a:fillRect/>
          </a:stretch>
        </p:blipFill>
        <p:spPr bwMode="auto">
          <a:xfrm>
            <a:off x="3336925" y="4918075"/>
            <a:ext cx="5518150" cy="13906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7153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t="5922" r="2837"/>
          <a:stretch>
            <a:fillRect/>
          </a:stretch>
        </p:blipFill>
        <p:spPr bwMode="auto">
          <a:xfrm>
            <a:off x="1184404" y="1556265"/>
            <a:ext cx="4151255" cy="453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9" descr="C:\Documents and Settings\MΑΡΙΑ\Επιφάνεια εργασίας\ERGASIA-EIKON\PAPA001.tif"/>
          <p:cNvPicPr>
            <a:picLocks noChangeAspect="1" noChangeArrowheads="1"/>
          </p:cNvPicPr>
          <p:nvPr/>
        </p:nvPicPr>
        <p:blipFill>
          <a:blip r:embed="rId3">
            <a:lum bright="8000" contrast="48000"/>
            <a:extLst>
              <a:ext uri="{28A0092B-C50C-407E-A947-70E740481C1C}">
                <a14:useLocalDpi xmlns:a14="http://schemas.microsoft.com/office/drawing/2010/main" val="0"/>
              </a:ext>
            </a:extLst>
          </a:blip>
          <a:srcRect l="1610"/>
          <a:stretch>
            <a:fillRect/>
          </a:stretch>
        </p:blipFill>
        <p:spPr bwMode="auto">
          <a:xfrm>
            <a:off x="6167439" y="1478993"/>
            <a:ext cx="3973339" cy="461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fontScale="90000"/>
          </a:bodyPr>
          <a:lstStyle/>
          <a:p>
            <a:r>
              <a:rPr lang="el-GR" dirty="0" err="1"/>
              <a:t>Βαρυτικές</a:t>
            </a:r>
            <a:r>
              <a:rPr lang="el-GR" dirty="0"/>
              <a:t> ανωμαλίες στο </a:t>
            </a:r>
            <a:r>
              <a:rPr lang="el-GR" i="1" dirty="0"/>
              <a:t>Αιγαίο </a:t>
            </a:r>
            <a:r>
              <a:rPr lang="el-GR" dirty="0"/>
              <a:t>και </a:t>
            </a:r>
            <a:r>
              <a:rPr lang="el-GR" dirty="0" smtClean="0"/>
              <a:t>ισοστασία</a:t>
            </a:r>
            <a:endParaRPr lang="en-US" dirty="0"/>
          </a:p>
        </p:txBody>
      </p:sp>
      <p:sp>
        <p:nvSpPr>
          <p:cNvPr id="5" name="Rectangle 4"/>
          <p:cNvSpPr/>
          <p:nvPr/>
        </p:nvSpPr>
        <p:spPr>
          <a:xfrm>
            <a:off x="7515952" y="3379587"/>
            <a:ext cx="1276311" cy="261610"/>
          </a:xfrm>
          <a:prstGeom prst="rect">
            <a:avLst/>
          </a:prstGeom>
        </p:spPr>
        <p:txBody>
          <a:bodyPr wrap="none">
            <a:spAutoFit/>
          </a:bodyPr>
          <a:lstStyle/>
          <a:p>
            <a:r>
              <a:rPr lang="el-GR" sz="1100" dirty="0" smtClean="0"/>
              <a:t>(</a:t>
            </a:r>
            <a:r>
              <a:rPr lang="el-GR" sz="1100" dirty="0" err="1" smtClean="0"/>
              <a:t>Παπαζάχος</a:t>
            </a:r>
            <a:r>
              <a:rPr lang="el-GR" sz="1100" dirty="0" smtClean="0"/>
              <a:t>, 1994)</a:t>
            </a:r>
            <a:endParaRPr lang="en-US" sz="1100" dirty="0"/>
          </a:p>
        </p:txBody>
      </p:sp>
    </p:spTree>
    <p:extLst>
      <p:ext uri="{BB962C8B-B14F-4D97-AF65-F5344CB8AC3E}">
        <p14:creationId xmlns:p14="http://schemas.microsoft.com/office/powerpoint/2010/main" val="2753211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bwMode="auto">
          <a:xfrm>
            <a:off x="2681505" y="5516564"/>
            <a:ext cx="2463367"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l-GR" sz="1400" b="1" dirty="0"/>
              <a:t>Ανωμαλία </a:t>
            </a:r>
            <a:r>
              <a:rPr lang="en-US" sz="1400" b="1" dirty="0" err="1"/>
              <a:t>Bouguer</a:t>
            </a:r>
            <a:r>
              <a:rPr lang="en-US" sz="1400" b="1" dirty="0"/>
              <a:t> </a:t>
            </a:r>
            <a:r>
              <a:rPr lang="el-GR" sz="1400" b="1" dirty="0"/>
              <a:t>στο Αιγαίο</a:t>
            </a:r>
            <a:endParaRPr lang="en-US" sz="1400" b="1" dirty="0"/>
          </a:p>
        </p:txBody>
      </p:sp>
      <p:grpSp>
        <p:nvGrpSpPr>
          <p:cNvPr id="33796" name="7 - Ομάδα"/>
          <p:cNvGrpSpPr>
            <a:grpSpLocks/>
          </p:cNvGrpSpPr>
          <p:nvPr/>
        </p:nvGrpSpPr>
        <p:grpSpPr bwMode="auto">
          <a:xfrm>
            <a:off x="1703389" y="1412875"/>
            <a:ext cx="4105275" cy="3949700"/>
            <a:chOff x="4500562" y="1285860"/>
            <a:chExt cx="4471661" cy="4186236"/>
          </a:xfrm>
        </p:grpSpPr>
        <p:pic>
          <p:nvPicPr>
            <p:cNvPr id="33799" name="Picture 4" descr="geo9"/>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500562" y="1285860"/>
              <a:ext cx="4471661" cy="418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angle 5"/>
            <p:cNvSpPr>
              <a:spLocks noChangeArrowheads="1"/>
            </p:cNvSpPr>
            <p:nvPr/>
          </p:nvSpPr>
          <p:spPr bwMode="auto">
            <a:xfrm>
              <a:off x="5572132" y="4929199"/>
              <a:ext cx="1592763" cy="52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pPr>
              <a:r>
                <a:rPr lang="en-US" altLang="en-US" sz="1200" dirty="0">
                  <a:latin typeface="+mn-lt"/>
                </a:rPr>
                <a:t>(</a:t>
              </a:r>
              <a:r>
                <a:rPr lang="en-US" altLang="en-US" sz="1200" dirty="0" err="1">
                  <a:latin typeface="+mn-lt"/>
                </a:rPr>
                <a:t>Makris</a:t>
              </a:r>
              <a:r>
                <a:rPr lang="en-US" altLang="en-US" sz="1200" dirty="0">
                  <a:latin typeface="+mn-lt"/>
                </a:rPr>
                <a:t>, 1976,</a:t>
              </a:r>
            </a:p>
            <a:p>
              <a:pPr eaLnBrk="1" hangingPunct="1">
                <a:spcBef>
                  <a:spcPct val="20000"/>
                </a:spcBef>
                <a:buSzPct val="85000"/>
              </a:pPr>
              <a:r>
                <a:rPr lang="en-US" altLang="en-US" sz="1200" dirty="0" err="1">
                  <a:latin typeface="+mn-lt"/>
                </a:rPr>
                <a:t>Chailas</a:t>
              </a:r>
              <a:r>
                <a:rPr lang="en-US" altLang="en-US" sz="1200" dirty="0">
                  <a:latin typeface="+mn-lt"/>
                </a:rPr>
                <a:t> et  al.</a:t>
              </a:r>
              <a:r>
                <a:rPr lang="el-GR" altLang="en-US" sz="1200" dirty="0">
                  <a:latin typeface="+mn-lt"/>
                </a:rPr>
                <a:t>, </a:t>
              </a:r>
              <a:r>
                <a:rPr lang="en-US" altLang="en-US" sz="1200" dirty="0">
                  <a:latin typeface="+mn-lt"/>
                </a:rPr>
                <a:t>1992</a:t>
              </a:r>
              <a:r>
                <a:rPr lang="el-GR" altLang="en-US" sz="1200" dirty="0">
                  <a:latin typeface="+mn-lt"/>
                </a:rPr>
                <a:t>)</a:t>
              </a:r>
            </a:p>
          </p:txBody>
        </p:sp>
      </p:grpSp>
      <p:pic>
        <p:nvPicPr>
          <p:cNvPr id="33797" name="Picture 6" descr="C:\Documents and Settings\MΑΡΙΑ\Επιφάνεια εργασίας\ERGASIA-EIKON\PAPA011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1484313"/>
            <a:ext cx="4621213"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2 - Ορθογώνιο"/>
          <p:cNvSpPr/>
          <p:nvPr/>
        </p:nvSpPr>
        <p:spPr bwMode="auto">
          <a:xfrm>
            <a:off x="6976730" y="5516563"/>
            <a:ext cx="2051716"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l-GR" sz="1400" b="1" dirty="0"/>
              <a:t>Πάχη φλοιού στο Αιγαίο </a:t>
            </a:r>
          </a:p>
          <a:p>
            <a:pPr algn="ctr">
              <a:defRPr/>
            </a:pPr>
            <a:r>
              <a:rPr lang="en-US" sz="1400" b="1" i="1" dirty="0"/>
              <a:t>(Papazachos, 1993)</a:t>
            </a:r>
          </a:p>
        </p:txBody>
      </p:sp>
      <p:sp>
        <p:nvSpPr>
          <p:cNvPr id="11" name="Title 2"/>
          <p:cNvSpPr>
            <a:spLocks noGrp="1"/>
          </p:cNvSpPr>
          <p:nvPr>
            <p:ph type="title"/>
          </p:nvPr>
        </p:nvSpPr>
        <p:spPr/>
        <p:txBody>
          <a:bodyPr>
            <a:normAutofit fontScale="90000"/>
          </a:bodyPr>
          <a:lstStyle/>
          <a:p>
            <a:r>
              <a:rPr lang="el-GR" dirty="0" err="1"/>
              <a:t>Βαρυτικές</a:t>
            </a:r>
            <a:r>
              <a:rPr lang="el-GR" dirty="0"/>
              <a:t> ανωμαλίες στο </a:t>
            </a:r>
            <a:r>
              <a:rPr lang="el-GR" i="1" dirty="0"/>
              <a:t>Αιγαίο </a:t>
            </a:r>
            <a:r>
              <a:rPr lang="el-GR" dirty="0"/>
              <a:t>και </a:t>
            </a:r>
            <a:r>
              <a:rPr lang="el-GR" dirty="0" smtClean="0"/>
              <a:t>ισοστασία</a:t>
            </a:r>
            <a:endParaRPr lang="en-US" dirty="0"/>
          </a:p>
        </p:txBody>
      </p:sp>
    </p:spTree>
    <p:extLst>
      <p:ext uri="{BB962C8B-B14F-4D97-AF65-F5344CB8AC3E}">
        <p14:creationId xmlns:p14="http://schemas.microsoft.com/office/powerpoint/2010/main" val="705882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descr="C:\Documents and Settings\.KiR &amp; DEX PC\Επιφάνεια εργασίας\3d domi toxou tou aigaiou\Anthymidis-Georgalas\Crustal-LVL\COSTAS1a.jpg"/>
          <p:cNvPicPr>
            <a:picLocks noChangeAspect="1" noChangeArrowheads="1"/>
          </p:cNvPicPr>
          <p:nvPr/>
        </p:nvPicPr>
        <p:blipFill>
          <a:blip r:embed="rId2" cstate="print">
            <a:extLst>
              <a:ext uri="{28A0092B-C50C-407E-A947-70E740481C1C}">
                <a14:useLocalDpi xmlns:a14="http://schemas.microsoft.com/office/drawing/2010/main" val="0"/>
              </a:ext>
            </a:extLst>
          </a:blip>
          <a:srcRect t="48581"/>
          <a:stretch>
            <a:fillRect/>
          </a:stretch>
        </p:blipFill>
        <p:spPr bwMode="auto">
          <a:xfrm>
            <a:off x="1631950" y="4221163"/>
            <a:ext cx="4168476" cy="20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9" descr="C:\Documents and Settings\MΑΡΙΑ\Επιφάνεια εργασίας\ERGASIA-EIKON\PAPA001.tif"/>
          <p:cNvPicPr>
            <a:picLocks noChangeAspect="1" noChangeArrowheads="1"/>
          </p:cNvPicPr>
          <p:nvPr/>
        </p:nvPicPr>
        <p:blipFill>
          <a:blip r:embed="rId3">
            <a:lum bright="8000" contrast="48000"/>
            <a:extLst>
              <a:ext uri="{28A0092B-C50C-407E-A947-70E740481C1C}">
                <a14:useLocalDpi xmlns:a14="http://schemas.microsoft.com/office/drawing/2010/main" val="0"/>
              </a:ext>
            </a:extLst>
          </a:blip>
          <a:srcRect l="1610" t="51981"/>
          <a:stretch>
            <a:fillRect/>
          </a:stretch>
        </p:blipFill>
        <p:spPr bwMode="auto">
          <a:xfrm>
            <a:off x="510618" y="1717972"/>
            <a:ext cx="3131179" cy="174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 - Ορθογώνιο"/>
          <p:cNvSpPr/>
          <p:nvPr/>
        </p:nvSpPr>
        <p:spPr>
          <a:xfrm>
            <a:off x="510618" y="1311276"/>
            <a:ext cx="3889375"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l-GR" b="1" dirty="0"/>
              <a:t>Συνεισφορά από πάχος φλοιού</a:t>
            </a:r>
          </a:p>
        </p:txBody>
      </p:sp>
      <p:sp>
        <p:nvSpPr>
          <p:cNvPr id="14" name="1 - Ορθογώνιο"/>
          <p:cNvSpPr/>
          <p:nvPr/>
        </p:nvSpPr>
        <p:spPr>
          <a:xfrm>
            <a:off x="1911051" y="3464607"/>
            <a:ext cx="3889375" cy="6143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l-GR" b="1" dirty="0"/>
              <a:t>Συνεισφορά από δομή φλοιού</a:t>
            </a:r>
          </a:p>
          <a:p>
            <a:pPr algn="ctr">
              <a:defRPr/>
            </a:pPr>
            <a:r>
              <a:rPr lang="en-US" sz="1600" b="1" i="1" dirty="0"/>
              <a:t>(</a:t>
            </a:r>
            <a:r>
              <a:rPr lang="en-US" sz="1600" b="1" i="1" dirty="0" err="1"/>
              <a:t>Sokoutis</a:t>
            </a:r>
            <a:r>
              <a:rPr lang="en-US" sz="1600" b="1" i="1" dirty="0"/>
              <a:t> et al., 1999)</a:t>
            </a:r>
            <a:endParaRPr lang="el-GR" sz="1600" b="1" i="1" dirty="0"/>
          </a:p>
        </p:txBody>
      </p:sp>
      <p:pic>
        <p:nvPicPr>
          <p:cNvPr id="34823" name="Picture 4" descr="geo9"/>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7832083" y="1864969"/>
            <a:ext cx="3963987"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2 - Ορθογώνιο"/>
          <p:cNvSpPr/>
          <p:nvPr/>
        </p:nvSpPr>
        <p:spPr bwMode="auto">
          <a:xfrm>
            <a:off x="8593505" y="1506195"/>
            <a:ext cx="2463367"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l-GR" sz="1400" b="1" dirty="0"/>
              <a:t>Ανωμαλία </a:t>
            </a:r>
            <a:r>
              <a:rPr lang="en-US" sz="1400" b="1" dirty="0" err="1"/>
              <a:t>Bouguer</a:t>
            </a:r>
            <a:r>
              <a:rPr lang="en-US" sz="1400" b="1" dirty="0"/>
              <a:t> </a:t>
            </a:r>
            <a:r>
              <a:rPr lang="el-GR" sz="1400" b="1" dirty="0"/>
              <a:t>στο Αιγαίο</a:t>
            </a:r>
            <a:endParaRPr lang="en-US" sz="1400" b="1" dirty="0"/>
          </a:p>
        </p:txBody>
      </p:sp>
      <p:sp>
        <p:nvSpPr>
          <p:cNvPr id="10" name="Title 2"/>
          <p:cNvSpPr>
            <a:spLocks noGrp="1"/>
          </p:cNvSpPr>
          <p:nvPr>
            <p:ph type="title"/>
          </p:nvPr>
        </p:nvSpPr>
        <p:spPr/>
        <p:txBody>
          <a:bodyPr>
            <a:normAutofit fontScale="90000"/>
          </a:bodyPr>
          <a:lstStyle/>
          <a:p>
            <a:r>
              <a:rPr lang="el-GR" dirty="0" err="1"/>
              <a:t>Βαρυτικές</a:t>
            </a:r>
            <a:r>
              <a:rPr lang="el-GR" dirty="0"/>
              <a:t> ανωμαλίες στο </a:t>
            </a:r>
            <a:r>
              <a:rPr lang="el-GR" i="1" dirty="0"/>
              <a:t>Αιγαίο </a:t>
            </a:r>
            <a:r>
              <a:rPr lang="el-GR" dirty="0"/>
              <a:t>και </a:t>
            </a:r>
            <a:r>
              <a:rPr lang="el-GR" dirty="0" smtClean="0"/>
              <a:t>ισοστασία</a:t>
            </a:r>
            <a:endParaRPr lang="en-US" dirty="0"/>
          </a:p>
        </p:txBody>
      </p:sp>
      <p:sp>
        <p:nvSpPr>
          <p:cNvPr id="11" name="Rectangle 5"/>
          <p:cNvSpPr>
            <a:spLocks noChangeArrowheads="1"/>
          </p:cNvSpPr>
          <p:nvPr/>
        </p:nvSpPr>
        <p:spPr bwMode="auto">
          <a:xfrm>
            <a:off x="8857301" y="5254007"/>
            <a:ext cx="146226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pPr>
            <a:r>
              <a:rPr lang="en-US" altLang="en-US" sz="1200" dirty="0">
                <a:latin typeface="+mn-lt"/>
              </a:rPr>
              <a:t>(</a:t>
            </a:r>
            <a:r>
              <a:rPr lang="en-US" altLang="en-US" sz="1200" dirty="0" err="1">
                <a:latin typeface="+mn-lt"/>
              </a:rPr>
              <a:t>Makris</a:t>
            </a:r>
            <a:r>
              <a:rPr lang="en-US" altLang="en-US" sz="1200" dirty="0">
                <a:latin typeface="+mn-lt"/>
              </a:rPr>
              <a:t>, 1976,</a:t>
            </a:r>
          </a:p>
          <a:p>
            <a:pPr eaLnBrk="1" hangingPunct="1">
              <a:spcBef>
                <a:spcPct val="20000"/>
              </a:spcBef>
              <a:buSzPct val="85000"/>
            </a:pPr>
            <a:r>
              <a:rPr lang="en-US" altLang="en-US" sz="1200" dirty="0" err="1">
                <a:latin typeface="+mn-lt"/>
              </a:rPr>
              <a:t>Chailas</a:t>
            </a:r>
            <a:r>
              <a:rPr lang="en-US" altLang="en-US" sz="1200" dirty="0">
                <a:latin typeface="+mn-lt"/>
              </a:rPr>
              <a:t> et  al.</a:t>
            </a:r>
            <a:r>
              <a:rPr lang="el-GR" altLang="en-US" sz="1200" dirty="0">
                <a:latin typeface="+mn-lt"/>
              </a:rPr>
              <a:t>, </a:t>
            </a:r>
            <a:r>
              <a:rPr lang="en-US" altLang="en-US" sz="1200" dirty="0">
                <a:latin typeface="+mn-lt"/>
              </a:rPr>
              <a:t>1992</a:t>
            </a:r>
            <a:r>
              <a:rPr lang="el-GR" altLang="en-US" sz="1200" dirty="0">
                <a:latin typeface="+mn-lt"/>
              </a:rPr>
              <a:t>)</a:t>
            </a:r>
          </a:p>
        </p:txBody>
      </p:sp>
      <p:sp>
        <p:nvSpPr>
          <p:cNvPr id="12" name="Rectangle 11"/>
          <p:cNvSpPr/>
          <p:nvPr/>
        </p:nvSpPr>
        <p:spPr>
          <a:xfrm>
            <a:off x="3444801" y="2915717"/>
            <a:ext cx="1276310" cy="261610"/>
          </a:xfrm>
          <a:prstGeom prst="rect">
            <a:avLst/>
          </a:prstGeom>
        </p:spPr>
        <p:txBody>
          <a:bodyPr wrap="none">
            <a:spAutoFit/>
          </a:bodyPr>
          <a:lstStyle/>
          <a:p>
            <a:pPr algn="ctr">
              <a:defRPr/>
            </a:pPr>
            <a:r>
              <a:rPr lang="en-US" sz="1100" dirty="0" smtClean="0"/>
              <a:t>(</a:t>
            </a:r>
            <a:r>
              <a:rPr lang="el-GR" sz="1100" dirty="0" err="1" smtClean="0"/>
              <a:t>Παπαζάχος</a:t>
            </a:r>
            <a:r>
              <a:rPr lang="el-GR" sz="1100" dirty="0" smtClean="0"/>
              <a:t>, 1994</a:t>
            </a:r>
            <a:r>
              <a:rPr lang="en-US" sz="1100" dirty="0" smtClean="0"/>
              <a:t>)</a:t>
            </a:r>
            <a:endParaRPr lang="el-GR" sz="1100" dirty="0"/>
          </a:p>
        </p:txBody>
      </p:sp>
    </p:spTree>
    <p:extLst>
      <p:ext uri="{BB962C8B-B14F-4D97-AF65-F5344CB8AC3E}">
        <p14:creationId xmlns:p14="http://schemas.microsoft.com/office/powerpoint/2010/main" val="2951224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3 - Ορθογώνιο"/>
          <p:cNvSpPr>
            <a:spLocks noChangeArrowheads="1"/>
          </p:cNvSpPr>
          <p:nvPr/>
        </p:nvSpPr>
        <p:spPr bwMode="auto">
          <a:xfrm>
            <a:off x="7582544" y="2562310"/>
            <a:ext cx="41765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9900" indent="-469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buClr>
                <a:schemeClr val="accent2"/>
              </a:buClr>
            </a:pPr>
            <a:r>
              <a:rPr lang="el-GR" altLang="en-US" dirty="0">
                <a:latin typeface="+mn-lt"/>
              </a:rPr>
              <a:t>        Υπόθεση Ισοστασίας (συσχέτιση ανωμαλίας </a:t>
            </a:r>
            <a:r>
              <a:rPr lang="en-US" altLang="en-US" dirty="0" err="1">
                <a:latin typeface="+mn-lt"/>
              </a:rPr>
              <a:t>Bouguer</a:t>
            </a:r>
            <a:r>
              <a:rPr lang="en-US" altLang="en-US" dirty="0">
                <a:latin typeface="+mn-lt"/>
              </a:rPr>
              <a:t> </a:t>
            </a:r>
            <a:r>
              <a:rPr lang="el-GR" altLang="en-US" dirty="0">
                <a:latin typeface="+mn-lt"/>
              </a:rPr>
              <a:t>με μορφολογία), ώστε να ξεπεραστεί το πρόβλημα της επίδρασης της βυθιζόμενης πλάκας</a:t>
            </a:r>
            <a:endParaRPr lang="el-GR" altLang="en-US" dirty="0">
              <a:solidFill>
                <a:srgbClr val="FFFF99"/>
              </a:solidFill>
              <a:latin typeface="+mn-lt"/>
            </a:endParaRPr>
          </a:p>
        </p:txBody>
      </p:sp>
      <p:grpSp>
        <p:nvGrpSpPr>
          <p:cNvPr id="35844" name="5 - Ομάδα"/>
          <p:cNvGrpSpPr>
            <a:grpSpLocks/>
          </p:cNvGrpSpPr>
          <p:nvPr/>
        </p:nvGrpSpPr>
        <p:grpSpPr bwMode="auto">
          <a:xfrm>
            <a:off x="1524644" y="1357185"/>
            <a:ext cx="6057900" cy="5000625"/>
            <a:chOff x="156546" y="1142984"/>
            <a:chExt cx="6058528" cy="5000660"/>
          </a:xfrm>
        </p:grpSpPr>
        <p:pic>
          <p:nvPicPr>
            <p:cNvPr id="35845" name="Picture 2" descr="Chailas_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546" y="1142984"/>
              <a:ext cx="6058528" cy="500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3"/>
            <p:cNvSpPr>
              <a:spLocks noChangeArrowheads="1"/>
            </p:cNvSpPr>
            <p:nvPr/>
          </p:nvSpPr>
          <p:spPr bwMode="auto">
            <a:xfrm>
              <a:off x="818742" y="5392937"/>
              <a:ext cx="1895458" cy="3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err="1">
                  <a:latin typeface="+mn-lt"/>
                </a:rPr>
                <a:t>Chailas</a:t>
              </a:r>
              <a:r>
                <a:rPr lang="en-US" altLang="en-US" sz="1600" b="1" dirty="0">
                  <a:latin typeface="+mn-lt"/>
                </a:rPr>
                <a:t> et  al. (1993)</a:t>
              </a:r>
              <a:endParaRPr lang="el-GR" altLang="en-US" sz="1600" b="1" dirty="0">
                <a:latin typeface="+mn-lt"/>
              </a:endParaRPr>
            </a:p>
          </p:txBody>
        </p:sp>
      </p:grpSp>
      <p:sp>
        <p:nvSpPr>
          <p:cNvPr id="3" name="Title 2"/>
          <p:cNvSpPr>
            <a:spLocks noGrp="1"/>
          </p:cNvSpPr>
          <p:nvPr>
            <p:ph type="title"/>
          </p:nvPr>
        </p:nvSpPr>
        <p:spPr/>
        <p:txBody>
          <a:bodyPr>
            <a:normAutofit fontScale="90000"/>
          </a:bodyPr>
          <a:lstStyle/>
          <a:p>
            <a:r>
              <a:rPr lang="el-GR" dirty="0"/>
              <a:t>Χαρτογράφηση του βάθους της </a:t>
            </a:r>
            <a:r>
              <a:rPr lang="en-US" dirty="0"/>
              <a:t>Moho </a:t>
            </a:r>
            <a:r>
              <a:rPr lang="el-GR" dirty="0"/>
              <a:t>από </a:t>
            </a:r>
            <a:r>
              <a:rPr lang="el-GR" dirty="0" err="1"/>
              <a:t>βαρυτικά</a:t>
            </a:r>
            <a:r>
              <a:rPr lang="el-GR" dirty="0"/>
              <a:t> </a:t>
            </a:r>
            <a:r>
              <a:rPr lang="el-GR" dirty="0" smtClean="0"/>
              <a:t>δεδομένα</a:t>
            </a:r>
            <a:endParaRPr lang="en-US" dirty="0"/>
          </a:p>
        </p:txBody>
      </p:sp>
    </p:spTree>
    <p:extLst>
      <p:ext uri="{BB962C8B-B14F-4D97-AF65-F5344CB8AC3E}">
        <p14:creationId xmlns:p14="http://schemas.microsoft.com/office/powerpoint/2010/main" val="2405003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Παραδείγματα έλλειψης ισοστατικής ισορροπίας</a:t>
            </a:r>
            <a:endParaRPr lang="en-US" dirty="0"/>
          </a:p>
        </p:txBody>
      </p:sp>
      <p:sp>
        <p:nvSpPr>
          <p:cNvPr id="4" name="Rectangle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7249FE-280F-4DD9-970D-29D7221BE257}" type="slidenum">
              <a:rPr lang="el-GR" altLang="en-US">
                <a:solidFill>
                  <a:srgbClr val="045C75"/>
                </a:solidFill>
              </a:rPr>
              <a:pPr eaLnBrk="1" hangingPunct="1"/>
              <a:t>34</a:t>
            </a:fld>
            <a:endParaRPr lang="el-GR" altLang="en-US">
              <a:solidFill>
                <a:srgbClr val="045C75"/>
              </a:solidFill>
            </a:endParaRPr>
          </a:p>
        </p:txBody>
      </p:sp>
      <p:sp>
        <p:nvSpPr>
          <p:cNvPr id="36868" name="Rectangle 3"/>
          <p:cNvSpPr>
            <a:spLocks noGrp="1" noChangeArrowheads="1"/>
          </p:cNvSpPr>
          <p:nvPr>
            <p:ph type="body" idx="4294967295"/>
          </p:nvPr>
        </p:nvSpPr>
        <p:spPr>
          <a:xfrm>
            <a:off x="1136822" y="1825625"/>
            <a:ext cx="10515600" cy="4351338"/>
          </a:xfrm>
        </p:spPr>
        <p:txBody>
          <a:bodyPr/>
          <a:lstStyle/>
          <a:p>
            <a:endParaRPr lang="en-US" altLang="en-US" dirty="0" smtClean="0"/>
          </a:p>
          <a:p>
            <a:r>
              <a:rPr lang="el-GR" altLang="en-US" dirty="0" err="1" smtClean="0"/>
              <a:t>Μεταπαγετώδης</a:t>
            </a:r>
            <a:r>
              <a:rPr lang="el-GR" altLang="en-US" dirty="0" smtClean="0"/>
              <a:t> </a:t>
            </a:r>
            <a:r>
              <a:rPr lang="el-GR" altLang="en-US" dirty="0" err="1" smtClean="0"/>
              <a:t>ανάπαλση</a:t>
            </a:r>
            <a:endParaRPr lang="en-US" altLang="en-US" dirty="0" smtClean="0"/>
          </a:p>
          <a:p>
            <a:endParaRPr lang="en-US" altLang="en-US" dirty="0" smtClean="0"/>
          </a:p>
          <a:p>
            <a:r>
              <a:rPr lang="el-GR" altLang="en-US" dirty="0" smtClean="0"/>
              <a:t>Ανωμαλίες πυκνότητας στον μανδύα (</a:t>
            </a:r>
            <a:r>
              <a:rPr lang="en-US" altLang="en-US" dirty="0" smtClean="0"/>
              <a:t>Sierra Nevada, Hawaii) </a:t>
            </a:r>
          </a:p>
          <a:p>
            <a:pPr>
              <a:buFont typeface="Wingdings" panose="05000000000000000000" pitchFamily="2" charset="2"/>
              <a:buNone/>
            </a:pPr>
            <a:endParaRPr lang="el-GR" altLang="en-US" dirty="0" smtClean="0"/>
          </a:p>
        </p:txBody>
      </p:sp>
    </p:spTree>
    <p:extLst>
      <p:ext uri="{BB962C8B-B14F-4D97-AF65-F5344CB8AC3E}">
        <p14:creationId xmlns:p14="http://schemas.microsoft.com/office/powerpoint/2010/main" val="3753843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n-US" dirty="0" err="1"/>
              <a:t>Μεταπαγετώδης</a:t>
            </a:r>
            <a:r>
              <a:rPr lang="el-GR" altLang="en-US" dirty="0"/>
              <a:t> ισοστατική </a:t>
            </a:r>
            <a:r>
              <a:rPr lang="el-GR" altLang="en-US" dirty="0" err="1"/>
              <a:t>ανάπαλση</a:t>
            </a:r>
            <a:endParaRPr lang="en-US" dirty="0"/>
          </a:p>
        </p:txBody>
      </p:sp>
      <p:sp>
        <p:nvSpPr>
          <p:cNvPr id="11" name="Rectangle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D22FA9-D0F4-4209-8C2F-8ACD327FBF43}" type="slidenum">
              <a:rPr lang="el-GR" altLang="en-US">
                <a:solidFill>
                  <a:srgbClr val="045C75"/>
                </a:solidFill>
              </a:rPr>
              <a:pPr eaLnBrk="1" hangingPunct="1"/>
              <a:t>35</a:t>
            </a:fld>
            <a:endParaRPr lang="el-GR" altLang="en-US">
              <a:solidFill>
                <a:srgbClr val="045C75"/>
              </a:solidFill>
            </a:endParaRPr>
          </a:p>
        </p:txBody>
      </p:sp>
      <p:sp>
        <p:nvSpPr>
          <p:cNvPr id="2053" name="Text Box 6"/>
          <p:cNvSpPr txBox="1">
            <a:spLocks noChangeArrowheads="1"/>
          </p:cNvSpPr>
          <p:nvPr/>
        </p:nvSpPr>
        <p:spPr bwMode="auto">
          <a:xfrm>
            <a:off x="6238876" y="2835616"/>
            <a:ext cx="39290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b="1" i="1" dirty="0">
                <a:latin typeface="+mn-lt"/>
              </a:rPr>
              <a:t>Η </a:t>
            </a:r>
            <a:r>
              <a:rPr lang="el-GR" altLang="en-US" b="1" i="1" dirty="0" err="1">
                <a:latin typeface="+mn-lt"/>
              </a:rPr>
              <a:t>μεταπαγετώδης</a:t>
            </a:r>
            <a:r>
              <a:rPr lang="el-GR" altLang="en-US" b="1" i="1" dirty="0">
                <a:latin typeface="+mn-lt"/>
              </a:rPr>
              <a:t> </a:t>
            </a:r>
            <a:r>
              <a:rPr lang="el-GR" altLang="en-US" b="1" i="1" dirty="0" err="1">
                <a:latin typeface="+mn-lt"/>
              </a:rPr>
              <a:t>ανάπαλση</a:t>
            </a:r>
            <a:r>
              <a:rPr lang="el-GR" altLang="en-US" b="1" i="1" dirty="0">
                <a:latin typeface="+mn-lt"/>
              </a:rPr>
              <a:t> χρησιμοποιείτε για τον καθορισμό της τιμής του ιξώδους της </a:t>
            </a:r>
            <a:r>
              <a:rPr lang="el-GR" altLang="en-US" b="1" i="1" dirty="0" err="1">
                <a:latin typeface="+mn-lt"/>
              </a:rPr>
              <a:t>ασθενόσφαιρας</a:t>
            </a:r>
            <a:r>
              <a:rPr lang="el-GR" altLang="en-US" dirty="0">
                <a:latin typeface="+mn-lt"/>
              </a:rPr>
              <a:t>.</a:t>
            </a:r>
          </a:p>
        </p:txBody>
      </p:sp>
      <p:pic>
        <p:nvPicPr>
          <p:cNvPr id="8" name="Picture 7" descr="isoloop.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9814" y="1857376"/>
            <a:ext cx="3671887"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6238875" y="162117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latin typeface="+mn-lt"/>
              </a:rPr>
              <a:t>Αρνητικές ανωμαλίες βαρύτητας στον Β. Καναδά και Σκανδιναβία, περιοχές καλυμμένες από παγετώνες του Πλειστοκαίνου.</a:t>
            </a:r>
            <a:endParaRPr lang="en-US" altLang="en-US" dirty="0">
              <a:latin typeface="+mn-lt"/>
            </a:endParaRPr>
          </a:p>
        </p:txBody>
      </p:sp>
      <p:grpSp>
        <p:nvGrpSpPr>
          <p:cNvPr id="2" name="Group 12"/>
          <p:cNvGrpSpPr>
            <a:grpSpLocks/>
          </p:cNvGrpSpPr>
          <p:nvPr/>
        </p:nvGrpSpPr>
        <p:grpSpPr bwMode="auto">
          <a:xfrm>
            <a:off x="2095500" y="1714501"/>
            <a:ext cx="4000500" cy="4309011"/>
            <a:chOff x="571444" y="1714488"/>
            <a:chExt cx="4000528" cy="4308861"/>
          </a:xfrm>
        </p:grpSpPr>
        <p:pic>
          <p:nvPicPr>
            <p:cNvPr id="37897" name="Picture 4" descr="f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86" y="1714488"/>
              <a:ext cx="3643338" cy="3733883"/>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7898" name="TextBox 11"/>
            <p:cNvSpPr txBox="1">
              <a:spLocks noChangeArrowheads="1"/>
            </p:cNvSpPr>
            <p:nvPr/>
          </p:nvSpPr>
          <p:spPr bwMode="auto">
            <a:xfrm>
              <a:off x="571444" y="5500147"/>
              <a:ext cx="4000528"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mn-lt"/>
                </a:rPr>
                <a:t>O </a:t>
              </a:r>
              <a:r>
                <a:rPr lang="el-GR" altLang="en-US" sz="1400">
                  <a:latin typeface="+mn-lt"/>
                </a:rPr>
                <a:t>πάγος έλιωσε πριν 10.000χρ. Κάλυπτε 4χ10</a:t>
              </a:r>
              <a:r>
                <a:rPr lang="el-GR" altLang="en-US" sz="1400" baseline="30000">
                  <a:latin typeface="+mn-lt"/>
                </a:rPr>
                <a:t>6</a:t>
              </a:r>
              <a:r>
                <a:rPr lang="el-GR" altLang="en-US" sz="1400">
                  <a:latin typeface="+mn-lt"/>
                </a:rPr>
                <a:t> </a:t>
              </a:r>
              <a:r>
                <a:rPr lang="en-US" altLang="en-US" sz="1400">
                  <a:latin typeface="+mn-lt"/>
                </a:rPr>
                <a:t>Km</a:t>
              </a:r>
              <a:r>
                <a:rPr lang="en-US" altLang="en-US" sz="1400" baseline="30000">
                  <a:latin typeface="+mn-lt"/>
                </a:rPr>
                <a:t>2 </a:t>
              </a:r>
              <a:r>
                <a:rPr lang="el-GR" altLang="en-US" sz="1400">
                  <a:latin typeface="+mn-lt"/>
                </a:rPr>
                <a:t>και είχε ~2.5 </a:t>
              </a:r>
              <a:r>
                <a:rPr lang="en-US" altLang="en-US" sz="1400">
                  <a:latin typeface="+mn-lt"/>
                </a:rPr>
                <a:t>km</a:t>
              </a:r>
              <a:r>
                <a:rPr lang="el-GR" altLang="en-US" sz="1400">
                  <a:latin typeface="+mn-lt"/>
                </a:rPr>
                <a:t> πάχος</a:t>
              </a:r>
              <a:r>
                <a:rPr lang="en-US" altLang="en-US" sz="1400">
                  <a:latin typeface="+mn-lt"/>
                </a:rPr>
                <a:t> </a:t>
              </a:r>
              <a:r>
                <a:rPr lang="el-GR" altLang="en-US" sz="1400">
                  <a:latin typeface="+mn-lt"/>
                </a:rPr>
                <a:t>(</a:t>
              </a:r>
              <a:r>
                <a:rPr lang="en-US" altLang="en-US" sz="1400">
                  <a:latin typeface="+mn-lt"/>
                </a:rPr>
                <a:t>Ekman &amp; Makinen, 1996)</a:t>
              </a:r>
            </a:p>
          </p:txBody>
        </p:sp>
      </p:grpSp>
      <p:pic>
        <p:nvPicPr>
          <p:cNvPr id="16395" name="Picture 11" descr="Iwasaki_Matsuura_19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4056404"/>
            <a:ext cx="41211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450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 Ορθογώνιο"/>
          <p:cNvSpPr>
            <a:spLocks noChangeArrowheads="1"/>
          </p:cNvSpPr>
          <p:nvPr/>
        </p:nvSpPr>
        <p:spPr bwMode="auto">
          <a:xfrm>
            <a:off x="4939093" y="1715379"/>
            <a:ext cx="492918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Λόγω του βάρους του πάγου η ηπειρωτική λιθόσφαιρα βυθίστηκε μέσα στο μανδύα, ώστε να ισορροπήσει ισοστατικά, ακολουθώντας περίπου το μοντέλο του </a:t>
            </a:r>
            <a:r>
              <a:rPr lang="el-GR" altLang="en-US" dirty="0" err="1">
                <a:latin typeface="+mn-lt"/>
              </a:rPr>
              <a:t>Airy</a:t>
            </a:r>
            <a:r>
              <a:rPr lang="el-GR" altLang="en-US" dirty="0">
                <a:latin typeface="+mn-lt"/>
              </a:rPr>
              <a:t> (</a:t>
            </a:r>
            <a:r>
              <a:rPr lang="el-GR" altLang="en-US" b="1" dirty="0">
                <a:latin typeface="+mn-lt"/>
              </a:rPr>
              <a:t>Α,Β</a:t>
            </a:r>
            <a:r>
              <a:rPr lang="el-GR" altLang="en-US" dirty="0">
                <a:latin typeface="+mn-lt"/>
              </a:rPr>
              <a:t>). </a:t>
            </a:r>
          </a:p>
          <a:p>
            <a:pPr algn="just" eaLnBrk="1" hangingPunct="1"/>
            <a:endParaRPr lang="en-US" altLang="en-US" dirty="0">
              <a:latin typeface="+mn-lt"/>
            </a:endParaRPr>
          </a:p>
          <a:p>
            <a:pPr algn="just" eaLnBrk="1" hangingPunct="1"/>
            <a:r>
              <a:rPr lang="el-GR" altLang="en-US" dirty="0">
                <a:latin typeface="+mn-lt"/>
              </a:rPr>
              <a:t>Μετά την απομάκρυνση του πάγου η ισοστατική ισορροπία ανατρέπεται αφού υπάρχει έλλειμμα βάρους</a:t>
            </a:r>
            <a:r>
              <a:rPr lang="en-US" altLang="en-US" dirty="0">
                <a:latin typeface="+mn-lt"/>
              </a:rPr>
              <a:t> (</a:t>
            </a:r>
            <a:r>
              <a:rPr lang="en-US" altLang="en-US" b="1" dirty="0">
                <a:latin typeface="+mn-lt"/>
              </a:rPr>
              <a:t>C</a:t>
            </a:r>
            <a:r>
              <a:rPr lang="en-US" altLang="en-US" dirty="0">
                <a:latin typeface="+mn-lt"/>
              </a:rPr>
              <a:t>)</a:t>
            </a:r>
            <a:r>
              <a:rPr lang="el-GR" altLang="en-US" dirty="0">
                <a:latin typeface="+mn-lt"/>
              </a:rPr>
              <a:t>, με αποτέλεσμα ο ελαφρύτερος φλοιός να πραγματοποιεί συνεχή ανύψωση στις περιοχές αυτές λόγω της υδροστατικής «άνωσης» του πυκνότερου μανδύα (</a:t>
            </a:r>
            <a:r>
              <a:rPr lang="en-US" altLang="en-US" b="1" dirty="0">
                <a:latin typeface="+mn-lt"/>
              </a:rPr>
              <a:t>D</a:t>
            </a:r>
            <a:r>
              <a:rPr lang="el-GR" altLang="en-US" dirty="0">
                <a:latin typeface="+mn-lt"/>
              </a:rPr>
              <a:t>).</a:t>
            </a:r>
          </a:p>
        </p:txBody>
      </p:sp>
      <p:sp>
        <p:nvSpPr>
          <p:cNvPr id="5" name="4 - Ορθογώνιο"/>
          <p:cNvSpPr/>
          <p:nvPr/>
        </p:nvSpPr>
        <p:spPr>
          <a:xfrm>
            <a:off x="5604048" y="5634812"/>
            <a:ext cx="5072063"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l-GR" dirty="0">
                <a:solidFill>
                  <a:schemeClr val="tx1"/>
                </a:solidFill>
              </a:rPr>
              <a:t>Το φαινόμενο</a:t>
            </a:r>
            <a:r>
              <a:rPr lang="en-US" dirty="0">
                <a:solidFill>
                  <a:schemeClr val="tx1"/>
                </a:solidFill>
              </a:rPr>
              <a:t> </a:t>
            </a:r>
            <a:r>
              <a:rPr lang="el-GR" dirty="0">
                <a:solidFill>
                  <a:schemeClr val="tx1"/>
                </a:solidFill>
              </a:rPr>
              <a:t>αυτό αποκαλείται </a:t>
            </a:r>
            <a:r>
              <a:rPr lang="el-GR" b="1" dirty="0" err="1">
                <a:solidFill>
                  <a:schemeClr val="tx1"/>
                </a:solidFill>
              </a:rPr>
              <a:t>μεταπαγετώδης</a:t>
            </a:r>
            <a:r>
              <a:rPr lang="en-US" b="1" dirty="0">
                <a:solidFill>
                  <a:schemeClr val="tx1"/>
                </a:solidFill>
              </a:rPr>
              <a:t> </a:t>
            </a:r>
            <a:r>
              <a:rPr lang="el-GR" b="1" dirty="0" err="1">
                <a:solidFill>
                  <a:schemeClr val="tx1"/>
                </a:solidFill>
              </a:rPr>
              <a:t>ανάπαλση</a:t>
            </a:r>
            <a:r>
              <a:rPr lang="el-GR" b="1" dirty="0">
                <a:solidFill>
                  <a:schemeClr val="tx1"/>
                </a:solidFill>
              </a:rPr>
              <a:t> </a:t>
            </a:r>
            <a:r>
              <a:rPr lang="en-US" b="1" dirty="0">
                <a:solidFill>
                  <a:schemeClr val="tx1"/>
                </a:solidFill>
              </a:rPr>
              <a:t> </a:t>
            </a:r>
            <a:r>
              <a:rPr lang="el-GR" dirty="0">
                <a:solidFill>
                  <a:schemeClr val="tx1"/>
                </a:solidFill>
              </a:rPr>
              <a:t>(</a:t>
            </a:r>
            <a:r>
              <a:rPr lang="el-GR" dirty="0" err="1">
                <a:solidFill>
                  <a:schemeClr val="tx1"/>
                </a:solidFill>
              </a:rPr>
              <a:t>postglacial</a:t>
            </a:r>
            <a:r>
              <a:rPr lang="el-GR" dirty="0">
                <a:solidFill>
                  <a:schemeClr val="tx1"/>
                </a:solidFill>
              </a:rPr>
              <a:t> </a:t>
            </a:r>
            <a:r>
              <a:rPr lang="el-GR" dirty="0" err="1">
                <a:solidFill>
                  <a:schemeClr val="tx1"/>
                </a:solidFill>
              </a:rPr>
              <a:t>rebound</a:t>
            </a:r>
            <a:r>
              <a:rPr lang="el-GR" dirty="0">
                <a:solidFill>
                  <a:schemeClr val="tx1"/>
                </a:solidFill>
              </a:rPr>
              <a:t>)</a:t>
            </a:r>
          </a:p>
        </p:txBody>
      </p:sp>
      <p:grpSp>
        <p:nvGrpSpPr>
          <p:cNvPr id="38916" name="13 - Ομάδα"/>
          <p:cNvGrpSpPr>
            <a:grpSpLocks/>
          </p:cNvGrpSpPr>
          <p:nvPr/>
        </p:nvGrpSpPr>
        <p:grpSpPr bwMode="auto">
          <a:xfrm>
            <a:off x="1192944" y="1084263"/>
            <a:ext cx="3676777" cy="5196661"/>
            <a:chOff x="71438" y="71414"/>
            <a:chExt cx="3786182" cy="6715172"/>
          </a:xfrm>
        </p:grpSpPr>
        <p:pic>
          <p:nvPicPr>
            <p:cNvPr id="38917" name="Picture 2" descr="C:\Documents and Settings\Alexandra\Επιφάνεια εργασίας\Alexandra Τα έγγραφά μου\Eisagogi sti Geophysiki_ppt\Sximata\Glacio-isostasia.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8" y="71414"/>
              <a:ext cx="3244408" cy="671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 Ευθύγραμμο βέλος σύνδεσης"/>
            <p:cNvCxnSpPr/>
            <p:nvPr/>
          </p:nvCxnSpPr>
          <p:spPr>
            <a:xfrm rot="10800000">
              <a:off x="3000371" y="1357298"/>
              <a:ext cx="857249" cy="357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rot="10800000" flipV="1">
              <a:off x="3357559" y="2143115"/>
              <a:ext cx="500061" cy="2143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rot="10800000" flipV="1">
              <a:off x="3428996" y="3643314"/>
              <a:ext cx="428624"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rot="5400000">
              <a:off x="2821771" y="4179102"/>
              <a:ext cx="1571636" cy="500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 name="Title 2"/>
          <p:cNvSpPr>
            <a:spLocks noGrp="1"/>
          </p:cNvSpPr>
          <p:nvPr>
            <p:ph type="title"/>
          </p:nvPr>
        </p:nvSpPr>
        <p:spPr/>
        <p:txBody>
          <a:bodyPr/>
          <a:lstStyle/>
          <a:p>
            <a:r>
              <a:rPr lang="el-GR" altLang="en-US" dirty="0" err="1"/>
              <a:t>Μεταπαγετώδης</a:t>
            </a:r>
            <a:r>
              <a:rPr lang="el-GR" altLang="en-US" dirty="0"/>
              <a:t> ισοστατική </a:t>
            </a:r>
            <a:r>
              <a:rPr lang="el-GR" altLang="en-US" dirty="0" err="1"/>
              <a:t>ανάπαλση</a:t>
            </a:r>
            <a:endParaRPr lang="en-US" dirty="0"/>
          </a:p>
        </p:txBody>
      </p:sp>
    </p:spTree>
    <p:extLst>
      <p:ext uri="{BB962C8B-B14F-4D97-AF65-F5344CB8AC3E}">
        <p14:creationId xmlns:p14="http://schemas.microsoft.com/office/powerpoint/2010/main" val="3536231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sciencedirect.com/cache/MiamiImageURL/1-s2.0-S0040195110002131-gr1.jpg/0?wchp=dGLzVlB-zSkz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235" y="1375569"/>
            <a:ext cx="4536494" cy="485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 Ορθογώνιο"/>
          <p:cNvSpPr/>
          <p:nvPr/>
        </p:nvSpPr>
        <p:spPr>
          <a:xfrm>
            <a:off x="6473569" y="1695064"/>
            <a:ext cx="3349625"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l-GR" b="1" dirty="0" err="1"/>
              <a:t>Μεταπαγετώδης</a:t>
            </a:r>
            <a:r>
              <a:rPr lang="en-US" b="1" dirty="0"/>
              <a:t> </a:t>
            </a:r>
            <a:r>
              <a:rPr lang="el-GR" b="1" dirty="0" err="1"/>
              <a:t>ανάπαλση</a:t>
            </a:r>
            <a:r>
              <a:rPr lang="el-GR" b="1" dirty="0"/>
              <a:t> </a:t>
            </a:r>
            <a:r>
              <a:rPr lang="en-US" b="1" dirty="0"/>
              <a:t> </a:t>
            </a:r>
            <a:r>
              <a:rPr lang="el-GR" dirty="0"/>
              <a:t>στη ΝΔ Αλάσκα</a:t>
            </a:r>
          </a:p>
        </p:txBody>
      </p:sp>
      <p:sp>
        <p:nvSpPr>
          <p:cNvPr id="6" name="Title 2"/>
          <p:cNvSpPr>
            <a:spLocks noGrp="1"/>
          </p:cNvSpPr>
          <p:nvPr>
            <p:ph type="title"/>
          </p:nvPr>
        </p:nvSpPr>
        <p:spPr/>
        <p:txBody>
          <a:bodyPr/>
          <a:lstStyle/>
          <a:p>
            <a:r>
              <a:rPr lang="el-GR" altLang="en-US" dirty="0" err="1"/>
              <a:t>Μεταπαγετώδης</a:t>
            </a:r>
            <a:r>
              <a:rPr lang="el-GR" altLang="en-US" dirty="0"/>
              <a:t> ισοστατική </a:t>
            </a:r>
            <a:r>
              <a:rPr lang="el-GR" altLang="en-US" dirty="0" err="1"/>
              <a:t>ανάπαλση</a:t>
            </a:r>
            <a:endParaRPr lang="en-US" dirty="0"/>
          </a:p>
        </p:txBody>
      </p:sp>
      <p:sp>
        <p:nvSpPr>
          <p:cNvPr id="2" name="TextBox 1"/>
          <p:cNvSpPr txBox="1"/>
          <p:nvPr/>
        </p:nvSpPr>
        <p:spPr>
          <a:xfrm>
            <a:off x="6293729" y="5906530"/>
            <a:ext cx="1548713" cy="263611"/>
          </a:xfrm>
          <a:prstGeom prst="rect">
            <a:avLst/>
          </a:prstGeom>
        </p:spPr>
        <p:txBody>
          <a:bodyPr vert="horz" wrap="square" lIns="91440" tIns="45720" rIns="91440" bIns="45720" rtlCol="0" anchor="ctr">
            <a:normAutofit/>
          </a:bodyPr>
          <a:lstStyle/>
          <a:p>
            <a:r>
              <a:rPr lang="en-US" sz="1000" dirty="0" smtClean="0"/>
              <a:t>Larsen et al., 2005</a:t>
            </a:r>
          </a:p>
        </p:txBody>
      </p:sp>
    </p:spTree>
    <p:extLst>
      <p:ext uri="{BB962C8B-B14F-4D97-AF65-F5344CB8AC3E}">
        <p14:creationId xmlns:p14="http://schemas.microsoft.com/office/powerpoint/2010/main" val="2787553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Ισοστατική (υδροστατική) ή Ελαστική απόκριση λιθόσφαιρας-μανδύα;</a:t>
            </a:r>
            <a:endParaRPr lang="en-US" dirty="0"/>
          </a:p>
        </p:txBody>
      </p:sp>
      <p:sp>
        <p:nvSpPr>
          <p:cNvPr id="24" name="Rectangle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3319B4-2EFF-47D0-A5AD-E1C18839AD57}" type="slidenum">
              <a:rPr lang="el-GR" altLang="en-US">
                <a:solidFill>
                  <a:srgbClr val="045C75"/>
                </a:solidFill>
              </a:rPr>
              <a:pPr eaLnBrk="1" hangingPunct="1"/>
              <a:t>38</a:t>
            </a:fld>
            <a:endParaRPr lang="el-GR" altLang="en-US">
              <a:solidFill>
                <a:srgbClr val="045C75"/>
              </a:solidFill>
            </a:endParaRPr>
          </a:p>
        </p:txBody>
      </p:sp>
      <p:graphicFrame>
        <p:nvGraphicFramePr>
          <p:cNvPr id="11266" name="Object 2"/>
          <p:cNvGraphicFramePr>
            <a:graphicFrameLocks noChangeAspect="1"/>
          </p:cNvGraphicFramePr>
          <p:nvPr>
            <p:extLst>
              <p:ext uri="{D42A27DB-BD31-4B8C-83A1-F6EECF244321}">
                <p14:modId xmlns:p14="http://schemas.microsoft.com/office/powerpoint/2010/main" val="1599866149"/>
              </p:ext>
            </p:extLst>
          </p:nvPr>
        </p:nvGraphicFramePr>
        <p:xfrm>
          <a:off x="1703389" y="1989138"/>
          <a:ext cx="5761037" cy="4017962"/>
        </p:xfrm>
        <a:graphic>
          <a:graphicData uri="http://schemas.openxmlformats.org/presentationml/2006/ole">
            <mc:AlternateContent xmlns:mc="http://schemas.openxmlformats.org/markup-compatibility/2006">
              <mc:Choice xmlns:v="urn:schemas-microsoft-com:vml" Requires="v">
                <p:oleObj spid="_x0000_s11310" name="CorelDRAW" r:id="rId3" imgW="8192328" imgH="5713323" progId="CorelDRAW.Graphic.13">
                  <p:embed/>
                </p:oleObj>
              </mc:Choice>
              <mc:Fallback>
                <p:oleObj name="CorelDRAW" r:id="rId3" imgW="8192328" imgH="5713323" progId="CorelDRAW.Graphic.1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1989138"/>
                        <a:ext cx="5761037" cy="40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2" name="Text Box 4"/>
          <p:cNvSpPr txBox="1">
            <a:spLocks noChangeArrowheads="1"/>
          </p:cNvSpPr>
          <p:nvPr/>
        </p:nvSpPr>
        <p:spPr bwMode="auto">
          <a:xfrm>
            <a:off x="3432176" y="2133600"/>
            <a:ext cx="349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b="1" i="1">
                <a:solidFill>
                  <a:schemeClr val="tx2"/>
                </a:solidFill>
                <a:latin typeface="+mn-lt"/>
              </a:rPr>
              <a:t>ρ</a:t>
            </a:r>
            <a:r>
              <a:rPr lang="en-US" altLang="en-US" sz="1600" b="1" i="1" baseline="-25000">
                <a:solidFill>
                  <a:schemeClr val="tx2"/>
                </a:solidFill>
                <a:latin typeface="+mn-lt"/>
              </a:rPr>
              <a:t>c</a:t>
            </a:r>
            <a:endParaRPr lang="el-GR" altLang="en-US" sz="1600" b="1" i="1">
              <a:solidFill>
                <a:schemeClr val="tx2"/>
              </a:solidFill>
              <a:latin typeface="+mn-lt"/>
            </a:endParaRPr>
          </a:p>
        </p:txBody>
      </p:sp>
      <p:sp>
        <p:nvSpPr>
          <p:cNvPr id="11273" name="Text Box 5"/>
          <p:cNvSpPr txBox="1">
            <a:spLocks noChangeArrowheads="1"/>
          </p:cNvSpPr>
          <p:nvPr/>
        </p:nvSpPr>
        <p:spPr bwMode="auto">
          <a:xfrm>
            <a:off x="6430963" y="2133600"/>
            <a:ext cx="349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b="1" i="1">
                <a:solidFill>
                  <a:schemeClr val="tx2"/>
                </a:solidFill>
                <a:latin typeface="+mn-lt"/>
              </a:rPr>
              <a:t>ρ</a:t>
            </a:r>
            <a:r>
              <a:rPr lang="en-US" altLang="en-US" sz="1600" b="1" i="1" baseline="-25000">
                <a:solidFill>
                  <a:schemeClr val="tx2"/>
                </a:solidFill>
                <a:latin typeface="+mn-lt"/>
              </a:rPr>
              <a:t>c</a:t>
            </a:r>
            <a:endParaRPr lang="el-GR" altLang="en-US" sz="1600" b="1" i="1">
              <a:solidFill>
                <a:schemeClr val="tx2"/>
              </a:solidFill>
              <a:latin typeface="+mn-lt"/>
            </a:endParaRPr>
          </a:p>
        </p:txBody>
      </p:sp>
      <p:sp>
        <p:nvSpPr>
          <p:cNvPr id="11274" name="Text Box 6"/>
          <p:cNvSpPr txBox="1">
            <a:spLocks noChangeArrowheads="1"/>
          </p:cNvSpPr>
          <p:nvPr/>
        </p:nvSpPr>
        <p:spPr bwMode="auto">
          <a:xfrm>
            <a:off x="6430963" y="2924175"/>
            <a:ext cx="404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b="1" i="1">
                <a:solidFill>
                  <a:schemeClr val="bg1"/>
                </a:solidFill>
                <a:latin typeface="+mn-lt"/>
              </a:rPr>
              <a:t>ρ</a:t>
            </a:r>
            <a:r>
              <a:rPr lang="en-US" altLang="en-US" sz="1600" b="1" i="1" baseline="-25000">
                <a:solidFill>
                  <a:schemeClr val="bg1"/>
                </a:solidFill>
                <a:latin typeface="+mn-lt"/>
              </a:rPr>
              <a:t>m</a:t>
            </a:r>
            <a:endParaRPr lang="el-GR" altLang="en-US" sz="1600" b="1" i="1">
              <a:solidFill>
                <a:schemeClr val="bg1"/>
              </a:solidFill>
              <a:latin typeface="+mn-lt"/>
            </a:endParaRPr>
          </a:p>
        </p:txBody>
      </p:sp>
      <p:sp>
        <p:nvSpPr>
          <p:cNvPr id="11275" name="Text Box 7"/>
          <p:cNvSpPr txBox="1">
            <a:spLocks noChangeArrowheads="1"/>
          </p:cNvSpPr>
          <p:nvPr/>
        </p:nvSpPr>
        <p:spPr bwMode="auto">
          <a:xfrm>
            <a:off x="3432175" y="2924175"/>
            <a:ext cx="404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b="1" i="1">
                <a:solidFill>
                  <a:schemeClr val="bg1"/>
                </a:solidFill>
                <a:latin typeface="+mn-lt"/>
              </a:rPr>
              <a:t>ρ</a:t>
            </a:r>
            <a:r>
              <a:rPr lang="en-US" altLang="en-US" sz="1600" b="1" i="1" baseline="-25000">
                <a:solidFill>
                  <a:schemeClr val="bg1"/>
                </a:solidFill>
                <a:latin typeface="+mn-lt"/>
              </a:rPr>
              <a:t>m</a:t>
            </a:r>
            <a:endParaRPr lang="el-GR" altLang="en-US" sz="1600" b="1" i="1">
              <a:solidFill>
                <a:schemeClr val="bg1"/>
              </a:solidFill>
              <a:latin typeface="+mn-lt"/>
            </a:endParaRPr>
          </a:p>
        </p:txBody>
      </p:sp>
      <p:sp>
        <p:nvSpPr>
          <p:cNvPr id="11276" name="Text Box 8"/>
          <p:cNvSpPr txBox="1">
            <a:spLocks noChangeArrowheads="1"/>
          </p:cNvSpPr>
          <p:nvPr/>
        </p:nvSpPr>
        <p:spPr bwMode="auto">
          <a:xfrm>
            <a:off x="3432176" y="4797425"/>
            <a:ext cx="349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b="1" i="1">
                <a:solidFill>
                  <a:schemeClr val="tx2"/>
                </a:solidFill>
                <a:latin typeface="+mn-lt"/>
              </a:rPr>
              <a:t>ρ</a:t>
            </a:r>
            <a:r>
              <a:rPr lang="en-US" altLang="en-US" sz="1600" b="1" i="1" baseline="-25000">
                <a:solidFill>
                  <a:schemeClr val="tx2"/>
                </a:solidFill>
                <a:latin typeface="+mn-lt"/>
              </a:rPr>
              <a:t>c</a:t>
            </a:r>
            <a:endParaRPr lang="el-GR" altLang="en-US" sz="1600" b="1" i="1">
              <a:solidFill>
                <a:schemeClr val="tx2"/>
              </a:solidFill>
              <a:latin typeface="+mn-lt"/>
            </a:endParaRPr>
          </a:p>
        </p:txBody>
      </p:sp>
      <p:sp>
        <p:nvSpPr>
          <p:cNvPr id="11277" name="Text Box 9"/>
          <p:cNvSpPr txBox="1">
            <a:spLocks noChangeArrowheads="1"/>
          </p:cNvSpPr>
          <p:nvPr/>
        </p:nvSpPr>
        <p:spPr bwMode="auto">
          <a:xfrm>
            <a:off x="6430963" y="4797425"/>
            <a:ext cx="349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b="1" i="1">
                <a:solidFill>
                  <a:schemeClr val="tx2"/>
                </a:solidFill>
                <a:latin typeface="+mn-lt"/>
              </a:rPr>
              <a:t>ρ</a:t>
            </a:r>
            <a:r>
              <a:rPr lang="en-US" altLang="en-US" sz="1600" b="1" i="1" baseline="-25000">
                <a:solidFill>
                  <a:schemeClr val="tx2"/>
                </a:solidFill>
                <a:latin typeface="+mn-lt"/>
              </a:rPr>
              <a:t>c</a:t>
            </a:r>
            <a:endParaRPr lang="el-GR" altLang="en-US" sz="1600" b="1" i="1">
              <a:solidFill>
                <a:schemeClr val="tx2"/>
              </a:solidFill>
              <a:latin typeface="+mn-lt"/>
            </a:endParaRPr>
          </a:p>
        </p:txBody>
      </p:sp>
      <p:sp>
        <p:nvSpPr>
          <p:cNvPr id="11278" name="Text Box 10"/>
          <p:cNvSpPr txBox="1">
            <a:spLocks noChangeArrowheads="1"/>
          </p:cNvSpPr>
          <p:nvPr/>
        </p:nvSpPr>
        <p:spPr bwMode="auto">
          <a:xfrm>
            <a:off x="6430963" y="5588000"/>
            <a:ext cx="404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b="1" i="1">
                <a:solidFill>
                  <a:schemeClr val="bg1"/>
                </a:solidFill>
                <a:latin typeface="+mn-lt"/>
              </a:rPr>
              <a:t>ρ</a:t>
            </a:r>
            <a:r>
              <a:rPr lang="en-US" altLang="en-US" sz="1600" b="1" i="1" baseline="-25000">
                <a:solidFill>
                  <a:schemeClr val="bg1"/>
                </a:solidFill>
                <a:latin typeface="+mn-lt"/>
              </a:rPr>
              <a:t>m</a:t>
            </a:r>
            <a:endParaRPr lang="el-GR" altLang="en-US" sz="1600" b="1" i="1">
              <a:solidFill>
                <a:schemeClr val="bg1"/>
              </a:solidFill>
              <a:latin typeface="+mn-lt"/>
            </a:endParaRPr>
          </a:p>
        </p:txBody>
      </p:sp>
      <p:sp>
        <p:nvSpPr>
          <p:cNvPr id="11279" name="Text Box 11"/>
          <p:cNvSpPr txBox="1">
            <a:spLocks noChangeArrowheads="1"/>
          </p:cNvSpPr>
          <p:nvPr/>
        </p:nvSpPr>
        <p:spPr bwMode="auto">
          <a:xfrm>
            <a:off x="3432175" y="5588000"/>
            <a:ext cx="404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b="1" i="1">
                <a:solidFill>
                  <a:schemeClr val="bg1"/>
                </a:solidFill>
                <a:latin typeface="+mn-lt"/>
              </a:rPr>
              <a:t>ρ</a:t>
            </a:r>
            <a:r>
              <a:rPr lang="en-US" altLang="en-US" sz="1600" b="1" i="1" baseline="-25000">
                <a:solidFill>
                  <a:schemeClr val="bg1"/>
                </a:solidFill>
                <a:latin typeface="+mn-lt"/>
              </a:rPr>
              <a:t>m</a:t>
            </a:r>
            <a:endParaRPr lang="el-GR" altLang="en-US" sz="1600" b="1" i="1">
              <a:solidFill>
                <a:schemeClr val="bg1"/>
              </a:solidFill>
              <a:latin typeface="+mn-lt"/>
            </a:endParaRPr>
          </a:p>
        </p:txBody>
      </p:sp>
      <p:sp>
        <p:nvSpPr>
          <p:cNvPr id="11280" name="Text Box 12"/>
          <p:cNvSpPr txBox="1">
            <a:spLocks noChangeArrowheads="1"/>
          </p:cNvSpPr>
          <p:nvPr/>
        </p:nvSpPr>
        <p:spPr bwMode="auto">
          <a:xfrm>
            <a:off x="2591900" y="3716339"/>
            <a:ext cx="21298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1600" b="1" i="1">
                <a:latin typeface="+mn-lt"/>
              </a:rPr>
              <a:t>λ</a:t>
            </a:r>
            <a:r>
              <a:rPr lang="en-US" altLang="en-US" sz="1600" b="1" i="1" baseline="-25000">
                <a:latin typeface="+mn-lt"/>
              </a:rPr>
              <a:t>1</a:t>
            </a:r>
            <a:endParaRPr lang="el-GR" altLang="en-US" sz="1600" b="1" i="1" baseline="-25000">
              <a:latin typeface="+mn-lt"/>
            </a:endParaRPr>
          </a:p>
          <a:p>
            <a:pPr algn="ctr" eaLnBrk="1" hangingPunct="1"/>
            <a:r>
              <a:rPr lang="el-GR" altLang="en-US" sz="1600" b="1" i="1">
                <a:latin typeface="+mn-lt"/>
              </a:rPr>
              <a:t>Μεγάλα μήκη κύματος</a:t>
            </a:r>
          </a:p>
        </p:txBody>
      </p:sp>
      <p:sp>
        <p:nvSpPr>
          <p:cNvPr id="11281" name="Text Box 13"/>
          <p:cNvSpPr txBox="1">
            <a:spLocks noChangeArrowheads="1"/>
          </p:cNvSpPr>
          <p:nvPr/>
        </p:nvSpPr>
        <p:spPr bwMode="auto">
          <a:xfrm>
            <a:off x="5602529" y="3716339"/>
            <a:ext cx="19854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1600" b="1" i="1">
                <a:latin typeface="+mn-lt"/>
              </a:rPr>
              <a:t>λ</a:t>
            </a:r>
            <a:r>
              <a:rPr lang="el-GR" altLang="en-US" sz="1600" b="1" i="1" baseline="-25000">
                <a:latin typeface="+mn-lt"/>
              </a:rPr>
              <a:t>2</a:t>
            </a:r>
          </a:p>
          <a:p>
            <a:pPr algn="ctr" eaLnBrk="1" hangingPunct="1"/>
            <a:r>
              <a:rPr lang="el-GR" altLang="en-US" sz="1600" b="1" i="1">
                <a:latin typeface="+mn-lt"/>
              </a:rPr>
              <a:t>Μικρά μήκη κύματος</a:t>
            </a:r>
          </a:p>
        </p:txBody>
      </p:sp>
      <p:sp>
        <p:nvSpPr>
          <p:cNvPr id="11282" name="Text Box 14"/>
          <p:cNvSpPr txBox="1">
            <a:spLocks noChangeArrowheads="1"/>
          </p:cNvSpPr>
          <p:nvPr/>
        </p:nvSpPr>
        <p:spPr bwMode="auto">
          <a:xfrm>
            <a:off x="3563939" y="4387850"/>
            <a:ext cx="402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b="1" i="1">
                <a:solidFill>
                  <a:schemeClr val="tx2"/>
                </a:solidFill>
                <a:latin typeface="+mn-lt"/>
              </a:rPr>
              <a:t>Δλ</a:t>
            </a:r>
          </a:p>
        </p:txBody>
      </p:sp>
      <p:sp>
        <p:nvSpPr>
          <p:cNvPr id="11283" name="Text Box 15"/>
          <p:cNvSpPr txBox="1">
            <a:spLocks noChangeArrowheads="1"/>
          </p:cNvSpPr>
          <p:nvPr/>
        </p:nvSpPr>
        <p:spPr bwMode="auto">
          <a:xfrm>
            <a:off x="6581775" y="4387850"/>
            <a:ext cx="402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b="1" i="1">
                <a:solidFill>
                  <a:schemeClr val="tx2"/>
                </a:solidFill>
                <a:latin typeface="+mn-lt"/>
              </a:rPr>
              <a:t>Δλ</a:t>
            </a:r>
          </a:p>
        </p:txBody>
      </p:sp>
      <p:sp>
        <p:nvSpPr>
          <p:cNvPr id="86032" name="Text Box 16"/>
          <p:cNvSpPr txBox="1">
            <a:spLocks noChangeArrowheads="1"/>
          </p:cNvSpPr>
          <p:nvPr/>
        </p:nvSpPr>
        <p:spPr bwMode="auto">
          <a:xfrm>
            <a:off x="7896226" y="3644900"/>
            <a:ext cx="2322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1600" b="1" i="1">
                <a:solidFill>
                  <a:srgbClr val="000099"/>
                </a:solidFill>
              </a:rPr>
              <a:t>Μεγάλα μήκη κύματος</a:t>
            </a:r>
          </a:p>
        </p:txBody>
      </p:sp>
      <p:sp>
        <p:nvSpPr>
          <p:cNvPr id="86033" name="Text Box 17"/>
          <p:cNvSpPr txBox="1">
            <a:spLocks noChangeArrowheads="1"/>
          </p:cNvSpPr>
          <p:nvPr/>
        </p:nvSpPr>
        <p:spPr bwMode="auto">
          <a:xfrm>
            <a:off x="7608612" y="1844676"/>
            <a:ext cx="26310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1600" b="1" i="1" dirty="0">
                <a:latin typeface="+mn-lt"/>
              </a:rPr>
              <a:t>Υδροστατική Απόκριση</a:t>
            </a:r>
          </a:p>
          <a:p>
            <a:pPr algn="ctr" eaLnBrk="1" hangingPunct="1"/>
            <a:r>
              <a:rPr lang="el-GR" altLang="en-US" sz="1600" b="1" i="1" dirty="0">
                <a:latin typeface="+mn-lt"/>
              </a:rPr>
              <a:t>(Άνωση Μανδύα-Ισοστασία)</a:t>
            </a:r>
          </a:p>
        </p:txBody>
      </p:sp>
      <p:graphicFrame>
        <p:nvGraphicFramePr>
          <p:cNvPr id="86034" name="Object 3"/>
          <p:cNvGraphicFramePr>
            <a:graphicFrameLocks noChangeAspect="1"/>
          </p:cNvGraphicFramePr>
          <p:nvPr/>
        </p:nvGraphicFramePr>
        <p:xfrm>
          <a:off x="7680326" y="2492376"/>
          <a:ext cx="2716213" cy="671513"/>
        </p:xfrm>
        <a:graphic>
          <a:graphicData uri="http://schemas.openxmlformats.org/presentationml/2006/ole">
            <mc:AlternateContent xmlns:mc="http://schemas.openxmlformats.org/markup-compatibility/2006">
              <mc:Choice xmlns:v="urn:schemas-microsoft-com:vml" Requires="v">
                <p:oleObj spid="_x0000_s11311" name="Equation" r:id="rId5" imgW="914400" imgH="228600" progId="Equation.DSMT4">
                  <p:embed/>
                </p:oleObj>
              </mc:Choice>
              <mc:Fallback>
                <p:oleObj name="Equation" r:id="rId5" imgW="9144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326" y="2492376"/>
                        <a:ext cx="2716213" cy="671513"/>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1286" name="Text Box 19"/>
          <p:cNvSpPr txBox="1">
            <a:spLocks noChangeArrowheads="1"/>
          </p:cNvSpPr>
          <p:nvPr/>
        </p:nvSpPr>
        <p:spPr bwMode="auto">
          <a:xfrm>
            <a:off x="1847850" y="2205038"/>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b="1" i="1">
                <a:solidFill>
                  <a:schemeClr val="tx2"/>
                </a:solidFill>
                <a:latin typeface="+mn-lt"/>
              </a:rPr>
              <a:t>Δ</a:t>
            </a:r>
            <a:r>
              <a:rPr lang="en-US" altLang="en-US" sz="1600" b="1" i="1">
                <a:solidFill>
                  <a:schemeClr val="tx2"/>
                </a:solidFill>
                <a:latin typeface="+mn-lt"/>
              </a:rPr>
              <a:t>h</a:t>
            </a:r>
            <a:endParaRPr lang="el-GR" altLang="en-US" sz="1600" b="1" i="1">
              <a:solidFill>
                <a:schemeClr val="tx2"/>
              </a:solidFill>
              <a:latin typeface="+mn-lt"/>
            </a:endParaRPr>
          </a:p>
        </p:txBody>
      </p:sp>
      <p:sp>
        <p:nvSpPr>
          <p:cNvPr id="11287" name="Text Box 20"/>
          <p:cNvSpPr txBox="1">
            <a:spLocks noChangeArrowheads="1"/>
          </p:cNvSpPr>
          <p:nvPr/>
        </p:nvSpPr>
        <p:spPr bwMode="auto">
          <a:xfrm>
            <a:off x="5867400" y="2205038"/>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b="1" i="1">
                <a:solidFill>
                  <a:schemeClr val="tx2"/>
                </a:solidFill>
                <a:latin typeface="+mn-lt"/>
              </a:rPr>
              <a:t>Δ</a:t>
            </a:r>
            <a:r>
              <a:rPr lang="en-US" altLang="en-US" sz="1600" b="1" i="1">
                <a:solidFill>
                  <a:schemeClr val="tx2"/>
                </a:solidFill>
                <a:latin typeface="+mn-lt"/>
              </a:rPr>
              <a:t>h</a:t>
            </a:r>
            <a:endParaRPr lang="el-GR" altLang="en-US" sz="1600" b="1" i="1">
              <a:solidFill>
                <a:schemeClr val="tx2"/>
              </a:solidFill>
              <a:latin typeface="+mn-lt"/>
            </a:endParaRPr>
          </a:p>
        </p:txBody>
      </p:sp>
      <p:graphicFrame>
        <p:nvGraphicFramePr>
          <p:cNvPr id="86037" name="Object 4"/>
          <p:cNvGraphicFramePr>
            <a:graphicFrameLocks noChangeAspect="1"/>
          </p:cNvGraphicFramePr>
          <p:nvPr>
            <p:extLst>
              <p:ext uri="{D42A27DB-BD31-4B8C-83A1-F6EECF244321}">
                <p14:modId xmlns:p14="http://schemas.microsoft.com/office/powerpoint/2010/main" val="1246190441"/>
              </p:ext>
            </p:extLst>
          </p:nvPr>
        </p:nvGraphicFramePr>
        <p:xfrm>
          <a:off x="7680326" y="3716338"/>
          <a:ext cx="2792413" cy="1268412"/>
        </p:xfrm>
        <a:graphic>
          <a:graphicData uri="http://schemas.openxmlformats.org/presentationml/2006/ole">
            <mc:AlternateContent xmlns:mc="http://schemas.openxmlformats.org/markup-compatibility/2006">
              <mc:Choice xmlns:v="urn:schemas-microsoft-com:vml" Requires="v">
                <p:oleObj spid="_x0000_s11312" name="Equation" r:id="rId7" imgW="939600" imgH="431640" progId="Equation.DSMT4">
                  <p:embed/>
                </p:oleObj>
              </mc:Choice>
              <mc:Fallback>
                <p:oleObj name="Equation" r:id="rId7" imgW="939600" imgH="431640" progId="Equation.DSMT4">
                  <p:embed/>
                  <p:pic>
                    <p:nvPicPr>
                      <p:cNvPr id="0" name=""/>
                      <p:cNvPicPr>
                        <a:picLocks noChangeAspect="1" noChangeArrowheads="1"/>
                      </p:cNvPicPr>
                      <p:nvPr/>
                    </p:nvPicPr>
                    <p:blipFill>
                      <a:blip r:embed="rId8">
                        <a:lum bright="-100000" contrast="-100000"/>
                        <a:extLst>
                          <a:ext uri="{28A0092B-C50C-407E-A947-70E740481C1C}">
                            <a14:useLocalDpi xmlns:a14="http://schemas.microsoft.com/office/drawing/2010/main" val="0"/>
                          </a:ext>
                        </a:extLst>
                      </a:blip>
                      <a:srcRect/>
                      <a:stretch>
                        <a:fillRect/>
                      </a:stretch>
                    </p:blipFill>
                    <p:spPr bwMode="auto">
                      <a:xfrm>
                        <a:off x="7680326" y="3716338"/>
                        <a:ext cx="2792413" cy="1268412"/>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86038" name="Text Box 22"/>
          <p:cNvSpPr txBox="1">
            <a:spLocks noChangeArrowheads="1"/>
          </p:cNvSpPr>
          <p:nvPr/>
        </p:nvSpPr>
        <p:spPr bwMode="auto">
          <a:xfrm>
            <a:off x="7967663" y="4941888"/>
            <a:ext cx="2170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1600" b="1" i="1">
                <a:solidFill>
                  <a:schemeClr val="accent2"/>
                </a:solidFill>
              </a:rPr>
              <a:t>Μικρά μήκη κύματος</a:t>
            </a:r>
          </a:p>
        </p:txBody>
      </p:sp>
      <p:graphicFrame>
        <p:nvGraphicFramePr>
          <p:cNvPr id="86039" name="Object 5"/>
          <p:cNvGraphicFramePr>
            <a:graphicFrameLocks noChangeAspect="1"/>
          </p:cNvGraphicFramePr>
          <p:nvPr>
            <p:extLst>
              <p:ext uri="{D42A27DB-BD31-4B8C-83A1-F6EECF244321}">
                <p14:modId xmlns:p14="http://schemas.microsoft.com/office/powerpoint/2010/main" val="990659506"/>
              </p:ext>
            </p:extLst>
          </p:nvPr>
        </p:nvGraphicFramePr>
        <p:xfrm>
          <a:off x="7680326" y="4941888"/>
          <a:ext cx="2792413" cy="1268412"/>
        </p:xfrm>
        <a:graphic>
          <a:graphicData uri="http://schemas.openxmlformats.org/presentationml/2006/ole">
            <mc:AlternateContent xmlns:mc="http://schemas.openxmlformats.org/markup-compatibility/2006">
              <mc:Choice xmlns:v="urn:schemas-microsoft-com:vml" Requires="v">
                <p:oleObj spid="_x0000_s11313" name="Equation" r:id="rId9" imgW="939600" imgH="431640" progId="Equation.DSMT4">
                  <p:embed/>
                </p:oleObj>
              </mc:Choice>
              <mc:Fallback>
                <p:oleObj name="Equation" r:id="rId9" imgW="939600" imgH="431640" progId="Equation.DSMT4">
                  <p:embed/>
                  <p:pic>
                    <p:nvPicPr>
                      <p:cNvPr id="0" name=""/>
                      <p:cNvPicPr>
                        <a:picLocks noChangeAspect="1" noChangeArrowheads="1"/>
                      </p:cNvPicPr>
                      <p:nvPr/>
                    </p:nvPicPr>
                    <p:blipFill>
                      <a:blip r:embed="rId10">
                        <a:lum bright="-100000"/>
                        <a:extLst>
                          <a:ext uri="{28A0092B-C50C-407E-A947-70E740481C1C}">
                            <a14:useLocalDpi xmlns:a14="http://schemas.microsoft.com/office/drawing/2010/main" val="0"/>
                          </a:ext>
                        </a:extLst>
                      </a:blip>
                      <a:srcRect/>
                      <a:stretch>
                        <a:fillRect/>
                      </a:stretch>
                    </p:blipFill>
                    <p:spPr bwMode="auto">
                      <a:xfrm>
                        <a:off x="7680326" y="4941888"/>
                        <a:ext cx="2792413" cy="1268412"/>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Tree>
    <p:extLst>
      <p:ext uri="{BB962C8B-B14F-4D97-AF65-F5344CB8AC3E}">
        <p14:creationId xmlns:p14="http://schemas.microsoft.com/office/powerpoint/2010/main" val="3746524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33"/>
                                        </p:tgtEl>
                                        <p:attrNameLst>
                                          <p:attrName>style.visibility</p:attrName>
                                        </p:attrNameLst>
                                      </p:cBhvr>
                                      <p:to>
                                        <p:strVal val="visible"/>
                                      </p:to>
                                    </p:set>
                                    <p:animEffect transition="in" filter="dissolve">
                                      <p:cBhvr>
                                        <p:cTn id="7" dur="500"/>
                                        <p:tgtEl>
                                          <p:spTgt spid="86033"/>
                                        </p:tgtEl>
                                      </p:cBhvr>
                                    </p:animEffect>
                                  </p:childTnLst>
                                </p:cTn>
                              </p:par>
                              <p:par>
                                <p:cTn id="8" presetID="9" presetClass="entr" presetSubtype="0" fill="hold" nodeType="withEffect">
                                  <p:stCondLst>
                                    <p:cond delay="0"/>
                                  </p:stCondLst>
                                  <p:childTnLst>
                                    <p:set>
                                      <p:cBhvr>
                                        <p:cTn id="9" dur="1" fill="hold">
                                          <p:stCondLst>
                                            <p:cond delay="0"/>
                                          </p:stCondLst>
                                        </p:cTn>
                                        <p:tgtEl>
                                          <p:spTgt spid="86034"/>
                                        </p:tgtEl>
                                        <p:attrNameLst>
                                          <p:attrName>style.visibility</p:attrName>
                                        </p:attrNameLst>
                                      </p:cBhvr>
                                      <p:to>
                                        <p:strVal val="visible"/>
                                      </p:to>
                                    </p:set>
                                    <p:animEffect transition="in" filter="dissolve">
                                      <p:cBhvr>
                                        <p:cTn id="10" dur="500"/>
                                        <p:tgtEl>
                                          <p:spTgt spid="860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6032"/>
                                        </p:tgtEl>
                                        <p:attrNameLst>
                                          <p:attrName>style.visibility</p:attrName>
                                        </p:attrNameLst>
                                      </p:cBhvr>
                                      <p:to>
                                        <p:strVal val="visible"/>
                                      </p:to>
                                    </p:set>
                                    <p:animEffect transition="in" filter="dissolve">
                                      <p:cBhvr>
                                        <p:cTn id="15" dur="500"/>
                                        <p:tgtEl>
                                          <p:spTgt spid="86032"/>
                                        </p:tgtEl>
                                      </p:cBhvr>
                                    </p:animEffect>
                                  </p:childTnLst>
                                </p:cTn>
                              </p:par>
                              <p:par>
                                <p:cTn id="16" presetID="9" presetClass="entr" presetSubtype="0" fill="hold" nodeType="withEffect">
                                  <p:stCondLst>
                                    <p:cond delay="0"/>
                                  </p:stCondLst>
                                  <p:childTnLst>
                                    <p:set>
                                      <p:cBhvr>
                                        <p:cTn id="17" dur="1" fill="hold">
                                          <p:stCondLst>
                                            <p:cond delay="0"/>
                                          </p:stCondLst>
                                        </p:cTn>
                                        <p:tgtEl>
                                          <p:spTgt spid="86037"/>
                                        </p:tgtEl>
                                        <p:attrNameLst>
                                          <p:attrName>style.visibility</p:attrName>
                                        </p:attrNameLst>
                                      </p:cBhvr>
                                      <p:to>
                                        <p:strVal val="visible"/>
                                      </p:to>
                                    </p:set>
                                    <p:animEffect transition="in" filter="dissolve">
                                      <p:cBhvr>
                                        <p:cTn id="18" dur="500"/>
                                        <p:tgtEl>
                                          <p:spTgt spid="860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6038"/>
                                        </p:tgtEl>
                                        <p:attrNameLst>
                                          <p:attrName>style.visibility</p:attrName>
                                        </p:attrNameLst>
                                      </p:cBhvr>
                                      <p:to>
                                        <p:strVal val="visible"/>
                                      </p:to>
                                    </p:set>
                                    <p:animEffect transition="in" filter="dissolve">
                                      <p:cBhvr>
                                        <p:cTn id="23" dur="500"/>
                                        <p:tgtEl>
                                          <p:spTgt spid="86038"/>
                                        </p:tgtEl>
                                      </p:cBhvr>
                                    </p:animEffect>
                                  </p:childTnLst>
                                </p:cTn>
                              </p:par>
                              <p:par>
                                <p:cTn id="24" presetID="9" presetClass="entr" presetSubtype="0" fill="hold" nodeType="withEffect">
                                  <p:stCondLst>
                                    <p:cond delay="0"/>
                                  </p:stCondLst>
                                  <p:childTnLst>
                                    <p:set>
                                      <p:cBhvr>
                                        <p:cTn id="25" dur="1" fill="hold">
                                          <p:stCondLst>
                                            <p:cond delay="0"/>
                                          </p:stCondLst>
                                        </p:cTn>
                                        <p:tgtEl>
                                          <p:spTgt spid="86039"/>
                                        </p:tgtEl>
                                        <p:attrNameLst>
                                          <p:attrName>style.visibility</p:attrName>
                                        </p:attrNameLst>
                                      </p:cBhvr>
                                      <p:to>
                                        <p:strVal val="visible"/>
                                      </p:to>
                                    </p:set>
                                    <p:animEffect transition="in" filter="dissolve">
                                      <p:cBhvr>
                                        <p:cTn id="26" dur="500"/>
                                        <p:tgtEl>
                                          <p:spTgt spid="86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2" grpId="0"/>
      <p:bldP spid="86033" grpId="0"/>
      <p:bldP spid="860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Έλλειψη ισοστατικής αντιστάθμισης</a:t>
            </a:r>
            <a:br>
              <a:rPr lang="el-GR" dirty="0"/>
            </a:br>
            <a:r>
              <a:rPr lang="el-GR" dirty="0"/>
              <a:t> Ανωμαλίες πυκνότητας στον μανδύα </a:t>
            </a:r>
            <a:endParaRPr lang="en-US" dirty="0"/>
          </a:p>
        </p:txBody>
      </p:sp>
      <p:sp>
        <p:nvSpPr>
          <p:cNvPr id="8" name="Rectangle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6CCCFD-2348-4145-B1D4-BBC6ADCB79C0}" type="slidenum">
              <a:rPr lang="el-GR" altLang="en-US">
                <a:solidFill>
                  <a:srgbClr val="045C75"/>
                </a:solidFill>
              </a:rPr>
              <a:pPr eaLnBrk="1" hangingPunct="1"/>
              <a:t>39</a:t>
            </a:fld>
            <a:endParaRPr lang="el-GR" altLang="en-US">
              <a:solidFill>
                <a:srgbClr val="045C75"/>
              </a:solidFill>
            </a:endParaRPr>
          </a:p>
        </p:txBody>
      </p:sp>
      <p:pic>
        <p:nvPicPr>
          <p:cNvPr id="40964" name="Picture 5" descr="Sierra_Nevada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1" y="1714500"/>
            <a:ext cx="4968875"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Line 6"/>
          <p:cNvSpPr>
            <a:spLocks noChangeShapeType="1"/>
          </p:cNvSpPr>
          <p:nvPr/>
        </p:nvSpPr>
        <p:spPr bwMode="auto">
          <a:xfrm flipV="1">
            <a:off x="3648075" y="2924175"/>
            <a:ext cx="4464050" cy="1728788"/>
          </a:xfrm>
          <a:prstGeom prst="line">
            <a:avLst/>
          </a:prstGeom>
          <a:noFill/>
          <a:ln w="5715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TextBox 11"/>
          <p:cNvSpPr txBox="1">
            <a:spLocks noChangeArrowheads="1"/>
          </p:cNvSpPr>
          <p:nvPr/>
        </p:nvSpPr>
        <p:spPr bwMode="auto">
          <a:xfrm>
            <a:off x="8112125" y="5538728"/>
            <a:ext cx="2428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n-US" sz="1000" dirty="0">
              <a:latin typeface="+mn-lt"/>
            </a:endParaRPr>
          </a:p>
          <a:p>
            <a:pPr eaLnBrk="1" hangingPunct="1"/>
            <a:r>
              <a:rPr lang="en-US" altLang="en-US" sz="1000" dirty="0">
                <a:latin typeface="+mn-lt"/>
              </a:rPr>
              <a:t>Zandt et al., </a:t>
            </a:r>
            <a:r>
              <a:rPr lang="el-GR" altLang="en-US" sz="1000" dirty="0" smtClean="0">
                <a:latin typeface="+mn-lt"/>
              </a:rPr>
              <a:t>(</a:t>
            </a:r>
            <a:r>
              <a:rPr lang="en-US" altLang="en-US" sz="1000" dirty="0" smtClean="0">
                <a:latin typeface="+mn-lt"/>
              </a:rPr>
              <a:t>2004 </a:t>
            </a:r>
            <a:r>
              <a:rPr lang="el-GR" altLang="en-US" sz="1000" dirty="0" smtClean="0">
                <a:latin typeface="+mn-lt"/>
              </a:rPr>
              <a:t>)</a:t>
            </a:r>
            <a:endParaRPr lang="en-US" altLang="en-US" sz="1000" dirty="0">
              <a:latin typeface="+mn-lt"/>
            </a:endParaRPr>
          </a:p>
        </p:txBody>
      </p:sp>
    </p:spTree>
    <p:extLst>
      <p:ext uri="{BB962C8B-B14F-4D97-AF65-F5344CB8AC3E}">
        <p14:creationId xmlns:p14="http://schemas.microsoft.com/office/powerpoint/2010/main" val="401557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dissolve">
                                      <p:cBhvr>
                                        <p:cTn id="7"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991543" y="1440001"/>
            <a:ext cx="4046791" cy="4751387"/>
          </a:xfrm>
        </p:spPr>
        <p:txBody>
          <a:bodyPr>
            <a:normAutofit/>
          </a:bodyPr>
          <a:lstStyle/>
          <a:p>
            <a:r>
              <a:rPr lang="el-GR" dirty="0" smtClean="0"/>
              <a:t>Πολλά από </a:t>
            </a:r>
            <a:r>
              <a:rPr lang="el-GR" dirty="0"/>
              <a:t>τα σχήματα και όλες οι </a:t>
            </a:r>
            <a:r>
              <a:rPr lang="el-GR" dirty="0" smtClean="0"/>
              <a:t>ασκήσεις στην παρουσίαση αυτή </a:t>
            </a:r>
            <a:r>
              <a:rPr lang="el-GR" dirty="0"/>
              <a:t>προέρχονται από το </a:t>
            </a:r>
            <a:r>
              <a:rPr lang="el-GR" dirty="0" smtClean="0"/>
              <a:t>βιβλίο «Εισαγωγή στη Γεωφυσική</a:t>
            </a:r>
            <a:r>
              <a:rPr lang="el-GR" dirty="0"/>
              <a:t>» </a:t>
            </a:r>
            <a:r>
              <a:rPr lang="el-GR" dirty="0" smtClean="0"/>
              <a:t>των </a:t>
            </a:r>
            <a:r>
              <a:rPr lang="el-GR" dirty="0" err="1"/>
              <a:t>Hugh</a:t>
            </a:r>
            <a:r>
              <a:rPr lang="el-GR" dirty="0"/>
              <a:t> Young των </a:t>
            </a:r>
            <a:r>
              <a:rPr lang="el-GR" altLang="en-US" i="1" dirty="0"/>
              <a:t>Παπαζάχος και Παπαζάχος (2008) </a:t>
            </a:r>
            <a:r>
              <a:rPr lang="el-GR" dirty="0" smtClean="0"/>
              <a:t>Εκδόσεων Ζήτη (Β’ Έκδοση), </a:t>
            </a:r>
            <a:r>
              <a:rPr lang="el-GR" dirty="0"/>
              <a:t>οι οποίες μας επέτρεψαν τη χρήση των σχετικών σχημάτων και </a:t>
            </a:r>
            <a:r>
              <a:rPr lang="el-GR" dirty="0" smtClean="0"/>
              <a:t>ασκήσεων.</a:t>
            </a:r>
            <a:endParaRPr lang="el-GR" dirty="0"/>
          </a:p>
          <a:p>
            <a:endParaRPr lang="en-US" dirty="0"/>
          </a:p>
        </p:txBody>
      </p:sp>
      <p:sp>
        <p:nvSpPr>
          <p:cNvPr id="4" name="Title 3"/>
          <p:cNvSpPr>
            <a:spLocks noGrp="1"/>
          </p:cNvSpPr>
          <p:nvPr>
            <p:ph type="title"/>
          </p:nvPr>
        </p:nvSpPr>
        <p:spPr/>
        <p:txBody>
          <a:bodyPr/>
          <a:lstStyle/>
          <a:p>
            <a:r>
              <a:rPr lang="el-GR" dirty="0"/>
              <a:t>Ενημέρωση</a:t>
            </a:r>
            <a:endParaRPr lang="en-US" dirty="0"/>
          </a:p>
        </p:txBody>
      </p:sp>
      <p:sp>
        <p:nvSpPr>
          <p:cNvPr id="5" name="Slide Number Placeholder 4"/>
          <p:cNvSpPr>
            <a:spLocks noGrp="1"/>
          </p:cNvSpPr>
          <p:nvPr>
            <p:ph type="sldNum" sz="quarter" idx="16"/>
          </p:nvPr>
        </p:nvSpPr>
        <p:spPr/>
        <p:txBody>
          <a:bodyPr/>
          <a:lstStyle/>
          <a:p>
            <a:pPr>
              <a:defRPr/>
            </a:pPr>
            <a:fld id="{32C1643A-8A4E-47A8-9A18-86E9FF0A48E0}" type="slidenum">
              <a:rPr lang="el-GR">
                <a:solidFill>
                  <a:prstClr val="black"/>
                </a:solidFill>
              </a:rPr>
              <a:pPr>
                <a:defRPr/>
              </a:pPr>
              <a:t>4</a:t>
            </a:fld>
            <a:endParaRPr lang="el-GR" dirty="0">
              <a:solidFill>
                <a:prstClr val="black"/>
              </a:solidFill>
            </a:endParaRPr>
          </a:p>
        </p:txBody>
      </p:sp>
      <p:pic>
        <p:nvPicPr>
          <p:cNvPr id="8" name="Content Placeholder 7"/>
          <p:cNvPicPr>
            <a:picLocks noGrp="1" noChangeAspect="1"/>
          </p:cNvPicPr>
          <p:nvPr>
            <p:ph sz="quarter" idx="14"/>
          </p:nvPr>
        </p:nvPicPr>
        <p:blipFill>
          <a:blip r:embed="rId4"/>
          <a:stretch>
            <a:fillRect/>
          </a:stretch>
        </p:blipFill>
        <p:spPr>
          <a:xfrm>
            <a:off x="6582321" y="1315017"/>
            <a:ext cx="3434890" cy="4876234"/>
          </a:xfrm>
          <a:prstGeom prst="rect">
            <a:avLst/>
          </a:prstGeom>
        </p:spPr>
      </p:pic>
    </p:spTree>
    <p:custDataLst>
      <p:tags r:id="rId1"/>
    </p:custDataLst>
    <p:extLst>
      <p:ext uri="{BB962C8B-B14F-4D97-AF65-F5344CB8AC3E}">
        <p14:creationId xmlns:p14="http://schemas.microsoft.com/office/powerpoint/2010/main" val="112616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altLang="en-US" dirty="0"/>
              <a:t>Έλλειψη ισοστατικής αντιστάθμισης</a:t>
            </a:r>
            <a:br>
              <a:rPr lang="el-GR" altLang="en-US" dirty="0"/>
            </a:br>
            <a:r>
              <a:rPr lang="el-GR" altLang="en-US" i="1" dirty="0"/>
              <a:t> Ανωμαλίες πυκνότητας στον μανδύα </a:t>
            </a:r>
            <a:endParaRPr lang="en-US" dirty="0"/>
          </a:p>
        </p:txBody>
      </p:sp>
      <p:sp>
        <p:nvSpPr>
          <p:cNvPr id="9" name="Slide Number Placeholder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2443E9-5267-41E3-AD52-95426561AFFA}" type="slidenum">
              <a:rPr lang="el-GR" altLang="en-US">
                <a:solidFill>
                  <a:srgbClr val="045C75"/>
                </a:solidFill>
              </a:rPr>
              <a:pPr eaLnBrk="1" hangingPunct="1"/>
              <a:t>40</a:t>
            </a:fld>
            <a:endParaRPr lang="el-GR" altLang="en-US">
              <a:solidFill>
                <a:srgbClr val="045C75"/>
              </a:solidFill>
            </a:endParaRPr>
          </a:p>
        </p:txBody>
      </p:sp>
      <p:pic>
        <p:nvPicPr>
          <p:cNvPr id="41988" name="Picture 5" descr="Sierra_Nevada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6" y="1773239"/>
            <a:ext cx="3719513"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5"/>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0" name="Rectangle 6"/>
          <p:cNvSpPr>
            <a:spLocks noChangeArrowheads="1"/>
          </p:cNvSpPr>
          <p:nvPr/>
        </p:nvSpPr>
        <p:spPr bwMode="auto">
          <a:xfrm>
            <a:off x="1524001" y="13679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 name="TextBox 11"/>
          <p:cNvSpPr txBox="1">
            <a:spLocks noChangeArrowheads="1"/>
          </p:cNvSpPr>
          <p:nvPr/>
        </p:nvSpPr>
        <p:spPr bwMode="auto">
          <a:xfrm>
            <a:off x="7801551" y="5772192"/>
            <a:ext cx="2428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n-US" sz="1000" dirty="0">
              <a:latin typeface="+mn-lt"/>
            </a:endParaRPr>
          </a:p>
          <a:p>
            <a:pPr eaLnBrk="1" hangingPunct="1"/>
            <a:r>
              <a:rPr lang="en-US" altLang="en-US" sz="1000" dirty="0">
                <a:latin typeface="+mn-lt"/>
              </a:rPr>
              <a:t>Zandt et al</a:t>
            </a:r>
            <a:r>
              <a:rPr lang="en-US" altLang="en-US" sz="1000" dirty="0" smtClean="0">
                <a:latin typeface="+mn-lt"/>
              </a:rPr>
              <a:t>. </a:t>
            </a:r>
            <a:r>
              <a:rPr lang="el-GR" altLang="en-US" sz="1000" dirty="0" smtClean="0">
                <a:latin typeface="+mn-lt"/>
              </a:rPr>
              <a:t>(</a:t>
            </a:r>
            <a:r>
              <a:rPr lang="en-US" altLang="en-US" sz="1000" dirty="0" smtClean="0">
                <a:latin typeface="+mn-lt"/>
              </a:rPr>
              <a:t>2004</a:t>
            </a:r>
            <a:r>
              <a:rPr lang="el-GR" altLang="en-US" sz="1000" dirty="0" smtClean="0">
                <a:latin typeface="+mn-lt"/>
              </a:rPr>
              <a:t>)</a:t>
            </a:r>
            <a:r>
              <a:rPr lang="en-US" altLang="en-US" sz="1000" dirty="0" smtClean="0">
                <a:latin typeface="+mn-lt"/>
              </a:rPr>
              <a:t> </a:t>
            </a:r>
            <a:endParaRPr lang="en-US" altLang="en-US" sz="1000" dirty="0">
              <a:latin typeface="+mn-lt"/>
            </a:endParaRPr>
          </a:p>
        </p:txBody>
      </p:sp>
    </p:spTree>
    <p:extLst>
      <p:ext uri="{BB962C8B-B14F-4D97-AF65-F5344CB8AC3E}">
        <p14:creationId xmlns:p14="http://schemas.microsoft.com/office/powerpoint/2010/main" val="2564700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4B0C7B-52FB-4D04-A10A-5A26FABB0730}" type="slidenum">
              <a:rPr lang="el-GR" altLang="en-US">
                <a:solidFill>
                  <a:srgbClr val="045C75"/>
                </a:solidFill>
              </a:rPr>
              <a:pPr eaLnBrk="1" hangingPunct="1"/>
              <a:t>41</a:t>
            </a:fld>
            <a:endParaRPr lang="el-GR" altLang="en-US">
              <a:solidFill>
                <a:srgbClr val="045C75"/>
              </a:solidFill>
            </a:endParaRPr>
          </a:p>
        </p:txBody>
      </p:sp>
      <p:pic>
        <p:nvPicPr>
          <p:cNvPr id="43012" name="Picture 4" descr="Sierra_Nevada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1" y="1700213"/>
            <a:ext cx="604837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Sierra_Nevada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7713" y="1700213"/>
            <a:ext cx="35814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Box 12"/>
          <p:cNvSpPr txBox="1">
            <a:spLocks noChangeArrowheads="1"/>
          </p:cNvSpPr>
          <p:nvPr/>
        </p:nvSpPr>
        <p:spPr bwMode="auto">
          <a:xfrm>
            <a:off x="7535864" y="5661026"/>
            <a:ext cx="29876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dirty="0" err="1">
                <a:latin typeface="+mn-lt"/>
              </a:rPr>
              <a:t>Fliedner</a:t>
            </a:r>
            <a:r>
              <a:rPr lang="en-US" altLang="en-US" sz="1000" dirty="0">
                <a:latin typeface="+mn-lt"/>
              </a:rPr>
              <a:t> &amp; </a:t>
            </a:r>
            <a:r>
              <a:rPr lang="en-US" altLang="en-US" sz="1000" dirty="0" err="1">
                <a:latin typeface="+mn-lt"/>
              </a:rPr>
              <a:t>Ruppert</a:t>
            </a:r>
            <a:r>
              <a:rPr lang="en-US" altLang="en-US" sz="1000" dirty="0">
                <a:latin typeface="+mn-lt"/>
              </a:rPr>
              <a:t> (1996) </a:t>
            </a:r>
          </a:p>
        </p:txBody>
      </p:sp>
      <p:sp>
        <p:nvSpPr>
          <p:cNvPr id="10" name="Title 1"/>
          <p:cNvSpPr>
            <a:spLocks noGrp="1"/>
          </p:cNvSpPr>
          <p:nvPr>
            <p:ph type="title"/>
          </p:nvPr>
        </p:nvSpPr>
        <p:spPr/>
        <p:txBody>
          <a:bodyPr>
            <a:noAutofit/>
          </a:bodyPr>
          <a:lstStyle/>
          <a:p>
            <a:r>
              <a:rPr lang="el-GR" dirty="0"/>
              <a:t>Έλλειψη ισοστατικής αντιστάθμισης</a:t>
            </a:r>
            <a:br>
              <a:rPr lang="el-GR" dirty="0"/>
            </a:br>
            <a:r>
              <a:rPr lang="el-GR" dirty="0"/>
              <a:t> Ανωμαλίες πυκνότητας στον μανδύα </a:t>
            </a:r>
            <a:endParaRPr lang="en-US" dirty="0"/>
          </a:p>
        </p:txBody>
      </p:sp>
    </p:spTree>
    <p:extLst>
      <p:ext uri="{BB962C8B-B14F-4D97-AF65-F5344CB8AC3E}">
        <p14:creationId xmlns:p14="http://schemas.microsoft.com/office/powerpoint/2010/main" val="2244360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dissolve">
                                      <p:cBhvr>
                                        <p:cTn id="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Έλλειψη ισοστατικής αντιστάθμισης</a:t>
            </a:r>
            <a:endParaRPr lang="en-US" dirty="0"/>
          </a:p>
        </p:txBody>
      </p:sp>
      <p:sp>
        <p:nvSpPr>
          <p:cNvPr id="7" name="Rectangle 8"/>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815E7E-9DA8-4F78-98D3-DF867AD54176}" type="slidenum">
              <a:rPr lang="el-GR" altLang="en-US">
                <a:solidFill>
                  <a:srgbClr val="045C75"/>
                </a:solidFill>
              </a:rPr>
              <a:pPr eaLnBrk="1" hangingPunct="1"/>
              <a:t>42</a:t>
            </a:fld>
            <a:endParaRPr lang="el-GR" altLang="en-US">
              <a:solidFill>
                <a:srgbClr val="045C75"/>
              </a:solidFill>
            </a:endParaRPr>
          </a:p>
        </p:txBody>
      </p:sp>
      <p:pic>
        <p:nvPicPr>
          <p:cNvPr id="44036" name="Content Placeholder 6" descr="doc20090602163837.tif"/>
          <p:cNvPicPr>
            <a:picLocks noGrp="1" noChangeAspect="1"/>
          </p:cNvPicPr>
          <p:nvPr>
            <p:ph idx="4294967295"/>
          </p:nvPr>
        </p:nvPicPr>
        <p:blipFill>
          <a:blip r:embed="rId2">
            <a:extLst>
              <a:ext uri="{28A0092B-C50C-407E-A947-70E740481C1C}">
                <a14:useLocalDpi xmlns:a14="http://schemas.microsoft.com/office/drawing/2010/main" val="0"/>
              </a:ext>
            </a:extLst>
          </a:blip>
          <a:srcRect l="51260" t="7477" r="21556" b="54018"/>
          <a:stretch>
            <a:fillRect/>
          </a:stretch>
        </p:blipFill>
        <p:spPr>
          <a:xfrm>
            <a:off x="817123" y="1743075"/>
            <a:ext cx="3857625" cy="3857625"/>
          </a:xfrm>
        </p:spPr>
      </p:pic>
      <p:sp>
        <p:nvSpPr>
          <p:cNvPr id="44037" name="Rectangle 3"/>
          <p:cNvSpPr>
            <a:spLocks noChangeArrowheads="1"/>
          </p:cNvSpPr>
          <p:nvPr/>
        </p:nvSpPr>
        <p:spPr bwMode="auto">
          <a:xfrm>
            <a:off x="1952625" y="5357814"/>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600" i="1" dirty="0">
                <a:latin typeface="+mn-lt"/>
              </a:rPr>
              <a:t>Βαθυμετρία και ανωμαλία ελεύθερου αέρα κατά μήκος ενός Β-Ν άξονα με κέντρο το ηφαιστειακό νησί </a:t>
            </a:r>
            <a:r>
              <a:rPr lang="en-US" altLang="en-US" sz="1600" i="1" dirty="0">
                <a:latin typeface="+mn-lt"/>
              </a:rPr>
              <a:t>Oahu</a:t>
            </a:r>
            <a:r>
              <a:rPr lang="el-GR" altLang="en-US" sz="1600" i="1" dirty="0">
                <a:latin typeface="+mn-lt"/>
              </a:rPr>
              <a:t>, στην Χαβάη.</a:t>
            </a:r>
            <a:r>
              <a:rPr lang="en-US" altLang="en-US" sz="1600" i="1" dirty="0">
                <a:latin typeface="+mn-lt"/>
              </a:rPr>
              <a:t> (Watts &amp; Daly, 1981)</a:t>
            </a:r>
          </a:p>
        </p:txBody>
      </p:sp>
      <p:sp>
        <p:nvSpPr>
          <p:cNvPr id="5" name="Rectangle 4"/>
          <p:cNvSpPr/>
          <p:nvPr/>
        </p:nvSpPr>
        <p:spPr>
          <a:xfrm>
            <a:off x="6096000" y="3000375"/>
            <a:ext cx="4000500" cy="1065787"/>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4039" name="Rectangle 5"/>
          <p:cNvSpPr>
            <a:spLocks noChangeArrowheads="1"/>
          </p:cNvSpPr>
          <p:nvPr/>
        </p:nvSpPr>
        <p:spPr bwMode="auto">
          <a:xfrm>
            <a:off x="6096000" y="3071813"/>
            <a:ext cx="4000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a:latin typeface="+mn-lt"/>
              </a:rPr>
              <a:t>Αν η περιοχή δεν βρίσκεται σε ισοστατική ισορροπία η υπολογιζόμενη ανωμαλία είναι ~ 300</a:t>
            </a:r>
            <a:r>
              <a:rPr lang="en-US" altLang="en-US">
                <a:latin typeface="+mn-lt"/>
              </a:rPr>
              <a:t>mgal</a:t>
            </a:r>
            <a:r>
              <a:rPr lang="el-GR" altLang="en-US">
                <a:latin typeface="+mn-lt"/>
              </a:rPr>
              <a:t> </a:t>
            </a:r>
            <a:endParaRPr lang="en-US" altLang="en-US">
              <a:latin typeface="+mn-lt"/>
            </a:endParaRPr>
          </a:p>
        </p:txBody>
      </p:sp>
    </p:spTree>
    <p:extLst>
      <p:ext uri="{BB962C8B-B14F-4D97-AF65-F5344CB8AC3E}">
        <p14:creationId xmlns:p14="http://schemas.microsoft.com/office/powerpoint/2010/main" val="3373573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Αριστοτέλειο Πανεπιστήμιο </a:t>
            </a:r>
            <a:r>
              <a:rPr lang="el-GR" sz="2000" dirty="0" err="1"/>
              <a:t>Θεσσαλονικης</a:t>
            </a:r>
            <a:r>
              <a:rPr lang="en-US" sz="2000" dirty="0"/>
              <a:t>, </a:t>
            </a:r>
            <a:r>
              <a:rPr lang="el-GR" sz="2000" dirty="0"/>
              <a:t>Παπαζάχος Κωνσταντίνος. </a:t>
            </a:r>
            <a:r>
              <a:rPr lang="el-GR" sz="2000" dirty="0" smtClean="0"/>
              <a:t>Κοντοπούλου Δέσποινα. «Εισαγωγή στη Γεωφυσική</a:t>
            </a:r>
            <a:r>
              <a:rPr lang="el-GR" sz="2000" dirty="0"/>
              <a:t>. Ισοστασία της Γης: Ιστορική ανασκόπηση, Υποθέσεις </a:t>
            </a:r>
            <a:r>
              <a:rPr lang="el-GR" sz="2000" dirty="0" err="1"/>
              <a:t>Airy</a:t>
            </a:r>
            <a:r>
              <a:rPr lang="el-GR" sz="2000" dirty="0"/>
              <a:t> και </a:t>
            </a:r>
            <a:r>
              <a:rPr lang="el-GR" sz="2000" dirty="0" err="1"/>
              <a:t>Pratt</a:t>
            </a:r>
            <a:r>
              <a:rPr lang="el-GR" sz="2000" dirty="0"/>
              <a:t>, Ισοστατικά συστήματα, Ισοστατική ανωμαλία, Αληθινός μηχανισμός αντιστάθμισης, Χρήση ισοστατικών ανωμαλιών, Έλλειψη ισοστατικής αντιστάθμισης</a:t>
            </a:r>
            <a:r>
              <a:rPr lang="el-GR" sz="2000" dirty="0" smtClean="0"/>
              <a:t>». </a:t>
            </a:r>
            <a:r>
              <a:rPr lang="el-GR" sz="2000" dirty="0"/>
              <a:t>Έκδοση: 1.0. Θεσσαλονίκη 2014. Διαθέσιμο από τη δικτυακή διεύθυνση: </a:t>
            </a:r>
            <a:r>
              <a:rPr lang="en-US" sz="2000" dirty="0">
                <a:hlinkClick r:id="rId4"/>
              </a:rPr>
              <a:t>http://</a:t>
            </a:r>
            <a:r>
              <a:rPr lang="en-US" sz="2000" dirty="0" smtClean="0">
                <a:hlinkClick r:id="rId4"/>
              </a:rPr>
              <a:t>eclass.auth.gr/courses/OCRS</a:t>
            </a:r>
            <a:r>
              <a:rPr lang="el-GR" sz="2000" smtClean="0">
                <a:hlinkClick r:id="rId4"/>
              </a:rPr>
              <a:t>519</a:t>
            </a:r>
            <a:r>
              <a:rPr lang="en-US" sz="2000" smtClean="0">
                <a:hlinkClick r:id="rId4"/>
              </a:rPr>
              <a:t>/</a:t>
            </a:r>
            <a:r>
              <a:rPr lang="el-GR" sz="2000" dirty="0" smtClean="0"/>
              <a:t>.</a:t>
            </a:r>
            <a:endParaRPr lang="el-GR" sz="2000" dirty="0"/>
          </a:p>
        </p:txBody>
      </p:sp>
    </p:spTree>
    <p:custDataLst>
      <p:tags r:id="rId1"/>
    </p:custDataLst>
    <p:extLst>
      <p:ext uri="{BB962C8B-B14F-4D97-AF65-F5344CB8AC3E}">
        <p14:creationId xmlns:p14="http://schemas.microsoft.com/office/powerpoint/2010/main" val="2749070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rrors.creativecommons.org/presskit/buttons/88x31/png/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672" y="3284985"/>
            <a:ext cx="1689703" cy="5911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0" indent="0">
              <a:buNone/>
            </a:pPr>
            <a:r>
              <a:rPr lang="el-GR" sz="2000" dirty="0"/>
              <a:t>Το παρόν υλικό διατίθεται με τους όρους της άδειας χρήσης Creative </a:t>
            </a:r>
            <a:r>
              <a:rPr lang="el-GR" sz="2000" dirty="0" err="1"/>
              <a:t>Commons</a:t>
            </a:r>
            <a:r>
              <a:rPr lang="el-GR" sz="2000" dirty="0"/>
              <a:t> Αναφορά - Παρόμοια Διανομή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a:p>
            <a:pPr marL="0" indent="0">
              <a:spcBef>
                <a:spcPts val="1800"/>
              </a:spcBef>
              <a:buNone/>
            </a:pPr>
            <a:endParaRPr lang="el-GR" sz="1700" dirty="0">
              <a:latin typeface="Calibri" panose="020F0502020204030204" pitchFamily="34" charset="0"/>
            </a:endParaRPr>
          </a:p>
          <a:p>
            <a:pPr marL="0" indent="0">
              <a:spcBef>
                <a:spcPts val="1800"/>
              </a:spcBef>
              <a:buNone/>
            </a:pPr>
            <a:r>
              <a:rPr lang="el-GR" sz="2000" dirty="0">
                <a:latin typeface="Calibri" panose="020F0502020204030204" pitchFamily="34" charset="0"/>
              </a:rPr>
              <a:t>Ο δικαιούχος μπορεί να παρέχει στον </a:t>
            </a:r>
            <a:r>
              <a:rPr lang="el-GR" sz="2000" dirty="0" err="1">
                <a:latin typeface="Calibri" panose="020F0502020204030204" pitchFamily="34" charset="0"/>
              </a:rPr>
              <a:t>αδειοδόχο</a:t>
            </a:r>
            <a:r>
              <a:rPr lang="el-GR" sz="2000" dirty="0">
                <a:latin typeface="Calibri" panose="020F0502020204030204" pitchFamily="34" charset="0"/>
              </a:rPr>
              <a:t> ξεχωριστή άδεια να χρησιμοποιεί το έργο για εμπορική χρήση, εφόσον αυτό του ζητηθεί.</a:t>
            </a:r>
            <a:r>
              <a:rPr lang="el-GR" sz="2000" dirty="0"/>
              <a:t>     </a:t>
            </a:r>
            <a:r>
              <a:rPr lang="el-GR" sz="2800" dirty="0"/>
              <a:t>          </a:t>
            </a:r>
          </a:p>
          <a:p>
            <a:pPr marL="0" indent="0">
              <a:buNone/>
            </a:pPr>
            <a:endParaRPr lang="el-GR" sz="1400" dirty="0">
              <a:latin typeface="Calibri" panose="020F0502020204030204" pitchFamily="34" charset="0"/>
            </a:endParaRPr>
          </a:p>
          <a:p>
            <a:pPr marL="0" indent="0">
              <a:buNone/>
            </a:pPr>
            <a:endParaRPr lang="el-GR" sz="1400" dirty="0">
              <a:latin typeface="Calibri" panose="020F0502020204030204" pitchFamily="34" charset="0"/>
            </a:endParaRPr>
          </a:p>
          <a:p>
            <a:pPr marL="0" indent="0">
              <a:buNone/>
            </a:pPr>
            <a:r>
              <a:rPr lang="el-GR" sz="1400" dirty="0">
                <a:latin typeface="Calibri" panose="020F0502020204030204" pitchFamily="34" charset="0"/>
              </a:rPr>
              <a:t>[1] </a:t>
            </a:r>
            <a:r>
              <a:rPr lang="el-GR" sz="1400" dirty="0">
                <a:latin typeface="Calibri" panose="020F0502020204030204" pitchFamily="34" charset="0"/>
                <a:hlinkClick r:id="rId5"/>
              </a:rPr>
              <a:t>http://creativecommons.org/licenses/by-</a:t>
            </a:r>
            <a:r>
              <a:rPr lang="en-US" sz="1400" dirty="0" err="1">
                <a:latin typeface="Calibri" panose="020F0502020204030204" pitchFamily="34" charset="0"/>
                <a:hlinkClick r:id="rId5"/>
              </a:rPr>
              <a:t>sa</a:t>
            </a:r>
            <a:r>
              <a:rPr lang="el-GR" sz="1400" dirty="0">
                <a:latin typeface="Calibri" panose="020F0502020204030204" pitchFamily="34" charset="0"/>
                <a:hlinkClick r:id="rId5"/>
              </a:rPr>
              <a:t>/4.0/</a:t>
            </a:r>
            <a:r>
              <a:rPr lang="el-GR" sz="1400" dirty="0">
                <a:latin typeface="Calibri" panose="020F0502020204030204" pitchFamily="34" charset="0"/>
                <a:hlinkClick r:id="rId6"/>
              </a:rPr>
              <a:t> </a:t>
            </a:r>
            <a:endParaRPr lang="el-GR" sz="1400"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Tree>
    <p:custDataLst>
      <p:tags r:id="rId1"/>
    </p:custDataLst>
    <p:extLst>
      <p:ext uri="{BB962C8B-B14F-4D97-AF65-F5344CB8AC3E}">
        <p14:creationId xmlns:p14="http://schemas.microsoft.com/office/powerpoint/2010/main" val="392282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6"/>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dirty="0" smtClean="0"/>
              <a:t>Τέλος Ενότητας</a:t>
            </a:r>
          </a:p>
        </p:txBody>
      </p:sp>
      <p:sp>
        <p:nvSpPr>
          <p:cNvPr id="44035" name="Subtitle 2"/>
          <p:cNvSpPr>
            <a:spLocks noGrp="1"/>
          </p:cNvSpPr>
          <p:nvPr>
            <p:ph type="subTitle" idx="1"/>
          </p:nvPr>
        </p:nvSpPr>
        <p:spPr/>
        <p:txBody>
          <a:bodyPr anchor="b" anchorCtr="0"/>
          <a:lstStyle/>
          <a:p>
            <a:pPr algn="r"/>
            <a:r>
              <a:rPr lang="el-GR" dirty="0" smtClean="0"/>
              <a:t>Επεξεργασία: </a:t>
            </a:r>
            <a:r>
              <a:rPr lang="el-GR" dirty="0" err="1" smtClean="0"/>
              <a:t>Βεντούζη</a:t>
            </a:r>
            <a:r>
              <a:rPr lang="el-GR" dirty="0" smtClean="0"/>
              <a:t> Χρυσάνθη</a:t>
            </a:r>
          </a:p>
          <a:p>
            <a:pPr algn="r"/>
            <a:r>
              <a:rPr lang="el-GR" sz="2400" dirty="0"/>
              <a:t>Θεσσαλονίκη, </a:t>
            </a:r>
            <a:r>
              <a:rPr lang="el-GR" sz="2400" dirty="0" smtClean="0"/>
              <a:t>Δεκέμβριος 2015</a:t>
            </a:r>
            <a:endParaRPr lang="el-GR" sz="2400" dirty="0"/>
          </a:p>
        </p:txBody>
      </p:sp>
      <p:pic>
        <p:nvPicPr>
          <p:cNvPr id="11" name="Picture 17" descr="http://www.lib.umich.edu/files/services/copyright/cc-by-sa.png"/>
          <p:cNvPicPr>
            <a:picLocks noChangeAspect="1" noChangeArrowheads="1"/>
          </p:cNvPicPr>
          <p:nvPr/>
        </p:nvPicPr>
        <p:blipFill>
          <a:blip r:embed="rId4" cstate="print"/>
          <a:srcRect/>
          <a:stretch>
            <a:fillRect/>
          </a:stretch>
        </p:blipFill>
        <p:spPr bwMode="auto">
          <a:xfrm>
            <a:off x="8832304" y="5922963"/>
            <a:ext cx="1584176" cy="554266"/>
          </a:xfrm>
          <a:prstGeom prst="rect">
            <a:avLst/>
          </a:prstGeom>
          <a:noFill/>
        </p:spPr>
      </p:pic>
      <p:pic>
        <p:nvPicPr>
          <p:cNvPr id="12" name="Picture 2" descr="Λογότυπο επιχειρησιακού προγράμματος εκπαίδευσης και δια βίου μάθησης&#10;"/>
          <p:cNvPicPr>
            <a:picLocks noChangeAspect="1" noChangeArrowheads="1"/>
          </p:cNvPicPr>
          <p:nvPr/>
        </p:nvPicPr>
        <p:blipFill>
          <a:blip r:embed="rId5" cstate="print"/>
          <a:srcRect/>
          <a:stretch>
            <a:fillRect/>
          </a:stretch>
        </p:blipFill>
        <p:spPr bwMode="auto">
          <a:xfrm>
            <a:off x="3638550" y="5624513"/>
            <a:ext cx="4914900" cy="12382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61419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custDataLst>
      <p:tags r:id="rId1"/>
    </p:custDataLst>
    <p:extLst>
      <p:ext uri="{BB962C8B-B14F-4D97-AF65-F5344CB8AC3E}">
        <p14:creationId xmlns:p14="http://schemas.microsoft.com/office/powerpoint/2010/main" val="79566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2" name="9 - Ομάδα"/>
          <p:cNvGrpSpPr>
            <a:grpSpLocks/>
          </p:cNvGrpSpPr>
          <p:nvPr/>
        </p:nvGrpSpPr>
        <p:grpSpPr bwMode="auto">
          <a:xfrm>
            <a:off x="431456" y="1379337"/>
            <a:ext cx="10714340" cy="4753828"/>
            <a:chOff x="-1347957" y="1490823"/>
            <a:chExt cx="10714415" cy="4753701"/>
          </a:xfrm>
        </p:grpSpPr>
        <p:pic>
          <p:nvPicPr>
            <p:cNvPr id="17414" name="Content Placeholder 11" descr="bougu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7957" y="1490823"/>
              <a:ext cx="2071703" cy="251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2"/>
            <p:cNvSpPr txBox="1">
              <a:spLocks noChangeArrowheads="1"/>
            </p:cNvSpPr>
            <p:nvPr/>
          </p:nvSpPr>
          <p:spPr bwMode="auto">
            <a:xfrm>
              <a:off x="1326271" y="1490823"/>
              <a:ext cx="7460529" cy="120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Από το </a:t>
              </a:r>
              <a:r>
                <a:rPr lang="el-GR" altLang="en-US" b="1" dirty="0">
                  <a:latin typeface="+mn-lt"/>
                </a:rPr>
                <a:t>1735</a:t>
              </a:r>
              <a:r>
                <a:rPr lang="el-GR" altLang="en-US" dirty="0">
                  <a:latin typeface="+mn-lt"/>
                </a:rPr>
                <a:t> μέχρι το </a:t>
              </a:r>
              <a:r>
                <a:rPr lang="el-GR" altLang="en-US" b="1" dirty="0">
                  <a:latin typeface="+mn-lt"/>
                </a:rPr>
                <a:t>1745</a:t>
              </a:r>
              <a:r>
                <a:rPr lang="el-GR" altLang="en-US" dirty="0">
                  <a:latin typeface="+mn-lt"/>
                </a:rPr>
                <a:t> ο </a:t>
              </a:r>
              <a:r>
                <a:rPr lang="en-US" altLang="en-US" b="1" dirty="0" err="1">
                  <a:latin typeface="+mn-lt"/>
                </a:rPr>
                <a:t>Bouguer</a:t>
              </a:r>
              <a:r>
                <a:rPr lang="en-US" altLang="en-US" dirty="0">
                  <a:latin typeface="+mn-lt"/>
                </a:rPr>
                <a:t> </a:t>
              </a:r>
              <a:r>
                <a:rPr lang="el-GR" altLang="en-US" dirty="0">
                  <a:latin typeface="+mn-lt"/>
                </a:rPr>
                <a:t>και οι συνεργάτες του έκαναν μετρήσεις στο Περού για να καθορίσουν το σχήμα της Γης. Η εκτροπή του νήματος της στάθμης στις ‘</a:t>
              </a:r>
              <a:r>
                <a:rPr lang="el-GR" altLang="en-US" dirty="0" err="1">
                  <a:latin typeface="+mn-lt"/>
                </a:rPr>
                <a:t>Ανδεις</a:t>
              </a:r>
              <a:r>
                <a:rPr lang="el-GR" altLang="en-US" dirty="0">
                  <a:latin typeface="+mn-lt"/>
                </a:rPr>
                <a:t> ήταν πολύ μικρότερη. Το ίδιο βρήκε στις αρχές του 19</a:t>
              </a:r>
              <a:r>
                <a:rPr lang="el-GR" altLang="en-US" baseline="30000" dirty="0">
                  <a:latin typeface="+mn-lt"/>
                </a:rPr>
                <a:t>ου</a:t>
              </a:r>
              <a:r>
                <a:rPr lang="el-GR" altLang="en-US" dirty="0">
                  <a:latin typeface="+mn-lt"/>
                </a:rPr>
                <a:t> ο </a:t>
              </a:r>
              <a:r>
                <a:rPr lang="en-US" altLang="en-US" b="1" dirty="0">
                  <a:latin typeface="+mn-lt"/>
                </a:rPr>
                <a:t>Sir Everest </a:t>
              </a:r>
              <a:r>
                <a:rPr lang="el-GR" altLang="en-US" dirty="0">
                  <a:latin typeface="+mn-lt"/>
                </a:rPr>
                <a:t>στα Ιμαλάια. </a:t>
              </a:r>
              <a:endParaRPr lang="en-US" altLang="en-US" dirty="0">
                <a:latin typeface="+mn-lt"/>
              </a:endParaRPr>
            </a:p>
          </p:txBody>
        </p:sp>
        <p:pic>
          <p:nvPicPr>
            <p:cNvPr id="17416" name="Picture 13" descr="slide19full.jpg"/>
            <p:cNvPicPr>
              <a:picLocks noChangeAspect="1"/>
            </p:cNvPicPr>
            <p:nvPr/>
          </p:nvPicPr>
          <p:blipFill>
            <a:blip r:embed="rId3">
              <a:extLst>
                <a:ext uri="{28A0092B-C50C-407E-A947-70E740481C1C}">
                  <a14:useLocalDpi xmlns:a14="http://schemas.microsoft.com/office/drawing/2010/main" val="0"/>
                </a:ext>
              </a:extLst>
            </a:blip>
            <a:srcRect t="40279" r="33333" b="5556"/>
            <a:stretch>
              <a:fillRect/>
            </a:stretch>
          </p:blipFill>
          <p:spPr bwMode="auto">
            <a:xfrm>
              <a:off x="856385" y="3806296"/>
              <a:ext cx="4000500" cy="243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4"/>
            <p:cNvSpPr txBox="1">
              <a:spLocks noChangeArrowheads="1"/>
            </p:cNvSpPr>
            <p:nvPr/>
          </p:nvSpPr>
          <p:spPr bwMode="auto">
            <a:xfrm>
              <a:off x="5294813" y="4009749"/>
              <a:ext cx="407164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b="1" dirty="0">
                  <a:latin typeface="+mn-lt"/>
                </a:rPr>
                <a:t>1855:</a:t>
              </a:r>
              <a:r>
                <a:rPr lang="el-GR" altLang="en-US" dirty="0">
                  <a:latin typeface="+mn-lt"/>
                </a:rPr>
                <a:t> </a:t>
              </a:r>
              <a:r>
                <a:rPr lang="en-US" altLang="en-US" dirty="0">
                  <a:latin typeface="+mn-lt"/>
                </a:rPr>
                <a:t>Pratt </a:t>
              </a:r>
              <a:r>
                <a:rPr lang="el-GR" altLang="en-US" dirty="0">
                  <a:latin typeface="+mn-lt"/>
                </a:rPr>
                <a:t>και </a:t>
              </a:r>
              <a:r>
                <a:rPr lang="en-US" altLang="en-US" dirty="0">
                  <a:latin typeface="+mn-lt"/>
                </a:rPr>
                <a:t>Airy</a:t>
              </a:r>
              <a:r>
                <a:rPr lang="el-GR" altLang="en-US" dirty="0">
                  <a:latin typeface="+mn-lt"/>
                </a:rPr>
                <a:t> προτείνουν 2 διαφορετικά μοντέλα.</a:t>
              </a:r>
            </a:p>
            <a:p>
              <a:pPr eaLnBrk="1" hangingPunct="1"/>
              <a:r>
                <a:rPr lang="el-GR" altLang="en-US" b="1" dirty="0">
                  <a:latin typeface="+mn-lt"/>
                </a:rPr>
                <a:t>1889: </a:t>
              </a:r>
              <a:r>
                <a:rPr lang="el-GR" altLang="en-US" dirty="0">
                  <a:latin typeface="+mn-lt"/>
                </a:rPr>
                <a:t>Χρησιμοποιείται ο όρος </a:t>
              </a:r>
              <a:r>
                <a:rPr lang="el-GR" altLang="en-US" b="1" i="1" u="sng" dirty="0">
                  <a:latin typeface="+mn-lt"/>
                </a:rPr>
                <a:t>ισοστασία.</a:t>
              </a:r>
              <a:r>
                <a:rPr lang="el-GR" altLang="en-US" b="1" i="1" dirty="0">
                  <a:latin typeface="+mn-lt"/>
                </a:rPr>
                <a:t>  </a:t>
              </a:r>
            </a:p>
            <a:p>
              <a:pPr eaLnBrk="1" hangingPunct="1"/>
              <a:r>
                <a:rPr lang="el-GR" altLang="en-US" dirty="0">
                  <a:latin typeface="+mn-lt"/>
                </a:rPr>
                <a:t>Το έλλειμμα μάζας κάτω από τα βουνά βρέθηκε</a:t>
              </a:r>
              <a:r>
                <a:rPr lang="en-US" altLang="en-US" dirty="0">
                  <a:latin typeface="+mn-lt"/>
                </a:rPr>
                <a:t> </a:t>
              </a:r>
              <a:r>
                <a:rPr lang="el-GR" altLang="en-US" dirty="0">
                  <a:latin typeface="+mn-lt"/>
                </a:rPr>
                <a:t>σχεδόν ίσο με τη μάζα των βουνών       υδροστατική ισορροπία</a:t>
              </a:r>
              <a:endParaRPr lang="en-US" altLang="en-US" b="1" i="1" u="sng" dirty="0">
                <a:latin typeface="+mn-lt"/>
              </a:endParaRPr>
            </a:p>
          </p:txBody>
        </p:sp>
      </p:grpSp>
      <p:cxnSp>
        <p:nvCxnSpPr>
          <p:cNvPr id="9" name="Straight Arrow Connector 16"/>
          <p:cNvCxnSpPr/>
          <p:nvPr/>
        </p:nvCxnSpPr>
        <p:spPr bwMode="auto">
          <a:xfrm>
            <a:off x="7950028" y="5753187"/>
            <a:ext cx="357188" cy="1588"/>
          </a:xfrm>
          <a:prstGeom prst="straightConnector1">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3" name="Title 2"/>
          <p:cNvSpPr>
            <a:spLocks noGrp="1"/>
          </p:cNvSpPr>
          <p:nvPr>
            <p:ph type="title"/>
          </p:nvPr>
        </p:nvSpPr>
        <p:spPr/>
        <p:txBody>
          <a:bodyPr>
            <a:normAutofit/>
          </a:bodyPr>
          <a:lstStyle/>
          <a:p>
            <a:r>
              <a:rPr lang="el-GR" dirty="0">
                <a:latin typeface="Calibri" pitchFamily="34" charset="0"/>
              </a:rPr>
              <a:t>Η ιστορία της ισοστασίας</a:t>
            </a:r>
            <a:r>
              <a:rPr lang="el-GR" dirty="0" smtClean="0">
                <a:latin typeface="Calibri" pitchFamily="34" charset="0"/>
              </a:rPr>
              <a:t>….</a:t>
            </a:r>
            <a:endParaRPr lang="en-US" dirty="0"/>
          </a:p>
        </p:txBody>
      </p:sp>
    </p:spTree>
    <p:extLst>
      <p:ext uri="{BB962C8B-B14F-4D97-AF65-F5344CB8AC3E}">
        <p14:creationId xmlns:p14="http://schemas.microsoft.com/office/powerpoint/2010/main" val="1775493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2 - Ορθογώνιο"/>
          <p:cNvSpPr>
            <a:spLocks noChangeArrowheads="1"/>
          </p:cNvSpPr>
          <p:nvPr/>
        </p:nvSpPr>
        <p:spPr bwMode="auto">
          <a:xfrm>
            <a:off x="1738314" y="1300163"/>
            <a:ext cx="8643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dirty="0">
                <a:latin typeface="+mn-lt"/>
              </a:rPr>
              <a:t>Ο </a:t>
            </a:r>
            <a:r>
              <a:rPr lang="el-GR" altLang="en-US" b="1" dirty="0" err="1">
                <a:latin typeface="+mn-lt"/>
              </a:rPr>
              <a:t>Airy</a:t>
            </a:r>
            <a:r>
              <a:rPr lang="el-GR" altLang="en-US" dirty="0">
                <a:latin typeface="+mn-lt"/>
              </a:rPr>
              <a:t> (1855) και ο </a:t>
            </a:r>
            <a:r>
              <a:rPr lang="el-GR" altLang="en-US" b="1" dirty="0" err="1">
                <a:latin typeface="+mn-lt"/>
              </a:rPr>
              <a:t>Pratt</a:t>
            </a:r>
            <a:r>
              <a:rPr lang="el-GR" altLang="en-US" dirty="0">
                <a:latin typeface="+mn-lt"/>
              </a:rPr>
              <a:t> (1855) ήταν από τους πρώτους που προσπάθησαν να δώσουν φυσική ερμηνεία στις παρατηρήσεις που αναφέρθηκαν παραπάνω, χρησιμοποιώντας δυο διαφορετικές υποθέσεις για τη δομή του φλοιού και της λιθόσφαιρας, οι οποίες φέρουν τα ονόματά τους.</a:t>
            </a:r>
          </a:p>
        </p:txBody>
      </p:sp>
      <p:grpSp>
        <p:nvGrpSpPr>
          <p:cNvPr id="18436" name="7 - Ομάδα"/>
          <p:cNvGrpSpPr>
            <a:grpSpLocks/>
          </p:cNvGrpSpPr>
          <p:nvPr/>
        </p:nvGrpSpPr>
        <p:grpSpPr bwMode="auto">
          <a:xfrm>
            <a:off x="3881438" y="2779713"/>
            <a:ext cx="4572000" cy="3363912"/>
            <a:chOff x="2357422" y="2779731"/>
            <a:chExt cx="4572000" cy="3363913"/>
          </a:xfrm>
        </p:grpSpPr>
        <p:pic>
          <p:nvPicPr>
            <p:cNvPr id="18437" name="Picture 2" descr="C:\Documents and Settings\Alexandra\Επιφάνεια εργασίας\George Ai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222" y="2779731"/>
              <a:ext cx="26320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4 - Ορθογώνιο"/>
            <p:cNvSpPr>
              <a:spLocks noChangeArrowheads="1"/>
            </p:cNvSpPr>
            <p:nvPr/>
          </p:nvSpPr>
          <p:spPr bwMode="auto">
            <a:xfrm>
              <a:off x="2357422" y="5867419"/>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mn-lt"/>
                </a:rPr>
                <a:t>Sir George </a:t>
              </a:r>
              <a:r>
                <a:rPr lang="en-US" altLang="en-US" sz="1200" dirty="0" err="1">
                  <a:latin typeface="+mn-lt"/>
                </a:rPr>
                <a:t>Biddell</a:t>
              </a:r>
              <a:r>
                <a:rPr lang="en-US" altLang="en-US" sz="1200" dirty="0">
                  <a:latin typeface="+mn-lt"/>
                </a:rPr>
                <a:t> Airy was a British astronomer</a:t>
              </a:r>
              <a:r>
                <a:rPr lang="el-GR" altLang="en-US" sz="1200" dirty="0">
                  <a:latin typeface="+mn-lt"/>
                </a:rPr>
                <a:t> (</a:t>
              </a:r>
              <a:r>
                <a:rPr lang="en-US" altLang="en-US" sz="1200" dirty="0">
                  <a:latin typeface="+mn-lt"/>
                </a:rPr>
                <a:t>1801</a:t>
              </a:r>
              <a:r>
                <a:rPr lang="el-GR" altLang="en-US" sz="1200" dirty="0">
                  <a:latin typeface="+mn-lt"/>
                </a:rPr>
                <a:t>-</a:t>
              </a:r>
              <a:r>
                <a:rPr lang="en-US" altLang="en-US" sz="1200" dirty="0">
                  <a:latin typeface="+mn-lt"/>
                </a:rPr>
                <a:t>1892</a:t>
              </a:r>
              <a:r>
                <a:rPr lang="el-GR" altLang="en-US" sz="1200" dirty="0">
                  <a:latin typeface="+mn-lt"/>
                </a:rPr>
                <a:t>)</a:t>
              </a:r>
            </a:p>
          </p:txBody>
        </p:sp>
      </p:grpSp>
      <p:sp>
        <p:nvSpPr>
          <p:cNvPr id="3" name="Title 2"/>
          <p:cNvSpPr>
            <a:spLocks noGrp="1"/>
          </p:cNvSpPr>
          <p:nvPr>
            <p:ph type="title"/>
          </p:nvPr>
        </p:nvSpPr>
        <p:spPr/>
        <p:txBody>
          <a:bodyPr>
            <a:normAutofit/>
          </a:bodyPr>
          <a:lstStyle/>
          <a:p>
            <a:r>
              <a:rPr lang="el-GR" dirty="0"/>
              <a:t>Θεωρίες για την </a:t>
            </a:r>
            <a:r>
              <a:rPr lang="el-GR" dirty="0" smtClean="0"/>
              <a:t>ισοστασία</a:t>
            </a:r>
            <a:endParaRPr lang="en-US" dirty="0"/>
          </a:p>
        </p:txBody>
      </p:sp>
    </p:spTree>
    <p:extLst>
      <p:ext uri="{BB962C8B-B14F-4D97-AF65-F5344CB8AC3E}">
        <p14:creationId xmlns:p14="http://schemas.microsoft.com/office/powerpoint/2010/main" val="3458220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ισοστασία;</a:t>
            </a:r>
            <a:endParaRPr lang="en-US" dirty="0"/>
          </a:p>
        </p:txBody>
      </p:sp>
      <p:pic>
        <p:nvPicPr>
          <p:cNvPr id="19460" name="Picture 15" descr="Sx6.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484313"/>
            <a:ext cx="319563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6"/>
          <p:cNvSpPr txBox="1">
            <a:spLocks noChangeArrowheads="1"/>
          </p:cNvSpPr>
          <p:nvPr/>
        </p:nvSpPr>
        <p:spPr bwMode="auto">
          <a:xfrm>
            <a:off x="5519738" y="1268413"/>
            <a:ext cx="47863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a:t>Οι ήπειροι θα έπρεπε να έχουν τεράστιο πλεόνασμα μάζας σε σχέση με τους ωκεανούς. Δεν ισχύει όμως αυτό, αφού το γεωειδές δεν δείχνει κάποιο πλεόνασμα βαρύτητας (Ν&gt;0) πάνω από τις ηπείρους</a:t>
            </a:r>
            <a:endParaRPr lang="en-US" altLang="en-US"/>
          </a:p>
        </p:txBody>
      </p:sp>
      <p:sp>
        <p:nvSpPr>
          <p:cNvPr id="20" name="Rectangle 19"/>
          <p:cNvSpPr/>
          <p:nvPr/>
        </p:nvSpPr>
        <p:spPr>
          <a:xfrm>
            <a:off x="1811338" y="5876926"/>
            <a:ext cx="8856662" cy="354013"/>
          </a:xfrm>
          <a:prstGeom prst="rect">
            <a:avLst/>
          </a:prstGeom>
        </p:spPr>
        <p:txBody>
          <a:bodyPr>
            <a:spAutoFit/>
          </a:bodyPr>
          <a:lstStyle/>
          <a:p>
            <a:pPr>
              <a:defRPr/>
            </a:pPr>
            <a:r>
              <a:rPr lang="el-GR" sz="1700" dirty="0"/>
              <a:t>Συστηματικό </a:t>
            </a:r>
            <a:r>
              <a:rPr lang="el-GR" sz="1700" b="1" i="1" dirty="0"/>
              <a:t>έλλειμα μάζας </a:t>
            </a:r>
            <a:r>
              <a:rPr lang="el-GR" sz="1700" dirty="0"/>
              <a:t>κάτω από τις ηπείρους και </a:t>
            </a:r>
            <a:r>
              <a:rPr lang="el-GR" sz="1700" b="1" i="1" dirty="0"/>
              <a:t>πλεόνασμα μάζας </a:t>
            </a:r>
            <a:r>
              <a:rPr lang="el-GR" sz="1700" dirty="0"/>
              <a:t>στους ωκεανούς!</a:t>
            </a:r>
            <a:endParaRPr lang="en-US" sz="1700" dirty="0"/>
          </a:p>
        </p:txBody>
      </p:sp>
      <p:pic>
        <p:nvPicPr>
          <p:cNvPr id="21" name="Picture 12" descr="EGM20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9000" y="1394507"/>
            <a:ext cx="88312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430263" y="6112476"/>
            <a:ext cx="1152137" cy="214183"/>
          </a:xfrm>
          <a:prstGeom prst="rect">
            <a:avLst/>
          </a:prstGeom>
        </p:spPr>
        <p:txBody>
          <a:bodyPr vert="horz" wrap="square" lIns="91440" tIns="45720" rIns="91440" bIns="45720" rtlCol="0" anchor="ctr">
            <a:normAutofit fontScale="47500" lnSpcReduction="20000"/>
          </a:bodyPr>
          <a:lstStyle/>
          <a:p>
            <a:r>
              <a:rPr lang="el-GR" dirty="0" smtClean="0"/>
              <a:t>(</a:t>
            </a:r>
            <a:r>
              <a:rPr lang="en-US" dirty="0" err="1" smtClean="0"/>
              <a:t>Pavlis</a:t>
            </a:r>
            <a:r>
              <a:rPr lang="en-US" dirty="0" smtClean="0"/>
              <a:t>, et al., 2008</a:t>
            </a:r>
            <a:r>
              <a:rPr lang="el-GR" dirty="0" smtClean="0"/>
              <a:t>)</a:t>
            </a:r>
            <a:endParaRPr lang="en-US" dirty="0" smtClean="0"/>
          </a:p>
        </p:txBody>
      </p:sp>
    </p:spTree>
    <p:extLst>
      <p:ext uri="{BB962C8B-B14F-4D97-AF65-F5344CB8AC3E}">
        <p14:creationId xmlns:p14="http://schemas.microsoft.com/office/powerpoint/2010/main" val="4104248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Η αρχή της ισοστασίας</a:t>
            </a:r>
            <a:endParaRPr lang="en-US" dirty="0"/>
          </a:p>
        </p:txBody>
      </p:sp>
      <p:pic>
        <p:nvPicPr>
          <p:cNvPr id="20484"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5083" b="49141"/>
          <a:stretch>
            <a:fillRect/>
          </a:stretch>
        </p:blipFill>
        <p:spPr>
          <a:xfrm>
            <a:off x="3459891" y="2207741"/>
            <a:ext cx="4267200" cy="1944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8967" name="Rectangle 7"/>
          <p:cNvSpPr>
            <a:spLocks noChangeArrowheads="1"/>
          </p:cNvSpPr>
          <p:nvPr/>
        </p:nvSpPr>
        <p:spPr bwMode="auto">
          <a:xfrm>
            <a:off x="906162" y="4591013"/>
            <a:ext cx="10437341" cy="923330"/>
          </a:xfrm>
          <a:prstGeom prst="rect">
            <a:avLst/>
          </a:prstGeom>
          <a:noFill/>
          <a:ln w="9525">
            <a:noFill/>
            <a:miter lim="800000"/>
            <a:headEnd/>
            <a:tailEnd/>
          </a:ln>
          <a:effectLst/>
        </p:spPr>
        <p:txBody>
          <a:bodyPr wrap="square">
            <a:spAutoFit/>
          </a:bodyPr>
          <a:lstStyle/>
          <a:p>
            <a:pPr marL="285750" indent="-285750">
              <a:buFont typeface="Wingdings" panose="05000000000000000000" pitchFamily="2" charset="2"/>
              <a:buChar char="§"/>
              <a:defRPr/>
            </a:pPr>
            <a:r>
              <a:rPr lang="el-GR" dirty="0"/>
              <a:t>Κάτω από κάθε τόπο υψομέτρου </a:t>
            </a:r>
            <a:r>
              <a:rPr lang="en-US" dirty="0"/>
              <a:t>h </a:t>
            </a:r>
            <a:r>
              <a:rPr lang="el-GR" dirty="0"/>
              <a:t>υπάρχει ένα ελάχιστο βάθος,</a:t>
            </a:r>
            <a:r>
              <a:rPr lang="en-US" dirty="0"/>
              <a:t> </a:t>
            </a:r>
            <a:r>
              <a:rPr lang="en-US" dirty="0" err="1"/>
              <a:t>D+h</a:t>
            </a:r>
            <a:r>
              <a:rPr lang="en-US" dirty="0"/>
              <a:t> </a:t>
            </a:r>
            <a:r>
              <a:rPr lang="el-GR" dirty="0"/>
              <a:t> στο οποίο η υδροστατική πίεση είναι σταθερή, ανεξάρτητα αν ο τόπος βρίσκεται σε ορεινή περιοχή, σε πεδιάδα ή σε θάλασσα. Το </a:t>
            </a:r>
            <a:r>
              <a:rPr lang="en-US" dirty="0"/>
              <a:t>D (</a:t>
            </a:r>
            <a:r>
              <a:rPr lang="el-GR" dirty="0"/>
              <a:t>βάθος ισοστάθμισης) είναι τουλάχιστον ίσο με το μεγαλύτερο πάχος του φλοιού.</a:t>
            </a:r>
          </a:p>
        </p:txBody>
      </p:sp>
      <p:grpSp>
        <p:nvGrpSpPr>
          <p:cNvPr id="3" name="Group 2"/>
          <p:cNvGrpSpPr/>
          <p:nvPr/>
        </p:nvGrpSpPr>
        <p:grpSpPr>
          <a:xfrm>
            <a:off x="3687698" y="2553363"/>
            <a:ext cx="3960812" cy="1223963"/>
            <a:chOff x="3830638" y="2409825"/>
            <a:chExt cx="3960812" cy="1223963"/>
          </a:xfrm>
        </p:grpSpPr>
        <p:sp>
          <p:nvSpPr>
            <p:cNvPr id="56325" name="Line 5"/>
            <p:cNvSpPr>
              <a:spLocks noChangeShapeType="1"/>
            </p:cNvSpPr>
            <p:nvPr/>
          </p:nvSpPr>
          <p:spPr bwMode="auto">
            <a:xfrm>
              <a:off x="5054600" y="2409826"/>
              <a:ext cx="0" cy="360363"/>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6" name="Line 6"/>
            <p:cNvSpPr>
              <a:spLocks noChangeShapeType="1"/>
            </p:cNvSpPr>
            <p:nvPr/>
          </p:nvSpPr>
          <p:spPr bwMode="auto">
            <a:xfrm flipH="1">
              <a:off x="4767264" y="2409825"/>
              <a:ext cx="7207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27" name="Text Box 7"/>
            <p:cNvSpPr txBox="1">
              <a:spLocks noChangeArrowheads="1"/>
            </p:cNvSpPr>
            <p:nvPr/>
          </p:nvSpPr>
          <p:spPr bwMode="auto">
            <a:xfrm>
              <a:off x="4767264" y="24098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i="1"/>
                <a:t>h</a:t>
              </a:r>
              <a:endParaRPr lang="el-GR" altLang="en-US" sz="1600" b="1" i="1"/>
            </a:p>
          </p:txBody>
        </p:sp>
        <p:sp>
          <p:nvSpPr>
            <p:cNvPr id="56328" name="Line 8"/>
            <p:cNvSpPr>
              <a:spLocks noChangeShapeType="1"/>
            </p:cNvSpPr>
            <p:nvPr/>
          </p:nvSpPr>
          <p:spPr bwMode="auto">
            <a:xfrm flipH="1">
              <a:off x="4767264" y="2770188"/>
              <a:ext cx="7207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29" name="Line 9"/>
            <p:cNvSpPr>
              <a:spLocks noChangeShapeType="1"/>
            </p:cNvSpPr>
            <p:nvPr/>
          </p:nvSpPr>
          <p:spPr bwMode="auto">
            <a:xfrm flipH="1">
              <a:off x="3830638" y="3633788"/>
              <a:ext cx="396081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0" name="Text Box 10"/>
            <p:cNvSpPr txBox="1">
              <a:spLocks noChangeArrowheads="1"/>
            </p:cNvSpPr>
            <p:nvPr/>
          </p:nvSpPr>
          <p:spPr bwMode="auto">
            <a:xfrm>
              <a:off x="4622800" y="327501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i="1">
                  <a:solidFill>
                    <a:schemeClr val="tx2"/>
                  </a:solidFill>
                </a:rPr>
                <a:t>D</a:t>
              </a:r>
              <a:endParaRPr lang="el-GR" altLang="en-US" sz="1600" b="1" i="1">
                <a:solidFill>
                  <a:schemeClr val="tx2"/>
                </a:solidFill>
              </a:endParaRPr>
            </a:p>
          </p:txBody>
        </p:sp>
        <p:sp>
          <p:nvSpPr>
            <p:cNvPr id="56331" name="Line 11"/>
            <p:cNvSpPr>
              <a:spLocks noChangeShapeType="1"/>
            </p:cNvSpPr>
            <p:nvPr/>
          </p:nvSpPr>
          <p:spPr bwMode="auto">
            <a:xfrm>
              <a:off x="5054600" y="2770188"/>
              <a:ext cx="0" cy="863600"/>
            </a:xfrm>
            <a:prstGeom prst="line">
              <a:avLst/>
            </a:prstGeom>
            <a:noFill/>
            <a:ln w="19050">
              <a:solidFill>
                <a:srgbClr val="000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2" name="Line 12"/>
            <p:cNvSpPr>
              <a:spLocks noChangeShapeType="1"/>
            </p:cNvSpPr>
            <p:nvPr/>
          </p:nvSpPr>
          <p:spPr bwMode="auto">
            <a:xfrm flipH="1">
              <a:off x="5919789" y="2770188"/>
              <a:ext cx="7207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3" name="Line 13"/>
            <p:cNvSpPr>
              <a:spLocks noChangeShapeType="1"/>
            </p:cNvSpPr>
            <p:nvPr/>
          </p:nvSpPr>
          <p:spPr bwMode="auto">
            <a:xfrm>
              <a:off x="6278563" y="2770188"/>
              <a:ext cx="0" cy="863600"/>
            </a:xfrm>
            <a:prstGeom prst="line">
              <a:avLst/>
            </a:prstGeom>
            <a:noFill/>
            <a:ln w="19050">
              <a:solidFill>
                <a:srgbClr val="000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4" name="Text Box 14"/>
            <p:cNvSpPr txBox="1">
              <a:spLocks noChangeArrowheads="1"/>
            </p:cNvSpPr>
            <p:nvPr/>
          </p:nvSpPr>
          <p:spPr bwMode="auto">
            <a:xfrm>
              <a:off x="6278563" y="327501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i="1">
                  <a:solidFill>
                    <a:schemeClr val="tx2"/>
                  </a:solidFill>
                </a:rPr>
                <a:t>D</a:t>
              </a:r>
              <a:endParaRPr lang="el-GR" altLang="en-US" sz="1600" b="1" i="1">
                <a:solidFill>
                  <a:schemeClr val="tx2"/>
                </a:solidFill>
              </a:endParaRPr>
            </a:p>
          </p:txBody>
        </p:sp>
      </p:grpSp>
      <p:sp>
        <p:nvSpPr>
          <p:cNvPr id="2" name="TextBox 1"/>
          <p:cNvSpPr txBox="1"/>
          <p:nvPr/>
        </p:nvSpPr>
        <p:spPr>
          <a:xfrm>
            <a:off x="7784756" y="4250723"/>
            <a:ext cx="1919417" cy="280087"/>
          </a:xfrm>
          <a:prstGeom prst="rect">
            <a:avLst/>
          </a:prstGeom>
        </p:spPr>
        <p:txBody>
          <a:bodyPr vert="horz" wrap="square" lIns="91440" tIns="45720" rIns="91440" bIns="45720" rtlCol="0" anchor="ctr">
            <a:noAutofit/>
          </a:bodyPr>
          <a:lstStyle/>
          <a:p>
            <a:r>
              <a:rPr lang="el-GR" sz="1000" dirty="0" smtClean="0"/>
              <a:t>(Παπαζάχος</a:t>
            </a:r>
            <a:r>
              <a:rPr lang="en-US" sz="1000" dirty="0" smtClean="0"/>
              <a:t> &amp; </a:t>
            </a:r>
            <a:r>
              <a:rPr lang="el-GR" sz="1000" dirty="0" smtClean="0"/>
              <a:t>Παπαζάχος, 2008)</a:t>
            </a:r>
            <a:endParaRPr lang="en-US" sz="1000" dirty="0" smtClean="0"/>
          </a:p>
        </p:txBody>
      </p:sp>
    </p:spTree>
    <p:extLst>
      <p:ext uri="{BB962C8B-B14F-4D97-AF65-F5344CB8AC3E}">
        <p14:creationId xmlns:p14="http://schemas.microsoft.com/office/powerpoint/2010/main" val="158847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Η αρχή της ισοστασίας</a:t>
            </a:r>
            <a:endParaRPr lang="en-US" dirty="0"/>
          </a:p>
        </p:txBody>
      </p:sp>
      <p:sp>
        <p:nvSpPr>
          <p:cNvPr id="5145" name="Rectangle 25"/>
          <p:cNvSpPr>
            <a:spLocks noChangeArrowheads="1"/>
          </p:cNvSpPr>
          <p:nvPr/>
        </p:nvSpPr>
        <p:spPr bwMode="auto">
          <a:xfrm>
            <a:off x="2279651" y="1700213"/>
            <a:ext cx="3311525" cy="3529012"/>
          </a:xfrm>
          <a:prstGeom prst="rect">
            <a:avLst/>
          </a:prstGeom>
          <a:solidFill>
            <a:srgbClr val="0000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8967" name="Rectangle 7"/>
          <p:cNvSpPr>
            <a:spLocks noChangeArrowheads="1"/>
          </p:cNvSpPr>
          <p:nvPr/>
        </p:nvSpPr>
        <p:spPr bwMode="auto">
          <a:xfrm>
            <a:off x="6096001" y="1844675"/>
            <a:ext cx="4067175" cy="915988"/>
          </a:xfrm>
          <a:prstGeom prst="rect">
            <a:avLst/>
          </a:prstGeom>
          <a:noFill/>
          <a:ln w="9525">
            <a:noFill/>
            <a:miter lim="800000"/>
            <a:headEnd/>
            <a:tailEnd/>
          </a:ln>
          <a:effectLst/>
        </p:spPr>
        <p:txBody>
          <a:bodyPr>
            <a:spAutoFit/>
          </a:bodyPr>
          <a:lstStyle/>
          <a:p>
            <a:pPr>
              <a:buFont typeface="Wingdings" pitchFamily="2" charset="2"/>
              <a:buChar char="q"/>
              <a:defRPr/>
            </a:pPr>
            <a:r>
              <a:rPr lang="el-GR" dirty="0"/>
              <a:t> Η ισοδύναμη υδροστατική πίεση που ασκεί ο φλοιός σε κάποιο βάθος </a:t>
            </a:r>
            <a:r>
              <a:rPr lang="en-US" i="1" dirty="0"/>
              <a:t>D</a:t>
            </a:r>
            <a:r>
              <a:rPr lang="el-GR" dirty="0"/>
              <a:t> είναι </a:t>
            </a:r>
            <a:r>
              <a:rPr lang="el-GR" u="sng" dirty="0"/>
              <a:t>σταθερή</a:t>
            </a:r>
            <a:r>
              <a:rPr lang="el-GR" dirty="0"/>
              <a:t>.</a:t>
            </a:r>
          </a:p>
        </p:txBody>
      </p:sp>
      <p:sp>
        <p:nvSpPr>
          <p:cNvPr id="5126" name="Rectangle 6"/>
          <p:cNvSpPr>
            <a:spLocks noChangeArrowheads="1"/>
          </p:cNvSpPr>
          <p:nvPr/>
        </p:nvSpPr>
        <p:spPr bwMode="auto">
          <a:xfrm>
            <a:off x="3359150" y="2205039"/>
            <a:ext cx="1403350" cy="1800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7" name="Oval 7"/>
          <p:cNvSpPr>
            <a:spLocks noChangeArrowheads="1"/>
          </p:cNvSpPr>
          <p:nvPr/>
        </p:nvSpPr>
        <p:spPr bwMode="auto">
          <a:xfrm>
            <a:off x="3359150" y="1916113"/>
            <a:ext cx="1403350" cy="539750"/>
          </a:xfrm>
          <a:prstGeom prst="ellipse">
            <a:avLst/>
          </a:prstGeom>
          <a:solidFill>
            <a:schemeClr val="accent1"/>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8" name="Oval 8"/>
          <p:cNvSpPr>
            <a:spLocks noChangeArrowheads="1"/>
          </p:cNvSpPr>
          <p:nvPr/>
        </p:nvSpPr>
        <p:spPr bwMode="auto">
          <a:xfrm>
            <a:off x="3359150" y="3716338"/>
            <a:ext cx="1403350" cy="539750"/>
          </a:xfrm>
          <a:prstGeom prst="ellipse">
            <a:avLst/>
          </a:prstGeom>
          <a:solidFill>
            <a:schemeClr val="accent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9" name="Line 9"/>
          <p:cNvSpPr>
            <a:spLocks noChangeShapeType="1"/>
          </p:cNvSpPr>
          <p:nvPr/>
        </p:nvSpPr>
        <p:spPr bwMode="auto">
          <a:xfrm flipV="1">
            <a:off x="3359150" y="2205039"/>
            <a:ext cx="0" cy="18002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0" name="Line 10"/>
          <p:cNvSpPr>
            <a:spLocks noChangeShapeType="1"/>
          </p:cNvSpPr>
          <p:nvPr/>
        </p:nvSpPr>
        <p:spPr bwMode="auto">
          <a:xfrm flipV="1">
            <a:off x="4762500" y="2205039"/>
            <a:ext cx="0" cy="18002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 name="Rectangle 11"/>
          <p:cNvSpPr>
            <a:spLocks noChangeArrowheads="1"/>
          </p:cNvSpPr>
          <p:nvPr/>
        </p:nvSpPr>
        <p:spPr bwMode="auto">
          <a:xfrm>
            <a:off x="3862388" y="2924176"/>
            <a:ext cx="328612" cy="366713"/>
          </a:xfrm>
          <a:prstGeom prst="rect">
            <a:avLst/>
          </a:prstGeom>
          <a:noFill/>
          <a:ln w="9525">
            <a:noFill/>
            <a:miter lim="800000"/>
            <a:headEnd/>
            <a:tailEnd/>
          </a:ln>
          <a:effectLst/>
        </p:spPr>
        <p:txBody>
          <a:bodyPr wrap="none">
            <a:spAutoFit/>
          </a:bodyPr>
          <a:lstStyle/>
          <a:p>
            <a:pPr>
              <a:defRPr/>
            </a:pPr>
            <a:r>
              <a:rPr lang="el-GR" b="1" i="1">
                <a:solidFill>
                  <a:srgbClr val="003399"/>
                </a:solidFill>
                <a:effectLst>
                  <a:outerShdw blurRad="38100" dist="38100" dir="2700000" algn="tl">
                    <a:srgbClr val="C0C0C0"/>
                  </a:outerShdw>
                </a:effectLst>
                <a:latin typeface="Tahoma" pitchFamily="34" charset="0"/>
              </a:rPr>
              <a:t>ρ</a:t>
            </a:r>
          </a:p>
        </p:txBody>
      </p:sp>
      <p:sp>
        <p:nvSpPr>
          <p:cNvPr id="5132" name="Line 12"/>
          <p:cNvSpPr>
            <a:spLocks noChangeShapeType="1"/>
          </p:cNvSpPr>
          <p:nvPr/>
        </p:nvSpPr>
        <p:spPr bwMode="auto">
          <a:xfrm flipV="1">
            <a:off x="3575050" y="3752851"/>
            <a:ext cx="107950" cy="36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 name="Line 13"/>
          <p:cNvSpPr>
            <a:spLocks noChangeShapeType="1"/>
          </p:cNvSpPr>
          <p:nvPr/>
        </p:nvSpPr>
        <p:spPr bwMode="auto">
          <a:xfrm flipV="1">
            <a:off x="3970338" y="3716338"/>
            <a:ext cx="14446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4" name="Line 14"/>
          <p:cNvSpPr>
            <a:spLocks noChangeShapeType="1"/>
          </p:cNvSpPr>
          <p:nvPr/>
        </p:nvSpPr>
        <p:spPr bwMode="auto">
          <a:xfrm>
            <a:off x="4438650" y="3752851"/>
            <a:ext cx="107950" cy="36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5" name="Line 15"/>
          <p:cNvSpPr>
            <a:spLocks noChangeShapeType="1"/>
          </p:cNvSpPr>
          <p:nvPr/>
        </p:nvSpPr>
        <p:spPr bwMode="auto">
          <a:xfrm flipV="1">
            <a:off x="4870450" y="2168526"/>
            <a:ext cx="0" cy="1800225"/>
          </a:xfrm>
          <a:prstGeom prst="line">
            <a:avLst/>
          </a:prstGeom>
          <a:noFill/>
          <a:ln w="57150">
            <a:solidFill>
              <a:srgbClr val="FFFF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6" name="Rectangle 16"/>
          <p:cNvSpPr>
            <a:spLocks noChangeArrowheads="1"/>
          </p:cNvSpPr>
          <p:nvPr/>
        </p:nvSpPr>
        <p:spPr bwMode="auto">
          <a:xfrm>
            <a:off x="4870450" y="2852738"/>
            <a:ext cx="330200" cy="366712"/>
          </a:xfrm>
          <a:prstGeom prst="rect">
            <a:avLst/>
          </a:prstGeom>
          <a:noFill/>
          <a:ln w="9525">
            <a:noFill/>
            <a:miter lim="800000"/>
            <a:headEnd/>
            <a:tailEnd/>
          </a:ln>
          <a:effectLst/>
        </p:spPr>
        <p:txBody>
          <a:bodyPr wrap="none">
            <a:spAutoFit/>
          </a:bodyPr>
          <a:lstStyle/>
          <a:p>
            <a:pPr>
              <a:defRPr/>
            </a:pPr>
            <a:r>
              <a:rPr lang="en-US" b="1" i="1">
                <a:solidFill>
                  <a:srgbClr val="FFFF99"/>
                </a:solidFill>
                <a:effectLst>
                  <a:outerShdw blurRad="38100" dist="38100" dir="2700000" algn="tl">
                    <a:srgbClr val="C0C0C0"/>
                  </a:outerShdw>
                </a:effectLst>
                <a:latin typeface="Tahoma" pitchFamily="34" charset="0"/>
              </a:rPr>
              <a:t>h</a:t>
            </a:r>
            <a:endParaRPr lang="el-GR" b="1" i="1">
              <a:solidFill>
                <a:srgbClr val="FFFF99"/>
              </a:solidFill>
              <a:effectLst>
                <a:outerShdw blurRad="38100" dist="38100" dir="2700000" algn="tl">
                  <a:srgbClr val="C0C0C0"/>
                </a:outerShdw>
              </a:effectLst>
              <a:latin typeface="Tahoma" pitchFamily="34" charset="0"/>
            </a:endParaRPr>
          </a:p>
        </p:txBody>
      </p:sp>
      <p:graphicFrame>
        <p:nvGraphicFramePr>
          <p:cNvPr id="5137" name="Object 17"/>
          <p:cNvGraphicFramePr>
            <a:graphicFrameLocks noChangeAspect="1"/>
          </p:cNvGraphicFramePr>
          <p:nvPr/>
        </p:nvGraphicFramePr>
        <p:xfrm>
          <a:off x="4078289" y="4184651"/>
          <a:ext cx="530225" cy="708025"/>
        </p:xfrm>
        <a:graphic>
          <a:graphicData uri="http://schemas.openxmlformats.org/presentationml/2006/ole">
            <mc:AlternateContent xmlns:mc="http://schemas.openxmlformats.org/markup-compatibility/2006">
              <mc:Choice xmlns:v="urn:schemas-microsoft-com:vml" Requires="v">
                <p:oleObj spid="_x0000_s1114" name="Equation" r:id="rId3" imgW="177480" imgH="241200" progId="Equation.DSMT4">
                  <p:embed/>
                </p:oleObj>
              </mc:Choice>
              <mc:Fallback>
                <p:oleObj name="Equation" r:id="rId3" imgW="17748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289" y="4184651"/>
                        <a:ext cx="530225" cy="70802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5138" name="Line 18"/>
          <p:cNvSpPr>
            <a:spLocks noChangeShapeType="1"/>
          </p:cNvSpPr>
          <p:nvPr/>
        </p:nvSpPr>
        <p:spPr bwMode="auto">
          <a:xfrm>
            <a:off x="4043363" y="3968751"/>
            <a:ext cx="0" cy="1008063"/>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9" name="Line 19"/>
          <p:cNvSpPr>
            <a:spLocks noChangeShapeType="1"/>
          </p:cNvSpPr>
          <p:nvPr/>
        </p:nvSpPr>
        <p:spPr bwMode="auto">
          <a:xfrm>
            <a:off x="4043363" y="4076701"/>
            <a:ext cx="0" cy="144463"/>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140" name="Object 20"/>
          <p:cNvGraphicFramePr>
            <a:graphicFrameLocks noChangeAspect="1"/>
          </p:cNvGraphicFramePr>
          <p:nvPr/>
        </p:nvGraphicFramePr>
        <p:xfrm>
          <a:off x="4437064" y="4292600"/>
          <a:ext cx="757237" cy="484188"/>
        </p:xfrm>
        <a:graphic>
          <a:graphicData uri="http://schemas.openxmlformats.org/presentationml/2006/ole">
            <mc:AlternateContent xmlns:mc="http://schemas.openxmlformats.org/markup-compatibility/2006">
              <mc:Choice xmlns:v="urn:schemas-microsoft-com:vml" Requires="v">
                <p:oleObj spid="_x0000_s1115" name="Equation" r:id="rId5" imgW="253800" imgH="164880" progId="Equation.DSMT4">
                  <p:embed/>
                </p:oleObj>
              </mc:Choice>
              <mc:Fallback>
                <p:oleObj name="Equation" r:id="rId5" imgW="2538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7064" y="4292600"/>
                        <a:ext cx="757237" cy="48418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5141" name="Rectangle 21"/>
          <p:cNvSpPr>
            <a:spLocks noChangeArrowheads="1"/>
          </p:cNvSpPr>
          <p:nvPr/>
        </p:nvSpPr>
        <p:spPr bwMode="auto">
          <a:xfrm>
            <a:off x="4187826" y="1989138"/>
            <a:ext cx="341313" cy="366712"/>
          </a:xfrm>
          <a:prstGeom prst="rect">
            <a:avLst/>
          </a:prstGeom>
          <a:noFill/>
          <a:ln w="9525">
            <a:noFill/>
            <a:miter lim="800000"/>
            <a:headEnd/>
            <a:tailEnd/>
          </a:ln>
          <a:effectLst/>
        </p:spPr>
        <p:txBody>
          <a:bodyPr wrap="none">
            <a:spAutoFit/>
          </a:bodyPr>
          <a:lstStyle/>
          <a:p>
            <a:pPr>
              <a:defRPr/>
            </a:pPr>
            <a:r>
              <a:rPr lang="en-US" b="1" i="1">
                <a:solidFill>
                  <a:srgbClr val="FFFF99"/>
                </a:solidFill>
                <a:effectLst>
                  <a:outerShdw blurRad="38100" dist="38100" dir="2700000" algn="tl">
                    <a:srgbClr val="C0C0C0"/>
                  </a:outerShdw>
                </a:effectLst>
                <a:latin typeface="Tahoma" pitchFamily="34" charset="0"/>
              </a:rPr>
              <a:t>A</a:t>
            </a:r>
            <a:endParaRPr lang="el-GR" b="1" i="1">
              <a:solidFill>
                <a:srgbClr val="FFFF99"/>
              </a:solidFill>
              <a:effectLst>
                <a:outerShdw blurRad="38100" dist="38100" dir="2700000" algn="tl">
                  <a:srgbClr val="C0C0C0"/>
                </a:outerShdw>
              </a:effectLst>
              <a:latin typeface="Tahoma" pitchFamily="34" charset="0"/>
            </a:endParaRPr>
          </a:p>
        </p:txBody>
      </p:sp>
      <p:sp>
        <p:nvSpPr>
          <p:cNvPr id="5142" name="Line 22"/>
          <p:cNvSpPr>
            <a:spLocks noChangeShapeType="1"/>
          </p:cNvSpPr>
          <p:nvPr/>
        </p:nvSpPr>
        <p:spPr bwMode="auto">
          <a:xfrm flipH="1">
            <a:off x="2422526" y="3897313"/>
            <a:ext cx="936625"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5143" name="Object 23"/>
          <p:cNvGraphicFramePr>
            <a:graphicFrameLocks noChangeAspect="1"/>
          </p:cNvGraphicFramePr>
          <p:nvPr/>
        </p:nvGraphicFramePr>
        <p:xfrm>
          <a:off x="2711451" y="3789363"/>
          <a:ext cx="530225" cy="671512"/>
        </p:xfrm>
        <a:graphic>
          <a:graphicData uri="http://schemas.openxmlformats.org/presentationml/2006/ole">
            <mc:AlternateContent xmlns:mc="http://schemas.openxmlformats.org/markup-compatibility/2006">
              <mc:Choice xmlns:v="urn:schemas-microsoft-com:vml" Requires="v">
                <p:oleObj spid="_x0000_s1116" name="Equation" r:id="rId7" imgW="177480" imgH="228600" progId="Equation.DSMT4">
                  <p:embed/>
                </p:oleObj>
              </mc:Choice>
              <mc:Fallback>
                <p:oleObj name="Equation" r:id="rId7" imgW="17748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1451" y="3789363"/>
                        <a:ext cx="530225" cy="671512"/>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5144" name="Oval 24"/>
          <p:cNvSpPr>
            <a:spLocks noChangeArrowheads="1"/>
          </p:cNvSpPr>
          <p:nvPr/>
        </p:nvSpPr>
        <p:spPr bwMode="auto">
          <a:xfrm>
            <a:off x="3324225" y="3789363"/>
            <a:ext cx="71438" cy="2159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5148" name="Object 28"/>
          <p:cNvGraphicFramePr>
            <a:graphicFrameLocks noChangeAspect="1"/>
          </p:cNvGraphicFramePr>
          <p:nvPr/>
        </p:nvGraphicFramePr>
        <p:xfrm>
          <a:off x="6024564" y="2870200"/>
          <a:ext cx="1398587" cy="1157288"/>
        </p:xfrm>
        <a:graphic>
          <a:graphicData uri="http://schemas.openxmlformats.org/presentationml/2006/ole">
            <mc:AlternateContent xmlns:mc="http://schemas.openxmlformats.org/markup-compatibility/2006">
              <mc:Choice xmlns:v="urn:schemas-microsoft-com:vml" Requires="v">
                <p:oleObj spid="_x0000_s1117" name="Equation" r:id="rId9" imgW="469800" imgH="393480" progId="Equation.DSMT4">
                  <p:embed/>
                </p:oleObj>
              </mc:Choice>
              <mc:Fallback>
                <p:oleObj name="Equation" r:id="rId9" imgW="46980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4564" y="2870200"/>
                        <a:ext cx="1398587" cy="115728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5149" name="Object 29"/>
          <p:cNvGraphicFramePr>
            <a:graphicFrameLocks noChangeAspect="1"/>
          </p:cNvGraphicFramePr>
          <p:nvPr/>
        </p:nvGraphicFramePr>
        <p:xfrm>
          <a:off x="7269163" y="2852739"/>
          <a:ext cx="1058862" cy="1157287"/>
        </p:xfrm>
        <a:graphic>
          <a:graphicData uri="http://schemas.openxmlformats.org/presentationml/2006/ole">
            <mc:AlternateContent xmlns:mc="http://schemas.openxmlformats.org/markup-compatibility/2006">
              <mc:Choice xmlns:v="urn:schemas-microsoft-com:vml" Requires="v">
                <p:oleObj spid="_x0000_s1118" name="Equation" r:id="rId11" imgW="355320" imgH="393480" progId="Equation.DSMT4">
                  <p:embed/>
                </p:oleObj>
              </mc:Choice>
              <mc:Fallback>
                <p:oleObj name="Equation" r:id="rId11" imgW="35532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69163" y="2852739"/>
                        <a:ext cx="1058862" cy="1157287"/>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5150" name="Object 30"/>
          <p:cNvGraphicFramePr>
            <a:graphicFrameLocks noChangeAspect="1"/>
          </p:cNvGraphicFramePr>
          <p:nvPr/>
        </p:nvGraphicFramePr>
        <p:xfrm>
          <a:off x="8277225" y="2852739"/>
          <a:ext cx="1549400" cy="1157287"/>
        </p:xfrm>
        <a:graphic>
          <a:graphicData uri="http://schemas.openxmlformats.org/presentationml/2006/ole">
            <mc:AlternateContent xmlns:mc="http://schemas.openxmlformats.org/markup-compatibility/2006">
              <mc:Choice xmlns:v="urn:schemas-microsoft-com:vml" Requires="v">
                <p:oleObj spid="_x0000_s1119" name="Equation" r:id="rId13" imgW="520560" imgH="393480" progId="Equation.DSMT4">
                  <p:embed/>
                </p:oleObj>
              </mc:Choice>
              <mc:Fallback>
                <p:oleObj name="Equation" r:id="rId13" imgW="52056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77225" y="2852739"/>
                        <a:ext cx="1549400" cy="1157287"/>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5151" name="Object 31"/>
          <p:cNvGraphicFramePr>
            <a:graphicFrameLocks noChangeAspect="1"/>
          </p:cNvGraphicFramePr>
          <p:nvPr>
            <p:extLst>
              <p:ext uri="{D42A27DB-BD31-4B8C-83A1-F6EECF244321}">
                <p14:modId xmlns:p14="http://schemas.microsoft.com/office/powerpoint/2010/main" val="3913240833"/>
              </p:ext>
            </p:extLst>
          </p:nvPr>
        </p:nvGraphicFramePr>
        <p:xfrm>
          <a:off x="6980239" y="4076700"/>
          <a:ext cx="1774825" cy="560388"/>
        </p:xfrm>
        <a:graphic>
          <a:graphicData uri="http://schemas.openxmlformats.org/presentationml/2006/ole">
            <mc:AlternateContent xmlns:mc="http://schemas.openxmlformats.org/markup-compatibility/2006">
              <mc:Choice xmlns:v="urn:schemas-microsoft-com:vml" Requires="v">
                <p:oleObj spid="_x0000_s1120" name="Equation" r:id="rId15" imgW="596880" imgH="190440" progId="Equation.DSMT4">
                  <p:embed/>
                </p:oleObj>
              </mc:Choice>
              <mc:Fallback>
                <p:oleObj name="Equation" r:id="rId15" imgW="596880" imgH="190440" progId="Equation.DSMT4">
                  <p:embed/>
                  <p:pic>
                    <p:nvPicPr>
                      <p:cNvPr id="0" name=""/>
                      <p:cNvPicPr>
                        <a:picLocks noChangeAspect="1" noChangeArrowheads="1"/>
                      </p:cNvPicPr>
                      <p:nvPr/>
                    </p:nvPicPr>
                    <p:blipFill>
                      <a:blip r:embed="rId16">
                        <a:lum bright="-100000"/>
                        <a:extLst>
                          <a:ext uri="{28A0092B-C50C-407E-A947-70E740481C1C}">
                            <a14:useLocalDpi xmlns:a14="http://schemas.microsoft.com/office/drawing/2010/main" val="0"/>
                          </a:ext>
                        </a:extLst>
                      </a:blip>
                      <a:srcRect/>
                      <a:stretch>
                        <a:fillRect/>
                      </a:stretch>
                    </p:blipFill>
                    <p:spPr bwMode="auto">
                      <a:xfrm>
                        <a:off x="6980239" y="4076700"/>
                        <a:ext cx="1774825" cy="56038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5152" name="Object 32"/>
          <p:cNvGraphicFramePr>
            <a:graphicFrameLocks noChangeAspect="1"/>
          </p:cNvGraphicFramePr>
          <p:nvPr/>
        </p:nvGraphicFramePr>
        <p:xfrm>
          <a:off x="5429250" y="4652963"/>
          <a:ext cx="5130800" cy="1566862"/>
        </p:xfrm>
        <a:graphic>
          <a:graphicData uri="http://schemas.openxmlformats.org/presentationml/2006/ole">
            <mc:AlternateContent xmlns:mc="http://schemas.openxmlformats.org/markup-compatibility/2006">
              <mc:Choice xmlns:v="urn:schemas-microsoft-com:vml" Requires="v">
                <p:oleObj spid="_x0000_s1121" name="Equation" r:id="rId17" imgW="1726920" imgH="533160" progId="Equation.DSMT4">
                  <p:embed/>
                </p:oleObj>
              </mc:Choice>
              <mc:Fallback>
                <p:oleObj name="Equation" r:id="rId17" imgW="1726920" imgH="53316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29250" y="4652963"/>
                        <a:ext cx="5130800" cy="1566862"/>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Tree>
    <p:extLst>
      <p:ext uri="{BB962C8B-B14F-4D97-AF65-F5344CB8AC3E}">
        <p14:creationId xmlns:p14="http://schemas.microsoft.com/office/powerpoint/2010/main" val="3594012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45"/>
                                        </p:tgtEl>
                                        <p:attrNameLst>
                                          <p:attrName>style.visibility</p:attrName>
                                        </p:attrNameLst>
                                      </p:cBhvr>
                                      <p:to>
                                        <p:strVal val="visible"/>
                                      </p:to>
                                    </p:set>
                                    <p:animEffect transition="in" filter="dissolve">
                                      <p:cBhvr>
                                        <p:cTn id="7" dur="500"/>
                                        <p:tgtEl>
                                          <p:spTgt spid="51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dissolve">
                                      <p:cBhvr>
                                        <p:cTn id="10" dur="500"/>
                                        <p:tgtEl>
                                          <p:spTgt spid="512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dissolve">
                                      <p:cBhvr>
                                        <p:cTn id="13" dur="500"/>
                                        <p:tgtEl>
                                          <p:spTgt spid="512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128"/>
                                        </p:tgtEl>
                                        <p:attrNameLst>
                                          <p:attrName>style.visibility</p:attrName>
                                        </p:attrNameLst>
                                      </p:cBhvr>
                                      <p:to>
                                        <p:strVal val="visible"/>
                                      </p:to>
                                    </p:set>
                                    <p:animEffect transition="in" filter="dissolve">
                                      <p:cBhvr>
                                        <p:cTn id="16" dur="500"/>
                                        <p:tgtEl>
                                          <p:spTgt spid="512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129"/>
                                        </p:tgtEl>
                                        <p:attrNameLst>
                                          <p:attrName>style.visibility</p:attrName>
                                        </p:attrNameLst>
                                      </p:cBhvr>
                                      <p:to>
                                        <p:strVal val="visible"/>
                                      </p:to>
                                    </p:set>
                                    <p:animEffect transition="in" filter="dissolve">
                                      <p:cBhvr>
                                        <p:cTn id="19" dur="500"/>
                                        <p:tgtEl>
                                          <p:spTgt spid="512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130"/>
                                        </p:tgtEl>
                                        <p:attrNameLst>
                                          <p:attrName>style.visibility</p:attrName>
                                        </p:attrNameLst>
                                      </p:cBhvr>
                                      <p:to>
                                        <p:strVal val="visible"/>
                                      </p:to>
                                    </p:set>
                                    <p:animEffect transition="in" filter="dissolve">
                                      <p:cBhvr>
                                        <p:cTn id="22" dur="500"/>
                                        <p:tgtEl>
                                          <p:spTgt spid="513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131"/>
                                        </p:tgtEl>
                                        <p:attrNameLst>
                                          <p:attrName>style.visibility</p:attrName>
                                        </p:attrNameLst>
                                      </p:cBhvr>
                                      <p:to>
                                        <p:strVal val="visible"/>
                                      </p:to>
                                    </p:set>
                                    <p:animEffect transition="in" filter="dissolve">
                                      <p:cBhvr>
                                        <p:cTn id="25" dur="500"/>
                                        <p:tgtEl>
                                          <p:spTgt spid="513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132"/>
                                        </p:tgtEl>
                                        <p:attrNameLst>
                                          <p:attrName>style.visibility</p:attrName>
                                        </p:attrNameLst>
                                      </p:cBhvr>
                                      <p:to>
                                        <p:strVal val="visible"/>
                                      </p:to>
                                    </p:set>
                                    <p:animEffect transition="in" filter="dissolve">
                                      <p:cBhvr>
                                        <p:cTn id="28" dur="500"/>
                                        <p:tgtEl>
                                          <p:spTgt spid="513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133"/>
                                        </p:tgtEl>
                                        <p:attrNameLst>
                                          <p:attrName>style.visibility</p:attrName>
                                        </p:attrNameLst>
                                      </p:cBhvr>
                                      <p:to>
                                        <p:strVal val="visible"/>
                                      </p:to>
                                    </p:set>
                                    <p:animEffect transition="in" filter="dissolve">
                                      <p:cBhvr>
                                        <p:cTn id="31" dur="500"/>
                                        <p:tgtEl>
                                          <p:spTgt spid="513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134"/>
                                        </p:tgtEl>
                                        <p:attrNameLst>
                                          <p:attrName>style.visibility</p:attrName>
                                        </p:attrNameLst>
                                      </p:cBhvr>
                                      <p:to>
                                        <p:strVal val="visible"/>
                                      </p:to>
                                    </p:set>
                                    <p:animEffect transition="in" filter="dissolve">
                                      <p:cBhvr>
                                        <p:cTn id="34" dur="500"/>
                                        <p:tgtEl>
                                          <p:spTgt spid="513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135"/>
                                        </p:tgtEl>
                                        <p:attrNameLst>
                                          <p:attrName>style.visibility</p:attrName>
                                        </p:attrNameLst>
                                      </p:cBhvr>
                                      <p:to>
                                        <p:strVal val="visible"/>
                                      </p:to>
                                    </p:set>
                                    <p:animEffect transition="in" filter="dissolve">
                                      <p:cBhvr>
                                        <p:cTn id="37" dur="500"/>
                                        <p:tgtEl>
                                          <p:spTgt spid="513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136"/>
                                        </p:tgtEl>
                                        <p:attrNameLst>
                                          <p:attrName>style.visibility</p:attrName>
                                        </p:attrNameLst>
                                      </p:cBhvr>
                                      <p:to>
                                        <p:strVal val="visible"/>
                                      </p:to>
                                    </p:set>
                                    <p:animEffect transition="in" filter="dissolve">
                                      <p:cBhvr>
                                        <p:cTn id="40" dur="500"/>
                                        <p:tgtEl>
                                          <p:spTgt spid="5136"/>
                                        </p:tgtEl>
                                      </p:cBhvr>
                                    </p:animEffect>
                                  </p:childTnLst>
                                </p:cTn>
                              </p:par>
                              <p:par>
                                <p:cTn id="41" presetID="9" presetClass="entr" presetSubtype="0" fill="hold" nodeType="withEffect">
                                  <p:stCondLst>
                                    <p:cond delay="0"/>
                                  </p:stCondLst>
                                  <p:childTnLst>
                                    <p:set>
                                      <p:cBhvr>
                                        <p:cTn id="42" dur="1" fill="hold">
                                          <p:stCondLst>
                                            <p:cond delay="0"/>
                                          </p:stCondLst>
                                        </p:cTn>
                                        <p:tgtEl>
                                          <p:spTgt spid="5137"/>
                                        </p:tgtEl>
                                        <p:attrNameLst>
                                          <p:attrName>style.visibility</p:attrName>
                                        </p:attrNameLst>
                                      </p:cBhvr>
                                      <p:to>
                                        <p:strVal val="visible"/>
                                      </p:to>
                                    </p:set>
                                    <p:animEffect transition="in" filter="dissolve">
                                      <p:cBhvr>
                                        <p:cTn id="43" dur="500"/>
                                        <p:tgtEl>
                                          <p:spTgt spid="513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138"/>
                                        </p:tgtEl>
                                        <p:attrNameLst>
                                          <p:attrName>style.visibility</p:attrName>
                                        </p:attrNameLst>
                                      </p:cBhvr>
                                      <p:to>
                                        <p:strVal val="visible"/>
                                      </p:to>
                                    </p:set>
                                    <p:animEffect transition="in" filter="dissolve">
                                      <p:cBhvr>
                                        <p:cTn id="46" dur="500"/>
                                        <p:tgtEl>
                                          <p:spTgt spid="513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139"/>
                                        </p:tgtEl>
                                        <p:attrNameLst>
                                          <p:attrName>style.visibility</p:attrName>
                                        </p:attrNameLst>
                                      </p:cBhvr>
                                      <p:to>
                                        <p:strVal val="visible"/>
                                      </p:to>
                                    </p:set>
                                    <p:animEffect transition="in" filter="dissolve">
                                      <p:cBhvr>
                                        <p:cTn id="49" dur="500"/>
                                        <p:tgtEl>
                                          <p:spTgt spid="5139"/>
                                        </p:tgtEl>
                                      </p:cBhvr>
                                    </p:animEffect>
                                  </p:childTnLst>
                                </p:cTn>
                              </p:par>
                              <p:par>
                                <p:cTn id="50" presetID="9" presetClass="entr" presetSubtype="0" fill="hold" nodeType="withEffect">
                                  <p:stCondLst>
                                    <p:cond delay="0"/>
                                  </p:stCondLst>
                                  <p:childTnLst>
                                    <p:set>
                                      <p:cBhvr>
                                        <p:cTn id="51" dur="1" fill="hold">
                                          <p:stCondLst>
                                            <p:cond delay="0"/>
                                          </p:stCondLst>
                                        </p:cTn>
                                        <p:tgtEl>
                                          <p:spTgt spid="5140"/>
                                        </p:tgtEl>
                                        <p:attrNameLst>
                                          <p:attrName>style.visibility</p:attrName>
                                        </p:attrNameLst>
                                      </p:cBhvr>
                                      <p:to>
                                        <p:strVal val="visible"/>
                                      </p:to>
                                    </p:set>
                                    <p:animEffect transition="in" filter="dissolve">
                                      <p:cBhvr>
                                        <p:cTn id="52" dur="500"/>
                                        <p:tgtEl>
                                          <p:spTgt spid="514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141"/>
                                        </p:tgtEl>
                                        <p:attrNameLst>
                                          <p:attrName>style.visibility</p:attrName>
                                        </p:attrNameLst>
                                      </p:cBhvr>
                                      <p:to>
                                        <p:strVal val="visible"/>
                                      </p:to>
                                    </p:set>
                                    <p:animEffect transition="in" filter="dissolve">
                                      <p:cBhvr>
                                        <p:cTn id="55" dur="500"/>
                                        <p:tgtEl>
                                          <p:spTgt spid="514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142"/>
                                        </p:tgtEl>
                                        <p:attrNameLst>
                                          <p:attrName>style.visibility</p:attrName>
                                        </p:attrNameLst>
                                      </p:cBhvr>
                                      <p:to>
                                        <p:strVal val="visible"/>
                                      </p:to>
                                    </p:set>
                                    <p:animEffect transition="in" filter="dissolve">
                                      <p:cBhvr>
                                        <p:cTn id="58" dur="500"/>
                                        <p:tgtEl>
                                          <p:spTgt spid="5142"/>
                                        </p:tgtEl>
                                      </p:cBhvr>
                                    </p:animEffect>
                                  </p:childTnLst>
                                </p:cTn>
                              </p:par>
                              <p:par>
                                <p:cTn id="59" presetID="9" presetClass="entr" presetSubtype="0" fill="hold" nodeType="withEffect">
                                  <p:stCondLst>
                                    <p:cond delay="0"/>
                                  </p:stCondLst>
                                  <p:childTnLst>
                                    <p:set>
                                      <p:cBhvr>
                                        <p:cTn id="60" dur="1" fill="hold">
                                          <p:stCondLst>
                                            <p:cond delay="0"/>
                                          </p:stCondLst>
                                        </p:cTn>
                                        <p:tgtEl>
                                          <p:spTgt spid="5143"/>
                                        </p:tgtEl>
                                        <p:attrNameLst>
                                          <p:attrName>style.visibility</p:attrName>
                                        </p:attrNameLst>
                                      </p:cBhvr>
                                      <p:to>
                                        <p:strVal val="visible"/>
                                      </p:to>
                                    </p:set>
                                    <p:animEffect transition="in" filter="dissolve">
                                      <p:cBhvr>
                                        <p:cTn id="61" dur="500"/>
                                        <p:tgtEl>
                                          <p:spTgt spid="514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144"/>
                                        </p:tgtEl>
                                        <p:attrNameLst>
                                          <p:attrName>style.visibility</p:attrName>
                                        </p:attrNameLst>
                                      </p:cBhvr>
                                      <p:to>
                                        <p:strVal val="visible"/>
                                      </p:to>
                                    </p:set>
                                    <p:animEffect transition="in" filter="dissolve">
                                      <p:cBhvr>
                                        <p:cTn id="64" dur="500"/>
                                        <p:tgtEl>
                                          <p:spTgt spid="514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5148"/>
                                        </p:tgtEl>
                                        <p:attrNameLst>
                                          <p:attrName>style.visibility</p:attrName>
                                        </p:attrNameLst>
                                      </p:cBhvr>
                                      <p:to>
                                        <p:strVal val="visible"/>
                                      </p:to>
                                    </p:set>
                                    <p:animEffect transition="in" filter="dissolve">
                                      <p:cBhvr>
                                        <p:cTn id="69" dur="500"/>
                                        <p:tgtEl>
                                          <p:spTgt spid="5148"/>
                                        </p:tgtEl>
                                      </p:cBhvr>
                                    </p:animEffect>
                                  </p:childTnLst>
                                </p:cTn>
                              </p:par>
                              <p:par>
                                <p:cTn id="70" presetID="9" presetClass="entr" presetSubtype="0" fill="hold" nodeType="withEffect">
                                  <p:stCondLst>
                                    <p:cond delay="0"/>
                                  </p:stCondLst>
                                  <p:childTnLst>
                                    <p:set>
                                      <p:cBhvr>
                                        <p:cTn id="71" dur="1" fill="hold">
                                          <p:stCondLst>
                                            <p:cond delay="0"/>
                                          </p:stCondLst>
                                        </p:cTn>
                                        <p:tgtEl>
                                          <p:spTgt spid="5149"/>
                                        </p:tgtEl>
                                        <p:attrNameLst>
                                          <p:attrName>style.visibility</p:attrName>
                                        </p:attrNameLst>
                                      </p:cBhvr>
                                      <p:to>
                                        <p:strVal val="visible"/>
                                      </p:to>
                                    </p:set>
                                    <p:animEffect transition="in" filter="dissolve">
                                      <p:cBhvr>
                                        <p:cTn id="72" dur="500"/>
                                        <p:tgtEl>
                                          <p:spTgt spid="5149"/>
                                        </p:tgtEl>
                                      </p:cBhvr>
                                    </p:animEffect>
                                  </p:childTnLst>
                                </p:cTn>
                              </p:par>
                              <p:par>
                                <p:cTn id="73" presetID="9" presetClass="entr" presetSubtype="0" fill="hold" nodeType="withEffect">
                                  <p:stCondLst>
                                    <p:cond delay="0"/>
                                  </p:stCondLst>
                                  <p:childTnLst>
                                    <p:set>
                                      <p:cBhvr>
                                        <p:cTn id="74" dur="1" fill="hold">
                                          <p:stCondLst>
                                            <p:cond delay="0"/>
                                          </p:stCondLst>
                                        </p:cTn>
                                        <p:tgtEl>
                                          <p:spTgt spid="5150"/>
                                        </p:tgtEl>
                                        <p:attrNameLst>
                                          <p:attrName>style.visibility</p:attrName>
                                        </p:attrNameLst>
                                      </p:cBhvr>
                                      <p:to>
                                        <p:strVal val="visible"/>
                                      </p:to>
                                    </p:set>
                                    <p:animEffect transition="in" filter="dissolve">
                                      <p:cBhvr>
                                        <p:cTn id="75" dur="500"/>
                                        <p:tgtEl>
                                          <p:spTgt spid="5150"/>
                                        </p:tgtEl>
                                      </p:cBhvr>
                                    </p:animEffect>
                                  </p:childTnLst>
                                </p:cTn>
                              </p:par>
                              <p:par>
                                <p:cTn id="76" presetID="9" presetClass="entr" presetSubtype="0" fill="hold" nodeType="withEffect">
                                  <p:stCondLst>
                                    <p:cond delay="0"/>
                                  </p:stCondLst>
                                  <p:childTnLst>
                                    <p:set>
                                      <p:cBhvr>
                                        <p:cTn id="77" dur="1" fill="hold">
                                          <p:stCondLst>
                                            <p:cond delay="0"/>
                                          </p:stCondLst>
                                        </p:cTn>
                                        <p:tgtEl>
                                          <p:spTgt spid="5151"/>
                                        </p:tgtEl>
                                        <p:attrNameLst>
                                          <p:attrName>style.visibility</p:attrName>
                                        </p:attrNameLst>
                                      </p:cBhvr>
                                      <p:to>
                                        <p:strVal val="visible"/>
                                      </p:to>
                                    </p:set>
                                    <p:animEffect transition="in" filter="dissolve">
                                      <p:cBhvr>
                                        <p:cTn id="78" dur="500"/>
                                        <p:tgtEl>
                                          <p:spTgt spid="515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nodeType="clickEffect">
                                  <p:stCondLst>
                                    <p:cond delay="0"/>
                                  </p:stCondLst>
                                  <p:childTnLst>
                                    <p:set>
                                      <p:cBhvr>
                                        <p:cTn id="82" dur="1" fill="hold">
                                          <p:stCondLst>
                                            <p:cond delay="0"/>
                                          </p:stCondLst>
                                        </p:cTn>
                                        <p:tgtEl>
                                          <p:spTgt spid="5152"/>
                                        </p:tgtEl>
                                        <p:attrNameLst>
                                          <p:attrName>style.visibility</p:attrName>
                                        </p:attrNameLst>
                                      </p:cBhvr>
                                      <p:to>
                                        <p:strVal val="visible"/>
                                      </p:to>
                                    </p:set>
                                    <p:animEffect transition="in" filter="dissolve">
                                      <p:cBhvr>
                                        <p:cTn id="83" dur="500"/>
                                        <p:tgtEl>
                                          <p:spTgt spid="5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5" grpId="0" animBg="1"/>
      <p:bldP spid="5126" grpId="0" animBg="1"/>
      <p:bldP spid="5127" grpId="0" animBg="1"/>
      <p:bldP spid="5128" grpId="0" animBg="1"/>
      <p:bldP spid="5129" grpId="0" animBg="1"/>
      <p:bldP spid="5130" grpId="0" animBg="1"/>
      <p:bldP spid="5131" grpId="0"/>
      <p:bldP spid="5132" grpId="0" animBg="1"/>
      <p:bldP spid="5133" grpId="0" animBg="1"/>
      <p:bldP spid="5134" grpId="0" animBg="1"/>
      <p:bldP spid="5135" grpId="0" animBg="1"/>
      <p:bldP spid="5136" grpId="0"/>
      <p:bldP spid="5138" grpId="0" animBg="1"/>
      <p:bldP spid="5139" grpId="0" animBg="1"/>
      <p:bldP spid="5141" grpId="0"/>
      <p:bldP spid="5142" grpId="0" animBg="1"/>
      <p:bldP spid="51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4.602"/>
  <p:tag name="ISPRING_CUSTOM_TIMING_USED" val="1"/>
  <p:tag name="ISPRING_SLIDE_ID" val="{295B122A-8B08-4289-BC04-C955A53CCAB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2.598"/>
  <p:tag name="ISPRING_CUSTOM_TIMING_USED" val="1"/>
  <p:tag name="ISPRING_SLIDE_ID" val="{48EBD0AD-1436-4484-8D22-16D88AF2370B}"/>
</p:tagLst>
</file>

<file path=ppt/tags/tag3.xml><?xml version="1.0" encoding="utf-8"?>
<p:tagLst xmlns:a="http://schemas.openxmlformats.org/drawingml/2006/main" xmlns:r="http://schemas.openxmlformats.org/officeDocument/2006/relationships" xmlns:p="http://schemas.openxmlformats.org/presentationml/2006/main">
  <p:tag name="GENSWF_ADVANCE_TIME" val="2.4"/>
  <p:tag name="ISPRING_CUSTOM_TIMING_USED" val="1"/>
  <p:tag name="ISPRING_SLIDE_ID" val="{557B831B-0CCB-4EE3-A482-DE5D7756FE5C}"/>
</p:tagLst>
</file>

<file path=ppt/tags/tag4.xml><?xml version="1.0" encoding="utf-8"?>
<p:tagLst xmlns:a="http://schemas.openxmlformats.org/drawingml/2006/main" xmlns:r="http://schemas.openxmlformats.org/officeDocument/2006/relationships" xmlns:p="http://schemas.openxmlformats.org/presentationml/2006/main">
  <p:tag name="GENSWF_ADVANCE_TIME" val="2527.613"/>
  <p:tag name="ISPRING_CUSTOM_TIMING_USED" val="1"/>
  <p:tag name="ISPRING_SLIDE_ID" val="{458B06B2-D456-4B40-BC78-F2BECBD21BCB}"/>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F1F6B265-4FD5-42A8-8C33-F91BF278EC77}"/>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897ABBFB-9E22-4675-AF51-7FC3410AC352}"/>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E906E85F-4D39-450A-9ED2-D8B3AAB5D2BC}"/>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952B194D-E596-47ED-9CBC-4BF2A0D18C99}"/>
</p:tagLst>
</file>

<file path=ppt/theme/theme1.xml><?xml version="1.0" encoding="utf-8"?>
<a:theme xmlns:a="http://schemas.openxmlformats.org/drawingml/2006/main" name="Opencourses AUT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3003</Words>
  <Application>Microsoft Office PowerPoint</Application>
  <PresentationFormat>Widescreen</PresentationFormat>
  <Paragraphs>273</Paragraphs>
  <Slides>46</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8" baseType="lpstr">
      <vt:lpstr>Arial Unicode MS</vt:lpstr>
      <vt:lpstr>55 Helvetica Roman</vt:lpstr>
      <vt:lpstr>Arial</vt:lpstr>
      <vt:lpstr>Calibri</vt:lpstr>
      <vt:lpstr>Century Gothic</vt:lpstr>
      <vt:lpstr>Courier New</vt:lpstr>
      <vt:lpstr>Tahoma</vt:lpstr>
      <vt:lpstr>Times New Roman</vt:lpstr>
      <vt:lpstr>Wingdings</vt:lpstr>
      <vt:lpstr>Opencourses AUTh Template</vt:lpstr>
      <vt:lpstr>Equation</vt:lpstr>
      <vt:lpstr>CorelDRAW</vt:lpstr>
      <vt:lpstr>ΕΙΣΑΓΩΓΗ ΣΤΗ ΓΕΩΦΥΣΙΚΗ</vt:lpstr>
      <vt:lpstr>Άδειες Χρήσης</vt:lpstr>
      <vt:lpstr>Χρηματοδότηση</vt:lpstr>
      <vt:lpstr>Ενημέρωση</vt:lpstr>
      <vt:lpstr>Η ιστορία της ισοστασίας….</vt:lpstr>
      <vt:lpstr>Θεωρίες για την ισοστασία</vt:lpstr>
      <vt:lpstr>Γιατί ισοστασία;</vt:lpstr>
      <vt:lpstr>Η αρχή της ισοστασίας</vt:lpstr>
      <vt:lpstr>Η αρχή της ισοστασίας</vt:lpstr>
      <vt:lpstr>Η αρχή της ισοστασίας</vt:lpstr>
      <vt:lpstr>Ισοστασία</vt:lpstr>
      <vt:lpstr>Υπόθεση Airy</vt:lpstr>
      <vt:lpstr>Υπόθεση Airy</vt:lpstr>
      <vt:lpstr>Υπόθεση Pratt</vt:lpstr>
      <vt:lpstr>Ισοστατικό Αποτέλεσμα</vt:lpstr>
      <vt:lpstr>Ισοστατικό σύστημα Pratt-Hayford</vt:lpstr>
      <vt:lpstr>Ισοστατικό σύστημα Pratt-Hayford</vt:lpstr>
      <vt:lpstr>Ισοστατικό σύστημα Airy-Heiskanen</vt:lpstr>
      <vt:lpstr>Ισοστατικό σύστημα Airy-Heiskanen</vt:lpstr>
      <vt:lpstr>Ισοστατικό σύστημα Airy-Heiskanen</vt:lpstr>
      <vt:lpstr>Αληθινός μηχανισμός βαρυτικής αντιστάθμισης</vt:lpstr>
      <vt:lpstr>Αληθινός μηχανισμός βαρυτικής αντιστάθμισης</vt:lpstr>
      <vt:lpstr>Ισοστατική Ανωμαλία</vt:lpstr>
      <vt:lpstr>Ο Αληθινός Μηχανισμός Βαρυτικής Αντιστάθμισης</vt:lpstr>
      <vt:lpstr>Ο Αληθινός Μηχανισμός Βαρυτικής Αντιστάθμισης</vt:lpstr>
      <vt:lpstr>Κατανομή των Ανωμαλιών Βαρύτητας στην Επιφάνεια της Γης</vt:lpstr>
      <vt:lpstr>Ισοστατική ανωμαλία και αντιστάθμιση</vt:lpstr>
      <vt:lpstr>Ισοστατική ανωμαλία και αντιστάθμιση</vt:lpstr>
      <vt:lpstr>Ισοστατική ανωμαλία και αντιστάθμιση</vt:lpstr>
      <vt:lpstr>Βαρυτικές ανωμαλίες στο Αιγαίο και ισοστασία</vt:lpstr>
      <vt:lpstr>Βαρυτικές ανωμαλίες στο Αιγαίο και ισοστασία</vt:lpstr>
      <vt:lpstr>Βαρυτικές ανωμαλίες στο Αιγαίο και ισοστασία</vt:lpstr>
      <vt:lpstr>Χαρτογράφηση του βάθους της Moho από βαρυτικά δεδομένα</vt:lpstr>
      <vt:lpstr>Παραδείγματα έλλειψης ισοστατικής ισορροπίας</vt:lpstr>
      <vt:lpstr>Μεταπαγετώδης ισοστατική ανάπαλση</vt:lpstr>
      <vt:lpstr>Μεταπαγετώδης ισοστατική ανάπαλση</vt:lpstr>
      <vt:lpstr>Μεταπαγετώδης ισοστατική ανάπαλση</vt:lpstr>
      <vt:lpstr>Ισοστατική (υδροστατική) ή Ελαστική απόκριση λιθόσφαιρας-μανδύα;</vt:lpstr>
      <vt:lpstr>Έλλειψη ισοστατικής αντιστάθμισης  Ανωμαλίες πυκνότητας στον μανδύα </vt:lpstr>
      <vt:lpstr>Έλλειψη ισοστατικής αντιστάθμισης  Ανωμαλίες πυκνότητας στον μανδύα </vt:lpstr>
      <vt:lpstr>Έλλειψη ισοστατικής αντιστάθμισης  Ανωμαλίες πυκνότητας στον μανδύα </vt:lpstr>
      <vt:lpstr>Έλλειψη ισοστατικής αντιστάθμισης</vt:lpstr>
      <vt:lpstr>Σημείωμα Αναφοράς</vt:lpstr>
      <vt:lpstr>Σημείωμα Αδειοδότησης</vt:lpstr>
      <vt:lpstr>Τέλος Ενότητας</vt:lpstr>
      <vt:lpstr>Διατήρηση Σημειωμάτων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CHRISA VENTOUZI</dc:creator>
  <cp:lastModifiedBy>CHRISA VENTOUZI</cp:lastModifiedBy>
  <cp:revision>14</cp:revision>
  <dcterms:created xsi:type="dcterms:W3CDTF">2015-12-08T11:11:07Z</dcterms:created>
  <dcterms:modified xsi:type="dcterms:W3CDTF">2016-02-17T15:39:23Z</dcterms:modified>
</cp:coreProperties>
</file>