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449" r:id="rId2"/>
    <p:sldId id="444" r:id="rId3"/>
    <p:sldId id="445" r:id="rId4"/>
    <p:sldId id="446" r:id="rId5"/>
    <p:sldId id="447" r:id="rId6"/>
    <p:sldId id="460" r:id="rId7"/>
    <p:sldId id="404" r:id="rId8"/>
    <p:sldId id="421" r:id="rId9"/>
    <p:sldId id="368" r:id="rId10"/>
    <p:sldId id="419" r:id="rId11"/>
    <p:sldId id="411" r:id="rId12"/>
    <p:sldId id="412" r:id="rId13"/>
    <p:sldId id="420" r:id="rId14"/>
    <p:sldId id="422" r:id="rId15"/>
    <p:sldId id="406" r:id="rId16"/>
    <p:sldId id="424" r:id="rId17"/>
    <p:sldId id="423" r:id="rId18"/>
    <p:sldId id="426" r:id="rId19"/>
    <p:sldId id="407" r:id="rId20"/>
    <p:sldId id="327" r:id="rId21"/>
    <p:sldId id="418" r:id="rId22"/>
    <p:sldId id="328" r:id="rId23"/>
    <p:sldId id="329" r:id="rId24"/>
    <p:sldId id="371" r:id="rId25"/>
    <p:sldId id="353" r:id="rId26"/>
    <p:sldId id="358" r:id="rId27"/>
    <p:sldId id="331" r:id="rId28"/>
    <p:sldId id="408" r:id="rId29"/>
    <p:sldId id="365" r:id="rId30"/>
    <p:sldId id="345" r:id="rId31"/>
    <p:sldId id="372" r:id="rId32"/>
    <p:sldId id="324" r:id="rId33"/>
    <p:sldId id="373" r:id="rId34"/>
    <p:sldId id="401" r:id="rId35"/>
    <p:sldId id="409" r:id="rId36"/>
    <p:sldId id="403" r:id="rId37"/>
    <p:sldId id="410" r:id="rId38"/>
    <p:sldId id="413" r:id="rId39"/>
    <p:sldId id="296" r:id="rId40"/>
    <p:sldId id="396" r:id="rId41"/>
    <p:sldId id="402" r:id="rId42"/>
    <p:sldId id="374" r:id="rId43"/>
    <p:sldId id="425" r:id="rId44"/>
    <p:sldId id="348" r:id="rId45"/>
    <p:sldId id="414" r:id="rId46"/>
    <p:sldId id="415" r:id="rId47"/>
    <p:sldId id="361" r:id="rId48"/>
    <p:sldId id="362" r:id="rId49"/>
    <p:sldId id="416" r:id="rId50"/>
    <p:sldId id="417" r:id="rId51"/>
    <p:sldId id="387" r:id="rId52"/>
    <p:sldId id="334" r:id="rId53"/>
    <p:sldId id="427" r:id="rId54"/>
    <p:sldId id="389" r:id="rId55"/>
    <p:sldId id="428" r:id="rId56"/>
    <p:sldId id="394" r:id="rId57"/>
    <p:sldId id="395" r:id="rId58"/>
    <p:sldId id="340" r:id="rId59"/>
    <p:sldId id="363" r:id="rId60"/>
    <p:sldId id="347" r:id="rId61"/>
    <p:sldId id="429" r:id="rId62"/>
    <p:sldId id="430" r:id="rId63"/>
    <p:sldId id="431" r:id="rId64"/>
    <p:sldId id="432" r:id="rId65"/>
    <p:sldId id="433" r:id="rId66"/>
    <p:sldId id="434" r:id="rId67"/>
    <p:sldId id="435" r:id="rId68"/>
    <p:sldId id="436" r:id="rId69"/>
    <p:sldId id="437" r:id="rId70"/>
    <p:sldId id="438" r:id="rId71"/>
    <p:sldId id="439" r:id="rId72"/>
    <p:sldId id="440" r:id="rId73"/>
    <p:sldId id="441" r:id="rId74"/>
    <p:sldId id="442" r:id="rId75"/>
    <p:sldId id="443" r:id="rId76"/>
    <p:sldId id="450" r:id="rId77"/>
    <p:sldId id="451" r:id="rId78"/>
    <p:sldId id="452" r:id="rId79"/>
    <p:sldId id="453" r:id="rId80"/>
    <p:sldId id="454" r:id="rId81"/>
    <p:sldId id="455" r:id="rId82"/>
    <p:sldId id="456" r:id="rId83"/>
    <p:sldId id="457" r:id="rId84"/>
    <p:sldId id="458" r:id="rId85"/>
    <p:sldId id="459" r:id="rId86"/>
  </p:sldIdLst>
  <p:sldSz cx="10287000" cy="6858000" type="35mm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808080"/>
    <a:srgbClr val="3A28A4"/>
    <a:srgbClr val="32946A"/>
    <a:srgbClr val="FFFF00"/>
    <a:srgbClr val="00CC99"/>
    <a:srgbClr val="0000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62" y="9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694BB70-A830-4138-A238-D6A1A1D9AD76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735496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9318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48C5CC-8936-4051-92C4-F6F42DC74944}" type="slidenum">
              <a:rPr lang="el-GR" altLang="el-GR" sz="1200" b="0"/>
              <a:pPr eaLnBrk="1" hangingPunct="1"/>
              <a:t>1</a:t>
            </a:fld>
            <a:endParaRPr lang="el-GR" altLang="el-GR" sz="1200" b="0"/>
          </a:p>
        </p:txBody>
      </p:sp>
    </p:spTree>
    <p:extLst>
      <p:ext uri="{BB962C8B-B14F-4D97-AF65-F5344CB8AC3E}">
        <p14:creationId xmlns:p14="http://schemas.microsoft.com/office/powerpoint/2010/main" val="2465869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951A67-EA49-4373-B785-76BA42EDC5EF}" type="slidenum">
              <a:rPr lang="en-GB" altLang="el-GR" sz="1200" b="0"/>
              <a:pPr eaLnBrk="1" hangingPunct="1"/>
              <a:t>11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2822581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B0798D-5ACB-41FC-8C08-1A03C530E4A1}" type="slidenum">
              <a:rPr lang="en-GB" altLang="el-GR" sz="1200" b="0"/>
              <a:pPr eaLnBrk="1" hangingPunct="1"/>
              <a:t>12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154227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558D36-C63C-4577-A489-9908E3BF77B4}" type="slidenum">
              <a:rPr lang="en-GB" altLang="el-GR" sz="1200" b="0"/>
              <a:pPr eaLnBrk="1" hangingPunct="1"/>
              <a:t>15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4056212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DFB919-6189-4CC1-B64A-A2A81A1EE7D9}" type="slidenum">
              <a:rPr lang="en-GB" altLang="el-GR" sz="1200" b="0"/>
              <a:pPr eaLnBrk="1" hangingPunct="1"/>
              <a:t>17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68350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AFD738-E79D-4A55-8811-136F4CCD1F58}" type="slidenum">
              <a:rPr lang="en-GB" altLang="el-GR" sz="1200" b="0"/>
              <a:pPr eaLnBrk="1" hangingPunct="1"/>
              <a:t>18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1142151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B1EE56-F1E9-424F-8A4C-653E793923B0}" type="slidenum">
              <a:rPr lang="en-GB" altLang="el-GR" sz="1200" b="0"/>
              <a:pPr eaLnBrk="1" hangingPunct="1"/>
              <a:t>19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87077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51142C-340F-4EFC-9A23-257943580308}" type="slidenum">
              <a:rPr lang="en-GB" altLang="el-GR" sz="1200" b="0"/>
              <a:pPr eaLnBrk="1" hangingPunct="1"/>
              <a:t>20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278318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2B6C87-FBC1-4129-83EB-DE60B53870B1}" type="slidenum">
              <a:rPr lang="en-GB" altLang="el-GR" sz="1200" b="0"/>
              <a:pPr eaLnBrk="1" hangingPunct="1"/>
              <a:t>21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4131241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33DAB0-6D19-4C9B-B475-FDC49A0C0A09}" type="slidenum">
              <a:rPr lang="en-GB" altLang="el-GR" sz="1200" b="0"/>
              <a:pPr eaLnBrk="1" hangingPunct="1"/>
              <a:t>22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445442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3EE5ED-3175-4533-91B7-F79ADDF5D774}" type="slidenum">
              <a:rPr lang="en-GB" altLang="el-GR" sz="1200" b="0"/>
              <a:pPr eaLnBrk="1" hangingPunct="1"/>
              <a:t>23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238648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9421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7B5A75-16AB-48B3-A187-13669CE25C0E}" type="slidenum">
              <a:rPr lang="el-GR" altLang="el-GR" sz="1200" b="0"/>
              <a:pPr eaLnBrk="1" hangingPunct="1"/>
              <a:t>2</a:t>
            </a:fld>
            <a:endParaRPr lang="el-GR" altLang="el-GR" sz="1200" b="0"/>
          </a:p>
        </p:txBody>
      </p:sp>
    </p:spTree>
    <p:extLst>
      <p:ext uri="{BB962C8B-B14F-4D97-AF65-F5344CB8AC3E}">
        <p14:creationId xmlns:p14="http://schemas.microsoft.com/office/powerpoint/2010/main" val="250419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707313-2CAB-4348-A885-32E01309A75E}" type="slidenum">
              <a:rPr lang="en-GB" altLang="el-GR" sz="1200" b="0"/>
              <a:pPr eaLnBrk="1" hangingPunct="1"/>
              <a:t>24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407595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9047CD-DAFF-45CB-B5F6-34F26BA03A26}" type="slidenum">
              <a:rPr lang="en-GB" altLang="el-GR" sz="1200" b="0"/>
              <a:pPr eaLnBrk="1" hangingPunct="1"/>
              <a:t>25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1953844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EC364E-5DC4-49BC-B0DA-54610F6B2592}" type="slidenum">
              <a:rPr lang="en-GB" altLang="el-GR" sz="1200" b="0"/>
              <a:pPr eaLnBrk="1" hangingPunct="1"/>
              <a:t>26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1606725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476CF8-F5F3-4801-939A-D659260B8B47}" type="slidenum">
              <a:rPr lang="en-GB" altLang="el-GR" sz="1200" b="0"/>
              <a:pPr eaLnBrk="1" hangingPunct="1"/>
              <a:t>27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33591712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A7DCE4-679A-4700-9E30-73BC858E6EF8}" type="slidenum">
              <a:rPr lang="en-GB" altLang="el-GR" sz="1200" b="0"/>
              <a:pPr eaLnBrk="1" hangingPunct="1"/>
              <a:t>28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2566576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C05FC5-D2BF-4E37-B354-24BAA00FFE65}" type="slidenum">
              <a:rPr lang="en-GB" altLang="el-GR" sz="1200" b="0"/>
              <a:pPr eaLnBrk="1" hangingPunct="1"/>
              <a:t>29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4096181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BCFC75-740D-4F3B-B4E9-B4008151CF7D}" type="slidenum">
              <a:rPr lang="en-GB" altLang="el-GR" sz="1200" b="0"/>
              <a:pPr eaLnBrk="1" hangingPunct="1"/>
              <a:t>30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76649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00EBD6-0E67-4746-92C9-DD851A15C4C0}" type="slidenum">
              <a:rPr lang="en-GB" altLang="el-GR" sz="1200" b="0"/>
              <a:pPr eaLnBrk="1" hangingPunct="1"/>
              <a:t>31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2799517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08DDDB-4AD7-47B6-8CB5-01730B6186A1}" type="slidenum">
              <a:rPr lang="en-GB" altLang="el-GR" sz="1200" b="0"/>
              <a:pPr eaLnBrk="1" hangingPunct="1"/>
              <a:t>32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16770559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9802D2-EFE4-444B-90E0-B3FA2C330ADE}" type="slidenum">
              <a:rPr lang="en-GB" altLang="el-GR" sz="1200" b="0"/>
              <a:pPr eaLnBrk="1" hangingPunct="1"/>
              <a:t>33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53720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/>
          </a:p>
        </p:txBody>
      </p:sp>
      <p:sp>
        <p:nvSpPr>
          <p:cNvPr id="9523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54081D-2806-49CC-A423-DCC81E9947A4}" type="slidenum">
              <a:rPr lang="el-GR" altLang="el-GR" sz="1200" b="0"/>
              <a:pPr eaLnBrk="1" hangingPunct="1"/>
              <a:t>3</a:t>
            </a:fld>
            <a:endParaRPr lang="el-GR" altLang="el-GR" sz="1200" b="0"/>
          </a:p>
        </p:txBody>
      </p:sp>
    </p:spTree>
    <p:extLst>
      <p:ext uri="{BB962C8B-B14F-4D97-AF65-F5344CB8AC3E}">
        <p14:creationId xmlns:p14="http://schemas.microsoft.com/office/powerpoint/2010/main" val="1269175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A2CB5D-6E72-4D4C-A209-E35543471B46}" type="slidenum">
              <a:rPr lang="en-GB" altLang="el-GR" sz="1200" b="0"/>
              <a:pPr eaLnBrk="1" hangingPunct="1"/>
              <a:t>34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10008240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D729A4-BF3A-460B-8122-C132F30391A6}" type="slidenum">
              <a:rPr lang="en-GB" altLang="el-GR" sz="1200" b="0"/>
              <a:pPr eaLnBrk="1" hangingPunct="1"/>
              <a:t>36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9623155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452B17-7879-49BE-AF1F-0B51A2F3712D}" type="slidenum">
              <a:rPr lang="en-GB" altLang="el-GR" sz="1200" b="0"/>
              <a:pPr eaLnBrk="1" hangingPunct="1"/>
              <a:t>39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27395083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2BECE5-13B1-4BE1-A9B4-416F54B94BF3}" type="slidenum">
              <a:rPr lang="en-GB" altLang="el-GR" sz="1200" b="0"/>
              <a:pPr eaLnBrk="1" hangingPunct="1"/>
              <a:t>40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37672602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3DC58B-92BD-45CF-A542-8E35E03F7A22}" type="slidenum">
              <a:rPr lang="en-GB" altLang="el-GR" sz="1200" b="0"/>
              <a:pPr eaLnBrk="1" hangingPunct="1"/>
              <a:t>41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9309600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E9BFB0-FAFD-4CAE-BE6C-FB31563DF449}" type="slidenum">
              <a:rPr lang="en-GB" altLang="el-GR" sz="1200" b="0"/>
              <a:pPr eaLnBrk="1" hangingPunct="1"/>
              <a:t>42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31724478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395636-904D-4224-AD30-1A4A5FFA7E21}" type="slidenum">
              <a:rPr lang="en-GB" altLang="el-GR" sz="1200" b="0"/>
              <a:pPr eaLnBrk="1" hangingPunct="1"/>
              <a:t>44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8169244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BA5D48-A8C6-46DD-BDA1-6EC10FDD8C63}" type="slidenum">
              <a:rPr lang="en-GB" altLang="el-GR" sz="1200" b="0"/>
              <a:pPr eaLnBrk="1" hangingPunct="1"/>
              <a:t>45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6650183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5323B5-FF83-4D3B-BD4D-29BC4FA86656}" type="slidenum">
              <a:rPr lang="en-GB" altLang="el-GR" sz="1200" b="0"/>
              <a:pPr eaLnBrk="1" hangingPunct="1"/>
              <a:t>46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971936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891E8A-921C-42DC-871B-6B248C4677CB}" type="slidenum">
              <a:rPr lang="en-GB" altLang="el-GR" sz="1200" b="0"/>
              <a:pPr eaLnBrk="1" hangingPunct="1"/>
              <a:t>47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3426899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9626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5197CC-B217-452D-ADD1-929CEB86C331}" type="slidenum">
              <a:rPr lang="el-GR" altLang="el-GR" sz="1200" b="0"/>
              <a:pPr eaLnBrk="1" hangingPunct="1"/>
              <a:t>4</a:t>
            </a:fld>
            <a:endParaRPr lang="el-GR" altLang="el-GR" sz="1200" b="0"/>
          </a:p>
        </p:txBody>
      </p:sp>
    </p:spTree>
    <p:extLst>
      <p:ext uri="{BB962C8B-B14F-4D97-AF65-F5344CB8AC3E}">
        <p14:creationId xmlns:p14="http://schemas.microsoft.com/office/powerpoint/2010/main" val="26751753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91459D-2765-477F-975C-63D030D4B105}" type="slidenum">
              <a:rPr lang="en-GB" altLang="el-GR" sz="1200" b="0"/>
              <a:pPr eaLnBrk="1" hangingPunct="1"/>
              <a:t>48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40591304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7F2F10-EEFF-4C9C-84B9-BDF8321E3227}" type="slidenum">
              <a:rPr lang="en-GB" altLang="el-GR" sz="1200" b="0"/>
              <a:pPr eaLnBrk="1" hangingPunct="1"/>
              <a:t>49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26896348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23CE69-40A9-4755-A81C-A1C57BCBEC53}" type="slidenum">
              <a:rPr lang="en-GB" altLang="el-GR" sz="1200" b="0"/>
              <a:pPr eaLnBrk="1" hangingPunct="1"/>
              <a:t>50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14894822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091EBA-D860-48AE-BDFC-CB4328C6B053}" type="slidenum">
              <a:rPr lang="en-GB" altLang="el-GR" sz="1200" b="0"/>
              <a:pPr eaLnBrk="1" hangingPunct="1"/>
              <a:t>51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34280095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42B524-6CE9-4330-81EF-45410D64DE9B}" type="slidenum">
              <a:rPr lang="en-GB" altLang="el-GR" sz="1200" b="0"/>
              <a:pPr eaLnBrk="1" hangingPunct="1"/>
              <a:t>52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9138654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9C20D8-CB25-43EF-A859-1F4987FF4A2F}" type="slidenum">
              <a:rPr lang="en-GB" altLang="el-GR" sz="1200" b="0"/>
              <a:pPr eaLnBrk="1" hangingPunct="1"/>
              <a:t>53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30582648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8F968F-8236-4293-9F7C-682AD572AA48}" type="slidenum">
              <a:rPr lang="en-GB" altLang="el-GR" sz="1200" b="0"/>
              <a:pPr eaLnBrk="1" hangingPunct="1"/>
              <a:t>54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34962493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917E05-4FBD-4EE0-B1C2-3718C2EF8894}" type="slidenum">
              <a:rPr lang="en-GB" altLang="el-GR" sz="1200" b="0"/>
              <a:pPr eaLnBrk="1" hangingPunct="1"/>
              <a:t>55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14591493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AC078B-9E39-427C-AA9F-EA24C2D4AFC7}" type="slidenum">
              <a:rPr lang="en-GB" altLang="el-GR" sz="1200" b="0"/>
              <a:pPr eaLnBrk="1" hangingPunct="1"/>
              <a:t>56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37690347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8712BA-9DE8-40E7-8AE9-8ADA1E436FDE}" type="slidenum">
              <a:rPr lang="en-GB" altLang="el-GR" sz="1200" b="0"/>
              <a:pPr eaLnBrk="1" hangingPunct="1"/>
              <a:t>57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2919275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9728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17CCE4-9E0D-4FB1-8CB7-EDA1401E2ABC}" type="slidenum">
              <a:rPr lang="el-GR" altLang="el-GR" sz="1200" b="0"/>
              <a:pPr eaLnBrk="1" hangingPunct="1"/>
              <a:t>5</a:t>
            </a:fld>
            <a:endParaRPr lang="el-GR" altLang="el-GR" sz="1200" b="0"/>
          </a:p>
        </p:txBody>
      </p:sp>
    </p:spTree>
    <p:extLst>
      <p:ext uri="{BB962C8B-B14F-4D97-AF65-F5344CB8AC3E}">
        <p14:creationId xmlns:p14="http://schemas.microsoft.com/office/powerpoint/2010/main" val="6580431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721CB9-F8A6-48D5-AC84-EE666DC1CB83}" type="slidenum">
              <a:rPr lang="en-GB" altLang="el-GR" sz="1200" b="0"/>
              <a:pPr eaLnBrk="1" hangingPunct="1"/>
              <a:t>58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21034671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84E3D3-F4A2-41E7-A6F4-E08B66C5040A}" type="slidenum">
              <a:rPr lang="en-GB" altLang="el-GR" sz="1200" b="0"/>
              <a:pPr eaLnBrk="1" hangingPunct="1"/>
              <a:t>59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36550067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9BA775-CD9B-4D19-84ED-93B19CEB384B}" type="slidenum">
              <a:rPr lang="en-GB" altLang="el-GR" sz="1200" b="0"/>
              <a:pPr eaLnBrk="1" hangingPunct="1"/>
              <a:t>60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35556875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7C5125-A22B-4291-99C2-935CC63E170A}" type="slidenum">
              <a:rPr lang="el-GR" altLang="el-GR" sz="1200" b="0">
                <a:solidFill>
                  <a:srgbClr val="000000"/>
                </a:solidFill>
              </a:rPr>
              <a:pPr eaLnBrk="1" hangingPunct="1"/>
              <a:t>64</a:t>
            </a:fld>
            <a:endParaRPr lang="el-GR" altLang="el-GR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359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851C57-949F-46F4-B3D2-5BA1D4CDE6C8}" type="slidenum">
              <a:rPr lang="el-GR" altLang="el-GR" sz="1200" b="0">
                <a:solidFill>
                  <a:srgbClr val="000000"/>
                </a:solidFill>
              </a:rPr>
              <a:pPr eaLnBrk="1" hangingPunct="1"/>
              <a:t>65</a:t>
            </a:fld>
            <a:endParaRPr lang="el-GR" altLang="el-GR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915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BBE5D8-ADA3-446A-A232-092F46E8967B}" type="slidenum">
              <a:rPr lang="en-GB" altLang="el-GR" sz="1200" b="0">
                <a:solidFill>
                  <a:srgbClr val="000000"/>
                </a:solidFill>
              </a:rPr>
              <a:pPr eaLnBrk="1" hangingPunct="1"/>
              <a:t>74</a:t>
            </a:fld>
            <a:endParaRPr lang="en-GB" altLang="el-GR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7988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821C47-7212-4B14-B5C3-40A0F432DB6C}" type="slidenum">
              <a:rPr lang="el-GR" altLang="el-GR" sz="1200" b="0">
                <a:latin typeface="Calibri" panose="020F0502020204030204" pitchFamily="34" charset="0"/>
              </a:rPr>
              <a:pPr eaLnBrk="1" hangingPunct="1"/>
              <a:t>76</a:t>
            </a:fld>
            <a:endParaRPr lang="el-GR" altLang="el-G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81940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43D192F-FA1E-47CC-937F-1D8A88A22C9D}" type="slidenum">
              <a:rPr lang="el-GR" altLang="el-GR" sz="1200" b="0">
                <a:latin typeface="Calibri" panose="020F0502020204030204" pitchFamily="34" charset="0"/>
              </a:rPr>
              <a:pPr eaLnBrk="1" hangingPunct="1"/>
              <a:t>77</a:t>
            </a:fld>
            <a:endParaRPr lang="el-GR" altLang="el-G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16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F4C9DE-3C3E-4914-B426-E1C91F8E4AA5}" type="slidenum">
              <a:rPr lang="el-GR" altLang="el-GR" sz="1200" b="0">
                <a:latin typeface="Calibri" panose="020F0502020204030204" pitchFamily="34" charset="0"/>
              </a:rPr>
              <a:pPr eaLnBrk="1" hangingPunct="1"/>
              <a:t>78</a:t>
            </a:fld>
            <a:endParaRPr lang="el-GR" altLang="el-G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3791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516B57-4EDD-4265-82E4-971E14632F6E}" type="slidenum">
              <a:rPr lang="el-GR" altLang="el-GR" sz="1200" b="0">
                <a:latin typeface="Calibri" panose="020F0502020204030204" pitchFamily="34" charset="0"/>
              </a:rPr>
              <a:pPr eaLnBrk="1" hangingPunct="1"/>
              <a:t>79</a:t>
            </a:fld>
            <a:endParaRPr lang="el-GR" altLang="el-G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58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9830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00B3C4-1260-4C72-B37E-BEC6C92F0A41}" type="slidenum">
              <a:rPr lang="el-GR" altLang="el-GR" sz="1200" b="0"/>
              <a:pPr eaLnBrk="1" hangingPunct="1"/>
              <a:t>6</a:t>
            </a:fld>
            <a:endParaRPr lang="el-GR" altLang="el-GR" sz="1200" b="0"/>
          </a:p>
        </p:txBody>
      </p:sp>
    </p:spTree>
    <p:extLst>
      <p:ext uri="{BB962C8B-B14F-4D97-AF65-F5344CB8AC3E}">
        <p14:creationId xmlns:p14="http://schemas.microsoft.com/office/powerpoint/2010/main" val="10077830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645056-9CB2-4081-808A-5AF7601FD758}" type="slidenum">
              <a:rPr lang="el-GR" altLang="el-GR" sz="1200" b="0">
                <a:latin typeface="Calibri" panose="020F0502020204030204" pitchFamily="34" charset="0"/>
              </a:rPr>
              <a:pPr eaLnBrk="1" hangingPunct="1"/>
              <a:t>80</a:t>
            </a:fld>
            <a:endParaRPr lang="el-GR" altLang="el-G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546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48FC9E-EAC5-465A-ABB7-D29FC58D41FD}" type="slidenum">
              <a:rPr lang="el-GR" altLang="el-GR" sz="1200" b="0">
                <a:latin typeface="Calibri" panose="020F0502020204030204" pitchFamily="34" charset="0"/>
              </a:rPr>
              <a:pPr eaLnBrk="1" hangingPunct="1"/>
              <a:t>81</a:t>
            </a:fld>
            <a:endParaRPr lang="el-GR" altLang="el-G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4104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B89EB1-E03C-4855-8CD7-EA7C7E49A1D2}" type="slidenum">
              <a:rPr lang="el-GR" altLang="el-GR" sz="1200" b="0">
                <a:latin typeface="Calibri" panose="020F0502020204030204" pitchFamily="34" charset="0"/>
              </a:rPr>
              <a:pPr eaLnBrk="1" hangingPunct="1"/>
              <a:t>82</a:t>
            </a:fld>
            <a:endParaRPr lang="el-GR" altLang="el-G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176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15667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A64977-3EE1-4496-871D-2DADB71FF87B}" type="slidenum">
              <a:rPr lang="el-GR" altLang="el-GR" sz="1200" b="0">
                <a:latin typeface="Calibri" panose="020F0502020204030204" pitchFamily="34" charset="0"/>
              </a:rPr>
              <a:pPr eaLnBrk="1" hangingPunct="1"/>
              <a:t>83</a:t>
            </a:fld>
            <a:endParaRPr lang="el-GR" altLang="el-G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2094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EE2EBC-9651-4E48-8AAC-0D95914A39AD}" type="slidenum">
              <a:rPr lang="el-GR" altLang="el-GR" sz="1200" b="0">
                <a:latin typeface="Calibri" panose="020F0502020204030204" pitchFamily="34" charset="0"/>
              </a:rPr>
              <a:pPr eaLnBrk="1" hangingPunct="1"/>
              <a:t>84</a:t>
            </a:fld>
            <a:endParaRPr lang="el-GR" altLang="el-G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0659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E391AB-C16E-49DE-B434-1E828B98301F}" type="slidenum">
              <a:rPr lang="el-GR" altLang="el-GR" sz="1200" b="0">
                <a:latin typeface="Calibri" panose="020F0502020204030204" pitchFamily="34" charset="0"/>
              </a:rPr>
              <a:pPr eaLnBrk="1" hangingPunct="1"/>
              <a:t>85</a:t>
            </a:fld>
            <a:endParaRPr lang="el-GR" altLang="el-G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79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9DD4DC-9151-4277-92E3-2ACE852D4994}" type="slidenum">
              <a:rPr lang="en-GB" altLang="el-GR" sz="1200" b="0"/>
              <a:pPr eaLnBrk="1" hangingPunct="1"/>
              <a:t>7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2540749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3335F9-2965-4D0F-94B8-2ADC6875C2B6}" type="slidenum">
              <a:rPr lang="en-GB" altLang="el-GR" sz="1200" b="0"/>
              <a:pPr eaLnBrk="1" hangingPunct="1"/>
              <a:t>8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793916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FDE7A4-918E-475D-91D7-4479BD77D6B7}" type="slidenum">
              <a:rPr lang="en-GB" altLang="el-GR" sz="1200" b="0"/>
              <a:pPr eaLnBrk="1" hangingPunct="1"/>
              <a:t>9</a:t>
            </a:fld>
            <a:endParaRPr lang="en-GB" altLang="el-GR" sz="1200" b="0"/>
          </a:p>
        </p:txBody>
      </p:sp>
    </p:spTree>
    <p:extLst>
      <p:ext uri="{BB962C8B-B14F-4D97-AF65-F5344CB8AC3E}">
        <p14:creationId xmlns:p14="http://schemas.microsoft.com/office/powerpoint/2010/main" val="279404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Th Logo" descr="Αγιος Δημήτριος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07963"/>
            <a:ext cx="8763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ΑΠΘ"/>
          <p:cNvSpPr txBox="1">
            <a:spLocks noChangeArrowheads="1"/>
          </p:cNvSpPr>
          <p:nvPr userDrawn="1"/>
        </p:nvSpPr>
        <p:spPr bwMode="auto">
          <a:xfrm>
            <a:off x="1098550" y="188913"/>
            <a:ext cx="2425700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sz="1800" b="0" dirty="0">
                <a:latin typeface="Century Gothic" pitchFamily="34" charset="0"/>
                <a:cs typeface="Arial" charset="0"/>
              </a:rPr>
              <a:t>ΑΡΙΣΤΟΤΕΛΕΙΟ</a:t>
            </a:r>
          </a:p>
          <a:p>
            <a:pPr eaLnBrk="1" hangingPunct="1">
              <a:defRPr/>
            </a:pPr>
            <a:r>
              <a:rPr lang="el-GR" sz="1800" b="0" dirty="0">
                <a:latin typeface="Century Gothic" pitchFamily="34" charset="0"/>
                <a:cs typeface="Arial" charset="0"/>
              </a:rPr>
              <a:t>ΠΑΝΕΠΙΣΤΗΜΙΟ</a:t>
            </a:r>
          </a:p>
          <a:p>
            <a:pPr eaLnBrk="1" hangingPunct="1">
              <a:defRPr/>
            </a:pPr>
            <a:r>
              <a:rPr lang="el-GR" sz="1800" b="0" dirty="0">
                <a:latin typeface="Century Gothic" pitchFamily="34" charset="0"/>
                <a:cs typeface="Arial" charset="0"/>
              </a:rPr>
              <a:t>ΘΕΣΣΑΛΟΝΙΚΗΣ</a:t>
            </a:r>
          </a:p>
        </p:txBody>
      </p:sp>
      <p:pic>
        <p:nvPicPr>
          <p:cNvPr id="6" name="Opencourses Logo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2" t="3781" r="16829" b="22774"/>
          <a:stretch>
            <a:fillRect/>
          </a:stretch>
        </p:blipFill>
        <p:spPr bwMode="auto">
          <a:xfrm>
            <a:off x="8666163" y="138113"/>
            <a:ext cx="158115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pencourses"/>
          <p:cNvSpPr txBox="1">
            <a:spLocks noChangeArrowheads="1"/>
          </p:cNvSpPr>
          <p:nvPr userDrawn="1"/>
        </p:nvSpPr>
        <p:spPr bwMode="auto">
          <a:xfrm>
            <a:off x="6240463" y="188913"/>
            <a:ext cx="2425700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l-GR" sz="1800" b="0" dirty="0" smtClean="0">
                <a:latin typeface="Century Gothic" pitchFamily="34" charset="0"/>
                <a:cs typeface="Arial" charset="0"/>
              </a:rPr>
              <a:t>ΑΝΟΙΚΤΑ</a:t>
            </a:r>
          </a:p>
          <a:p>
            <a:pPr algn="r">
              <a:defRPr/>
            </a:pPr>
            <a:r>
              <a:rPr lang="el-GR" sz="1800" b="0" dirty="0" smtClean="0">
                <a:latin typeface="Century Gothic" pitchFamily="34" charset="0"/>
                <a:cs typeface="Arial" charset="0"/>
              </a:rPr>
              <a:t>ΑΚΑΔΗΜΑΪΚΑ</a:t>
            </a:r>
          </a:p>
          <a:p>
            <a:pPr algn="r">
              <a:defRPr/>
            </a:pPr>
            <a:r>
              <a:rPr lang="el-GR" sz="1800" b="0" dirty="0" smtClean="0">
                <a:latin typeface="Century Gothic" pitchFamily="34" charset="0"/>
                <a:cs typeface="Arial" charset="0"/>
              </a:rPr>
              <a:t>ΜΑΘΗΜΑΤΑ</a:t>
            </a:r>
            <a:endParaRPr lang="el-GR" sz="1800" b="0" dirty="0">
              <a:latin typeface="Century Gothic" pitchFamily="34" charset="0"/>
              <a:cs typeface="Arial" charset="0"/>
            </a:endParaRPr>
          </a:p>
        </p:txBody>
      </p:sp>
      <p:cxnSp>
        <p:nvCxnSpPr>
          <p:cNvPr id="8" name="Grey Line"/>
          <p:cNvCxnSpPr/>
          <p:nvPr userDrawn="1"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A7A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5622925"/>
            <a:ext cx="5529262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http://www.lib.umich.edu/files/services/copyright/cc-by-sa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922963"/>
            <a:ext cx="17827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31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B3798-2D1C-40AD-BE63-F77BD20826C2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77708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57E37-E61E-44B3-8BF4-187629815684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44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3B736-1233-4CA1-A378-DDFC1DC0E903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019546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0287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22238" y="6073775"/>
            <a:ext cx="52546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h"/>
          <p:cNvSpPr txBox="1"/>
          <p:nvPr/>
        </p:nvSpPr>
        <p:spPr>
          <a:xfrm>
            <a:off x="12700" y="6543675"/>
            <a:ext cx="811213" cy="314325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/>
        </p:nvSpPr>
        <p:spPr bwMode="auto">
          <a:xfrm>
            <a:off x="1255713" y="6308725"/>
            <a:ext cx="7775575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latin typeface="Calibri" pitchFamily="34" charset="0"/>
                <a:cs typeface="Arial" charset="0"/>
              </a:rPr>
              <a:t>Βιοχημεία</a:t>
            </a:r>
            <a:endParaRPr lang="el-GR" sz="1000" dirty="0">
              <a:latin typeface="Calibri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latin typeface="Calibri" pitchFamily="34" charset="0"/>
                <a:cs typeface="Arial" charset="0"/>
              </a:rPr>
              <a:t>Τμήμα Γεωπονίας</a:t>
            </a:r>
            <a:endParaRPr lang="el-GR" sz="1000" dirty="0">
              <a:latin typeface="Calibri" pitchFamily="34" charset="0"/>
              <a:cs typeface="Arial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514350" y="26082"/>
            <a:ext cx="92583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514350" y="1440000"/>
            <a:ext cx="9258300" cy="47613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9437688" y="6456363"/>
            <a:ext cx="647700" cy="365125"/>
          </a:xfrm>
        </p:spPr>
        <p:txBody>
          <a:bodyPr/>
          <a:lstStyle>
            <a:lvl1pPr>
              <a:defRPr/>
            </a:lvl1pPr>
          </a:lstStyle>
          <a:p>
            <a:fld id="{767EBAAE-795F-4C0E-994F-8A28722B68B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6740941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 (Αρίθμιση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0287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22238" y="6073775"/>
            <a:ext cx="52546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h"/>
          <p:cNvSpPr txBox="1"/>
          <p:nvPr/>
        </p:nvSpPr>
        <p:spPr>
          <a:xfrm>
            <a:off x="12700" y="6543675"/>
            <a:ext cx="811213" cy="314325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 userDrawn="1"/>
        </p:nvSpPr>
        <p:spPr bwMode="auto">
          <a:xfrm>
            <a:off x="1255713" y="6308725"/>
            <a:ext cx="7775575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latin typeface="Calibri" pitchFamily="34" charset="0"/>
                <a:cs typeface="Arial" charset="0"/>
              </a:rPr>
              <a:t>Βιοχημεία</a:t>
            </a:r>
            <a:endParaRPr lang="el-GR" sz="1000" dirty="0">
              <a:latin typeface="Calibri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latin typeface="Calibri" pitchFamily="34" charset="0"/>
                <a:cs typeface="Arial" charset="0"/>
              </a:rPr>
              <a:t>Τμήμα Γεωπονίας</a:t>
            </a:r>
            <a:endParaRPr lang="el-GR" sz="1000" dirty="0">
              <a:latin typeface="Calibri" pitchFamily="34" charset="0"/>
              <a:cs typeface="Arial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514350" y="26082"/>
            <a:ext cx="92583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ομένα"/>
          <p:cNvSpPr>
            <a:spLocks noGrp="1"/>
          </p:cNvSpPr>
          <p:nvPr>
            <p:ph idx="1"/>
          </p:nvPr>
        </p:nvSpPr>
        <p:spPr>
          <a:xfrm>
            <a:off x="514350" y="1440000"/>
            <a:ext cx="9258300" cy="4761320"/>
          </a:xfrm>
        </p:spPr>
        <p:txBody>
          <a:bodyPr>
            <a:normAutofit/>
          </a:bodyPr>
          <a:lstStyle>
            <a:lvl1pPr marL="514350" indent="-514350">
              <a:spcBef>
                <a:spcPts val="1200"/>
              </a:spcBef>
              <a:buFont typeface="+mj-lt"/>
              <a:buAutoNum type="arabicPeriod"/>
              <a:defRPr/>
            </a:lvl1pPr>
            <a:lvl2pPr marL="971550" indent="-514350">
              <a:spcBef>
                <a:spcPts val="1200"/>
              </a:spcBef>
              <a:buFont typeface="+mj-lt"/>
              <a:buAutoNum type="romanLcPeriod"/>
              <a:defRPr/>
            </a:lvl2pPr>
            <a:lvl3pPr marL="1371600" indent="-457200">
              <a:spcBef>
                <a:spcPts val="1200"/>
              </a:spcBef>
              <a:buFont typeface="+mj-lt"/>
              <a:buAutoNum type="alphaLcPeriod"/>
              <a:defRPr/>
            </a:lvl3pPr>
            <a:lvl4pPr marL="1828800" indent="-457200">
              <a:spcBef>
                <a:spcPts val="1200"/>
              </a:spcBef>
              <a:buFont typeface="Arial" pitchFamily="34" charset="0"/>
              <a:buChar char="•"/>
              <a:defRPr/>
            </a:lvl4pPr>
            <a:lvl5pPr marL="2286000" indent="-457200">
              <a:spcBef>
                <a:spcPts val="1200"/>
              </a:spcBef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9437688" y="6456363"/>
            <a:ext cx="647700" cy="365125"/>
          </a:xfrm>
        </p:spPr>
        <p:txBody>
          <a:bodyPr/>
          <a:lstStyle>
            <a:lvl1pPr>
              <a:defRPr/>
            </a:lvl1pPr>
          </a:lstStyle>
          <a:p>
            <a:fld id="{33D96A9D-574D-44DD-B697-AA51F7451CF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0337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33E35-83C0-4D0D-9937-C9D5F49B2860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64429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FE66A-B5E2-46C1-8C91-4596E69908EB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11691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4A098-D591-4830-9DC0-219BF7684D82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8077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A2EAF-FEF3-4B2E-A09A-D4AECEF49895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405714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40514-9AE9-4EBB-81DC-43D4C07D5EFB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95390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B3DD-87F3-4748-BB8A-6581C2AF2AC2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09279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03872-1BC3-46EB-8C2D-0CC5DC7EE341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07092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84F4B-F7A2-4653-9FCC-8896A2D98ED3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33413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Click to edit Master text styles</a:t>
            </a:r>
          </a:p>
          <a:p>
            <a:pPr lvl="1"/>
            <a:r>
              <a:rPr lang="en-GB" altLang="el-GR" smtClean="0"/>
              <a:t>Second level</a:t>
            </a:r>
          </a:p>
          <a:p>
            <a:pPr lvl="2"/>
            <a:r>
              <a:rPr lang="en-GB" altLang="el-GR" smtClean="0"/>
              <a:t>Third level</a:t>
            </a:r>
          </a:p>
          <a:p>
            <a:pPr lvl="3"/>
            <a:r>
              <a:rPr lang="en-GB" altLang="el-GR" smtClean="0"/>
              <a:t>Fourth level</a:t>
            </a:r>
          </a:p>
          <a:p>
            <a:pPr lvl="4"/>
            <a:r>
              <a:rPr lang="en-GB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5AADBC1F-64F0-4429-993E-F24C15B375D8}" type="slidenum">
              <a:rPr lang="en-GB" altLang="el-GR"/>
              <a:pPr/>
              <a:t>‹#›</a:t>
            </a:fld>
            <a:endParaRPr lang="en-GB" alt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3" r:id="rId13"/>
    <p:sldLayoutId id="21474837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LAYLIST/ORK.PL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LAYLIST/ORK.PL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9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5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2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3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8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9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0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1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2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9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4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lettersmonthly.com/sept08-water-world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player.es/slide/158931/" TargetMode="External"/><Relationship Id="rId3" Type="http://schemas.openxmlformats.org/officeDocument/2006/relationships/hyperlink" Target="http://www.earthlife.net/prokaryotes/cyano.html" TargetMode="External"/><Relationship Id="rId7" Type="http://schemas.openxmlformats.org/officeDocument/2006/relationships/hyperlink" Target="http://es.encydia.com/pt/Arqueano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studyblue.com/notes/note/n/prokaryotes-eukaryotes-cyanobacteria-and-protist/deck/5783865" TargetMode="External"/><Relationship Id="rId5" Type="http://schemas.openxmlformats.org/officeDocument/2006/relationships/hyperlink" Target="http://felix7worldwater.blogspot.gr/2014/10/spirulina-il-cibo-del-futuro-che-viene_31.html" TargetMode="External"/><Relationship Id="rId4" Type="http://schemas.openxmlformats.org/officeDocument/2006/relationships/hyperlink" Target="http://www.fytoplankton.cz/sbirka-sinic/show.php?show=14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hizobia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scienceinschool.org/2011/issue21/azolla" TargetMode="External"/><Relationship Id="rId5" Type="http://schemas.openxmlformats.org/officeDocument/2006/relationships/hyperlink" Target="http://wirausaha-kuliner.blogspot.gr/2011_01_01_archive.html" TargetMode="External"/><Relationship Id="rId4" Type="http://schemas.openxmlformats.org/officeDocument/2006/relationships/hyperlink" Target="http://cookislands.bishopmuseum.org/species.asp?id=5798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megapib.nic.in/azolla.htm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ourses.auth.gr/courses/OCRS508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://creativecommons.org/licenses/by-sa/4.0/" TargetMode="Externa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"/>
          <p:cNvSpPr>
            <a:spLocks noGrp="1"/>
          </p:cNvSpPr>
          <p:nvPr>
            <p:ph type="ctrTitle"/>
          </p:nvPr>
        </p:nvSpPr>
        <p:spPr>
          <a:xfrm>
            <a:off x="1257300" y="1844675"/>
            <a:ext cx="7772400" cy="1512888"/>
          </a:xfrm>
        </p:spPr>
        <p:txBody>
          <a:bodyPr anchor="t"/>
          <a:lstStyle/>
          <a:p>
            <a:pPr eaLnBrk="1" hangingPunct="1"/>
            <a:r>
              <a:rPr lang="el-GR" altLang="el-GR" b="1" smtClean="0">
                <a:solidFill>
                  <a:schemeClr val="tx1"/>
                </a:solidFill>
                <a:latin typeface="Calibri" panose="020F0502020204030204" pitchFamily="34" charset="0"/>
              </a:rPr>
              <a:t>Βιοχημεία</a:t>
            </a:r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1255713" y="3500438"/>
            <a:ext cx="7775575" cy="18002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latin typeface="Calibri" pitchFamily="34" charset="0"/>
              </a:rPr>
              <a:t>Ενότητα </a:t>
            </a:r>
            <a:r>
              <a:rPr lang="en-US" b="1" dirty="0" smtClean="0">
                <a:latin typeface="Calibri" pitchFamily="34" charset="0"/>
              </a:rPr>
              <a:t>5</a:t>
            </a:r>
            <a:r>
              <a:rPr lang="el-GR" b="1" dirty="0" smtClean="0">
                <a:latin typeface="Calibri" pitchFamily="34" charset="0"/>
              </a:rPr>
              <a:t>: </a:t>
            </a:r>
            <a:r>
              <a:rPr lang="el-GR" dirty="0" smtClean="0">
                <a:latin typeface="Calibri" pitchFamily="34" charset="0"/>
              </a:rPr>
              <a:t>Κύκλος αζώτου</a:t>
            </a:r>
            <a:endParaRPr lang="en-US" sz="3100" dirty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 smtClean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latin typeface="Calibri" pitchFamily="34" charset="0"/>
              </a:rPr>
              <a:t>Γρηγόριος </a:t>
            </a:r>
            <a:r>
              <a:rPr lang="el-GR" dirty="0" err="1" smtClean="0">
                <a:latin typeface="Calibri" pitchFamily="34" charset="0"/>
              </a:rPr>
              <a:t>Διαμαντίδης</a:t>
            </a:r>
            <a:r>
              <a:rPr lang="el-GR" dirty="0" smtClean="0">
                <a:latin typeface="Calibri" pitchFamily="34" charset="0"/>
              </a:rPr>
              <a:t>, Καθηγητής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latin typeface="Calibri" pitchFamily="34" charset="0"/>
              </a:rPr>
              <a:t>Τμήμα Γεωπονίας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0" y="204788"/>
            <a:ext cx="10287000" cy="6248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571500" indent="-5715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el-GR" altLang="el-GR" sz="4000">
                <a:latin typeface="Calibri" panose="020F0502020204030204" pitchFamily="34" charset="0"/>
              </a:rPr>
              <a:t>Το μοριακό άζωτο (Ν</a:t>
            </a:r>
            <a:r>
              <a:rPr lang="el-GR" altLang="el-GR" sz="4000" baseline="-25000">
                <a:latin typeface="Calibri" panose="020F0502020204030204" pitchFamily="34" charset="0"/>
              </a:rPr>
              <a:t>2</a:t>
            </a:r>
            <a:r>
              <a:rPr lang="el-GR" altLang="el-GR" sz="4000">
                <a:latin typeface="Calibri" panose="020F0502020204030204" pitchFamily="34" charset="0"/>
              </a:rPr>
              <a:t>) της ατμόσφαιρας είναι ένα αδρανές αέριο, μη αφομοιώσιμο από τους οργανισμούς.</a:t>
            </a: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el-GR" altLang="el-GR" sz="4000">
                <a:solidFill>
                  <a:srgbClr val="FFFF00"/>
                </a:solidFill>
                <a:latin typeface="Calibri" panose="020F0502020204030204" pitchFamily="34" charset="0"/>
              </a:rPr>
              <a:t>Η διαθεσιμότητα αφομοιώσιμων μορφών αζώτου ελέγχει την ανάπτυξη όλων των οργανισμών.</a:t>
            </a: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el-GR" altLang="el-GR" sz="4000">
                <a:latin typeface="Calibri" panose="020F0502020204030204" pitchFamily="34" charset="0"/>
              </a:rPr>
              <a:t>ΤΑ ΑΛΑΤΑ ΤΩΝ ΚΥΡΙΩΝ ΑΝΟΡΓΑΝΩΝ ΜΟΡΦΩΝ ΑΖΩΤΟΥ (ΝΗ</a:t>
            </a:r>
            <a:r>
              <a:rPr lang="el-GR" altLang="el-GR" sz="4000" baseline="-25000">
                <a:latin typeface="Calibri" panose="020F0502020204030204" pitchFamily="34" charset="0"/>
              </a:rPr>
              <a:t>4</a:t>
            </a:r>
            <a:r>
              <a:rPr lang="el-GR" altLang="el-GR" sz="4000" baseline="30000">
                <a:latin typeface="Calibri" panose="020F0502020204030204" pitchFamily="34" charset="0"/>
              </a:rPr>
              <a:t>+</a:t>
            </a:r>
            <a:r>
              <a:rPr lang="el-GR" altLang="el-GR" sz="4000">
                <a:latin typeface="Calibri" panose="020F0502020204030204" pitchFamily="34" charset="0"/>
              </a:rPr>
              <a:t>, ΝΟ</a:t>
            </a:r>
            <a:r>
              <a:rPr lang="el-GR" altLang="el-GR" sz="4000" baseline="-25000">
                <a:latin typeface="Calibri" panose="020F0502020204030204" pitchFamily="34" charset="0"/>
              </a:rPr>
              <a:t>3</a:t>
            </a:r>
            <a:r>
              <a:rPr lang="el-GR" altLang="el-GR" sz="4000" baseline="30000">
                <a:latin typeface="Calibri" panose="020F0502020204030204" pitchFamily="34" charset="0"/>
              </a:rPr>
              <a:t>-</a:t>
            </a:r>
            <a:r>
              <a:rPr lang="el-GR" altLang="el-GR" sz="4000">
                <a:latin typeface="Calibri" panose="020F0502020204030204" pitchFamily="34" charset="0"/>
              </a:rPr>
              <a:t>) ΕΙΝΑΙ ΥΔΑΤΟΔΙΑΛΥΤΑ.</a:t>
            </a: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el-GR" altLang="el-GR" sz="4000">
                <a:solidFill>
                  <a:srgbClr val="FFFF00"/>
                </a:solidFill>
                <a:latin typeface="Calibri" panose="020F0502020204030204" pitchFamily="34" charset="0"/>
              </a:rPr>
              <a:t>Το άζωτο δεν συσσωρεύεται στο έδαφος.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:\Users\GregDiamantidis\Documents\USB-Greg\MyDoc\PRO-STUDENTS\Previous\1-Introduction\ikons\P62900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8"/>
          <a:stretch>
            <a:fillRect/>
          </a:stretch>
        </p:blipFill>
        <p:spPr bwMode="auto">
          <a:xfrm>
            <a:off x="215900" y="153988"/>
            <a:ext cx="6292850" cy="657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0070C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0070C0"/>
              </a:solidFill>
              <a:latin typeface="Victorian LET" pitchFamily="2" charset="0"/>
              <a:cs typeface="+mn-cs"/>
            </a:endParaRP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5791200" y="981075"/>
            <a:ext cx="44672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el-GR" altLang="el-GR" sz="3600">
                <a:latin typeface="Calibri" panose="020F0502020204030204" pitchFamily="34" charset="0"/>
              </a:rPr>
              <a:t>Ο άνθρωπος για να καλύψει τις ανάγκες των καλλιεργούμενων φυτών σε άζωτο προσθέτει στο έδαφος </a:t>
            </a:r>
            <a:r>
              <a:rPr lang="el-GR" altLang="el-GR" sz="3600">
                <a:solidFill>
                  <a:srgbClr val="FFFF00"/>
                </a:solidFill>
                <a:latin typeface="Calibri" panose="020F0502020204030204" pitchFamily="34" charset="0"/>
              </a:rPr>
              <a:t>αζωτούχα λιπάσματα</a:t>
            </a:r>
            <a:r>
              <a:rPr lang="el-GR" altLang="el-GR" sz="3600"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7"/>
          <p:cNvSpPr txBox="1">
            <a:spLocks noChangeArrowheads="1"/>
          </p:cNvSpPr>
          <p:nvPr/>
        </p:nvSpPr>
        <p:spPr bwMode="auto">
          <a:xfrm>
            <a:off x="-73025" y="25400"/>
            <a:ext cx="10472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600">
                <a:latin typeface="Calibri" panose="020F0502020204030204" pitchFamily="34" charset="0"/>
              </a:rPr>
              <a:t>ΒΙΟΜΗΧΑΝΙΚΗ ΔΕΣΜΕΥΣΗ ΑΤΜΟΣΦΑΙΡΙΚΟΥ ΑΖΩΤΟΥ:</a:t>
            </a:r>
          </a:p>
          <a:p>
            <a:pPr algn="ctr" eaLnBrk="1" hangingPunct="1"/>
            <a:r>
              <a:rPr lang="el-GR" altLang="el-GR" sz="3600">
                <a:latin typeface="Calibri" panose="020F0502020204030204" pitchFamily="34" charset="0"/>
              </a:rPr>
              <a:t> Μέθοδος </a:t>
            </a:r>
            <a:r>
              <a:rPr lang="en-US" altLang="el-GR" sz="3600">
                <a:latin typeface="Calibri" panose="020F0502020204030204" pitchFamily="34" charset="0"/>
              </a:rPr>
              <a:t>Haber</a:t>
            </a:r>
            <a:endParaRPr lang="en-GB" altLang="el-GR" sz="3600">
              <a:latin typeface="Calibri" panose="020F0502020204030204" pitchFamily="34" charset="0"/>
            </a:endParaRPr>
          </a:p>
        </p:txBody>
      </p:sp>
      <p:cxnSp>
        <p:nvCxnSpPr>
          <p:cNvPr id="16387" name="Straight Arrow Connector 9"/>
          <p:cNvCxnSpPr>
            <a:cxnSpLocks noChangeShapeType="1"/>
          </p:cNvCxnSpPr>
          <p:nvPr/>
        </p:nvCxnSpPr>
        <p:spPr bwMode="auto">
          <a:xfrm rot="5400000">
            <a:off x="7700963" y="3032125"/>
            <a:ext cx="1223962" cy="1588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8" name="Text Box 1027"/>
          <p:cNvSpPr txBox="1">
            <a:spLocks noChangeArrowheads="1"/>
          </p:cNvSpPr>
          <p:nvPr/>
        </p:nvSpPr>
        <p:spPr bwMode="auto">
          <a:xfrm>
            <a:off x="6943725" y="3860800"/>
            <a:ext cx="2736850" cy="25542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000">
                <a:latin typeface="Calibri" panose="020F0502020204030204" pitchFamily="34" charset="0"/>
              </a:rPr>
              <a:t>Αμμωνιακό λίπασμα</a:t>
            </a:r>
          </a:p>
          <a:p>
            <a:pPr algn="ctr" eaLnBrk="1" hangingPunct="1"/>
            <a:r>
              <a:rPr lang="el-GR" altLang="el-GR" sz="4000">
                <a:latin typeface="Calibri" panose="020F0502020204030204" pitchFamily="34" charset="0"/>
              </a:rPr>
              <a:t>(βασική λίπανση)</a:t>
            </a:r>
            <a:endParaRPr lang="en-GB" altLang="el-GR" sz="4000">
              <a:latin typeface="Calibri" panose="020F0502020204030204" pitchFamily="34" charset="0"/>
            </a:endParaRPr>
          </a:p>
        </p:txBody>
      </p:sp>
      <p:graphicFrame>
        <p:nvGraphicFramePr>
          <p:cNvPr id="16389" name="Object 17"/>
          <p:cNvGraphicFramePr>
            <a:graphicFrameLocks noChangeAspect="1"/>
          </p:cNvGraphicFramePr>
          <p:nvPr/>
        </p:nvGraphicFramePr>
        <p:xfrm>
          <a:off x="477838" y="1484313"/>
          <a:ext cx="9274175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MDLDrawObject Class" r:id="rId4" imgW="7411320" imgH="1065960" progId="">
                  <p:embed/>
                </p:oleObj>
              </mc:Choice>
              <mc:Fallback>
                <p:oleObj name="MDLDrawObject Class" r:id="rId4" imgW="7411320" imgH="106596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1484313"/>
                        <a:ext cx="9274175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390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3198813" y="2420938"/>
            <a:ext cx="5113337" cy="2087562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1" name="Text Box 1027"/>
          <p:cNvSpPr txBox="1">
            <a:spLocks noChangeArrowheads="1"/>
          </p:cNvSpPr>
          <p:nvPr/>
        </p:nvSpPr>
        <p:spPr bwMode="auto">
          <a:xfrm>
            <a:off x="103188" y="3992563"/>
            <a:ext cx="417671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000">
                <a:latin typeface="Calibri" panose="020F0502020204030204" pitchFamily="34" charset="0"/>
              </a:rPr>
              <a:t>Νιτρικό</a:t>
            </a:r>
          </a:p>
          <a:p>
            <a:pPr algn="ctr" eaLnBrk="1" hangingPunct="1"/>
            <a:r>
              <a:rPr lang="el-GR" altLang="el-GR" sz="4000">
                <a:latin typeface="Calibri" panose="020F0502020204030204" pitchFamily="34" charset="0"/>
              </a:rPr>
              <a:t>Λίπασμα</a:t>
            </a:r>
          </a:p>
          <a:p>
            <a:pPr algn="ctr" eaLnBrk="1" hangingPunct="1"/>
            <a:r>
              <a:rPr lang="el-GR" altLang="el-GR" sz="4000">
                <a:latin typeface="Calibri" panose="020F0502020204030204" pitchFamily="34" charset="0"/>
              </a:rPr>
              <a:t>(επιφανειακή λίπανση)</a:t>
            </a:r>
            <a:endParaRPr lang="en-GB" altLang="el-GR" sz="4000">
              <a:latin typeface="Calibri" panose="020F0502020204030204" pitchFamily="34" charset="0"/>
            </a:endParaRPr>
          </a:p>
        </p:txBody>
      </p:sp>
      <p:sp>
        <p:nvSpPr>
          <p:cNvPr id="16392" name="Text Box 1027"/>
          <p:cNvSpPr txBox="1">
            <a:spLocks noChangeArrowheads="1"/>
          </p:cNvSpPr>
          <p:nvPr/>
        </p:nvSpPr>
        <p:spPr bwMode="auto">
          <a:xfrm>
            <a:off x="4279900" y="3500438"/>
            <a:ext cx="1800225" cy="5238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latin typeface="Calibri" panose="020F0502020204030204" pitchFamily="34" charset="0"/>
              </a:rPr>
              <a:t>οξείδωση</a:t>
            </a:r>
            <a:endParaRPr lang="en-GB" altLang="el-GR" sz="2800"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0070C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0070C0"/>
              </a:solidFill>
              <a:latin typeface="Victorian LET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144463" y="25400"/>
            <a:ext cx="1011237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latin typeface="Calibri" panose="020F0502020204030204" pitchFamily="34" charset="0"/>
              </a:rPr>
              <a:t>ΕΡΩΤΗΜΑ: </a:t>
            </a:r>
            <a:r>
              <a:rPr lang="el-GR" altLang="el-GR" sz="4400">
                <a:solidFill>
                  <a:srgbClr val="FFFF00"/>
                </a:solidFill>
                <a:latin typeface="Calibri" panose="020F0502020204030204" pitchFamily="34" charset="0"/>
              </a:rPr>
              <a:t>Με ποιο τρόπο από τη στιγμή της δημιουργίας τους, εδώ και δισεκατομμύρια έτη, οι οργανισμοί κάλυπταν και καλύπτουν τις ανάγκες τους σε άζωτο;</a:t>
            </a:r>
          </a:p>
          <a:p>
            <a:pPr algn="ctr" eaLnBrk="1" hangingPunct="1"/>
            <a:r>
              <a:rPr lang="el-GR" altLang="el-GR" sz="4400">
                <a:latin typeface="Calibri" panose="020F0502020204030204" pitchFamily="34" charset="0"/>
              </a:rPr>
              <a:t>Πως το ατμοσφαιρικό άζωτο μετατρέπεται σε μορφές αζώτου που μπορούν να χρησιμοποιηθούν από τους οργανισμούς και ειδικότερα από τα φυτά, τα βακτήρια και τους μύκητες;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47650" y="1989138"/>
            <a:ext cx="98234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6000">
                <a:latin typeface="Calibri" panose="020F0502020204030204" pitchFamily="34" charset="0"/>
              </a:rPr>
              <a:t>ΚΥΚΛΟΣ ΤΟΥ ΑΖΩΤΟΥ ΣΤΗ ΒΙΟΣΦΑΙΡΑ ΑΠΟ ΤΑ ΠΡΩΤΑ ΒΗΜΑΤΑ ΤΗΣ ΕΞΕΛΙΞΗΣ</a:t>
            </a:r>
            <a:endParaRPr lang="en-US" altLang="el-GR" sz="6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8"/>
          <p:cNvSpPr>
            <a:spLocks noChangeArrowheads="1"/>
          </p:cNvSpPr>
          <p:nvPr/>
        </p:nvSpPr>
        <p:spPr bwMode="auto">
          <a:xfrm>
            <a:off x="174625" y="3500438"/>
            <a:ext cx="574675" cy="2376487"/>
          </a:xfrm>
          <a:prstGeom prst="downArrow">
            <a:avLst>
              <a:gd name="adj1" fmla="val 50000"/>
              <a:gd name="adj2" fmla="val 971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19459" name="AutoShape 2"/>
          <p:cNvSpPr>
            <a:spLocks noChangeArrowheads="1"/>
          </p:cNvSpPr>
          <p:nvPr/>
        </p:nvSpPr>
        <p:spPr bwMode="auto">
          <a:xfrm>
            <a:off x="1357313" y="2997200"/>
            <a:ext cx="2286000" cy="457200"/>
          </a:xfrm>
          <a:prstGeom prst="rightArrow">
            <a:avLst>
              <a:gd name="adj1" fmla="val 50000"/>
              <a:gd name="adj2" fmla="val 91227"/>
            </a:avLst>
          </a:prstGeom>
          <a:solidFill>
            <a:srgbClr val="0000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cxnSp>
        <p:nvCxnSpPr>
          <p:cNvPr id="19460" name="AutoShape 5"/>
          <p:cNvCxnSpPr>
            <a:cxnSpLocks noChangeShapeType="1"/>
          </p:cNvCxnSpPr>
          <p:nvPr/>
        </p:nvCxnSpPr>
        <p:spPr bwMode="auto">
          <a:xfrm>
            <a:off x="6408738" y="1671638"/>
            <a:ext cx="1111250" cy="965200"/>
          </a:xfrm>
          <a:prstGeom prst="curvedConnector3">
            <a:avLst>
              <a:gd name="adj1" fmla="val 91171"/>
            </a:avLst>
          </a:prstGeom>
          <a:noFill/>
          <a:ln w="190500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AutoShape 6"/>
          <p:cNvCxnSpPr>
            <a:cxnSpLocks noChangeShapeType="1"/>
            <a:endCxn id="19476" idx="6"/>
          </p:cNvCxnSpPr>
          <p:nvPr/>
        </p:nvCxnSpPr>
        <p:spPr bwMode="auto">
          <a:xfrm rot="5400000">
            <a:off x="4986338" y="3586163"/>
            <a:ext cx="2268537" cy="2243137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2" name="AutoShape 7"/>
          <p:cNvCxnSpPr>
            <a:cxnSpLocks noChangeShapeType="1"/>
          </p:cNvCxnSpPr>
          <p:nvPr/>
        </p:nvCxnSpPr>
        <p:spPr bwMode="auto">
          <a:xfrm rot="10800000">
            <a:off x="895350" y="3716338"/>
            <a:ext cx="2465388" cy="2043112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743075" y="4230688"/>
            <a:ext cx="1900238" cy="954087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 err="1">
                <a:latin typeface="Calibri" pitchFamily="34" charset="0"/>
                <a:cs typeface="+mn-cs"/>
              </a:rPr>
              <a:t>Nitrobacter</a:t>
            </a:r>
            <a:endParaRPr lang="el-GR" sz="2800" i="1" dirty="0"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l-GR" sz="2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(βακτήριο)</a:t>
            </a:r>
            <a:endParaRPr lang="en-GB" sz="2800" i="1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1357313" y="2312988"/>
            <a:ext cx="1792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Απο</a:t>
            </a:r>
          </a:p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νιτροποίηση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4857750" y="2286000"/>
            <a:ext cx="1471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Αζωτο</a:t>
            </a:r>
          </a:p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δέσμευση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8153400" y="5334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 sz="4000">
              <a:latin typeface="Calibri" panose="020F0502020204030204" pitchFamily="34" charset="0"/>
            </a:endParaRPr>
          </a:p>
        </p:txBody>
      </p:sp>
      <p:cxnSp>
        <p:nvCxnSpPr>
          <p:cNvPr id="19467" name="AutoShape 13"/>
          <p:cNvCxnSpPr>
            <a:cxnSpLocks noChangeShapeType="1"/>
          </p:cNvCxnSpPr>
          <p:nvPr/>
        </p:nvCxnSpPr>
        <p:spPr bwMode="auto">
          <a:xfrm rot="5400000">
            <a:off x="7496969" y="1861344"/>
            <a:ext cx="1903413" cy="892175"/>
          </a:xfrm>
          <a:prstGeom prst="curvedConnector2">
            <a:avLst/>
          </a:prstGeom>
          <a:noFill/>
          <a:ln w="127000">
            <a:solidFill>
              <a:srgbClr val="FFFF00"/>
            </a:solidFill>
            <a:round/>
            <a:headEnd type="triangle" w="med" len="med"/>
            <a:tailEnd/>
          </a:ln>
          <a:effectLst>
            <a:outerShdw dist="107763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8" name="Text Box 14"/>
          <p:cNvSpPr txBox="1">
            <a:spLocks noChangeArrowheads="1"/>
          </p:cNvSpPr>
          <p:nvPr/>
        </p:nvSpPr>
        <p:spPr bwMode="auto">
          <a:xfrm rot="-3984211">
            <a:off x="7598570" y="2034381"/>
            <a:ext cx="1306512" cy="4603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σύνθεση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19469" name="Text Box 15"/>
          <p:cNvSpPr txBox="1">
            <a:spLocks noChangeArrowheads="1"/>
          </p:cNvSpPr>
          <p:nvPr/>
        </p:nvSpPr>
        <p:spPr bwMode="auto">
          <a:xfrm rot="-4183814">
            <a:off x="8695532" y="2385218"/>
            <a:ext cx="1473200" cy="461963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διάσπαση</a:t>
            </a:r>
            <a:endParaRPr lang="en-GB" altLang="el-GR">
              <a:latin typeface="Calibri" panose="020F0502020204030204" pitchFamily="34" charset="0"/>
            </a:endParaRPr>
          </a:p>
        </p:txBody>
      </p:sp>
      <p:cxnSp>
        <p:nvCxnSpPr>
          <p:cNvPr id="19470" name="AutoShape 19"/>
          <p:cNvCxnSpPr>
            <a:cxnSpLocks noChangeShapeType="1"/>
          </p:cNvCxnSpPr>
          <p:nvPr/>
        </p:nvCxnSpPr>
        <p:spPr bwMode="auto">
          <a:xfrm rot="5400000">
            <a:off x="7877175" y="1919288"/>
            <a:ext cx="1798637" cy="1074738"/>
          </a:xfrm>
          <a:prstGeom prst="curvedConnector2">
            <a:avLst/>
          </a:prstGeom>
          <a:noFill/>
          <a:ln w="127000">
            <a:solidFill>
              <a:srgbClr val="FFFF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206875" y="4275138"/>
            <a:ext cx="2276475" cy="954087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 err="1">
                <a:latin typeface="Calibri" pitchFamily="34" charset="0"/>
                <a:cs typeface="+mn-cs"/>
              </a:rPr>
              <a:t>Nitrosomonas</a:t>
            </a:r>
            <a:endParaRPr lang="el-GR" sz="2800" i="1" dirty="0"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l-GR" sz="2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(βακτήριο)</a:t>
            </a:r>
            <a:endParaRPr lang="en-GB" sz="2800" i="1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9472" name="Text Box 21"/>
          <p:cNvSpPr txBox="1">
            <a:spLocks noChangeArrowheads="1"/>
          </p:cNvSpPr>
          <p:nvPr/>
        </p:nvSpPr>
        <p:spPr bwMode="auto">
          <a:xfrm>
            <a:off x="9010650" y="5946775"/>
            <a:ext cx="1233488" cy="8318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ΚΥΚΛΟΣ</a:t>
            </a:r>
          </a:p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ΑΖΩΤΟΥ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19473" name="Oval 23"/>
          <p:cNvSpPr>
            <a:spLocks noChangeArrowheads="1"/>
          </p:cNvSpPr>
          <p:nvPr/>
        </p:nvSpPr>
        <p:spPr bwMode="auto">
          <a:xfrm>
            <a:off x="6715125" y="2708275"/>
            <a:ext cx="1411288" cy="10080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9474" name="Oval 24"/>
          <p:cNvSpPr>
            <a:spLocks noChangeArrowheads="1"/>
          </p:cNvSpPr>
          <p:nvPr/>
        </p:nvSpPr>
        <p:spPr bwMode="auto">
          <a:xfrm>
            <a:off x="3643313" y="2857500"/>
            <a:ext cx="995362" cy="8588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el-GR" altLang="el-GR" sz="4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75" name="Oval 25"/>
          <p:cNvSpPr>
            <a:spLocks noChangeArrowheads="1"/>
          </p:cNvSpPr>
          <p:nvPr/>
        </p:nvSpPr>
        <p:spPr bwMode="auto">
          <a:xfrm>
            <a:off x="0" y="2636838"/>
            <a:ext cx="1428750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76" name="Oval 26"/>
          <p:cNvSpPr>
            <a:spLocks noChangeArrowheads="1"/>
          </p:cNvSpPr>
          <p:nvPr/>
        </p:nvSpPr>
        <p:spPr bwMode="auto">
          <a:xfrm>
            <a:off x="3198813" y="5300663"/>
            <a:ext cx="1800225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9901" name="Oval 29"/>
          <p:cNvSpPr>
            <a:spLocks noChangeArrowheads="1"/>
          </p:cNvSpPr>
          <p:nvPr/>
        </p:nvSpPr>
        <p:spPr bwMode="auto">
          <a:xfrm>
            <a:off x="4505325" y="5948363"/>
            <a:ext cx="987425" cy="7223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4800" dirty="0">
                <a:solidFill>
                  <a:schemeClr val="bg1"/>
                </a:solidFill>
                <a:latin typeface="Calibri" pitchFamily="34" charset="0"/>
                <a:cs typeface="+mn-cs"/>
              </a:rPr>
              <a:t>Η</a:t>
            </a:r>
            <a:r>
              <a:rPr lang="el-GR" sz="4800" baseline="30000" dirty="0">
                <a:solidFill>
                  <a:schemeClr val="bg1"/>
                </a:solidFill>
                <a:latin typeface="Calibri" pitchFamily="34" charset="0"/>
                <a:cs typeface="+mn-cs"/>
              </a:rPr>
              <a:t>+</a:t>
            </a:r>
            <a:endParaRPr lang="el-GR" sz="48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9478" name="Oval 31"/>
          <p:cNvSpPr>
            <a:spLocks noChangeArrowheads="1"/>
          </p:cNvSpPr>
          <p:nvPr/>
        </p:nvSpPr>
        <p:spPr bwMode="auto">
          <a:xfrm>
            <a:off x="6786563" y="2708275"/>
            <a:ext cx="1339850" cy="10080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solidFill>
                  <a:schemeClr val="bg1"/>
                </a:solidFill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solidFill>
                  <a:schemeClr val="bg1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9479" name="Text Box 29"/>
          <p:cNvSpPr txBox="1">
            <a:spLocks noChangeArrowheads="1"/>
          </p:cNvSpPr>
          <p:nvPr/>
        </p:nvSpPr>
        <p:spPr bwMode="auto">
          <a:xfrm>
            <a:off x="-61913" y="5795963"/>
            <a:ext cx="2562226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>
                <a:solidFill>
                  <a:srgbClr val="FFFF00"/>
                </a:solidFill>
                <a:latin typeface="Calibri" panose="020F0502020204030204" pitchFamily="34" charset="0"/>
              </a:rPr>
              <a:t>Υπόγεια νερά</a:t>
            </a:r>
          </a:p>
          <a:p>
            <a:pPr eaLnBrk="1" hangingPunct="1"/>
            <a:r>
              <a:rPr lang="el-GR" altLang="el-GR" sz="2800">
                <a:solidFill>
                  <a:srgbClr val="FFFF00"/>
                </a:solidFill>
                <a:latin typeface="Calibri" panose="020F0502020204030204" pitchFamily="34" charset="0"/>
              </a:rPr>
              <a:t>(νιτρορύπανση)</a:t>
            </a:r>
          </a:p>
        </p:txBody>
      </p:sp>
      <p:sp>
        <p:nvSpPr>
          <p:cNvPr id="19480" name="AutoShape 3"/>
          <p:cNvSpPr>
            <a:spLocks noChangeArrowheads="1"/>
          </p:cNvSpPr>
          <p:nvPr/>
        </p:nvSpPr>
        <p:spPr bwMode="auto">
          <a:xfrm>
            <a:off x="4638675" y="2997200"/>
            <a:ext cx="2147888" cy="457200"/>
          </a:xfrm>
          <a:prstGeom prst="rightArrow">
            <a:avLst>
              <a:gd name="adj1" fmla="val 50000"/>
              <a:gd name="adj2" fmla="val 102441"/>
            </a:avLst>
          </a:prstGeom>
          <a:solidFill>
            <a:srgbClr val="0000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51825" y="6362352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FF000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FF0000"/>
              </a:solidFill>
              <a:latin typeface="Victorian LET" pitchFamily="2" charset="0"/>
              <a:cs typeface="+mn-cs"/>
            </a:endParaRPr>
          </a:p>
        </p:txBody>
      </p:sp>
      <p:sp>
        <p:nvSpPr>
          <p:cNvPr id="19482" name="Oval 33"/>
          <p:cNvSpPr>
            <a:spLocks noChangeArrowheads="1"/>
          </p:cNvSpPr>
          <p:nvPr/>
        </p:nvSpPr>
        <p:spPr bwMode="auto">
          <a:xfrm>
            <a:off x="7664450" y="115888"/>
            <a:ext cx="2508250" cy="1144587"/>
          </a:xfrm>
          <a:prstGeom prst="ellipse">
            <a:avLst/>
          </a:prstGeom>
          <a:solidFill>
            <a:srgbClr val="C00000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latin typeface="Calibri" panose="020F0502020204030204" pitchFamily="34" charset="0"/>
              </a:rPr>
              <a:t>Οργανική ύλη</a:t>
            </a:r>
            <a:endParaRPr lang="en-GB" altLang="el-GR" sz="2800">
              <a:latin typeface="Calibri" panose="020F0502020204030204" pitchFamily="34" charset="0"/>
            </a:endParaRPr>
          </a:p>
        </p:txBody>
      </p:sp>
      <p:sp>
        <p:nvSpPr>
          <p:cNvPr id="19483" name="TextBox 34"/>
          <p:cNvSpPr txBox="1">
            <a:spLocks noChangeArrowheads="1"/>
          </p:cNvSpPr>
          <p:nvPr/>
        </p:nvSpPr>
        <p:spPr bwMode="auto">
          <a:xfrm>
            <a:off x="1901825" y="212725"/>
            <a:ext cx="48736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600">
                <a:solidFill>
                  <a:srgbClr val="FFFF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Πρόσληψη από φυτά, βακτήρια, μύκητες</a:t>
            </a:r>
          </a:p>
          <a:p>
            <a:pPr algn="ctr" eaLnBrk="1" hangingPunct="1"/>
            <a:r>
              <a:rPr lang="en-US" altLang="el-GR" sz="3600">
                <a:latin typeface="Calibri" panose="020F0502020204030204" pitchFamily="34" charset="0"/>
              </a:rPr>
              <a:t> </a:t>
            </a:r>
            <a:r>
              <a:rPr lang="el-GR" altLang="el-GR" sz="3600">
                <a:latin typeface="Calibri" panose="020F0502020204030204" pitchFamily="34" charset="0"/>
              </a:rPr>
              <a:t>(</a:t>
            </a:r>
            <a:r>
              <a:rPr lang="en-US" altLang="el-GR" sz="3600">
                <a:latin typeface="Calibri" panose="020F0502020204030204" pitchFamily="34" charset="0"/>
              </a:rPr>
              <a:t>NO</a:t>
            </a:r>
            <a:r>
              <a:rPr lang="en-US" altLang="el-GR" sz="3600" baseline="-25000">
                <a:latin typeface="Calibri" panose="020F0502020204030204" pitchFamily="34" charset="0"/>
              </a:rPr>
              <a:t>3</a:t>
            </a:r>
            <a:r>
              <a:rPr lang="en-US" altLang="el-GR" sz="3600" baseline="30000">
                <a:latin typeface="Calibri" panose="020F0502020204030204" pitchFamily="34" charset="0"/>
              </a:rPr>
              <a:t>- </a:t>
            </a:r>
            <a:r>
              <a:rPr lang="en-US" altLang="el-GR" sz="3600">
                <a:latin typeface="Calibri" panose="020F0502020204030204" pitchFamily="34" charset="0"/>
                <a:sym typeface="Symbol" panose="05050102010706020507" pitchFamily="18" charset="2"/>
              </a:rPr>
              <a:t>NO</a:t>
            </a:r>
            <a:r>
              <a:rPr lang="en-US" altLang="el-GR" sz="3600" baseline="-25000">
                <a:latin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l-GR" sz="3600" baseline="30000">
                <a:latin typeface="Calibri" panose="020F0502020204030204" pitchFamily="34" charset="0"/>
                <a:sym typeface="Symbol" panose="05050102010706020507" pitchFamily="18" charset="2"/>
              </a:rPr>
              <a:t>-</a:t>
            </a:r>
            <a:r>
              <a:rPr lang="en-US" altLang="el-GR" sz="3600">
                <a:latin typeface="Calibri" panose="020F0502020204030204" pitchFamily="34" charset="0"/>
                <a:sym typeface="Symbol" panose="05050102010706020507" pitchFamily="18" charset="2"/>
              </a:rPr>
              <a:t>NH</a:t>
            </a:r>
            <a:r>
              <a:rPr lang="en-US" altLang="el-GR" sz="3600" baseline="-25000">
                <a:latin typeface="Calibri" panose="020F0502020204030204" pitchFamily="34" charset="0"/>
                <a:sym typeface="Symbol" panose="05050102010706020507" pitchFamily="18" charset="2"/>
              </a:rPr>
              <a:t>4</a:t>
            </a:r>
            <a:r>
              <a:rPr lang="en-US" altLang="el-GR" sz="3600" baseline="30000">
                <a:latin typeface="Calibri" panose="020F0502020204030204" pitchFamily="34" charset="0"/>
                <a:sym typeface="Symbol" panose="05050102010706020507" pitchFamily="18" charset="2"/>
              </a:rPr>
              <a:t>+</a:t>
            </a:r>
            <a:r>
              <a:rPr lang="el-GR" altLang="el-GR" sz="3600">
                <a:latin typeface="Calibri" panose="020F0502020204030204" pitchFamily="34" charset="0"/>
                <a:sym typeface="Symbol" panose="05050102010706020507" pitchFamily="18" charset="2"/>
              </a:rPr>
              <a:t>)</a:t>
            </a:r>
            <a:endParaRPr lang="el-GR" altLang="el-GR" sz="36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Arc 11"/>
          <p:cNvSpPr/>
          <p:nvPr/>
        </p:nvSpPr>
        <p:spPr bwMode="auto">
          <a:xfrm rot="14919416">
            <a:off x="1208881" y="859632"/>
            <a:ext cx="2081213" cy="2940050"/>
          </a:xfrm>
          <a:prstGeom prst="arc">
            <a:avLst>
              <a:gd name="adj1" fmla="val 16685174"/>
              <a:gd name="adj2" fmla="val 1709006"/>
            </a:avLst>
          </a:prstGeom>
          <a:noFill/>
          <a:ln w="190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47650" y="765175"/>
            <a:ext cx="98234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6000">
                <a:latin typeface="Calibri" panose="020F0502020204030204" pitchFamily="34" charset="0"/>
              </a:rPr>
              <a:t>ΚΥΚΛΟΣ ΤΟΥ ΑΖΩΤΟΥ ΣΤΗ ΒΙΟΣΦΑΙΡΑ ΑΠΟ ΤΑ ΠΡΩΤΑ ΒΗΜΑΤΑ ΤΗΣ ΕΞΕΛΙΞΗΣ </a:t>
            </a:r>
          </a:p>
          <a:p>
            <a:pPr algn="ctr" eaLnBrk="1" hangingPunct="1"/>
            <a:r>
              <a:rPr lang="el-GR" altLang="el-GR" sz="6000">
                <a:solidFill>
                  <a:srgbClr val="FFFF00"/>
                </a:solidFill>
                <a:latin typeface="Calibri" panose="020F0502020204030204" pitchFamily="34" charset="0"/>
              </a:rPr>
              <a:t>ΚΑΙ ΜΕ ΤΗΝ ΠΑΡΕΜΒΑΣΗ ΤΟΥ ΑΝΘΡΩΠΟΥ</a:t>
            </a:r>
            <a:endParaRPr lang="en-US" altLang="el-GR" sz="60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8"/>
          <p:cNvSpPr>
            <a:spLocks noChangeArrowheads="1"/>
          </p:cNvSpPr>
          <p:nvPr/>
        </p:nvSpPr>
        <p:spPr bwMode="auto">
          <a:xfrm>
            <a:off x="174625" y="3500438"/>
            <a:ext cx="574675" cy="2376487"/>
          </a:xfrm>
          <a:prstGeom prst="downArrow">
            <a:avLst>
              <a:gd name="adj1" fmla="val 50000"/>
              <a:gd name="adj2" fmla="val 971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21507" name="AutoShape 2"/>
          <p:cNvSpPr>
            <a:spLocks noChangeArrowheads="1"/>
          </p:cNvSpPr>
          <p:nvPr/>
        </p:nvSpPr>
        <p:spPr bwMode="auto">
          <a:xfrm>
            <a:off x="1357313" y="2997200"/>
            <a:ext cx="2286000" cy="457200"/>
          </a:xfrm>
          <a:prstGeom prst="rightArrow">
            <a:avLst>
              <a:gd name="adj1" fmla="val 50000"/>
              <a:gd name="adj2" fmla="val 91227"/>
            </a:avLst>
          </a:prstGeom>
          <a:solidFill>
            <a:srgbClr val="0000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cxnSp>
        <p:nvCxnSpPr>
          <p:cNvPr id="21508" name="AutoShape 5"/>
          <p:cNvCxnSpPr>
            <a:cxnSpLocks noChangeShapeType="1"/>
          </p:cNvCxnSpPr>
          <p:nvPr/>
        </p:nvCxnSpPr>
        <p:spPr bwMode="auto">
          <a:xfrm>
            <a:off x="6408738" y="1671638"/>
            <a:ext cx="1111250" cy="965200"/>
          </a:xfrm>
          <a:prstGeom prst="curvedConnector3">
            <a:avLst>
              <a:gd name="adj1" fmla="val 91171"/>
            </a:avLst>
          </a:prstGeom>
          <a:noFill/>
          <a:ln w="190500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9" name="AutoShape 6"/>
          <p:cNvCxnSpPr>
            <a:cxnSpLocks noChangeShapeType="1"/>
            <a:endCxn id="21526" idx="6"/>
          </p:cNvCxnSpPr>
          <p:nvPr/>
        </p:nvCxnSpPr>
        <p:spPr bwMode="auto">
          <a:xfrm rot="5400000">
            <a:off x="4986338" y="3586163"/>
            <a:ext cx="2268537" cy="2243137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0" name="AutoShape 7"/>
          <p:cNvCxnSpPr>
            <a:cxnSpLocks noChangeShapeType="1"/>
          </p:cNvCxnSpPr>
          <p:nvPr/>
        </p:nvCxnSpPr>
        <p:spPr bwMode="auto">
          <a:xfrm rot="10800000">
            <a:off x="895350" y="3716338"/>
            <a:ext cx="2465388" cy="2043112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743075" y="4230688"/>
            <a:ext cx="1900238" cy="954087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 err="1">
                <a:latin typeface="Calibri" pitchFamily="34" charset="0"/>
                <a:cs typeface="+mn-cs"/>
              </a:rPr>
              <a:t>Nitrobacter</a:t>
            </a:r>
            <a:endParaRPr lang="el-GR" sz="2800" i="1" dirty="0"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l-GR" sz="2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(βακτήριο)</a:t>
            </a:r>
            <a:endParaRPr lang="en-GB" sz="2800" i="1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1357313" y="2312988"/>
            <a:ext cx="1792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Απο</a:t>
            </a:r>
          </a:p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νιτροποίηση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4857750" y="2286000"/>
            <a:ext cx="1471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Αζωτο</a:t>
            </a:r>
          </a:p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δέσμευση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8153400" y="5334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 sz="4000">
              <a:latin typeface="Calibri" panose="020F0502020204030204" pitchFamily="34" charset="0"/>
            </a:endParaRPr>
          </a:p>
        </p:txBody>
      </p:sp>
      <p:cxnSp>
        <p:nvCxnSpPr>
          <p:cNvPr id="21515" name="AutoShape 13"/>
          <p:cNvCxnSpPr>
            <a:cxnSpLocks noChangeShapeType="1"/>
          </p:cNvCxnSpPr>
          <p:nvPr/>
        </p:nvCxnSpPr>
        <p:spPr bwMode="auto">
          <a:xfrm rot="5400000">
            <a:off x="7496969" y="1861344"/>
            <a:ext cx="1903413" cy="892175"/>
          </a:xfrm>
          <a:prstGeom prst="curvedConnector2">
            <a:avLst/>
          </a:prstGeom>
          <a:noFill/>
          <a:ln w="127000">
            <a:solidFill>
              <a:srgbClr val="FFFF00"/>
            </a:solidFill>
            <a:round/>
            <a:headEnd type="triangle" w="med" len="med"/>
            <a:tailEnd/>
          </a:ln>
          <a:effectLst>
            <a:outerShdw dist="107763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6" name="Text Box 14"/>
          <p:cNvSpPr txBox="1">
            <a:spLocks noChangeArrowheads="1"/>
          </p:cNvSpPr>
          <p:nvPr/>
        </p:nvSpPr>
        <p:spPr bwMode="auto">
          <a:xfrm rot="-3984211">
            <a:off x="7598570" y="2034381"/>
            <a:ext cx="1306512" cy="4603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σύνθεση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 rot="-4183814">
            <a:off x="8695532" y="2385218"/>
            <a:ext cx="1473200" cy="461963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διάσπαση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21518" name="AutoShape 17"/>
          <p:cNvSpPr>
            <a:spLocks noChangeArrowheads="1"/>
          </p:cNvSpPr>
          <p:nvPr/>
        </p:nvSpPr>
        <p:spPr bwMode="auto">
          <a:xfrm>
            <a:off x="174625" y="908050"/>
            <a:ext cx="503238" cy="1766888"/>
          </a:xfrm>
          <a:prstGeom prst="downArrow">
            <a:avLst>
              <a:gd name="adj1" fmla="val 50000"/>
              <a:gd name="adj2" fmla="val 87776"/>
            </a:avLst>
          </a:prstGeom>
          <a:solidFill>
            <a:srgbClr val="0000CC">
              <a:alpha val="50195"/>
            </a:srgbClr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21519" name="AutoShape 18"/>
          <p:cNvSpPr>
            <a:spLocks noChangeArrowheads="1"/>
          </p:cNvSpPr>
          <p:nvPr/>
        </p:nvSpPr>
        <p:spPr bwMode="auto">
          <a:xfrm>
            <a:off x="7519988" y="3643313"/>
            <a:ext cx="565150" cy="1143000"/>
          </a:xfrm>
          <a:prstGeom prst="upArrow">
            <a:avLst>
              <a:gd name="adj1" fmla="val 50000"/>
              <a:gd name="adj2" fmla="val 33708"/>
            </a:avLst>
          </a:prstGeom>
          <a:solidFill>
            <a:srgbClr val="0000CC">
              <a:alpha val="50195"/>
            </a:srgbClr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cxnSp>
        <p:nvCxnSpPr>
          <p:cNvPr id="21520" name="AutoShape 19"/>
          <p:cNvCxnSpPr>
            <a:cxnSpLocks noChangeShapeType="1"/>
          </p:cNvCxnSpPr>
          <p:nvPr/>
        </p:nvCxnSpPr>
        <p:spPr bwMode="auto">
          <a:xfrm rot="5400000">
            <a:off x="7877175" y="1919288"/>
            <a:ext cx="1798637" cy="1074738"/>
          </a:xfrm>
          <a:prstGeom prst="curvedConnector2">
            <a:avLst/>
          </a:prstGeom>
          <a:noFill/>
          <a:ln w="127000">
            <a:solidFill>
              <a:srgbClr val="FFFF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206875" y="4275138"/>
            <a:ext cx="2276475" cy="954087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 err="1">
                <a:latin typeface="Calibri" pitchFamily="34" charset="0"/>
                <a:cs typeface="+mn-cs"/>
              </a:rPr>
              <a:t>Nitrosomonas</a:t>
            </a:r>
            <a:endParaRPr lang="el-GR" sz="2800" i="1" dirty="0"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l-GR" sz="2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(βακτήριο)</a:t>
            </a:r>
            <a:endParaRPr lang="en-GB" sz="2800" i="1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1522" name="Text Box 21"/>
          <p:cNvSpPr txBox="1">
            <a:spLocks noChangeArrowheads="1"/>
          </p:cNvSpPr>
          <p:nvPr/>
        </p:nvSpPr>
        <p:spPr bwMode="auto">
          <a:xfrm>
            <a:off x="9010650" y="5946775"/>
            <a:ext cx="1233488" cy="8318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ΚΥΚΛΟΣ</a:t>
            </a:r>
          </a:p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ΑΖΩΤΟΥ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21523" name="Oval 23"/>
          <p:cNvSpPr>
            <a:spLocks noChangeArrowheads="1"/>
          </p:cNvSpPr>
          <p:nvPr/>
        </p:nvSpPr>
        <p:spPr bwMode="auto">
          <a:xfrm>
            <a:off x="6715125" y="2708275"/>
            <a:ext cx="1411288" cy="10080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21524" name="Oval 24"/>
          <p:cNvSpPr>
            <a:spLocks noChangeArrowheads="1"/>
          </p:cNvSpPr>
          <p:nvPr/>
        </p:nvSpPr>
        <p:spPr bwMode="auto">
          <a:xfrm>
            <a:off x="3643313" y="2857500"/>
            <a:ext cx="995362" cy="8588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el-GR" altLang="el-GR" sz="4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525" name="Oval 25"/>
          <p:cNvSpPr>
            <a:spLocks noChangeArrowheads="1"/>
          </p:cNvSpPr>
          <p:nvPr/>
        </p:nvSpPr>
        <p:spPr bwMode="auto">
          <a:xfrm>
            <a:off x="0" y="2636838"/>
            <a:ext cx="1428750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526" name="Oval 26"/>
          <p:cNvSpPr>
            <a:spLocks noChangeArrowheads="1"/>
          </p:cNvSpPr>
          <p:nvPr/>
        </p:nvSpPr>
        <p:spPr bwMode="auto">
          <a:xfrm>
            <a:off x="3198813" y="5300663"/>
            <a:ext cx="1800225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527" name="Text Box 27"/>
          <p:cNvSpPr txBox="1">
            <a:spLocks noChangeArrowheads="1"/>
          </p:cNvSpPr>
          <p:nvPr/>
        </p:nvSpPr>
        <p:spPr bwMode="auto">
          <a:xfrm>
            <a:off x="7643813" y="4581525"/>
            <a:ext cx="2035175" cy="830263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Αμμωνιακά λιπάσματα</a:t>
            </a:r>
          </a:p>
        </p:txBody>
      </p:sp>
      <p:sp>
        <p:nvSpPr>
          <p:cNvPr id="21528" name="Text Box 28"/>
          <p:cNvSpPr txBox="1">
            <a:spLocks noChangeArrowheads="1"/>
          </p:cNvSpPr>
          <p:nvPr/>
        </p:nvSpPr>
        <p:spPr bwMode="auto">
          <a:xfrm>
            <a:off x="0" y="0"/>
            <a:ext cx="2035175" cy="830263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Νιτρικά λιπάσματα</a:t>
            </a:r>
          </a:p>
        </p:txBody>
      </p:sp>
      <p:sp>
        <p:nvSpPr>
          <p:cNvPr id="79901" name="Oval 29"/>
          <p:cNvSpPr>
            <a:spLocks noChangeArrowheads="1"/>
          </p:cNvSpPr>
          <p:nvPr/>
        </p:nvSpPr>
        <p:spPr bwMode="auto">
          <a:xfrm>
            <a:off x="4505325" y="5948363"/>
            <a:ext cx="987425" cy="7223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4800" dirty="0">
                <a:solidFill>
                  <a:schemeClr val="bg1"/>
                </a:solidFill>
                <a:latin typeface="Calibri" pitchFamily="34" charset="0"/>
                <a:cs typeface="+mn-cs"/>
              </a:rPr>
              <a:t>Η</a:t>
            </a:r>
            <a:r>
              <a:rPr lang="el-GR" sz="4800" baseline="30000" dirty="0">
                <a:solidFill>
                  <a:schemeClr val="bg1"/>
                </a:solidFill>
                <a:latin typeface="Calibri" pitchFamily="34" charset="0"/>
                <a:cs typeface="+mn-cs"/>
              </a:rPr>
              <a:t>+</a:t>
            </a:r>
            <a:endParaRPr lang="el-GR" sz="48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1530" name="Oval 31"/>
          <p:cNvSpPr>
            <a:spLocks noChangeArrowheads="1"/>
          </p:cNvSpPr>
          <p:nvPr/>
        </p:nvSpPr>
        <p:spPr bwMode="auto">
          <a:xfrm>
            <a:off x="6786563" y="2708275"/>
            <a:ext cx="1339850" cy="10080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solidFill>
                  <a:schemeClr val="bg1"/>
                </a:solidFill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solidFill>
                  <a:schemeClr val="bg1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21531" name="Text Box 29"/>
          <p:cNvSpPr txBox="1">
            <a:spLocks noChangeArrowheads="1"/>
          </p:cNvSpPr>
          <p:nvPr/>
        </p:nvSpPr>
        <p:spPr bwMode="auto">
          <a:xfrm>
            <a:off x="-61913" y="5795963"/>
            <a:ext cx="2562226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>
                <a:solidFill>
                  <a:srgbClr val="FFFF00"/>
                </a:solidFill>
                <a:latin typeface="Calibri" panose="020F0502020204030204" pitchFamily="34" charset="0"/>
              </a:rPr>
              <a:t>Υπόγεια νερά</a:t>
            </a:r>
          </a:p>
          <a:p>
            <a:pPr eaLnBrk="1" hangingPunct="1"/>
            <a:r>
              <a:rPr lang="el-GR" altLang="el-GR" sz="2800">
                <a:solidFill>
                  <a:srgbClr val="FFFF00"/>
                </a:solidFill>
                <a:latin typeface="Calibri" panose="020F0502020204030204" pitchFamily="34" charset="0"/>
              </a:rPr>
              <a:t>(νιτρορύπανση)</a:t>
            </a:r>
          </a:p>
        </p:txBody>
      </p:sp>
      <p:sp>
        <p:nvSpPr>
          <p:cNvPr id="21532" name="AutoShape 3"/>
          <p:cNvSpPr>
            <a:spLocks noChangeArrowheads="1"/>
          </p:cNvSpPr>
          <p:nvPr/>
        </p:nvSpPr>
        <p:spPr bwMode="auto">
          <a:xfrm>
            <a:off x="4638675" y="2997200"/>
            <a:ext cx="2147888" cy="457200"/>
          </a:xfrm>
          <a:prstGeom prst="rightArrow">
            <a:avLst>
              <a:gd name="adj1" fmla="val 50000"/>
              <a:gd name="adj2" fmla="val 102441"/>
            </a:avLst>
          </a:prstGeom>
          <a:solidFill>
            <a:srgbClr val="0000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51825" y="6362352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FF000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FF0000"/>
              </a:solidFill>
              <a:latin typeface="Victorian LET" pitchFamily="2" charset="0"/>
              <a:cs typeface="+mn-cs"/>
            </a:endParaRPr>
          </a:p>
        </p:txBody>
      </p:sp>
      <p:sp>
        <p:nvSpPr>
          <p:cNvPr id="21534" name="Oval 33"/>
          <p:cNvSpPr>
            <a:spLocks noChangeArrowheads="1"/>
          </p:cNvSpPr>
          <p:nvPr/>
        </p:nvSpPr>
        <p:spPr bwMode="auto">
          <a:xfrm>
            <a:off x="7664450" y="115888"/>
            <a:ext cx="2508250" cy="1144587"/>
          </a:xfrm>
          <a:prstGeom prst="ellipse">
            <a:avLst/>
          </a:prstGeom>
          <a:solidFill>
            <a:srgbClr val="C00000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latin typeface="Calibri" panose="020F0502020204030204" pitchFamily="34" charset="0"/>
              </a:rPr>
              <a:t>Οργανική ύλη</a:t>
            </a:r>
            <a:endParaRPr lang="en-GB" altLang="el-GR" sz="2800">
              <a:latin typeface="Calibri" panose="020F0502020204030204" pitchFamily="34" charset="0"/>
            </a:endParaRPr>
          </a:p>
        </p:txBody>
      </p:sp>
      <p:sp>
        <p:nvSpPr>
          <p:cNvPr id="21535" name="TextBox 34"/>
          <p:cNvSpPr txBox="1">
            <a:spLocks noChangeArrowheads="1"/>
          </p:cNvSpPr>
          <p:nvPr/>
        </p:nvSpPr>
        <p:spPr bwMode="auto">
          <a:xfrm>
            <a:off x="1901825" y="212725"/>
            <a:ext cx="48736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600">
                <a:solidFill>
                  <a:srgbClr val="FFFF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Πρόσληψη από φυτά, βακτήρια, μύκητες</a:t>
            </a:r>
          </a:p>
          <a:p>
            <a:pPr algn="ctr" eaLnBrk="1" hangingPunct="1"/>
            <a:r>
              <a:rPr lang="en-US" altLang="el-GR" sz="3600">
                <a:latin typeface="Calibri" panose="020F0502020204030204" pitchFamily="34" charset="0"/>
              </a:rPr>
              <a:t> </a:t>
            </a:r>
            <a:r>
              <a:rPr lang="el-GR" altLang="el-GR" sz="3600">
                <a:latin typeface="Calibri" panose="020F0502020204030204" pitchFamily="34" charset="0"/>
              </a:rPr>
              <a:t>(</a:t>
            </a:r>
            <a:r>
              <a:rPr lang="en-US" altLang="el-GR" sz="3600">
                <a:latin typeface="Calibri" panose="020F0502020204030204" pitchFamily="34" charset="0"/>
              </a:rPr>
              <a:t>NO</a:t>
            </a:r>
            <a:r>
              <a:rPr lang="en-US" altLang="el-GR" sz="3600" baseline="-25000">
                <a:latin typeface="Calibri" panose="020F0502020204030204" pitchFamily="34" charset="0"/>
              </a:rPr>
              <a:t>3</a:t>
            </a:r>
            <a:r>
              <a:rPr lang="en-US" altLang="el-GR" sz="3600" baseline="30000">
                <a:latin typeface="Calibri" panose="020F0502020204030204" pitchFamily="34" charset="0"/>
              </a:rPr>
              <a:t>- </a:t>
            </a:r>
            <a:r>
              <a:rPr lang="en-US" altLang="el-GR" sz="3600">
                <a:latin typeface="Calibri" panose="020F0502020204030204" pitchFamily="34" charset="0"/>
                <a:sym typeface="Symbol" panose="05050102010706020507" pitchFamily="18" charset="2"/>
              </a:rPr>
              <a:t>NO</a:t>
            </a:r>
            <a:r>
              <a:rPr lang="en-US" altLang="el-GR" sz="3600" baseline="-25000">
                <a:latin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l-GR" sz="3600" baseline="30000">
                <a:latin typeface="Calibri" panose="020F0502020204030204" pitchFamily="34" charset="0"/>
                <a:sym typeface="Symbol" panose="05050102010706020507" pitchFamily="18" charset="2"/>
              </a:rPr>
              <a:t>-</a:t>
            </a:r>
            <a:r>
              <a:rPr lang="en-US" altLang="el-GR" sz="3600">
                <a:latin typeface="Calibri" panose="020F0502020204030204" pitchFamily="34" charset="0"/>
                <a:sym typeface="Symbol" panose="05050102010706020507" pitchFamily="18" charset="2"/>
              </a:rPr>
              <a:t>NH</a:t>
            </a:r>
            <a:r>
              <a:rPr lang="en-US" altLang="el-GR" sz="3600" baseline="-25000">
                <a:latin typeface="Calibri" panose="020F0502020204030204" pitchFamily="34" charset="0"/>
                <a:sym typeface="Symbol" panose="05050102010706020507" pitchFamily="18" charset="2"/>
              </a:rPr>
              <a:t>4</a:t>
            </a:r>
            <a:r>
              <a:rPr lang="en-US" altLang="el-GR" sz="3600" baseline="30000">
                <a:latin typeface="Calibri" panose="020F0502020204030204" pitchFamily="34" charset="0"/>
                <a:sym typeface="Symbol" panose="05050102010706020507" pitchFamily="18" charset="2"/>
              </a:rPr>
              <a:t>+</a:t>
            </a:r>
            <a:r>
              <a:rPr lang="el-GR" altLang="el-GR" sz="3600">
                <a:latin typeface="Calibri" panose="020F0502020204030204" pitchFamily="34" charset="0"/>
                <a:sym typeface="Symbol" panose="05050102010706020507" pitchFamily="18" charset="2"/>
              </a:rPr>
              <a:t>)</a:t>
            </a:r>
            <a:endParaRPr lang="el-GR" altLang="el-GR" sz="36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Arc 11"/>
          <p:cNvSpPr/>
          <p:nvPr/>
        </p:nvSpPr>
        <p:spPr bwMode="auto">
          <a:xfrm rot="14919416">
            <a:off x="1208881" y="859632"/>
            <a:ext cx="2081213" cy="2940050"/>
          </a:xfrm>
          <a:prstGeom prst="arc">
            <a:avLst>
              <a:gd name="adj1" fmla="val 16685174"/>
              <a:gd name="adj2" fmla="val 1709006"/>
            </a:avLst>
          </a:prstGeom>
          <a:noFill/>
          <a:ln w="190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GregDiamantidis\Documents\REC09\Anaktisi09\POOL-FIG-SLIDES\EIKONES ΜΑΘΗΜΑΤΟΣ-ΠΡΟ&amp;ΜΕΤΑ\Topia\P514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3"/>
          <a:stretch>
            <a:fillRect/>
          </a:stretch>
        </p:blipFill>
        <p:spPr bwMode="auto">
          <a:xfrm>
            <a:off x="-112713" y="0"/>
            <a:ext cx="10547351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2551113" y="188913"/>
            <a:ext cx="5472112" cy="18161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latin typeface="Calibri" panose="020F0502020204030204" pitchFamily="34" charset="0"/>
              </a:rPr>
              <a:t>Ο άνθρωπος για να καλύψει τις ανάγκες των φυτών σε άζωτο προσθέτει στο έδαφος αζωτούχα λιπάσματα</a:t>
            </a: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390525" y="3357563"/>
            <a:ext cx="9505950" cy="2554287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000">
                <a:latin typeface="Calibri" panose="020F0502020204030204" pitchFamily="34" charset="0"/>
              </a:rPr>
              <a:t>Συμπέρασμα: οι Γεωπόνοι διαχειρίζονται το άζωτο στον πλανήτη ΓΗ. Αλλά συνετή διαχείριση απαιτεί τη γνώση του κύκλου του αζώτου στη βιόσφαιρα...</a:t>
            </a:r>
          </a:p>
        </p:txBody>
      </p:sp>
      <p:sp>
        <p:nvSpPr>
          <p:cNvPr id="22533" name="Text Box 27"/>
          <p:cNvSpPr txBox="1">
            <a:spLocks noChangeArrowheads="1"/>
          </p:cNvSpPr>
          <p:nvPr/>
        </p:nvSpPr>
        <p:spPr bwMode="auto">
          <a:xfrm>
            <a:off x="8077200" y="1989138"/>
            <a:ext cx="2106613" cy="954087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latin typeface="Calibri" panose="020F0502020204030204" pitchFamily="34" charset="0"/>
              </a:rPr>
              <a:t>Αμμωνιακά λιπάσματα</a:t>
            </a:r>
          </a:p>
        </p:txBody>
      </p:sp>
      <p:sp>
        <p:nvSpPr>
          <p:cNvPr id="22534" name="Text Box 27"/>
          <p:cNvSpPr txBox="1">
            <a:spLocks noChangeArrowheads="1"/>
          </p:cNvSpPr>
          <p:nvPr/>
        </p:nvSpPr>
        <p:spPr bwMode="auto">
          <a:xfrm>
            <a:off x="390525" y="1989138"/>
            <a:ext cx="2160588" cy="954087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latin typeface="Calibri" panose="020F0502020204030204" pitchFamily="34" charset="0"/>
              </a:rPr>
              <a:t>Νιτρικά λιπάσματα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8"/>
          <p:cNvSpPr>
            <a:spLocks noChangeArrowheads="1"/>
          </p:cNvSpPr>
          <p:nvPr/>
        </p:nvSpPr>
        <p:spPr bwMode="auto">
          <a:xfrm>
            <a:off x="174625" y="3500438"/>
            <a:ext cx="574675" cy="2376487"/>
          </a:xfrm>
          <a:prstGeom prst="downArrow">
            <a:avLst>
              <a:gd name="adj1" fmla="val 50000"/>
              <a:gd name="adj2" fmla="val 971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1357313" y="2997200"/>
            <a:ext cx="2286000" cy="457200"/>
          </a:xfrm>
          <a:prstGeom prst="rightArrow">
            <a:avLst>
              <a:gd name="adj1" fmla="val 50000"/>
              <a:gd name="adj2" fmla="val 91227"/>
            </a:avLst>
          </a:prstGeom>
          <a:solidFill>
            <a:srgbClr val="0000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cxnSp>
        <p:nvCxnSpPr>
          <p:cNvPr id="23556" name="AutoShape 5"/>
          <p:cNvCxnSpPr>
            <a:cxnSpLocks noChangeShapeType="1"/>
          </p:cNvCxnSpPr>
          <p:nvPr/>
        </p:nvCxnSpPr>
        <p:spPr bwMode="auto">
          <a:xfrm>
            <a:off x="6408738" y="1671638"/>
            <a:ext cx="1111250" cy="965200"/>
          </a:xfrm>
          <a:prstGeom prst="curvedConnector3">
            <a:avLst>
              <a:gd name="adj1" fmla="val 91171"/>
            </a:avLst>
          </a:prstGeom>
          <a:noFill/>
          <a:ln w="190500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7" name="AutoShape 6"/>
          <p:cNvCxnSpPr>
            <a:cxnSpLocks noChangeShapeType="1"/>
            <a:endCxn id="23574" idx="6"/>
          </p:cNvCxnSpPr>
          <p:nvPr/>
        </p:nvCxnSpPr>
        <p:spPr bwMode="auto">
          <a:xfrm rot="5400000">
            <a:off x="4986338" y="3586163"/>
            <a:ext cx="2268537" cy="2243137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8" name="AutoShape 7"/>
          <p:cNvCxnSpPr>
            <a:cxnSpLocks noChangeShapeType="1"/>
          </p:cNvCxnSpPr>
          <p:nvPr/>
        </p:nvCxnSpPr>
        <p:spPr bwMode="auto">
          <a:xfrm rot="10800000">
            <a:off x="895350" y="3716338"/>
            <a:ext cx="2465388" cy="2043112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743075" y="4230688"/>
            <a:ext cx="1900238" cy="954087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 err="1">
                <a:latin typeface="Calibri" pitchFamily="34" charset="0"/>
                <a:cs typeface="+mn-cs"/>
              </a:rPr>
              <a:t>Nitrobacter</a:t>
            </a:r>
            <a:endParaRPr lang="el-GR" sz="2800" i="1" dirty="0"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l-GR" sz="2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(βακτήριο)</a:t>
            </a:r>
            <a:endParaRPr lang="en-GB" sz="2800" i="1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1357313" y="2312988"/>
            <a:ext cx="1792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Απο</a:t>
            </a:r>
          </a:p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νιτροποίηση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4857750" y="2286000"/>
            <a:ext cx="1471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Αζωτο</a:t>
            </a:r>
          </a:p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δέσμευση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8153400" y="5334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 sz="4000">
              <a:latin typeface="Calibri" panose="020F0502020204030204" pitchFamily="34" charset="0"/>
            </a:endParaRPr>
          </a:p>
        </p:txBody>
      </p:sp>
      <p:cxnSp>
        <p:nvCxnSpPr>
          <p:cNvPr id="23563" name="AutoShape 13"/>
          <p:cNvCxnSpPr>
            <a:cxnSpLocks noChangeShapeType="1"/>
          </p:cNvCxnSpPr>
          <p:nvPr/>
        </p:nvCxnSpPr>
        <p:spPr bwMode="auto">
          <a:xfrm rot="5400000">
            <a:off x="7496969" y="1861344"/>
            <a:ext cx="1903413" cy="892175"/>
          </a:xfrm>
          <a:prstGeom prst="curvedConnector2">
            <a:avLst/>
          </a:prstGeom>
          <a:noFill/>
          <a:ln w="127000">
            <a:solidFill>
              <a:srgbClr val="FFFF00"/>
            </a:solidFill>
            <a:round/>
            <a:headEnd type="triangle" w="med" len="med"/>
            <a:tailEnd/>
          </a:ln>
          <a:effectLst>
            <a:outerShdw dist="107763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4" name="Text Box 14"/>
          <p:cNvSpPr txBox="1">
            <a:spLocks noChangeArrowheads="1"/>
          </p:cNvSpPr>
          <p:nvPr/>
        </p:nvSpPr>
        <p:spPr bwMode="auto">
          <a:xfrm rot="-3984211">
            <a:off x="7598570" y="2034381"/>
            <a:ext cx="1306512" cy="4603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σύνθεση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 rot="-4183814">
            <a:off x="8695532" y="2385218"/>
            <a:ext cx="1473200" cy="461963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διάσπαση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23566" name="AutoShape 17"/>
          <p:cNvSpPr>
            <a:spLocks noChangeArrowheads="1"/>
          </p:cNvSpPr>
          <p:nvPr/>
        </p:nvSpPr>
        <p:spPr bwMode="auto">
          <a:xfrm>
            <a:off x="174625" y="908050"/>
            <a:ext cx="503238" cy="1766888"/>
          </a:xfrm>
          <a:prstGeom prst="downArrow">
            <a:avLst>
              <a:gd name="adj1" fmla="val 50000"/>
              <a:gd name="adj2" fmla="val 87776"/>
            </a:avLst>
          </a:prstGeom>
          <a:solidFill>
            <a:srgbClr val="0000CC">
              <a:alpha val="50195"/>
            </a:srgbClr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23567" name="AutoShape 18"/>
          <p:cNvSpPr>
            <a:spLocks noChangeArrowheads="1"/>
          </p:cNvSpPr>
          <p:nvPr/>
        </p:nvSpPr>
        <p:spPr bwMode="auto">
          <a:xfrm>
            <a:off x="7519988" y="3643313"/>
            <a:ext cx="565150" cy="1143000"/>
          </a:xfrm>
          <a:prstGeom prst="upArrow">
            <a:avLst>
              <a:gd name="adj1" fmla="val 50000"/>
              <a:gd name="adj2" fmla="val 33708"/>
            </a:avLst>
          </a:prstGeom>
          <a:solidFill>
            <a:srgbClr val="0000CC">
              <a:alpha val="50195"/>
            </a:srgbClr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cxnSp>
        <p:nvCxnSpPr>
          <p:cNvPr id="23568" name="AutoShape 19"/>
          <p:cNvCxnSpPr>
            <a:cxnSpLocks noChangeShapeType="1"/>
          </p:cNvCxnSpPr>
          <p:nvPr/>
        </p:nvCxnSpPr>
        <p:spPr bwMode="auto">
          <a:xfrm rot="5400000">
            <a:off x="7877175" y="1919288"/>
            <a:ext cx="1798637" cy="1074738"/>
          </a:xfrm>
          <a:prstGeom prst="curvedConnector2">
            <a:avLst/>
          </a:prstGeom>
          <a:noFill/>
          <a:ln w="127000">
            <a:solidFill>
              <a:srgbClr val="FFFF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206875" y="4275138"/>
            <a:ext cx="2276475" cy="954087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 err="1">
                <a:latin typeface="Calibri" pitchFamily="34" charset="0"/>
                <a:cs typeface="+mn-cs"/>
              </a:rPr>
              <a:t>Nitrosomonas</a:t>
            </a:r>
            <a:endParaRPr lang="el-GR" sz="2800" i="1" dirty="0"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l-GR" sz="2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(βακτήριο)</a:t>
            </a:r>
            <a:endParaRPr lang="en-GB" sz="2800" i="1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3570" name="Text Box 21"/>
          <p:cNvSpPr txBox="1">
            <a:spLocks noChangeArrowheads="1"/>
          </p:cNvSpPr>
          <p:nvPr/>
        </p:nvSpPr>
        <p:spPr bwMode="auto">
          <a:xfrm>
            <a:off x="9010650" y="5946775"/>
            <a:ext cx="1233488" cy="8318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ΚΥΚΛΟΣ</a:t>
            </a:r>
          </a:p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ΑΖΩΤΟΥ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23571" name="Oval 23"/>
          <p:cNvSpPr>
            <a:spLocks noChangeArrowheads="1"/>
          </p:cNvSpPr>
          <p:nvPr/>
        </p:nvSpPr>
        <p:spPr bwMode="auto">
          <a:xfrm>
            <a:off x="6715125" y="2708275"/>
            <a:ext cx="1411288" cy="10080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23572" name="Oval 24"/>
          <p:cNvSpPr>
            <a:spLocks noChangeArrowheads="1"/>
          </p:cNvSpPr>
          <p:nvPr/>
        </p:nvSpPr>
        <p:spPr bwMode="auto">
          <a:xfrm>
            <a:off x="3643313" y="2857500"/>
            <a:ext cx="995362" cy="8588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el-GR" altLang="el-GR" sz="4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3573" name="Oval 25"/>
          <p:cNvSpPr>
            <a:spLocks noChangeArrowheads="1"/>
          </p:cNvSpPr>
          <p:nvPr/>
        </p:nvSpPr>
        <p:spPr bwMode="auto">
          <a:xfrm>
            <a:off x="0" y="2636838"/>
            <a:ext cx="1428750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3574" name="Oval 26"/>
          <p:cNvSpPr>
            <a:spLocks noChangeArrowheads="1"/>
          </p:cNvSpPr>
          <p:nvPr/>
        </p:nvSpPr>
        <p:spPr bwMode="auto">
          <a:xfrm>
            <a:off x="3198813" y="5300663"/>
            <a:ext cx="1800225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3575" name="Text Box 27"/>
          <p:cNvSpPr txBox="1">
            <a:spLocks noChangeArrowheads="1"/>
          </p:cNvSpPr>
          <p:nvPr/>
        </p:nvSpPr>
        <p:spPr bwMode="auto">
          <a:xfrm>
            <a:off x="7643813" y="4581525"/>
            <a:ext cx="2035175" cy="830263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Αμμωνιακά λιπάσματα</a:t>
            </a:r>
          </a:p>
        </p:txBody>
      </p:sp>
      <p:sp>
        <p:nvSpPr>
          <p:cNvPr id="23576" name="Text Box 28"/>
          <p:cNvSpPr txBox="1">
            <a:spLocks noChangeArrowheads="1"/>
          </p:cNvSpPr>
          <p:nvPr/>
        </p:nvSpPr>
        <p:spPr bwMode="auto">
          <a:xfrm>
            <a:off x="0" y="0"/>
            <a:ext cx="2035175" cy="830263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Νιτρικά λιπάσματα</a:t>
            </a:r>
          </a:p>
        </p:txBody>
      </p:sp>
      <p:sp>
        <p:nvSpPr>
          <p:cNvPr id="79901" name="Oval 29"/>
          <p:cNvSpPr>
            <a:spLocks noChangeArrowheads="1"/>
          </p:cNvSpPr>
          <p:nvPr/>
        </p:nvSpPr>
        <p:spPr bwMode="auto">
          <a:xfrm>
            <a:off x="4505325" y="5948363"/>
            <a:ext cx="987425" cy="7223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4800" dirty="0">
                <a:solidFill>
                  <a:schemeClr val="bg1"/>
                </a:solidFill>
                <a:latin typeface="Calibri" pitchFamily="34" charset="0"/>
                <a:cs typeface="+mn-cs"/>
              </a:rPr>
              <a:t>Η</a:t>
            </a:r>
            <a:r>
              <a:rPr lang="el-GR" sz="4800" baseline="30000" dirty="0">
                <a:solidFill>
                  <a:schemeClr val="bg1"/>
                </a:solidFill>
                <a:latin typeface="Calibri" pitchFamily="34" charset="0"/>
                <a:cs typeface="+mn-cs"/>
              </a:rPr>
              <a:t>+</a:t>
            </a:r>
            <a:endParaRPr lang="el-GR" sz="48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3578" name="Oval 31"/>
          <p:cNvSpPr>
            <a:spLocks noChangeArrowheads="1"/>
          </p:cNvSpPr>
          <p:nvPr/>
        </p:nvSpPr>
        <p:spPr bwMode="auto">
          <a:xfrm>
            <a:off x="6786563" y="2708275"/>
            <a:ext cx="1339850" cy="10080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solidFill>
                  <a:schemeClr val="bg1"/>
                </a:solidFill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solidFill>
                  <a:schemeClr val="bg1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23579" name="Text Box 29"/>
          <p:cNvSpPr txBox="1">
            <a:spLocks noChangeArrowheads="1"/>
          </p:cNvSpPr>
          <p:nvPr/>
        </p:nvSpPr>
        <p:spPr bwMode="auto">
          <a:xfrm>
            <a:off x="-61913" y="5795963"/>
            <a:ext cx="2562226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>
                <a:solidFill>
                  <a:srgbClr val="FFFF00"/>
                </a:solidFill>
                <a:latin typeface="Calibri" panose="020F0502020204030204" pitchFamily="34" charset="0"/>
              </a:rPr>
              <a:t>Υπόγεια νερά</a:t>
            </a:r>
          </a:p>
          <a:p>
            <a:pPr eaLnBrk="1" hangingPunct="1"/>
            <a:r>
              <a:rPr lang="el-GR" altLang="el-GR" sz="2800">
                <a:solidFill>
                  <a:srgbClr val="FFFF00"/>
                </a:solidFill>
                <a:latin typeface="Calibri" panose="020F0502020204030204" pitchFamily="34" charset="0"/>
              </a:rPr>
              <a:t>(νιτρορύπανση)</a:t>
            </a:r>
          </a:p>
        </p:txBody>
      </p:sp>
      <p:sp>
        <p:nvSpPr>
          <p:cNvPr id="23580" name="AutoShape 3"/>
          <p:cNvSpPr>
            <a:spLocks noChangeArrowheads="1"/>
          </p:cNvSpPr>
          <p:nvPr/>
        </p:nvSpPr>
        <p:spPr bwMode="auto">
          <a:xfrm>
            <a:off x="4638675" y="2997200"/>
            <a:ext cx="2147888" cy="457200"/>
          </a:xfrm>
          <a:prstGeom prst="rightArrow">
            <a:avLst>
              <a:gd name="adj1" fmla="val 50000"/>
              <a:gd name="adj2" fmla="val 102441"/>
            </a:avLst>
          </a:prstGeom>
          <a:solidFill>
            <a:srgbClr val="0000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51825" y="6362352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FF000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FF0000"/>
              </a:solidFill>
              <a:latin typeface="Victorian LET" pitchFamily="2" charset="0"/>
              <a:cs typeface="+mn-cs"/>
            </a:endParaRPr>
          </a:p>
        </p:txBody>
      </p:sp>
      <p:sp>
        <p:nvSpPr>
          <p:cNvPr id="23582" name="Oval 33"/>
          <p:cNvSpPr>
            <a:spLocks noChangeArrowheads="1"/>
          </p:cNvSpPr>
          <p:nvPr/>
        </p:nvSpPr>
        <p:spPr bwMode="auto">
          <a:xfrm>
            <a:off x="7664450" y="115888"/>
            <a:ext cx="2508250" cy="1144587"/>
          </a:xfrm>
          <a:prstGeom prst="ellipse">
            <a:avLst/>
          </a:prstGeom>
          <a:solidFill>
            <a:srgbClr val="C00000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latin typeface="Calibri" panose="020F0502020204030204" pitchFamily="34" charset="0"/>
              </a:rPr>
              <a:t>Οργανική ύλη</a:t>
            </a:r>
            <a:endParaRPr lang="en-GB" altLang="el-GR" sz="2800">
              <a:latin typeface="Calibri" panose="020F0502020204030204" pitchFamily="34" charset="0"/>
            </a:endParaRPr>
          </a:p>
        </p:txBody>
      </p:sp>
      <p:sp>
        <p:nvSpPr>
          <p:cNvPr id="23583" name="TextBox 34"/>
          <p:cNvSpPr txBox="1">
            <a:spLocks noChangeArrowheads="1"/>
          </p:cNvSpPr>
          <p:nvPr/>
        </p:nvSpPr>
        <p:spPr bwMode="auto">
          <a:xfrm>
            <a:off x="1901825" y="212725"/>
            <a:ext cx="48736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600">
                <a:solidFill>
                  <a:srgbClr val="FFFF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Πρόσληψη από φυτά, βακτήρια, μύκητες</a:t>
            </a:r>
          </a:p>
          <a:p>
            <a:pPr algn="ctr" eaLnBrk="1" hangingPunct="1"/>
            <a:r>
              <a:rPr lang="en-US" altLang="el-GR" sz="3600">
                <a:latin typeface="Calibri" panose="020F0502020204030204" pitchFamily="34" charset="0"/>
              </a:rPr>
              <a:t> </a:t>
            </a:r>
            <a:r>
              <a:rPr lang="el-GR" altLang="el-GR" sz="3600">
                <a:latin typeface="Calibri" panose="020F0502020204030204" pitchFamily="34" charset="0"/>
              </a:rPr>
              <a:t>(</a:t>
            </a:r>
            <a:r>
              <a:rPr lang="en-US" altLang="el-GR" sz="3600">
                <a:latin typeface="Calibri" panose="020F0502020204030204" pitchFamily="34" charset="0"/>
              </a:rPr>
              <a:t>NO</a:t>
            </a:r>
            <a:r>
              <a:rPr lang="en-US" altLang="el-GR" sz="3600" baseline="-25000">
                <a:latin typeface="Calibri" panose="020F0502020204030204" pitchFamily="34" charset="0"/>
              </a:rPr>
              <a:t>3</a:t>
            </a:r>
            <a:r>
              <a:rPr lang="en-US" altLang="el-GR" sz="3600" baseline="30000">
                <a:latin typeface="Calibri" panose="020F0502020204030204" pitchFamily="34" charset="0"/>
              </a:rPr>
              <a:t>- </a:t>
            </a:r>
            <a:r>
              <a:rPr lang="en-US" altLang="el-GR" sz="3600">
                <a:latin typeface="Calibri" panose="020F0502020204030204" pitchFamily="34" charset="0"/>
                <a:sym typeface="Symbol" panose="05050102010706020507" pitchFamily="18" charset="2"/>
              </a:rPr>
              <a:t>NO</a:t>
            </a:r>
            <a:r>
              <a:rPr lang="en-US" altLang="el-GR" sz="3600" baseline="-25000">
                <a:latin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l-GR" sz="3600" baseline="30000">
                <a:latin typeface="Calibri" panose="020F0502020204030204" pitchFamily="34" charset="0"/>
                <a:sym typeface="Symbol" panose="05050102010706020507" pitchFamily="18" charset="2"/>
              </a:rPr>
              <a:t>-</a:t>
            </a:r>
            <a:r>
              <a:rPr lang="en-US" altLang="el-GR" sz="3600">
                <a:latin typeface="Calibri" panose="020F0502020204030204" pitchFamily="34" charset="0"/>
                <a:sym typeface="Symbol" panose="05050102010706020507" pitchFamily="18" charset="2"/>
              </a:rPr>
              <a:t>NH</a:t>
            </a:r>
            <a:r>
              <a:rPr lang="en-US" altLang="el-GR" sz="3600" baseline="-25000">
                <a:latin typeface="Calibri" panose="020F0502020204030204" pitchFamily="34" charset="0"/>
                <a:sym typeface="Symbol" panose="05050102010706020507" pitchFamily="18" charset="2"/>
              </a:rPr>
              <a:t>4</a:t>
            </a:r>
            <a:r>
              <a:rPr lang="en-US" altLang="el-GR" sz="3600" baseline="30000">
                <a:latin typeface="Calibri" panose="020F0502020204030204" pitchFamily="34" charset="0"/>
                <a:sym typeface="Symbol" panose="05050102010706020507" pitchFamily="18" charset="2"/>
              </a:rPr>
              <a:t>+</a:t>
            </a:r>
            <a:r>
              <a:rPr lang="el-GR" altLang="el-GR" sz="3600">
                <a:latin typeface="Calibri" panose="020F0502020204030204" pitchFamily="34" charset="0"/>
                <a:sym typeface="Symbol" panose="05050102010706020507" pitchFamily="18" charset="2"/>
              </a:rPr>
              <a:t>)</a:t>
            </a:r>
            <a:endParaRPr lang="el-GR" altLang="el-GR" sz="36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Arc 11"/>
          <p:cNvSpPr/>
          <p:nvPr/>
        </p:nvSpPr>
        <p:spPr bwMode="auto">
          <a:xfrm rot="14919416">
            <a:off x="1208881" y="859632"/>
            <a:ext cx="2081213" cy="2940050"/>
          </a:xfrm>
          <a:prstGeom prst="arc">
            <a:avLst>
              <a:gd name="adj1" fmla="val 16685174"/>
              <a:gd name="adj2" fmla="val 1709006"/>
            </a:avLst>
          </a:prstGeom>
          <a:noFill/>
          <a:ln w="190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85" name="Rectangle 1"/>
          <p:cNvSpPr>
            <a:spLocks noChangeArrowheads="1"/>
          </p:cNvSpPr>
          <p:nvPr/>
        </p:nvSpPr>
        <p:spPr bwMode="auto">
          <a:xfrm>
            <a:off x="0" y="0"/>
            <a:ext cx="6715125" cy="6858000"/>
          </a:xfrm>
          <a:prstGeom prst="rect">
            <a:avLst/>
          </a:prstGeom>
          <a:solidFill>
            <a:srgbClr val="32946A">
              <a:alpha val="8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latin typeface="Calibri" panose="020F0502020204030204" pitchFamily="34" charset="0"/>
              </a:rPr>
              <a:t>Άδειες Χρήσης</a:t>
            </a:r>
          </a:p>
        </p:txBody>
      </p:sp>
      <p:sp>
        <p:nvSpPr>
          <p:cNvPr id="6147" name="Περιεχόμενο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/>
          <a:lstStyle/>
          <a:p>
            <a:pPr eaLnBrk="1" hangingPunct="1"/>
            <a:r>
              <a:rPr lang="el-GR" altLang="el-GR" smtClean="0">
                <a:latin typeface="Calibri" panose="020F0502020204030204" pitchFamily="34" charset="0"/>
              </a:rPr>
              <a:t>Το παρόν εκπαιδευτικό υλικό υπόκειται σε</a:t>
            </a:r>
            <a:r>
              <a:rPr lang="en-US" altLang="el-GR" smtClean="0">
                <a:latin typeface="Calibri" panose="020F0502020204030204" pitchFamily="34" charset="0"/>
              </a:rPr>
              <a:t> </a:t>
            </a:r>
            <a:r>
              <a:rPr lang="el-GR" altLang="el-GR" smtClean="0">
                <a:latin typeface="Calibri" panose="020F0502020204030204" pitchFamily="34" charset="0"/>
              </a:rPr>
              <a:t>άδειες χρήσης </a:t>
            </a:r>
            <a:r>
              <a:rPr lang="en-US" altLang="el-GR" smtClean="0">
                <a:latin typeface="Calibri" panose="020F0502020204030204" pitchFamily="34" charset="0"/>
              </a:rPr>
              <a:t>Creative Commons. </a:t>
            </a:r>
          </a:p>
          <a:p>
            <a:pPr eaLnBrk="1" hangingPunct="1"/>
            <a:r>
              <a:rPr lang="el-GR" altLang="el-GR" smtClean="0">
                <a:latin typeface="Calibri" panose="020F0502020204030204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148" name="Άδεια χρήσης" descr="Αδεια χρήσης Αναφορά, παρόμοι διανομ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4941888"/>
            <a:ext cx="1584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1B93EC-2970-4AF3-9E99-913C8F6C6E1A}" type="slidenum">
              <a:rPr lang="el-GR" altLang="el-GR" sz="1400" b="0"/>
              <a:pPr eaLnBrk="1" hangingPunct="1"/>
              <a:t>2</a:t>
            </a:fld>
            <a:endParaRPr lang="el-GR" altLang="el-GR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6"/>
          <p:cNvSpPr txBox="1">
            <a:spLocks noChangeArrowheads="1"/>
          </p:cNvSpPr>
          <p:nvPr/>
        </p:nvSpPr>
        <p:spPr bwMode="auto">
          <a:xfrm rot="16688135">
            <a:off x="1318419" y="3436144"/>
            <a:ext cx="2049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4000" dirty="0">
                <a:solidFill>
                  <a:schemeClr val="accent3"/>
                </a:solidFill>
                <a:latin typeface="Calibri" pitchFamily="34" charset="0"/>
                <a:cs typeface="+mn-cs"/>
              </a:rPr>
              <a:t>σύνθεση</a:t>
            </a:r>
            <a:endParaRPr lang="en-GB" sz="4000" dirty="0">
              <a:solidFill>
                <a:schemeClr val="accent3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196" name="Oval 7"/>
          <p:cNvSpPr>
            <a:spLocks noChangeArrowheads="1"/>
          </p:cNvSpPr>
          <p:nvPr/>
        </p:nvSpPr>
        <p:spPr bwMode="auto">
          <a:xfrm>
            <a:off x="534988" y="4941888"/>
            <a:ext cx="1614487" cy="10080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4000" dirty="0">
                <a:solidFill>
                  <a:schemeClr val="accent3"/>
                </a:solidFill>
                <a:latin typeface="Calibri" pitchFamily="34" charset="0"/>
                <a:cs typeface="+mn-cs"/>
              </a:rPr>
              <a:t>ΝΗ</a:t>
            </a:r>
            <a:r>
              <a:rPr lang="el-GR" sz="4000" baseline="-25000" dirty="0">
                <a:solidFill>
                  <a:schemeClr val="accent3"/>
                </a:solidFill>
                <a:latin typeface="Calibri" pitchFamily="34" charset="0"/>
                <a:cs typeface="+mn-cs"/>
              </a:rPr>
              <a:t>4</a:t>
            </a:r>
            <a:r>
              <a:rPr lang="el-GR" sz="4000" baseline="30000" dirty="0">
                <a:solidFill>
                  <a:schemeClr val="accent3"/>
                </a:solidFill>
                <a:latin typeface="Calibri" pitchFamily="34" charset="0"/>
                <a:cs typeface="+mn-cs"/>
              </a:rPr>
              <a:t>+</a:t>
            </a: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4640263" y="333375"/>
            <a:ext cx="56165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rgbClr val="FFFF00"/>
                </a:solidFill>
                <a:latin typeface="Calibri" panose="020F0502020204030204" pitchFamily="34" charset="0"/>
              </a:rPr>
              <a:t>Το άζωτο (</a:t>
            </a:r>
            <a:r>
              <a:rPr lang="el-GR" altLang="el-GR" sz="4800">
                <a:latin typeface="Calibri" panose="020F0502020204030204" pitchFamily="34" charset="0"/>
              </a:rPr>
              <a:t>Ν</a:t>
            </a:r>
            <a:r>
              <a:rPr lang="el-GR" altLang="el-GR" sz="4800">
                <a:solidFill>
                  <a:srgbClr val="FFFF00"/>
                </a:solidFill>
                <a:latin typeface="Calibri" panose="020F0502020204030204" pitchFamily="34" charset="0"/>
              </a:rPr>
              <a:t>) ενσωματώνεται στις αζωτούχες ουσίες όλων των οργανισμών με την ανηγμένη του</a:t>
            </a:r>
            <a:r>
              <a:rPr lang="en-US" altLang="el-GR" sz="4800">
                <a:solidFill>
                  <a:srgbClr val="FFFF00"/>
                </a:solidFill>
                <a:latin typeface="Calibri" panose="020F0502020204030204" pitchFamily="34" charset="0"/>
              </a:rPr>
              <a:t>, </a:t>
            </a:r>
            <a:r>
              <a:rPr lang="el-GR" altLang="el-GR" sz="4800">
                <a:solidFill>
                  <a:srgbClr val="FFFF00"/>
                </a:solidFill>
                <a:latin typeface="Calibri" panose="020F0502020204030204" pitchFamily="34" charset="0"/>
              </a:rPr>
              <a:t>αμμωνιακή μορφή</a:t>
            </a:r>
          </a:p>
          <a:p>
            <a:pPr algn="ctr" eaLnBrk="1" hangingPunct="1"/>
            <a:r>
              <a:rPr lang="el-GR" altLang="el-GR" sz="4800">
                <a:solidFill>
                  <a:srgbClr val="FFFF00"/>
                </a:solidFill>
                <a:latin typeface="Calibri" panose="020F0502020204030204" pitchFamily="34" charset="0"/>
              </a:rPr>
              <a:t>(</a:t>
            </a:r>
            <a:r>
              <a:rPr lang="el-GR" altLang="el-GR" sz="4800">
                <a:latin typeface="Calibri" panose="020F0502020204030204" pitchFamily="34" charset="0"/>
              </a:rPr>
              <a:t>ΝΗ</a:t>
            </a:r>
            <a:r>
              <a:rPr lang="el-GR" altLang="el-GR" sz="4800" baseline="-25000">
                <a:latin typeface="Calibri" panose="020F0502020204030204" pitchFamily="34" charset="0"/>
              </a:rPr>
              <a:t>4</a:t>
            </a:r>
            <a:r>
              <a:rPr lang="el-GR" altLang="el-GR" sz="4800" baseline="30000">
                <a:latin typeface="Calibri" panose="020F0502020204030204" pitchFamily="34" charset="0"/>
              </a:rPr>
              <a:t>+</a:t>
            </a:r>
            <a:r>
              <a:rPr lang="el-GR" altLang="el-GR" sz="4800">
                <a:solidFill>
                  <a:srgbClr val="FFFF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4581" name="Text Box 1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182688" y="404813"/>
            <a:ext cx="3313112" cy="19383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000">
                <a:solidFill>
                  <a:schemeClr val="bg2"/>
                </a:solidFill>
                <a:latin typeface="Calibri" panose="020F0502020204030204" pitchFamily="34" charset="0"/>
              </a:rPr>
              <a:t>Οργανική ύλη</a:t>
            </a:r>
          </a:p>
          <a:p>
            <a:pPr algn="ctr" eaLnBrk="1" hangingPunct="1"/>
            <a:r>
              <a:rPr lang="el-GR" altLang="el-GR" sz="4000">
                <a:solidFill>
                  <a:schemeClr val="bg2"/>
                </a:solidFill>
                <a:latin typeface="Calibri" panose="020F0502020204030204" pitchFamily="34" charset="0"/>
              </a:rPr>
              <a:t>(αζωτούχες ουσίες)</a:t>
            </a:r>
            <a:endParaRPr lang="en-GB" altLang="el-GR" sz="40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FF000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FF0000"/>
              </a:solidFill>
              <a:latin typeface="Victorian LET" pitchFamily="2" charset="0"/>
              <a:cs typeface="+mn-cs"/>
            </a:endParaRPr>
          </a:p>
        </p:txBody>
      </p:sp>
      <p:cxnSp>
        <p:nvCxnSpPr>
          <p:cNvPr id="24583" name="AutoShape 13"/>
          <p:cNvCxnSpPr>
            <a:cxnSpLocks noChangeShapeType="1"/>
            <a:stCxn id="24581" idx="2"/>
          </p:cNvCxnSpPr>
          <p:nvPr/>
        </p:nvCxnSpPr>
        <p:spPr bwMode="auto">
          <a:xfrm rot="5400000">
            <a:off x="992981" y="3485357"/>
            <a:ext cx="2989263" cy="704850"/>
          </a:xfrm>
          <a:prstGeom prst="curvedConnector3">
            <a:avLst>
              <a:gd name="adj1" fmla="val 95894"/>
            </a:avLst>
          </a:prstGeom>
          <a:noFill/>
          <a:ln w="127000">
            <a:solidFill>
              <a:srgbClr val="FFFF00"/>
            </a:solidFill>
            <a:round/>
            <a:headEnd type="triangle" w="med" len="med"/>
            <a:tailEnd/>
          </a:ln>
          <a:effectLst>
            <a:outerShdw dist="107763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14"/>
          <p:cNvSpPr>
            <a:spLocks noChangeArrowheads="1"/>
          </p:cNvSpPr>
          <p:nvPr/>
        </p:nvSpPr>
        <p:spPr bwMode="auto">
          <a:xfrm>
            <a:off x="117475" y="71438"/>
            <a:ext cx="9359900" cy="3789362"/>
          </a:xfrm>
          <a:prstGeom prst="ellipse">
            <a:avLst/>
          </a:prstGeom>
          <a:solidFill>
            <a:srgbClr val="00B050">
              <a:alpha val="58823"/>
            </a:srgbClr>
          </a:solidFill>
          <a:ln w="57150">
            <a:solidFill>
              <a:srgbClr val="CC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l-GR" altLang="el-GR"/>
          </a:p>
        </p:txBody>
      </p:sp>
      <p:sp>
        <p:nvSpPr>
          <p:cNvPr id="25603" name="Oval 6"/>
          <p:cNvSpPr>
            <a:spLocks noChangeArrowheads="1"/>
          </p:cNvSpPr>
          <p:nvPr/>
        </p:nvSpPr>
        <p:spPr bwMode="auto">
          <a:xfrm>
            <a:off x="7304088" y="1341438"/>
            <a:ext cx="1614487" cy="1008062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latin typeface="Tahoma" panose="020B0604030504040204" pitchFamily="34" charset="0"/>
              </a:rPr>
              <a:t>ΝΗ</a:t>
            </a:r>
            <a:r>
              <a:rPr lang="el-GR" altLang="el-GR" sz="4400" baseline="-25000">
                <a:latin typeface="Tahoma" panose="020B0604030504040204" pitchFamily="34" charset="0"/>
              </a:rPr>
              <a:t>4</a:t>
            </a:r>
            <a:r>
              <a:rPr lang="el-GR" altLang="el-GR" sz="4400" baseline="30000"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25604" name="Text Box 13"/>
          <p:cNvSpPr txBox="1">
            <a:spLocks noChangeArrowheads="1"/>
          </p:cNvSpPr>
          <p:nvPr/>
        </p:nvSpPr>
        <p:spPr bwMode="auto">
          <a:xfrm>
            <a:off x="8636000" y="5716588"/>
            <a:ext cx="16160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latin typeface="Tahoma" panose="020B0604030504040204" pitchFamily="34" charset="0"/>
              </a:rPr>
              <a:t>Έδαφος</a:t>
            </a:r>
          </a:p>
          <a:p>
            <a:pPr algn="ctr" eaLnBrk="1" hangingPunct="1"/>
            <a:r>
              <a:rPr lang="el-GR" altLang="el-GR" sz="2800">
                <a:latin typeface="Tahoma" panose="020B0604030504040204" pitchFamily="34" charset="0"/>
              </a:rPr>
              <a:t>νερό</a:t>
            </a:r>
          </a:p>
        </p:txBody>
      </p:sp>
      <p:sp>
        <p:nvSpPr>
          <p:cNvPr id="25605" name="AutoShape 16"/>
          <p:cNvSpPr>
            <a:spLocks noChangeArrowheads="1"/>
          </p:cNvSpPr>
          <p:nvPr/>
        </p:nvSpPr>
        <p:spPr bwMode="auto">
          <a:xfrm rot="-974111">
            <a:off x="8659813" y="2320925"/>
            <a:ext cx="431800" cy="2592388"/>
          </a:xfrm>
          <a:prstGeom prst="upArrow">
            <a:avLst>
              <a:gd name="adj1" fmla="val 50000"/>
              <a:gd name="adj2" fmla="val 100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2542" name="Text Box 18"/>
          <p:cNvSpPr txBox="1">
            <a:spLocks noChangeArrowheads="1"/>
          </p:cNvSpPr>
          <p:nvPr/>
        </p:nvSpPr>
        <p:spPr bwMode="auto">
          <a:xfrm>
            <a:off x="2781300" y="404813"/>
            <a:ext cx="4032250" cy="584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cs typeface="+mn-cs"/>
              </a:rPr>
              <a:t>Κύτταρο φυτού</a:t>
            </a:r>
          </a:p>
        </p:txBody>
      </p:sp>
      <p:sp>
        <p:nvSpPr>
          <p:cNvPr id="25607" name="AutoShape 19"/>
          <p:cNvSpPr>
            <a:spLocks noChangeArrowheads="1"/>
          </p:cNvSpPr>
          <p:nvPr/>
        </p:nvSpPr>
        <p:spPr bwMode="auto">
          <a:xfrm rot="-5400000">
            <a:off x="5160169" y="89694"/>
            <a:ext cx="504825" cy="3490913"/>
          </a:xfrm>
          <a:prstGeom prst="upArrow">
            <a:avLst>
              <a:gd name="adj1" fmla="val 50000"/>
              <a:gd name="adj2" fmla="val 121270"/>
            </a:avLst>
          </a:prstGeom>
          <a:solidFill>
            <a:srgbClr val="808080"/>
          </a:solidFill>
          <a:ln w="2857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5608" name="Text Box 20"/>
          <p:cNvSpPr txBox="1">
            <a:spLocks noChangeArrowheads="1"/>
          </p:cNvSpPr>
          <p:nvPr/>
        </p:nvSpPr>
        <p:spPr bwMode="auto">
          <a:xfrm>
            <a:off x="1292225" y="1262063"/>
            <a:ext cx="23749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200">
                <a:latin typeface="Tahoma" panose="020B0604030504040204" pitchFamily="34" charset="0"/>
              </a:rPr>
              <a:t>Αζωτούχες</a:t>
            </a:r>
          </a:p>
          <a:p>
            <a:pPr algn="ctr" eaLnBrk="1" hangingPunct="1"/>
            <a:r>
              <a:rPr lang="el-GR" altLang="el-GR" sz="3200">
                <a:latin typeface="Tahoma" panose="020B0604030504040204" pitchFamily="34" charset="0"/>
              </a:rPr>
              <a:t>ουσίες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FF000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FF0000"/>
              </a:solidFill>
              <a:latin typeface="Victorian LET" pitchFamily="2" charset="0"/>
              <a:cs typeface="+mn-cs"/>
            </a:endParaRPr>
          </a:p>
        </p:txBody>
      </p:sp>
      <p:sp>
        <p:nvSpPr>
          <p:cNvPr id="25610" name="Oval 12"/>
          <p:cNvSpPr>
            <a:spLocks noChangeArrowheads="1"/>
          </p:cNvSpPr>
          <p:nvPr/>
        </p:nvSpPr>
        <p:spPr bwMode="auto">
          <a:xfrm>
            <a:off x="8456613" y="4706938"/>
            <a:ext cx="1614487" cy="1008062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latin typeface="Tahoma" panose="020B0604030504040204" pitchFamily="34" charset="0"/>
              </a:rPr>
              <a:t>ΝΗ</a:t>
            </a:r>
            <a:r>
              <a:rPr lang="el-GR" altLang="el-GR" sz="4400" baseline="-25000">
                <a:latin typeface="Tahoma" panose="020B0604030504040204" pitchFamily="34" charset="0"/>
              </a:rPr>
              <a:t>4</a:t>
            </a:r>
            <a:r>
              <a:rPr lang="el-GR" altLang="el-GR" sz="4400" baseline="30000"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25611" name="Text Box 9"/>
          <p:cNvSpPr txBox="1">
            <a:spLocks noChangeArrowheads="1"/>
          </p:cNvSpPr>
          <p:nvPr/>
        </p:nvSpPr>
        <p:spPr bwMode="auto">
          <a:xfrm>
            <a:off x="93663" y="4313238"/>
            <a:ext cx="8016875" cy="230822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600">
                <a:solidFill>
                  <a:srgbClr val="0000CC"/>
                </a:solidFill>
                <a:latin typeface="Calibri" panose="020F0502020204030204" pitchFamily="34" charset="0"/>
              </a:rPr>
              <a:t>	ΕΡΩΤΗΜΑ 1:</a:t>
            </a:r>
          </a:p>
          <a:p>
            <a:pPr algn="ctr" eaLnBrk="1" hangingPunct="1"/>
            <a:r>
              <a:rPr lang="el-GR" altLang="el-GR" sz="3600">
                <a:solidFill>
                  <a:srgbClr val="0000CC"/>
                </a:solidFill>
                <a:latin typeface="Calibri" panose="020F0502020204030204" pitchFamily="34" charset="0"/>
              </a:rPr>
              <a:t>ΜΕ ΠΟΙΕΣ ΑΝΤΙΔΡΑΣΕΙΣ ΤΟ ΑΜΜΩΝΙΑΚΟ ΑΖΩΤΟ (ΝΗ</a:t>
            </a:r>
            <a:r>
              <a:rPr lang="el-GR" altLang="el-GR" sz="3600" baseline="-25000">
                <a:solidFill>
                  <a:srgbClr val="0000CC"/>
                </a:solidFill>
                <a:latin typeface="Calibri" panose="020F0502020204030204" pitchFamily="34" charset="0"/>
              </a:rPr>
              <a:t>4</a:t>
            </a:r>
            <a:r>
              <a:rPr lang="el-GR" altLang="el-GR" sz="3600" baseline="30000">
                <a:solidFill>
                  <a:srgbClr val="0000CC"/>
                </a:solidFill>
                <a:latin typeface="Calibri" panose="020F0502020204030204" pitchFamily="34" charset="0"/>
              </a:rPr>
              <a:t>+</a:t>
            </a:r>
            <a:r>
              <a:rPr lang="el-GR" altLang="el-GR" sz="3600">
                <a:solidFill>
                  <a:srgbClr val="0000CC"/>
                </a:solidFill>
                <a:latin typeface="Calibri" panose="020F0502020204030204" pitchFamily="34" charset="0"/>
              </a:rPr>
              <a:t>)  ΕΝΣΩΜΑΤΩΝΕΤΑΙ ΣΤΗΝ ΟΡΓΑΝΙΚΗ ΥΛΗ;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39"/>
          <p:cNvGraphicFramePr>
            <a:graphicFrameLocks noChangeAspect="1"/>
          </p:cNvGraphicFramePr>
          <p:nvPr/>
        </p:nvGraphicFramePr>
        <p:xfrm>
          <a:off x="3119438" y="-207963"/>
          <a:ext cx="6848475" cy="731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MDLDrawObject Class" r:id="rId4" imgW="4400576" imgH="4695765" progId="">
                  <p:embed/>
                </p:oleObj>
              </mc:Choice>
              <mc:Fallback>
                <p:oleObj name="MDLDrawObject Class" r:id="rId4" imgW="4400576" imgH="4695765" progId="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-207963"/>
                        <a:ext cx="6848475" cy="7312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557338"/>
            <a:ext cx="2911475" cy="1943100"/>
          </a:xfrm>
          <a:solidFill>
            <a:srgbClr val="000066"/>
          </a:solidFill>
        </p:spPr>
        <p:txBody>
          <a:bodyPr lIns="92075" tIns="46038" rIns="92075" bIns="46038"/>
          <a:lstStyle/>
          <a:p>
            <a:pPr marL="342900" indent="-342900" defTabSz="762000" eaLnBrk="1" hangingPunct="1"/>
            <a:r>
              <a:rPr lang="en-US" altLang="el-GR" sz="2800" b="1" smtClean="0">
                <a:latin typeface="Calibri" panose="020F0502020204030204" pitchFamily="34" charset="0"/>
              </a:rPr>
              <a:t>1η αντίδραση ενσωμάτωσης</a:t>
            </a:r>
            <a:r>
              <a:rPr lang="el-GR" altLang="el-GR" sz="2800" b="1" smtClean="0">
                <a:latin typeface="Calibri" panose="020F0502020204030204" pitchFamily="34" charset="0"/>
              </a:rPr>
              <a:t> αζώτου στην οργανική ύλη</a:t>
            </a:r>
            <a:r>
              <a:rPr lang="en-US" altLang="el-GR" sz="2800" b="1" smtClean="0">
                <a:latin typeface="Calibri" panose="020F0502020204030204" pitchFamily="34" charset="0"/>
              </a:rPr>
              <a:t>:</a:t>
            </a:r>
            <a:endParaRPr lang="el-GR" altLang="el-GR" sz="2800" b="1" smtClean="0">
              <a:latin typeface="Calibri" panose="020F0502020204030204" pitchFamily="34" charset="0"/>
            </a:endParaRPr>
          </a:p>
          <a:p>
            <a:pPr marL="342900" indent="-342900" defTabSz="762000" eaLnBrk="1" hangingPunct="1"/>
            <a:r>
              <a:rPr lang="en-US" altLang="el-GR" sz="2800" b="1" smtClean="0">
                <a:latin typeface="Calibri" panose="020F0502020204030204" pitchFamily="34" charset="0"/>
              </a:rPr>
              <a:t> σύνθεση γλουταμίνης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FF000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FF0000"/>
              </a:solidFill>
              <a:latin typeface="Victorian LET" pitchFamily="2" charset="0"/>
              <a:cs typeface="+mn-cs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511652" y="4581128"/>
            <a:ext cx="1008112" cy="648072"/>
          </a:xfrm>
          <a:prstGeom prst="ellipse">
            <a:avLst/>
          </a:prstGeom>
          <a:solidFill>
            <a:srgbClr val="00CC99">
              <a:alpha val="902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el-GR">
              <a:cs typeface="+mn-cs"/>
            </a:endParaRPr>
          </a:p>
        </p:txBody>
      </p:sp>
      <p:sp>
        <p:nvSpPr>
          <p:cNvPr id="8" name="Oval 5"/>
          <p:cNvSpPr/>
          <p:nvPr/>
        </p:nvSpPr>
        <p:spPr bwMode="auto">
          <a:xfrm>
            <a:off x="7663780" y="1988840"/>
            <a:ext cx="1728192" cy="792088"/>
          </a:xfrm>
          <a:prstGeom prst="ellipse">
            <a:avLst/>
          </a:prstGeom>
          <a:solidFill>
            <a:srgbClr val="00CC99">
              <a:alpha val="902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el-GR"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284538"/>
            <a:ext cx="3630613" cy="1143000"/>
          </a:xfrm>
        </p:spPr>
        <p:txBody>
          <a:bodyPr>
            <a:normAutofit fontScale="90000"/>
          </a:bodyPr>
          <a:lstStyle/>
          <a:p>
            <a:pPr defTabSz="762000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2η </a:t>
            </a:r>
            <a:r>
              <a:rPr lang="en-US" sz="3200" b="1" dirty="0" err="1" smtClean="0">
                <a:solidFill>
                  <a:schemeClr val="tx1"/>
                </a:solidFill>
                <a:latin typeface="Arial" charset="0"/>
              </a:rPr>
              <a:t>αντίδραση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charset="0"/>
              </a:rPr>
              <a:t>ενσωμάτωσης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: </a:t>
            </a:r>
            <a:r>
              <a:rPr lang="el-GR" sz="32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l-GR" sz="32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dirty="0" err="1" smtClean="0">
                <a:solidFill>
                  <a:schemeClr val="tx1"/>
                </a:solidFill>
                <a:latin typeface="Arial" charset="0"/>
              </a:rPr>
              <a:t>σύνθεση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</a:rPr>
              <a:t>γλουταμικού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</a:rPr>
              <a:t>οξέος</a:t>
            </a:r>
            <a:endParaRPr lang="en-US" sz="3200" dirty="0" smtClean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7651" name="Object 38"/>
          <p:cNvGraphicFramePr>
            <a:graphicFrameLocks noChangeAspect="1"/>
          </p:cNvGraphicFramePr>
          <p:nvPr/>
        </p:nvGraphicFramePr>
        <p:xfrm>
          <a:off x="2579688" y="404813"/>
          <a:ext cx="7677150" cy="624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MDLDrawObject Class" r:id="rId4" imgW="6791442" imgH="5524461" progId="">
                  <p:embed/>
                </p:oleObj>
              </mc:Choice>
              <mc:Fallback>
                <p:oleObj name="MDLDrawObject Class" r:id="rId4" imgW="6791442" imgH="5524461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404813"/>
                        <a:ext cx="7677150" cy="624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FF000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FF0000"/>
              </a:solidFill>
              <a:latin typeface="Victorian LET" pitchFamily="2" charset="0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519764" y="1772816"/>
            <a:ext cx="1224136" cy="648072"/>
          </a:xfrm>
          <a:prstGeom prst="roundRect">
            <a:avLst>
              <a:gd name="adj" fmla="val 50000"/>
            </a:avLst>
          </a:prstGeom>
          <a:solidFill>
            <a:srgbClr val="00CC99">
              <a:alpha val="1294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el-GR"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7807796" y="5877272"/>
            <a:ext cx="1008112" cy="648072"/>
          </a:xfrm>
          <a:prstGeom prst="roundRect">
            <a:avLst>
              <a:gd name="adj" fmla="val 25812"/>
            </a:avLst>
          </a:prstGeom>
          <a:solidFill>
            <a:srgbClr val="00CC99">
              <a:alpha val="1294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el-GR" dirty="0"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6 - Βέλος προς τα κάτω"/>
          <p:cNvSpPr>
            <a:spLocks noChangeArrowheads="1"/>
          </p:cNvSpPr>
          <p:nvPr/>
        </p:nvSpPr>
        <p:spPr bwMode="auto">
          <a:xfrm rot="3564286">
            <a:off x="5876132" y="1788319"/>
            <a:ext cx="500062" cy="1987550"/>
          </a:xfrm>
          <a:prstGeom prst="downArrow">
            <a:avLst>
              <a:gd name="adj1" fmla="val 50000"/>
              <a:gd name="adj2" fmla="val 50014"/>
            </a:avLst>
          </a:prstGeom>
          <a:solidFill>
            <a:schemeClr val="accent2"/>
          </a:solidFill>
          <a:ln w="762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8675" name="6 - Βέλος προς τα κάτω"/>
          <p:cNvSpPr>
            <a:spLocks noChangeArrowheads="1"/>
          </p:cNvSpPr>
          <p:nvPr/>
        </p:nvSpPr>
        <p:spPr bwMode="auto">
          <a:xfrm rot="-3478605">
            <a:off x="3776662" y="1624013"/>
            <a:ext cx="500063" cy="2147888"/>
          </a:xfrm>
          <a:prstGeom prst="downArrow">
            <a:avLst>
              <a:gd name="adj1" fmla="val 50000"/>
              <a:gd name="adj2" fmla="val 49972"/>
            </a:avLst>
          </a:prstGeom>
          <a:solidFill>
            <a:schemeClr val="accent2"/>
          </a:solidFill>
          <a:ln w="762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28676" name="Object 70"/>
          <p:cNvGraphicFramePr>
            <a:graphicFrameLocks noChangeAspect="1"/>
          </p:cNvGraphicFramePr>
          <p:nvPr/>
        </p:nvGraphicFramePr>
        <p:xfrm>
          <a:off x="0" y="142875"/>
          <a:ext cx="3184525" cy="300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ISIS/Draw Sketch" r:id="rId4" imgW="1580225" imgH="1493985" progId="">
                  <p:embed/>
                </p:oleObj>
              </mc:Choice>
              <mc:Fallback>
                <p:oleObj name="ISIS/Draw Sketch" r:id="rId4" imgW="1580225" imgH="1493985" progId="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2875"/>
                        <a:ext cx="3184525" cy="3006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71"/>
          <p:cNvGraphicFramePr>
            <a:graphicFrameLocks noChangeAspect="1"/>
          </p:cNvGraphicFramePr>
          <p:nvPr/>
        </p:nvGraphicFramePr>
        <p:xfrm>
          <a:off x="6799263" y="0"/>
          <a:ext cx="3163887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ISIS/Draw Sketch" r:id="rId6" imgW="1676822" imgH="1589435" progId="">
                  <p:embed/>
                </p:oleObj>
              </mc:Choice>
              <mc:Fallback>
                <p:oleObj name="ISIS/Draw Sketch" r:id="rId6" imgW="1676822" imgH="1589435" progId="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3" y="0"/>
                        <a:ext cx="3163887" cy="3003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4 - TextBox"/>
          <p:cNvSpPr txBox="1">
            <a:spLocks noChangeArrowheads="1"/>
          </p:cNvSpPr>
          <p:nvPr/>
        </p:nvSpPr>
        <p:spPr bwMode="auto">
          <a:xfrm>
            <a:off x="6831013" y="3141663"/>
            <a:ext cx="3455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FFFF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Γλουταμίνη</a:t>
            </a:r>
            <a:endParaRPr lang="en-US" altLang="el-GR">
              <a:solidFill>
                <a:srgbClr val="FFFF00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el-GR" altLang="el-GR">
                <a:solidFill>
                  <a:srgbClr val="FFFF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(αμίδιο γλουταμικού οξέος)</a:t>
            </a:r>
          </a:p>
        </p:txBody>
      </p:sp>
      <p:sp>
        <p:nvSpPr>
          <p:cNvPr id="28679" name="3 - TextBox"/>
          <p:cNvSpPr txBox="1">
            <a:spLocks noChangeArrowheads="1"/>
          </p:cNvSpPr>
          <p:nvPr/>
        </p:nvSpPr>
        <p:spPr bwMode="auto">
          <a:xfrm>
            <a:off x="428625" y="3357563"/>
            <a:ext cx="2171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solidFill>
                  <a:srgbClr val="FFFF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Γλουταμικό οξύ</a:t>
            </a:r>
          </a:p>
        </p:txBody>
      </p:sp>
      <p:sp>
        <p:nvSpPr>
          <p:cNvPr id="28680" name="7 - TextBox"/>
          <p:cNvSpPr txBox="1">
            <a:spLocks noChangeArrowheads="1"/>
          </p:cNvSpPr>
          <p:nvPr/>
        </p:nvSpPr>
        <p:spPr bwMode="auto">
          <a:xfrm>
            <a:off x="2840038" y="5157788"/>
            <a:ext cx="456406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000">
                <a:solidFill>
                  <a:srgbClr val="FFFF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Σύνθεση οργανικών </a:t>
            </a:r>
          </a:p>
          <a:p>
            <a:pPr algn="ctr" eaLnBrk="1" hangingPunct="1"/>
            <a:r>
              <a:rPr lang="el-GR" altLang="el-GR" sz="4000">
                <a:solidFill>
                  <a:srgbClr val="FFFF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αζωτούχων ουσιών</a:t>
            </a:r>
          </a:p>
        </p:txBody>
      </p:sp>
      <p:sp>
        <p:nvSpPr>
          <p:cNvPr id="28681" name="5 - TextBox"/>
          <p:cNvSpPr txBox="1">
            <a:spLocks noChangeArrowheads="1"/>
          </p:cNvSpPr>
          <p:nvPr/>
        </p:nvSpPr>
        <p:spPr bwMode="auto">
          <a:xfrm>
            <a:off x="3559175" y="692150"/>
            <a:ext cx="29241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200">
                <a:solidFill>
                  <a:srgbClr val="FFFF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Μόρια παροχής</a:t>
            </a:r>
          </a:p>
          <a:p>
            <a:pPr algn="ctr" eaLnBrk="1" hangingPunct="1"/>
            <a:r>
              <a:rPr lang="el-GR" altLang="el-GR" sz="3200">
                <a:solidFill>
                  <a:srgbClr val="FFFF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 αζώτου</a:t>
            </a:r>
          </a:p>
        </p:txBody>
      </p:sp>
      <p:sp>
        <p:nvSpPr>
          <p:cNvPr id="28682" name="6 - Βέλος προς τα κάτω"/>
          <p:cNvSpPr>
            <a:spLocks noChangeArrowheads="1"/>
          </p:cNvSpPr>
          <p:nvPr/>
        </p:nvSpPr>
        <p:spPr bwMode="auto">
          <a:xfrm>
            <a:off x="4857750" y="2924175"/>
            <a:ext cx="500063" cy="2305050"/>
          </a:xfrm>
          <a:prstGeom prst="downArrow">
            <a:avLst>
              <a:gd name="adj1" fmla="val 50000"/>
              <a:gd name="adj2" fmla="val 50022"/>
            </a:avLst>
          </a:prstGeom>
          <a:solidFill>
            <a:srgbClr val="996633"/>
          </a:solidFill>
          <a:ln w="762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1" name="Rectangle 10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0070C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0070C0"/>
              </a:solidFill>
              <a:latin typeface="Victorian LET" pitchFamily="2" charset="0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36"/>
          <p:cNvGraphicFramePr>
            <a:graphicFrameLocks noChangeAspect="1"/>
          </p:cNvGraphicFramePr>
          <p:nvPr/>
        </p:nvGraphicFramePr>
        <p:xfrm>
          <a:off x="3055938" y="0"/>
          <a:ext cx="7202487" cy="681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MDLDrawObject Class" r:id="rId4" imgW="5898600" imgH="5571000" progId="">
                  <p:embed/>
                </p:oleObj>
              </mc:Choice>
              <mc:Fallback>
                <p:oleObj name="MDLDrawObject Class" r:id="rId4" imgW="5898600" imgH="5571000" progId="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0"/>
                        <a:ext cx="7202487" cy="681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357188" y="857250"/>
            <a:ext cx="23383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Παράδειγμα: σύνθεση του αμινοξέος αλανίνη.</a:t>
            </a:r>
          </a:p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Δότης της αμινικής ομάδας το γλουταμικό οξύ. Η αντίδραση καταλύεται από  μια τρανσαμινάση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FF000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FF0000"/>
              </a:solidFill>
              <a:latin typeface="Victorian LET" pitchFamily="2" charset="0"/>
              <a:cs typeface="+mn-cs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215508" y="1484784"/>
            <a:ext cx="792088" cy="720080"/>
          </a:xfrm>
          <a:prstGeom prst="ellipse">
            <a:avLst/>
          </a:prstGeom>
          <a:solidFill>
            <a:srgbClr val="808080">
              <a:alpha val="1882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l-GR"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383860" y="5373216"/>
            <a:ext cx="792088" cy="720080"/>
          </a:xfrm>
          <a:prstGeom prst="ellipse">
            <a:avLst/>
          </a:prstGeom>
          <a:solidFill>
            <a:srgbClr val="808080">
              <a:alpha val="27059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l-GR"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679450" y="0"/>
            <a:ext cx="1890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ΑΠΑΡΑΙΤΗΤΑ </a:t>
            </a:r>
          </a:p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ΑΜΙΝΟΞΕΑ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7664450" y="188913"/>
            <a:ext cx="2422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ΜΗ ΑΠΑΡΑΙΤΗΤΑ </a:t>
            </a:r>
          </a:p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ΑΜΙΝΟΞΕΑ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0" y="908050"/>
            <a:ext cx="3535363" cy="55102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>
              <a:buFontTx/>
              <a:buAutoNum type="arabicPeriod"/>
              <a:defRPr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 Αργινίνη</a:t>
            </a:r>
          </a:p>
          <a:p>
            <a:pPr marL="457200" indent="-457200" algn="ctr">
              <a:buFontTx/>
              <a:buAutoNum type="arabicPeriod"/>
              <a:defRPr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 Ιστιδίνη</a:t>
            </a:r>
          </a:p>
          <a:p>
            <a:pPr marL="457200" indent="-457200" algn="ctr">
              <a:buFontTx/>
              <a:buAutoNum type="arabicPeriod"/>
              <a:defRPr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 Ισολευκίνη</a:t>
            </a:r>
          </a:p>
          <a:p>
            <a:pPr marL="457200" indent="-457200" algn="ctr">
              <a:buFontTx/>
              <a:buAutoNum type="arabicPeriod"/>
              <a:defRPr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 Λευκίνη</a:t>
            </a:r>
          </a:p>
          <a:p>
            <a:pPr marL="457200" indent="-457200" algn="ctr">
              <a:buFontTx/>
              <a:buAutoNum type="arabicPeriod"/>
              <a:defRPr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 Λυσίνη</a:t>
            </a:r>
          </a:p>
          <a:p>
            <a:pPr marL="457200" indent="-457200" algn="ctr">
              <a:buFontTx/>
              <a:buAutoNum type="arabicPeriod"/>
              <a:defRPr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 Μεθειονίνη</a:t>
            </a:r>
          </a:p>
          <a:p>
            <a:pPr marL="457200" indent="-457200" algn="ctr">
              <a:buFontTx/>
              <a:buAutoNum type="arabicPeriod"/>
              <a:defRPr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 Βαλίνη</a:t>
            </a:r>
          </a:p>
          <a:p>
            <a:pPr marL="457200" indent="-457200" algn="ctr">
              <a:buFontTx/>
              <a:buAutoNum type="arabicPeriod"/>
              <a:defRPr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 Τρυπτοφάνη</a:t>
            </a:r>
          </a:p>
          <a:p>
            <a:pPr marL="457200" indent="-457200" algn="ctr">
              <a:buFontTx/>
              <a:buAutoNum type="arabicPeriod"/>
              <a:defRPr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 Φαινυλαλανίνη</a:t>
            </a:r>
          </a:p>
          <a:p>
            <a:pPr marL="457200" indent="-457200" algn="ctr">
              <a:buFontTx/>
              <a:buAutoNum type="arabicPeriod"/>
              <a:defRPr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 Θρεονίνη</a:t>
            </a:r>
          </a:p>
          <a:p>
            <a:pPr marL="457200" indent="-457200" algn="ctr">
              <a:buFontTx/>
              <a:buAutoNum type="arabicPeriod"/>
              <a:defRPr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 Σεληνοκυστεΐνη</a:t>
            </a:r>
            <a:endParaRPr lang="en-GB" sz="32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6889750" y="1125538"/>
            <a:ext cx="3397250" cy="50165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AutoNum type="arabicPeriod"/>
            </a:pPr>
            <a:r>
              <a:rPr lang="el-GR" altLang="el-GR" sz="3200">
                <a:solidFill>
                  <a:schemeClr val="bg1"/>
                </a:solidFill>
                <a:latin typeface="Calibri" panose="020F0502020204030204" pitchFamily="34" charset="0"/>
              </a:rPr>
              <a:t> Γλουταμικό οξύ</a:t>
            </a:r>
          </a:p>
          <a:p>
            <a:pPr algn="ctr" eaLnBrk="1" hangingPunct="1">
              <a:buFontTx/>
              <a:buAutoNum type="arabicPeriod"/>
            </a:pPr>
            <a:r>
              <a:rPr lang="el-GR" altLang="el-GR" sz="3200">
                <a:solidFill>
                  <a:schemeClr val="bg1"/>
                </a:solidFill>
                <a:latin typeface="Calibri" panose="020F0502020204030204" pitchFamily="34" charset="0"/>
              </a:rPr>
              <a:t> Γλουταμίνη</a:t>
            </a:r>
          </a:p>
          <a:p>
            <a:pPr algn="ctr" eaLnBrk="1" hangingPunct="1">
              <a:buFontTx/>
              <a:buAutoNum type="arabicPeriod"/>
            </a:pPr>
            <a:r>
              <a:rPr lang="el-GR" altLang="el-GR" sz="3200">
                <a:solidFill>
                  <a:schemeClr val="bg1"/>
                </a:solidFill>
                <a:latin typeface="Calibri" panose="020F0502020204030204" pitchFamily="34" charset="0"/>
              </a:rPr>
              <a:t> Ασπαρτικό οξύ</a:t>
            </a:r>
          </a:p>
          <a:p>
            <a:pPr algn="ctr" eaLnBrk="1" hangingPunct="1">
              <a:buFontTx/>
              <a:buAutoNum type="arabicPeriod"/>
            </a:pPr>
            <a:r>
              <a:rPr lang="el-GR" altLang="el-GR" sz="3200">
                <a:solidFill>
                  <a:schemeClr val="bg1"/>
                </a:solidFill>
                <a:latin typeface="Calibri" panose="020F0502020204030204" pitchFamily="34" charset="0"/>
              </a:rPr>
              <a:t> Ασπαραγίνη</a:t>
            </a:r>
          </a:p>
          <a:p>
            <a:pPr algn="ctr" eaLnBrk="1" hangingPunct="1">
              <a:buFontTx/>
              <a:buAutoNum type="arabicPeriod"/>
            </a:pPr>
            <a:r>
              <a:rPr lang="el-GR" altLang="el-GR" sz="3200">
                <a:solidFill>
                  <a:schemeClr val="bg1"/>
                </a:solidFill>
                <a:latin typeface="Calibri" panose="020F0502020204030204" pitchFamily="34" charset="0"/>
              </a:rPr>
              <a:t> Κυστεΐνη</a:t>
            </a:r>
          </a:p>
          <a:p>
            <a:pPr algn="ctr" eaLnBrk="1" hangingPunct="1">
              <a:buFontTx/>
              <a:buAutoNum type="arabicPeriod"/>
            </a:pPr>
            <a:r>
              <a:rPr lang="el-GR" altLang="el-GR" sz="3200">
                <a:solidFill>
                  <a:schemeClr val="bg1"/>
                </a:solidFill>
                <a:latin typeface="Calibri" panose="020F0502020204030204" pitchFamily="34" charset="0"/>
              </a:rPr>
              <a:t> Τυροσίνη</a:t>
            </a:r>
          </a:p>
          <a:p>
            <a:pPr algn="ctr" eaLnBrk="1" hangingPunct="1">
              <a:buFontTx/>
              <a:buAutoNum type="arabicPeriod"/>
            </a:pPr>
            <a:r>
              <a:rPr lang="el-GR" altLang="el-GR" sz="3200">
                <a:solidFill>
                  <a:schemeClr val="bg1"/>
                </a:solidFill>
                <a:latin typeface="Calibri" panose="020F0502020204030204" pitchFamily="34" charset="0"/>
              </a:rPr>
              <a:t> Σερίνη</a:t>
            </a:r>
          </a:p>
          <a:p>
            <a:pPr algn="ctr" eaLnBrk="1" hangingPunct="1">
              <a:buFontTx/>
              <a:buAutoNum type="arabicPeriod"/>
            </a:pPr>
            <a:r>
              <a:rPr lang="el-GR" altLang="el-GR" sz="3200">
                <a:solidFill>
                  <a:schemeClr val="bg1"/>
                </a:solidFill>
                <a:latin typeface="Calibri" panose="020F0502020204030204" pitchFamily="34" charset="0"/>
              </a:rPr>
              <a:t> Προλίνη</a:t>
            </a:r>
          </a:p>
          <a:p>
            <a:pPr algn="ctr" eaLnBrk="1" hangingPunct="1">
              <a:buFontTx/>
              <a:buAutoNum type="arabicPeriod"/>
            </a:pPr>
            <a:r>
              <a:rPr lang="el-GR" altLang="el-GR" sz="3200">
                <a:solidFill>
                  <a:schemeClr val="bg1"/>
                </a:solidFill>
                <a:latin typeface="Calibri" panose="020F0502020204030204" pitchFamily="34" charset="0"/>
              </a:rPr>
              <a:t> Γλυκίνη</a:t>
            </a:r>
          </a:p>
          <a:p>
            <a:pPr algn="ctr" eaLnBrk="1" hangingPunct="1">
              <a:buFontTx/>
              <a:buAutoNum type="arabicPeriod"/>
            </a:pPr>
            <a:r>
              <a:rPr lang="el-GR" altLang="el-GR" sz="3200">
                <a:solidFill>
                  <a:schemeClr val="bg1"/>
                </a:solidFill>
                <a:latin typeface="Calibri" panose="020F0502020204030204" pitchFamily="34" charset="0"/>
              </a:rPr>
              <a:t> Αλανίνη</a:t>
            </a:r>
            <a:endParaRPr lang="en-GB" altLang="el-GR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3848100" y="430213"/>
            <a:ext cx="26638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Όλοι οι ανώτεροι ζωικοί οργανισμοί δεν μπορούν να συνθέσουν όλα τα  πρωτεϊνικά αμινοξέα για τη σύνθεση των πρωτεϊνών  τους.</a:t>
            </a:r>
          </a:p>
          <a:p>
            <a:pPr algn="ctr" eaLnBrk="1" hangingPunct="1"/>
            <a:r>
              <a:rPr lang="el-GR" altLang="el-GR">
                <a:solidFill>
                  <a:srgbClr val="FFFF00"/>
                </a:solidFill>
                <a:latin typeface="Calibri" panose="020F0502020204030204" pitchFamily="34" charset="0"/>
              </a:rPr>
              <a:t>Τα φυτά, τα βακτήρια και πολύ μύκητες συνθέτουν όλα τα αμινοξέα με πρώτες ύλες απλές μορφές άνθρακα και αζώτου.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FF000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FF0000"/>
              </a:solidFill>
              <a:latin typeface="Victorian LET" pitchFamily="2" charset="0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500063" y="857250"/>
            <a:ext cx="9358312" cy="50165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l-GR" altLang="el-GR" sz="4000">
                <a:latin typeface="Calibri" panose="020F0502020204030204" pitchFamily="34" charset="0"/>
              </a:rPr>
              <a:t>ΕΡΩΤΗΜΑ 2:</a:t>
            </a:r>
          </a:p>
          <a:p>
            <a:pPr algn="ctr" eaLnBrk="1" hangingPunct="1">
              <a:lnSpc>
                <a:spcPct val="200000"/>
              </a:lnSpc>
            </a:pPr>
            <a:r>
              <a:rPr lang="el-GR" altLang="el-GR" sz="4000">
                <a:latin typeface="Calibri" panose="020F0502020204030204" pitchFamily="34" charset="0"/>
              </a:rPr>
              <a:t>ΠΟΥ ΒΡΙΣΚΟΥΝ ΟΙ ΟΡΓΑΝΙΣΜΟΙ ΤΟ </a:t>
            </a:r>
            <a:r>
              <a:rPr lang="el-GR" altLang="el-GR" sz="4000">
                <a:solidFill>
                  <a:srgbClr val="FFFF00"/>
                </a:solidFill>
                <a:latin typeface="Calibri" panose="020F0502020204030204" pitchFamily="34" charset="0"/>
              </a:rPr>
              <a:t>ΑΜΜΩΝΙΑΚΟ ΑΖΩΤΟ </a:t>
            </a:r>
            <a:r>
              <a:rPr lang="el-GR" altLang="el-GR" sz="4000">
                <a:latin typeface="Calibri" panose="020F0502020204030204" pitchFamily="34" charset="0"/>
              </a:rPr>
              <a:t>ΓΙΑ ΝΑ ΣΥΝΘΕΣΟΥΝ ΤΗΝ ΟΡΓΑΝΙΚΗ ΤΟΥΣ ΥΛΗ;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0070C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0070C0"/>
              </a:solidFill>
              <a:latin typeface="Victorian LET" pitchFamily="2" charset="0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8"/>
          <p:cNvSpPr>
            <a:spLocks noChangeArrowheads="1"/>
          </p:cNvSpPr>
          <p:nvPr/>
        </p:nvSpPr>
        <p:spPr bwMode="auto">
          <a:xfrm>
            <a:off x="174625" y="3500438"/>
            <a:ext cx="574675" cy="2376487"/>
          </a:xfrm>
          <a:prstGeom prst="downArrow">
            <a:avLst>
              <a:gd name="adj1" fmla="val 50000"/>
              <a:gd name="adj2" fmla="val 971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32771" name="AutoShape 2"/>
          <p:cNvSpPr>
            <a:spLocks noChangeArrowheads="1"/>
          </p:cNvSpPr>
          <p:nvPr/>
        </p:nvSpPr>
        <p:spPr bwMode="auto">
          <a:xfrm>
            <a:off x="1357313" y="2997200"/>
            <a:ext cx="2286000" cy="457200"/>
          </a:xfrm>
          <a:prstGeom prst="rightArrow">
            <a:avLst>
              <a:gd name="adj1" fmla="val 50000"/>
              <a:gd name="adj2" fmla="val 91227"/>
            </a:avLst>
          </a:prstGeom>
          <a:solidFill>
            <a:srgbClr val="0000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cxnSp>
        <p:nvCxnSpPr>
          <p:cNvPr id="32772" name="AutoShape 5"/>
          <p:cNvCxnSpPr>
            <a:cxnSpLocks noChangeShapeType="1"/>
          </p:cNvCxnSpPr>
          <p:nvPr/>
        </p:nvCxnSpPr>
        <p:spPr bwMode="auto">
          <a:xfrm>
            <a:off x="6408738" y="1671638"/>
            <a:ext cx="1111250" cy="965200"/>
          </a:xfrm>
          <a:prstGeom prst="curvedConnector3">
            <a:avLst>
              <a:gd name="adj1" fmla="val 91171"/>
            </a:avLst>
          </a:prstGeom>
          <a:noFill/>
          <a:ln w="190500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3" name="AutoShape 6"/>
          <p:cNvCxnSpPr>
            <a:cxnSpLocks noChangeShapeType="1"/>
            <a:endCxn id="32790" idx="6"/>
          </p:cNvCxnSpPr>
          <p:nvPr/>
        </p:nvCxnSpPr>
        <p:spPr bwMode="auto">
          <a:xfrm rot="5400000">
            <a:off x="4986338" y="3586163"/>
            <a:ext cx="2268537" cy="2243137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4" name="AutoShape 7"/>
          <p:cNvCxnSpPr>
            <a:cxnSpLocks noChangeShapeType="1"/>
          </p:cNvCxnSpPr>
          <p:nvPr/>
        </p:nvCxnSpPr>
        <p:spPr bwMode="auto">
          <a:xfrm rot="10800000">
            <a:off x="895350" y="3716338"/>
            <a:ext cx="2465388" cy="2043112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743075" y="4230688"/>
            <a:ext cx="1900238" cy="954087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 err="1">
                <a:latin typeface="Calibri" pitchFamily="34" charset="0"/>
                <a:cs typeface="+mn-cs"/>
              </a:rPr>
              <a:t>Nitrobacter</a:t>
            </a:r>
            <a:endParaRPr lang="el-GR" sz="2800" i="1" dirty="0"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l-GR" sz="2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(βακτήριο)</a:t>
            </a:r>
            <a:endParaRPr lang="en-GB" sz="2800" i="1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1357313" y="2312988"/>
            <a:ext cx="1792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Απο</a:t>
            </a:r>
          </a:p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νιτροποίηση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4857750" y="2286000"/>
            <a:ext cx="1471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Αζωτο</a:t>
            </a:r>
          </a:p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δέσμευση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32778" name="Text Box 11"/>
          <p:cNvSpPr txBox="1">
            <a:spLocks noChangeArrowheads="1"/>
          </p:cNvSpPr>
          <p:nvPr/>
        </p:nvSpPr>
        <p:spPr bwMode="auto">
          <a:xfrm>
            <a:off x="8153400" y="5334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 sz="4000">
              <a:latin typeface="Calibri" panose="020F0502020204030204" pitchFamily="34" charset="0"/>
            </a:endParaRPr>
          </a:p>
        </p:txBody>
      </p:sp>
      <p:cxnSp>
        <p:nvCxnSpPr>
          <p:cNvPr id="32779" name="AutoShape 13"/>
          <p:cNvCxnSpPr>
            <a:cxnSpLocks noChangeShapeType="1"/>
          </p:cNvCxnSpPr>
          <p:nvPr/>
        </p:nvCxnSpPr>
        <p:spPr bwMode="auto">
          <a:xfrm rot="5400000">
            <a:off x="7496969" y="1861344"/>
            <a:ext cx="1903413" cy="892175"/>
          </a:xfrm>
          <a:prstGeom prst="curvedConnector2">
            <a:avLst/>
          </a:prstGeom>
          <a:noFill/>
          <a:ln w="127000">
            <a:solidFill>
              <a:srgbClr val="FFFF00"/>
            </a:solidFill>
            <a:round/>
            <a:headEnd type="triangle" w="med" len="med"/>
            <a:tailEnd/>
          </a:ln>
          <a:effectLst>
            <a:outerShdw dist="107763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0" name="Text Box 14"/>
          <p:cNvSpPr txBox="1">
            <a:spLocks noChangeArrowheads="1"/>
          </p:cNvSpPr>
          <p:nvPr/>
        </p:nvSpPr>
        <p:spPr bwMode="auto">
          <a:xfrm rot="-3984211">
            <a:off x="7598570" y="2034381"/>
            <a:ext cx="1306512" cy="4603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σύνθεση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32781" name="Text Box 15"/>
          <p:cNvSpPr txBox="1">
            <a:spLocks noChangeArrowheads="1"/>
          </p:cNvSpPr>
          <p:nvPr/>
        </p:nvSpPr>
        <p:spPr bwMode="auto">
          <a:xfrm rot="-4183814">
            <a:off x="8695532" y="2385218"/>
            <a:ext cx="1473200" cy="461963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διάσπαση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32782" name="AutoShape 17"/>
          <p:cNvSpPr>
            <a:spLocks noChangeArrowheads="1"/>
          </p:cNvSpPr>
          <p:nvPr/>
        </p:nvSpPr>
        <p:spPr bwMode="auto">
          <a:xfrm>
            <a:off x="174625" y="908050"/>
            <a:ext cx="503238" cy="1766888"/>
          </a:xfrm>
          <a:prstGeom prst="downArrow">
            <a:avLst>
              <a:gd name="adj1" fmla="val 50000"/>
              <a:gd name="adj2" fmla="val 87776"/>
            </a:avLst>
          </a:prstGeom>
          <a:solidFill>
            <a:srgbClr val="0000CC">
              <a:alpha val="50195"/>
            </a:srgbClr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32783" name="AutoShape 18"/>
          <p:cNvSpPr>
            <a:spLocks noChangeArrowheads="1"/>
          </p:cNvSpPr>
          <p:nvPr/>
        </p:nvSpPr>
        <p:spPr bwMode="auto">
          <a:xfrm>
            <a:off x="7519988" y="3643313"/>
            <a:ext cx="565150" cy="1143000"/>
          </a:xfrm>
          <a:prstGeom prst="upArrow">
            <a:avLst>
              <a:gd name="adj1" fmla="val 50000"/>
              <a:gd name="adj2" fmla="val 33708"/>
            </a:avLst>
          </a:prstGeom>
          <a:solidFill>
            <a:srgbClr val="0000CC">
              <a:alpha val="50195"/>
            </a:srgbClr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cxnSp>
        <p:nvCxnSpPr>
          <p:cNvPr id="32784" name="AutoShape 19"/>
          <p:cNvCxnSpPr>
            <a:cxnSpLocks noChangeShapeType="1"/>
          </p:cNvCxnSpPr>
          <p:nvPr/>
        </p:nvCxnSpPr>
        <p:spPr bwMode="auto">
          <a:xfrm rot="5400000">
            <a:off x="7877175" y="1919288"/>
            <a:ext cx="1798637" cy="1074738"/>
          </a:xfrm>
          <a:prstGeom prst="curvedConnector2">
            <a:avLst/>
          </a:prstGeom>
          <a:noFill/>
          <a:ln w="127000">
            <a:solidFill>
              <a:srgbClr val="FFFF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206875" y="4275138"/>
            <a:ext cx="2276475" cy="954087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 err="1">
                <a:latin typeface="Calibri" pitchFamily="34" charset="0"/>
                <a:cs typeface="+mn-cs"/>
              </a:rPr>
              <a:t>Nitrosomonas</a:t>
            </a:r>
            <a:endParaRPr lang="el-GR" sz="2800" i="1" dirty="0"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l-GR" sz="2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(βακτήριο)</a:t>
            </a:r>
            <a:endParaRPr lang="en-GB" sz="2800" i="1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2786" name="Text Box 21"/>
          <p:cNvSpPr txBox="1">
            <a:spLocks noChangeArrowheads="1"/>
          </p:cNvSpPr>
          <p:nvPr/>
        </p:nvSpPr>
        <p:spPr bwMode="auto">
          <a:xfrm>
            <a:off x="9010650" y="5946775"/>
            <a:ext cx="1233488" cy="8318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ΚΥΚΛΟΣ</a:t>
            </a:r>
          </a:p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ΑΖΩΤΟΥ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32787" name="Oval 23"/>
          <p:cNvSpPr>
            <a:spLocks noChangeArrowheads="1"/>
          </p:cNvSpPr>
          <p:nvPr/>
        </p:nvSpPr>
        <p:spPr bwMode="auto">
          <a:xfrm>
            <a:off x="6715125" y="2708275"/>
            <a:ext cx="1411288" cy="10080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2788" name="Oval 24"/>
          <p:cNvSpPr>
            <a:spLocks noChangeArrowheads="1"/>
          </p:cNvSpPr>
          <p:nvPr/>
        </p:nvSpPr>
        <p:spPr bwMode="auto">
          <a:xfrm>
            <a:off x="3643313" y="2857500"/>
            <a:ext cx="995362" cy="8588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el-GR" altLang="el-GR" sz="4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2789" name="Oval 25"/>
          <p:cNvSpPr>
            <a:spLocks noChangeArrowheads="1"/>
          </p:cNvSpPr>
          <p:nvPr/>
        </p:nvSpPr>
        <p:spPr bwMode="auto">
          <a:xfrm>
            <a:off x="0" y="2636838"/>
            <a:ext cx="1428750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2790" name="Oval 26"/>
          <p:cNvSpPr>
            <a:spLocks noChangeArrowheads="1"/>
          </p:cNvSpPr>
          <p:nvPr/>
        </p:nvSpPr>
        <p:spPr bwMode="auto">
          <a:xfrm>
            <a:off x="3198813" y="5300663"/>
            <a:ext cx="1800225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2791" name="Text Box 27"/>
          <p:cNvSpPr txBox="1">
            <a:spLocks noChangeArrowheads="1"/>
          </p:cNvSpPr>
          <p:nvPr/>
        </p:nvSpPr>
        <p:spPr bwMode="auto">
          <a:xfrm>
            <a:off x="7643813" y="4581525"/>
            <a:ext cx="2035175" cy="830263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Αμμωνιακά λιπάσματα</a:t>
            </a:r>
          </a:p>
        </p:txBody>
      </p:sp>
      <p:sp>
        <p:nvSpPr>
          <p:cNvPr id="32792" name="Text Box 28"/>
          <p:cNvSpPr txBox="1">
            <a:spLocks noChangeArrowheads="1"/>
          </p:cNvSpPr>
          <p:nvPr/>
        </p:nvSpPr>
        <p:spPr bwMode="auto">
          <a:xfrm>
            <a:off x="0" y="0"/>
            <a:ext cx="2035175" cy="830263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Νιτρικά λιπάσματα</a:t>
            </a:r>
          </a:p>
        </p:txBody>
      </p:sp>
      <p:sp>
        <p:nvSpPr>
          <p:cNvPr id="79901" name="Oval 29"/>
          <p:cNvSpPr>
            <a:spLocks noChangeArrowheads="1"/>
          </p:cNvSpPr>
          <p:nvPr/>
        </p:nvSpPr>
        <p:spPr bwMode="auto">
          <a:xfrm>
            <a:off x="4505325" y="5948363"/>
            <a:ext cx="987425" cy="7223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4800" dirty="0">
                <a:solidFill>
                  <a:schemeClr val="bg1"/>
                </a:solidFill>
                <a:latin typeface="Calibri" pitchFamily="34" charset="0"/>
                <a:cs typeface="+mn-cs"/>
              </a:rPr>
              <a:t>Η</a:t>
            </a:r>
            <a:r>
              <a:rPr lang="el-GR" sz="4800" baseline="30000" dirty="0">
                <a:solidFill>
                  <a:schemeClr val="bg1"/>
                </a:solidFill>
                <a:latin typeface="Calibri" pitchFamily="34" charset="0"/>
                <a:cs typeface="+mn-cs"/>
              </a:rPr>
              <a:t>+</a:t>
            </a:r>
            <a:endParaRPr lang="el-GR" sz="48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2794" name="Oval 31"/>
          <p:cNvSpPr>
            <a:spLocks noChangeArrowheads="1"/>
          </p:cNvSpPr>
          <p:nvPr/>
        </p:nvSpPr>
        <p:spPr bwMode="auto">
          <a:xfrm>
            <a:off x="6786563" y="2708275"/>
            <a:ext cx="1339850" cy="10080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solidFill>
                  <a:schemeClr val="bg1"/>
                </a:solidFill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solidFill>
                  <a:schemeClr val="bg1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2795" name="Text Box 29"/>
          <p:cNvSpPr txBox="1">
            <a:spLocks noChangeArrowheads="1"/>
          </p:cNvSpPr>
          <p:nvPr/>
        </p:nvSpPr>
        <p:spPr bwMode="auto">
          <a:xfrm>
            <a:off x="-61913" y="5795963"/>
            <a:ext cx="2562226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>
                <a:solidFill>
                  <a:srgbClr val="FFFF00"/>
                </a:solidFill>
                <a:latin typeface="Calibri" panose="020F0502020204030204" pitchFamily="34" charset="0"/>
              </a:rPr>
              <a:t>Υπόγεια νερά</a:t>
            </a:r>
          </a:p>
          <a:p>
            <a:pPr eaLnBrk="1" hangingPunct="1"/>
            <a:r>
              <a:rPr lang="el-GR" altLang="el-GR" sz="2800">
                <a:solidFill>
                  <a:srgbClr val="FFFF00"/>
                </a:solidFill>
                <a:latin typeface="Calibri" panose="020F0502020204030204" pitchFamily="34" charset="0"/>
              </a:rPr>
              <a:t>(νιτρορύπανση)</a:t>
            </a:r>
          </a:p>
        </p:txBody>
      </p:sp>
      <p:sp>
        <p:nvSpPr>
          <p:cNvPr id="32796" name="AutoShape 3"/>
          <p:cNvSpPr>
            <a:spLocks noChangeArrowheads="1"/>
          </p:cNvSpPr>
          <p:nvPr/>
        </p:nvSpPr>
        <p:spPr bwMode="auto">
          <a:xfrm>
            <a:off x="4638675" y="2997200"/>
            <a:ext cx="2147888" cy="457200"/>
          </a:xfrm>
          <a:prstGeom prst="rightArrow">
            <a:avLst>
              <a:gd name="adj1" fmla="val 50000"/>
              <a:gd name="adj2" fmla="val 102441"/>
            </a:avLst>
          </a:prstGeom>
          <a:solidFill>
            <a:srgbClr val="0000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51825" y="6362352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FF000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FF0000"/>
              </a:solidFill>
              <a:latin typeface="Victorian LET" pitchFamily="2" charset="0"/>
              <a:cs typeface="+mn-cs"/>
            </a:endParaRPr>
          </a:p>
        </p:txBody>
      </p:sp>
      <p:sp>
        <p:nvSpPr>
          <p:cNvPr id="32798" name="Oval 33"/>
          <p:cNvSpPr>
            <a:spLocks noChangeArrowheads="1"/>
          </p:cNvSpPr>
          <p:nvPr/>
        </p:nvSpPr>
        <p:spPr bwMode="auto">
          <a:xfrm>
            <a:off x="7664450" y="115888"/>
            <a:ext cx="2508250" cy="1144587"/>
          </a:xfrm>
          <a:prstGeom prst="ellipse">
            <a:avLst/>
          </a:prstGeom>
          <a:solidFill>
            <a:srgbClr val="C00000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latin typeface="Calibri" panose="020F0502020204030204" pitchFamily="34" charset="0"/>
              </a:rPr>
              <a:t>Οργανική ύλη</a:t>
            </a:r>
            <a:endParaRPr lang="en-GB" altLang="el-GR" sz="2800">
              <a:latin typeface="Calibri" panose="020F0502020204030204" pitchFamily="34" charset="0"/>
            </a:endParaRPr>
          </a:p>
        </p:txBody>
      </p:sp>
      <p:sp>
        <p:nvSpPr>
          <p:cNvPr id="32799" name="TextBox 34"/>
          <p:cNvSpPr txBox="1">
            <a:spLocks noChangeArrowheads="1"/>
          </p:cNvSpPr>
          <p:nvPr/>
        </p:nvSpPr>
        <p:spPr bwMode="auto">
          <a:xfrm>
            <a:off x="1901825" y="212725"/>
            <a:ext cx="48736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600">
                <a:solidFill>
                  <a:srgbClr val="FFFF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Πρόσληψη από φυτά, βακτήρια, μύκητες</a:t>
            </a:r>
          </a:p>
          <a:p>
            <a:pPr algn="ctr" eaLnBrk="1" hangingPunct="1"/>
            <a:r>
              <a:rPr lang="en-US" altLang="el-GR" sz="3600">
                <a:latin typeface="Calibri" panose="020F0502020204030204" pitchFamily="34" charset="0"/>
              </a:rPr>
              <a:t> </a:t>
            </a:r>
            <a:r>
              <a:rPr lang="el-GR" altLang="el-GR" sz="3600">
                <a:latin typeface="Calibri" panose="020F0502020204030204" pitchFamily="34" charset="0"/>
              </a:rPr>
              <a:t>(</a:t>
            </a:r>
            <a:r>
              <a:rPr lang="en-US" altLang="el-GR" sz="3600">
                <a:latin typeface="Calibri" panose="020F0502020204030204" pitchFamily="34" charset="0"/>
              </a:rPr>
              <a:t>NO</a:t>
            </a:r>
            <a:r>
              <a:rPr lang="en-US" altLang="el-GR" sz="3600" baseline="-25000">
                <a:latin typeface="Calibri" panose="020F0502020204030204" pitchFamily="34" charset="0"/>
              </a:rPr>
              <a:t>3</a:t>
            </a:r>
            <a:r>
              <a:rPr lang="en-US" altLang="el-GR" sz="3600" baseline="30000">
                <a:latin typeface="Calibri" panose="020F0502020204030204" pitchFamily="34" charset="0"/>
              </a:rPr>
              <a:t>- </a:t>
            </a:r>
            <a:r>
              <a:rPr lang="en-US" altLang="el-GR" sz="3600">
                <a:latin typeface="Calibri" panose="020F0502020204030204" pitchFamily="34" charset="0"/>
                <a:sym typeface="Symbol" panose="05050102010706020507" pitchFamily="18" charset="2"/>
              </a:rPr>
              <a:t>NO</a:t>
            </a:r>
            <a:r>
              <a:rPr lang="en-US" altLang="el-GR" sz="3600" baseline="-25000">
                <a:latin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l-GR" sz="3600" baseline="30000">
                <a:latin typeface="Calibri" panose="020F0502020204030204" pitchFamily="34" charset="0"/>
                <a:sym typeface="Symbol" panose="05050102010706020507" pitchFamily="18" charset="2"/>
              </a:rPr>
              <a:t>-</a:t>
            </a:r>
            <a:r>
              <a:rPr lang="en-US" altLang="el-GR" sz="3600">
                <a:latin typeface="Calibri" panose="020F0502020204030204" pitchFamily="34" charset="0"/>
                <a:sym typeface="Symbol" panose="05050102010706020507" pitchFamily="18" charset="2"/>
              </a:rPr>
              <a:t>NH</a:t>
            </a:r>
            <a:r>
              <a:rPr lang="en-US" altLang="el-GR" sz="3600" baseline="-25000">
                <a:latin typeface="Calibri" panose="020F0502020204030204" pitchFamily="34" charset="0"/>
                <a:sym typeface="Symbol" panose="05050102010706020507" pitchFamily="18" charset="2"/>
              </a:rPr>
              <a:t>4</a:t>
            </a:r>
            <a:r>
              <a:rPr lang="en-US" altLang="el-GR" sz="3600" baseline="30000">
                <a:latin typeface="Calibri" panose="020F0502020204030204" pitchFamily="34" charset="0"/>
                <a:sym typeface="Symbol" panose="05050102010706020507" pitchFamily="18" charset="2"/>
              </a:rPr>
              <a:t>+</a:t>
            </a:r>
            <a:r>
              <a:rPr lang="el-GR" altLang="el-GR" sz="3600">
                <a:latin typeface="Calibri" panose="020F0502020204030204" pitchFamily="34" charset="0"/>
                <a:sym typeface="Symbol" panose="05050102010706020507" pitchFamily="18" charset="2"/>
              </a:rPr>
              <a:t>)</a:t>
            </a:r>
            <a:endParaRPr lang="el-GR" altLang="el-GR" sz="36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Arc 11"/>
          <p:cNvSpPr/>
          <p:nvPr/>
        </p:nvSpPr>
        <p:spPr bwMode="auto">
          <a:xfrm rot="14919416">
            <a:off x="1208881" y="859632"/>
            <a:ext cx="2081213" cy="2940050"/>
          </a:xfrm>
          <a:prstGeom prst="arc">
            <a:avLst>
              <a:gd name="adj1" fmla="val 16685174"/>
              <a:gd name="adj2" fmla="val 1709006"/>
            </a:avLst>
          </a:prstGeom>
          <a:noFill/>
          <a:ln w="190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801" name="Rectangle 1"/>
          <p:cNvSpPr>
            <a:spLocks noChangeArrowheads="1"/>
          </p:cNvSpPr>
          <p:nvPr/>
        </p:nvSpPr>
        <p:spPr bwMode="auto">
          <a:xfrm>
            <a:off x="0" y="0"/>
            <a:ext cx="3643313" cy="6858000"/>
          </a:xfrm>
          <a:prstGeom prst="rect">
            <a:avLst/>
          </a:prstGeom>
          <a:solidFill>
            <a:srgbClr val="32946A">
              <a:alpha val="8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32802" name="Rectangle 37"/>
          <p:cNvSpPr>
            <a:spLocks noChangeArrowheads="1"/>
          </p:cNvSpPr>
          <p:nvPr/>
        </p:nvSpPr>
        <p:spPr bwMode="auto">
          <a:xfrm>
            <a:off x="3630613" y="42863"/>
            <a:ext cx="3643312" cy="2306637"/>
          </a:xfrm>
          <a:prstGeom prst="rect">
            <a:avLst/>
          </a:prstGeom>
          <a:solidFill>
            <a:srgbClr val="32946A">
              <a:alpha val="8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32803" name="Rectangle 38"/>
          <p:cNvSpPr>
            <a:spLocks noChangeArrowheads="1"/>
          </p:cNvSpPr>
          <p:nvPr/>
        </p:nvSpPr>
        <p:spPr bwMode="auto">
          <a:xfrm>
            <a:off x="3643313" y="3967163"/>
            <a:ext cx="3643312" cy="2890837"/>
          </a:xfrm>
          <a:prstGeom prst="rect">
            <a:avLst/>
          </a:prstGeom>
          <a:solidFill>
            <a:srgbClr val="32946A">
              <a:alpha val="8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C:\Users\GregDiamantidis\Pictures\icons-mars09\P3140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30"/>
          <p:cNvSpPr>
            <a:spLocks noChangeArrowheads="1"/>
          </p:cNvSpPr>
          <p:nvPr/>
        </p:nvSpPr>
        <p:spPr bwMode="auto">
          <a:xfrm rot="8815635">
            <a:off x="1773238" y="2571750"/>
            <a:ext cx="6610350" cy="601663"/>
          </a:xfrm>
          <a:prstGeom prst="rightArrow">
            <a:avLst>
              <a:gd name="adj1" fmla="val 55556"/>
              <a:gd name="adj2" fmla="val 108698"/>
            </a:avLst>
          </a:prstGeom>
          <a:solidFill>
            <a:srgbClr val="0000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7142163" y="3789363"/>
            <a:ext cx="31305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400">
                <a:latin typeface="Calibri" panose="020F0502020204030204" pitchFamily="34" charset="0"/>
              </a:rPr>
              <a:t>Αζωτοδέσμευση</a:t>
            </a:r>
          </a:p>
          <a:p>
            <a:pPr algn="ctr" eaLnBrk="1" hangingPunct="1"/>
            <a:r>
              <a:rPr lang="el-GR" altLang="el-GR" sz="3400">
                <a:latin typeface="Calibri" panose="020F0502020204030204" pitchFamily="34" charset="0"/>
              </a:rPr>
              <a:t>10</a:t>
            </a:r>
            <a:r>
              <a:rPr lang="el-GR" altLang="el-GR" sz="3400" baseline="30000">
                <a:latin typeface="Calibri" panose="020F0502020204030204" pitchFamily="34" charset="0"/>
              </a:rPr>
              <a:t>11</a:t>
            </a:r>
            <a:r>
              <a:rPr lang="el-GR" altLang="el-GR" sz="3400">
                <a:latin typeface="Calibri" panose="020F0502020204030204" pitchFamily="34" charset="0"/>
              </a:rPr>
              <a:t> </a:t>
            </a:r>
            <a:r>
              <a:rPr lang="en-US" altLang="el-GR" sz="3400">
                <a:latin typeface="Calibri" panose="020F0502020204030204" pitchFamily="34" charset="0"/>
              </a:rPr>
              <a:t>kg</a:t>
            </a:r>
            <a:r>
              <a:rPr lang="el-GR" altLang="el-GR" sz="3400">
                <a:latin typeface="Calibri" panose="020F0502020204030204" pitchFamily="34" charset="0"/>
              </a:rPr>
              <a:t> Ν</a:t>
            </a:r>
            <a:r>
              <a:rPr lang="en-US" altLang="el-GR" sz="3400">
                <a:latin typeface="Calibri" panose="020F0502020204030204" pitchFamily="34" charset="0"/>
              </a:rPr>
              <a:t>/</a:t>
            </a:r>
            <a:r>
              <a:rPr lang="el-GR" altLang="el-GR" sz="3400">
                <a:latin typeface="Calibri" panose="020F0502020204030204" pitchFamily="34" charset="0"/>
              </a:rPr>
              <a:t>έτος</a:t>
            </a:r>
            <a:endParaRPr lang="en-GB" altLang="el-GR" sz="3400">
              <a:latin typeface="Calibri" panose="020F0502020204030204" pitchFamily="34" charset="0"/>
            </a:endParaRPr>
          </a:p>
        </p:txBody>
      </p:sp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8153400" y="5334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 sz="4000">
              <a:latin typeface="Calibri" panose="020F0502020204030204" pitchFamily="34" charset="0"/>
            </a:endParaRPr>
          </a:p>
        </p:txBody>
      </p:sp>
      <p:sp>
        <p:nvSpPr>
          <p:cNvPr id="33798" name="Text Box 29"/>
          <p:cNvSpPr txBox="1">
            <a:spLocks noChangeArrowheads="1"/>
          </p:cNvSpPr>
          <p:nvPr/>
        </p:nvSpPr>
        <p:spPr bwMode="auto">
          <a:xfrm rot="-1051117">
            <a:off x="2568575" y="2105025"/>
            <a:ext cx="4681538" cy="11382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400">
                <a:solidFill>
                  <a:srgbClr val="FFFF00"/>
                </a:solidFill>
                <a:latin typeface="Calibri" panose="020F0502020204030204" pitchFamily="34" charset="0"/>
              </a:rPr>
              <a:t>ΑΖΩΤΟΔΕΣΜΕΥΤΙΚΑ ΒΑΚΤΗΡΙΑ</a:t>
            </a:r>
            <a:endParaRPr lang="en-GB" altLang="el-GR" sz="34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Oval 23"/>
          <p:cNvSpPr>
            <a:spLocks noChangeArrowheads="1"/>
          </p:cNvSpPr>
          <p:nvPr/>
        </p:nvSpPr>
        <p:spPr bwMode="auto">
          <a:xfrm>
            <a:off x="247650" y="4076700"/>
            <a:ext cx="2087563" cy="1150938"/>
          </a:xfrm>
          <a:prstGeom prst="ellipse">
            <a:avLst/>
          </a:prstGeom>
          <a:solidFill>
            <a:schemeClr val="bg2">
              <a:lumMod val="75000"/>
              <a:lumOff val="25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5400" dirty="0">
                <a:latin typeface="Calibri" pitchFamily="34" charset="0"/>
                <a:cs typeface="+mn-cs"/>
              </a:rPr>
              <a:t>ΝΗ</a:t>
            </a:r>
            <a:r>
              <a:rPr lang="el-GR" sz="5400" baseline="-25000" dirty="0">
                <a:latin typeface="Calibri" pitchFamily="34" charset="0"/>
                <a:cs typeface="+mn-cs"/>
              </a:rPr>
              <a:t>4</a:t>
            </a:r>
            <a:r>
              <a:rPr lang="el-GR" sz="5400" baseline="30000" dirty="0">
                <a:latin typeface="Calibri" pitchFamily="34" charset="0"/>
                <a:cs typeface="+mn-cs"/>
              </a:rPr>
              <a:t>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FF000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FF0000"/>
              </a:solidFill>
              <a:latin typeface="Victorian LET" pitchFamily="2" charset="0"/>
              <a:cs typeface="+mn-cs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481013" y="5013325"/>
            <a:ext cx="9372600" cy="1938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defRPr/>
            </a:pPr>
            <a:r>
              <a:rPr lang="el-GR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ΤΑ </a:t>
            </a:r>
            <a:r>
              <a:rPr lang="el-GR" sz="4000" dirty="0">
                <a:latin typeface="Calibri" pitchFamily="34" charset="0"/>
                <a:cs typeface="+mn-cs"/>
              </a:rPr>
              <a:t>ΑΖΩΤΟΔΕΥΣΜΕΥΤΙΚΑ</a:t>
            </a:r>
            <a:r>
              <a:rPr lang="el-GR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alibri" pitchFamily="34" charset="0"/>
                <a:cs typeface="+mn-cs"/>
              </a:rPr>
              <a:t>ΒΑΚΤΗΡΙΑ</a:t>
            </a:r>
            <a:r>
              <a:rPr 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el-GR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ΔΙΑΘΕΤΟΥΝ ΤΟ ΕΝΖΥΜΙΚΟ ΣΥΜΠΛΟΚΟ </a:t>
            </a:r>
            <a:r>
              <a:rPr lang="el-GR" sz="4000" dirty="0">
                <a:solidFill>
                  <a:srgbClr val="FFFF00"/>
                </a:solidFill>
                <a:latin typeface="Calibri" pitchFamily="34" charset="0"/>
                <a:cs typeface="+mn-cs"/>
              </a:rPr>
              <a:t>ΝΙΤΡΟΓΕΝΑΣΗ</a:t>
            </a:r>
            <a:endParaRPr lang="en-US" sz="4000" b="0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3802" name="Text Box 32"/>
          <p:cNvSpPr txBox="1">
            <a:spLocks noChangeArrowheads="1"/>
          </p:cNvSpPr>
          <p:nvPr/>
        </p:nvSpPr>
        <p:spPr bwMode="auto">
          <a:xfrm>
            <a:off x="-328613" y="-6350"/>
            <a:ext cx="7200901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solidFill>
                  <a:schemeClr val="bg1"/>
                </a:solidFill>
                <a:latin typeface="Calibri" panose="020F0502020204030204" pitchFamily="34" charset="0"/>
              </a:rPr>
              <a:t>Μοναδική πηγή αζώτου:</a:t>
            </a:r>
          </a:p>
          <a:p>
            <a:pPr algn="ctr" eaLnBrk="1" hangingPunct="1"/>
            <a:r>
              <a:rPr lang="el-GR" altLang="el-GR" sz="4400">
                <a:solidFill>
                  <a:schemeClr val="bg1"/>
                </a:solidFill>
                <a:latin typeface="Calibri" panose="020F0502020204030204" pitchFamily="34" charset="0"/>
              </a:rPr>
              <a:t> το ατμοσφαιρικό άζωτο (Ν</a:t>
            </a:r>
            <a:r>
              <a:rPr lang="el-GR" altLang="el-GR" sz="44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l-GR" altLang="el-GR" sz="440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en-GB" altLang="el-GR" sz="4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3803" name="Object 21"/>
          <p:cNvGraphicFramePr>
            <a:graphicFrameLocks noChangeAspect="1"/>
          </p:cNvGraphicFramePr>
          <p:nvPr/>
        </p:nvGraphicFramePr>
        <p:xfrm>
          <a:off x="7523163" y="20638"/>
          <a:ext cx="2368550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MDLDrawObject Class" r:id="rId5" imgW="1085972" imgH="638123" progId="">
                  <p:embed/>
                </p:oleObj>
              </mc:Choice>
              <mc:Fallback>
                <p:oleObj name="MDLDrawObject Class" r:id="rId5" imgW="1085972" imgH="638123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163" y="20638"/>
                        <a:ext cx="2368550" cy="139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latin typeface="Calibri" panose="020F0502020204030204" pitchFamily="34" charset="0"/>
              </a:rPr>
              <a:t>Χρηματοδότηση</a:t>
            </a:r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347821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l-GR" dirty="0" smtClean="0"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Calibri" pitchFamily="34" charset="0"/>
              </a:rPr>
              <a:t>Το έργο «Ανοικτά Ακαδημαϊκά Μαθήματα στο Αριστοτέλειο Πανεπιστήμιο Θεσσαλονίκης» έχει χρηματοδοτήσει μόνο τη αναδιαμόρφωση του εκπαιδευτικού υλικού. </a:t>
            </a:r>
          </a:p>
          <a:p>
            <a:pPr eaLnBrk="1" hangingPunct="1">
              <a:defRPr/>
            </a:pPr>
            <a:r>
              <a:rPr lang="el-GR" dirty="0" smtClean="0">
                <a:latin typeface="Calibri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  <a:endParaRPr lang="en-US" dirty="0" smtClean="0">
              <a:latin typeface="Calibri" pitchFamily="34" charset="0"/>
            </a:endParaRPr>
          </a:p>
          <a:p>
            <a:pPr eaLnBrk="1" hangingPunct="1">
              <a:defRPr/>
            </a:pPr>
            <a:endParaRPr lang="el-GR" dirty="0" smtClean="0">
              <a:latin typeface="Calibri" pitchFamily="34" charset="0"/>
            </a:endParaRPr>
          </a:p>
        </p:txBody>
      </p:sp>
      <p:pic>
        <p:nvPicPr>
          <p:cNvPr id="7172" name="ΕΣΠΑ Logo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4918075"/>
            <a:ext cx="55181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212A45-72A5-4265-A871-78A6E9660BFA}" type="slidenum">
              <a:rPr lang="el-GR" altLang="el-GR" sz="1400" b="0"/>
              <a:pPr eaLnBrk="1" hangingPunct="1"/>
              <a:t>3</a:t>
            </a:fld>
            <a:endParaRPr lang="el-GR" altLang="el-GR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79450" y="115888"/>
            <a:ext cx="88376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000">
                <a:solidFill>
                  <a:srgbClr val="FFFF00"/>
                </a:solidFill>
                <a:latin typeface="Calibri" panose="020F0502020204030204" pitchFamily="34" charset="0"/>
              </a:rPr>
              <a:t>ΔΡΑΣΗ ΤΟΥ ΕΝΖΥΜΙΚΟΥ ΣΥΜΠΛΟΚΟΥ ΤΗΣ ΝΙΤΡΟΓΕΝΑΣΗΣ</a:t>
            </a:r>
            <a:endParaRPr lang="en-GB" altLang="el-GR" sz="40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4819" name="Text Box 8"/>
          <p:cNvSpPr txBox="1">
            <a:spLocks noChangeArrowheads="1"/>
          </p:cNvSpPr>
          <p:nvPr/>
        </p:nvSpPr>
        <p:spPr bwMode="auto">
          <a:xfrm>
            <a:off x="174625" y="1773238"/>
            <a:ext cx="2949575" cy="10668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200">
                <a:latin typeface="Calibri" panose="020F0502020204030204" pitchFamily="34" charset="0"/>
              </a:rPr>
              <a:t>ΔΟΤΗΣ ΗΛΕΚΤΡΟΝΙΩΝ</a:t>
            </a:r>
            <a:endParaRPr lang="en-GB" altLang="el-GR" sz="3200">
              <a:latin typeface="Calibri" panose="020F0502020204030204" pitchFamily="34" charset="0"/>
            </a:endParaRPr>
          </a:p>
        </p:txBody>
      </p:sp>
      <p:sp>
        <p:nvSpPr>
          <p:cNvPr id="34820" name="Text Box 10"/>
          <p:cNvSpPr txBox="1">
            <a:spLocks noChangeArrowheads="1"/>
          </p:cNvSpPr>
          <p:nvPr/>
        </p:nvSpPr>
        <p:spPr bwMode="auto">
          <a:xfrm>
            <a:off x="4206875" y="1633538"/>
            <a:ext cx="5329238" cy="1508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AutoNum type="arabicPeriod"/>
            </a:pPr>
            <a:r>
              <a:rPr lang="el-GR" altLang="el-GR" sz="3200">
                <a:solidFill>
                  <a:schemeClr val="bg1"/>
                </a:solidFill>
                <a:latin typeface="Calibri" panose="020F0502020204030204" pitchFamily="34" charset="0"/>
              </a:rPr>
              <a:t>ΕΝΕΡΓΟΠΟΙΕΙ ΤΑ ΗΛΕΚΤΡΟΝΙΑ (8</a:t>
            </a:r>
            <a:r>
              <a:rPr lang="en-US" altLang="el-GR" sz="320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  <a:r>
              <a:rPr lang="en-US" altLang="el-GR" sz="32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r>
              <a:rPr lang="en-US" altLang="el-GR" sz="320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el-GR" altLang="el-GR" sz="3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l-GR" altLang="el-GR" sz="2800">
                <a:solidFill>
                  <a:schemeClr val="bg1"/>
                </a:solidFill>
                <a:latin typeface="Calibri" panose="020F0502020204030204" pitchFamily="34" charset="0"/>
              </a:rPr>
              <a:t>(καταναλώνεται ενέργεια: </a:t>
            </a:r>
            <a:r>
              <a:rPr lang="en-US" altLang="el-GR" sz="2800">
                <a:solidFill>
                  <a:schemeClr val="bg1"/>
                </a:solidFill>
                <a:latin typeface="Calibri" panose="020F0502020204030204" pitchFamily="34" charset="0"/>
              </a:rPr>
              <a:t>16 </a:t>
            </a:r>
            <a:r>
              <a:rPr lang="el-GR" altLang="el-GR" sz="2800">
                <a:solidFill>
                  <a:schemeClr val="bg1"/>
                </a:solidFill>
                <a:latin typeface="Calibri" panose="020F0502020204030204" pitchFamily="34" charset="0"/>
              </a:rPr>
              <a:t>ΑΤΡ)</a:t>
            </a:r>
            <a:endParaRPr lang="en-GB" altLang="el-GR" sz="2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 rot="-5400000">
            <a:off x="7748588" y="5432425"/>
            <a:ext cx="609600" cy="10668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>
              <a:defRPr/>
            </a:pPr>
            <a:r>
              <a:rPr lang="el-GR" dirty="0">
                <a:latin typeface="Calibri" pitchFamily="34" charset="0"/>
                <a:cs typeface="+mn-cs"/>
              </a:rPr>
              <a:t>       </a:t>
            </a:r>
            <a:r>
              <a:rPr lang="en-US" dirty="0">
                <a:latin typeface="Calibri" pitchFamily="34" charset="0"/>
                <a:cs typeface="+mn-cs"/>
              </a:rPr>
              <a:t>3</a:t>
            </a:r>
            <a:endParaRPr lang="el-GR" dirty="0">
              <a:latin typeface="Calibri" pitchFamily="34" charset="0"/>
              <a:cs typeface="+mn-cs"/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8680450" y="5589588"/>
            <a:ext cx="1576388" cy="768350"/>
          </a:xfrm>
          <a:prstGeom prst="rect">
            <a:avLst/>
          </a:prstGeom>
          <a:solidFill>
            <a:srgbClr val="3A28A4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4400" dirty="0">
                <a:latin typeface="Calibri" pitchFamily="34" charset="0"/>
                <a:cs typeface="+mn-cs"/>
              </a:rPr>
              <a:t>2ΝΗ</a:t>
            </a:r>
            <a:r>
              <a:rPr lang="el-GR" sz="4400" baseline="-25000" dirty="0">
                <a:latin typeface="Calibri" pitchFamily="34" charset="0"/>
                <a:cs typeface="+mn-cs"/>
              </a:rPr>
              <a:t>4</a:t>
            </a:r>
            <a:r>
              <a:rPr lang="el-GR" sz="4400" baseline="30000" dirty="0">
                <a:latin typeface="Calibri" pitchFamily="34" charset="0"/>
                <a:cs typeface="+mn-cs"/>
              </a:rPr>
              <a:t>+</a:t>
            </a:r>
            <a:endParaRPr lang="en-GB" sz="4400" dirty="0">
              <a:latin typeface="Calibri" pitchFamily="34" charset="0"/>
              <a:cs typeface="+mn-cs"/>
            </a:endParaRPr>
          </a:p>
        </p:txBody>
      </p:sp>
      <p:sp>
        <p:nvSpPr>
          <p:cNvPr id="34823" name="Freeform 20"/>
          <p:cNvSpPr>
            <a:spLocks/>
          </p:cNvSpPr>
          <p:nvPr/>
        </p:nvSpPr>
        <p:spPr bwMode="auto">
          <a:xfrm>
            <a:off x="1758950" y="2205038"/>
            <a:ext cx="2447925" cy="1355725"/>
          </a:xfrm>
          <a:custGeom>
            <a:avLst/>
            <a:gdLst>
              <a:gd name="T0" fmla="*/ 2147483647 w 1897"/>
              <a:gd name="T1" fmla="*/ 2147483647 h 854"/>
              <a:gd name="T2" fmla="*/ 2147483647 w 1897"/>
              <a:gd name="T3" fmla="*/ 2147483647 h 854"/>
              <a:gd name="T4" fmla="*/ 2147483647 w 1897"/>
              <a:gd name="T5" fmla="*/ 2147483647 h 854"/>
              <a:gd name="T6" fmla="*/ 2147483647 w 1897"/>
              <a:gd name="T7" fmla="*/ 2147483647 h 854"/>
              <a:gd name="T8" fmla="*/ 2147483647 w 1897"/>
              <a:gd name="T9" fmla="*/ 0 h 8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7"/>
              <a:gd name="T16" fmla="*/ 0 h 854"/>
              <a:gd name="T17" fmla="*/ 1897 w 1897"/>
              <a:gd name="T18" fmla="*/ 854 h 8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7" h="854">
                <a:moveTo>
                  <a:pt x="83" y="408"/>
                </a:moveTo>
                <a:cubicBezTo>
                  <a:pt x="41" y="593"/>
                  <a:pt x="0" y="778"/>
                  <a:pt x="219" y="816"/>
                </a:cubicBezTo>
                <a:cubicBezTo>
                  <a:pt x="438" y="854"/>
                  <a:pt x="1217" y="733"/>
                  <a:pt x="1398" y="635"/>
                </a:cubicBezTo>
                <a:cubicBezTo>
                  <a:pt x="1579" y="537"/>
                  <a:pt x="1225" y="333"/>
                  <a:pt x="1308" y="227"/>
                </a:cubicBezTo>
                <a:cubicBezTo>
                  <a:pt x="1391" y="121"/>
                  <a:pt x="1644" y="60"/>
                  <a:pt x="1897" y="0"/>
                </a:cubicBezTo>
              </a:path>
            </a:pathLst>
          </a:custGeom>
          <a:noFill/>
          <a:ln w="1524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4824" name="AutoShape 21"/>
          <p:cNvSpPr>
            <a:spLocks noChangeArrowheads="1"/>
          </p:cNvSpPr>
          <p:nvPr/>
        </p:nvSpPr>
        <p:spPr bwMode="auto">
          <a:xfrm>
            <a:off x="3271838" y="4868863"/>
            <a:ext cx="1511300" cy="6477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          2</a:t>
            </a:r>
          </a:p>
        </p:txBody>
      </p:sp>
      <p:sp>
        <p:nvSpPr>
          <p:cNvPr id="34825" name="AutoShape 22"/>
          <p:cNvSpPr>
            <a:spLocks noChangeArrowheads="1"/>
          </p:cNvSpPr>
          <p:nvPr/>
        </p:nvSpPr>
        <p:spPr bwMode="auto">
          <a:xfrm>
            <a:off x="5648325" y="3213100"/>
            <a:ext cx="574675" cy="1655763"/>
          </a:xfrm>
          <a:prstGeom prst="downArrow">
            <a:avLst>
              <a:gd name="adj1" fmla="val 50000"/>
              <a:gd name="adj2" fmla="val 720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4826" name="Rectangle 23"/>
          <p:cNvSpPr>
            <a:spLocks noChangeArrowheads="1"/>
          </p:cNvSpPr>
          <p:nvPr/>
        </p:nvSpPr>
        <p:spPr bwMode="auto">
          <a:xfrm>
            <a:off x="463550" y="4437063"/>
            <a:ext cx="266065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5400">
                <a:solidFill>
                  <a:schemeClr val="bg1"/>
                </a:solidFill>
                <a:latin typeface="Calibri" panose="020F0502020204030204" pitchFamily="34" charset="0"/>
              </a:rPr>
              <a:t>Ν</a:t>
            </a:r>
            <a:r>
              <a:rPr lang="el-GR" altLang="el-GR" sz="5400">
                <a:solidFill>
                  <a:schemeClr val="bg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Ν</a:t>
            </a:r>
          </a:p>
          <a:p>
            <a:pPr algn="ctr" eaLnBrk="1" hangingPunct="1"/>
            <a:r>
              <a:rPr lang="el-GR" altLang="el-GR">
                <a:solidFill>
                  <a:schemeClr val="bg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Ατμοσφαιρικό άζωτο</a:t>
            </a:r>
          </a:p>
        </p:txBody>
      </p:sp>
      <p:sp>
        <p:nvSpPr>
          <p:cNvPr id="34827" name="Text Box 9"/>
          <p:cNvSpPr txBox="1">
            <a:spLocks noChangeArrowheads="1"/>
          </p:cNvSpPr>
          <p:nvPr/>
        </p:nvSpPr>
        <p:spPr bwMode="auto">
          <a:xfrm>
            <a:off x="0" y="4221163"/>
            <a:ext cx="3414713" cy="19081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200">
                <a:solidFill>
                  <a:srgbClr val="000066"/>
                </a:solidFill>
                <a:latin typeface="Calibri" panose="020F0502020204030204" pitchFamily="34" charset="0"/>
              </a:rPr>
              <a:t>2. ΔΕΣΜΕΥΕΙ ΤΟ ΜΟΡΙΑΚΟ ΑΖΩΤΟ</a:t>
            </a:r>
          </a:p>
          <a:p>
            <a:pPr algn="ctr" eaLnBrk="1" hangingPunct="1"/>
            <a:r>
              <a:rPr lang="el-GR" altLang="el-GR" sz="5400">
                <a:solidFill>
                  <a:schemeClr val="bg1"/>
                </a:solidFill>
                <a:latin typeface="Calibri" panose="020F0502020204030204" pitchFamily="34" charset="0"/>
              </a:rPr>
              <a:t>Ν</a:t>
            </a:r>
            <a:r>
              <a:rPr lang="el-GR" altLang="el-GR" sz="5400">
                <a:solidFill>
                  <a:schemeClr val="bg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Ν</a:t>
            </a:r>
            <a:endParaRPr lang="en-GB" altLang="el-GR" sz="5400">
              <a:solidFill>
                <a:schemeClr val="bg1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4828" name="Text Box 11"/>
          <p:cNvSpPr txBox="1">
            <a:spLocks noChangeArrowheads="1"/>
          </p:cNvSpPr>
          <p:nvPr/>
        </p:nvSpPr>
        <p:spPr bwMode="auto">
          <a:xfrm>
            <a:off x="4786313" y="4857750"/>
            <a:ext cx="2743200" cy="17541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600">
                <a:solidFill>
                  <a:srgbClr val="000066"/>
                </a:solidFill>
                <a:latin typeface="Calibri" panose="020F0502020204030204" pitchFamily="34" charset="0"/>
              </a:rPr>
              <a:t>3. ΑΝΑΓΕΙ</a:t>
            </a:r>
            <a:r>
              <a:rPr lang="el-GR" altLang="el-GR" sz="3600">
                <a:solidFill>
                  <a:schemeClr val="bg1"/>
                </a:solidFill>
                <a:latin typeface="Calibri" panose="020F0502020204030204" pitchFamily="34" charset="0"/>
              </a:rPr>
              <a:t> ΤΟ ΜΟΡΙΑΚΟ </a:t>
            </a:r>
            <a:r>
              <a:rPr lang="el-GR" altLang="el-GR" sz="3600">
                <a:solidFill>
                  <a:srgbClr val="000066"/>
                </a:solidFill>
                <a:latin typeface="Calibri" panose="020F0502020204030204" pitchFamily="34" charset="0"/>
              </a:rPr>
              <a:t>ΑΖΩΤΟ (Ν</a:t>
            </a:r>
            <a:r>
              <a:rPr lang="el-GR" altLang="el-GR" sz="3600" baseline="-25000">
                <a:solidFill>
                  <a:srgbClr val="000066"/>
                </a:solidFill>
                <a:latin typeface="Calibri" panose="020F0502020204030204" pitchFamily="34" charset="0"/>
              </a:rPr>
              <a:t>2</a:t>
            </a:r>
            <a:r>
              <a:rPr lang="el-GR" altLang="el-GR" sz="3600">
                <a:solidFill>
                  <a:srgbClr val="000066"/>
                </a:solidFill>
                <a:latin typeface="Calibri" panose="020F0502020204030204" pitchFamily="34" charset="0"/>
              </a:rPr>
              <a:t>)</a:t>
            </a:r>
            <a:endParaRPr lang="en-GB" altLang="el-GR" sz="360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0070C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0070C0"/>
              </a:solidFill>
              <a:latin typeface="Victorian LET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35"/>
          <p:cNvGraphicFramePr>
            <a:graphicFrameLocks noChangeAspect="1"/>
          </p:cNvGraphicFramePr>
          <p:nvPr/>
        </p:nvGraphicFramePr>
        <p:xfrm>
          <a:off x="174625" y="3213100"/>
          <a:ext cx="9936163" cy="182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MDLDrawObject Class" r:id="rId4" imgW="8530200" imgH="1560960" progId="">
                  <p:embed/>
                </p:oleObj>
              </mc:Choice>
              <mc:Fallback>
                <p:oleObj name="MDLDrawObject Class" r:id="rId4" imgW="8530200" imgH="1560960" progId="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3213100"/>
                        <a:ext cx="9936163" cy="1824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463550" y="1125538"/>
            <a:ext cx="8837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600">
                <a:solidFill>
                  <a:srgbClr val="FFFF00"/>
                </a:solidFill>
                <a:latin typeface="Calibri" panose="020F0502020204030204" pitchFamily="34" charset="0"/>
              </a:rPr>
              <a:t>Η συνολική αντίδραση που καταλύεται από το ενζυμικό σύμπλοκο της νιτρογενάσης:</a:t>
            </a:r>
            <a:endParaRPr lang="en-GB" altLang="el-GR" sz="36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  <a:t>GrD</a:t>
            </a:r>
            <a:endParaRPr lang="en-US" dirty="0">
              <a:ln w="11430"/>
              <a:solidFill>
                <a:srgbClr val="0070C0"/>
              </a:solidFill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263180" y="1268760"/>
            <a:ext cx="3600450" cy="895350"/>
            <a:chOff x="246" y="935"/>
            <a:chExt cx="2268" cy="564"/>
          </a:xfrm>
          <a:solidFill>
            <a:srgbClr val="99CCFF"/>
          </a:solidFill>
        </p:grpSpPr>
        <p:sp>
          <p:nvSpPr>
            <p:cNvPr id="14349" name="Rectangle 3"/>
            <p:cNvSpPr>
              <a:spLocks noChangeArrowheads="1"/>
            </p:cNvSpPr>
            <p:nvPr/>
          </p:nvSpPr>
          <p:spPr bwMode="auto">
            <a:xfrm>
              <a:off x="246" y="935"/>
              <a:ext cx="2268" cy="564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l-GR" b="0">
                <a:solidFill>
                  <a:schemeClr val="bg1"/>
                </a:solidFill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14350" name="Text Box 6"/>
            <p:cNvSpPr txBox="1">
              <a:spLocks noChangeArrowheads="1"/>
            </p:cNvSpPr>
            <p:nvPr/>
          </p:nvSpPr>
          <p:spPr bwMode="auto">
            <a:xfrm>
              <a:off x="421" y="980"/>
              <a:ext cx="1635" cy="407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defTabSz="762000" eaLnBrk="0" hangingPunct="0">
                <a:defRPr/>
              </a:pPr>
              <a:r>
                <a:rPr lang="en-US" sz="3600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Fe-</a:t>
              </a:r>
              <a:r>
                <a:rPr lang="el-GR" sz="3600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πρωτεΐνη</a:t>
              </a:r>
              <a:endParaRPr lang="en-US" sz="3600" dirty="0">
                <a:solidFill>
                  <a:schemeClr val="bg1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36867" name="Text Box 10"/>
          <p:cNvSpPr txBox="1">
            <a:spLocks noChangeArrowheads="1"/>
          </p:cNvSpPr>
          <p:nvPr/>
        </p:nvSpPr>
        <p:spPr bwMode="auto">
          <a:xfrm>
            <a:off x="2125663" y="260350"/>
            <a:ext cx="5957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600" i="1">
                <a:latin typeface="Calibri" panose="020F0502020204030204" pitchFamily="34" charset="0"/>
              </a:rPr>
              <a:t>ΝΙΤΡΟΓΕΝΑΣΗ: δύο πρωτεΐνες</a:t>
            </a:r>
            <a:endParaRPr lang="en-GB" altLang="el-GR" sz="3600" i="1">
              <a:latin typeface="Calibri" panose="020F0502020204030204" pitchFamily="34" charset="0"/>
            </a:endParaRPr>
          </a:p>
        </p:txBody>
      </p:sp>
      <p:grpSp>
        <p:nvGrpSpPr>
          <p:cNvPr id="36868" name="Group 14"/>
          <p:cNvGrpSpPr>
            <a:grpSpLocks/>
          </p:cNvGrpSpPr>
          <p:nvPr/>
        </p:nvGrpSpPr>
        <p:grpSpPr bwMode="auto">
          <a:xfrm>
            <a:off x="5143500" y="1052513"/>
            <a:ext cx="3743325" cy="1296987"/>
            <a:chOff x="201" y="2723"/>
            <a:chExt cx="2358" cy="817"/>
          </a:xfrm>
        </p:grpSpPr>
        <p:sp>
          <p:nvSpPr>
            <p:cNvPr id="36874" name="AutoShape 15"/>
            <p:cNvSpPr>
              <a:spLocks noChangeArrowheads="1"/>
            </p:cNvSpPr>
            <p:nvPr/>
          </p:nvSpPr>
          <p:spPr bwMode="auto">
            <a:xfrm>
              <a:off x="201" y="2723"/>
              <a:ext cx="2313" cy="817"/>
            </a:xfrm>
            <a:prstGeom prst="hexagon">
              <a:avLst>
                <a:gd name="adj" fmla="val 70777"/>
                <a:gd name="vf" fmla="val 11547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l-GR" altLang="el-GR" b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875" name="Text Box 16"/>
            <p:cNvSpPr txBox="1">
              <a:spLocks noChangeArrowheads="1"/>
            </p:cNvSpPr>
            <p:nvPr/>
          </p:nvSpPr>
          <p:spPr bwMode="auto">
            <a:xfrm>
              <a:off x="246" y="2735"/>
              <a:ext cx="2313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defTabSz="7620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defTabSz="7620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defTabSz="7620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defTabSz="7620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l-GR" sz="3600">
                  <a:solidFill>
                    <a:schemeClr val="bg1"/>
                  </a:solidFill>
                  <a:latin typeface="Calibri" panose="020F0502020204030204" pitchFamily="34" charset="0"/>
                </a:rPr>
                <a:t>Fe-Μο</a:t>
              </a:r>
              <a:endParaRPr lang="el-GR" altLang="el-GR" sz="360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l-GR" altLang="el-GR" sz="3600">
                  <a:solidFill>
                    <a:schemeClr val="bg1"/>
                  </a:solidFill>
                  <a:latin typeface="Calibri" panose="020F0502020204030204" pitchFamily="34" charset="0"/>
                </a:rPr>
                <a:t>πρωτεΐνη</a:t>
              </a:r>
              <a:endParaRPr lang="en-US" altLang="el-GR" sz="36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6869" name="Rectangle 29"/>
          <p:cNvSpPr>
            <a:spLocks noChangeArrowheads="1"/>
          </p:cNvSpPr>
          <p:nvPr/>
        </p:nvSpPr>
        <p:spPr bwMode="auto">
          <a:xfrm>
            <a:off x="463550" y="2492375"/>
            <a:ext cx="9505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600">
                <a:latin typeface="Calibri" panose="020F0502020204030204" pitchFamily="34" charset="0"/>
              </a:rPr>
              <a:t>1</a:t>
            </a:r>
            <a:r>
              <a:rPr lang="en-US" altLang="el-GR" sz="3600">
                <a:latin typeface="Calibri" panose="020F0502020204030204" pitchFamily="34" charset="0"/>
              </a:rPr>
              <a:t>. </a:t>
            </a:r>
            <a:r>
              <a:rPr lang="el-GR" altLang="el-GR" sz="3600">
                <a:latin typeface="Calibri" panose="020F0502020204030204" pitchFamily="34" charset="0"/>
              </a:rPr>
              <a:t>ΤΟ ΕΝΖΥΜΟ</a:t>
            </a:r>
            <a:r>
              <a:rPr lang="en-US" altLang="el-GR" sz="3600">
                <a:latin typeface="Calibri" panose="020F0502020204030204" pitchFamily="34" charset="0"/>
              </a:rPr>
              <a:t> EINAI ΥΠΕΡ-ΕΥΑΙΣΘΗΤ</a:t>
            </a:r>
            <a:r>
              <a:rPr lang="el-GR" altLang="el-GR" sz="3600">
                <a:latin typeface="Calibri" panose="020F0502020204030204" pitchFamily="34" charset="0"/>
              </a:rPr>
              <a:t>Ο</a:t>
            </a:r>
            <a:r>
              <a:rPr lang="en-US" altLang="el-GR" sz="3600">
                <a:latin typeface="Calibri" panose="020F0502020204030204" pitchFamily="34" charset="0"/>
              </a:rPr>
              <a:t> ΣΤΟ ΟΞΥΓΟΝΟ</a:t>
            </a:r>
            <a:endParaRPr lang="el-GR" altLang="el-GR" sz="3600">
              <a:latin typeface="Calibri" panose="020F0502020204030204" pitchFamily="34" charset="0"/>
            </a:endParaRPr>
          </a:p>
        </p:txBody>
      </p:sp>
      <p:sp>
        <p:nvSpPr>
          <p:cNvPr id="36870" name="Rectangle 30"/>
          <p:cNvSpPr>
            <a:spLocks noChangeArrowheads="1"/>
          </p:cNvSpPr>
          <p:nvPr/>
        </p:nvSpPr>
        <p:spPr bwMode="auto">
          <a:xfrm>
            <a:off x="0" y="4005263"/>
            <a:ext cx="10039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600">
                <a:latin typeface="Calibri" panose="020F0502020204030204" pitchFamily="34" charset="0"/>
              </a:rPr>
              <a:t>2. Η ΔΡΑΣΗ ΤΟΥ ΑΝΑΣΤΕΛΛΕΤΑΙ ΑΠ</a:t>
            </a:r>
            <a:r>
              <a:rPr lang="en-US" altLang="el-GR" sz="3600">
                <a:latin typeface="Calibri" panose="020F0502020204030204" pitchFamily="34" charset="0"/>
              </a:rPr>
              <a:t>O</a:t>
            </a:r>
            <a:r>
              <a:rPr lang="el-GR" altLang="el-GR" sz="3600">
                <a:latin typeface="Calibri" panose="020F0502020204030204" pitchFamily="34" charset="0"/>
              </a:rPr>
              <a:t> ΤΑ ΝΙΤΡΙΚΑ ΙΟΝΤΑ</a:t>
            </a:r>
          </a:p>
        </p:txBody>
      </p:sp>
      <p:sp>
        <p:nvSpPr>
          <p:cNvPr id="36871" name="Rectangle 31"/>
          <p:cNvSpPr>
            <a:spLocks noChangeArrowheads="1"/>
          </p:cNvSpPr>
          <p:nvPr/>
        </p:nvSpPr>
        <p:spPr bwMode="auto">
          <a:xfrm>
            <a:off x="319088" y="5516563"/>
            <a:ext cx="97202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600">
                <a:latin typeface="Calibri" panose="020F0502020204030204" pitchFamily="34" charset="0"/>
              </a:rPr>
              <a:t>3. Η ΣΥΝΘΕΣΗ ΤΟΥ ΑΝΑΣΤΕΛΛΕΤΑΙ ΑΠΟ ΤΑ ΑΜΜΩΝΙΑΚΑ ΙΟΝΤΑ</a:t>
            </a:r>
          </a:p>
        </p:txBody>
      </p:sp>
      <p:sp>
        <p:nvSpPr>
          <p:cNvPr id="78880" name="Rectangle 32"/>
          <p:cNvSpPr>
            <a:spLocks noChangeArrowheads="1"/>
          </p:cNvSpPr>
          <p:nvPr/>
        </p:nvSpPr>
        <p:spPr bwMode="auto">
          <a:xfrm>
            <a:off x="34925" y="3854450"/>
            <a:ext cx="10252075" cy="3024188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200">
                <a:latin typeface="Calibri" panose="020F0502020204030204" pitchFamily="34" charset="0"/>
              </a:rPr>
              <a:t>Αναστολή της αζωτοδέσμευσης από</a:t>
            </a:r>
          </a:p>
          <a:p>
            <a:pPr algn="ctr" eaLnBrk="1" hangingPunct="1"/>
            <a:r>
              <a:rPr lang="el-GR" altLang="el-GR" sz="3200">
                <a:latin typeface="Calibri" panose="020F0502020204030204" pitchFamily="34" charset="0"/>
              </a:rPr>
              <a:t>τα νιτρικά και αμμωνιακά ιόντα: </a:t>
            </a:r>
          </a:p>
          <a:p>
            <a:pPr algn="ctr" eaLnBrk="1" hangingPunct="1"/>
            <a:r>
              <a:rPr lang="el-GR" altLang="el-GR" sz="3200">
                <a:solidFill>
                  <a:srgbClr val="FFFF00"/>
                </a:solidFill>
                <a:latin typeface="Calibri" panose="020F0502020204030204" pitchFamily="34" charset="0"/>
              </a:rPr>
              <a:t>Φυσική προστασία του πλανήτη</a:t>
            </a:r>
          </a:p>
          <a:p>
            <a:pPr algn="ctr" eaLnBrk="1" hangingPunct="1"/>
            <a:r>
              <a:rPr lang="el-GR" altLang="el-GR" sz="3200">
                <a:solidFill>
                  <a:srgbClr val="FFFF00"/>
                </a:solidFill>
                <a:latin typeface="Calibri" panose="020F0502020204030204" pitchFamily="34" charset="0"/>
              </a:rPr>
              <a:t> από τη συσσώρευση  </a:t>
            </a:r>
          </a:p>
          <a:p>
            <a:pPr algn="ctr" eaLnBrk="1" hangingPunct="1"/>
            <a:r>
              <a:rPr lang="el-GR" altLang="el-GR" sz="3200">
                <a:solidFill>
                  <a:srgbClr val="FFFF00"/>
                </a:solidFill>
                <a:latin typeface="Calibri" panose="020F0502020204030204" pitchFamily="34" charset="0"/>
              </a:rPr>
              <a:t>ανόργανων μορφών αζώτου στο </a:t>
            </a:r>
          </a:p>
          <a:p>
            <a:pPr algn="ctr" eaLnBrk="1" hangingPunct="1"/>
            <a:r>
              <a:rPr lang="el-GR" altLang="el-GR" sz="3200">
                <a:solidFill>
                  <a:srgbClr val="FFFF00"/>
                </a:solidFill>
                <a:latin typeface="Calibri" panose="020F0502020204030204" pitchFamily="34" charset="0"/>
              </a:rPr>
              <a:t>έδαφος και στα νερά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  <a:t>GrD</a:t>
            </a:r>
            <a:endParaRPr lang="en-US" dirty="0">
              <a:ln w="11430"/>
              <a:solidFill>
                <a:srgbClr val="0070C0"/>
              </a:solidFill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8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1"/>
          <p:cNvSpPr txBox="1">
            <a:spLocks noChangeArrowheads="1"/>
          </p:cNvSpPr>
          <p:nvPr/>
        </p:nvSpPr>
        <p:spPr bwMode="auto">
          <a:xfrm>
            <a:off x="8153400" y="5334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 sz="4000">
              <a:latin typeface="Calibri" panose="020F0502020204030204" pitchFamily="34" charset="0"/>
            </a:endParaRPr>
          </a:p>
        </p:txBody>
      </p:sp>
      <p:sp>
        <p:nvSpPr>
          <p:cNvPr id="75809" name="Text Box 33"/>
          <p:cNvSpPr txBox="1">
            <a:spLocks noChangeArrowheads="1"/>
          </p:cNvSpPr>
          <p:nvPr/>
        </p:nvSpPr>
        <p:spPr bwMode="auto">
          <a:xfrm>
            <a:off x="606425" y="19050"/>
            <a:ext cx="9372600" cy="175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defRPr/>
            </a:pPr>
            <a:r>
              <a:rPr lang="el-GR" sz="3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+mn-cs"/>
              </a:rPr>
              <a:t>ΤΟ ΕΝΖΥΜΙΚΟ ΣΥΜΠΛΟΚΟ </a:t>
            </a:r>
            <a:r>
              <a:rPr lang="en-US" sz="3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+mn-cs"/>
              </a:rPr>
              <a:t>ΝΙΤΡΟΓΕΝΑΣΗ</a:t>
            </a:r>
            <a:endParaRPr lang="en-US" sz="3600" b="0" dirty="0">
              <a:solidFill>
                <a:srgbClr val="FFFF00"/>
              </a:solidFill>
              <a:latin typeface="Calibri" pitchFamily="34" charset="0"/>
              <a:cs typeface="+mn-cs"/>
            </a:endParaRPr>
          </a:p>
          <a:p>
            <a:pPr algn="ctr" defTabSz="762000" eaLnBrk="0" hangingPunct="0">
              <a:defRPr/>
            </a:pPr>
            <a:r>
              <a:rPr lang="el-GR" sz="3600" dirty="0">
                <a:latin typeface="Calibri" pitchFamily="34" charset="0"/>
                <a:cs typeface="+mn-cs"/>
              </a:rPr>
              <a:t>ΑΠΑΝΤΑ ΜΟΝΟΝ ΣΕ ΟΡΙΣΜΕΝΑ ΕΙΔΗ </a:t>
            </a:r>
            <a:r>
              <a:rPr lang="en-US" sz="3600" dirty="0">
                <a:latin typeface="Calibri" pitchFamily="34" charset="0"/>
                <a:cs typeface="+mn-cs"/>
              </a:rPr>
              <a:t>ΒΑΚΤΗΡΙ</a:t>
            </a:r>
            <a:r>
              <a:rPr lang="el-GR" sz="3600" dirty="0">
                <a:latin typeface="Calibri" pitchFamily="34" charset="0"/>
                <a:cs typeface="+mn-cs"/>
              </a:rPr>
              <a:t>ΩΝ:</a:t>
            </a:r>
            <a:endParaRPr lang="en-US" sz="3600" b="0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7892" name="Text Box 34"/>
          <p:cNvSpPr txBox="1">
            <a:spLocks noChangeArrowheads="1"/>
          </p:cNvSpPr>
          <p:nvPr/>
        </p:nvSpPr>
        <p:spPr bwMode="auto">
          <a:xfrm>
            <a:off x="103188" y="1755775"/>
            <a:ext cx="3886200" cy="1385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defTabSz="7620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7620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7620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7620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7620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l-GR" sz="2800">
                <a:solidFill>
                  <a:srgbClr val="002060"/>
                </a:solidFill>
                <a:latin typeface="Calibri" panose="020F0502020204030204" pitchFamily="34" charset="0"/>
              </a:rPr>
              <a:t>1η κατηγορία: </a:t>
            </a:r>
          </a:p>
          <a:p>
            <a:pPr algn="ctr"/>
            <a:r>
              <a:rPr lang="en-US" altLang="el-GR" sz="2800">
                <a:solidFill>
                  <a:srgbClr val="002060"/>
                </a:solidFill>
                <a:latin typeface="Calibri" panose="020F0502020204030204" pitchFamily="34" charset="0"/>
              </a:rPr>
              <a:t>ελ</a:t>
            </a:r>
            <a:r>
              <a:rPr lang="el-GR" altLang="el-GR" sz="2800">
                <a:solidFill>
                  <a:srgbClr val="002060"/>
                </a:solidFill>
                <a:latin typeface="Calibri" panose="020F0502020204030204" pitchFamily="34" charset="0"/>
              </a:rPr>
              <a:t>εύθερ</a:t>
            </a:r>
            <a:r>
              <a:rPr lang="en-US" altLang="el-GR" sz="2800">
                <a:solidFill>
                  <a:srgbClr val="002060"/>
                </a:solidFill>
                <a:latin typeface="Calibri" panose="020F0502020204030204" pitchFamily="34" charset="0"/>
              </a:rPr>
              <a:t>α ζώντα βακτήρια</a:t>
            </a:r>
          </a:p>
        </p:txBody>
      </p:sp>
      <p:sp>
        <p:nvSpPr>
          <p:cNvPr id="37893" name="Text Box 35"/>
          <p:cNvSpPr txBox="1">
            <a:spLocks noChangeArrowheads="1"/>
          </p:cNvSpPr>
          <p:nvPr/>
        </p:nvSpPr>
        <p:spPr bwMode="auto">
          <a:xfrm>
            <a:off x="5162550" y="1738313"/>
            <a:ext cx="5105400" cy="18161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defTabSz="7620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7620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7620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7620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7620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l-GR" sz="280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r>
              <a:rPr lang="el-GR" altLang="el-GR" sz="2800">
                <a:solidFill>
                  <a:srgbClr val="002060"/>
                </a:solidFill>
                <a:latin typeface="Calibri" panose="020F0502020204030204" pitchFamily="34" charset="0"/>
              </a:rPr>
              <a:t>η κατηγορία:</a:t>
            </a:r>
          </a:p>
          <a:p>
            <a:pPr algn="ctr"/>
            <a:r>
              <a:rPr lang="el-GR" altLang="el-GR" sz="2800">
                <a:solidFill>
                  <a:srgbClr val="002060"/>
                </a:solidFill>
                <a:latin typeface="Calibri" panose="020F0502020204030204" pitchFamily="34" charset="0"/>
              </a:rPr>
              <a:t> Βακτήρια που ζουν σε συμβίωση </a:t>
            </a:r>
          </a:p>
          <a:p>
            <a:pPr algn="ctr"/>
            <a:r>
              <a:rPr lang="el-GR" altLang="el-GR" sz="2800">
                <a:solidFill>
                  <a:srgbClr val="002060"/>
                </a:solidFill>
                <a:latin typeface="Calibri" panose="020F0502020204030204" pitchFamily="34" charset="0"/>
              </a:rPr>
              <a:t>(συμβιωτική δέσμευση αζώτου) </a:t>
            </a:r>
          </a:p>
        </p:txBody>
      </p:sp>
      <p:sp>
        <p:nvSpPr>
          <p:cNvPr id="37894" name="Rectangle 13"/>
          <p:cNvSpPr>
            <a:spLocks noChangeArrowheads="1"/>
          </p:cNvSpPr>
          <p:nvPr/>
        </p:nvSpPr>
        <p:spPr bwMode="auto">
          <a:xfrm>
            <a:off x="30163" y="4240213"/>
            <a:ext cx="35274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l-GR" sz="3200" i="1">
                <a:latin typeface="Calibri" panose="020F0502020204030204" pitchFamily="34" charset="0"/>
              </a:rPr>
              <a:t>Azotobacter, Clostridium, Azospirillum, Azorhizobium και</a:t>
            </a:r>
          </a:p>
          <a:p>
            <a:pPr algn="ctr" eaLnBrk="1" hangingPunct="1"/>
            <a:r>
              <a:rPr lang="en-US" altLang="el-GR" sz="3200" i="1">
                <a:latin typeface="Calibri" panose="020F0502020204030204" pitchFamily="34" charset="0"/>
              </a:rPr>
              <a:t>τα </a:t>
            </a:r>
            <a:r>
              <a:rPr lang="en-US" altLang="el-GR" sz="3200" i="1">
                <a:solidFill>
                  <a:srgbClr val="FFFF00"/>
                </a:solidFill>
                <a:latin typeface="Calibri" panose="020F0502020204030204" pitchFamily="34" charset="0"/>
              </a:rPr>
              <a:t>κυανο</a:t>
            </a:r>
            <a:r>
              <a:rPr lang="el-GR" altLang="el-GR" sz="3200" i="1">
                <a:solidFill>
                  <a:srgbClr val="FFFF00"/>
                </a:solidFill>
                <a:latin typeface="Calibri" panose="020F0502020204030204" pitchFamily="34" charset="0"/>
              </a:rPr>
              <a:t>βακτήρια</a:t>
            </a:r>
            <a:endParaRPr lang="en-GB" altLang="el-GR" sz="3200" i="1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7895" name="Rectangle 14"/>
          <p:cNvSpPr>
            <a:spLocks noChangeArrowheads="1"/>
          </p:cNvSpPr>
          <p:nvPr/>
        </p:nvSpPr>
        <p:spPr bwMode="auto">
          <a:xfrm>
            <a:off x="4217988" y="4149725"/>
            <a:ext cx="58547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l-GR" sz="2800" i="1">
                <a:solidFill>
                  <a:srgbClr val="FFFF00"/>
                </a:solidFill>
                <a:latin typeface="Calibri" panose="020F0502020204030204" pitchFamily="34" charset="0"/>
              </a:rPr>
              <a:t>Rhizobium</a:t>
            </a:r>
            <a:r>
              <a:rPr lang="el-GR" altLang="el-GR" sz="2800" i="1">
                <a:solidFill>
                  <a:srgbClr val="FFFF00"/>
                </a:solidFill>
                <a:latin typeface="Calibri" panose="020F0502020204030204" pitchFamily="34" charset="0"/>
              </a:rPr>
              <a:t> (ριζόβια):</a:t>
            </a:r>
            <a:r>
              <a:rPr lang="en-US" altLang="el-GR" sz="2800" i="1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2800">
                <a:latin typeface="Calibri" panose="020F0502020204030204" pitchFamily="34" charset="0"/>
              </a:rPr>
              <a:t>ρίζες ψυχανθών</a:t>
            </a:r>
            <a:endParaRPr lang="en-US" altLang="el-GR" sz="2800" i="1"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el-GR" sz="2800" i="1">
                <a:solidFill>
                  <a:srgbClr val="FFFF00"/>
                </a:solidFill>
                <a:latin typeface="Calibri" panose="020F0502020204030204" pitchFamily="34" charset="0"/>
              </a:rPr>
              <a:t>Bradyrhizobium</a:t>
            </a:r>
            <a:r>
              <a:rPr lang="el-GR" altLang="el-GR" sz="2800" i="1">
                <a:latin typeface="Calibri" panose="020F0502020204030204" pitchFamily="34" charset="0"/>
              </a:rPr>
              <a:t>: </a:t>
            </a:r>
            <a:r>
              <a:rPr lang="en-US" altLang="el-GR" sz="2800">
                <a:latin typeface="Calibri" panose="020F0502020204030204" pitchFamily="34" charset="0"/>
              </a:rPr>
              <a:t>ρίζες σόγιας</a:t>
            </a:r>
            <a:endParaRPr lang="en-US" altLang="el-GR" sz="2800" i="1"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el-GR" sz="2800" i="1">
                <a:solidFill>
                  <a:srgbClr val="FFFF00"/>
                </a:solidFill>
                <a:latin typeface="Calibri" panose="020F0502020204030204" pitchFamily="34" charset="0"/>
              </a:rPr>
              <a:t>Frank</a:t>
            </a:r>
            <a:r>
              <a:rPr lang="el-GR" altLang="el-GR" sz="2800" i="1">
                <a:solidFill>
                  <a:srgbClr val="FFFF00"/>
                </a:solidFill>
                <a:latin typeface="Calibri" panose="020F0502020204030204" pitchFamily="34" charset="0"/>
              </a:rPr>
              <a:t>ια</a:t>
            </a:r>
            <a:r>
              <a:rPr lang="el-GR" altLang="el-GR" sz="2800" i="1">
                <a:latin typeface="Calibri" panose="020F0502020204030204" pitchFamily="34" charset="0"/>
              </a:rPr>
              <a:t>: </a:t>
            </a:r>
            <a:r>
              <a:rPr lang="en-US" altLang="el-GR" sz="2800">
                <a:latin typeface="Calibri" panose="020F0502020204030204" pitchFamily="34" charset="0"/>
              </a:rPr>
              <a:t>ρίζες διαφόρων φυτών</a:t>
            </a:r>
            <a:endParaRPr lang="en-US" altLang="el-GR" sz="2800" i="1"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el-GR" sz="2800" i="1">
                <a:solidFill>
                  <a:srgbClr val="FFFF00"/>
                </a:solidFill>
                <a:latin typeface="Calibri" panose="020F0502020204030204" pitchFamily="34" charset="0"/>
              </a:rPr>
              <a:t>Azorhizobium</a:t>
            </a:r>
            <a:r>
              <a:rPr lang="el-GR" altLang="el-GR" sz="2800" i="1">
                <a:latin typeface="Calibri" panose="020F0502020204030204" pitchFamily="34" charset="0"/>
              </a:rPr>
              <a:t>:</a:t>
            </a:r>
            <a:r>
              <a:rPr lang="en-US" altLang="el-GR" sz="2800" i="1">
                <a:latin typeface="Calibri" panose="020F0502020204030204" pitchFamily="34" charset="0"/>
              </a:rPr>
              <a:t>  </a:t>
            </a:r>
            <a:r>
              <a:rPr lang="en-US" altLang="el-GR" sz="2800">
                <a:latin typeface="Calibri" panose="020F0502020204030204" pitchFamily="34" charset="0"/>
              </a:rPr>
              <a:t>βλαστοί </a:t>
            </a:r>
            <a:r>
              <a:rPr lang="en-US" altLang="el-GR" sz="2800" i="1">
                <a:latin typeface="Calibri" panose="020F0502020204030204" pitchFamily="34" charset="0"/>
              </a:rPr>
              <a:t>Sesbania</a:t>
            </a:r>
          </a:p>
          <a:p>
            <a:pPr algn="ctr" eaLnBrk="1" hangingPunct="1"/>
            <a:r>
              <a:rPr lang="en-US" altLang="el-GR" sz="2800" i="1">
                <a:solidFill>
                  <a:srgbClr val="FFFF00"/>
                </a:solidFill>
                <a:latin typeface="Calibri" panose="020F0502020204030204" pitchFamily="34" charset="0"/>
              </a:rPr>
              <a:t>Anabaena azollae</a:t>
            </a:r>
            <a:r>
              <a:rPr lang="el-GR" altLang="el-GR" sz="2800" i="1">
                <a:latin typeface="Calibri" panose="020F0502020204030204" pitchFamily="34" charset="0"/>
              </a:rPr>
              <a:t> (κυανοβακτήριο):</a:t>
            </a:r>
            <a:r>
              <a:rPr lang="en-US" altLang="el-GR" sz="2800" i="1">
                <a:latin typeface="Calibri" panose="020F0502020204030204" pitchFamily="34" charset="0"/>
              </a:rPr>
              <a:t> </a:t>
            </a:r>
            <a:r>
              <a:rPr lang="el-GR" altLang="el-GR" sz="2800">
                <a:latin typeface="Calibri" panose="020F0502020204030204" pitchFamily="34" charset="0"/>
              </a:rPr>
              <a:t>υδροχαρής φτέρη</a:t>
            </a:r>
            <a:r>
              <a:rPr lang="el-GR" altLang="el-GR" sz="2800" i="1">
                <a:latin typeface="Calibri" panose="020F0502020204030204" pitchFamily="34" charset="0"/>
              </a:rPr>
              <a:t> Azolla</a:t>
            </a:r>
            <a:endParaRPr lang="en-US" altLang="el-GR" sz="2800" i="1">
              <a:latin typeface="Calibri" panose="020F0502020204030204" pitchFamily="34" charset="0"/>
            </a:endParaRPr>
          </a:p>
        </p:txBody>
      </p:sp>
      <p:sp>
        <p:nvSpPr>
          <p:cNvPr id="37896" name="AutoShape 15"/>
          <p:cNvSpPr>
            <a:spLocks noChangeArrowheads="1"/>
          </p:cNvSpPr>
          <p:nvPr/>
        </p:nvSpPr>
        <p:spPr bwMode="auto">
          <a:xfrm>
            <a:off x="1471613" y="3087688"/>
            <a:ext cx="720725" cy="1152525"/>
          </a:xfrm>
          <a:prstGeom prst="downArrow">
            <a:avLst>
              <a:gd name="adj1" fmla="val 50000"/>
              <a:gd name="adj2" fmla="val 39978"/>
            </a:avLst>
          </a:prstGeom>
          <a:solidFill>
            <a:srgbClr val="0000CC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37897" name="AutoShape 16"/>
          <p:cNvSpPr>
            <a:spLocks noChangeArrowheads="1"/>
          </p:cNvSpPr>
          <p:nvPr/>
        </p:nvSpPr>
        <p:spPr bwMode="auto">
          <a:xfrm>
            <a:off x="7015163" y="3429000"/>
            <a:ext cx="720725" cy="811213"/>
          </a:xfrm>
          <a:prstGeom prst="downArrow">
            <a:avLst>
              <a:gd name="adj1" fmla="val 50000"/>
              <a:gd name="adj2" fmla="val 39967"/>
            </a:avLst>
          </a:prstGeom>
          <a:solidFill>
            <a:srgbClr val="0000CC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0070C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0070C0"/>
              </a:solidFill>
              <a:latin typeface="Victorian LET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0"/>
            <a:ext cx="4135437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846513"/>
            <a:ext cx="4135437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481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46063"/>
            <a:ext cx="18002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6813"/>
            <a:ext cx="384810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0" y="2276475"/>
            <a:ext cx="10287000" cy="23701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000">
                <a:solidFill>
                  <a:srgbClr val="FFFF00"/>
                </a:solidFill>
                <a:latin typeface="Calibri" panose="020F0502020204030204" pitchFamily="34" charset="0"/>
              </a:rPr>
              <a:t>Κυανοβακτήρια:</a:t>
            </a:r>
          </a:p>
          <a:p>
            <a:pPr algn="ctr" eaLnBrk="1" hangingPunct="1"/>
            <a:r>
              <a:rPr lang="el-GR" altLang="el-GR" sz="3600">
                <a:latin typeface="Calibri" panose="020F0502020204030204" pitchFamily="34" charset="0"/>
              </a:rPr>
              <a:t>Οι μοναδικοί οργανισμοί του πλανήτη που δεσμεύουν  α) το </a:t>
            </a:r>
            <a:r>
              <a:rPr lang="en-US" altLang="el-GR" sz="3600">
                <a:latin typeface="Calibri" panose="020F0502020204030204" pitchFamily="34" charset="0"/>
              </a:rPr>
              <a:t>CO</a:t>
            </a:r>
            <a:r>
              <a:rPr lang="en-US" altLang="el-GR" sz="3600" baseline="-25000">
                <a:latin typeface="Calibri" panose="020F0502020204030204" pitchFamily="34" charset="0"/>
              </a:rPr>
              <a:t>2</a:t>
            </a:r>
            <a:r>
              <a:rPr lang="en-US" altLang="el-GR" sz="3600">
                <a:latin typeface="Calibri" panose="020F0502020204030204" pitchFamily="34" charset="0"/>
              </a:rPr>
              <a:t> </a:t>
            </a:r>
            <a:r>
              <a:rPr lang="el-GR" altLang="el-GR" sz="3600">
                <a:latin typeface="Calibri" panose="020F0502020204030204" pitchFamily="34" charset="0"/>
              </a:rPr>
              <a:t>(φωτοσυνθέτουν και εκλύουν οξυγόνο) και β) το ατμοσφαιρικό άζωτο</a:t>
            </a:r>
          </a:p>
        </p:txBody>
      </p: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679450" y="6211888"/>
            <a:ext cx="2408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600">
                <a:latin typeface="Calibri" panose="020F0502020204030204" pitchFamily="34" charset="0"/>
              </a:rPr>
              <a:t>σπιρουλίνα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0070C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0070C0"/>
              </a:solidFill>
              <a:latin typeface="Victorian LET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79388" y="1196975"/>
            <a:ext cx="9896475" cy="3786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000">
                <a:latin typeface="Calibri" panose="020F0502020204030204" pitchFamily="34" charset="0"/>
              </a:rPr>
              <a:t>Καθοριστικός σταθμός της εξέλιξης</a:t>
            </a:r>
            <a:r>
              <a:rPr lang="el-GR" altLang="el-GR" sz="4000">
                <a:solidFill>
                  <a:srgbClr val="FFFF00"/>
                </a:solidFill>
                <a:latin typeface="Calibri" panose="020F0502020204030204" pitchFamily="34" charset="0"/>
              </a:rPr>
              <a:t>: </a:t>
            </a:r>
          </a:p>
          <a:p>
            <a:pPr algn="ctr" eaLnBrk="1" hangingPunct="1"/>
            <a:r>
              <a:rPr lang="el-GR" altLang="el-GR" sz="4000">
                <a:solidFill>
                  <a:srgbClr val="FFFF00"/>
                </a:solidFill>
                <a:latin typeface="Calibri" panose="020F0502020204030204" pitchFamily="34" charset="0"/>
              </a:rPr>
              <a:t>Η «εμφάνιση» των κυανοβακτηρίων: με τη φωτοσυνθετική τους δράση (έκλυση οξυγόνου) τροποποιήθηκε ριζικά η αρχέγονη ατμόσφαιρα και εμπλουτίσθηκε (και εμπλουτίζεται) με το οξυγόνο.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Steak2009\Pictures\Lake_Thetis-Stromatolites-LaRu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/>
          <a:stretch>
            <a:fillRect/>
          </a:stretch>
        </p:blipFill>
        <p:spPr bwMode="auto">
          <a:xfrm>
            <a:off x="0" y="188913"/>
            <a:ext cx="1028700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0" y="4303713"/>
            <a:ext cx="3975100" cy="25542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000">
                <a:solidFill>
                  <a:srgbClr val="FFFF00"/>
                </a:solidFill>
                <a:latin typeface="Calibri" panose="020F0502020204030204" pitchFamily="34" charset="0"/>
              </a:rPr>
              <a:t>Στρωματόλιθοι: αρχέγονες «κατασκευές» κυανοβακτηρίων</a:t>
            </a:r>
          </a:p>
        </p:txBody>
      </p:sp>
      <p:sp>
        <p:nvSpPr>
          <p:cNvPr id="4" name="Rectangle 3"/>
          <p:cNvSpPr/>
          <p:nvPr/>
        </p:nvSpPr>
        <p:spPr>
          <a:xfrm>
            <a:off x="9535988" y="6396334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chemeClr val="bg1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chemeClr val="bg1"/>
              </a:solidFill>
              <a:latin typeface="Victorian LET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4016375" y="612775"/>
            <a:ext cx="6078538" cy="13223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000">
                <a:solidFill>
                  <a:srgbClr val="FFFF00"/>
                </a:solidFill>
                <a:latin typeface="Calibri" panose="020F0502020204030204" pitchFamily="34" charset="0"/>
              </a:rPr>
              <a:t>Η ΣΥΜΒΙΩΤΙΚΗ ΔΕΣΜΕΥΣΗ ΤΟΥ ΑΖΩΤΟΥ</a:t>
            </a:r>
            <a:endParaRPr lang="el-GR" altLang="el-GR" sz="3600">
              <a:latin typeface="Calibri" panose="020F0502020204030204" pitchFamily="34" charset="0"/>
            </a:endParaRPr>
          </a:p>
        </p:txBody>
      </p:sp>
      <p:pic>
        <p:nvPicPr>
          <p:cNvPr id="41987" name="Picture 2" descr="riz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05"/>
          <a:stretch>
            <a:fillRect/>
          </a:stretch>
        </p:blipFill>
        <p:spPr bwMode="auto">
          <a:xfrm>
            <a:off x="174625" y="423863"/>
            <a:ext cx="3768725" cy="58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3838575" y="3644900"/>
            <a:ext cx="6429375" cy="25542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000">
                <a:solidFill>
                  <a:srgbClr val="FFFF00"/>
                </a:solidFill>
                <a:latin typeface="Calibri" panose="020F0502020204030204" pitchFamily="34" charset="0"/>
              </a:rPr>
              <a:t>ΤΟ ΣΥΜΒΙΩΤΙΚΟ ΣΥΣΤΗΜΑ ΓΕΩΡΓΙΚΟΥ ΕΝΔΙΑΦΕΡΟΝΤΟΣ:</a:t>
            </a:r>
          </a:p>
          <a:p>
            <a:pPr algn="ctr" eaLnBrk="1" hangingPunct="1"/>
            <a:r>
              <a:rPr lang="el-GR" altLang="el-GR" sz="4000">
                <a:solidFill>
                  <a:srgbClr val="FFFF00"/>
                </a:solidFill>
                <a:latin typeface="Calibri" panose="020F0502020204030204" pitchFamily="34" charset="0"/>
              </a:rPr>
              <a:t>ΡΙΖΕΣ ΨΥΧΑΝΘΩΝ + ΡΙΖΟΒΙΑ</a:t>
            </a:r>
            <a:endParaRPr lang="el-GR" altLang="el-GR" sz="36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010" name="Straight Connector 5"/>
          <p:cNvCxnSpPr>
            <a:cxnSpLocks noChangeShapeType="1"/>
          </p:cNvCxnSpPr>
          <p:nvPr/>
        </p:nvCxnSpPr>
        <p:spPr bwMode="auto">
          <a:xfrm>
            <a:off x="4927600" y="1412875"/>
            <a:ext cx="0" cy="3600450"/>
          </a:xfrm>
          <a:prstGeom prst="line">
            <a:avLst/>
          </a:prstGeom>
          <a:noFill/>
          <a:ln w="2540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2944813" y="730250"/>
            <a:ext cx="3927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600">
                <a:latin typeface="Calibri" panose="020F0502020204030204" pitchFamily="34" charset="0"/>
              </a:rPr>
              <a:t>ΦΥΤΟ (ΨΥΧΑΝΘΕΣ)</a:t>
            </a:r>
            <a:endParaRPr lang="en-US" altLang="el-GR" sz="3600">
              <a:latin typeface="Calibri" panose="020F0502020204030204" pitchFamily="34" charset="0"/>
            </a:endParaRPr>
          </a:p>
        </p:txBody>
      </p:sp>
      <p:sp>
        <p:nvSpPr>
          <p:cNvPr id="43012" name="TextBox 7"/>
          <p:cNvSpPr txBox="1">
            <a:spLocks noChangeArrowheads="1"/>
          </p:cNvSpPr>
          <p:nvPr/>
        </p:nvSpPr>
        <p:spPr bwMode="auto">
          <a:xfrm>
            <a:off x="1933575" y="5057775"/>
            <a:ext cx="6089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600">
                <a:latin typeface="Calibri" panose="020F0502020204030204" pitchFamily="34" charset="0"/>
              </a:rPr>
              <a:t>ΑΖΩΤΟΔΕΣΜΕΥΤΙΚΟ ΒΑΚΤΗΡΙΟ</a:t>
            </a:r>
          </a:p>
          <a:p>
            <a:pPr algn="ctr" eaLnBrk="1" hangingPunct="1"/>
            <a:r>
              <a:rPr lang="el-GR" altLang="el-GR" sz="3600">
                <a:latin typeface="Calibri" panose="020F0502020204030204" pitchFamily="34" charset="0"/>
              </a:rPr>
              <a:t>(ΡΙΖΟΒΙΑ)</a:t>
            </a:r>
            <a:endParaRPr lang="en-US" altLang="el-GR" sz="3600">
              <a:latin typeface="Calibri" panose="020F0502020204030204" pitchFamily="34" charset="0"/>
            </a:endParaRPr>
          </a:p>
        </p:txBody>
      </p:sp>
      <p:cxnSp>
        <p:nvCxnSpPr>
          <p:cNvPr id="43013" name="Straight Arrow Connector 9"/>
          <p:cNvCxnSpPr>
            <a:cxnSpLocks noChangeShapeType="1"/>
          </p:cNvCxnSpPr>
          <p:nvPr/>
        </p:nvCxnSpPr>
        <p:spPr bwMode="auto">
          <a:xfrm>
            <a:off x="5653088" y="2676525"/>
            <a:ext cx="0" cy="2160588"/>
          </a:xfrm>
          <a:prstGeom prst="straightConnector1">
            <a:avLst/>
          </a:prstGeom>
          <a:noFill/>
          <a:ln w="76200" algn="ctr">
            <a:solidFill>
              <a:srgbClr val="FFFF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4" name="Straight Arrow Connector 10"/>
          <p:cNvCxnSpPr>
            <a:cxnSpLocks noChangeShapeType="1"/>
          </p:cNvCxnSpPr>
          <p:nvPr/>
        </p:nvCxnSpPr>
        <p:spPr bwMode="auto">
          <a:xfrm>
            <a:off x="3414713" y="1376363"/>
            <a:ext cx="0" cy="2159000"/>
          </a:xfrm>
          <a:prstGeom prst="straightConnector1">
            <a:avLst/>
          </a:prstGeom>
          <a:noFill/>
          <a:ln w="762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5" name="TextBox 11"/>
          <p:cNvSpPr txBox="1">
            <a:spLocks noChangeArrowheads="1"/>
          </p:cNvSpPr>
          <p:nvPr/>
        </p:nvSpPr>
        <p:spPr bwMode="auto">
          <a:xfrm>
            <a:off x="5033963" y="2163763"/>
            <a:ext cx="1239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200">
                <a:latin typeface="Calibri" panose="020F0502020204030204" pitchFamily="34" charset="0"/>
              </a:rPr>
              <a:t>άζωτο</a:t>
            </a:r>
            <a:endParaRPr lang="en-US" altLang="el-GR" sz="3200">
              <a:latin typeface="Calibri" panose="020F0502020204030204" pitchFamily="34" charset="0"/>
            </a:endParaRPr>
          </a:p>
        </p:txBody>
      </p:sp>
      <p:sp>
        <p:nvSpPr>
          <p:cNvPr id="43016" name="TextBox 12"/>
          <p:cNvSpPr txBox="1">
            <a:spLocks noChangeArrowheads="1"/>
          </p:cNvSpPr>
          <p:nvPr/>
        </p:nvSpPr>
        <p:spPr bwMode="auto">
          <a:xfrm>
            <a:off x="2047875" y="3463925"/>
            <a:ext cx="269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200">
                <a:latin typeface="Calibri" panose="020F0502020204030204" pitchFamily="34" charset="0"/>
              </a:rPr>
              <a:t>υδατάνθρακες</a:t>
            </a:r>
            <a:endParaRPr lang="en-US" altLang="el-GR" sz="3200">
              <a:latin typeface="Calibri" panose="020F0502020204030204" pitchFamily="34" charset="0"/>
            </a:endParaRPr>
          </a:p>
        </p:txBody>
      </p:sp>
      <p:sp>
        <p:nvSpPr>
          <p:cNvPr id="43017" name="TextBox 13"/>
          <p:cNvSpPr txBox="1">
            <a:spLocks noChangeArrowheads="1"/>
          </p:cNvSpPr>
          <p:nvPr/>
        </p:nvSpPr>
        <p:spPr bwMode="auto">
          <a:xfrm>
            <a:off x="-30163" y="0"/>
            <a:ext cx="2249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600">
                <a:latin typeface="Calibri" panose="020F0502020204030204" pitchFamily="34" charset="0"/>
              </a:rPr>
              <a:t>ΣΥΜΒΙΩΣΗ</a:t>
            </a:r>
            <a:endParaRPr lang="en-US" altLang="el-GR" sz="36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riz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88913"/>
            <a:ext cx="10287000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748213" y="260350"/>
            <a:ext cx="4681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>
                <a:solidFill>
                  <a:schemeClr val="bg1"/>
                </a:solidFill>
                <a:latin typeface="Calibri" panose="020F0502020204030204" pitchFamily="34" charset="0"/>
              </a:rPr>
              <a:t>ΦΥΜΑΤΙΑ ΣΕ ΡΙΖΕΣ ΤΡΙΦΥΛΙΟΥ</a:t>
            </a:r>
            <a:endParaRPr lang="en-GB" altLang="el-GR" sz="2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H="1">
            <a:off x="1687513" y="692150"/>
            <a:ext cx="5111750" cy="1441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H="1">
            <a:off x="2190750" y="692150"/>
            <a:ext cx="4681538" cy="31686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367463" y="3141663"/>
            <a:ext cx="2468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Πυρήνας κυττάρου ενός φυματίου</a:t>
            </a:r>
          </a:p>
        </p:txBody>
      </p:sp>
      <p:sp>
        <p:nvSpPr>
          <p:cNvPr id="44039" name="Freeform 7"/>
          <p:cNvSpPr>
            <a:spLocks/>
          </p:cNvSpPr>
          <p:nvPr/>
        </p:nvSpPr>
        <p:spPr bwMode="auto">
          <a:xfrm>
            <a:off x="5503863" y="4652963"/>
            <a:ext cx="688975" cy="522287"/>
          </a:xfrm>
          <a:custGeom>
            <a:avLst/>
            <a:gdLst>
              <a:gd name="T0" fmla="*/ 2147483647 w 434"/>
              <a:gd name="T1" fmla="*/ 2147483647 h 329"/>
              <a:gd name="T2" fmla="*/ 2147483647 w 434"/>
              <a:gd name="T3" fmla="*/ 2147483647 h 329"/>
              <a:gd name="T4" fmla="*/ 2147483647 w 434"/>
              <a:gd name="T5" fmla="*/ 2147483647 h 329"/>
              <a:gd name="T6" fmla="*/ 2147483647 w 434"/>
              <a:gd name="T7" fmla="*/ 2147483647 h 329"/>
              <a:gd name="T8" fmla="*/ 2147483647 w 434"/>
              <a:gd name="T9" fmla="*/ 2147483647 h 329"/>
              <a:gd name="T10" fmla="*/ 2147483647 w 434"/>
              <a:gd name="T11" fmla="*/ 2147483647 h 329"/>
              <a:gd name="T12" fmla="*/ 2147483647 w 434"/>
              <a:gd name="T13" fmla="*/ 2147483647 h 329"/>
              <a:gd name="T14" fmla="*/ 2147483647 w 434"/>
              <a:gd name="T15" fmla="*/ 2147483647 h 329"/>
              <a:gd name="T16" fmla="*/ 2147483647 w 434"/>
              <a:gd name="T17" fmla="*/ 2147483647 h 329"/>
              <a:gd name="T18" fmla="*/ 2147483647 w 434"/>
              <a:gd name="T19" fmla="*/ 2147483647 h 329"/>
              <a:gd name="T20" fmla="*/ 0 w 434"/>
              <a:gd name="T21" fmla="*/ 2147483647 h 3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34"/>
              <a:gd name="T34" fmla="*/ 0 h 329"/>
              <a:gd name="T35" fmla="*/ 434 w 434"/>
              <a:gd name="T36" fmla="*/ 329 h 32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34" h="329">
                <a:moveTo>
                  <a:pt x="61" y="201"/>
                </a:moveTo>
                <a:cubicBezTo>
                  <a:pt x="30" y="159"/>
                  <a:pt x="19" y="169"/>
                  <a:pt x="8" y="117"/>
                </a:cubicBezTo>
                <a:cubicBezTo>
                  <a:pt x="16" y="79"/>
                  <a:pt x="16" y="62"/>
                  <a:pt x="53" y="49"/>
                </a:cubicBezTo>
                <a:cubicBezTo>
                  <a:pt x="105" y="0"/>
                  <a:pt x="295" y="67"/>
                  <a:pt x="372" y="79"/>
                </a:cubicBezTo>
                <a:cubicBezTo>
                  <a:pt x="380" y="87"/>
                  <a:pt x="388" y="93"/>
                  <a:pt x="395" y="102"/>
                </a:cubicBezTo>
                <a:cubicBezTo>
                  <a:pt x="406" y="116"/>
                  <a:pt x="425" y="147"/>
                  <a:pt x="425" y="147"/>
                </a:cubicBezTo>
                <a:cubicBezTo>
                  <a:pt x="418" y="232"/>
                  <a:pt x="434" y="233"/>
                  <a:pt x="379" y="269"/>
                </a:cubicBezTo>
                <a:cubicBezTo>
                  <a:pt x="367" y="306"/>
                  <a:pt x="348" y="320"/>
                  <a:pt x="311" y="329"/>
                </a:cubicBezTo>
                <a:cubicBezTo>
                  <a:pt x="262" y="324"/>
                  <a:pt x="212" y="314"/>
                  <a:pt x="167" y="291"/>
                </a:cubicBezTo>
                <a:cubicBezTo>
                  <a:pt x="109" y="262"/>
                  <a:pt x="69" y="206"/>
                  <a:pt x="16" y="170"/>
                </a:cubicBezTo>
                <a:cubicBezTo>
                  <a:pt x="6" y="142"/>
                  <a:pt x="12" y="154"/>
                  <a:pt x="0" y="132"/>
                </a:cubicBezTo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40" name="Freeform 8"/>
          <p:cNvSpPr>
            <a:spLocks/>
          </p:cNvSpPr>
          <p:nvPr/>
        </p:nvSpPr>
        <p:spPr bwMode="auto">
          <a:xfrm>
            <a:off x="4999038" y="3486150"/>
            <a:ext cx="323850" cy="374650"/>
          </a:xfrm>
          <a:custGeom>
            <a:avLst/>
            <a:gdLst>
              <a:gd name="T0" fmla="*/ 2147483647 w 204"/>
              <a:gd name="T1" fmla="*/ 0 h 236"/>
              <a:gd name="T2" fmla="*/ 2147483647 w 204"/>
              <a:gd name="T3" fmla="*/ 2147483647 h 236"/>
              <a:gd name="T4" fmla="*/ 2147483647 w 204"/>
              <a:gd name="T5" fmla="*/ 2147483647 h 236"/>
              <a:gd name="T6" fmla="*/ 2147483647 w 204"/>
              <a:gd name="T7" fmla="*/ 2147483647 h 236"/>
              <a:gd name="T8" fmla="*/ 0 w 204"/>
              <a:gd name="T9" fmla="*/ 2147483647 h 236"/>
              <a:gd name="T10" fmla="*/ 2147483647 w 204"/>
              <a:gd name="T11" fmla="*/ 2147483647 h 2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4"/>
              <a:gd name="T19" fmla="*/ 0 h 236"/>
              <a:gd name="T20" fmla="*/ 204 w 204"/>
              <a:gd name="T21" fmla="*/ 236 h 2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4" h="236">
                <a:moveTo>
                  <a:pt x="61" y="0"/>
                </a:moveTo>
                <a:cubicBezTo>
                  <a:pt x="100" y="6"/>
                  <a:pt x="136" y="16"/>
                  <a:pt x="175" y="22"/>
                </a:cubicBezTo>
                <a:cubicBezTo>
                  <a:pt x="204" y="118"/>
                  <a:pt x="197" y="181"/>
                  <a:pt x="114" y="235"/>
                </a:cubicBezTo>
                <a:cubicBezTo>
                  <a:pt x="99" y="232"/>
                  <a:pt x="81" y="236"/>
                  <a:pt x="68" y="227"/>
                </a:cubicBezTo>
                <a:cubicBezTo>
                  <a:pt x="55" y="218"/>
                  <a:pt x="6" y="138"/>
                  <a:pt x="0" y="121"/>
                </a:cubicBezTo>
                <a:cubicBezTo>
                  <a:pt x="11" y="13"/>
                  <a:pt x="2" y="15"/>
                  <a:pt x="106" y="15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41" name="Freeform 9"/>
          <p:cNvSpPr>
            <a:spLocks/>
          </p:cNvSpPr>
          <p:nvPr/>
        </p:nvSpPr>
        <p:spPr bwMode="auto">
          <a:xfrm>
            <a:off x="8326438" y="1449388"/>
            <a:ext cx="757237" cy="1182687"/>
          </a:xfrm>
          <a:custGeom>
            <a:avLst/>
            <a:gdLst>
              <a:gd name="T0" fmla="*/ 2147483647 w 477"/>
              <a:gd name="T1" fmla="*/ 2147483647 h 745"/>
              <a:gd name="T2" fmla="*/ 2147483647 w 477"/>
              <a:gd name="T3" fmla="*/ 2147483647 h 745"/>
              <a:gd name="T4" fmla="*/ 2147483647 w 477"/>
              <a:gd name="T5" fmla="*/ 2147483647 h 745"/>
              <a:gd name="T6" fmla="*/ 2147483647 w 477"/>
              <a:gd name="T7" fmla="*/ 2147483647 h 745"/>
              <a:gd name="T8" fmla="*/ 2147483647 w 477"/>
              <a:gd name="T9" fmla="*/ 2147483647 h 745"/>
              <a:gd name="T10" fmla="*/ 2147483647 w 477"/>
              <a:gd name="T11" fmla="*/ 2147483647 h 745"/>
              <a:gd name="T12" fmla="*/ 2147483647 w 477"/>
              <a:gd name="T13" fmla="*/ 2147483647 h 745"/>
              <a:gd name="T14" fmla="*/ 2147483647 w 477"/>
              <a:gd name="T15" fmla="*/ 2147483647 h 745"/>
              <a:gd name="T16" fmla="*/ 2147483647 w 477"/>
              <a:gd name="T17" fmla="*/ 2147483647 h 745"/>
              <a:gd name="T18" fmla="*/ 2147483647 w 477"/>
              <a:gd name="T19" fmla="*/ 2147483647 h 745"/>
              <a:gd name="T20" fmla="*/ 2147483647 w 477"/>
              <a:gd name="T21" fmla="*/ 2147483647 h 745"/>
              <a:gd name="T22" fmla="*/ 2147483647 w 477"/>
              <a:gd name="T23" fmla="*/ 2147483647 h 745"/>
              <a:gd name="T24" fmla="*/ 2147483647 w 477"/>
              <a:gd name="T25" fmla="*/ 2147483647 h 745"/>
              <a:gd name="T26" fmla="*/ 2147483647 w 477"/>
              <a:gd name="T27" fmla="*/ 2147483647 h 745"/>
              <a:gd name="T28" fmla="*/ 2147483647 w 477"/>
              <a:gd name="T29" fmla="*/ 2147483647 h 745"/>
              <a:gd name="T30" fmla="*/ 0 w 477"/>
              <a:gd name="T31" fmla="*/ 2147483647 h 745"/>
              <a:gd name="T32" fmla="*/ 2147483647 w 477"/>
              <a:gd name="T33" fmla="*/ 2147483647 h 745"/>
              <a:gd name="T34" fmla="*/ 2147483647 w 477"/>
              <a:gd name="T35" fmla="*/ 2147483647 h 745"/>
              <a:gd name="T36" fmla="*/ 2147483647 w 477"/>
              <a:gd name="T37" fmla="*/ 2147483647 h 745"/>
              <a:gd name="T38" fmla="*/ 2147483647 w 477"/>
              <a:gd name="T39" fmla="*/ 2147483647 h 7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77"/>
              <a:gd name="T61" fmla="*/ 0 h 745"/>
              <a:gd name="T62" fmla="*/ 477 w 477"/>
              <a:gd name="T63" fmla="*/ 745 h 74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77" h="745">
                <a:moveTo>
                  <a:pt x="15" y="239"/>
                </a:moveTo>
                <a:cubicBezTo>
                  <a:pt x="38" y="254"/>
                  <a:pt x="41" y="251"/>
                  <a:pt x="53" y="277"/>
                </a:cubicBezTo>
                <a:cubicBezTo>
                  <a:pt x="55" y="280"/>
                  <a:pt x="65" y="319"/>
                  <a:pt x="68" y="322"/>
                </a:cubicBezTo>
                <a:cubicBezTo>
                  <a:pt x="74" y="328"/>
                  <a:pt x="83" y="327"/>
                  <a:pt x="91" y="330"/>
                </a:cubicBezTo>
                <a:cubicBezTo>
                  <a:pt x="105" y="375"/>
                  <a:pt x="88" y="332"/>
                  <a:pt x="121" y="375"/>
                </a:cubicBezTo>
                <a:cubicBezTo>
                  <a:pt x="144" y="404"/>
                  <a:pt x="155" y="434"/>
                  <a:pt x="182" y="459"/>
                </a:cubicBezTo>
                <a:cubicBezTo>
                  <a:pt x="187" y="510"/>
                  <a:pt x="189" y="586"/>
                  <a:pt x="227" y="626"/>
                </a:cubicBezTo>
                <a:cubicBezTo>
                  <a:pt x="243" y="669"/>
                  <a:pt x="305" y="716"/>
                  <a:pt x="348" y="732"/>
                </a:cubicBezTo>
                <a:cubicBezTo>
                  <a:pt x="408" y="727"/>
                  <a:pt x="459" y="745"/>
                  <a:pt x="477" y="686"/>
                </a:cubicBezTo>
                <a:cubicBezTo>
                  <a:pt x="431" y="640"/>
                  <a:pt x="406" y="581"/>
                  <a:pt x="371" y="527"/>
                </a:cubicBezTo>
                <a:cubicBezTo>
                  <a:pt x="340" y="479"/>
                  <a:pt x="344" y="410"/>
                  <a:pt x="318" y="360"/>
                </a:cubicBezTo>
                <a:cubicBezTo>
                  <a:pt x="302" y="329"/>
                  <a:pt x="272" y="310"/>
                  <a:pt x="250" y="284"/>
                </a:cubicBezTo>
                <a:cubicBezTo>
                  <a:pt x="234" y="265"/>
                  <a:pt x="219" y="216"/>
                  <a:pt x="219" y="216"/>
                </a:cubicBezTo>
                <a:cubicBezTo>
                  <a:pt x="226" y="175"/>
                  <a:pt x="235" y="154"/>
                  <a:pt x="219" y="110"/>
                </a:cubicBezTo>
                <a:cubicBezTo>
                  <a:pt x="197" y="48"/>
                  <a:pt x="117" y="21"/>
                  <a:pt x="60" y="12"/>
                </a:cubicBezTo>
                <a:cubicBezTo>
                  <a:pt x="28" y="0"/>
                  <a:pt x="19" y="6"/>
                  <a:pt x="0" y="34"/>
                </a:cubicBezTo>
                <a:cubicBezTo>
                  <a:pt x="6" y="76"/>
                  <a:pt x="16" y="114"/>
                  <a:pt x="22" y="156"/>
                </a:cubicBezTo>
                <a:cubicBezTo>
                  <a:pt x="25" y="191"/>
                  <a:pt x="26" y="227"/>
                  <a:pt x="30" y="262"/>
                </a:cubicBezTo>
                <a:cubicBezTo>
                  <a:pt x="31" y="270"/>
                  <a:pt x="32" y="279"/>
                  <a:pt x="38" y="284"/>
                </a:cubicBezTo>
                <a:cubicBezTo>
                  <a:pt x="85" y="318"/>
                  <a:pt x="83" y="282"/>
                  <a:pt x="83" y="307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H="1">
            <a:off x="3919538" y="1989138"/>
            <a:ext cx="4537075" cy="38163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H="1">
            <a:off x="3703638" y="3789363"/>
            <a:ext cx="1295400" cy="20161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H="1">
            <a:off x="4135438" y="5013325"/>
            <a:ext cx="1368425" cy="7921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692150" y="5876925"/>
            <a:ext cx="8929688" cy="830263"/>
          </a:xfrm>
          <a:prstGeom prst="rect">
            <a:avLst/>
          </a:prstGeom>
          <a:noFill/>
          <a:ln w="57150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Κύστες μέσα στις οποίες απαντούν τα βακτηριοειδή (ριζόβια).</a:t>
            </a:r>
          </a:p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Το κόκκινο χρώμα οφείλεται στην παρουσία της λεγκαιμοσφαιρίνης</a:t>
            </a:r>
          </a:p>
        </p:txBody>
      </p:sp>
      <p:sp>
        <p:nvSpPr>
          <p:cNvPr id="44046" name="TextBox 13"/>
          <p:cNvSpPr txBox="1">
            <a:spLocks noChangeArrowheads="1"/>
          </p:cNvSpPr>
          <p:nvPr/>
        </p:nvSpPr>
        <p:spPr bwMode="auto">
          <a:xfrm>
            <a:off x="174625" y="188913"/>
            <a:ext cx="37798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Συμβιωτική δέσμευση:</a:t>
            </a:r>
          </a:p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Ριζόβια και ρίζες ψυχανθών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0070C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0070C0"/>
              </a:solidFill>
              <a:latin typeface="Victorian LET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"/>
          <p:cNvSpPr>
            <a:spLocks noGrp="1"/>
          </p:cNvSpPr>
          <p:nvPr>
            <p:ph type="ctrTitle"/>
          </p:nvPr>
        </p:nvSpPr>
        <p:spPr>
          <a:xfrm>
            <a:off x="1257300" y="1844675"/>
            <a:ext cx="7772400" cy="2089150"/>
          </a:xfrm>
        </p:spPr>
        <p:txBody>
          <a:bodyPr anchor="t"/>
          <a:lstStyle/>
          <a:p>
            <a:pPr eaLnBrk="1" hangingPunct="1"/>
            <a:r>
              <a:rPr lang="el-GR" altLang="el-GR" b="1" smtClean="0">
                <a:solidFill>
                  <a:schemeClr val="tx1"/>
                </a:solidFill>
                <a:latin typeface="Calibri" panose="020F0502020204030204" pitchFamily="34" charset="0"/>
              </a:rPr>
              <a:t>Κύκλος αζώτου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C:\Users\GregDiamantidis\Documents\REC09\Anaktisi09\DEPARTEMENT\eikones\σιταρ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/>
          <a:stretch>
            <a:fillRect/>
          </a:stretch>
        </p:blipFill>
        <p:spPr bwMode="auto">
          <a:xfrm>
            <a:off x="6151563" y="2395538"/>
            <a:ext cx="4135437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 descr="C:\Users\GregDiamantidis\Documents\REC09\Anaktisi09\POOL-FIG-SLIDES\EIKONES ΜΑΘΗΜΑΤΟΣ-ΠΡΟ&amp;ΜΕΤΑ\FYTA-TOMEA\FAS-ANA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00"/>
          <a:stretch>
            <a:fillRect/>
          </a:stretch>
        </p:blipFill>
        <p:spPr bwMode="auto">
          <a:xfrm>
            <a:off x="0" y="0"/>
            <a:ext cx="42799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174625" y="5229225"/>
            <a:ext cx="57197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Η σκέψη να μεταφερθούν τα </a:t>
            </a:r>
            <a:r>
              <a:rPr lang="en-US" altLang="el-GR" i="1">
                <a:latin typeface="Calibri" panose="020F0502020204030204" pitchFamily="34" charset="0"/>
              </a:rPr>
              <a:t>NIF</a:t>
            </a:r>
            <a:r>
              <a:rPr lang="en-US" altLang="el-GR">
                <a:latin typeface="Calibri" panose="020F0502020204030204" pitchFamily="34" charset="0"/>
              </a:rPr>
              <a:t> </a:t>
            </a:r>
            <a:r>
              <a:rPr lang="el-GR" altLang="el-GR">
                <a:latin typeface="Calibri" panose="020F0502020204030204" pitchFamily="34" charset="0"/>
              </a:rPr>
              <a:t>γονίδια</a:t>
            </a:r>
            <a:r>
              <a:rPr lang="en-US" altLang="el-GR">
                <a:latin typeface="Calibri" panose="020F0502020204030204" pitchFamily="34" charset="0"/>
              </a:rPr>
              <a:t> </a:t>
            </a:r>
            <a:r>
              <a:rPr lang="el-GR" altLang="el-GR">
                <a:latin typeface="Calibri" panose="020F0502020204030204" pitchFamily="34" charset="0"/>
              </a:rPr>
              <a:t>από τα ριζόβια στο π.χ. καλαμπόκι εγκαταλείφθηκε ως ιδιαιτέρως επικίνδυνη για τον πλανήτη Γη...Γιατί επικίνδυνη;</a:t>
            </a:r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4279900" y="41275"/>
            <a:ext cx="60071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Τα υπεύθυνα γονίδια των ριζοβίων που κωδικοποιούν τις πρωτεΐνες (π.χ., τη νιτρογενάση)  που εμπλέκονται στη συμβιωτική δέσμευση αζώτου (</a:t>
            </a:r>
            <a:r>
              <a:rPr lang="en-US" altLang="el-GR" i="1">
                <a:latin typeface="Calibri" panose="020F0502020204030204" pitchFamily="34" charset="0"/>
              </a:rPr>
              <a:t>NIF</a:t>
            </a:r>
            <a:r>
              <a:rPr lang="el-GR" altLang="el-GR" i="1">
                <a:latin typeface="Calibri" panose="020F0502020204030204" pitchFamily="34" charset="0"/>
              </a:rPr>
              <a:t> </a:t>
            </a:r>
            <a:r>
              <a:rPr lang="el-GR" altLang="el-GR">
                <a:latin typeface="Calibri" panose="020F0502020204030204" pitchFamily="34" charset="0"/>
              </a:rPr>
              <a:t>γονίδια) στις ρίζες των ψυχανθών έχουν ταυτοποιηθεί...</a:t>
            </a:r>
          </a:p>
        </p:txBody>
      </p:sp>
      <p:sp>
        <p:nvSpPr>
          <p:cNvPr id="8" name="Right Arrow 7"/>
          <p:cNvSpPr/>
          <p:nvPr/>
        </p:nvSpPr>
        <p:spPr bwMode="auto">
          <a:xfrm rot="1957136">
            <a:off x="1358900" y="3475038"/>
            <a:ext cx="8185150" cy="90963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l-GR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+mn-cs"/>
            </a:endParaRPr>
          </a:p>
        </p:txBody>
      </p:sp>
      <p:pic>
        <p:nvPicPr>
          <p:cNvPr id="45063" name="Picture 5" descr="C:\Users\GregDiamantidis\Documents\REC09\Anaktisi09\POOL-FIG-SLIDES\EIKONES ΜΑΘΗΜΑΤΟΣ-ΠΡΟ&amp;ΜΕΤΑ\FYMATIA\P42700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2" t="14510" r="14848" b="35719"/>
          <a:stretch>
            <a:fillRect/>
          </a:stretch>
        </p:blipFill>
        <p:spPr bwMode="auto">
          <a:xfrm>
            <a:off x="3198813" y="2349500"/>
            <a:ext cx="3313112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352800"/>
            <a:ext cx="2592387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1484313"/>
            <a:ext cx="6129337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2"/>
          <p:cNvSpPr txBox="1">
            <a:spLocks noChangeArrowheads="1"/>
          </p:cNvSpPr>
          <p:nvPr/>
        </p:nvSpPr>
        <p:spPr bwMode="auto">
          <a:xfrm>
            <a:off x="4433888" y="44450"/>
            <a:ext cx="58229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200" u="sng">
                <a:latin typeface="Calibri" panose="020F0502020204030204" pitchFamily="34" charset="0"/>
              </a:rPr>
              <a:t>Συμβιωτικό σύστημα δέσμευσης αζώτου</a:t>
            </a:r>
            <a:r>
              <a:rPr lang="el-GR" altLang="el-GR" sz="3200">
                <a:latin typeface="Calibri" panose="020F0502020204030204" pitchFamily="34" charset="0"/>
              </a:rPr>
              <a:t>:</a:t>
            </a:r>
          </a:p>
          <a:p>
            <a:pPr algn="ctr" eaLnBrk="1" hangingPunct="1"/>
            <a:r>
              <a:rPr lang="en-US" altLang="el-GR" sz="3200" i="1">
                <a:latin typeface="Calibri" panose="020F0502020204030204" pitchFamily="34" charset="0"/>
              </a:rPr>
              <a:t>Anabaena azollae </a:t>
            </a:r>
            <a:r>
              <a:rPr lang="en-US" altLang="el-GR" sz="3200">
                <a:latin typeface="Calibri" panose="020F0502020204030204" pitchFamily="34" charset="0"/>
              </a:rPr>
              <a:t>(</a:t>
            </a:r>
            <a:r>
              <a:rPr lang="el-GR" altLang="el-GR" sz="3200">
                <a:latin typeface="Calibri" panose="020F0502020204030204" pitchFamily="34" charset="0"/>
              </a:rPr>
              <a:t>κυανοβακτήρι</a:t>
            </a:r>
            <a:r>
              <a:rPr lang="en-US" altLang="el-GR" sz="3200">
                <a:latin typeface="Calibri" panose="020F0502020204030204" pitchFamily="34" charset="0"/>
              </a:rPr>
              <a:t>o)</a:t>
            </a:r>
            <a:r>
              <a:rPr lang="el-GR" altLang="el-GR" sz="3200">
                <a:latin typeface="Calibri" panose="020F0502020204030204" pitchFamily="34" charset="0"/>
              </a:rPr>
              <a:t> και η φτέρη </a:t>
            </a:r>
            <a:r>
              <a:rPr lang="en-US" altLang="el-GR" sz="3200">
                <a:latin typeface="Calibri" panose="020F0502020204030204" pitchFamily="34" charset="0"/>
              </a:rPr>
              <a:t>azolla</a:t>
            </a:r>
            <a:endParaRPr lang="el-GR" altLang="el-GR" sz="320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0070C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0070C0"/>
              </a:solidFill>
              <a:latin typeface="Victorian LET" pitchFamily="2" charset="0"/>
              <a:cs typeface="+mn-cs"/>
            </a:endParaRPr>
          </a:p>
        </p:txBody>
      </p:sp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26225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Freeform 7"/>
          <p:cNvSpPr>
            <a:spLocks/>
          </p:cNvSpPr>
          <p:nvPr/>
        </p:nvSpPr>
        <p:spPr bwMode="auto">
          <a:xfrm rot="481910">
            <a:off x="2613025" y="804863"/>
            <a:ext cx="1377950" cy="3984625"/>
          </a:xfrm>
          <a:custGeom>
            <a:avLst/>
            <a:gdLst>
              <a:gd name="T0" fmla="*/ 0 w 649515"/>
              <a:gd name="T1" fmla="*/ 0 h 3984171"/>
              <a:gd name="T2" fmla="*/ 122197605 w 649515"/>
              <a:gd name="T3" fmla="*/ 1546833 h 3984171"/>
              <a:gd name="T4" fmla="*/ 21068747 w 649515"/>
              <a:gd name="T5" fmla="*/ 3986895 h 3984171"/>
              <a:gd name="T6" fmla="*/ 0 60000 65536"/>
              <a:gd name="T7" fmla="*/ 0 60000 65536"/>
              <a:gd name="T8" fmla="*/ 0 60000 65536"/>
              <a:gd name="T9" fmla="*/ 0 w 649515"/>
              <a:gd name="T10" fmla="*/ 0 h 3984171"/>
              <a:gd name="T11" fmla="*/ 649515 w 649515"/>
              <a:gd name="T12" fmla="*/ 3984171 h 39841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9515" h="3984171">
                <a:moveTo>
                  <a:pt x="0" y="0"/>
                </a:moveTo>
                <a:cubicBezTo>
                  <a:pt x="306614" y="440871"/>
                  <a:pt x="613229" y="881743"/>
                  <a:pt x="631372" y="1545771"/>
                </a:cubicBezTo>
                <a:cubicBezTo>
                  <a:pt x="649515" y="2209799"/>
                  <a:pt x="379186" y="3096985"/>
                  <a:pt x="108858" y="3984171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6089" name="Freeform 8"/>
          <p:cNvSpPr>
            <a:spLocks/>
          </p:cNvSpPr>
          <p:nvPr/>
        </p:nvSpPr>
        <p:spPr bwMode="auto">
          <a:xfrm rot="481910">
            <a:off x="2393950" y="2797175"/>
            <a:ext cx="1517650" cy="1971675"/>
          </a:xfrm>
          <a:custGeom>
            <a:avLst/>
            <a:gdLst>
              <a:gd name="T0" fmla="*/ 0 w 649515"/>
              <a:gd name="T1" fmla="*/ 0 h 3984171"/>
              <a:gd name="T2" fmla="*/ 240035778 w 649515"/>
              <a:gd name="T3" fmla="*/ 11236 h 3984171"/>
              <a:gd name="T4" fmla="*/ 41385787 w 649515"/>
              <a:gd name="T5" fmla="*/ 28960 h 3984171"/>
              <a:gd name="T6" fmla="*/ 0 60000 65536"/>
              <a:gd name="T7" fmla="*/ 0 60000 65536"/>
              <a:gd name="T8" fmla="*/ 0 60000 65536"/>
              <a:gd name="T9" fmla="*/ 0 w 649515"/>
              <a:gd name="T10" fmla="*/ 0 h 3984171"/>
              <a:gd name="T11" fmla="*/ 649515 w 649515"/>
              <a:gd name="T12" fmla="*/ 3984171 h 39841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9515" h="3984171">
                <a:moveTo>
                  <a:pt x="0" y="0"/>
                </a:moveTo>
                <a:cubicBezTo>
                  <a:pt x="306614" y="440871"/>
                  <a:pt x="613229" y="881743"/>
                  <a:pt x="631372" y="1545771"/>
                </a:cubicBezTo>
                <a:cubicBezTo>
                  <a:pt x="649515" y="2209799"/>
                  <a:pt x="379186" y="3096985"/>
                  <a:pt x="108858" y="3984171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cxnSp>
        <p:nvCxnSpPr>
          <p:cNvPr id="46090" name="Straight Arrow Connector 10"/>
          <p:cNvCxnSpPr>
            <a:cxnSpLocks noChangeShapeType="1"/>
          </p:cNvCxnSpPr>
          <p:nvPr/>
        </p:nvCxnSpPr>
        <p:spPr bwMode="auto">
          <a:xfrm flipV="1">
            <a:off x="1903413" y="4724400"/>
            <a:ext cx="4535487" cy="865188"/>
          </a:xfrm>
          <a:prstGeom prst="straightConnector1">
            <a:avLst/>
          </a:prstGeom>
          <a:noFill/>
          <a:ln w="762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1" name="TextBox 11"/>
          <p:cNvSpPr txBox="1">
            <a:spLocks noChangeArrowheads="1"/>
          </p:cNvSpPr>
          <p:nvPr/>
        </p:nvSpPr>
        <p:spPr bwMode="auto">
          <a:xfrm>
            <a:off x="2695575" y="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φτέρη</a:t>
            </a:r>
          </a:p>
        </p:txBody>
      </p:sp>
      <p:sp>
        <p:nvSpPr>
          <p:cNvPr id="46092" name="TextBox 12"/>
          <p:cNvSpPr txBox="1">
            <a:spLocks noChangeArrowheads="1"/>
          </p:cNvSpPr>
          <p:nvPr/>
        </p:nvSpPr>
        <p:spPr bwMode="auto">
          <a:xfrm>
            <a:off x="2479675" y="2276475"/>
            <a:ext cx="1477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>
                <a:latin typeface="Calibri" panose="020F0502020204030204" pitchFamily="34" charset="0"/>
              </a:rPr>
              <a:t>Anabaena</a:t>
            </a:r>
            <a:endParaRPr lang="el-GR" altLang="el-GR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247650" y="0"/>
            <a:ext cx="97917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200">
                <a:latin typeface="Calibri" panose="020F0502020204030204" pitchFamily="34" charset="0"/>
              </a:rPr>
              <a:t>Όταν τα αζωτοδεσμευτικά συστήματα πεθάνουν, η νεκρή οργανική ύλη διασπάται από ποικίλους </a:t>
            </a:r>
            <a:r>
              <a:rPr lang="el-GR" altLang="el-GR" sz="3200">
                <a:solidFill>
                  <a:srgbClr val="FFFF00"/>
                </a:solidFill>
                <a:latin typeface="Calibri" panose="020F0502020204030204" pitchFamily="34" charset="0"/>
              </a:rPr>
              <a:t>σαπροφυτικούς οργανισμούς (μύκητες+βακτήρια) </a:t>
            </a:r>
            <a:r>
              <a:rPr lang="el-GR" altLang="el-GR" sz="3200">
                <a:latin typeface="Calibri" panose="020F0502020204030204" pitchFamily="34" charset="0"/>
              </a:rPr>
              <a:t>και το άζωτο των αζωτούχων ουσιών απελευθερώνεται στο περιβάλλον (έδαφος, νερό) με τη μορφή του αμμωνιακού ιόντος (</a:t>
            </a:r>
            <a:r>
              <a:rPr lang="el-GR" altLang="el-GR" sz="3200">
                <a:solidFill>
                  <a:srgbClr val="FFFF00"/>
                </a:solidFill>
                <a:latin typeface="Calibri" panose="020F0502020204030204" pitchFamily="34" charset="0"/>
              </a:rPr>
              <a:t>ΝΗ</a:t>
            </a:r>
            <a:r>
              <a:rPr lang="el-GR" altLang="el-GR" sz="3200" baseline="-25000">
                <a:solidFill>
                  <a:srgbClr val="FFFF00"/>
                </a:solidFill>
                <a:latin typeface="Calibri" panose="020F0502020204030204" pitchFamily="34" charset="0"/>
              </a:rPr>
              <a:t>4</a:t>
            </a:r>
            <a:r>
              <a:rPr lang="el-GR" altLang="el-GR" sz="3200" baseline="30000">
                <a:solidFill>
                  <a:srgbClr val="FFFF00"/>
                </a:solidFill>
                <a:latin typeface="Calibri" panose="020F0502020204030204" pitchFamily="34" charset="0"/>
              </a:rPr>
              <a:t>+</a:t>
            </a:r>
            <a:r>
              <a:rPr lang="el-GR" altLang="el-GR" sz="3200">
                <a:latin typeface="Calibri" panose="020F0502020204030204" pitchFamily="34" charset="0"/>
              </a:rPr>
              <a:t>):</a:t>
            </a: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1543050" y="5924550"/>
            <a:ext cx="2663825" cy="457200"/>
          </a:xfrm>
          <a:prstGeom prst="rightArrow">
            <a:avLst>
              <a:gd name="adj1" fmla="val 50000"/>
              <a:gd name="adj2" fmla="val 102420"/>
            </a:avLst>
          </a:prstGeom>
          <a:solidFill>
            <a:srgbClr val="0000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47108" name="Text Box 10"/>
          <p:cNvSpPr txBox="1">
            <a:spLocks noChangeArrowheads="1"/>
          </p:cNvSpPr>
          <p:nvPr/>
        </p:nvSpPr>
        <p:spPr bwMode="auto">
          <a:xfrm>
            <a:off x="1471613" y="5589588"/>
            <a:ext cx="2263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Αζωτοδέσμευση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47109" name="Text Box 12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7446963" y="3500438"/>
            <a:ext cx="2606675" cy="10779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200">
                <a:solidFill>
                  <a:schemeClr val="bg1"/>
                </a:solidFill>
                <a:latin typeface="Calibri" panose="020F0502020204030204" pitchFamily="34" charset="0"/>
              </a:rPr>
              <a:t>Νεκρή οργανική ύλη</a:t>
            </a:r>
            <a:endParaRPr lang="en-GB" altLang="el-GR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7110" name="Text Box 15"/>
          <p:cNvSpPr txBox="1">
            <a:spLocks noChangeArrowheads="1"/>
          </p:cNvSpPr>
          <p:nvPr/>
        </p:nvSpPr>
        <p:spPr bwMode="auto">
          <a:xfrm>
            <a:off x="7015163" y="4724400"/>
            <a:ext cx="1474787" cy="461963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διάσπαση</a:t>
            </a:r>
            <a:endParaRPr lang="en-GB" altLang="el-GR">
              <a:latin typeface="Calibri" panose="020F0502020204030204" pitchFamily="34" charset="0"/>
            </a:endParaRPr>
          </a:p>
        </p:txBody>
      </p:sp>
      <p:cxnSp>
        <p:nvCxnSpPr>
          <p:cNvPr id="47111" name="AutoShape 19"/>
          <p:cNvCxnSpPr>
            <a:cxnSpLocks noChangeShapeType="1"/>
            <a:stCxn id="47109" idx="2"/>
            <a:endCxn id="47117" idx="0"/>
          </p:cNvCxnSpPr>
          <p:nvPr/>
        </p:nvCxnSpPr>
        <p:spPr bwMode="auto">
          <a:xfrm rot="5400000">
            <a:off x="7817644" y="4871244"/>
            <a:ext cx="1227138" cy="641350"/>
          </a:xfrm>
          <a:prstGeom prst="curvedConnector3">
            <a:avLst>
              <a:gd name="adj1" fmla="val 50000"/>
            </a:avLst>
          </a:prstGeom>
          <a:noFill/>
          <a:ln w="127000">
            <a:solidFill>
              <a:srgbClr val="FFFF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2" name="Oval 24"/>
          <p:cNvSpPr>
            <a:spLocks noChangeArrowheads="1"/>
          </p:cNvSpPr>
          <p:nvPr/>
        </p:nvSpPr>
        <p:spPr bwMode="auto">
          <a:xfrm>
            <a:off x="174625" y="5661025"/>
            <a:ext cx="1366838" cy="1008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el-GR" altLang="el-GR" sz="4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7113" name="Oval 31"/>
          <p:cNvSpPr>
            <a:spLocks noChangeArrowheads="1"/>
          </p:cNvSpPr>
          <p:nvPr/>
        </p:nvSpPr>
        <p:spPr bwMode="auto">
          <a:xfrm>
            <a:off x="4135438" y="5589588"/>
            <a:ext cx="1614487" cy="10080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solidFill>
                  <a:schemeClr val="bg1"/>
                </a:solidFill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solidFill>
                  <a:schemeClr val="bg1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47114" name="33 - TextBox"/>
          <p:cNvSpPr txBox="1">
            <a:spLocks noChangeArrowheads="1"/>
          </p:cNvSpPr>
          <p:nvPr/>
        </p:nvSpPr>
        <p:spPr bwMode="auto">
          <a:xfrm>
            <a:off x="8682038" y="5589588"/>
            <a:ext cx="16049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200">
                <a:latin typeface="Calibri" panose="020F0502020204030204" pitchFamily="34" charset="0"/>
                <a:cs typeface="Tahoma" panose="020B0604030504040204" pitchFamily="34" charset="0"/>
              </a:rPr>
              <a:t>έδαφος (νερά)</a:t>
            </a:r>
          </a:p>
        </p:txBody>
      </p:sp>
      <p:cxnSp>
        <p:nvCxnSpPr>
          <p:cNvPr id="47115" name="AutoShape 19"/>
          <p:cNvCxnSpPr>
            <a:cxnSpLocks noChangeShapeType="1"/>
          </p:cNvCxnSpPr>
          <p:nvPr/>
        </p:nvCxnSpPr>
        <p:spPr bwMode="auto">
          <a:xfrm rot="16200000" flipV="1">
            <a:off x="3589338" y="4622800"/>
            <a:ext cx="1082675" cy="1000125"/>
          </a:xfrm>
          <a:prstGeom prst="curvedConnector3">
            <a:avLst>
              <a:gd name="adj1" fmla="val 50000"/>
            </a:avLst>
          </a:prstGeom>
          <a:noFill/>
          <a:ln w="127000">
            <a:solidFill>
              <a:srgbClr val="FFFF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6" name="Text Box 12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0" y="3284538"/>
            <a:ext cx="5935663" cy="15700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200">
                <a:solidFill>
                  <a:schemeClr val="bg1"/>
                </a:solidFill>
                <a:latin typeface="Calibri" panose="020F0502020204030204" pitchFamily="34" charset="0"/>
              </a:rPr>
              <a:t>Οργανική ύλη</a:t>
            </a:r>
          </a:p>
          <a:p>
            <a:pPr algn="ctr" eaLnBrk="1" hangingPunct="1"/>
            <a:r>
              <a:rPr lang="el-GR" altLang="el-GR" sz="3200">
                <a:solidFill>
                  <a:schemeClr val="bg1"/>
                </a:solidFill>
                <a:latin typeface="Calibri" panose="020F0502020204030204" pitchFamily="34" charset="0"/>
              </a:rPr>
              <a:t>αζωτούχες ουσίες των αζωτοδεσμευτικών συστημάτων</a:t>
            </a:r>
            <a:endParaRPr lang="en-GB" altLang="el-GR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7117" name="Oval 31"/>
          <p:cNvSpPr>
            <a:spLocks noChangeArrowheads="1"/>
          </p:cNvSpPr>
          <p:nvPr/>
        </p:nvSpPr>
        <p:spPr bwMode="auto">
          <a:xfrm>
            <a:off x="7304088" y="5805488"/>
            <a:ext cx="1614487" cy="1008062"/>
          </a:xfrm>
          <a:prstGeom prst="ellipse">
            <a:avLst/>
          </a:prstGeom>
          <a:solidFill>
            <a:schemeClr val="tx1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solidFill>
                  <a:schemeClr val="bg1"/>
                </a:solidFill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solidFill>
                  <a:schemeClr val="bg1"/>
                </a:solidFill>
                <a:latin typeface="Calibri" panose="020F0502020204030204" pitchFamily="34" charset="0"/>
              </a:rPr>
              <a:t>+</a:t>
            </a:r>
          </a:p>
        </p:txBody>
      </p:sp>
      <p:cxnSp>
        <p:nvCxnSpPr>
          <p:cNvPr id="47118" name="Straight Arrow Connector 15"/>
          <p:cNvCxnSpPr>
            <a:cxnSpLocks noChangeShapeType="1"/>
            <a:stCxn id="47116" idx="3"/>
            <a:endCxn id="47109" idx="1"/>
          </p:cNvCxnSpPr>
          <p:nvPr/>
        </p:nvCxnSpPr>
        <p:spPr bwMode="auto">
          <a:xfrm flipV="1">
            <a:off x="5935663" y="4040188"/>
            <a:ext cx="1511300" cy="30162"/>
          </a:xfrm>
          <a:prstGeom prst="straightConnector1">
            <a:avLst/>
          </a:prstGeom>
          <a:noFill/>
          <a:ln w="139700" algn="ctr">
            <a:solidFill>
              <a:schemeClr val="tx1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3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0070C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0070C0"/>
              </a:solidFill>
              <a:latin typeface="Victorian LET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1543050" y="1819275"/>
            <a:ext cx="7416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6000">
                <a:latin typeface="Calibri" panose="020F0502020204030204" pitchFamily="34" charset="0"/>
              </a:rPr>
              <a:t>Η ΝΙΤΡΟΠΟΙΗΣΗ ΚΑΙ ΤΑ ΝΙΤΡΟΠΟΙΗΤΙΚΑ ΒΑΚΤΗΡΙΑ</a:t>
            </a:r>
            <a:endParaRPr lang="en-US" altLang="el-GR" sz="6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1019175" y="0"/>
            <a:ext cx="8247063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l-GR" altLang="el-GR" sz="3600">
                <a:latin typeface="Calibri" panose="020F0502020204030204" pitchFamily="34" charset="0"/>
                <a:cs typeface="Tahoma" panose="020B0604030504040204" pitchFamily="34" charset="0"/>
              </a:rPr>
              <a:t>ΤΑ </a:t>
            </a:r>
            <a:r>
              <a:rPr lang="el-GR" altLang="el-GR" sz="3600">
                <a:solidFill>
                  <a:srgbClr val="FFFF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ΑΜΜΩΝΙΑΚΑ</a:t>
            </a:r>
            <a:r>
              <a:rPr lang="el-GR" altLang="el-GR" sz="3600">
                <a:latin typeface="Calibri" panose="020F0502020204030204" pitchFamily="34" charset="0"/>
                <a:cs typeface="Tahoma" panose="020B0604030504040204" pitchFamily="34" charset="0"/>
              </a:rPr>
              <a:t> ΚΑΙ </a:t>
            </a:r>
            <a:r>
              <a:rPr lang="el-GR" altLang="el-GR" sz="3600">
                <a:solidFill>
                  <a:srgbClr val="FFFF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ΝΙΤΡΩΔΗ</a:t>
            </a:r>
            <a:r>
              <a:rPr lang="el-GR" altLang="el-GR" sz="3600">
                <a:latin typeface="Calibri" panose="020F0502020204030204" pitchFamily="34" charset="0"/>
                <a:cs typeface="Tahoma" panose="020B0604030504040204" pitchFamily="34" charset="0"/>
              </a:rPr>
              <a:t> ΙΟΝΤΑ</a:t>
            </a:r>
          </a:p>
          <a:p>
            <a:pPr algn="ctr" eaLnBrk="1" hangingPunct="1">
              <a:lnSpc>
                <a:spcPct val="150000"/>
              </a:lnSpc>
            </a:pPr>
            <a:r>
              <a:rPr lang="el-GR" altLang="el-GR" sz="3600">
                <a:latin typeface="Calibri" panose="020F0502020204030204" pitchFamily="34" charset="0"/>
                <a:cs typeface="Tahoma" panose="020B0604030504040204" pitchFamily="34" charset="0"/>
              </a:rPr>
              <a:t>ΧΡΗΣΙΜΟΠΟΙΟΥΝΤΑΙ ΩΣ ΠΗΓΗ ΕΝΕΡΓΕΙΑΣ </a:t>
            </a:r>
          </a:p>
          <a:p>
            <a:pPr algn="ctr" eaLnBrk="1" hangingPunct="1">
              <a:lnSpc>
                <a:spcPct val="150000"/>
              </a:lnSpc>
            </a:pPr>
            <a:r>
              <a:rPr lang="el-GR" altLang="el-GR" sz="3600">
                <a:latin typeface="Calibri" panose="020F0502020204030204" pitchFamily="34" charset="0"/>
                <a:cs typeface="Tahoma" panose="020B0604030504040204" pitchFamily="34" charset="0"/>
              </a:rPr>
              <a:t>ΑΠΟ ΟΡΙΣΜΕΝΑ ΒΑΚΤΗΡΙΑ ΤΟΥ ΕΔΑΦΟΥΣ</a:t>
            </a:r>
          </a:p>
          <a:p>
            <a:pPr algn="ctr" eaLnBrk="1" hangingPunct="1">
              <a:lnSpc>
                <a:spcPct val="150000"/>
              </a:lnSpc>
            </a:pPr>
            <a:r>
              <a:rPr lang="el-GR" altLang="el-GR" sz="3600">
                <a:latin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 ΑΠΟΤΕΛΕΣΜΑ Η </a:t>
            </a:r>
            <a:r>
              <a:rPr lang="el-GR" altLang="el-GR" sz="3600">
                <a:solidFill>
                  <a:srgbClr val="FFFF00"/>
                </a:solidFill>
                <a:latin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ΝΙΤΡΟΠΟΙΗΣΗ</a:t>
            </a:r>
            <a:endParaRPr lang="en-GB" altLang="el-GR" sz="3600">
              <a:solidFill>
                <a:srgbClr val="FFFF00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0070C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0070C0"/>
              </a:solidFill>
              <a:latin typeface="Victorian LET" pitchFamily="2" charset="0"/>
              <a:cs typeface="+mn-cs"/>
            </a:endParaRPr>
          </a:p>
        </p:txBody>
      </p:sp>
      <p:graphicFrame>
        <p:nvGraphicFramePr>
          <p:cNvPr id="49156" name="Object 72"/>
          <p:cNvGraphicFramePr>
            <a:graphicFrameLocks noChangeAspect="1"/>
          </p:cNvGraphicFramePr>
          <p:nvPr/>
        </p:nvGraphicFramePr>
        <p:xfrm>
          <a:off x="174625" y="3573463"/>
          <a:ext cx="9913938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MDLDrawObject Class" r:id="rId4" imgW="6800890" imgH="476163" progId="">
                  <p:embed/>
                </p:oleObj>
              </mc:Choice>
              <mc:Fallback>
                <p:oleObj name="MDLDrawObject Class" r:id="rId4" imgW="6800890" imgH="476163" progId="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3573463"/>
                        <a:ext cx="9913938" cy="10080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73"/>
          <p:cNvGraphicFramePr>
            <a:graphicFrameLocks noChangeAspect="1"/>
          </p:cNvGraphicFramePr>
          <p:nvPr/>
        </p:nvGraphicFramePr>
        <p:xfrm>
          <a:off x="534988" y="5532438"/>
          <a:ext cx="92837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MDLDrawObject Class" r:id="rId6" imgW="4810076" imgH="447550" progId="">
                  <p:embed/>
                </p:oleObj>
              </mc:Choice>
              <mc:Fallback>
                <p:oleObj name="MDLDrawObject Class" r:id="rId6" imgW="4810076" imgH="447550" progId="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5532438"/>
                        <a:ext cx="9283700" cy="863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158" name="Straight Arrow Connector 4"/>
          <p:cNvCxnSpPr>
            <a:cxnSpLocks noChangeShapeType="1"/>
          </p:cNvCxnSpPr>
          <p:nvPr/>
        </p:nvCxnSpPr>
        <p:spPr bwMode="auto">
          <a:xfrm flipH="1">
            <a:off x="1255713" y="4365625"/>
            <a:ext cx="3527425" cy="1439863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8"/>
          <p:cNvSpPr>
            <a:spLocks noChangeArrowheads="1"/>
          </p:cNvSpPr>
          <p:nvPr/>
        </p:nvSpPr>
        <p:spPr bwMode="auto">
          <a:xfrm>
            <a:off x="174625" y="3500438"/>
            <a:ext cx="574675" cy="2376487"/>
          </a:xfrm>
          <a:prstGeom prst="downArrow">
            <a:avLst>
              <a:gd name="adj1" fmla="val 50000"/>
              <a:gd name="adj2" fmla="val 971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50179" name="AutoShape 2"/>
          <p:cNvSpPr>
            <a:spLocks noChangeArrowheads="1"/>
          </p:cNvSpPr>
          <p:nvPr/>
        </p:nvSpPr>
        <p:spPr bwMode="auto">
          <a:xfrm>
            <a:off x="1357313" y="2997200"/>
            <a:ext cx="2286000" cy="457200"/>
          </a:xfrm>
          <a:prstGeom prst="rightArrow">
            <a:avLst>
              <a:gd name="adj1" fmla="val 50000"/>
              <a:gd name="adj2" fmla="val 91227"/>
            </a:avLst>
          </a:prstGeom>
          <a:solidFill>
            <a:srgbClr val="0000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cxnSp>
        <p:nvCxnSpPr>
          <p:cNvPr id="50180" name="AutoShape 5"/>
          <p:cNvCxnSpPr>
            <a:cxnSpLocks noChangeShapeType="1"/>
          </p:cNvCxnSpPr>
          <p:nvPr/>
        </p:nvCxnSpPr>
        <p:spPr bwMode="auto">
          <a:xfrm>
            <a:off x="6408738" y="1671638"/>
            <a:ext cx="1111250" cy="965200"/>
          </a:xfrm>
          <a:prstGeom prst="curvedConnector3">
            <a:avLst>
              <a:gd name="adj1" fmla="val 91171"/>
            </a:avLst>
          </a:prstGeom>
          <a:noFill/>
          <a:ln w="190500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1" name="AutoShape 6"/>
          <p:cNvCxnSpPr>
            <a:cxnSpLocks noChangeShapeType="1"/>
            <a:endCxn id="50196" idx="6"/>
          </p:cNvCxnSpPr>
          <p:nvPr/>
        </p:nvCxnSpPr>
        <p:spPr bwMode="auto">
          <a:xfrm rot="5400000">
            <a:off x="4986338" y="3586163"/>
            <a:ext cx="2268537" cy="2243137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2" name="AutoShape 7"/>
          <p:cNvCxnSpPr>
            <a:cxnSpLocks noChangeShapeType="1"/>
          </p:cNvCxnSpPr>
          <p:nvPr/>
        </p:nvCxnSpPr>
        <p:spPr bwMode="auto">
          <a:xfrm rot="10800000">
            <a:off x="895350" y="3716338"/>
            <a:ext cx="2465388" cy="2043112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743075" y="4230688"/>
            <a:ext cx="1900238" cy="954087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 err="1">
                <a:latin typeface="Calibri" pitchFamily="34" charset="0"/>
                <a:cs typeface="+mn-cs"/>
              </a:rPr>
              <a:t>Nitrobacter</a:t>
            </a:r>
            <a:endParaRPr lang="el-GR" sz="2800" i="1" dirty="0"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l-GR" sz="2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(βακτήριο)</a:t>
            </a:r>
            <a:endParaRPr lang="en-GB" sz="2800" i="1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1357313" y="2312988"/>
            <a:ext cx="1792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Απο</a:t>
            </a:r>
          </a:p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νιτροποίηση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4857750" y="2286000"/>
            <a:ext cx="1471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Αζωτο</a:t>
            </a:r>
          </a:p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δέσμευση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50186" name="Text Box 11"/>
          <p:cNvSpPr txBox="1">
            <a:spLocks noChangeArrowheads="1"/>
          </p:cNvSpPr>
          <p:nvPr/>
        </p:nvSpPr>
        <p:spPr bwMode="auto">
          <a:xfrm>
            <a:off x="8153400" y="5334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 sz="4000">
              <a:latin typeface="Calibri" panose="020F0502020204030204" pitchFamily="34" charset="0"/>
            </a:endParaRPr>
          </a:p>
        </p:txBody>
      </p:sp>
      <p:sp>
        <p:nvSpPr>
          <p:cNvPr id="50187" name="Text Box 15"/>
          <p:cNvSpPr txBox="1">
            <a:spLocks noChangeArrowheads="1"/>
          </p:cNvSpPr>
          <p:nvPr/>
        </p:nvSpPr>
        <p:spPr bwMode="auto">
          <a:xfrm rot="-4183814">
            <a:off x="8455026" y="2100262"/>
            <a:ext cx="1473200" cy="46037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διάσπαση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50188" name="AutoShape 17"/>
          <p:cNvSpPr>
            <a:spLocks noChangeArrowheads="1"/>
          </p:cNvSpPr>
          <p:nvPr/>
        </p:nvSpPr>
        <p:spPr bwMode="auto">
          <a:xfrm>
            <a:off x="174625" y="908050"/>
            <a:ext cx="503238" cy="1766888"/>
          </a:xfrm>
          <a:prstGeom prst="downArrow">
            <a:avLst>
              <a:gd name="adj1" fmla="val 50000"/>
              <a:gd name="adj2" fmla="val 87776"/>
            </a:avLst>
          </a:prstGeom>
          <a:solidFill>
            <a:srgbClr val="0000CC">
              <a:alpha val="50195"/>
            </a:srgbClr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50189" name="AutoShape 18"/>
          <p:cNvSpPr>
            <a:spLocks noChangeArrowheads="1"/>
          </p:cNvSpPr>
          <p:nvPr/>
        </p:nvSpPr>
        <p:spPr bwMode="auto">
          <a:xfrm>
            <a:off x="7519988" y="3643313"/>
            <a:ext cx="565150" cy="1143000"/>
          </a:xfrm>
          <a:prstGeom prst="upArrow">
            <a:avLst>
              <a:gd name="adj1" fmla="val 50000"/>
              <a:gd name="adj2" fmla="val 33708"/>
            </a:avLst>
          </a:prstGeom>
          <a:solidFill>
            <a:srgbClr val="0000CC">
              <a:alpha val="50195"/>
            </a:srgbClr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cxnSp>
        <p:nvCxnSpPr>
          <p:cNvPr id="50190" name="AutoShape 19"/>
          <p:cNvCxnSpPr>
            <a:cxnSpLocks noChangeShapeType="1"/>
          </p:cNvCxnSpPr>
          <p:nvPr/>
        </p:nvCxnSpPr>
        <p:spPr bwMode="auto">
          <a:xfrm rot="5400000">
            <a:off x="7693025" y="1677988"/>
            <a:ext cx="1798637" cy="1074738"/>
          </a:xfrm>
          <a:prstGeom prst="curvedConnector2">
            <a:avLst/>
          </a:prstGeom>
          <a:noFill/>
          <a:ln w="127000">
            <a:solidFill>
              <a:srgbClr val="FFFF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206875" y="4275138"/>
            <a:ext cx="2276475" cy="954087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 err="1">
                <a:latin typeface="Calibri" pitchFamily="34" charset="0"/>
                <a:cs typeface="+mn-cs"/>
              </a:rPr>
              <a:t>Nitrosomonas</a:t>
            </a:r>
            <a:endParaRPr lang="el-GR" sz="2800" i="1" dirty="0"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l-GR" sz="2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(βακτήριο)</a:t>
            </a:r>
            <a:endParaRPr lang="en-GB" sz="2800" i="1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0192" name="Text Box 21"/>
          <p:cNvSpPr txBox="1">
            <a:spLocks noChangeArrowheads="1"/>
          </p:cNvSpPr>
          <p:nvPr/>
        </p:nvSpPr>
        <p:spPr bwMode="auto">
          <a:xfrm>
            <a:off x="9010650" y="5946775"/>
            <a:ext cx="1233488" cy="8318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ΚΥΚΛΟΣ</a:t>
            </a:r>
          </a:p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ΑΖΩΤΟΥ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50193" name="Oval 23"/>
          <p:cNvSpPr>
            <a:spLocks noChangeArrowheads="1"/>
          </p:cNvSpPr>
          <p:nvPr/>
        </p:nvSpPr>
        <p:spPr bwMode="auto">
          <a:xfrm>
            <a:off x="6715125" y="2708275"/>
            <a:ext cx="1411288" cy="10080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50194" name="Oval 24"/>
          <p:cNvSpPr>
            <a:spLocks noChangeArrowheads="1"/>
          </p:cNvSpPr>
          <p:nvPr/>
        </p:nvSpPr>
        <p:spPr bwMode="auto">
          <a:xfrm>
            <a:off x="3643313" y="2857500"/>
            <a:ext cx="995362" cy="8588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el-GR" altLang="el-GR" sz="4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0195" name="Oval 25"/>
          <p:cNvSpPr>
            <a:spLocks noChangeArrowheads="1"/>
          </p:cNvSpPr>
          <p:nvPr/>
        </p:nvSpPr>
        <p:spPr bwMode="auto">
          <a:xfrm>
            <a:off x="0" y="2636838"/>
            <a:ext cx="1428750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0196" name="Oval 26"/>
          <p:cNvSpPr>
            <a:spLocks noChangeArrowheads="1"/>
          </p:cNvSpPr>
          <p:nvPr/>
        </p:nvSpPr>
        <p:spPr bwMode="auto">
          <a:xfrm>
            <a:off x="3198813" y="5300663"/>
            <a:ext cx="1800225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0197" name="Text Box 27"/>
          <p:cNvSpPr txBox="1">
            <a:spLocks noChangeArrowheads="1"/>
          </p:cNvSpPr>
          <p:nvPr/>
        </p:nvSpPr>
        <p:spPr bwMode="auto">
          <a:xfrm>
            <a:off x="7643813" y="4581525"/>
            <a:ext cx="2035175" cy="830263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Αμμωνιακά λιπάσματα</a:t>
            </a:r>
          </a:p>
        </p:txBody>
      </p:sp>
      <p:sp>
        <p:nvSpPr>
          <p:cNvPr id="50198" name="Text Box 28"/>
          <p:cNvSpPr txBox="1">
            <a:spLocks noChangeArrowheads="1"/>
          </p:cNvSpPr>
          <p:nvPr/>
        </p:nvSpPr>
        <p:spPr bwMode="auto">
          <a:xfrm>
            <a:off x="0" y="0"/>
            <a:ext cx="2035175" cy="830263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Νιτρικά λιπάσματα</a:t>
            </a:r>
          </a:p>
        </p:txBody>
      </p:sp>
      <p:sp>
        <p:nvSpPr>
          <p:cNvPr id="79901" name="Oval 29"/>
          <p:cNvSpPr>
            <a:spLocks noChangeArrowheads="1"/>
          </p:cNvSpPr>
          <p:nvPr/>
        </p:nvSpPr>
        <p:spPr bwMode="auto">
          <a:xfrm>
            <a:off x="4505325" y="5948363"/>
            <a:ext cx="987425" cy="7223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4800" dirty="0">
                <a:solidFill>
                  <a:schemeClr val="bg1"/>
                </a:solidFill>
                <a:latin typeface="Calibri" pitchFamily="34" charset="0"/>
                <a:cs typeface="+mn-cs"/>
              </a:rPr>
              <a:t>Η</a:t>
            </a:r>
            <a:r>
              <a:rPr lang="el-GR" sz="4800" baseline="30000" dirty="0">
                <a:solidFill>
                  <a:schemeClr val="bg1"/>
                </a:solidFill>
                <a:latin typeface="Calibri" pitchFamily="34" charset="0"/>
                <a:cs typeface="+mn-cs"/>
              </a:rPr>
              <a:t>+</a:t>
            </a:r>
            <a:endParaRPr lang="el-GR" sz="48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0200" name="Oval 31"/>
          <p:cNvSpPr>
            <a:spLocks noChangeArrowheads="1"/>
          </p:cNvSpPr>
          <p:nvPr/>
        </p:nvSpPr>
        <p:spPr bwMode="auto">
          <a:xfrm>
            <a:off x="6786563" y="2708275"/>
            <a:ext cx="1339850" cy="10080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solidFill>
                  <a:schemeClr val="bg1"/>
                </a:solidFill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solidFill>
                  <a:schemeClr val="bg1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50201" name="Text Box 29"/>
          <p:cNvSpPr txBox="1">
            <a:spLocks noChangeArrowheads="1"/>
          </p:cNvSpPr>
          <p:nvPr/>
        </p:nvSpPr>
        <p:spPr bwMode="auto">
          <a:xfrm>
            <a:off x="-61913" y="5795963"/>
            <a:ext cx="2562226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>
                <a:solidFill>
                  <a:srgbClr val="FFFF00"/>
                </a:solidFill>
                <a:latin typeface="Calibri" panose="020F0502020204030204" pitchFamily="34" charset="0"/>
              </a:rPr>
              <a:t>Υπόγεια νερά</a:t>
            </a:r>
          </a:p>
          <a:p>
            <a:pPr eaLnBrk="1" hangingPunct="1"/>
            <a:r>
              <a:rPr lang="el-GR" altLang="el-GR" sz="2800">
                <a:solidFill>
                  <a:srgbClr val="FFFF00"/>
                </a:solidFill>
                <a:latin typeface="Calibri" panose="020F0502020204030204" pitchFamily="34" charset="0"/>
              </a:rPr>
              <a:t>(νιτρορύπανση)</a:t>
            </a:r>
          </a:p>
        </p:txBody>
      </p:sp>
      <p:sp>
        <p:nvSpPr>
          <p:cNvPr id="50202" name="AutoShape 3"/>
          <p:cNvSpPr>
            <a:spLocks noChangeArrowheads="1"/>
          </p:cNvSpPr>
          <p:nvPr/>
        </p:nvSpPr>
        <p:spPr bwMode="auto">
          <a:xfrm>
            <a:off x="4638675" y="2997200"/>
            <a:ext cx="2147888" cy="457200"/>
          </a:xfrm>
          <a:prstGeom prst="rightArrow">
            <a:avLst>
              <a:gd name="adj1" fmla="val 50000"/>
              <a:gd name="adj2" fmla="val 102441"/>
            </a:avLst>
          </a:prstGeom>
          <a:solidFill>
            <a:srgbClr val="0000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51825" y="6362352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FF000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FF0000"/>
              </a:solidFill>
              <a:latin typeface="Victorian LET" pitchFamily="2" charset="0"/>
              <a:cs typeface="+mn-cs"/>
            </a:endParaRPr>
          </a:p>
        </p:txBody>
      </p:sp>
      <p:sp>
        <p:nvSpPr>
          <p:cNvPr id="50204" name="Oval 33"/>
          <p:cNvSpPr>
            <a:spLocks noChangeArrowheads="1"/>
          </p:cNvSpPr>
          <p:nvPr/>
        </p:nvSpPr>
        <p:spPr bwMode="auto">
          <a:xfrm>
            <a:off x="7664450" y="115888"/>
            <a:ext cx="2508250" cy="1144587"/>
          </a:xfrm>
          <a:prstGeom prst="ellipse">
            <a:avLst/>
          </a:prstGeom>
          <a:solidFill>
            <a:srgbClr val="C00000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latin typeface="Calibri" panose="020F0502020204030204" pitchFamily="34" charset="0"/>
              </a:rPr>
              <a:t>Οργανική ύλη</a:t>
            </a:r>
            <a:endParaRPr lang="en-GB" altLang="el-GR" sz="2800">
              <a:latin typeface="Calibri" panose="020F0502020204030204" pitchFamily="34" charset="0"/>
            </a:endParaRPr>
          </a:p>
        </p:txBody>
      </p:sp>
      <p:sp>
        <p:nvSpPr>
          <p:cNvPr id="50205" name="TextBox 34"/>
          <p:cNvSpPr txBox="1">
            <a:spLocks noChangeArrowheads="1"/>
          </p:cNvSpPr>
          <p:nvPr/>
        </p:nvSpPr>
        <p:spPr bwMode="auto">
          <a:xfrm>
            <a:off x="1901825" y="212725"/>
            <a:ext cx="48736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600">
                <a:solidFill>
                  <a:srgbClr val="FFFF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Πρόσληψη από φυτά, βακτήρια, μύκητες</a:t>
            </a:r>
          </a:p>
          <a:p>
            <a:pPr algn="ctr" eaLnBrk="1" hangingPunct="1"/>
            <a:r>
              <a:rPr lang="en-US" altLang="el-GR" sz="3600">
                <a:latin typeface="Calibri" panose="020F0502020204030204" pitchFamily="34" charset="0"/>
              </a:rPr>
              <a:t> </a:t>
            </a:r>
            <a:r>
              <a:rPr lang="el-GR" altLang="el-GR" sz="3600">
                <a:latin typeface="Calibri" panose="020F0502020204030204" pitchFamily="34" charset="0"/>
              </a:rPr>
              <a:t>(</a:t>
            </a:r>
            <a:r>
              <a:rPr lang="en-US" altLang="el-GR" sz="3600">
                <a:latin typeface="Calibri" panose="020F0502020204030204" pitchFamily="34" charset="0"/>
              </a:rPr>
              <a:t>NO</a:t>
            </a:r>
            <a:r>
              <a:rPr lang="en-US" altLang="el-GR" sz="3600" baseline="-25000">
                <a:latin typeface="Calibri" panose="020F0502020204030204" pitchFamily="34" charset="0"/>
              </a:rPr>
              <a:t>3</a:t>
            </a:r>
            <a:r>
              <a:rPr lang="en-US" altLang="el-GR" sz="3600" baseline="30000">
                <a:latin typeface="Calibri" panose="020F0502020204030204" pitchFamily="34" charset="0"/>
              </a:rPr>
              <a:t>- </a:t>
            </a:r>
            <a:r>
              <a:rPr lang="en-US" altLang="el-GR" sz="3600">
                <a:latin typeface="Calibri" panose="020F0502020204030204" pitchFamily="34" charset="0"/>
                <a:sym typeface="Symbol" panose="05050102010706020507" pitchFamily="18" charset="2"/>
              </a:rPr>
              <a:t>NO</a:t>
            </a:r>
            <a:r>
              <a:rPr lang="en-US" altLang="el-GR" sz="3600" baseline="-25000">
                <a:latin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l-GR" sz="3600" baseline="30000">
                <a:latin typeface="Calibri" panose="020F0502020204030204" pitchFamily="34" charset="0"/>
                <a:sym typeface="Symbol" panose="05050102010706020507" pitchFamily="18" charset="2"/>
              </a:rPr>
              <a:t>-</a:t>
            </a:r>
            <a:r>
              <a:rPr lang="en-US" altLang="el-GR" sz="3600">
                <a:latin typeface="Calibri" panose="020F0502020204030204" pitchFamily="34" charset="0"/>
                <a:sym typeface="Symbol" panose="05050102010706020507" pitchFamily="18" charset="2"/>
              </a:rPr>
              <a:t>NH</a:t>
            </a:r>
            <a:r>
              <a:rPr lang="en-US" altLang="el-GR" sz="3600" baseline="-25000">
                <a:latin typeface="Calibri" panose="020F0502020204030204" pitchFamily="34" charset="0"/>
                <a:sym typeface="Symbol" panose="05050102010706020507" pitchFamily="18" charset="2"/>
              </a:rPr>
              <a:t>4</a:t>
            </a:r>
            <a:r>
              <a:rPr lang="en-US" altLang="el-GR" sz="3600" baseline="30000">
                <a:latin typeface="Calibri" panose="020F0502020204030204" pitchFamily="34" charset="0"/>
                <a:sym typeface="Symbol" panose="05050102010706020507" pitchFamily="18" charset="2"/>
              </a:rPr>
              <a:t>+</a:t>
            </a:r>
            <a:r>
              <a:rPr lang="el-GR" altLang="el-GR" sz="3600">
                <a:latin typeface="Calibri" panose="020F0502020204030204" pitchFamily="34" charset="0"/>
                <a:sym typeface="Symbol" panose="05050102010706020507" pitchFamily="18" charset="2"/>
              </a:rPr>
              <a:t>)</a:t>
            </a:r>
            <a:endParaRPr lang="el-GR" altLang="el-GR" sz="36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Arc 11"/>
          <p:cNvSpPr/>
          <p:nvPr/>
        </p:nvSpPr>
        <p:spPr bwMode="auto">
          <a:xfrm rot="14919416">
            <a:off x="1208881" y="859632"/>
            <a:ext cx="2081213" cy="2940050"/>
          </a:xfrm>
          <a:prstGeom prst="arc">
            <a:avLst>
              <a:gd name="adj1" fmla="val 16685174"/>
              <a:gd name="adj2" fmla="val 1709006"/>
            </a:avLst>
          </a:prstGeom>
          <a:noFill/>
          <a:ln w="190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207" name="Rectangle 1"/>
          <p:cNvSpPr>
            <a:spLocks noChangeArrowheads="1"/>
          </p:cNvSpPr>
          <p:nvPr/>
        </p:nvSpPr>
        <p:spPr bwMode="auto">
          <a:xfrm>
            <a:off x="0" y="0"/>
            <a:ext cx="3360738" cy="6858000"/>
          </a:xfrm>
          <a:prstGeom prst="rect">
            <a:avLst/>
          </a:prstGeom>
          <a:solidFill>
            <a:srgbClr val="32946A">
              <a:alpha val="8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0208" name="Rectangle 37"/>
          <p:cNvSpPr>
            <a:spLocks noChangeArrowheads="1"/>
          </p:cNvSpPr>
          <p:nvPr/>
        </p:nvSpPr>
        <p:spPr bwMode="auto">
          <a:xfrm>
            <a:off x="3360738" y="44450"/>
            <a:ext cx="4441825" cy="2306638"/>
          </a:xfrm>
          <a:prstGeom prst="rect">
            <a:avLst/>
          </a:prstGeom>
          <a:solidFill>
            <a:srgbClr val="32946A">
              <a:alpha val="8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1357313" y="2997200"/>
            <a:ext cx="2286000" cy="457200"/>
          </a:xfrm>
          <a:prstGeom prst="rightArrow">
            <a:avLst>
              <a:gd name="adj1" fmla="val 50000"/>
              <a:gd name="adj2" fmla="val 91227"/>
            </a:avLst>
          </a:prstGeom>
          <a:solidFill>
            <a:srgbClr val="0000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cxnSp>
        <p:nvCxnSpPr>
          <p:cNvPr id="51203" name="AutoShape 5"/>
          <p:cNvCxnSpPr>
            <a:cxnSpLocks noChangeShapeType="1"/>
          </p:cNvCxnSpPr>
          <p:nvPr/>
        </p:nvCxnSpPr>
        <p:spPr bwMode="auto">
          <a:xfrm>
            <a:off x="6408738" y="1671638"/>
            <a:ext cx="1111250" cy="965200"/>
          </a:xfrm>
          <a:prstGeom prst="curvedConnector3">
            <a:avLst>
              <a:gd name="adj1" fmla="val 91171"/>
            </a:avLst>
          </a:prstGeom>
          <a:noFill/>
          <a:ln w="190500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4" name="AutoShape 6"/>
          <p:cNvCxnSpPr>
            <a:cxnSpLocks noChangeShapeType="1"/>
            <a:endCxn id="51217" idx="6"/>
          </p:cNvCxnSpPr>
          <p:nvPr/>
        </p:nvCxnSpPr>
        <p:spPr bwMode="auto">
          <a:xfrm rot="5400000">
            <a:off x="4986338" y="3586163"/>
            <a:ext cx="2268537" cy="2243137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5" name="AutoShape 7"/>
          <p:cNvCxnSpPr>
            <a:cxnSpLocks noChangeShapeType="1"/>
          </p:cNvCxnSpPr>
          <p:nvPr/>
        </p:nvCxnSpPr>
        <p:spPr bwMode="auto">
          <a:xfrm rot="10800000">
            <a:off x="895350" y="3716338"/>
            <a:ext cx="2465388" cy="2043112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743075" y="4230688"/>
            <a:ext cx="1900238" cy="954087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 err="1">
                <a:latin typeface="Calibri" pitchFamily="34" charset="0"/>
                <a:cs typeface="+mn-cs"/>
              </a:rPr>
              <a:t>Nitrobacter</a:t>
            </a:r>
            <a:endParaRPr lang="el-GR" sz="2800" i="1" dirty="0"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l-GR" sz="2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(βακτήριο)</a:t>
            </a:r>
            <a:endParaRPr lang="en-GB" sz="2800" i="1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1207" name="Text Box 9"/>
          <p:cNvSpPr txBox="1">
            <a:spLocks noChangeArrowheads="1"/>
          </p:cNvSpPr>
          <p:nvPr/>
        </p:nvSpPr>
        <p:spPr bwMode="auto">
          <a:xfrm>
            <a:off x="1357313" y="2312988"/>
            <a:ext cx="1792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Απο</a:t>
            </a:r>
          </a:p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νιτροποίηση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51208" name="Text Box 10"/>
          <p:cNvSpPr txBox="1">
            <a:spLocks noChangeArrowheads="1"/>
          </p:cNvSpPr>
          <p:nvPr/>
        </p:nvSpPr>
        <p:spPr bwMode="auto">
          <a:xfrm>
            <a:off x="4857750" y="2286000"/>
            <a:ext cx="1471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Αζωτο</a:t>
            </a:r>
          </a:p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δέσμευση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51209" name="Text Box 11"/>
          <p:cNvSpPr txBox="1">
            <a:spLocks noChangeArrowheads="1"/>
          </p:cNvSpPr>
          <p:nvPr/>
        </p:nvSpPr>
        <p:spPr bwMode="auto">
          <a:xfrm>
            <a:off x="8153400" y="5334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 sz="4000">
              <a:latin typeface="Calibri" panose="020F0502020204030204" pitchFamily="34" charset="0"/>
            </a:endParaRPr>
          </a:p>
        </p:txBody>
      </p:sp>
      <p:sp>
        <p:nvSpPr>
          <p:cNvPr id="51210" name="AutoShape 17"/>
          <p:cNvSpPr>
            <a:spLocks noChangeArrowheads="1"/>
          </p:cNvSpPr>
          <p:nvPr/>
        </p:nvSpPr>
        <p:spPr bwMode="auto">
          <a:xfrm>
            <a:off x="174625" y="908050"/>
            <a:ext cx="503238" cy="1766888"/>
          </a:xfrm>
          <a:prstGeom prst="downArrow">
            <a:avLst>
              <a:gd name="adj1" fmla="val 50000"/>
              <a:gd name="adj2" fmla="val 87776"/>
            </a:avLst>
          </a:prstGeom>
          <a:solidFill>
            <a:srgbClr val="0000CC">
              <a:alpha val="50195"/>
            </a:srgbClr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51211" name="AutoShape 18"/>
          <p:cNvSpPr>
            <a:spLocks noChangeArrowheads="1"/>
          </p:cNvSpPr>
          <p:nvPr/>
        </p:nvSpPr>
        <p:spPr bwMode="auto">
          <a:xfrm>
            <a:off x="7519988" y="3643313"/>
            <a:ext cx="565150" cy="1143000"/>
          </a:xfrm>
          <a:prstGeom prst="upArrow">
            <a:avLst>
              <a:gd name="adj1" fmla="val 50000"/>
              <a:gd name="adj2" fmla="val 33708"/>
            </a:avLst>
          </a:prstGeom>
          <a:solidFill>
            <a:srgbClr val="0000CC">
              <a:alpha val="50195"/>
            </a:srgbClr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206875" y="4275138"/>
            <a:ext cx="2276475" cy="954087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 err="1">
                <a:latin typeface="Calibri" pitchFamily="34" charset="0"/>
                <a:cs typeface="+mn-cs"/>
              </a:rPr>
              <a:t>Nitrosomonas</a:t>
            </a:r>
            <a:endParaRPr lang="el-GR" sz="2800" i="1" dirty="0"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l-GR" sz="2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(βακτήριο)</a:t>
            </a:r>
            <a:endParaRPr lang="en-GB" sz="2800" i="1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1213" name="Text Box 21"/>
          <p:cNvSpPr txBox="1">
            <a:spLocks noChangeArrowheads="1"/>
          </p:cNvSpPr>
          <p:nvPr/>
        </p:nvSpPr>
        <p:spPr bwMode="auto">
          <a:xfrm>
            <a:off x="9010650" y="5946775"/>
            <a:ext cx="1233488" cy="8318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ΚΥΚΛΟΣ</a:t>
            </a:r>
          </a:p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ΑΖΩΤΟΥ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51214" name="Oval 23"/>
          <p:cNvSpPr>
            <a:spLocks noChangeArrowheads="1"/>
          </p:cNvSpPr>
          <p:nvPr/>
        </p:nvSpPr>
        <p:spPr bwMode="auto">
          <a:xfrm>
            <a:off x="6715125" y="2708275"/>
            <a:ext cx="1411288" cy="10080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51215" name="Oval 24"/>
          <p:cNvSpPr>
            <a:spLocks noChangeArrowheads="1"/>
          </p:cNvSpPr>
          <p:nvPr/>
        </p:nvSpPr>
        <p:spPr bwMode="auto">
          <a:xfrm>
            <a:off x="3643313" y="2857500"/>
            <a:ext cx="995362" cy="8588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el-GR" altLang="el-GR" sz="4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1216" name="Oval 25"/>
          <p:cNvSpPr>
            <a:spLocks noChangeArrowheads="1"/>
          </p:cNvSpPr>
          <p:nvPr/>
        </p:nvSpPr>
        <p:spPr bwMode="auto">
          <a:xfrm>
            <a:off x="0" y="2636838"/>
            <a:ext cx="1428750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1217" name="Oval 26"/>
          <p:cNvSpPr>
            <a:spLocks noChangeArrowheads="1"/>
          </p:cNvSpPr>
          <p:nvPr/>
        </p:nvSpPr>
        <p:spPr bwMode="auto">
          <a:xfrm>
            <a:off x="3198813" y="5300663"/>
            <a:ext cx="1800225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1218" name="Text Box 27"/>
          <p:cNvSpPr txBox="1">
            <a:spLocks noChangeArrowheads="1"/>
          </p:cNvSpPr>
          <p:nvPr/>
        </p:nvSpPr>
        <p:spPr bwMode="auto">
          <a:xfrm>
            <a:off x="7643813" y="4581525"/>
            <a:ext cx="2035175" cy="830263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Αμμωνιακά λιπάσματα</a:t>
            </a:r>
          </a:p>
        </p:txBody>
      </p:sp>
      <p:sp>
        <p:nvSpPr>
          <p:cNvPr id="51219" name="Text Box 28"/>
          <p:cNvSpPr txBox="1">
            <a:spLocks noChangeArrowheads="1"/>
          </p:cNvSpPr>
          <p:nvPr/>
        </p:nvSpPr>
        <p:spPr bwMode="auto">
          <a:xfrm>
            <a:off x="0" y="0"/>
            <a:ext cx="2035175" cy="830263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Νιτρικά λιπάσματα</a:t>
            </a:r>
          </a:p>
        </p:txBody>
      </p:sp>
      <p:sp>
        <p:nvSpPr>
          <p:cNvPr id="79901" name="Oval 29"/>
          <p:cNvSpPr>
            <a:spLocks noChangeArrowheads="1"/>
          </p:cNvSpPr>
          <p:nvPr/>
        </p:nvSpPr>
        <p:spPr bwMode="auto">
          <a:xfrm>
            <a:off x="4505325" y="5948363"/>
            <a:ext cx="987425" cy="7223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4800" dirty="0">
                <a:solidFill>
                  <a:schemeClr val="bg1"/>
                </a:solidFill>
                <a:latin typeface="Calibri" pitchFamily="34" charset="0"/>
                <a:cs typeface="+mn-cs"/>
              </a:rPr>
              <a:t>Η</a:t>
            </a:r>
            <a:r>
              <a:rPr lang="el-GR" sz="4800" baseline="30000" dirty="0">
                <a:solidFill>
                  <a:schemeClr val="bg1"/>
                </a:solidFill>
                <a:latin typeface="Calibri" pitchFamily="34" charset="0"/>
                <a:cs typeface="+mn-cs"/>
              </a:rPr>
              <a:t>+</a:t>
            </a:r>
            <a:endParaRPr lang="el-GR" sz="48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1221" name="Oval 31"/>
          <p:cNvSpPr>
            <a:spLocks noChangeArrowheads="1"/>
          </p:cNvSpPr>
          <p:nvPr/>
        </p:nvSpPr>
        <p:spPr bwMode="auto">
          <a:xfrm>
            <a:off x="6786563" y="2708275"/>
            <a:ext cx="1339850" cy="10080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solidFill>
                  <a:schemeClr val="bg1"/>
                </a:solidFill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solidFill>
                  <a:schemeClr val="bg1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51222" name="AutoShape 3"/>
          <p:cNvSpPr>
            <a:spLocks noChangeArrowheads="1"/>
          </p:cNvSpPr>
          <p:nvPr/>
        </p:nvSpPr>
        <p:spPr bwMode="auto">
          <a:xfrm>
            <a:off x="4638675" y="2997200"/>
            <a:ext cx="2147888" cy="457200"/>
          </a:xfrm>
          <a:prstGeom prst="rightArrow">
            <a:avLst>
              <a:gd name="adj1" fmla="val 50000"/>
              <a:gd name="adj2" fmla="val 102441"/>
            </a:avLst>
          </a:prstGeom>
          <a:solidFill>
            <a:srgbClr val="0000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51825" y="6362352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FF000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FF0000"/>
              </a:solidFill>
              <a:latin typeface="Victorian LET" pitchFamily="2" charset="0"/>
              <a:cs typeface="+mn-cs"/>
            </a:endParaRPr>
          </a:p>
        </p:txBody>
      </p:sp>
      <p:sp>
        <p:nvSpPr>
          <p:cNvPr id="51224" name="Oval 33"/>
          <p:cNvSpPr>
            <a:spLocks noChangeArrowheads="1"/>
          </p:cNvSpPr>
          <p:nvPr/>
        </p:nvSpPr>
        <p:spPr bwMode="auto">
          <a:xfrm>
            <a:off x="7664450" y="115888"/>
            <a:ext cx="2508250" cy="1144587"/>
          </a:xfrm>
          <a:prstGeom prst="ellipse">
            <a:avLst/>
          </a:prstGeom>
          <a:solidFill>
            <a:srgbClr val="C00000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latin typeface="Calibri" panose="020F0502020204030204" pitchFamily="34" charset="0"/>
              </a:rPr>
              <a:t>Οργανική ύλη</a:t>
            </a:r>
            <a:endParaRPr lang="en-GB" altLang="el-GR" sz="2800">
              <a:latin typeface="Calibri" panose="020F0502020204030204" pitchFamily="34" charset="0"/>
            </a:endParaRPr>
          </a:p>
        </p:txBody>
      </p:sp>
      <p:sp>
        <p:nvSpPr>
          <p:cNvPr id="51225" name="TextBox 34"/>
          <p:cNvSpPr txBox="1">
            <a:spLocks noChangeArrowheads="1"/>
          </p:cNvSpPr>
          <p:nvPr/>
        </p:nvSpPr>
        <p:spPr bwMode="auto">
          <a:xfrm>
            <a:off x="1901825" y="212725"/>
            <a:ext cx="48736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600">
                <a:solidFill>
                  <a:srgbClr val="FFFF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Πρόσληψη από φυτά, βακτήρια, μύκητες</a:t>
            </a:r>
          </a:p>
          <a:p>
            <a:pPr algn="ctr" eaLnBrk="1" hangingPunct="1"/>
            <a:r>
              <a:rPr lang="en-US" altLang="el-GR" sz="3600">
                <a:latin typeface="Calibri" panose="020F0502020204030204" pitchFamily="34" charset="0"/>
              </a:rPr>
              <a:t> </a:t>
            </a:r>
            <a:r>
              <a:rPr lang="el-GR" altLang="el-GR" sz="3600">
                <a:latin typeface="Calibri" panose="020F0502020204030204" pitchFamily="34" charset="0"/>
              </a:rPr>
              <a:t>(</a:t>
            </a:r>
            <a:r>
              <a:rPr lang="en-US" altLang="el-GR" sz="3600">
                <a:latin typeface="Calibri" panose="020F0502020204030204" pitchFamily="34" charset="0"/>
              </a:rPr>
              <a:t>NO</a:t>
            </a:r>
            <a:r>
              <a:rPr lang="en-US" altLang="el-GR" sz="3600" baseline="-25000">
                <a:latin typeface="Calibri" panose="020F0502020204030204" pitchFamily="34" charset="0"/>
              </a:rPr>
              <a:t>3</a:t>
            </a:r>
            <a:r>
              <a:rPr lang="en-US" altLang="el-GR" sz="3600" baseline="30000">
                <a:latin typeface="Calibri" panose="020F0502020204030204" pitchFamily="34" charset="0"/>
              </a:rPr>
              <a:t>- </a:t>
            </a:r>
            <a:r>
              <a:rPr lang="en-US" altLang="el-GR" sz="3600">
                <a:latin typeface="Calibri" panose="020F0502020204030204" pitchFamily="34" charset="0"/>
                <a:sym typeface="Symbol" panose="05050102010706020507" pitchFamily="18" charset="2"/>
              </a:rPr>
              <a:t>NO</a:t>
            </a:r>
            <a:r>
              <a:rPr lang="en-US" altLang="el-GR" sz="3600" baseline="-25000">
                <a:latin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l-GR" sz="3600" baseline="30000">
                <a:latin typeface="Calibri" panose="020F0502020204030204" pitchFamily="34" charset="0"/>
                <a:sym typeface="Symbol" panose="05050102010706020507" pitchFamily="18" charset="2"/>
              </a:rPr>
              <a:t>-</a:t>
            </a:r>
            <a:r>
              <a:rPr lang="en-US" altLang="el-GR" sz="3600">
                <a:latin typeface="Calibri" panose="020F0502020204030204" pitchFamily="34" charset="0"/>
                <a:sym typeface="Symbol" panose="05050102010706020507" pitchFamily="18" charset="2"/>
              </a:rPr>
              <a:t>NH</a:t>
            </a:r>
            <a:r>
              <a:rPr lang="en-US" altLang="el-GR" sz="3600" baseline="-25000">
                <a:latin typeface="Calibri" panose="020F0502020204030204" pitchFamily="34" charset="0"/>
                <a:sym typeface="Symbol" panose="05050102010706020507" pitchFamily="18" charset="2"/>
              </a:rPr>
              <a:t>4</a:t>
            </a:r>
            <a:r>
              <a:rPr lang="en-US" altLang="el-GR" sz="3600" baseline="30000">
                <a:latin typeface="Calibri" panose="020F0502020204030204" pitchFamily="34" charset="0"/>
                <a:sym typeface="Symbol" panose="05050102010706020507" pitchFamily="18" charset="2"/>
              </a:rPr>
              <a:t>+</a:t>
            </a:r>
            <a:r>
              <a:rPr lang="el-GR" altLang="el-GR" sz="3600">
                <a:latin typeface="Calibri" panose="020F0502020204030204" pitchFamily="34" charset="0"/>
                <a:sym typeface="Symbol" panose="05050102010706020507" pitchFamily="18" charset="2"/>
              </a:rPr>
              <a:t>)</a:t>
            </a:r>
            <a:endParaRPr lang="el-GR" altLang="el-GR" sz="36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Arc 11"/>
          <p:cNvSpPr/>
          <p:nvPr/>
        </p:nvSpPr>
        <p:spPr bwMode="auto">
          <a:xfrm rot="14919416">
            <a:off x="1208881" y="859632"/>
            <a:ext cx="2081213" cy="2940050"/>
          </a:xfrm>
          <a:prstGeom prst="arc">
            <a:avLst>
              <a:gd name="adj1" fmla="val 16685174"/>
              <a:gd name="adj2" fmla="val 1709006"/>
            </a:avLst>
          </a:prstGeom>
          <a:noFill/>
          <a:ln w="190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27" name="Rectangle 1"/>
          <p:cNvSpPr>
            <a:spLocks noChangeArrowheads="1"/>
          </p:cNvSpPr>
          <p:nvPr/>
        </p:nvSpPr>
        <p:spPr bwMode="auto">
          <a:xfrm>
            <a:off x="0" y="0"/>
            <a:ext cx="3360738" cy="2674938"/>
          </a:xfrm>
          <a:prstGeom prst="rect">
            <a:avLst/>
          </a:prstGeom>
          <a:solidFill>
            <a:srgbClr val="32946A">
              <a:alpha val="8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1228" name="Rectangle 37"/>
          <p:cNvSpPr>
            <a:spLocks noChangeArrowheads="1"/>
          </p:cNvSpPr>
          <p:nvPr/>
        </p:nvSpPr>
        <p:spPr bwMode="auto">
          <a:xfrm>
            <a:off x="3360738" y="44450"/>
            <a:ext cx="6811962" cy="2630488"/>
          </a:xfrm>
          <a:prstGeom prst="rect">
            <a:avLst/>
          </a:prstGeom>
          <a:solidFill>
            <a:srgbClr val="32946A">
              <a:alpha val="8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1229" name="Rectangle 38"/>
          <p:cNvSpPr>
            <a:spLocks noChangeArrowheads="1"/>
          </p:cNvSpPr>
          <p:nvPr/>
        </p:nvSpPr>
        <p:spPr bwMode="auto">
          <a:xfrm>
            <a:off x="1357313" y="2727325"/>
            <a:ext cx="5357812" cy="990600"/>
          </a:xfrm>
          <a:prstGeom prst="rect">
            <a:avLst/>
          </a:prstGeom>
          <a:solidFill>
            <a:srgbClr val="32946A">
              <a:alpha val="8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1230" name="Rectangle 39"/>
          <p:cNvSpPr>
            <a:spLocks noChangeArrowheads="1"/>
          </p:cNvSpPr>
          <p:nvPr/>
        </p:nvSpPr>
        <p:spPr bwMode="auto">
          <a:xfrm>
            <a:off x="5492750" y="2636838"/>
            <a:ext cx="4751388" cy="4252912"/>
          </a:xfrm>
          <a:prstGeom prst="rect">
            <a:avLst/>
          </a:prstGeom>
          <a:solidFill>
            <a:srgbClr val="32946A">
              <a:alpha val="8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1231" name="Rectangle 40"/>
          <p:cNvSpPr>
            <a:spLocks noChangeArrowheads="1"/>
          </p:cNvSpPr>
          <p:nvPr/>
        </p:nvSpPr>
        <p:spPr bwMode="auto">
          <a:xfrm>
            <a:off x="4168775" y="4268788"/>
            <a:ext cx="5357813" cy="989012"/>
          </a:xfrm>
          <a:prstGeom prst="rect">
            <a:avLst/>
          </a:prstGeom>
          <a:solidFill>
            <a:srgbClr val="32946A">
              <a:alpha val="8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226" name="AutoShape 6"/>
          <p:cNvCxnSpPr>
            <a:cxnSpLocks noChangeShapeType="1"/>
          </p:cNvCxnSpPr>
          <p:nvPr/>
        </p:nvCxnSpPr>
        <p:spPr bwMode="auto">
          <a:xfrm rot="5400000">
            <a:off x="6279357" y="2543969"/>
            <a:ext cx="2773362" cy="3028950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27" name="AutoShape 7"/>
          <p:cNvCxnSpPr>
            <a:cxnSpLocks noChangeShapeType="1"/>
          </p:cNvCxnSpPr>
          <p:nvPr/>
        </p:nvCxnSpPr>
        <p:spPr bwMode="auto">
          <a:xfrm rot="16200000" flipV="1">
            <a:off x="1651794" y="2601119"/>
            <a:ext cx="3311525" cy="2376487"/>
          </a:xfrm>
          <a:prstGeom prst="curvedConnector3">
            <a:avLst>
              <a:gd name="adj1" fmla="val 50000"/>
            </a:avLst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1443038" y="3827463"/>
            <a:ext cx="23891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l-GR" sz="3600" i="1">
                <a:latin typeface="Calibri" panose="020F0502020204030204" pitchFamily="34" charset="0"/>
              </a:rPr>
              <a:t>Nitrobacter</a:t>
            </a:r>
            <a:endParaRPr lang="el-GR" altLang="el-GR" sz="3600" i="1">
              <a:latin typeface="Calibri" panose="020F0502020204030204" pitchFamily="34" charset="0"/>
            </a:endParaRPr>
          </a:p>
          <a:p>
            <a:pPr algn="ctr" eaLnBrk="1" hangingPunct="1"/>
            <a:r>
              <a:rPr lang="el-GR" altLang="el-GR" sz="2800" i="1">
                <a:latin typeface="Calibri" panose="020F0502020204030204" pitchFamily="34" charset="0"/>
              </a:rPr>
              <a:t>(</a:t>
            </a:r>
            <a:r>
              <a:rPr lang="el-GR" altLang="el-GR" i="1">
                <a:solidFill>
                  <a:srgbClr val="FFFF00"/>
                </a:solidFill>
                <a:latin typeface="Calibri" panose="020F0502020204030204" pitchFamily="34" charset="0"/>
              </a:rPr>
              <a:t>βακτήριο</a:t>
            </a:r>
            <a:r>
              <a:rPr lang="el-GR" altLang="el-GR" sz="2800" i="1">
                <a:latin typeface="Calibri" panose="020F0502020204030204" pitchFamily="34" charset="0"/>
              </a:rPr>
              <a:t>)</a:t>
            </a:r>
            <a:endParaRPr lang="en-GB" altLang="el-GR" sz="2800" i="1">
              <a:latin typeface="Calibri" panose="020F0502020204030204" pitchFamily="34" charset="0"/>
            </a:endParaRPr>
          </a:p>
        </p:txBody>
      </p:sp>
      <p:sp>
        <p:nvSpPr>
          <p:cNvPr id="52229" name="Text Box 11"/>
          <p:cNvSpPr txBox="1">
            <a:spLocks noChangeArrowheads="1"/>
          </p:cNvSpPr>
          <p:nvPr/>
        </p:nvSpPr>
        <p:spPr bwMode="auto">
          <a:xfrm>
            <a:off x="8153400" y="5334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 sz="4000">
              <a:latin typeface="Calibri" panose="020F0502020204030204" pitchFamily="34" charset="0"/>
            </a:endParaRPr>
          </a:p>
        </p:txBody>
      </p:sp>
      <p:sp>
        <p:nvSpPr>
          <p:cNvPr id="52230" name="Text Box 20"/>
          <p:cNvSpPr txBox="1">
            <a:spLocks noChangeArrowheads="1"/>
          </p:cNvSpPr>
          <p:nvPr/>
        </p:nvSpPr>
        <p:spPr bwMode="auto">
          <a:xfrm>
            <a:off x="5651500" y="3582988"/>
            <a:ext cx="28749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l-GR" sz="3600" i="1">
                <a:latin typeface="Calibri" panose="020F0502020204030204" pitchFamily="34" charset="0"/>
              </a:rPr>
              <a:t>Nitrosomonas</a:t>
            </a:r>
            <a:endParaRPr lang="el-GR" altLang="el-GR" sz="3600" i="1">
              <a:latin typeface="Calibri" panose="020F0502020204030204" pitchFamily="34" charset="0"/>
            </a:endParaRPr>
          </a:p>
          <a:p>
            <a:pPr algn="ctr" eaLnBrk="1" hangingPunct="1"/>
            <a:r>
              <a:rPr lang="el-GR" altLang="el-GR" i="1">
                <a:latin typeface="Calibri" panose="020F0502020204030204" pitchFamily="34" charset="0"/>
              </a:rPr>
              <a:t>(</a:t>
            </a:r>
            <a:r>
              <a:rPr lang="el-GR" altLang="el-GR" i="1">
                <a:solidFill>
                  <a:srgbClr val="FFFF00"/>
                </a:solidFill>
                <a:latin typeface="Calibri" panose="020F0502020204030204" pitchFamily="34" charset="0"/>
              </a:rPr>
              <a:t>βακτήριο</a:t>
            </a:r>
            <a:r>
              <a:rPr lang="el-GR" altLang="el-GR" i="1">
                <a:latin typeface="Calibri" panose="020F0502020204030204" pitchFamily="34" charset="0"/>
              </a:rPr>
              <a:t>)</a:t>
            </a:r>
            <a:endParaRPr lang="en-GB" altLang="el-GR" i="1">
              <a:latin typeface="Calibri" panose="020F0502020204030204" pitchFamily="34" charset="0"/>
            </a:endParaRPr>
          </a:p>
        </p:txBody>
      </p:sp>
      <p:sp>
        <p:nvSpPr>
          <p:cNvPr id="20503" name="Oval 23"/>
          <p:cNvSpPr>
            <a:spLocks noChangeArrowheads="1"/>
          </p:cNvSpPr>
          <p:nvPr/>
        </p:nvSpPr>
        <p:spPr bwMode="auto">
          <a:xfrm>
            <a:off x="8372495" y="1663402"/>
            <a:ext cx="1614488" cy="1008063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l-GR" sz="4400">
                <a:latin typeface="Calibri" pitchFamily="34" charset="0"/>
                <a:cs typeface="+mn-cs"/>
              </a:rPr>
              <a:t>ΝΗ</a:t>
            </a:r>
            <a:r>
              <a:rPr lang="el-GR" sz="4400" baseline="-25000">
                <a:latin typeface="Calibri" pitchFamily="34" charset="0"/>
                <a:cs typeface="+mn-cs"/>
              </a:rPr>
              <a:t>4</a:t>
            </a:r>
            <a:r>
              <a:rPr lang="el-GR" sz="4400" baseline="30000">
                <a:latin typeface="Calibri" pitchFamily="34" charset="0"/>
                <a:cs typeface="+mn-cs"/>
              </a:rPr>
              <a:t>+</a:t>
            </a:r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1255043" y="1052736"/>
            <a:ext cx="1800225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>
              <a:defRPr/>
            </a:pPr>
            <a:r>
              <a:rPr lang="el-GR" sz="4800" dirty="0">
                <a:solidFill>
                  <a:schemeClr val="bg1"/>
                </a:solidFill>
                <a:latin typeface="Calibri" pitchFamily="34" charset="0"/>
                <a:cs typeface="+mn-cs"/>
              </a:rPr>
              <a:t>ΝΟ</a:t>
            </a:r>
            <a:r>
              <a:rPr lang="el-GR" sz="4800" baseline="-25000" dirty="0">
                <a:solidFill>
                  <a:schemeClr val="bg1"/>
                </a:solidFill>
                <a:latin typeface="Calibri" pitchFamily="34" charset="0"/>
                <a:cs typeface="+mn-cs"/>
              </a:rPr>
              <a:t>3</a:t>
            </a:r>
            <a:r>
              <a:rPr lang="el-GR" sz="4800" baseline="30000" dirty="0">
                <a:solidFill>
                  <a:schemeClr val="bg1"/>
                </a:solidFill>
                <a:latin typeface="Calibri" pitchFamily="34" charset="0"/>
                <a:cs typeface="+mn-cs"/>
              </a:rPr>
              <a:t>-</a:t>
            </a:r>
            <a:endParaRPr lang="el-GR" sz="4800" baseline="-250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0506" name="Oval 26"/>
          <p:cNvSpPr>
            <a:spLocks noChangeArrowheads="1"/>
          </p:cNvSpPr>
          <p:nvPr/>
        </p:nvSpPr>
        <p:spPr bwMode="auto">
          <a:xfrm>
            <a:off x="4351412" y="4904682"/>
            <a:ext cx="1800225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>
              <a:defRPr/>
            </a:pPr>
            <a:r>
              <a:rPr lang="el-GR" sz="4800">
                <a:solidFill>
                  <a:schemeClr val="bg1"/>
                </a:solidFill>
                <a:latin typeface="Calibri" pitchFamily="34" charset="0"/>
                <a:cs typeface="+mn-cs"/>
              </a:rPr>
              <a:t>ΝΟ</a:t>
            </a:r>
            <a:r>
              <a:rPr lang="el-GR" sz="4800" baseline="-25000">
                <a:solidFill>
                  <a:schemeClr val="bg1"/>
                </a:solidFill>
                <a:latin typeface="Calibri" pitchFamily="34" charset="0"/>
                <a:cs typeface="+mn-cs"/>
              </a:rPr>
              <a:t>2</a:t>
            </a:r>
            <a:r>
              <a:rPr lang="el-GR" sz="4800" baseline="30000">
                <a:solidFill>
                  <a:schemeClr val="bg1"/>
                </a:solidFill>
                <a:latin typeface="Calibri" pitchFamily="34" charset="0"/>
                <a:cs typeface="+mn-cs"/>
              </a:rPr>
              <a:t>-</a:t>
            </a:r>
            <a:endParaRPr lang="el-GR" sz="4800" baseline="-2500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9901" name="Oval 29"/>
          <p:cNvSpPr>
            <a:spLocks noChangeArrowheads="1"/>
          </p:cNvSpPr>
          <p:nvPr/>
        </p:nvSpPr>
        <p:spPr bwMode="auto">
          <a:xfrm>
            <a:off x="3955368" y="5661248"/>
            <a:ext cx="1008112" cy="864046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el-GR" sz="4800" dirty="0">
                <a:solidFill>
                  <a:schemeClr val="bg1"/>
                </a:solidFill>
                <a:latin typeface="Calibri" pitchFamily="34" charset="0"/>
                <a:cs typeface="+mn-cs"/>
              </a:rPr>
              <a:t>Η</a:t>
            </a:r>
            <a:r>
              <a:rPr lang="el-GR" sz="4800" baseline="30000" dirty="0">
                <a:solidFill>
                  <a:schemeClr val="bg1"/>
                </a:solidFill>
                <a:latin typeface="Calibri" pitchFamily="34" charset="0"/>
                <a:cs typeface="+mn-cs"/>
              </a:rPr>
              <a:t>+</a:t>
            </a:r>
            <a:endParaRPr lang="el-GR" sz="48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2243" name="33 - TextBox"/>
          <p:cNvSpPr txBox="1">
            <a:spLocks noChangeArrowheads="1"/>
          </p:cNvSpPr>
          <p:nvPr/>
        </p:nvSpPr>
        <p:spPr bwMode="auto">
          <a:xfrm>
            <a:off x="8245475" y="650875"/>
            <a:ext cx="18002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200">
                <a:latin typeface="Calibri" panose="020F0502020204030204" pitchFamily="34" charset="0"/>
                <a:cs typeface="Tahoma" panose="020B0604030504040204" pitchFamily="34" charset="0"/>
              </a:rPr>
              <a:t>Έδαφος</a:t>
            </a:r>
          </a:p>
          <a:p>
            <a:pPr algn="ctr" eaLnBrk="1" hangingPunct="1"/>
            <a:r>
              <a:rPr lang="el-GR" altLang="el-GR" sz="3200">
                <a:latin typeface="Calibri" panose="020F0502020204030204" pitchFamily="34" charset="0"/>
                <a:cs typeface="Tahoma" panose="020B0604030504040204" pitchFamily="34" charset="0"/>
              </a:rPr>
              <a:t>(νερά) </a:t>
            </a:r>
          </a:p>
        </p:txBody>
      </p:sp>
      <p:sp>
        <p:nvSpPr>
          <p:cNvPr id="52244" name="TextBox 23"/>
          <p:cNvSpPr txBox="1">
            <a:spLocks noChangeArrowheads="1"/>
          </p:cNvSpPr>
          <p:nvPr/>
        </p:nvSpPr>
        <p:spPr bwMode="auto">
          <a:xfrm>
            <a:off x="242888" y="2133600"/>
            <a:ext cx="1857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200">
                <a:latin typeface="Calibri" panose="020F0502020204030204" pitchFamily="34" charset="0"/>
              </a:rPr>
              <a:t>Εδαφικό διάλυμα</a:t>
            </a:r>
          </a:p>
        </p:txBody>
      </p:sp>
      <p:sp>
        <p:nvSpPr>
          <p:cNvPr id="52245" name="TextBox 25"/>
          <p:cNvSpPr txBox="1">
            <a:spLocks noChangeArrowheads="1"/>
          </p:cNvSpPr>
          <p:nvPr/>
        </p:nvSpPr>
        <p:spPr bwMode="auto">
          <a:xfrm>
            <a:off x="2781300" y="84138"/>
            <a:ext cx="49672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000">
                <a:latin typeface="Calibri" panose="020F0502020204030204" pitchFamily="34" charset="0"/>
              </a:rPr>
              <a:t>ΝΙΤΡΟΠΟΙΗΣΗ </a:t>
            </a:r>
          </a:p>
          <a:p>
            <a:pPr algn="ctr" eaLnBrk="1" hangingPunct="1"/>
            <a:r>
              <a:rPr lang="el-GR" altLang="el-GR" sz="2000">
                <a:latin typeface="Calibri" panose="020F0502020204030204" pitchFamily="34" charset="0"/>
              </a:rPr>
              <a:t>(</a:t>
            </a:r>
            <a:r>
              <a:rPr lang="en-US" altLang="el-GR" sz="2800">
                <a:latin typeface="Calibri" panose="020F0502020204030204" pitchFamily="34" charset="0"/>
              </a:rPr>
              <a:t>Nitrosomonas &amp; Nitrobacter</a:t>
            </a:r>
            <a:r>
              <a:rPr lang="el-GR" altLang="el-GR" sz="2800">
                <a:latin typeface="Calibri" panose="020F0502020204030204" pitchFamily="34" charset="0"/>
              </a:rPr>
              <a:t>: νιτροποιητικοί οργανισμοί</a:t>
            </a:r>
            <a:r>
              <a:rPr lang="el-GR" altLang="el-GR" sz="200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52246" name="TextBox 26"/>
          <p:cNvSpPr txBox="1">
            <a:spLocks noChangeArrowheads="1"/>
          </p:cNvSpPr>
          <p:nvPr/>
        </p:nvSpPr>
        <p:spPr bwMode="auto">
          <a:xfrm>
            <a:off x="1443038" y="5681663"/>
            <a:ext cx="1974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latin typeface="Calibri" panose="020F0502020204030204" pitchFamily="34" charset="0"/>
              </a:rPr>
              <a:t>Μείωση </a:t>
            </a:r>
            <a:r>
              <a:rPr lang="en-US" altLang="el-GR" sz="2800">
                <a:latin typeface="Calibri" panose="020F0502020204030204" pitchFamily="34" charset="0"/>
              </a:rPr>
              <a:t>pH </a:t>
            </a:r>
            <a:r>
              <a:rPr lang="el-GR" altLang="el-GR" sz="2800">
                <a:latin typeface="Calibri" panose="020F0502020204030204" pitchFamily="34" charset="0"/>
              </a:rPr>
              <a:t>εδάφους</a:t>
            </a:r>
          </a:p>
        </p:txBody>
      </p:sp>
      <p:cxnSp>
        <p:nvCxnSpPr>
          <p:cNvPr id="52247" name="Straight Arrow Connector 28"/>
          <p:cNvCxnSpPr>
            <a:cxnSpLocks noChangeShapeType="1"/>
          </p:cNvCxnSpPr>
          <p:nvPr/>
        </p:nvCxnSpPr>
        <p:spPr bwMode="auto">
          <a:xfrm rot="10800000">
            <a:off x="3360738" y="6122988"/>
            <a:ext cx="576262" cy="15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Rectangle 29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0070C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0070C0"/>
              </a:solidFill>
              <a:latin typeface="Victorian LET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250" name="AutoShape 6"/>
          <p:cNvCxnSpPr>
            <a:cxnSpLocks noChangeShapeType="1"/>
            <a:endCxn id="53258" idx="6"/>
          </p:cNvCxnSpPr>
          <p:nvPr/>
        </p:nvCxnSpPr>
        <p:spPr bwMode="auto">
          <a:xfrm rot="5400000">
            <a:off x="6281738" y="3586163"/>
            <a:ext cx="2268537" cy="2243137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1" name="AutoShape 7"/>
          <p:cNvCxnSpPr>
            <a:cxnSpLocks noChangeShapeType="1"/>
          </p:cNvCxnSpPr>
          <p:nvPr/>
        </p:nvCxnSpPr>
        <p:spPr bwMode="auto">
          <a:xfrm rot="10800000">
            <a:off x="2190750" y="3716338"/>
            <a:ext cx="2465388" cy="2043112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2" name="Text Box 8"/>
          <p:cNvSpPr txBox="1">
            <a:spLocks noChangeArrowheads="1"/>
          </p:cNvSpPr>
          <p:nvPr/>
        </p:nvSpPr>
        <p:spPr bwMode="auto">
          <a:xfrm>
            <a:off x="2838450" y="4508500"/>
            <a:ext cx="2390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3600" i="1">
                <a:latin typeface="Calibri" panose="020F0502020204030204" pitchFamily="34" charset="0"/>
              </a:rPr>
              <a:t>Nitrobacter</a:t>
            </a:r>
            <a:endParaRPr lang="en-GB" altLang="el-GR" sz="3600" i="1">
              <a:latin typeface="Calibri" panose="020F0502020204030204" pitchFamily="34" charset="0"/>
            </a:endParaRPr>
          </a:p>
        </p:txBody>
      </p:sp>
      <p:sp>
        <p:nvSpPr>
          <p:cNvPr id="53253" name="Text Box 20"/>
          <p:cNvSpPr txBox="1">
            <a:spLocks noChangeArrowheads="1"/>
          </p:cNvSpPr>
          <p:nvPr/>
        </p:nvSpPr>
        <p:spPr bwMode="auto">
          <a:xfrm>
            <a:off x="5430838" y="4076700"/>
            <a:ext cx="2874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3600" i="1">
                <a:latin typeface="Calibri" panose="020F0502020204030204" pitchFamily="34" charset="0"/>
              </a:rPr>
              <a:t>Nitrosomonas</a:t>
            </a:r>
            <a:endParaRPr lang="en-GB" altLang="el-GR" sz="3600" i="1">
              <a:latin typeface="Calibri" panose="020F0502020204030204" pitchFamily="34" charset="0"/>
            </a:endParaRPr>
          </a:p>
        </p:txBody>
      </p:sp>
      <p:sp>
        <p:nvSpPr>
          <p:cNvPr id="53254" name="Oval 23"/>
          <p:cNvSpPr>
            <a:spLocks noChangeArrowheads="1"/>
          </p:cNvSpPr>
          <p:nvPr/>
        </p:nvSpPr>
        <p:spPr bwMode="auto">
          <a:xfrm>
            <a:off x="7807325" y="2708275"/>
            <a:ext cx="1614488" cy="10080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1295871" y="2636838"/>
            <a:ext cx="1800225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>
              <a:defRPr/>
            </a:pPr>
            <a:r>
              <a:rPr lang="el-GR" sz="4800">
                <a:solidFill>
                  <a:schemeClr val="bg1"/>
                </a:solidFill>
                <a:latin typeface="Calibri" pitchFamily="34" charset="0"/>
                <a:cs typeface="+mn-cs"/>
              </a:rPr>
              <a:t>ΝΟ</a:t>
            </a:r>
            <a:r>
              <a:rPr lang="el-GR" sz="4800" baseline="-25000">
                <a:solidFill>
                  <a:schemeClr val="bg1"/>
                </a:solidFill>
                <a:latin typeface="Calibri" pitchFamily="34" charset="0"/>
                <a:cs typeface="+mn-cs"/>
              </a:rPr>
              <a:t>3</a:t>
            </a:r>
            <a:r>
              <a:rPr lang="el-GR" sz="4800" baseline="30000">
                <a:solidFill>
                  <a:schemeClr val="bg1"/>
                </a:solidFill>
                <a:latin typeface="Calibri" pitchFamily="34" charset="0"/>
                <a:cs typeface="+mn-cs"/>
              </a:rPr>
              <a:t>-</a:t>
            </a:r>
            <a:endParaRPr lang="el-GR" sz="4800" baseline="-2500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3258" name="Oval 26"/>
          <p:cNvSpPr>
            <a:spLocks noChangeArrowheads="1"/>
          </p:cNvSpPr>
          <p:nvPr/>
        </p:nvSpPr>
        <p:spPr bwMode="auto">
          <a:xfrm>
            <a:off x="4494213" y="5300663"/>
            <a:ext cx="1800225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3259" name="Oval 29"/>
          <p:cNvSpPr>
            <a:spLocks noChangeArrowheads="1"/>
          </p:cNvSpPr>
          <p:nvPr/>
        </p:nvSpPr>
        <p:spPr bwMode="auto">
          <a:xfrm>
            <a:off x="3703638" y="5921375"/>
            <a:ext cx="1222375" cy="60325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Η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+</a:t>
            </a:r>
            <a:endParaRPr lang="el-GR" altLang="el-GR" sz="4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3260" name="Oval 31"/>
          <p:cNvSpPr>
            <a:spLocks noChangeArrowheads="1"/>
          </p:cNvSpPr>
          <p:nvPr/>
        </p:nvSpPr>
        <p:spPr bwMode="auto">
          <a:xfrm>
            <a:off x="7807325" y="2708275"/>
            <a:ext cx="1614488" cy="10080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solidFill>
                  <a:schemeClr val="bg1"/>
                </a:solidFill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solidFill>
                  <a:schemeClr val="bg1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53261" name="33 - TextBox"/>
          <p:cNvSpPr txBox="1">
            <a:spLocks noChangeArrowheads="1"/>
          </p:cNvSpPr>
          <p:nvPr/>
        </p:nvSpPr>
        <p:spPr bwMode="auto">
          <a:xfrm>
            <a:off x="6799263" y="2133600"/>
            <a:ext cx="15208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200">
                <a:latin typeface="Calibri" panose="020F0502020204030204" pitchFamily="34" charset="0"/>
                <a:cs typeface="Tahoma" panose="020B0604030504040204" pitchFamily="34" charset="0"/>
              </a:rPr>
              <a:t>Έδαφος</a:t>
            </a:r>
          </a:p>
          <a:p>
            <a:pPr eaLnBrk="1" hangingPunct="1"/>
            <a:r>
              <a:rPr lang="el-GR" altLang="el-GR" sz="3200">
                <a:latin typeface="Calibri" panose="020F0502020204030204" pitchFamily="34" charset="0"/>
                <a:cs typeface="Tahoma" panose="020B0604030504040204" pitchFamily="34" charset="0"/>
              </a:rPr>
              <a:t>(νερά)</a:t>
            </a:r>
          </a:p>
        </p:txBody>
      </p:sp>
      <p:sp>
        <p:nvSpPr>
          <p:cNvPr id="53262" name="TextBox 23"/>
          <p:cNvSpPr txBox="1">
            <a:spLocks noChangeArrowheads="1"/>
          </p:cNvSpPr>
          <p:nvPr/>
        </p:nvSpPr>
        <p:spPr bwMode="auto">
          <a:xfrm>
            <a:off x="2840038" y="1989138"/>
            <a:ext cx="1857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200">
                <a:latin typeface="Calibri" panose="020F0502020204030204" pitchFamily="34" charset="0"/>
              </a:rPr>
              <a:t>Εδαφικό διάλυμα</a:t>
            </a:r>
          </a:p>
        </p:txBody>
      </p:sp>
      <p:sp>
        <p:nvSpPr>
          <p:cNvPr id="53263" name="TextBox 25"/>
          <p:cNvSpPr txBox="1">
            <a:spLocks noChangeArrowheads="1"/>
          </p:cNvSpPr>
          <p:nvPr/>
        </p:nvSpPr>
        <p:spPr bwMode="auto">
          <a:xfrm>
            <a:off x="1255713" y="692150"/>
            <a:ext cx="80692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4400">
                <a:latin typeface="Calibri" panose="020F0502020204030204" pitchFamily="34" charset="0"/>
              </a:rPr>
              <a:t>Ποια η τύχη των νιτρικών ιόντων;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0070C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0070C0"/>
              </a:solidFill>
              <a:latin typeface="Victorian LET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274" name="AutoShape 6"/>
          <p:cNvCxnSpPr>
            <a:cxnSpLocks noChangeShapeType="1"/>
          </p:cNvCxnSpPr>
          <p:nvPr/>
        </p:nvCxnSpPr>
        <p:spPr bwMode="auto">
          <a:xfrm rot="5400000">
            <a:off x="6927057" y="3191669"/>
            <a:ext cx="2773362" cy="1733550"/>
          </a:xfrm>
          <a:prstGeom prst="curvedConnector3">
            <a:avLst>
              <a:gd name="adj1" fmla="val 50000"/>
            </a:avLst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75" name="AutoShape 7"/>
          <p:cNvCxnSpPr>
            <a:cxnSpLocks noChangeShapeType="1"/>
          </p:cNvCxnSpPr>
          <p:nvPr/>
        </p:nvCxnSpPr>
        <p:spPr bwMode="auto">
          <a:xfrm rot="10800000">
            <a:off x="2982913" y="2708275"/>
            <a:ext cx="3530600" cy="3276600"/>
          </a:xfrm>
          <a:prstGeom prst="curvedConnector3">
            <a:avLst>
              <a:gd name="adj1" fmla="val 50000"/>
            </a:avLst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76" name="Text Box 8"/>
          <p:cNvSpPr txBox="1">
            <a:spLocks noChangeArrowheads="1"/>
          </p:cNvSpPr>
          <p:nvPr/>
        </p:nvSpPr>
        <p:spPr bwMode="auto">
          <a:xfrm>
            <a:off x="4697413" y="4084638"/>
            <a:ext cx="2390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l-GR" sz="3600" i="1">
                <a:latin typeface="Calibri" panose="020F0502020204030204" pitchFamily="34" charset="0"/>
              </a:rPr>
              <a:t>Nitrobacter</a:t>
            </a:r>
            <a:endParaRPr lang="el-GR" altLang="el-GR" sz="3600" i="1">
              <a:latin typeface="Calibri" panose="020F0502020204030204" pitchFamily="34" charset="0"/>
            </a:endParaRPr>
          </a:p>
          <a:p>
            <a:pPr algn="ctr" eaLnBrk="1" hangingPunct="1"/>
            <a:r>
              <a:rPr lang="el-GR" altLang="el-GR" sz="2800" i="1">
                <a:latin typeface="Calibri" panose="020F0502020204030204" pitchFamily="34" charset="0"/>
              </a:rPr>
              <a:t>(</a:t>
            </a:r>
            <a:r>
              <a:rPr lang="el-GR" altLang="el-GR" i="1">
                <a:solidFill>
                  <a:srgbClr val="FFFF00"/>
                </a:solidFill>
                <a:latin typeface="Calibri" panose="020F0502020204030204" pitchFamily="34" charset="0"/>
              </a:rPr>
              <a:t>βακτήριο</a:t>
            </a:r>
            <a:r>
              <a:rPr lang="el-GR" altLang="el-GR" sz="2800" i="1">
                <a:latin typeface="Calibri" panose="020F0502020204030204" pitchFamily="34" charset="0"/>
              </a:rPr>
              <a:t>)</a:t>
            </a:r>
            <a:endParaRPr lang="en-GB" altLang="el-GR" sz="2800" i="1">
              <a:latin typeface="Calibri" panose="020F0502020204030204" pitchFamily="34" charset="0"/>
            </a:endParaRPr>
          </a:p>
        </p:txBody>
      </p:sp>
      <p:sp>
        <p:nvSpPr>
          <p:cNvPr id="54277" name="Text Box 11"/>
          <p:cNvSpPr txBox="1">
            <a:spLocks noChangeArrowheads="1"/>
          </p:cNvSpPr>
          <p:nvPr/>
        </p:nvSpPr>
        <p:spPr bwMode="auto">
          <a:xfrm>
            <a:off x="8153400" y="5334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 sz="4000">
              <a:latin typeface="Calibri" panose="020F0502020204030204" pitchFamily="34" charset="0"/>
            </a:endParaRPr>
          </a:p>
        </p:txBody>
      </p:sp>
      <p:sp>
        <p:nvSpPr>
          <p:cNvPr id="54278" name="Text Box 20"/>
          <p:cNvSpPr txBox="1">
            <a:spLocks noChangeArrowheads="1"/>
          </p:cNvSpPr>
          <p:nvPr/>
        </p:nvSpPr>
        <p:spPr bwMode="auto">
          <a:xfrm>
            <a:off x="6010275" y="3043238"/>
            <a:ext cx="28749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l-GR" sz="3600" i="1">
                <a:latin typeface="Calibri" panose="020F0502020204030204" pitchFamily="34" charset="0"/>
              </a:rPr>
              <a:t>Nitrosomonas</a:t>
            </a:r>
            <a:endParaRPr lang="el-GR" altLang="el-GR" sz="3600" i="1">
              <a:latin typeface="Calibri" panose="020F0502020204030204" pitchFamily="34" charset="0"/>
            </a:endParaRPr>
          </a:p>
          <a:p>
            <a:pPr algn="ctr" eaLnBrk="1" hangingPunct="1"/>
            <a:r>
              <a:rPr lang="el-GR" altLang="el-GR" i="1">
                <a:latin typeface="Calibri" panose="020F0502020204030204" pitchFamily="34" charset="0"/>
              </a:rPr>
              <a:t>(</a:t>
            </a:r>
            <a:r>
              <a:rPr lang="el-GR" altLang="el-GR" i="1">
                <a:solidFill>
                  <a:srgbClr val="FFFF00"/>
                </a:solidFill>
                <a:latin typeface="Calibri" panose="020F0502020204030204" pitchFamily="34" charset="0"/>
              </a:rPr>
              <a:t>βακτήριο</a:t>
            </a:r>
            <a:r>
              <a:rPr lang="el-GR" altLang="el-GR" i="1">
                <a:latin typeface="Calibri" panose="020F0502020204030204" pitchFamily="34" charset="0"/>
              </a:rPr>
              <a:t>)</a:t>
            </a:r>
            <a:endParaRPr lang="en-GB" altLang="el-GR" i="1">
              <a:latin typeface="Calibri" panose="020F0502020204030204" pitchFamily="34" charset="0"/>
            </a:endParaRPr>
          </a:p>
        </p:txBody>
      </p:sp>
      <p:sp>
        <p:nvSpPr>
          <p:cNvPr id="20503" name="Oval 23"/>
          <p:cNvSpPr>
            <a:spLocks noChangeArrowheads="1"/>
          </p:cNvSpPr>
          <p:nvPr/>
        </p:nvSpPr>
        <p:spPr bwMode="auto">
          <a:xfrm>
            <a:off x="8372495" y="1663402"/>
            <a:ext cx="1614488" cy="1008063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l-GR" sz="4400">
                <a:latin typeface="Calibri" pitchFamily="34" charset="0"/>
                <a:cs typeface="+mn-cs"/>
              </a:rPr>
              <a:t>ΝΗ</a:t>
            </a:r>
            <a:r>
              <a:rPr lang="el-GR" sz="4400" baseline="-25000">
                <a:latin typeface="Calibri" pitchFamily="34" charset="0"/>
                <a:cs typeface="+mn-cs"/>
              </a:rPr>
              <a:t>4</a:t>
            </a:r>
            <a:r>
              <a:rPr lang="el-GR" sz="4400" baseline="30000">
                <a:latin typeface="Calibri" pitchFamily="34" charset="0"/>
                <a:cs typeface="+mn-cs"/>
              </a:rPr>
              <a:t>+</a:t>
            </a:r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1384623" y="2130921"/>
            <a:ext cx="1800225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>
              <a:defRPr/>
            </a:pPr>
            <a:r>
              <a:rPr lang="el-GR" sz="4800" dirty="0">
                <a:solidFill>
                  <a:schemeClr val="bg1"/>
                </a:solidFill>
                <a:latin typeface="Calibri" pitchFamily="34" charset="0"/>
                <a:cs typeface="+mn-cs"/>
              </a:rPr>
              <a:t>ΝΟ</a:t>
            </a:r>
            <a:r>
              <a:rPr lang="el-GR" sz="4800" baseline="-25000" dirty="0">
                <a:solidFill>
                  <a:schemeClr val="bg1"/>
                </a:solidFill>
                <a:latin typeface="Calibri" pitchFamily="34" charset="0"/>
                <a:cs typeface="+mn-cs"/>
              </a:rPr>
              <a:t>3</a:t>
            </a:r>
            <a:r>
              <a:rPr lang="el-GR" sz="4800" baseline="30000" dirty="0">
                <a:solidFill>
                  <a:schemeClr val="bg1"/>
                </a:solidFill>
                <a:latin typeface="Calibri" pitchFamily="34" charset="0"/>
                <a:cs typeface="+mn-cs"/>
              </a:rPr>
              <a:t>-</a:t>
            </a:r>
            <a:endParaRPr lang="el-GR" sz="4800" baseline="-250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0506" name="Oval 26"/>
          <p:cNvSpPr>
            <a:spLocks noChangeArrowheads="1"/>
          </p:cNvSpPr>
          <p:nvPr/>
        </p:nvSpPr>
        <p:spPr bwMode="auto">
          <a:xfrm>
            <a:off x="6513523" y="5444206"/>
            <a:ext cx="1800225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>
              <a:defRPr/>
            </a:pPr>
            <a:r>
              <a:rPr lang="el-GR" sz="4800">
                <a:solidFill>
                  <a:schemeClr val="bg1"/>
                </a:solidFill>
                <a:latin typeface="Calibri" pitchFamily="34" charset="0"/>
                <a:cs typeface="+mn-cs"/>
              </a:rPr>
              <a:t>ΝΟ</a:t>
            </a:r>
            <a:r>
              <a:rPr lang="el-GR" sz="4800" baseline="-25000">
                <a:solidFill>
                  <a:schemeClr val="bg1"/>
                </a:solidFill>
                <a:latin typeface="Calibri" pitchFamily="34" charset="0"/>
                <a:cs typeface="+mn-cs"/>
              </a:rPr>
              <a:t>2</a:t>
            </a:r>
            <a:r>
              <a:rPr lang="el-GR" sz="4800" baseline="30000">
                <a:solidFill>
                  <a:schemeClr val="bg1"/>
                </a:solidFill>
                <a:latin typeface="Calibri" pitchFamily="34" charset="0"/>
                <a:cs typeface="+mn-cs"/>
              </a:rPr>
              <a:t>-</a:t>
            </a:r>
            <a:endParaRPr lang="el-GR" sz="4800" baseline="-2500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9901" name="Oval 29"/>
          <p:cNvSpPr>
            <a:spLocks noChangeArrowheads="1"/>
          </p:cNvSpPr>
          <p:nvPr/>
        </p:nvSpPr>
        <p:spPr bwMode="auto">
          <a:xfrm>
            <a:off x="8021302" y="5827768"/>
            <a:ext cx="1008112" cy="864046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el-GR" sz="4800" dirty="0">
                <a:solidFill>
                  <a:schemeClr val="bg1"/>
                </a:solidFill>
                <a:latin typeface="Calibri" pitchFamily="34" charset="0"/>
                <a:cs typeface="+mn-cs"/>
              </a:rPr>
              <a:t>Η</a:t>
            </a:r>
            <a:r>
              <a:rPr lang="el-GR" sz="4800" baseline="30000" dirty="0">
                <a:solidFill>
                  <a:schemeClr val="bg1"/>
                </a:solidFill>
                <a:latin typeface="Calibri" pitchFamily="34" charset="0"/>
                <a:cs typeface="+mn-cs"/>
              </a:rPr>
              <a:t>+</a:t>
            </a:r>
            <a:endParaRPr lang="el-GR" sz="48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4291" name="33 - TextBox"/>
          <p:cNvSpPr txBox="1">
            <a:spLocks noChangeArrowheads="1"/>
          </p:cNvSpPr>
          <p:nvPr/>
        </p:nvSpPr>
        <p:spPr bwMode="auto">
          <a:xfrm>
            <a:off x="8245475" y="650875"/>
            <a:ext cx="18002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200">
                <a:latin typeface="Calibri" panose="020F0502020204030204" pitchFamily="34" charset="0"/>
                <a:cs typeface="Tahoma" panose="020B0604030504040204" pitchFamily="34" charset="0"/>
              </a:rPr>
              <a:t>Έδαφος</a:t>
            </a:r>
          </a:p>
          <a:p>
            <a:pPr algn="ctr" eaLnBrk="1" hangingPunct="1"/>
            <a:r>
              <a:rPr lang="el-GR" altLang="el-GR" sz="3200">
                <a:latin typeface="Calibri" panose="020F0502020204030204" pitchFamily="34" charset="0"/>
                <a:cs typeface="Tahoma" panose="020B0604030504040204" pitchFamily="34" charset="0"/>
              </a:rPr>
              <a:t>(νερά) </a:t>
            </a:r>
          </a:p>
        </p:txBody>
      </p:sp>
      <p:sp>
        <p:nvSpPr>
          <p:cNvPr id="54292" name="TextBox 23"/>
          <p:cNvSpPr txBox="1">
            <a:spLocks noChangeArrowheads="1"/>
          </p:cNvSpPr>
          <p:nvPr/>
        </p:nvSpPr>
        <p:spPr bwMode="auto">
          <a:xfrm>
            <a:off x="76200" y="1268413"/>
            <a:ext cx="18573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200">
                <a:latin typeface="Calibri" panose="020F0502020204030204" pitchFamily="34" charset="0"/>
              </a:rPr>
              <a:t>Εδαφικό διάλυμα</a:t>
            </a:r>
          </a:p>
        </p:txBody>
      </p:sp>
      <p:sp>
        <p:nvSpPr>
          <p:cNvPr id="54293" name="TextBox 25"/>
          <p:cNvSpPr txBox="1">
            <a:spLocks noChangeArrowheads="1"/>
          </p:cNvSpPr>
          <p:nvPr/>
        </p:nvSpPr>
        <p:spPr bwMode="auto">
          <a:xfrm>
            <a:off x="3198813" y="0"/>
            <a:ext cx="4968875" cy="2246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solidFill>
                  <a:schemeClr val="bg1"/>
                </a:solidFill>
                <a:latin typeface="Calibri" panose="020F0502020204030204" pitchFamily="34" charset="0"/>
              </a:rPr>
              <a:t>Τα αμμωνιακά ιόντα δεσμεύονται στα κολλοειδή του εδάφους. Τα νιτρικά ιόντα παραμένουν στο εδαφικό διάλυμα</a:t>
            </a:r>
          </a:p>
        </p:txBody>
      </p:sp>
      <p:sp>
        <p:nvSpPr>
          <p:cNvPr id="54294" name="TextBox 26"/>
          <p:cNvSpPr txBox="1">
            <a:spLocks noChangeArrowheads="1"/>
          </p:cNvSpPr>
          <p:nvPr/>
        </p:nvSpPr>
        <p:spPr bwMode="auto">
          <a:xfrm>
            <a:off x="8348663" y="4968875"/>
            <a:ext cx="1974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latin typeface="Calibri" panose="020F0502020204030204" pitchFamily="34" charset="0"/>
              </a:rPr>
              <a:t>Μείωση </a:t>
            </a:r>
            <a:r>
              <a:rPr lang="en-US" altLang="el-GR" sz="2800">
                <a:latin typeface="Calibri" panose="020F0502020204030204" pitchFamily="34" charset="0"/>
              </a:rPr>
              <a:t>pH </a:t>
            </a:r>
            <a:r>
              <a:rPr lang="el-GR" altLang="el-GR" sz="2800">
                <a:latin typeface="Calibri" panose="020F0502020204030204" pitchFamily="34" charset="0"/>
              </a:rPr>
              <a:t>εδάφους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535988" y="0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0070C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0070C0"/>
              </a:solidFill>
              <a:latin typeface="Victorian LET" pitchFamily="2" charset="0"/>
              <a:cs typeface="+mn-cs"/>
            </a:endParaRPr>
          </a:p>
        </p:txBody>
      </p:sp>
      <p:sp>
        <p:nvSpPr>
          <p:cNvPr id="54296" name="Down Arrow 4"/>
          <p:cNvSpPr>
            <a:spLocks noChangeArrowheads="1"/>
          </p:cNvSpPr>
          <p:nvPr/>
        </p:nvSpPr>
        <p:spPr bwMode="auto">
          <a:xfrm rot="667552">
            <a:off x="1922463" y="3022600"/>
            <a:ext cx="447675" cy="1743075"/>
          </a:xfrm>
          <a:prstGeom prst="downArrow">
            <a:avLst>
              <a:gd name="adj1" fmla="val 50000"/>
              <a:gd name="adj2" fmla="val 4993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4297" name="Text Box 29"/>
          <p:cNvSpPr txBox="1">
            <a:spLocks noChangeArrowheads="1"/>
          </p:cNvSpPr>
          <p:nvPr/>
        </p:nvSpPr>
        <p:spPr bwMode="auto">
          <a:xfrm>
            <a:off x="174625" y="4783138"/>
            <a:ext cx="357981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000">
                <a:solidFill>
                  <a:srgbClr val="FFFF00"/>
                </a:solidFill>
                <a:latin typeface="Calibri" panose="020F0502020204030204" pitchFamily="34" charset="0"/>
              </a:rPr>
              <a:t>Υπόγεια νερά</a:t>
            </a:r>
          </a:p>
          <a:p>
            <a:pPr algn="ctr" eaLnBrk="1" hangingPunct="1"/>
            <a:r>
              <a:rPr lang="el-GR" altLang="el-GR" sz="4000">
                <a:solidFill>
                  <a:srgbClr val="FFFF00"/>
                </a:solidFill>
                <a:latin typeface="Calibri" panose="020F0502020204030204" pitchFamily="34" charset="0"/>
              </a:rPr>
              <a:t>(νιτρορύπανση)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latin typeface="Calibri" panose="020F0502020204030204" pitchFamily="34" charset="0"/>
              </a:rPr>
              <a:t>Περιεχόμενα ενότητας</a:t>
            </a:r>
            <a:r>
              <a:rPr lang="en-US" altLang="el-GR" b="1" smtClean="0">
                <a:latin typeface="Calibri" panose="020F0502020204030204" pitchFamily="34" charset="0"/>
              </a:rPr>
              <a:t> (1)</a:t>
            </a:r>
            <a:endParaRPr lang="el-GR" altLang="el-GR" b="1" smtClean="0">
              <a:latin typeface="Calibri" panose="020F0502020204030204" pitchFamily="34" charset="0"/>
            </a:endParaRPr>
          </a:p>
        </p:txBody>
      </p:sp>
      <p:sp>
        <p:nvSpPr>
          <p:cNvPr id="45059" name="Περιεχόμενα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l-GR" sz="2800" dirty="0" smtClean="0">
                <a:latin typeface="Calibri" pitchFamily="34" charset="0"/>
              </a:rPr>
              <a:t>Ο κύκλος του αζώτου.</a:t>
            </a:r>
          </a:p>
          <a:p>
            <a:pPr lvl="1">
              <a:defRPr/>
            </a:pPr>
            <a:r>
              <a:rPr lang="el-GR" sz="2600" dirty="0" smtClean="0">
                <a:latin typeface="Calibri" pitchFamily="34" charset="0"/>
              </a:rPr>
              <a:t>Οι αντιδράσεις ενσωμάτωσης του αμμωνιακού αζώτου στην οργανική ύλη.</a:t>
            </a:r>
          </a:p>
          <a:p>
            <a:pPr lvl="1">
              <a:defRPr/>
            </a:pPr>
            <a:r>
              <a:rPr lang="el-GR" sz="2600" dirty="0" smtClean="0">
                <a:latin typeface="Calibri" pitchFamily="34" charset="0"/>
              </a:rPr>
              <a:t>Το </a:t>
            </a:r>
            <a:r>
              <a:rPr lang="el-GR" sz="2600" dirty="0" err="1" smtClean="0">
                <a:latin typeface="Calibri" pitchFamily="34" charset="0"/>
              </a:rPr>
              <a:t>ενζυμικό</a:t>
            </a:r>
            <a:r>
              <a:rPr lang="el-GR" sz="2600" dirty="0" smtClean="0">
                <a:latin typeface="Calibri" pitchFamily="34" charset="0"/>
              </a:rPr>
              <a:t> </a:t>
            </a:r>
            <a:r>
              <a:rPr lang="el-GR" sz="2600" dirty="0" err="1" smtClean="0">
                <a:latin typeface="Calibri" pitchFamily="34" charset="0"/>
              </a:rPr>
              <a:t>σύμπλοκο</a:t>
            </a:r>
            <a:r>
              <a:rPr lang="el-GR" sz="2600" dirty="0" smtClean="0">
                <a:latin typeface="Calibri" pitchFamily="34" charset="0"/>
              </a:rPr>
              <a:t> </a:t>
            </a:r>
            <a:r>
              <a:rPr lang="el-GR" sz="2600" dirty="0" err="1" smtClean="0">
                <a:latin typeface="Calibri" pitchFamily="34" charset="0"/>
              </a:rPr>
              <a:t>νιτρογενάση</a:t>
            </a:r>
            <a:r>
              <a:rPr lang="el-GR" sz="2600" dirty="0" smtClean="0">
                <a:latin typeface="Calibri" pitchFamily="34" charset="0"/>
              </a:rPr>
              <a:t>.</a:t>
            </a:r>
          </a:p>
          <a:p>
            <a:pPr lvl="1">
              <a:defRPr/>
            </a:pPr>
            <a:r>
              <a:rPr lang="el-GR" sz="2600" dirty="0" smtClean="0">
                <a:latin typeface="Calibri" pitchFamily="34" charset="0"/>
              </a:rPr>
              <a:t>Η βιολογική, συμβιωτική και μη, δέσμευση του ατμοσφαιρικού αζώτου.</a:t>
            </a:r>
          </a:p>
          <a:p>
            <a:pPr lvl="1">
              <a:defRPr/>
            </a:pPr>
            <a:r>
              <a:rPr lang="el-GR" sz="2600" dirty="0" smtClean="0">
                <a:latin typeface="Calibri" pitchFamily="34" charset="0"/>
              </a:rPr>
              <a:t>Τα ένζυμα της αναγωγής  των νιτρικών  και νιτρωδών ιόντων στα κύτταρα των φυτών.</a:t>
            </a:r>
          </a:p>
          <a:p>
            <a:pPr lvl="1">
              <a:defRPr/>
            </a:pPr>
            <a:r>
              <a:rPr lang="el-GR" sz="2600" dirty="0" smtClean="0">
                <a:latin typeface="Calibri" pitchFamily="34" charset="0"/>
              </a:rPr>
              <a:t>Η νιτροποίηση.</a:t>
            </a:r>
          </a:p>
          <a:p>
            <a:pPr lvl="1">
              <a:defRPr/>
            </a:pPr>
            <a:r>
              <a:rPr lang="el-GR" sz="2600" dirty="0" smtClean="0">
                <a:latin typeface="Calibri" pitchFamily="34" charset="0"/>
              </a:rPr>
              <a:t>Τα </a:t>
            </a:r>
            <a:r>
              <a:rPr lang="el-GR" sz="2600" dirty="0" err="1" smtClean="0">
                <a:latin typeface="Calibri" pitchFamily="34" charset="0"/>
              </a:rPr>
              <a:t>νιτροποιητικά</a:t>
            </a:r>
            <a:r>
              <a:rPr lang="el-GR" sz="2600" dirty="0" smtClean="0">
                <a:latin typeface="Calibri" pitchFamily="34" charset="0"/>
              </a:rPr>
              <a:t> βακτήρια.</a:t>
            </a:r>
          </a:p>
          <a:p>
            <a:pPr lvl="1">
              <a:defRPr/>
            </a:pPr>
            <a:endParaRPr lang="el-GR" altLang="el-GR" sz="2400" dirty="0" smtClean="0">
              <a:latin typeface="Calibri" pitchFamily="34" charset="0"/>
            </a:endParaRPr>
          </a:p>
        </p:txBody>
      </p:sp>
      <p:sp>
        <p:nvSpPr>
          <p:cNvPr id="9220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D6C7B4-E9B5-4C5A-B946-30AD6074924C}" type="slidenum">
              <a:rPr lang="el-GR" altLang="el-GR" sz="1400" b="0"/>
              <a:pPr eaLnBrk="1" hangingPunct="1"/>
              <a:t>5</a:t>
            </a:fld>
            <a:endParaRPr lang="el-GR" altLang="el-GR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8"/>
          <p:cNvSpPr>
            <a:spLocks noChangeArrowheads="1"/>
          </p:cNvSpPr>
          <p:nvPr/>
        </p:nvSpPr>
        <p:spPr bwMode="auto">
          <a:xfrm>
            <a:off x="174625" y="3500438"/>
            <a:ext cx="574675" cy="2376487"/>
          </a:xfrm>
          <a:prstGeom prst="downArrow">
            <a:avLst>
              <a:gd name="adj1" fmla="val 50000"/>
              <a:gd name="adj2" fmla="val 971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55299" name="AutoShape 2"/>
          <p:cNvSpPr>
            <a:spLocks noChangeArrowheads="1"/>
          </p:cNvSpPr>
          <p:nvPr/>
        </p:nvSpPr>
        <p:spPr bwMode="auto">
          <a:xfrm>
            <a:off x="1357313" y="2997200"/>
            <a:ext cx="2286000" cy="457200"/>
          </a:xfrm>
          <a:prstGeom prst="rightArrow">
            <a:avLst>
              <a:gd name="adj1" fmla="val 50000"/>
              <a:gd name="adj2" fmla="val 91227"/>
            </a:avLst>
          </a:prstGeom>
          <a:solidFill>
            <a:srgbClr val="0000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cxnSp>
        <p:nvCxnSpPr>
          <p:cNvPr id="55300" name="AutoShape 5"/>
          <p:cNvCxnSpPr>
            <a:cxnSpLocks noChangeShapeType="1"/>
          </p:cNvCxnSpPr>
          <p:nvPr/>
        </p:nvCxnSpPr>
        <p:spPr bwMode="auto">
          <a:xfrm>
            <a:off x="6408738" y="1671638"/>
            <a:ext cx="1111250" cy="965200"/>
          </a:xfrm>
          <a:prstGeom prst="curvedConnector3">
            <a:avLst>
              <a:gd name="adj1" fmla="val 91171"/>
            </a:avLst>
          </a:prstGeom>
          <a:noFill/>
          <a:ln w="190500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1" name="AutoShape 6"/>
          <p:cNvCxnSpPr>
            <a:cxnSpLocks noChangeShapeType="1"/>
            <a:endCxn id="55318" idx="6"/>
          </p:cNvCxnSpPr>
          <p:nvPr/>
        </p:nvCxnSpPr>
        <p:spPr bwMode="auto">
          <a:xfrm rot="5400000">
            <a:off x="4986338" y="3586163"/>
            <a:ext cx="2268537" cy="2243137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2" name="AutoShape 7"/>
          <p:cNvCxnSpPr>
            <a:cxnSpLocks noChangeShapeType="1"/>
          </p:cNvCxnSpPr>
          <p:nvPr/>
        </p:nvCxnSpPr>
        <p:spPr bwMode="auto">
          <a:xfrm rot="10800000">
            <a:off x="895350" y="3716338"/>
            <a:ext cx="2465388" cy="2043112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743075" y="4230688"/>
            <a:ext cx="1900238" cy="954087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 err="1">
                <a:latin typeface="Calibri" pitchFamily="34" charset="0"/>
                <a:cs typeface="+mn-cs"/>
              </a:rPr>
              <a:t>Nitrobacter</a:t>
            </a:r>
            <a:endParaRPr lang="el-GR" sz="2800" i="1" dirty="0"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l-GR" sz="2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(βακτήριο)</a:t>
            </a:r>
            <a:endParaRPr lang="en-GB" sz="2800" i="1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5304" name="Text Box 9"/>
          <p:cNvSpPr txBox="1">
            <a:spLocks noChangeArrowheads="1"/>
          </p:cNvSpPr>
          <p:nvPr/>
        </p:nvSpPr>
        <p:spPr bwMode="auto">
          <a:xfrm>
            <a:off x="1357313" y="2312988"/>
            <a:ext cx="1792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Απο</a:t>
            </a:r>
          </a:p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νιτροποίηση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55305" name="Text Box 10"/>
          <p:cNvSpPr txBox="1">
            <a:spLocks noChangeArrowheads="1"/>
          </p:cNvSpPr>
          <p:nvPr/>
        </p:nvSpPr>
        <p:spPr bwMode="auto">
          <a:xfrm>
            <a:off x="4857750" y="2286000"/>
            <a:ext cx="1471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Αζωτο</a:t>
            </a:r>
          </a:p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δέσμευση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8153400" y="5334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 sz="4000">
              <a:latin typeface="Calibri" panose="020F0502020204030204" pitchFamily="34" charset="0"/>
            </a:endParaRPr>
          </a:p>
        </p:txBody>
      </p:sp>
      <p:cxnSp>
        <p:nvCxnSpPr>
          <p:cNvPr id="55307" name="AutoShape 13"/>
          <p:cNvCxnSpPr>
            <a:cxnSpLocks noChangeShapeType="1"/>
          </p:cNvCxnSpPr>
          <p:nvPr/>
        </p:nvCxnSpPr>
        <p:spPr bwMode="auto">
          <a:xfrm rot="5400000">
            <a:off x="7496969" y="1861344"/>
            <a:ext cx="1903413" cy="892175"/>
          </a:xfrm>
          <a:prstGeom prst="curvedConnector2">
            <a:avLst/>
          </a:prstGeom>
          <a:noFill/>
          <a:ln w="127000">
            <a:solidFill>
              <a:srgbClr val="FFFF00"/>
            </a:solidFill>
            <a:round/>
            <a:headEnd type="triangle" w="med" len="med"/>
            <a:tailEnd/>
          </a:ln>
          <a:effectLst>
            <a:outerShdw dist="107763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8" name="Text Box 14"/>
          <p:cNvSpPr txBox="1">
            <a:spLocks noChangeArrowheads="1"/>
          </p:cNvSpPr>
          <p:nvPr/>
        </p:nvSpPr>
        <p:spPr bwMode="auto">
          <a:xfrm rot="-3984211">
            <a:off x="7598570" y="2034381"/>
            <a:ext cx="1306512" cy="4603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σύνθεση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55309" name="Text Box 15"/>
          <p:cNvSpPr txBox="1">
            <a:spLocks noChangeArrowheads="1"/>
          </p:cNvSpPr>
          <p:nvPr/>
        </p:nvSpPr>
        <p:spPr bwMode="auto">
          <a:xfrm rot="-4183814">
            <a:off x="8695532" y="2385218"/>
            <a:ext cx="1473200" cy="461963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διάσπαση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55310" name="AutoShape 17"/>
          <p:cNvSpPr>
            <a:spLocks noChangeArrowheads="1"/>
          </p:cNvSpPr>
          <p:nvPr/>
        </p:nvSpPr>
        <p:spPr bwMode="auto">
          <a:xfrm>
            <a:off x="174625" y="908050"/>
            <a:ext cx="503238" cy="1766888"/>
          </a:xfrm>
          <a:prstGeom prst="downArrow">
            <a:avLst>
              <a:gd name="adj1" fmla="val 50000"/>
              <a:gd name="adj2" fmla="val 87776"/>
            </a:avLst>
          </a:prstGeom>
          <a:solidFill>
            <a:srgbClr val="0000CC">
              <a:alpha val="50195"/>
            </a:srgbClr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55311" name="AutoShape 18"/>
          <p:cNvSpPr>
            <a:spLocks noChangeArrowheads="1"/>
          </p:cNvSpPr>
          <p:nvPr/>
        </p:nvSpPr>
        <p:spPr bwMode="auto">
          <a:xfrm>
            <a:off x="7519988" y="3643313"/>
            <a:ext cx="565150" cy="1143000"/>
          </a:xfrm>
          <a:prstGeom prst="upArrow">
            <a:avLst>
              <a:gd name="adj1" fmla="val 50000"/>
              <a:gd name="adj2" fmla="val 33708"/>
            </a:avLst>
          </a:prstGeom>
          <a:solidFill>
            <a:srgbClr val="0000CC">
              <a:alpha val="50195"/>
            </a:srgbClr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cxnSp>
        <p:nvCxnSpPr>
          <p:cNvPr id="55312" name="AutoShape 19"/>
          <p:cNvCxnSpPr>
            <a:cxnSpLocks noChangeShapeType="1"/>
          </p:cNvCxnSpPr>
          <p:nvPr/>
        </p:nvCxnSpPr>
        <p:spPr bwMode="auto">
          <a:xfrm rot="5400000">
            <a:off x="7877175" y="1919288"/>
            <a:ext cx="1798637" cy="1074738"/>
          </a:xfrm>
          <a:prstGeom prst="curvedConnector2">
            <a:avLst/>
          </a:prstGeom>
          <a:noFill/>
          <a:ln w="127000">
            <a:solidFill>
              <a:srgbClr val="FFFF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206875" y="4275138"/>
            <a:ext cx="2276475" cy="954087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 err="1">
                <a:latin typeface="Calibri" pitchFamily="34" charset="0"/>
                <a:cs typeface="+mn-cs"/>
              </a:rPr>
              <a:t>Nitrosomonas</a:t>
            </a:r>
            <a:endParaRPr lang="el-GR" sz="2800" i="1" dirty="0"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l-GR" sz="2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(βακτήριο)</a:t>
            </a:r>
            <a:endParaRPr lang="en-GB" sz="2800" i="1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5314" name="Text Box 21"/>
          <p:cNvSpPr txBox="1">
            <a:spLocks noChangeArrowheads="1"/>
          </p:cNvSpPr>
          <p:nvPr/>
        </p:nvSpPr>
        <p:spPr bwMode="auto">
          <a:xfrm>
            <a:off x="9010650" y="5946775"/>
            <a:ext cx="1233488" cy="8318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ΚΥΚΛΟΣ</a:t>
            </a:r>
          </a:p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ΑΖΩΤΟΥ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55315" name="Oval 23"/>
          <p:cNvSpPr>
            <a:spLocks noChangeArrowheads="1"/>
          </p:cNvSpPr>
          <p:nvPr/>
        </p:nvSpPr>
        <p:spPr bwMode="auto">
          <a:xfrm>
            <a:off x="6715125" y="2708275"/>
            <a:ext cx="1411288" cy="10080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55316" name="Oval 24"/>
          <p:cNvSpPr>
            <a:spLocks noChangeArrowheads="1"/>
          </p:cNvSpPr>
          <p:nvPr/>
        </p:nvSpPr>
        <p:spPr bwMode="auto">
          <a:xfrm>
            <a:off x="3643313" y="2857500"/>
            <a:ext cx="995362" cy="8588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el-GR" altLang="el-GR" sz="4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5317" name="Oval 25"/>
          <p:cNvSpPr>
            <a:spLocks noChangeArrowheads="1"/>
          </p:cNvSpPr>
          <p:nvPr/>
        </p:nvSpPr>
        <p:spPr bwMode="auto">
          <a:xfrm>
            <a:off x="0" y="2636838"/>
            <a:ext cx="1428750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5318" name="Oval 26"/>
          <p:cNvSpPr>
            <a:spLocks noChangeArrowheads="1"/>
          </p:cNvSpPr>
          <p:nvPr/>
        </p:nvSpPr>
        <p:spPr bwMode="auto">
          <a:xfrm>
            <a:off x="3198813" y="5300663"/>
            <a:ext cx="1800225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5319" name="Text Box 27"/>
          <p:cNvSpPr txBox="1">
            <a:spLocks noChangeArrowheads="1"/>
          </p:cNvSpPr>
          <p:nvPr/>
        </p:nvSpPr>
        <p:spPr bwMode="auto">
          <a:xfrm>
            <a:off x="7643813" y="4581525"/>
            <a:ext cx="2035175" cy="830263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Αμμωνιακά λιπάσματα</a:t>
            </a:r>
          </a:p>
        </p:txBody>
      </p:sp>
      <p:sp>
        <p:nvSpPr>
          <p:cNvPr id="55320" name="Text Box 28"/>
          <p:cNvSpPr txBox="1">
            <a:spLocks noChangeArrowheads="1"/>
          </p:cNvSpPr>
          <p:nvPr/>
        </p:nvSpPr>
        <p:spPr bwMode="auto">
          <a:xfrm>
            <a:off x="0" y="0"/>
            <a:ext cx="2035175" cy="830263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Νιτρικά λιπάσματα</a:t>
            </a:r>
          </a:p>
        </p:txBody>
      </p:sp>
      <p:sp>
        <p:nvSpPr>
          <p:cNvPr id="79901" name="Oval 29"/>
          <p:cNvSpPr>
            <a:spLocks noChangeArrowheads="1"/>
          </p:cNvSpPr>
          <p:nvPr/>
        </p:nvSpPr>
        <p:spPr bwMode="auto">
          <a:xfrm>
            <a:off x="4505325" y="5948363"/>
            <a:ext cx="987425" cy="7223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4800" dirty="0">
                <a:solidFill>
                  <a:schemeClr val="bg1"/>
                </a:solidFill>
                <a:latin typeface="Calibri" pitchFamily="34" charset="0"/>
                <a:cs typeface="+mn-cs"/>
              </a:rPr>
              <a:t>Η</a:t>
            </a:r>
            <a:r>
              <a:rPr lang="el-GR" sz="4800" baseline="30000" dirty="0">
                <a:solidFill>
                  <a:schemeClr val="bg1"/>
                </a:solidFill>
                <a:latin typeface="Calibri" pitchFamily="34" charset="0"/>
                <a:cs typeface="+mn-cs"/>
              </a:rPr>
              <a:t>+</a:t>
            </a:r>
            <a:endParaRPr lang="el-GR" sz="48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5322" name="Oval 31"/>
          <p:cNvSpPr>
            <a:spLocks noChangeArrowheads="1"/>
          </p:cNvSpPr>
          <p:nvPr/>
        </p:nvSpPr>
        <p:spPr bwMode="auto">
          <a:xfrm>
            <a:off x="6786563" y="2708275"/>
            <a:ext cx="1339850" cy="10080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solidFill>
                  <a:schemeClr val="bg1"/>
                </a:solidFill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solidFill>
                  <a:schemeClr val="bg1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55323" name="Text Box 29"/>
          <p:cNvSpPr txBox="1">
            <a:spLocks noChangeArrowheads="1"/>
          </p:cNvSpPr>
          <p:nvPr/>
        </p:nvSpPr>
        <p:spPr bwMode="auto">
          <a:xfrm>
            <a:off x="-61913" y="5795963"/>
            <a:ext cx="2562226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>
                <a:solidFill>
                  <a:srgbClr val="FFFF00"/>
                </a:solidFill>
                <a:latin typeface="Calibri" panose="020F0502020204030204" pitchFamily="34" charset="0"/>
              </a:rPr>
              <a:t>Υπόγεια νερά</a:t>
            </a:r>
          </a:p>
          <a:p>
            <a:pPr eaLnBrk="1" hangingPunct="1"/>
            <a:r>
              <a:rPr lang="el-GR" altLang="el-GR" sz="2800">
                <a:solidFill>
                  <a:srgbClr val="FFFF00"/>
                </a:solidFill>
                <a:latin typeface="Calibri" panose="020F0502020204030204" pitchFamily="34" charset="0"/>
              </a:rPr>
              <a:t>(νιτρορύπανση)</a:t>
            </a:r>
          </a:p>
        </p:txBody>
      </p:sp>
      <p:sp>
        <p:nvSpPr>
          <p:cNvPr id="55324" name="AutoShape 3"/>
          <p:cNvSpPr>
            <a:spLocks noChangeArrowheads="1"/>
          </p:cNvSpPr>
          <p:nvPr/>
        </p:nvSpPr>
        <p:spPr bwMode="auto">
          <a:xfrm>
            <a:off x="4638675" y="2997200"/>
            <a:ext cx="2147888" cy="457200"/>
          </a:xfrm>
          <a:prstGeom prst="rightArrow">
            <a:avLst>
              <a:gd name="adj1" fmla="val 50000"/>
              <a:gd name="adj2" fmla="val 102441"/>
            </a:avLst>
          </a:prstGeom>
          <a:solidFill>
            <a:srgbClr val="0000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51825" y="6362352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FF000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FF0000"/>
              </a:solidFill>
              <a:latin typeface="Victorian LET" pitchFamily="2" charset="0"/>
              <a:cs typeface="+mn-cs"/>
            </a:endParaRPr>
          </a:p>
        </p:txBody>
      </p:sp>
      <p:sp>
        <p:nvSpPr>
          <p:cNvPr id="55326" name="Oval 33"/>
          <p:cNvSpPr>
            <a:spLocks noChangeArrowheads="1"/>
          </p:cNvSpPr>
          <p:nvPr/>
        </p:nvSpPr>
        <p:spPr bwMode="auto">
          <a:xfrm>
            <a:off x="7664450" y="115888"/>
            <a:ext cx="2508250" cy="1144587"/>
          </a:xfrm>
          <a:prstGeom prst="ellipse">
            <a:avLst/>
          </a:prstGeom>
          <a:solidFill>
            <a:srgbClr val="C00000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latin typeface="Calibri" panose="020F0502020204030204" pitchFamily="34" charset="0"/>
              </a:rPr>
              <a:t>Οργανική ύλη</a:t>
            </a:r>
            <a:endParaRPr lang="en-GB" altLang="el-GR" sz="2800">
              <a:latin typeface="Calibri" panose="020F0502020204030204" pitchFamily="34" charset="0"/>
            </a:endParaRPr>
          </a:p>
        </p:txBody>
      </p:sp>
      <p:sp>
        <p:nvSpPr>
          <p:cNvPr id="55327" name="TextBox 34"/>
          <p:cNvSpPr txBox="1">
            <a:spLocks noChangeArrowheads="1"/>
          </p:cNvSpPr>
          <p:nvPr/>
        </p:nvSpPr>
        <p:spPr bwMode="auto">
          <a:xfrm>
            <a:off x="1912938" y="681038"/>
            <a:ext cx="4873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600">
                <a:solidFill>
                  <a:srgbClr val="FFFF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Πρόσληψη από φυτά, βακτήρια, μύκητες</a:t>
            </a:r>
          </a:p>
        </p:txBody>
      </p:sp>
      <p:sp>
        <p:nvSpPr>
          <p:cNvPr id="12" name="Arc 11"/>
          <p:cNvSpPr/>
          <p:nvPr/>
        </p:nvSpPr>
        <p:spPr bwMode="auto">
          <a:xfrm rot="14919416">
            <a:off x="1208881" y="859632"/>
            <a:ext cx="2081213" cy="2940050"/>
          </a:xfrm>
          <a:prstGeom prst="arc">
            <a:avLst>
              <a:gd name="adj1" fmla="val 16685174"/>
              <a:gd name="adj2" fmla="val 1709006"/>
            </a:avLst>
          </a:prstGeom>
          <a:noFill/>
          <a:ln w="190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29" name="Rectangle 1"/>
          <p:cNvSpPr>
            <a:spLocks noChangeArrowheads="1"/>
          </p:cNvSpPr>
          <p:nvPr/>
        </p:nvSpPr>
        <p:spPr bwMode="auto">
          <a:xfrm>
            <a:off x="1428750" y="2154238"/>
            <a:ext cx="5346700" cy="4703762"/>
          </a:xfrm>
          <a:prstGeom prst="rect">
            <a:avLst/>
          </a:prstGeom>
          <a:solidFill>
            <a:srgbClr val="32946A">
              <a:alpha val="8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534988" y="476250"/>
            <a:ext cx="9504362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4000" dirty="0">
                <a:solidFill>
                  <a:srgbClr val="FFFF00"/>
                </a:solidFill>
                <a:latin typeface="Calibri" pitchFamily="34" charset="0"/>
                <a:cs typeface="+mn-cs"/>
              </a:rPr>
              <a:t>Υπενθύμιση:</a:t>
            </a:r>
          </a:p>
          <a:p>
            <a:pPr algn="ctr">
              <a:defRPr/>
            </a:pPr>
            <a:r>
              <a:rPr lang="el-GR" sz="4000" dirty="0">
                <a:solidFill>
                  <a:srgbClr val="FFFF00"/>
                </a:solidFill>
                <a:latin typeface="Calibri" pitchFamily="34" charset="0"/>
                <a:cs typeface="+mn-cs"/>
              </a:rPr>
              <a:t>Το άζωτο (</a:t>
            </a:r>
            <a:r>
              <a:rPr lang="el-GR" sz="4000" dirty="0">
                <a:latin typeface="Calibri" pitchFamily="34" charset="0"/>
                <a:cs typeface="+mn-cs"/>
              </a:rPr>
              <a:t>Ν</a:t>
            </a:r>
            <a:r>
              <a:rPr lang="el-GR" sz="4000" baseline="-25000" dirty="0">
                <a:latin typeface="Calibri" pitchFamily="34" charset="0"/>
                <a:cs typeface="+mn-cs"/>
              </a:rPr>
              <a:t>2</a:t>
            </a:r>
            <a:r>
              <a:rPr lang="el-GR" sz="4000" dirty="0">
                <a:solidFill>
                  <a:srgbClr val="FFFF00"/>
                </a:solidFill>
                <a:latin typeface="Calibri" pitchFamily="34" charset="0"/>
                <a:cs typeface="+mn-cs"/>
              </a:rPr>
              <a:t>) ενσωματώνεται στις αζωτούχες ουσίες όλων των οργανισμών με την ανηγμένη του</a:t>
            </a:r>
            <a:r>
              <a:rPr lang="en-US" sz="4000" dirty="0">
                <a:solidFill>
                  <a:srgbClr val="FFFF00"/>
                </a:solidFill>
                <a:latin typeface="Calibri" pitchFamily="34" charset="0"/>
                <a:cs typeface="+mn-cs"/>
              </a:rPr>
              <a:t>, </a:t>
            </a:r>
            <a:r>
              <a:rPr lang="el-GR" sz="4000" dirty="0">
                <a:solidFill>
                  <a:srgbClr val="FFFF00"/>
                </a:solidFill>
                <a:latin typeface="Calibri" pitchFamily="34" charset="0"/>
                <a:cs typeface="+mn-cs"/>
              </a:rPr>
              <a:t>αμμωνιακή μορφή</a:t>
            </a:r>
          </a:p>
          <a:p>
            <a:pPr algn="ctr">
              <a:defRPr/>
            </a:pPr>
            <a:r>
              <a:rPr lang="el-GR" sz="4000" dirty="0">
                <a:solidFill>
                  <a:srgbClr val="FFFF00"/>
                </a:solidFill>
                <a:latin typeface="Calibri" pitchFamily="34" charset="0"/>
                <a:cs typeface="+mn-cs"/>
              </a:rPr>
              <a:t>(</a:t>
            </a:r>
            <a:r>
              <a:rPr lang="el-GR" sz="4000" dirty="0">
                <a:latin typeface="Calibri" pitchFamily="34" charset="0"/>
                <a:cs typeface="+mn-cs"/>
              </a:rPr>
              <a:t>ΝΗ</a:t>
            </a:r>
            <a:r>
              <a:rPr lang="el-GR" sz="4000" baseline="-25000" dirty="0">
                <a:latin typeface="Calibri" pitchFamily="34" charset="0"/>
                <a:cs typeface="+mn-cs"/>
              </a:rPr>
              <a:t>4</a:t>
            </a:r>
            <a:r>
              <a:rPr lang="el-GR" sz="4000" baseline="30000" dirty="0">
                <a:latin typeface="Calibri" pitchFamily="34" charset="0"/>
                <a:cs typeface="+mn-cs"/>
              </a:rPr>
              <a:t>+</a:t>
            </a:r>
            <a:r>
              <a:rPr lang="el-GR" sz="4000" dirty="0">
                <a:solidFill>
                  <a:srgbClr val="FFFF00"/>
                </a:solidFill>
                <a:latin typeface="Calibri" pitchFamily="34" charset="0"/>
                <a:cs typeface="+mn-cs"/>
              </a:rPr>
              <a:t>)</a:t>
            </a:r>
          </a:p>
          <a:p>
            <a:pPr algn="ctr">
              <a:defRPr/>
            </a:pPr>
            <a:endParaRPr lang="el-GR" sz="4000" dirty="0">
              <a:solidFill>
                <a:srgbClr val="FFFF00"/>
              </a:solidFill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l-GR" sz="4000" dirty="0">
                <a:solidFill>
                  <a:srgbClr val="FFFF00"/>
                </a:solidFill>
                <a:latin typeface="Calibri" pitchFamily="34" charset="0"/>
                <a:cs typeface="+mn-cs"/>
              </a:rPr>
              <a:t>Αρα: </a:t>
            </a:r>
            <a:r>
              <a:rPr lang="el-GR" sz="4400" dirty="0">
                <a:solidFill>
                  <a:srgbClr val="FFFF00"/>
                </a:solidFill>
                <a:latin typeface="Calibri" pitchFamily="34" charset="0"/>
                <a:cs typeface="+mn-cs"/>
              </a:rPr>
              <a:t>πως τα φυτά χρησιμοποιούν το νιτρικό άζωτο (</a:t>
            </a:r>
            <a:r>
              <a:rPr lang="el-GR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  <a:cs typeface="+mn-cs"/>
              </a:rPr>
              <a:t>ΝΟ</a:t>
            </a:r>
            <a:r>
              <a:rPr lang="el-GR" sz="4400" baseline="-25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  <a:cs typeface="+mn-cs"/>
              </a:rPr>
              <a:t>3</a:t>
            </a:r>
            <a:r>
              <a:rPr lang="el-GR" sz="4400" baseline="30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  <a:cs typeface="+mn-cs"/>
              </a:rPr>
              <a:t>-</a:t>
            </a:r>
            <a:r>
              <a:rPr lang="el-GR" sz="4400" dirty="0">
                <a:solidFill>
                  <a:srgbClr val="FFFF00"/>
                </a:solidFill>
                <a:latin typeface="Calibri" pitchFamily="34" charset="0"/>
                <a:cs typeface="+mn-cs"/>
              </a:rPr>
              <a:t>) που προσλαμβάνουν;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14"/>
          <p:cNvSpPr>
            <a:spLocks noChangeArrowheads="1"/>
          </p:cNvSpPr>
          <p:nvPr/>
        </p:nvSpPr>
        <p:spPr bwMode="auto">
          <a:xfrm>
            <a:off x="174625" y="115888"/>
            <a:ext cx="9359900" cy="4537075"/>
          </a:xfrm>
          <a:prstGeom prst="ellipse">
            <a:avLst/>
          </a:prstGeom>
          <a:solidFill>
            <a:srgbClr val="00B050">
              <a:alpha val="58823"/>
            </a:srgbClr>
          </a:solidFill>
          <a:ln w="57150">
            <a:solidFill>
              <a:srgbClr val="CC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l-GR" altLang="el-GR"/>
          </a:p>
        </p:txBody>
      </p:sp>
      <p:sp>
        <p:nvSpPr>
          <p:cNvPr id="22531" name="AutoShape 4"/>
          <p:cNvSpPr>
            <a:spLocks noChangeArrowheads="1"/>
          </p:cNvSpPr>
          <p:nvPr/>
        </p:nvSpPr>
        <p:spPr bwMode="auto">
          <a:xfrm rot="1926554">
            <a:off x="1639888" y="2878138"/>
            <a:ext cx="2457450" cy="457200"/>
          </a:xfrm>
          <a:prstGeom prst="rightArrow">
            <a:avLst>
              <a:gd name="adj1" fmla="val 50000"/>
              <a:gd name="adj2" fmla="val 102448"/>
            </a:avLst>
          </a:prstGeom>
          <a:solidFill>
            <a:srgbClr val="0000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2532" name="AutoShape 5"/>
          <p:cNvSpPr>
            <a:spLocks noChangeArrowheads="1"/>
          </p:cNvSpPr>
          <p:nvPr/>
        </p:nvSpPr>
        <p:spPr bwMode="auto">
          <a:xfrm rot="-1945208">
            <a:off x="5443538" y="2832100"/>
            <a:ext cx="2884487" cy="457200"/>
          </a:xfrm>
          <a:prstGeom prst="rightArrow">
            <a:avLst>
              <a:gd name="adj1" fmla="val 50000"/>
              <a:gd name="adj2" fmla="val 102492"/>
            </a:avLst>
          </a:prstGeom>
          <a:solidFill>
            <a:srgbClr val="0000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7349" name="Oval 6"/>
          <p:cNvSpPr>
            <a:spLocks noChangeArrowheads="1"/>
          </p:cNvSpPr>
          <p:nvPr/>
        </p:nvSpPr>
        <p:spPr bwMode="auto">
          <a:xfrm>
            <a:off x="7735888" y="1341438"/>
            <a:ext cx="1614487" cy="1008062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latin typeface="Tahoma" panose="020B0604030504040204" pitchFamily="34" charset="0"/>
              </a:rPr>
              <a:t>ΝΗ</a:t>
            </a:r>
            <a:r>
              <a:rPr lang="el-GR" altLang="el-GR" sz="4400" baseline="-25000">
                <a:latin typeface="Tahoma" panose="020B0604030504040204" pitchFamily="34" charset="0"/>
              </a:rPr>
              <a:t>4</a:t>
            </a:r>
            <a:r>
              <a:rPr lang="el-GR" altLang="el-GR" sz="4400" baseline="30000"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22534" name="Oval 8"/>
          <p:cNvSpPr>
            <a:spLocks noChangeArrowheads="1"/>
          </p:cNvSpPr>
          <p:nvPr/>
        </p:nvSpPr>
        <p:spPr bwMode="auto">
          <a:xfrm>
            <a:off x="174625" y="1628775"/>
            <a:ext cx="1800225" cy="10810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Tahoma" panose="020B060403050404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Tahoma" panose="020B0604030504040204" pitchFamily="34" charset="0"/>
              </a:rPr>
              <a:t>3</a:t>
            </a:r>
            <a:r>
              <a:rPr lang="el-GR" altLang="el-GR" sz="4800" baseline="30000">
                <a:solidFill>
                  <a:schemeClr val="bg1"/>
                </a:solidFill>
                <a:latin typeface="Tahoma" panose="020B060403050404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2535" name="Oval 9"/>
          <p:cNvSpPr>
            <a:spLocks noChangeArrowheads="1"/>
          </p:cNvSpPr>
          <p:nvPr/>
        </p:nvSpPr>
        <p:spPr bwMode="auto">
          <a:xfrm>
            <a:off x="3848100" y="3357563"/>
            <a:ext cx="1800225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Tahoma" panose="020B060403050404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Tahoma" panose="020B0604030504040204" pitchFamily="34" charset="0"/>
              </a:rPr>
              <a:t>2</a:t>
            </a:r>
            <a:r>
              <a:rPr lang="el-GR" altLang="el-GR" sz="4800" baseline="30000">
                <a:solidFill>
                  <a:schemeClr val="bg1"/>
                </a:solidFill>
                <a:latin typeface="Tahoma" panose="020B060403050404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463550" y="5013325"/>
            <a:ext cx="1800225" cy="10810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Tahoma" panose="020B060403050404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Tahoma" panose="020B0604030504040204" pitchFamily="34" charset="0"/>
              </a:rPr>
              <a:t>3</a:t>
            </a:r>
            <a:r>
              <a:rPr lang="el-GR" altLang="el-GR" sz="4800" baseline="30000">
                <a:solidFill>
                  <a:schemeClr val="bg1"/>
                </a:solidFill>
                <a:latin typeface="Tahoma" panose="020B060403050404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57353" name="Text Box 11"/>
          <p:cNvSpPr txBox="1">
            <a:spLocks noChangeArrowheads="1"/>
          </p:cNvSpPr>
          <p:nvPr/>
        </p:nvSpPr>
        <p:spPr bwMode="auto">
          <a:xfrm>
            <a:off x="0" y="6053138"/>
            <a:ext cx="3224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>
                <a:latin typeface="Tahoma" panose="020B0604030504040204" pitchFamily="34" charset="0"/>
              </a:rPr>
              <a:t>Εδαφικό διάλυμα</a:t>
            </a:r>
          </a:p>
        </p:txBody>
      </p:sp>
      <p:sp>
        <p:nvSpPr>
          <p:cNvPr id="57354" name="Oval 12"/>
          <p:cNvSpPr>
            <a:spLocks noChangeArrowheads="1"/>
          </p:cNvSpPr>
          <p:nvPr/>
        </p:nvSpPr>
        <p:spPr bwMode="auto">
          <a:xfrm>
            <a:off x="7735888" y="5013325"/>
            <a:ext cx="1614487" cy="10080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latin typeface="Tahoma" panose="020B0604030504040204" pitchFamily="34" charset="0"/>
              </a:rPr>
              <a:t>ΝΗ</a:t>
            </a:r>
            <a:r>
              <a:rPr lang="el-GR" altLang="el-GR" sz="4400" baseline="-25000">
                <a:latin typeface="Tahoma" panose="020B0604030504040204" pitchFamily="34" charset="0"/>
              </a:rPr>
              <a:t>4</a:t>
            </a:r>
            <a:r>
              <a:rPr lang="el-GR" altLang="el-GR" sz="4400" baseline="30000"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57355" name="Text Box 13"/>
          <p:cNvSpPr txBox="1">
            <a:spLocks noChangeArrowheads="1"/>
          </p:cNvSpPr>
          <p:nvPr/>
        </p:nvSpPr>
        <p:spPr bwMode="auto">
          <a:xfrm>
            <a:off x="7807325" y="6021388"/>
            <a:ext cx="1601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>
                <a:latin typeface="Tahoma" panose="020B0604030504040204" pitchFamily="34" charset="0"/>
              </a:rPr>
              <a:t>Έδαφος</a:t>
            </a:r>
          </a:p>
        </p:txBody>
      </p:sp>
      <p:sp>
        <p:nvSpPr>
          <p:cNvPr id="22540" name="AutoShape 15"/>
          <p:cNvSpPr>
            <a:spLocks noChangeArrowheads="1"/>
          </p:cNvSpPr>
          <p:nvPr/>
        </p:nvSpPr>
        <p:spPr bwMode="auto">
          <a:xfrm>
            <a:off x="1111250" y="2708275"/>
            <a:ext cx="431800" cy="2233613"/>
          </a:xfrm>
          <a:prstGeom prst="upArrow">
            <a:avLst>
              <a:gd name="adj1" fmla="val 50000"/>
              <a:gd name="adj2" fmla="val 1001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7357" name="AutoShape 16"/>
          <p:cNvSpPr>
            <a:spLocks noChangeArrowheads="1"/>
          </p:cNvSpPr>
          <p:nvPr/>
        </p:nvSpPr>
        <p:spPr bwMode="auto">
          <a:xfrm>
            <a:off x="8383588" y="2420938"/>
            <a:ext cx="431800" cy="2592387"/>
          </a:xfrm>
          <a:prstGeom prst="upArrow">
            <a:avLst>
              <a:gd name="adj1" fmla="val 50000"/>
              <a:gd name="adj2" fmla="val 100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2542" name="Text Box 18"/>
          <p:cNvSpPr txBox="1">
            <a:spLocks noChangeArrowheads="1"/>
          </p:cNvSpPr>
          <p:nvPr/>
        </p:nvSpPr>
        <p:spPr bwMode="auto">
          <a:xfrm>
            <a:off x="2767013" y="1620838"/>
            <a:ext cx="4032250" cy="584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cs typeface="+mn-cs"/>
              </a:rPr>
              <a:t>Κύτταρο φυτού</a:t>
            </a:r>
          </a:p>
        </p:txBody>
      </p:sp>
      <p:sp>
        <p:nvSpPr>
          <p:cNvPr id="57359" name="AutoShape 19"/>
          <p:cNvSpPr>
            <a:spLocks noChangeArrowheads="1"/>
          </p:cNvSpPr>
          <p:nvPr/>
        </p:nvSpPr>
        <p:spPr bwMode="auto">
          <a:xfrm rot="-4160816">
            <a:off x="6342856" y="-7143"/>
            <a:ext cx="504825" cy="2449512"/>
          </a:xfrm>
          <a:prstGeom prst="upArrow">
            <a:avLst>
              <a:gd name="adj1" fmla="val 50000"/>
              <a:gd name="adj2" fmla="val 1213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7360" name="Text Box 20"/>
          <p:cNvSpPr txBox="1">
            <a:spLocks noChangeArrowheads="1"/>
          </p:cNvSpPr>
          <p:nvPr/>
        </p:nvSpPr>
        <p:spPr bwMode="auto">
          <a:xfrm>
            <a:off x="3432175" y="188913"/>
            <a:ext cx="23749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200">
                <a:latin typeface="Tahoma" panose="020B0604030504040204" pitchFamily="34" charset="0"/>
              </a:rPr>
              <a:t>Αζωτούχες</a:t>
            </a:r>
          </a:p>
          <a:p>
            <a:pPr algn="ctr" eaLnBrk="1" hangingPunct="1"/>
            <a:r>
              <a:rPr lang="el-GR" altLang="el-GR" sz="3200">
                <a:latin typeface="Tahoma" panose="020B0604030504040204" pitchFamily="34" charset="0"/>
              </a:rPr>
              <a:t>ουσίες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FF000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FF0000"/>
              </a:solidFill>
              <a:latin typeface="Victorian LET" pitchFamily="2" charset="0"/>
              <a:cs typeface="+mn-cs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525588" y="2738438"/>
            <a:ext cx="23034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200" i="1">
                <a:latin typeface="Calibri" panose="020F0502020204030204" pitchFamily="34" charset="0"/>
              </a:rPr>
              <a:t>Νιτρική αναγωγάση</a:t>
            </a:r>
          </a:p>
          <a:p>
            <a:pPr algn="ctr" eaLnBrk="1" hangingPunct="1"/>
            <a:r>
              <a:rPr lang="el-GR" altLang="el-GR" sz="3200" i="1">
                <a:latin typeface="Calibri" panose="020F0502020204030204" pitchFamily="34" charset="0"/>
              </a:rPr>
              <a:t>(+2</a:t>
            </a:r>
            <a:r>
              <a:rPr lang="en-US" altLang="el-GR" sz="3200" i="1">
                <a:latin typeface="Calibri" panose="020F0502020204030204" pitchFamily="34" charset="0"/>
              </a:rPr>
              <a:t>e</a:t>
            </a:r>
            <a:r>
              <a:rPr lang="en-US" altLang="el-GR" sz="3200" i="1" baseline="30000">
                <a:latin typeface="Calibri" panose="020F0502020204030204" pitchFamily="34" charset="0"/>
              </a:rPr>
              <a:t>-</a:t>
            </a:r>
            <a:r>
              <a:rPr lang="en-US" altLang="el-GR" sz="3200" i="1">
                <a:latin typeface="Calibri" panose="020F0502020204030204" pitchFamily="34" charset="0"/>
              </a:rPr>
              <a:t>)</a:t>
            </a:r>
            <a:endParaRPr lang="el-GR" altLang="el-GR" sz="3200" i="1">
              <a:latin typeface="Calibri" panose="020F0502020204030204" pitchFamily="34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359400" y="2492375"/>
            <a:ext cx="23050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200" i="1">
                <a:latin typeface="Calibri" panose="020F0502020204030204" pitchFamily="34" charset="0"/>
              </a:rPr>
              <a:t>Νιτρωδο- αναγωγάση(+</a:t>
            </a:r>
            <a:r>
              <a:rPr lang="en-US" altLang="el-GR" sz="3200" i="1">
                <a:latin typeface="Calibri" panose="020F0502020204030204" pitchFamily="34" charset="0"/>
              </a:rPr>
              <a:t>6e</a:t>
            </a:r>
            <a:r>
              <a:rPr lang="en-US" altLang="el-GR" sz="3200" i="1" baseline="30000">
                <a:latin typeface="Calibri" panose="020F0502020204030204" pitchFamily="34" charset="0"/>
              </a:rPr>
              <a:t>-</a:t>
            </a:r>
            <a:r>
              <a:rPr lang="en-US" altLang="el-GR" sz="3200" i="1">
                <a:latin typeface="Calibri" panose="020F0502020204030204" pitchFamily="34" charset="0"/>
              </a:rPr>
              <a:t>)</a:t>
            </a:r>
            <a:endParaRPr lang="el-GR" altLang="el-GR" sz="3200" i="1">
              <a:latin typeface="Calibri" panose="020F0502020204030204" pitchFamily="34" charset="0"/>
            </a:endParaRPr>
          </a:p>
          <a:p>
            <a:pPr algn="ctr" eaLnBrk="1" hangingPunct="1"/>
            <a:endParaRPr lang="el-GR" altLang="el-GR" sz="3200" i="1">
              <a:latin typeface="Calibri" panose="020F0502020204030204" pitchFamily="34" charset="0"/>
            </a:endParaRPr>
          </a:p>
        </p:txBody>
      </p:sp>
      <p:sp>
        <p:nvSpPr>
          <p:cNvPr id="2" name="Right Arrow 1"/>
          <p:cNvSpPr>
            <a:spLocks noChangeArrowheads="1"/>
          </p:cNvSpPr>
          <p:nvPr/>
        </p:nvSpPr>
        <p:spPr bwMode="auto">
          <a:xfrm>
            <a:off x="2233613" y="1620838"/>
            <a:ext cx="5400675" cy="795337"/>
          </a:xfrm>
          <a:prstGeom prst="rightArrow">
            <a:avLst>
              <a:gd name="adj1" fmla="val 50000"/>
              <a:gd name="adj2" fmla="val 5007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      ???????????????????????????????</a:t>
            </a:r>
            <a:endParaRPr lang="en-US" altLang="el-GR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  <p:bldP spid="22534" grpId="0" animBg="1"/>
      <p:bldP spid="22535" grpId="0" animBg="1"/>
      <p:bldP spid="93194" grpId="0" animBg="1"/>
      <p:bldP spid="22540" grpId="0" animBg="1"/>
      <p:bldP spid="18" grpId="0"/>
      <p:bldP spid="19" grpId="0"/>
      <p:bldP spid="2" grpId="0" animBg="1"/>
      <p:bldP spid="2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8"/>
          <p:cNvSpPr>
            <a:spLocks noChangeArrowheads="1"/>
          </p:cNvSpPr>
          <p:nvPr/>
        </p:nvSpPr>
        <p:spPr bwMode="auto">
          <a:xfrm>
            <a:off x="174625" y="3500438"/>
            <a:ext cx="574675" cy="2376487"/>
          </a:xfrm>
          <a:prstGeom prst="downArrow">
            <a:avLst>
              <a:gd name="adj1" fmla="val 50000"/>
              <a:gd name="adj2" fmla="val 971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58371" name="AutoShape 2"/>
          <p:cNvSpPr>
            <a:spLocks noChangeArrowheads="1"/>
          </p:cNvSpPr>
          <p:nvPr/>
        </p:nvSpPr>
        <p:spPr bwMode="auto">
          <a:xfrm>
            <a:off x="1357313" y="2997200"/>
            <a:ext cx="2286000" cy="457200"/>
          </a:xfrm>
          <a:prstGeom prst="rightArrow">
            <a:avLst>
              <a:gd name="adj1" fmla="val 50000"/>
              <a:gd name="adj2" fmla="val 91227"/>
            </a:avLst>
          </a:prstGeom>
          <a:solidFill>
            <a:srgbClr val="0000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cxnSp>
        <p:nvCxnSpPr>
          <p:cNvPr id="58372" name="AutoShape 5"/>
          <p:cNvCxnSpPr>
            <a:cxnSpLocks noChangeShapeType="1"/>
          </p:cNvCxnSpPr>
          <p:nvPr/>
        </p:nvCxnSpPr>
        <p:spPr bwMode="auto">
          <a:xfrm>
            <a:off x="6408738" y="1671638"/>
            <a:ext cx="1111250" cy="965200"/>
          </a:xfrm>
          <a:prstGeom prst="curvedConnector3">
            <a:avLst>
              <a:gd name="adj1" fmla="val 91171"/>
            </a:avLst>
          </a:prstGeom>
          <a:noFill/>
          <a:ln w="190500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73" name="AutoShape 6"/>
          <p:cNvCxnSpPr>
            <a:cxnSpLocks noChangeShapeType="1"/>
            <a:endCxn id="58390" idx="6"/>
          </p:cNvCxnSpPr>
          <p:nvPr/>
        </p:nvCxnSpPr>
        <p:spPr bwMode="auto">
          <a:xfrm rot="5400000">
            <a:off x="4986338" y="3586163"/>
            <a:ext cx="2268537" cy="2243137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74" name="AutoShape 7"/>
          <p:cNvCxnSpPr>
            <a:cxnSpLocks noChangeShapeType="1"/>
          </p:cNvCxnSpPr>
          <p:nvPr/>
        </p:nvCxnSpPr>
        <p:spPr bwMode="auto">
          <a:xfrm rot="10800000">
            <a:off x="895350" y="3716338"/>
            <a:ext cx="2465388" cy="2043112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743075" y="4230688"/>
            <a:ext cx="1900238" cy="954087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 err="1">
                <a:latin typeface="Calibri" pitchFamily="34" charset="0"/>
                <a:cs typeface="+mn-cs"/>
              </a:rPr>
              <a:t>Nitrobacter</a:t>
            </a:r>
            <a:endParaRPr lang="el-GR" sz="2800" i="1" dirty="0"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l-GR" sz="2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(βακτήριο)</a:t>
            </a:r>
            <a:endParaRPr lang="en-GB" sz="2800" i="1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1357313" y="2312988"/>
            <a:ext cx="1792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Απο</a:t>
            </a:r>
          </a:p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νιτροποίηση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58377" name="Text Box 10"/>
          <p:cNvSpPr txBox="1">
            <a:spLocks noChangeArrowheads="1"/>
          </p:cNvSpPr>
          <p:nvPr/>
        </p:nvSpPr>
        <p:spPr bwMode="auto">
          <a:xfrm>
            <a:off x="4857750" y="2286000"/>
            <a:ext cx="1471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Αζωτο</a:t>
            </a:r>
          </a:p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δέσμευση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58378" name="Text Box 11"/>
          <p:cNvSpPr txBox="1">
            <a:spLocks noChangeArrowheads="1"/>
          </p:cNvSpPr>
          <p:nvPr/>
        </p:nvSpPr>
        <p:spPr bwMode="auto">
          <a:xfrm>
            <a:off x="8153400" y="5334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 sz="4000">
              <a:latin typeface="Calibri" panose="020F0502020204030204" pitchFamily="34" charset="0"/>
            </a:endParaRPr>
          </a:p>
        </p:txBody>
      </p:sp>
      <p:cxnSp>
        <p:nvCxnSpPr>
          <p:cNvPr id="58379" name="AutoShape 13"/>
          <p:cNvCxnSpPr>
            <a:cxnSpLocks noChangeShapeType="1"/>
          </p:cNvCxnSpPr>
          <p:nvPr/>
        </p:nvCxnSpPr>
        <p:spPr bwMode="auto">
          <a:xfrm rot="5400000">
            <a:off x="7496969" y="1861344"/>
            <a:ext cx="1903413" cy="892175"/>
          </a:xfrm>
          <a:prstGeom prst="curvedConnector2">
            <a:avLst/>
          </a:prstGeom>
          <a:noFill/>
          <a:ln w="127000">
            <a:solidFill>
              <a:srgbClr val="FFFF00"/>
            </a:solidFill>
            <a:round/>
            <a:headEnd type="triangle" w="med" len="med"/>
            <a:tailEnd/>
          </a:ln>
          <a:effectLst>
            <a:outerShdw dist="107763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0" name="Text Box 14"/>
          <p:cNvSpPr txBox="1">
            <a:spLocks noChangeArrowheads="1"/>
          </p:cNvSpPr>
          <p:nvPr/>
        </p:nvSpPr>
        <p:spPr bwMode="auto">
          <a:xfrm rot="-3984211">
            <a:off x="7598570" y="2034381"/>
            <a:ext cx="1306512" cy="4603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σύνθεση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58381" name="Text Box 15"/>
          <p:cNvSpPr txBox="1">
            <a:spLocks noChangeArrowheads="1"/>
          </p:cNvSpPr>
          <p:nvPr/>
        </p:nvSpPr>
        <p:spPr bwMode="auto">
          <a:xfrm rot="-4183814">
            <a:off x="8695532" y="2385218"/>
            <a:ext cx="1473200" cy="461963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διάσπαση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58382" name="AutoShape 17"/>
          <p:cNvSpPr>
            <a:spLocks noChangeArrowheads="1"/>
          </p:cNvSpPr>
          <p:nvPr/>
        </p:nvSpPr>
        <p:spPr bwMode="auto">
          <a:xfrm>
            <a:off x="174625" y="908050"/>
            <a:ext cx="503238" cy="1766888"/>
          </a:xfrm>
          <a:prstGeom prst="downArrow">
            <a:avLst>
              <a:gd name="adj1" fmla="val 50000"/>
              <a:gd name="adj2" fmla="val 87776"/>
            </a:avLst>
          </a:prstGeom>
          <a:solidFill>
            <a:srgbClr val="0000CC">
              <a:alpha val="50195"/>
            </a:srgbClr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58383" name="AutoShape 18"/>
          <p:cNvSpPr>
            <a:spLocks noChangeArrowheads="1"/>
          </p:cNvSpPr>
          <p:nvPr/>
        </p:nvSpPr>
        <p:spPr bwMode="auto">
          <a:xfrm>
            <a:off x="7519988" y="3643313"/>
            <a:ext cx="565150" cy="1143000"/>
          </a:xfrm>
          <a:prstGeom prst="upArrow">
            <a:avLst>
              <a:gd name="adj1" fmla="val 50000"/>
              <a:gd name="adj2" fmla="val 33708"/>
            </a:avLst>
          </a:prstGeom>
          <a:solidFill>
            <a:srgbClr val="0000CC">
              <a:alpha val="50195"/>
            </a:srgbClr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cxnSp>
        <p:nvCxnSpPr>
          <p:cNvPr id="58384" name="AutoShape 19"/>
          <p:cNvCxnSpPr>
            <a:cxnSpLocks noChangeShapeType="1"/>
          </p:cNvCxnSpPr>
          <p:nvPr/>
        </p:nvCxnSpPr>
        <p:spPr bwMode="auto">
          <a:xfrm rot="5400000">
            <a:off x="7877175" y="1919288"/>
            <a:ext cx="1798637" cy="1074738"/>
          </a:xfrm>
          <a:prstGeom prst="curvedConnector2">
            <a:avLst/>
          </a:prstGeom>
          <a:noFill/>
          <a:ln w="127000">
            <a:solidFill>
              <a:srgbClr val="FFFF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206875" y="4275138"/>
            <a:ext cx="2276475" cy="954087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 err="1">
                <a:latin typeface="Calibri" pitchFamily="34" charset="0"/>
                <a:cs typeface="+mn-cs"/>
              </a:rPr>
              <a:t>Nitrosomonas</a:t>
            </a:r>
            <a:endParaRPr lang="el-GR" sz="2800" i="1" dirty="0"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l-GR" sz="2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(βακτήριο)</a:t>
            </a:r>
            <a:endParaRPr lang="en-GB" sz="2800" i="1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8386" name="Text Box 21"/>
          <p:cNvSpPr txBox="1">
            <a:spLocks noChangeArrowheads="1"/>
          </p:cNvSpPr>
          <p:nvPr/>
        </p:nvSpPr>
        <p:spPr bwMode="auto">
          <a:xfrm>
            <a:off x="9010650" y="5946775"/>
            <a:ext cx="1233488" cy="8318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ΚΥΚΛΟΣ</a:t>
            </a:r>
          </a:p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ΑΖΩΤΟΥ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58387" name="Oval 23"/>
          <p:cNvSpPr>
            <a:spLocks noChangeArrowheads="1"/>
          </p:cNvSpPr>
          <p:nvPr/>
        </p:nvSpPr>
        <p:spPr bwMode="auto">
          <a:xfrm>
            <a:off x="6715125" y="2708275"/>
            <a:ext cx="1411288" cy="10080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58388" name="Oval 24"/>
          <p:cNvSpPr>
            <a:spLocks noChangeArrowheads="1"/>
          </p:cNvSpPr>
          <p:nvPr/>
        </p:nvSpPr>
        <p:spPr bwMode="auto">
          <a:xfrm>
            <a:off x="3643313" y="2857500"/>
            <a:ext cx="995362" cy="8588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el-GR" altLang="el-GR" sz="4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8389" name="Oval 25"/>
          <p:cNvSpPr>
            <a:spLocks noChangeArrowheads="1"/>
          </p:cNvSpPr>
          <p:nvPr/>
        </p:nvSpPr>
        <p:spPr bwMode="auto">
          <a:xfrm>
            <a:off x="0" y="2636838"/>
            <a:ext cx="1428750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8390" name="Oval 26"/>
          <p:cNvSpPr>
            <a:spLocks noChangeArrowheads="1"/>
          </p:cNvSpPr>
          <p:nvPr/>
        </p:nvSpPr>
        <p:spPr bwMode="auto">
          <a:xfrm>
            <a:off x="3198813" y="5300663"/>
            <a:ext cx="1800225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8391" name="Text Box 27"/>
          <p:cNvSpPr txBox="1">
            <a:spLocks noChangeArrowheads="1"/>
          </p:cNvSpPr>
          <p:nvPr/>
        </p:nvSpPr>
        <p:spPr bwMode="auto">
          <a:xfrm>
            <a:off x="7643813" y="4581525"/>
            <a:ext cx="2035175" cy="830263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Αμμωνιακά λιπάσματα</a:t>
            </a:r>
          </a:p>
        </p:txBody>
      </p:sp>
      <p:sp>
        <p:nvSpPr>
          <p:cNvPr id="58392" name="Text Box 28"/>
          <p:cNvSpPr txBox="1">
            <a:spLocks noChangeArrowheads="1"/>
          </p:cNvSpPr>
          <p:nvPr/>
        </p:nvSpPr>
        <p:spPr bwMode="auto">
          <a:xfrm>
            <a:off x="0" y="0"/>
            <a:ext cx="2035175" cy="830263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Νιτρικά λιπάσματα</a:t>
            </a:r>
          </a:p>
        </p:txBody>
      </p:sp>
      <p:sp>
        <p:nvSpPr>
          <p:cNvPr id="79901" name="Oval 29"/>
          <p:cNvSpPr>
            <a:spLocks noChangeArrowheads="1"/>
          </p:cNvSpPr>
          <p:nvPr/>
        </p:nvSpPr>
        <p:spPr bwMode="auto">
          <a:xfrm>
            <a:off x="4505325" y="5948363"/>
            <a:ext cx="987425" cy="7223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4800" dirty="0">
                <a:solidFill>
                  <a:schemeClr val="bg1"/>
                </a:solidFill>
                <a:latin typeface="Calibri" pitchFamily="34" charset="0"/>
                <a:cs typeface="+mn-cs"/>
              </a:rPr>
              <a:t>Η</a:t>
            </a:r>
            <a:r>
              <a:rPr lang="el-GR" sz="4800" baseline="30000" dirty="0">
                <a:solidFill>
                  <a:schemeClr val="bg1"/>
                </a:solidFill>
                <a:latin typeface="Calibri" pitchFamily="34" charset="0"/>
                <a:cs typeface="+mn-cs"/>
              </a:rPr>
              <a:t>+</a:t>
            </a:r>
            <a:endParaRPr lang="el-GR" sz="48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8394" name="Oval 31"/>
          <p:cNvSpPr>
            <a:spLocks noChangeArrowheads="1"/>
          </p:cNvSpPr>
          <p:nvPr/>
        </p:nvSpPr>
        <p:spPr bwMode="auto">
          <a:xfrm>
            <a:off x="6786563" y="2708275"/>
            <a:ext cx="1339850" cy="10080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solidFill>
                  <a:schemeClr val="bg1"/>
                </a:solidFill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solidFill>
                  <a:schemeClr val="bg1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58395" name="Text Box 29"/>
          <p:cNvSpPr txBox="1">
            <a:spLocks noChangeArrowheads="1"/>
          </p:cNvSpPr>
          <p:nvPr/>
        </p:nvSpPr>
        <p:spPr bwMode="auto">
          <a:xfrm>
            <a:off x="-61913" y="5795963"/>
            <a:ext cx="2562226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>
                <a:solidFill>
                  <a:srgbClr val="FFFF00"/>
                </a:solidFill>
                <a:latin typeface="Calibri" panose="020F0502020204030204" pitchFamily="34" charset="0"/>
              </a:rPr>
              <a:t>Υπόγεια νερά</a:t>
            </a:r>
          </a:p>
          <a:p>
            <a:pPr eaLnBrk="1" hangingPunct="1"/>
            <a:r>
              <a:rPr lang="el-GR" altLang="el-GR" sz="2800">
                <a:solidFill>
                  <a:srgbClr val="FFFF00"/>
                </a:solidFill>
                <a:latin typeface="Calibri" panose="020F0502020204030204" pitchFamily="34" charset="0"/>
              </a:rPr>
              <a:t>(νιτρορύπανση)</a:t>
            </a:r>
          </a:p>
        </p:txBody>
      </p:sp>
      <p:sp>
        <p:nvSpPr>
          <p:cNvPr id="58396" name="AutoShape 3"/>
          <p:cNvSpPr>
            <a:spLocks noChangeArrowheads="1"/>
          </p:cNvSpPr>
          <p:nvPr/>
        </p:nvSpPr>
        <p:spPr bwMode="auto">
          <a:xfrm>
            <a:off x="4638675" y="2997200"/>
            <a:ext cx="2147888" cy="457200"/>
          </a:xfrm>
          <a:prstGeom prst="rightArrow">
            <a:avLst>
              <a:gd name="adj1" fmla="val 50000"/>
              <a:gd name="adj2" fmla="val 102441"/>
            </a:avLst>
          </a:prstGeom>
          <a:solidFill>
            <a:srgbClr val="0000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51825" y="6362352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FF000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FF0000"/>
              </a:solidFill>
              <a:latin typeface="Victorian LET" pitchFamily="2" charset="0"/>
              <a:cs typeface="+mn-cs"/>
            </a:endParaRPr>
          </a:p>
        </p:txBody>
      </p:sp>
      <p:sp>
        <p:nvSpPr>
          <p:cNvPr id="58398" name="Oval 33"/>
          <p:cNvSpPr>
            <a:spLocks noChangeArrowheads="1"/>
          </p:cNvSpPr>
          <p:nvPr/>
        </p:nvSpPr>
        <p:spPr bwMode="auto">
          <a:xfrm>
            <a:off x="7664450" y="115888"/>
            <a:ext cx="2508250" cy="1144587"/>
          </a:xfrm>
          <a:prstGeom prst="ellipse">
            <a:avLst/>
          </a:prstGeom>
          <a:solidFill>
            <a:srgbClr val="C00000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latin typeface="Calibri" panose="020F0502020204030204" pitchFamily="34" charset="0"/>
              </a:rPr>
              <a:t>Οργανική ύλη</a:t>
            </a:r>
            <a:endParaRPr lang="en-GB" altLang="el-GR" sz="2800">
              <a:latin typeface="Calibri" panose="020F0502020204030204" pitchFamily="34" charset="0"/>
            </a:endParaRPr>
          </a:p>
        </p:txBody>
      </p:sp>
      <p:sp>
        <p:nvSpPr>
          <p:cNvPr id="58399" name="TextBox 34"/>
          <p:cNvSpPr txBox="1">
            <a:spLocks noChangeArrowheads="1"/>
          </p:cNvSpPr>
          <p:nvPr/>
        </p:nvSpPr>
        <p:spPr bwMode="auto">
          <a:xfrm>
            <a:off x="1901825" y="212725"/>
            <a:ext cx="48736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600">
                <a:solidFill>
                  <a:srgbClr val="FFFF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Πρόσληψη από φυτά, βακτήρια, μύκητες</a:t>
            </a:r>
          </a:p>
          <a:p>
            <a:pPr algn="ctr" eaLnBrk="1" hangingPunct="1"/>
            <a:r>
              <a:rPr lang="en-US" altLang="el-GR" sz="3600">
                <a:latin typeface="Calibri" panose="020F0502020204030204" pitchFamily="34" charset="0"/>
              </a:rPr>
              <a:t> </a:t>
            </a:r>
            <a:r>
              <a:rPr lang="el-GR" altLang="el-GR" sz="3600">
                <a:latin typeface="Calibri" panose="020F0502020204030204" pitchFamily="34" charset="0"/>
              </a:rPr>
              <a:t>(</a:t>
            </a:r>
            <a:r>
              <a:rPr lang="en-US" altLang="el-GR" sz="3600">
                <a:latin typeface="Calibri" panose="020F0502020204030204" pitchFamily="34" charset="0"/>
              </a:rPr>
              <a:t>NO</a:t>
            </a:r>
            <a:r>
              <a:rPr lang="en-US" altLang="el-GR" sz="3600" baseline="-25000">
                <a:latin typeface="Calibri" panose="020F0502020204030204" pitchFamily="34" charset="0"/>
              </a:rPr>
              <a:t>3</a:t>
            </a:r>
            <a:r>
              <a:rPr lang="en-US" altLang="el-GR" sz="3600" baseline="30000">
                <a:latin typeface="Calibri" panose="020F0502020204030204" pitchFamily="34" charset="0"/>
              </a:rPr>
              <a:t>- </a:t>
            </a:r>
            <a:r>
              <a:rPr lang="en-US" altLang="el-GR" sz="3600">
                <a:latin typeface="Calibri" panose="020F0502020204030204" pitchFamily="34" charset="0"/>
                <a:sym typeface="Symbol" panose="05050102010706020507" pitchFamily="18" charset="2"/>
              </a:rPr>
              <a:t>NO</a:t>
            </a:r>
            <a:r>
              <a:rPr lang="en-US" altLang="el-GR" sz="3600" baseline="-25000">
                <a:latin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l-GR" sz="3600" baseline="30000">
                <a:latin typeface="Calibri" panose="020F0502020204030204" pitchFamily="34" charset="0"/>
                <a:sym typeface="Symbol" panose="05050102010706020507" pitchFamily="18" charset="2"/>
              </a:rPr>
              <a:t>-</a:t>
            </a:r>
            <a:r>
              <a:rPr lang="en-US" altLang="el-GR" sz="3600">
                <a:latin typeface="Calibri" panose="020F0502020204030204" pitchFamily="34" charset="0"/>
                <a:sym typeface="Symbol" panose="05050102010706020507" pitchFamily="18" charset="2"/>
              </a:rPr>
              <a:t>NH</a:t>
            </a:r>
            <a:r>
              <a:rPr lang="en-US" altLang="el-GR" sz="3600" baseline="-25000">
                <a:latin typeface="Calibri" panose="020F0502020204030204" pitchFamily="34" charset="0"/>
                <a:sym typeface="Symbol" panose="05050102010706020507" pitchFamily="18" charset="2"/>
              </a:rPr>
              <a:t>4</a:t>
            </a:r>
            <a:r>
              <a:rPr lang="en-US" altLang="el-GR" sz="3600" baseline="30000">
                <a:latin typeface="Calibri" panose="020F0502020204030204" pitchFamily="34" charset="0"/>
                <a:sym typeface="Symbol" panose="05050102010706020507" pitchFamily="18" charset="2"/>
              </a:rPr>
              <a:t>+</a:t>
            </a:r>
            <a:r>
              <a:rPr lang="el-GR" altLang="el-GR" sz="3600">
                <a:latin typeface="Calibri" panose="020F0502020204030204" pitchFamily="34" charset="0"/>
                <a:sym typeface="Symbol" panose="05050102010706020507" pitchFamily="18" charset="2"/>
              </a:rPr>
              <a:t>)</a:t>
            </a:r>
            <a:endParaRPr lang="el-GR" altLang="el-GR" sz="36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Arc 11"/>
          <p:cNvSpPr/>
          <p:nvPr/>
        </p:nvSpPr>
        <p:spPr bwMode="auto">
          <a:xfrm rot="14919416">
            <a:off x="1208881" y="859632"/>
            <a:ext cx="2081213" cy="2940050"/>
          </a:xfrm>
          <a:prstGeom prst="arc">
            <a:avLst>
              <a:gd name="adj1" fmla="val 16685174"/>
              <a:gd name="adj2" fmla="val 1709006"/>
            </a:avLst>
          </a:prstGeom>
          <a:noFill/>
          <a:ln w="190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01" name="Rectangle 1"/>
          <p:cNvSpPr>
            <a:spLocks noChangeArrowheads="1"/>
          </p:cNvSpPr>
          <p:nvPr/>
        </p:nvSpPr>
        <p:spPr bwMode="auto">
          <a:xfrm>
            <a:off x="1428750" y="2154238"/>
            <a:ext cx="5346700" cy="4703762"/>
          </a:xfrm>
          <a:prstGeom prst="rect">
            <a:avLst/>
          </a:prstGeom>
          <a:solidFill>
            <a:srgbClr val="32946A">
              <a:alpha val="8313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394" name="AutoShape 4"/>
          <p:cNvCxnSpPr>
            <a:cxnSpLocks noChangeShapeType="1"/>
            <a:stCxn id="59410" idx="7"/>
            <a:endCxn id="59419" idx="3"/>
          </p:cNvCxnSpPr>
          <p:nvPr/>
        </p:nvCxnSpPr>
        <p:spPr bwMode="auto">
          <a:xfrm rot="5400000" flipH="1" flipV="1">
            <a:off x="1585913" y="1066800"/>
            <a:ext cx="1403350" cy="2051050"/>
          </a:xfrm>
          <a:prstGeom prst="curvedConnector3">
            <a:avLst>
              <a:gd name="adj1" fmla="val 50000"/>
            </a:avLst>
          </a:prstGeom>
          <a:noFill/>
          <a:ln w="190500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395" name="AutoShape 5"/>
          <p:cNvCxnSpPr>
            <a:cxnSpLocks noChangeShapeType="1"/>
          </p:cNvCxnSpPr>
          <p:nvPr/>
        </p:nvCxnSpPr>
        <p:spPr bwMode="auto">
          <a:xfrm>
            <a:off x="5429250" y="857250"/>
            <a:ext cx="1801813" cy="1779588"/>
          </a:xfrm>
          <a:prstGeom prst="curvedConnector3">
            <a:avLst>
              <a:gd name="adj1" fmla="val 50000"/>
            </a:avLst>
          </a:prstGeom>
          <a:noFill/>
          <a:ln w="190500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396" name="AutoShape 6"/>
          <p:cNvCxnSpPr>
            <a:cxnSpLocks noChangeShapeType="1"/>
            <a:endCxn id="59411" idx="6"/>
          </p:cNvCxnSpPr>
          <p:nvPr/>
        </p:nvCxnSpPr>
        <p:spPr bwMode="auto">
          <a:xfrm rot="5400000">
            <a:off x="4986338" y="3586163"/>
            <a:ext cx="2268537" cy="2243137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397" name="AutoShape 7"/>
          <p:cNvCxnSpPr>
            <a:cxnSpLocks noChangeShapeType="1"/>
          </p:cNvCxnSpPr>
          <p:nvPr/>
        </p:nvCxnSpPr>
        <p:spPr bwMode="auto">
          <a:xfrm rot="10800000">
            <a:off x="895350" y="3716338"/>
            <a:ext cx="2465388" cy="2043112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398" name="Text Box 8"/>
          <p:cNvSpPr txBox="1">
            <a:spLocks noChangeArrowheads="1"/>
          </p:cNvSpPr>
          <p:nvPr/>
        </p:nvSpPr>
        <p:spPr bwMode="auto">
          <a:xfrm>
            <a:off x="1571625" y="4643438"/>
            <a:ext cx="1900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2800" i="1">
                <a:latin typeface="Calibri" panose="020F0502020204030204" pitchFamily="34" charset="0"/>
              </a:rPr>
              <a:t>Nitrobacter</a:t>
            </a:r>
            <a:endParaRPr lang="en-GB" altLang="el-GR" sz="2800" i="1">
              <a:latin typeface="Calibri" panose="020F0502020204030204" pitchFamily="34" charset="0"/>
            </a:endParaRPr>
          </a:p>
        </p:txBody>
      </p:sp>
      <p:sp>
        <p:nvSpPr>
          <p:cNvPr id="59399" name="Text Box 10"/>
          <p:cNvSpPr txBox="1">
            <a:spLocks noChangeArrowheads="1"/>
          </p:cNvSpPr>
          <p:nvPr/>
        </p:nvSpPr>
        <p:spPr bwMode="auto">
          <a:xfrm>
            <a:off x="3990975" y="2781300"/>
            <a:ext cx="226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Αζωτοδέσμευση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59400" name="Text Box 11"/>
          <p:cNvSpPr txBox="1">
            <a:spLocks noChangeArrowheads="1"/>
          </p:cNvSpPr>
          <p:nvPr/>
        </p:nvSpPr>
        <p:spPr bwMode="auto">
          <a:xfrm>
            <a:off x="8153400" y="5334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 sz="4000">
              <a:latin typeface="Calibri" panose="020F0502020204030204" pitchFamily="34" charset="0"/>
            </a:endParaRPr>
          </a:p>
        </p:txBody>
      </p:sp>
      <p:cxnSp>
        <p:nvCxnSpPr>
          <p:cNvPr id="59401" name="AutoShape 13"/>
          <p:cNvCxnSpPr>
            <a:cxnSpLocks noChangeShapeType="1"/>
          </p:cNvCxnSpPr>
          <p:nvPr/>
        </p:nvCxnSpPr>
        <p:spPr bwMode="auto">
          <a:xfrm rot="5400000">
            <a:off x="7378701" y="1749425"/>
            <a:ext cx="2133600" cy="885825"/>
          </a:xfrm>
          <a:prstGeom prst="curvedConnector3">
            <a:avLst>
              <a:gd name="adj1" fmla="val 50000"/>
            </a:avLst>
          </a:prstGeom>
          <a:noFill/>
          <a:ln w="127000">
            <a:solidFill>
              <a:srgbClr val="FFFF00"/>
            </a:solidFill>
            <a:round/>
            <a:headEnd type="triangle" w="med" len="med"/>
            <a:tailEnd/>
          </a:ln>
          <a:effectLst>
            <a:outerShdw dist="107763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2" name="Text Box 14"/>
          <p:cNvSpPr txBox="1">
            <a:spLocks noChangeArrowheads="1"/>
          </p:cNvSpPr>
          <p:nvPr/>
        </p:nvSpPr>
        <p:spPr bwMode="auto">
          <a:xfrm rot="-3984211">
            <a:off x="7483476" y="1512887"/>
            <a:ext cx="1306512" cy="46196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σύνθεση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59403" name="Text Box 15"/>
          <p:cNvSpPr txBox="1">
            <a:spLocks noChangeArrowheads="1"/>
          </p:cNvSpPr>
          <p:nvPr/>
        </p:nvSpPr>
        <p:spPr bwMode="auto">
          <a:xfrm rot="-4340692">
            <a:off x="8839201" y="2170112"/>
            <a:ext cx="1473200" cy="46037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διάσπαση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59404" name="AutoShape 17"/>
          <p:cNvSpPr>
            <a:spLocks noChangeArrowheads="1"/>
          </p:cNvSpPr>
          <p:nvPr/>
        </p:nvSpPr>
        <p:spPr bwMode="auto">
          <a:xfrm>
            <a:off x="174625" y="908050"/>
            <a:ext cx="503238" cy="1766888"/>
          </a:xfrm>
          <a:prstGeom prst="downArrow">
            <a:avLst>
              <a:gd name="adj1" fmla="val 50000"/>
              <a:gd name="adj2" fmla="val 87776"/>
            </a:avLst>
          </a:prstGeom>
          <a:solidFill>
            <a:srgbClr val="0000CC">
              <a:alpha val="50195"/>
            </a:srgbClr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59405" name="AutoShape 18"/>
          <p:cNvSpPr>
            <a:spLocks noChangeArrowheads="1"/>
          </p:cNvSpPr>
          <p:nvPr/>
        </p:nvSpPr>
        <p:spPr bwMode="auto">
          <a:xfrm rot="-1094837">
            <a:off x="7686675" y="3632200"/>
            <a:ext cx="565150" cy="1157288"/>
          </a:xfrm>
          <a:prstGeom prst="upArrow">
            <a:avLst>
              <a:gd name="adj1" fmla="val 50000"/>
              <a:gd name="adj2" fmla="val 33731"/>
            </a:avLst>
          </a:prstGeom>
          <a:solidFill>
            <a:srgbClr val="0000CC">
              <a:alpha val="50195"/>
            </a:srgbClr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cxnSp>
        <p:nvCxnSpPr>
          <p:cNvPr id="59406" name="AutoShape 19"/>
          <p:cNvCxnSpPr>
            <a:cxnSpLocks noChangeShapeType="1"/>
          </p:cNvCxnSpPr>
          <p:nvPr/>
        </p:nvCxnSpPr>
        <p:spPr bwMode="auto">
          <a:xfrm rot="5400000">
            <a:off x="7736682" y="1556544"/>
            <a:ext cx="2014537" cy="1152525"/>
          </a:xfrm>
          <a:prstGeom prst="curvedConnector3">
            <a:avLst>
              <a:gd name="adj1" fmla="val 104463"/>
            </a:avLst>
          </a:prstGeom>
          <a:noFill/>
          <a:ln w="127000">
            <a:solidFill>
              <a:srgbClr val="FFFF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7" name="Text Box 20"/>
          <p:cNvSpPr txBox="1">
            <a:spLocks noChangeArrowheads="1"/>
          </p:cNvSpPr>
          <p:nvPr/>
        </p:nvSpPr>
        <p:spPr bwMode="auto">
          <a:xfrm>
            <a:off x="4786313" y="4214813"/>
            <a:ext cx="227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2800" i="1">
                <a:latin typeface="Calibri" panose="020F0502020204030204" pitchFamily="34" charset="0"/>
              </a:rPr>
              <a:t>Nitrosomonas</a:t>
            </a:r>
            <a:endParaRPr lang="en-GB" altLang="el-GR" sz="2800" i="1">
              <a:latin typeface="Calibri" panose="020F0502020204030204" pitchFamily="34" charset="0"/>
            </a:endParaRPr>
          </a:p>
        </p:txBody>
      </p:sp>
      <p:sp>
        <p:nvSpPr>
          <p:cNvPr id="59408" name="Oval 23"/>
          <p:cNvSpPr>
            <a:spLocks noChangeArrowheads="1"/>
          </p:cNvSpPr>
          <p:nvPr/>
        </p:nvSpPr>
        <p:spPr bwMode="auto">
          <a:xfrm>
            <a:off x="6715125" y="2708275"/>
            <a:ext cx="1411288" cy="10080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59409" name="Oval 24"/>
          <p:cNvSpPr>
            <a:spLocks noChangeArrowheads="1"/>
          </p:cNvSpPr>
          <p:nvPr/>
        </p:nvSpPr>
        <p:spPr bwMode="auto">
          <a:xfrm>
            <a:off x="2840038" y="2852738"/>
            <a:ext cx="995362" cy="8588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el-GR" altLang="el-GR" sz="4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9410" name="Oval 25"/>
          <p:cNvSpPr>
            <a:spLocks noChangeArrowheads="1"/>
          </p:cNvSpPr>
          <p:nvPr/>
        </p:nvSpPr>
        <p:spPr bwMode="auto">
          <a:xfrm>
            <a:off x="42863" y="2635250"/>
            <a:ext cx="1428750" cy="10810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9411" name="Oval 26"/>
          <p:cNvSpPr>
            <a:spLocks noChangeArrowheads="1"/>
          </p:cNvSpPr>
          <p:nvPr/>
        </p:nvSpPr>
        <p:spPr bwMode="auto">
          <a:xfrm>
            <a:off x="3198813" y="5300663"/>
            <a:ext cx="1800225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9412" name="Text Box 27"/>
          <p:cNvSpPr txBox="1">
            <a:spLocks noChangeArrowheads="1"/>
          </p:cNvSpPr>
          <p:nvPr/>
        </p:nvSpPr>
        <p:spPr bwMode="auto">
          <a:xfrm>
            <a:off x="7870825" y="4489450"/>
            <a:ext cx="2035175" cy="831850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Αμμωνιακά λιπάσματα</a:t>
            </a:r>
          </a:p>
        </p:txBody>
      </p:sp>
      <p:sp>
        <p:nvSpPr>
          <p:cNvPr id="59413" name="Text Box 28"/>
          <p:cNvSpPr txBox="1">
            <a:spLocks noChangeArrowheads="1"/>
          </p:cNvSpPr>
          <p:nvPr/>
        </p:nvSpPr>
        <p:spPr bwMode="auto">
          <a:xfrm>
            <a:off x="84138" y="77788"/>
            <a:ext cx="2035175" cy="830262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Νιτρικά λιπάσματα</a:t>
            </a:r>
          </a:p>
        </p:txBody>
      </p:sp>
      <p:sp>
        <p:nvSpPr>
          <p:cNvPr id="79901" name="Oval 29"/>
          <p:cNvSpPr>
            <a:spLocks noChangeArrowheads="1"/>
          </p:cNvSpPr>
          <p:nvPr/>
        </p:nvSpPr>
        <p:spPr bwMode="auto">
          <a:xfrm>
            <a:off x="2571732" y="5849938"/>
            <a:ext cx="985856" cy="722334"/>
          </a:xfrm>
          <a:prstGeom prst="ellipse">
            <a:avLst/>
          </a:prstGeom>
          <a:solidFill>
            <a:schemeClr val="bg2">
              <a:lumMod val="85000"/>
              <a:lumOff val="1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l-GR" sz="48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+mn-cs"/>
              </a:rPr>
              <a:t>Η</a:t>
            </a:r>
            <a:r>
              <a:rPr lang="el-GR" sz="4800" baseline="300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+mn-cs"/>
              </a:rPr>
              <a:t>+</a:t>
            </a:r>
            <a:endParaRPr lang="el-GR" sz="480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59415" name="Oval 31"/>
          <p:cNvSpPr>
            <a:spLocks noChangeArrowheads="1"/>
          </p:cNvSpPr>
          <p:nvPr/>
        </p:nvSpPr>
        <p:spPr bwMode="auto">
          <a:xfrm>
            <a:off x="6786563" y="2708275"/>
            <a:ext cx="1339850" cy="10080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solidFill>
                  <a:schemeClr val="bg1"/>
                </a:solidFill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solidFill>
                  <a:schemeClr val="bg1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59416" name="AutoShape 3"/>
          <p:cNvSpPr>
            <a:spLocks noChangeArrowheads="1"/>
          </p:cNvSpPr>
          <p:nvPr/>
        </p:nvSpPr>
        <p:spPr bwMode="auto">
          <a:xfrm>
            <a:off x="3848100" y="3141663"/>
            <a:ext cx="2938463" cy="312737"/>
          </a:xfrm>
          <a:prstGeom prst="rightArrow">
            <a:avLst>
              <a:gd name="adj1" fmla="val 50000"/>
              <a:gd name="adj2" fmla="val 102616"/>
            </a:avLst>
          </a:prstGeom>
          <a:solidFill>
            <a:srgbClr val="0000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FF000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FF0000"/>
              </a:solidFill>
              <a:latin typeface="Victorian LET" pitchFamily="2" charset="0"/>
              <a:cs typeface="+mn-cs"/>
            </a:endParaRPr>
          </a:p>
        </p:txBody>
      </p:sp>
      <p:sp>
        <p:nvSpPr>
          <p:cNvPr id="59418" name="33 - TextBox"/>
          <p:cNvSpPr txBox="1">
            <a:spLocks noChangeArrowheads="1"/>
          </p:cNvSpPr>
          <p:nvPr/>
        </p:nvSpPr>
        <p:spPr bwMode="auto">
          <a:xfrm>
            <a:off x="1377950" y="2852738"/>
            <a:ext cx="1173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>
                <a:latin typeface="Calibri" panose="020F0502020204030204" pitchFamily="34" charset="0"/>
                <a:cs typeface="Tahoma" panose="020B0604030504040204" pitchFamily="34" charset="0"/>
              </a:rPr>
              <a:t>Εδαφικό διάλυμα</a:t>
            </a:r>
          </a:p>
        </p:txBody>
      </p:sp>
      <p:sp>
        <p:nvSpPr>
          <p:cNvPr id="59419" name="Oval 28"/>
          <p:cNvSpPr>
            <a:spLocks noChangeArrowheads="1"/>
          </p:cNvSpPr>
          <p:nvPr/>
        </p:nvSpPr>
        <p:spPr bwMode="auto">
          <a:xfrm>
            <a:off x="2840038" y="0"/>
            <a:ext cx="3240087" cy="16287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solidFill>
                  <a:schemeClr val="bg1"/>
                </a:solidFill>
                <a:latin typeface="Calibri" panose="020F0502020204030204" pitchFamily="34" charset="0"/>
              </a:rPr>
              <a:t>Πρόσληψη και αναγωγή</a:t>
            </a:r>
            <a:endParaRPr lang="en-US" altLang="el-GR" sz="2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l-GR" altLang="el-GR" sz="2800">
                <a:solidFill>
                  <a:schemeClr val="bg1"/>
                </a:solidFill>
                <a:latin typeface="Calibri" panose="020F0502020204030204" pitchFamily="34" charset="0"/>
              </a:rPr>
              <a:t>στα φυτά</a:t>
            </a:r>
            <a:endParaRPr lang="en-GB" altLang="el-GR" sz="2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9420" name="Oval 31"/>
          <p:cNvSpPr>
            <a:spLocks noChangeArrowheads="1"/>
          </p:cNvSpPr>
          <p:nvPr/>
        </p:nvSpPr>
        <p:spPr bwMode="auto">
          <a:xfrm>
            <a:off x="7983538" y="0"/>
            <a:ext cx="2303462" cy="10795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latin typeface="Calibri" panose="020F0502020204030204" pitchFamily="34" charset="0"/>
              </a:rPr>
              <a:t>Οργανική ύλη</a:t>
            </a:r>
            <a:endParaRPr lang="en-GB" altLang="el-GR" sz="2800">
              <a:latin typeface="Calibri" panose="020F0502020204030204" pitchFamily="34" charset="0"/>
            </a:endParaRPr>
          </a:p>
        </p:txBody>
      </p:sp>
      <p:sp>
        <p:nvSpPr>
          <p:cNvPr id="59421" name="Down Arrow 40"/>
          <p:cNvSpPr>
            <a:spLocks noChangeArrowheads="1"/>
          </p:cNvSpPr>
          <p:nvPr/>
        </p:nvSpPr>
        <p:spPr bwMode="auto">
          <a:xfrm>
            <a:off x="534988" y="3716338"/>
            <a:ext cx="431800" cy="1800225"/>
          </a:xfrm>
          <a:prstGeom prst="downArrow">
            <a:avLst>
              <a:gd name="adj1" fmla="val 50000"/>
              <a:gd name="adj2" fmla="val 5002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9422" name="Text Box 33"/>
          <p:cNvSpPr txBox="1">
            <a:spLocks noChangeArrowheads="1"/>
          </p:cNvSpPr>
          <p:nvPr/>
        </p:nvSpPr>
        <p:spPr bwMode="auto">
          <a:xfrm>
            <a:off x="60325" y="5805488"/>
            <a:ext cx="2562225" cy="9540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>
                <a:latin typeface="Calibri" panose="020F0502020204030204" pitchFamily="34" charset="0"/>
              </a:rPr>
              <a:t>Υπόγεια νερά</a:t>
            </a:r>
          </a:p>
          <a:p>
            <a:pPr eaLnBrk="1" hangingPunct="1"/>
            <a:r>
              <a:rPr lang="el-GR" altLang="el-GR" sz="2800">
                <a:latin typeface="Calibri" panose="020F0502020204030204" pitchFamily="34" charset="0"/>
              </a:rPr>
              <a:t>(νιτρορύπανση)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7181850" y="5748338"/>
            <a:ext cx="2035175" cy="831850"/>
          </a:xfrm>
          <a:prstGeom prst="rect">
            <a:avLst/>
          </a:prstGeom>
          <a:solidFill>
            <a:schemeClr val="bg1"/>
          </a:solidFill>
          <a:ln w="57150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FFFF00"/>
                </a:solidFill>
                <a:latin typeface="Calibri" panose="020F0502020204030204" pitchFamily="34" charset="0"/>
              </a:rPr>
              <a:t>ΑΕΡΟΒΙΕΣ ΣΥΝΘΗΚΕΣ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418" name="AutoShape 4"/>
          <p:cNvCxnSpPr>
            <a:cxnSpLocks noChangeShapeType="1"/>
            <a:stCxn id="60434" idx="7"/>
            <a:endCxn id="60443" idx="3"/>
          </p:cNvCxnSpPr>
          <p:nvPr/>
        </p:nvCxnSpPr>
        <p:spPr bwMode="auto">
          <a:xfrm rot="5400000" flipH="1" flipV="1">
            <a:off x="1585913" y="1066800"/>
            <a:ext cx="1403350" cy="2051050"/>
          </a:xfrm>
          <a:prstGeom prst="curvedConnector3">
            <a:avLst>
              <a:gd name="adj1" fmla="val 50000"/>
            </a:avLst>
          </a:prstGeom>
          <a:noFill/>
          <a:ln w="190500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19" name="AutoShape 5"/>
          <p:cNvCxnSpPr>
            <a:cxnSpLocks noChangeShapeType="1"/>
          </p:cNvCxnSpPr>
          <p:nvPr/>
        </p:nvCxnSpPr>
        <p:spPr bwMode="auto">
          <a:xfrm>
            <a:off x="5429250" y="857250"/>
            <a:ext cx="1801813" cy="1779588"/>
          </a:xfrm>
          <a:prstGeom prst="curvedConnector3">
            <a:avLst>
              <a:gd name="adj1" fmla="val 50000"/>
            </a:avLst>
          </a:prstGeom>
          <a:noFill/>
          <a:ln w="190500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0" name="AutoShape 6"/>
          <p:cNvCxnSpPr>
            <a:cxnSpLocks noChangeShapeType="1"/>
            <a:endCxn id="60435" idx="6"/>
          </p:cNvCxnSpPr>
          <p:nvPr/>
        </p:nvCxnSpPr>
        <p:spPr bwMode="auto">
          <a:xfrm rot="5400000">
            <a:off x="4986338" y="3586163"/>
            <a:ext cx="2268537" cy="2243137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1" name="AutoShape 7"/>
          <p:cNvCxnSpPr>
            <a:cxnSpLocks noChangeShapeType="1"/>
          </p:cNvCxnSpPr>
          <p:nvPr/>
        </p:nvCxnSpPr>
        <p:spPr bwMode="auto">
          <a:xfrm rot="10800000">
            <a:off x="895350" y="3716338"/>
            <a:ext cx="2465388" cy="2043112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2" name="Text Box 8"/>
          <p:cNvSpPr txBox="1">
            <a:spLocks noChangeArrowheads="1"/>
          </p:cNvSpPr>
          <p:nvPr/>
        </p:nvSpPr>
        <p:spPr bwMode="auto">
          <a:xfrm>
            <a:off x="1571625" y="4643438"/>
            <a:ext cx="1900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2800" i="1">
                <a:latin typeface="Calibri" panose="020F0502020204030204" pitchFamily="34" charset="0"/>
              </a:rPr>
              <a:t>Nitrobacter</a:t>
            </a:r>
            <a:endParaRPr lang="en-GB" altLang="el-GR" sz="2800" i="1">
              <a:latin typeface="Calibri" panose="020F0502020204030204" pitchFamily="34" charset="0"/>
            </a:endParaRPr>
          </a:p>
        </p:txBody>
      </p:sp>
      <p:sp>
        <p:nvSpPr>
          <p:cNvPr id="60423" name="Text Box 10"/>
          <p:cNvSpPr txBox="1">
            <a:spLocks noChangeArrowheads="1"/>
          </p:cNvSpPr>
          <p:nvPr/>
        </p:nvSpPr>
        <p:spPr bwMode="auto">
          <a:xfrm>
            <a:off x="3990975" y="2781300"/>
            <a:ext cx="226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Αζωτοδέσμευση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60424" name="Text Box 11"/>
          <p:cNvSpPr txBox="1">
            <a:spLocks noChangeArrowheads="1"/>
          </p:cNvSpPr>
          <p:nvPr/>
        </p:nvSpPr>
        <p:spPr bwMode="auto">
          <a:xfrm>
            <a:off x="8153400" y="5334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 sz="4000">
              <a:latin typeface="Calibri" panose="020F0502020204030204" pitchFamily="34" charset="0"/>
            </a:endParaRPr>
          </a:p>
        </p:txBody>
      </p:sp>
      <p:cxnSp>
        <p:nvCxnSpPr>
          <p:cNvPr id="60425" name="AutoShape 13"/>
          <p:cNvCxnSpPr>
            <a:cxnSpLocks noChangeShapeType="1"/>
          </p:cNvCxnSpPr>
          <p:nvPr/>
        </p:nvCxnSpPr>
        <p:spPr bwMode="auto">
          <a:xfrm rot="5400000">
            <a:off x="7378701" y="1749425"/>
            <a:ext cx="2133600" cy="885825"/>
          </a:xfrm>
          <a:prstGeom prst="curvedConnector3">
            <a:avLst>
              <a:gd name="adj1" fmla="val 50000"/>
            </a:avLst>
          </a:prstGeom>
          <a:noFill/>
          <a:ln w="127000">
            <a:solidFill>
              <a:srgbClr val="FFFF00"/>
            </a:solidFill>
            <a:round/>
            <a:headEnd type="triangle" w="med" len="med"/>
            <a:tailEnd/>
          </a:ln>
          <a:effectLst>
            <a:outerShdw dist="107763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6" name="Text Box 14"/>
          <p:cNvSpPr txBox="1">
            <a:spLocks noChangeArrowheads="1"/>
          </p:cNvSpPr>
          <p:nvPr/>
        </p:nvSpPr>
        <p:spPr bwMode="auto">
          <a:xfrm rot="-3984211">
            <a:off x="7483476" y="1512887"/>
            <a:ext cx="1306512" cy="46196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σύνθεση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60427" name="Text Box 15"/>
          <p:cNvSpPr txBox="1">
            <a:spLocks noChangeArrowheads="1"/>
          </p:cNvSpPr>
          <p:nvPr/>
        </p:nvSpPr>
        <p:spPr bwMode="auto">
          <a:xfrm rot="-4340692">
            <a:off x="8839201" y="2170112"/>
            <a:ext cx="1473200" cy="46037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διάσπαση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60428" name="AutoShape 17"/>
          <p:cNvSpPr>
            <a:spLocks noChangeArrowheads="1"/>
          </p:cNvSpPr>
          <p:nvPr/>
        </p:nvSpPr>
        <p:spPr bwMode="auto">
          <a:xfrm>
            <a:off x="174625" y="908050"/>
            <a:ext cx="503238" cy="1766888"/>
          </a:xfrm>
          <a:prstGeom prst="downArrow">
            <a:avLst>
              <a:gd name="adj1" fmla="val 50000"/>
              <a:gd name="adj2" fmla="val 87776"/>
            </a:avLst>
          </a:prstGeom>
          <a:solidFill>
            <a:srgbClr val="0000CC">
              <a:alpha val="50195"/>
            </a:srgbClr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60429" name="AutoShape 18"/>
          <p:cNvSpPr>
            <a:spLocks noChangeArrowheads="1"/>
          </p:cNvSpPr>
          <p:nvPr/>
        </p:nvSpPr>
        <p:spPr bwMode="auto">
          <a:xfrm rot="-1094837">
            <a:off x="7686675" y="3632200"/>
            <a:ext cx="565150" cy="1157288"/>
          </a:xfrm>
          <a:prstGeom prst="upArrow">
            <a:avLst>
              <a:gd name="adj1" fmla="val 50000"/>
              <a:gd name="adj2" fmla="val 33731"/>
            </a:avLst>
          </a:prstGeom>
          <a:solidFill>
            <a:srgbClr val="0000CC">
              <a:alpha val="50195"/>
            </a:srgbClr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cxnSp>
        <p:nvCxnSpPr>
          <p:cNvPr id="60430" name="AutoShape 19"/>
          <p:cNvCxnSpPr>
            <a:cxnSpLocks noChangeShapeType="1"/>
          </p:cNvCxnSpPr>
          <p:nvPr/>
        </p:nvCxnSpPr>
        <p:spPr bwMode="auto">
          <a:xfrm rot="5400000">
            <a:off x="7736682" y="1556544"/>
            <a:ext cx="2014537" cy="1152525"/>
          </a:xfrm>
          <a:prstGeom prst="curvedConnector3">
            <a:avLst>
              <a:gd name="adj1" fmla="val 104463"/>
            </a:avLst>
          </a:prstGeom>
          <a:noFill/>
          <a:ln w="127000">
            <a:solidFill>
              <a:srgbClr val="FFFF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1" name="Text Box 20"/>
          <p:cNvSpPr txBox="1">
            <a:spLocks noChangeArrowheads="1"/>
          </p:cNvSpPr>
          <p:nvPr/>
        </p:nvSpPr>
        <p:spPr bwMode="auto">
          <a:xfrm>
            <a:off x="4786313" y="4214813"/>
            <a:ext cx="227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2800" i="1">
                <a:latin typeface="Calibri" panose="020F0502020204030204" pitchFamily="34" charset="0"/>
              </a:rPr>
              <a:t>Nitrosomonas</a:t>
            </a:r>
            <a:endParaRPr lang="en-GB" altLang="el-GR" sz="2800" i="1">
              <a:latin typeface="Calibri" panose="020F0502020204030204" pitchFamily="34" charset="0"/>
            </a:endParaRPr>
          </a:p>
        </p:txBody>
      </p:sp>
      <p:sp>
        <p:nvSpPr>
          <p:cNvPr id="60432" name="Oval 23"/>
          <p:cNvSpPr>
            <a:spLocks noChangeArrowheads="1"/>
          </p:cNvSpPr>
          <p:nvPr/>
        </p:nvSpPr>
        <p:spPr bwMode="auto">
          <a:xfrm>
            <a:off x="6715125" y="2708275"/>
            <a:ext cx="1411288" cy="10080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60433" name="Oval 24"/>
          <p:cNvSpPr>
            <a:spLocks noChangeArrowheads="1"/>
          </p:cNvSpPr>
          <p:nvPr/>
        </p:nvSpPr>
        <p:spPr bwMode="auto">
          <a:xfrm>
            <a:off x="2840038" y="2852738"/>
            <a:ext cx="995362" cy="8588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el-GR" altLang="el-GR" sz="4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0434" name="Oval 25"/>
          <p:cNvSpPr>
            <a:spLocks noChangeArrowheads="1"/>
          </p:cNvSpPr>
          <p:nvPr/>
        </p:nvSpPr>
        <p:spPr bwMode="auto">
          <a:xfrm>
            <a:off x="42863" y="2635250"/>
            <a:ext cx="1428750" cy="10810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0435" name="Oval 26"/>
          <p:cNvSpPr>
            <a:spLocks noChangeArrowheads="1"/>
          </p:cNvSpPr>
          <p:nvPr/>
        </p:nvSpPr>
        <p:spPr bwMode="auto">
          <a:xfrm>
            <a:off x="3198813" y="5300663"/>
            <a:ext cx="1800225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0436" name="Text Box 27"/>
          <p:cNvSpPr txBox="1">
            <a:spLocks noChangeArrowheads="1"/>
          </p:cNvSpPr>
          <p:nvPr/>
        </p:nvSpPr>
        <p:spPr bwMode="auto">
          <a:xfrm>
            <a:off x="7870825" y="4489450"/>
            <a:ext cx="2035175" cy="831850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Αμμωνιακά λιπάσματα</a:t>
            </a:r>
          </a:p>
        </p:txBody>
      </p:sp>
      <p:sp>
        <p:nvSpPr>
          <p:cNvPr id="60437" name="Text Box 28"/>
          <p:cNvSpPr txBox="1">
            <a:spLocks noChangeArrowheads="1"/>
          </p:cNvSpPr>
          <p:nvPr/>
        </p:nvSpPr>
        <p:spPr bwMode="auto">
          <a:xfrm>
            <a:off x="84138" y="77788"/>
            <a:ext cx="2035175" cy="830262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Νιτρικά λιπάσματα</a:t>
            </a:r>
          </a:p>
        </p:txBody>
      </p:sp>
      <p:sp>
        <p:nvSpPr>
          <p:cNvPr id="79901" name="Oval 29"/>
          <p:cNvSpPr>
            <a:spLocks noChangeArrowheads="1"/>
          </p:cNvSpPr>
          <p:nvPr/>
        </p:nvSpPr>
        <p:spPr bwMode="auto">
          <a:xfrm>
            <a:off x="2571732" y="5849938"/>
            <a:ext cx="985856" cy="722334"/>
          </a:xfrm>
          <a:prstGeom prst="ellipse">
            <a:avLst/>
          </a:prstGeom>
          <a:solidFill>
            <a:schemeClr val="bg2">
              <a:lumMod val="85000"/>
              <a:lumOff val="1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l-GR" sz="48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+mn-cs"/>
              </a:rPr>
              <a:t>Η</a:t>
            </a:r>
            <a:r>
              <a:rPr lang="el-GR" sz="4800" baseline="300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+mn-cs"/>
              </a:rPr>
              <a:t>+</a:t>
            </a:r>
            <a:endParaRPr lang="el-GR" sz="480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60439" name="Oval 31"/>
          <p:cNvSpPr>
            <a:spLocks noChangeArrowheads="1"/>
          </p:cNvSpPr>
          <p:nvPr/>
        </p:nvSpPr>
        <p:spPr bwMode="auto">
          <a:xfrm>
            <a:off x="6786563" y="2708275"/>
            <a:ext cx="1339850" cy="10080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solidFill>
                  <a:schemeClr val="bg1"/>
                </a:solidFill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solidFill>
                  <a:schemeClr val="bg1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60440" name="AutoShape 3"/>
          <p:cNvSpPr>
            <a:spLocks noChangeArrowheads="1"/>
          </p:cNvSpPr>
          <p:nvPr/>
        </p:nvSpPr>
        <p:spPr bwMode="auto">
          <a:xfrm>
            <a:off x="3848100" y="3141663"/>
            <a:ext cx="2938463" cy="312737"/>
          </a:xfrm>
          <a:prstGeom prst="rightArrow">
            <a:avLst>
              <a:gd name="adj1" fmla="val 50000"/>
              <a:gd name="adj2" fmla="val 102616"/>
            </a:avLst>
          </a:prstGeom>
          <a:solidFill>
            <a:srgbClr val="0000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FF000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FF0000"/>
              </a:solidFill>
              <a:latin typeface="Victorian LET" pitchFamily="2" charset="0"/>
              <a:cs typeface="+mn-cs"/>
            </a:endParaRPr>
          </a:p>
        </p:txBody>
      </p:sp>
      <p:sp>
        <p:nvSpPr>
          <p:cNvPr id="60442" name="33 - TextBox"/>
          <p:cNvSpPr txBox="1">
            <a:spLocks noChangeArrowheads="1"/>
          </p:cNvSpPr>
          <p:nvPr/>
        </p:nvSpPr>
        <p:spPr bwMode="auto">
          <a:xfrm>
            <a:off x="1377950" y="2852738"/>
            <a:ext cx="1173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>
                <a:latin typeface="Calibri" panose="020F0502020204030204" pitchFamily="34" charset="0"/>
                <a:cs typeface="Tahoma" panose="020B0604030504040204" pitchFamily="34" charset="0"/>
              </a:rPr>
              <a:t>Εδαφικό διάλυμα</a:t>
            </a:r>
          </a:p>
        </p:txBody>
      </p:sp>
      <p:sp>
        <p:nvSpPr>
          <p:cNvPr id="60443" name="Oval 28"/>
          <p:cNvSpPr>
            <a:spLocks noChangeArrowheads="1"/>
          </p:cNvSpPr>
          <p:nvPr/>
        </p:nvSpPr>
        <p:spPr bwMode="auto">
          <a:xfrm>
            <a:off x="2840038" y="0"/>
            <a:ext cx="3240087" cy="16287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solidFill>
                  <a:schemeClr val="bg1"/>
                </a:solidFill>
                <a:latin typeface="Calibri" panose="020F0502020204030204" pitchFamily="34" charset="0"/>
              </a:rPr>
              <a:t>Πρόσληψη και αναγωγή</a:t>
            </a:r>
            <a:endParaRPr lang="en-US" altLang="el-GR" sz="2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l-GR" altLang="el-GR" sz="2800">
                <a:solidFill>
                  <a:schemeClr val="bg1"/>
                </a:solidFill>
                <a:latin typeface="Calibri" panose="020F0502020204030204" pitchFamily="34" charset="0"/>
              </a:rPr>
              <a:t>στα φυτά</a:t>
            </a:r>
            <a:endParaRPr lang="en-GB" altLang="el-GR" sz="2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0444" name="Oval 31"/>
          <p:cNvSpPr>
            <a:spLocks noChangeArrowheads="1"/>
          </p:cNvSpPr>
          <p:nvPr/>
        </p:nvSpPr>
        <p:spPr bwMode="auto">
          <a:xfrm>
            <a:off x="7983538" y="0"/>
            <a:ext cx="2303462" cy="10795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latin typeface="Calibri" panose="020F0502020204030204" pitchFamily="34" charset="0"/>
              </a:rPr>
              <a:t>Οργανική ύλη</a:t>
            </a:r>
            <a:endParaRPr lang="en-GB" altLang="el-GR" sz="2800">
              <a:latin typeface="Calibri" panose="020F0502020204030204" pitchFamily="34" charset="0"/>
            </a:endParaRPr>
          </a:p>
        </p:txBody>
      </p:sp>
      <p:sp>
        <p:nvSpPr>
          <p:cNvPr id="60445" name="Down Arrow 40"/>
          <p:cNvSpPr>
            <a:spLocks noChangeArrowheads="1"/>
          </p:cNvSpPr>
          <p:nvPr/>
        </p:nvSpPr>
        <p:spPr bwMode="auto">
          <a:xfrm>
            <a:off x="534988" y="3716338"/>
            <a:ext cx="431800" cy="1800225"/>
          </a:xfrm>
          <a:prstGeom prst="downArrow">
            <a:avLst>
              <a:gd name="adj1" fmla="val 50000"/>
              <a:gd name="adj2" fmla="val 5002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0446" name="Text Box 33"/>
          <p:cNvSpPr txBox="1">
            <a:spLocks noChangeArrowheads="1"/>
          </p:cNvSpPr>
          <p:nvPr/>
        </p:nvSpPr>
        <p:spPr bwMode="auto">
          <a:xfrm>
            <a:off x="60325" y="5805488"/>
            <a:ext cx="2562225" cy="9540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>
                <a:latin typeface="Calibri" panose="020F0502020204030204" pitchFamily="34" charset="0"/>
              </a:rPr>
              <a:t>Υπόγεια νερά</a:t>
            </a:r>
          </a:p>
          <a:p>
            <a:pPr eaLnBrk="1" hangingPunct="1"/>
            <a:r>
              <a:rPr lang="el-GR" altLang="el-GR" sz="2800">
                <a:latin typeface="Calibri" panose="020F0502020204030204" pitchFamily="34" charset="0"/>
              </a:rPr>
              <a:t>(νιτρορύπανση)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7181850" y="5748338"/>
            <a:ext cx="2035175" cy="831850"/>
          </a:xfrm>
          <a:prstGeom prst="rect">
            <a:avLst/>
          </a:prstGeom>
          <a:solidFill>
            <a:schemeClr val="bg1"/>
          </a:solidFill>
          <a:ln w="57150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FFFF00"/>
                </a:solidFill>
                <a:latin typeface="Calibri" panose="020F0502020204030204" pitchFamily="34" charset="0"/>
              </a:rPr>
              <a:t>ΑΕΡΟΒΙΕΣ ΣΥΝΘΗΚΕΣ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2551212" y="1340768"/>
            <a:ext cx="4320480" cy="34163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5400" dirty="0">
                <a:solidFill>
                  <a:schemeClr val="accent4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Τι θα συμβεί σε αναερόβιες συνθήκες;</a:t>
            </a:r>
            <a:endParaRPr lang="en-GB" sz="5400" dirty="0">
              <a:solidFill>
                <a:schemeClr val="accent4">
                  <a:lumMod val="95000"/>
                  <a:lumOff val="5000"/>
                </a:schemeClr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2" name="AutoShape 4"/>
          <p:cNvCxnSpPr>
            <a:cxnSpLocks noChangeShapeType="1"/>
            <a:stCxn id="61458" idx="7"/>
            <a:endCxn id="61467" idx="3"/>
          </p:cNvCxnSpPr>
          <p:nvPr/>
        </p:nvCxnSpPr>
        <p:spPr bwMode="auto">
          <a:xfrm rot="5400000" flipH="1" flipV="1">
            <a:off x="1585913" y="1066800"/>
            <a:ext cx="1403350" cy="2051050"/>
          </a:xfrm>
          <a:prstGeom prst="curvedConnector3">
            <a:avLst>
              <a:gd name="adj1" fmla="val 50000"/>
            </a:avLst>
          </a:prstGeom>
          <a:noFill/>
          <a:ln w="190500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3" name="AutoShape 5"/>
          <p:cNvCxnSpPr>
            <a:cxnSpLocks noChangeShapeType="1"/>
          </p:cNvCxnSpPr>
          <p:nvPr/>
        </p:nvCxnSpPr>
        <p:spPr bwMode="auto">
          <a:xfrm>
            <a:off x="5429250" y="857250"/>
            <a:ext cx="1801813" cy="1779588"/>
          </a:xfrm>
          <a:prstGeom prst="curvedConnector3">
            <a:avLst>
              <a:gd name="adj1" fmla="val 50000"/>
            </a:avLst>
          </a:prstGeom>
          <a:noFill/>
          <a:ln w="190500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6" name="AutoShape 6"/>
          <p:cNvCxnSpPr>
            <a:cxnSpLocks noChangeShapeType="1"/>
            <a:endCxn id="20506" idx="6"/>
          </p:cNvCxnSpPr>
          <p:nvPr/>
        </p:nvCxnSpPr>
        <p:spPr bwMode="auto">
          <a:xfrm rot="5400000">
            <a:off x="4986338" y="3586163"/>
            <a:ext cx="2268537" cy="2243137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7" name="AutoShape 7"/>
          <p:cNvCxnSpPr>
            <a:cxnSpLocks noChangeShapeType="1"/>
          </p:cNvCxnSpPr>
          <p:nvPr/>
        </p:nvCxnSpPr>
        <p:spPr bwMode="auto">
          <a:xfrm rot="10800000">
            <a:off x="895350" y="3716338"/>
            <a:ext cx="2465388" cy="2043112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571625" y="4643438"/>
            <a:ext cx="1900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2800" i="1">
                <a:latin typeface="Calibri" panose="020F0502020204030204" pitchFamily="34" charset="0"/>
              </a:rPr>
              <a:t>Nitrobacter</a:t>
            </a:r>
            <a:endParaRPr lang="en-GB" altLang="el-GR" sz="2800" i="1">
              <a:latin typeface="Calibri" panose="020F0502020204030204" pitchFamily="34" charset="0"/>
            </a:endParaRP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3990975" y="2781300"/>
            <a:ext cx="226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Αζωτοδέσμευση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61448" name="Text Box 11"/>
          <p:cNvSpPr txBox="1">
            <a:spLocks noChangeArrowheads="1"/>
          </p:cNvSpPr>
          <p:nvPr/>
        </p:nvSpPr>
        <p:spPr bwMode="auto">
          <a:xfrm>
            <a:off x="8153400" y="5334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 sz="4000">
              <a:latin typeface="Calibri" panose="020F0502020204030204" pitchFamily="34" charset="0"/>
            </a:endParaRPr>
          </a:p>
        </p:txBody>
      </p:sp>
      <p:cxnSp>
        <p:nvCxnSpPr>
          <p:cNvPr id="61449" name="AutoShape 13"/>
          <p:cNvCxnSpPr>
            <a:cxnSpLocks noChangeShapeType="1"/>
          </p:cNvCxnSpPr>
          <p:nvPr/>
        </p:nvCxnSpPr>
        <p:spPr bwMode="auto">
          <a:xfrm rot="5400000">
            <a:off x="7378701" y="1749425"/>
            <a:ext cx="2133600" cy="885825"/>
          </a:xfrm>
          <a:prstGeom prst="curvedConnector3">
            <a:avLst>
              <a:gd name="adj1" fmla="val 50000"/>
            </a:avLst>
          </a:prstGeom>
          <a:noFill/>
          <a:ln w="127000">
            <a:solidFill>
              <a:srgbClr val="FFFF00"/>
            </a:solidFill>
            <a:round/>
            <a:headEnd type="triangle" w="med" len="med"/>
            <a:tailEnd/>
          </a:ln>
          <a:effectLst>
            <a:outerShdw dist="107763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0" name="Text Box 14"/>
          <p:cNvSpPr txBox="1">
            <a:spLocks noChangeArrowheads="1"/>
          </p:cNvSpPr>
          <p:nvPr/>
        </p:nvSpPr>
        <p:spPr bwMode="auto">
          <a:xfrm rot="-3984211">
            <a:off x="7483476" y="1512887"/>
            <a:ext cx="1306512" cy="46196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σύνθεση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61451" name="Text Box 15"/>
          <p:cNvSpPr txBox="1">
            <a:spLocks noChangeArrowheads="1"/>
          </p:cNvSpPr>
          <p:nvPr/>
        </p:nvSpPr>
        <p:spPr bwMode="auto">
          <a:xfrm rot="-4340692">
            <a:off x="8839201" y="2170112"/>
            <a:ext cx="1473200" cy="46037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διάσπαση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61452" name="AutoShape 17"/>
          <p:cNvSpPr>
            <a:spLocks noChangeArrowheads="1"/>
          </p:cNvSpPr>
          <p:nvPr/>
        </p:nvSpPr>
        <p:spPr bwMode="auto">
          <a:xfrm>
            <a:off x="174625" y="908050"/>
            <a:ext cx="503238" cy="1766888"/>
          </a:xfrm>
          <a:prstGeom prst="downArrow">
            <a:avLst>
              <a:gd name="adj1" fmla="val 50000"/>
              <a:gd name="adj2" fmla="val 87776"/>
            </a:avLst>
          </a:prstGeom>
          <a:solidFill>
            <a:srgbClr val="0000CC">
              <a:alpha val="50195"/>
            </a:srgbClr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61453" name="AutoShape 18"/>
          <p:cNvSpPr>
            <a:spLocks noChangeArrowheads="1"/>
          </p:cNvSpPr>
          <p:nvPr/>
        </p:nvSpPr>
        <p:spPr bwMode="auto">
          <a:xfrm rot="-1094837">
            <a:off x="7934325" y="3592513"/>
            <a:ext cx="565150" cy="2738437"/>
          </a:xfrm>
          <a:prstGeom prst="upArrow">
            <a:avLst>
              <a:gd name="adj1" fmla="val 50000"/>
              <a:gd name="adj2" fmla="val 33717"/>
            </a:avLst>
          </a:prstGeom>
          <a:solidFill>
            <a:srgbClr val="0000CC">
              <a:alpha val="50195"/>
            </a:srgbClr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cxnSp>
        <p:nvCxnSpPr>
          <p:cNvPr id="61454" name="AutoShape 19"/>
          <p:cNvCxnSpPr>
            <a:cxnSpLocks noChangeShapeType="1"/>
          </p:cNvCxnSpPr>
          <p:nvPr/>
        </p:nvCxnSpPr>
        <p:spPr bwMode="auto">
          <a:xfrm rot="5400000">
            <a:off x="7736682" y="1556544"/>
            <a:ext cx="2014537" cy="1152525"/>
          </a:xfrm>
          <a:prstGeom prst="curvedConnector3">
            <a:avLst>
              <a:gd name="adj1" fmla="val 104463"/>
            </a:avLst>
          </a:prstGeom>
          <a:noFill/>
          <a:ln w="127000">
            <a:solidFill>
              <a:srgbClr val="FFFF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786313" y="4214813"/>
            <a:ext cx="227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2800" i="1">
                <a:latin typeface="Calibri" panose="020F0502020204030204" pitchFamily="34" charset="0"/>
              </a:rPr>
              <a:t>Nitrosomonas</a:t>
            </a:r>
            <a:endParaRPr lang="en-GB" altLang="el-GR" sz="2800" i="1">
              <a:latin typeface="Calibri" panose="020F0502020204030204" pitchFamily="34" charset="0"/>
            </a:endParaRPr>
          </a:p>
        </p:txBody>
      </p:sp>
      <p:sp>
        <p:nvSpPr>
          <p:cNvPr id="61456" name="Oval 23"/>
          <p:cNvSpPr>
            <a:spLocks noChangeArrowheads="1"/>
          </p:cNvSpPr>
          <p:nvPr/>
        </p:nvSpPr>
        <p:spPr bwMode="auto">
          <a:xfrm>
            <a:off x="6715125" y="2708275"/>
            <a:ext cx="1411288" cy="10080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61457" name="Oval 24"/>
          <p:cNvSpPr>
            <a:spLocks noChangeArrowheads="1"/>
          </p:cNvSpPr>
          <p:nvPr/>
        </p:nvSpPr>
        <p:spPr bwMode="auto">
          <a:xfrm>
            <a:off x="2840038" y="2852738"/>
            <a:ext cx="995362" cy="8588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el-GR" altLang="el-GR" sz="4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58" name="Oval 25"/>
          <p:cNvSpPr>
            <a:spLocks noChangeArrowheads="1"/>
          </p:cNvSpPr>
          <p:nvPr/>
        </p:nvSpPr>
        <p:spPr bwMode="auto">
          <a:xfrm>
            <a:off x="42863" y="2635250"/>
            <a:ext cx="1428750" cy="10810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506" name="Oval 26"/>
          <p:cNvSpPr>
            <a:spLocks noChangeArrowheads="1"/>
          </p:cNvSpPr>
          <p:nvPr/>
        </p:nvSpPr>
        <p:spPr bwMode="auto">
          <a:xfrm>
            <a:off x="3198813" y="5300663"/>
            <a:ext cx="1800225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60" name="Text Box 27"/>
          <p:cNvSpPr txBox="1">
            <a:spLocks noChangeArrowheads="1"/>
          </p:cNvSpPr>
          <p:nvPr/>
        </p:nvSpPr>
        <p:spPr bwMode="auto">
          <a:xfrm>
            <a:off x="8167688" y="5765800"/>
            <a:ext cx="2035175" cy="831850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Αμμωνιακά λιπάσματα</a:t>
            </a:r>
          </a:p>
        </p:txBody>
      </p:sp>
      <p:sp>
        <p:nvSpPr>
          <p:cNvPr id="61461" name="Text Box 28"/>
          <p:cNvSpPr txBox="1">
            <a:spLocks noChangeArrowheads="1"/>
          </p:cNvSpPr>
          <p:nvPr/>
        </p:nvSpPr>
        <p:spPr bwMode="auto">
          <a:xfrm>
            <a:off x="84138" y="77788"/>
            <a:ext cx="2035175" cy="830262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Νιτρικά λιπάσματα</a:t>
            </a:r>
          </a:p>
        </p:txBody>
      </p:sp>
      <p:sp>
        <p:nvSpPr>
          <p:cNvPr id="79901" name="Oval 29"/>
          <p:cNvSpPr>
            <a:spLocks noChangeArrowheads="1"/>
          </p:cNvSpPr>
          <p:nvPr/>
        </p:nvSpPr>
        <p:spPr bwMode="auto">
          <a:xfrm>
            <a:off x="2571750" y="5849938"/>
            <a:ext cx="985838" cy="7223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Η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+</a:t>
            </a:r>
            <a:endParaRPr lang="el-GR" altLang="el-GR" sz="4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63" name="Oval 31"/>
          <p:cNvSpPr>
            <a:spLocks noChangeArrowheads="1"/>
          </p:cNvSpPr>
          <p:nvPr/>
        </p:nvSpPr>
        <p:spPr bwMode="auto">
          <a:xfrm>
            <a:off x="6786563" y="2708275"/>
            <a:ext cx="1339850" cy="10080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solidFill>
                  <a:schemeClr val="bg1"/>
                </a:solidFill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solidFill>
                  <a:schemeClr val="bg1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79875" name="AutoShape 3"/>
          <p:cNvSpPr>
            <a:spLocks noChangeArrowheads="1"/>
          </p:cNvSpPr>
          <p:nvPr/>
        </p:nvSpPr>
        <p:spPr bwMode="auto">
          <a:xfrm>
            <a:off x="3848100" y="3141663"/>
            <a:ext cx="2938463" cy="312737"/>
          </a:xfrm>
          <a:prstGeom prst="rightArrow">
            <a:avLst>
              <a:gd name="adj1" fmla="val 50000"/>
              <a:gd name="adj2" fmla="val 102616"/>
            </a:avLst>
          </a:prstGeom>
          <a:solidFill>
            <a:srgbClr val="0000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FF000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FF0000"/>
              </a:solidFill>
              <a:latin typeface="Victorian LET" pitchFamily="2" charset="0"/>
              <a:cs typeface="+mn-cs"/>
            </a:endParaRPr>
          </a:p>
        </p:txBody>
      </p:sp>
      <p:sp>
        <p:nvSpPr>
          <p:cNvPr id="61466" name="33 - TextBox"/>
          <p:cNvSpPr txBox="1">
            <a:spLocks noChangeArrowheads="1"/>
          </p:cNvSpPr>
          <p:nvPr/>
        </p:nvSpPr>
        <p:spPr bwMode="auto">
          <a:xfrm>
            <a:off x="1377950" y="2852738"/>
            <a:ext cx="1173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>
                <a:latin typeface="Calibri" panose="020F0502020204030204" pitchFamily="34" charset="0"/>
                <a:cs typeface="Tahoma" panose="020B0604030504040204" pitchFamily="34" charset="0"/>
              </a:rPr>
              <a:t>Εδαφικό διάλυμα</a:t>
            </a:r>
          </a:p>
        </p:txBody>
      </p:sp>
      <p:sp>
        <p:nvSpPr>
          <p:cNvPr id="61467" name="Oval 28"/>
          <p:cNvSpPr>
            <a:spLocks noChangeArrowheads="1"/>
          </p:cNvSpPr>
          <p:nvPr/>
        </p:nvSpPr>
        <p:spPr bwMode="auto">
          <a:xfrm>
            <a:off x="2840038" y="0"/>
            <a:ext cx="3240087" cy="16287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solidFill>
                  <a:schemeClr val="bg1"/>
                </a:solidFill>
                <a:latin typeface="Calibri" panose="020F0502020204030204" pitchFamily="34" charset="0"/>
              </a:rPr>
              <a:t>Πρόσληψη και αναγωγή</a:t>
            </a:r>
            <a:endParaRPr lang="en-US" altLang="el-GR" sz="2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l-GR" altLang="el-GR" sz="2800">
                <a:solidFill>
                  <a:schemeClr val="bg1"/>
                </a:solidFill>
                <a:latin typeface="Calibri" panose="020F0502020204030204" pitchFamily="34" charset="0"/>
              </a:rPr>
              <a:t>στα φυτά</a:t>
            </a:r>
            <a:endParaRPr lang="en-GB" altLang="el-GR" sz="2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68" name="Oval 31"/>
          <p:cNvSpPr>
            <a:spLocks noChangeArrowheads="1"/>
          </p:cNvSpPr>
          <p:nvPr/>
        </p:nvSpPr>
        <p:spPr bwMode="auto">
          <a:xfrm>
            <a:off x="7983538" y="0"/>
            <a:ext cx="2303462" cy="10795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latin typeface="Calibri" panose="020F0502020204030204" pitchFamily="34" charset="0"/>
              </a:rPr>
              <a:t>Οργανική ύλη</a:t>
            </a:r>
            <a:endParaRPr lang="en-GB" altLang="el-GR" sz="2800">
              <a:latin typeface="Calibri" panose="020F0502020204030204" pitchFamily="34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1975148" y="90498"/>
            <a:ext cx="6912768" cy="175432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5400" dirty="0">
                <a:solidFill>
                  <a:schemeClr val="accent4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Τι θα συμβεί σε αναερόβιες συνθήκες;</a:t>
            </a:r>
            <a:endParaRPr lang="en-GB" sz="5400" dirty="0">
              <a:solidFill>
                <a:schemeClr val="accent4">
                  <a:lumMod val="95000"/>
                  <a:lumOff val="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61472" name="Down Arrow 29"/>
          <p:cNvSpPr>
            <a:spLocks noChangeArrowheads="1"/>
          </p:cNvSpPr>
          <p:nvPr/>
        </p:nvSpPr>
        <p:spPr bwMode="auto">
          <a:xfrm>
            <a:off x="288925" y="3716338"/>
            <a:ext cx="503238" cy="2089150"/>
          </a:xfrm>
          <a:prstGeom prst="downArrow">
            <a:avLst>
              <a:gd name="adj1" fmla="val 50000"/>
              <a:gd name="adj2" fmla="val 501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66675" y="5805488"/>
            <a:ext cx="2628900" cy="9540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>
                <a:latin typeface="Calibri" panose="020F0502020204030204" pitchFamily="34" charset="0"/>
              </a:rPr>
              <a:t>Υπόγεια νερά</a:t>
            </a:r>
          </a:p>
          <a:p>
            <a:pPr eaLnBrk="1" hangingPunct="1"/>
            <a:r>
              <a:rPr lang="el-GR" altLang="el-GR" sz="2800">
                <a:latin typeface="Calibri" panose="020F0502020204030204" pitchFamily="34" charset="0"/>
              </a:rPr>
              <a:t>(νιτρορύπανση)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79882" grpId="0"/>
      <p:bldP spid="20500" grpId="0"/>
      <p:bldP spid="20506" grpId="0" animBg="1"/>
      <p:bldP spid="79901" grpId="0" animBg="1"/>
      <p:bldP spid="7987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876" name="AutoShape 4"/>
          <p:cNvCxnSpPr>
            <a:cxnSpLocks noChangeShapeType="1"/>
            <a:stCxn id="62477" idx="7"/>
            <a:endCxn id="29" idx="3"/>
          </p:cNvCxnSpPr>
          <p:nvPr/>
        </p:nvCxnSpPr>
        <p:spPr bwMode="auto">
          <a:xfrm rot="5400000" flipH="1" flipV="1">
            <a:off x="1585913" y="1066800"/>
            <a:ext cx="1403350" cy="2051050"/>
          </a:xfrm>
          <a:prstGeom prst="curvedConnector3">
            <a:avLst>
              <a:gd name="adj1" fmla="val 50000"/>
            </a:avLst>
          </a:prstGeom>
          <a:noFill/>
          <a:ln w="190500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877" name="AutoShape 5"/>
          <p:cNvCxnSpPr>
            <a:cxnSpLocks noChangeShapeType="1"/>
          </p:cNvCxnSpPr>
          <p:nvPr/>
        </p:nvCxnSpPr>
        <p:spPr bwMode="auto">
          <a:xfrm>
            <a:off x="5429250" y="857250"/>
            <a:ext cx="1801813" cy="1779588"/>
          </a:xfrm>
          <a:prstGeom prst="curvedConnector3">
            <a:avLst>
              <a:gd name="adj1" fmla="val 50000"/>
            </a:avLst>
          </a:prstGeom>
          <a:noFill/>
          <a:ln w="190500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68" name="Text Box 11"/>
          <p:cNvSpPr txBox="1">
            <a:spLocks noChangeArrowheads="1"/>
          </p:cNvSpPr>
          <p:nvPr/>
        </p:nvSpPr>
        <p:spPr bwMode="auto">
          <a:xfrm>
            <a:off x="8153400" y="5334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 sz="4000">
              <a:latin typeface="Calibri" panose="020F0502020204030204" pitchFamily="34" charset="0"/>
            </a:endParaRPr>
          </a:p>
        </p:txBody>
      </p:sp>
      <p:cxnSp>
        <p:nvCxnSpPr>
          <p:cNvPr id="79885" name="AutoShape 13"/>
          <p:cNvCxnSpPr>
            <a:cxnSpLocks noChangeShapeType="1"/>
          </p:cNvCxnSpPr>
          <p:nvPr/>
        </p:nvCxnSpPr>
        <p:spPr bwMode="auto">
          <a:xfrm rot="5400000">
            <a:off x="7378701" y="1749425"/>
            <a:ext cx="2133600" cy="885825"/>
          </a:xfrm>
          <a:prstGeom prst="curvedConnector3">
            <a:avLst>
              <a:gd name="adj1" fmla="val 50000"/>
            </a:avLst>
          </a:prstGeom>
          <a:noFill/>
          <a:ln w="127000">
            <a:solidFill>
              <a:srgbClr val="FFFF00"/>
            </a:solidFill>
            <a:round/>
            <a:headEnd type="triangle" w="med" len="med"/>
            <a:tailEnd/>
          </a:ln>
          <a:effectLst>
            <a:outerShdw dist="107763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6" name="Text Box 14"/>
          <p:cNvSpPr txBox="1">
            <a:spLocks noChangeArrowheads="1"/>
          </p:cNvSpPr>
          <p:nvPr/>
        </p:nvSpPr>
        <p:spPr bwMode="auto">
          <a:xfrm rot="-3984211">
            <a:off x="7483476" y="1512887"/>
            <a:ext cx="1306512" cy="46196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σύνθεση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62471" name="Text Box 15"/>
          <p:cNvSpPr txBox="1">
            <a:spLocks noChangeArrowheads="1"/>
          </p:cNvSpPr>
          <p:nvPr/>
        </p:nvSpPr>
        <p:spPr bwMode="auto">
          <a:xfrm rot="-4340692">
            <a:off x="8839201" y="2170112"/>
            <a:ext cx="1473200" cy="46037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διάσπαση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62472" name="AutoShape 17"/>
          <p:cNvSpPr>
            <a:spLocks noChangeArrowheads="1"/>
          </p:cNvSpPr>
          <p:nvPr/>
        </p:nvSpPr>
        <p:spPr bwMode="auto">
          <a:xfrm>
            <a:off x="174625" y="908050"/>
            <a:ext cx="503238" cy="1766888"/>
          </a:xfrm>
          <a:prstGeom prst="downArrow">
            <a:avLst>
              <a:gd name="adj1" fmla="val 50000"/>
              <a:gd name="adj2" fmla="val 87776"/>
            </a:avLst>
          </a:prstGeom>
          <a:solidFill>
            <a:srgbClr val="0000CC">
              <a:alpha val="50195"/>
            </a:srgbClr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62473" name="AutoShape 18"/>
          <p:cNvSpPr>
            <a:spLocks noChangeArrowheads="1"/>
          </p:cNvSpPr>
          <p:nvPr/>
        </p:nvSpPr>
        <p:spPr bwMode="auto">
          <a:xfrm rot="-1094837">
            <a:off x="7934325" y="3592513"/>
            <a:ext cx="565150" cy="2738437"/>
          </a:xfrm>
          <a:prstGeom prst="upArrow">
            <a:avLst>
              <a:gd name="adj1" fmla="val 50000"/>
              <a:gd name="adj2" fmla="val 33717"/>
            </a:avLst>
          </a:prstGeom>
          <a:solidFill>
            <a:srgbClr val="0000CC">
              <a:alpha val="50195"/>
            </a:srgbClr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cxnSp>
        <p:nvCxnSpPr>
          <p:cNvPr id="62474" name="AutoShape 19"/>
          <p:cNvCxnSpPr>
            <a:cxnSpLocks noChangeShapeType="1"/>
          </p:cNvCxnSpPr>
          <p:nvPr/>
        </p:nvCxnSpPr>
        <p:spPr bwMode="auto">
          <a:xfrm rot="5400000">
            <a:off x="7736682" y="1556544"/>
            <a:ext cx="2014537" cy="1152525"/>
          </a:xfrm>
          <a:prstGeom prst="curvedConnector3">
            <a:avLst>
              <a:gd name="adj1" fmla="val 104463"/>
            </a:avLst>
          </a:prstGeom>
          <a:noFill/>
          <a:ln w="127000">
            <a:solidFill>
              <a:srgbClr val="FFFF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75" name="Oval 23"/>
          <p:cNvSpPr>
            <a:spLocks noChangeArrowheads="1"/>
          </p:cNvSpPr>
          <p:nvPr/>
        </p:nvSpPr>
        <p:spPr bwMode="auto">
          <a:xfrm>
            <a:off x="6715125" y="2708275"/>
            <a:ext cx="1411288" cy="10080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62476" name="Oval 24"/>
          <p:cNvSpPr>
            <a:spLocks noChangeArrowheads="1"/>
          </p:cNvSpPr>
          <p:nvPr/>
        </p:nvSpPr>
        <p:spPr bwMode="auto">
          <a:xfrm>
            <a:off x="3990975" y="2852738"/>
            <a:ext cx="995363" cy="8588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el-GR" altLang="el-GR" sz="4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2477" name="Oval 25"/>
          <p:cNvSpPr>
            <a:spLocks noChangeArrowheads="1"/>
          </p:cNvSpPr>
          <p:nvPr/>
        </p:nvSpPr>
        <p:spPr bwMode="auto">
          <a:xfrm>
            <a:off x="42863" y="2635250"/>
            <a:ext cx="1428750" cy="10810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2478" name="Text Box 27"/>
          <p:cNvSpPr txBox="1">
            <a:spLocks noChangeArrowheads="1"/>
          </p:cNvSpPr>
          <p:nvPr/>
        </p:nvSpPr>
        <p:spPr bwMode="auto">
          <a:xfrm>
            <a:off x="8167688" y="5765800"/>
            <a:ext cx="2035175" cy="831850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Αμμωνιακά λιπάσματα</a:t>
            </a:r>
          </a:p>
        </p:txBody>
      </p:sp>
      <p:sp>
        <p:nvSpPr>
          <p:cNvPr id="62479" name="Text Box 28"/>
          <p:cNvSpPr txBox="1">
            <a:spLocks noChangeArrowheads="1"/>
          </p:cNvSpPr>
          <p:nvPr/>
        </p:nvSpPr>
        <p:spPr bwMode="auto">
          <a:xfrm>
            <a:off x="84138" y="77788"/>
            <a:ext cx="2035175" cy="830262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Νιτρικά λιπάσματα</a:t>
            </a:r>
          </a:p>
        </p:txBody>
      </p:sp>
      <p:sp>
        <p:nvSpPr>
          <p:cNvPr id="62480" name="Oval 31"/>
          <p:cNvSpPr>
            <a:spLocks noChangeArrowheads="1"/>
          </p:cNvSpPr>
          <p:nvPr/>
        </p:nvSpPr>
        <p:spPr bwMode="auto">
          <a:xfrm>
            <a:off x="6786563" y="2708275"/>
            <a:ext cx="1339850" cy="10080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solidFill>
                  <a:schemeClr val="bg1"/>
                </a:solidFill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solidFill>
                  <a:schemeClr val="bg1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FF000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FF0000"/>
              </a:solidFill>
              <a:latin typeface="Victorian LET" pitchFamily="2" charset="0"/>
              <a:cs typeface="+mn-cs"/>
            </a:endParaRPr>
          </a:p>
        </p:txBody>
      </p:sp>
      <p:sp>
        <p:nvSpPr>
          <p:cNvPr id="62482" name="33 - TextBox"/>
          <p:cNvSpPr txBox="1">
            <a:spLocks noChangeArrowheads="1"/>
          </p:cNvSpPr>
          <p:nvPr/>
        </p:nvSpPr>
        <p:spPr bwMode="auto">
          <a:xfrm>
            <a:off x="1377950" y="2852738"/>
            <a:ext cx="1173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>
                <a:latin typeface="Calibri" panose="020F0502020204030204" pitchFamily="34" charset="0"/>
                <a:cs typeface="Tahoma" panose="020B0604030504040204" pitchFamily="34" charset="0"/>
              </a:rPr>
              <a:t>Εδαφικό διάλυμα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2840038" y="0"/>
            <a:ext cx="3240087" cy="16287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solidFill>
                  <a:schemeClr val="bg1"/>
                </a:solidFill>
                <a:latin typeface="Calibri" panose="020F0502020204030204" pitchFamily="34" charset="0"/>
              </a:rPr>
              <a:t>Πρόσληψη και αναγωγή</a:t>
            </a:r>
            <a:endParaRPr lang="en-US" altLang="el-GR" sz="2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l-GR" altLang="el-GR" sz="2800">
                <a:solidFill>
                  <a:schemeClr val="bg1"/>
                </a:solidFill>
                <a:latin typeface="Calibri" panose="020F0502020204030204" pitchFamily="34" charset="0"/>
              </a:rPr>
              <a:t>στα φυτά</a:t>
            </a:r>
            <a:endParaRPr lang="en-GB" altLang="el-GR" sz="2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2484" name="Oval 31"/>
          <p:cNvSpPr>
            <a:spLocks noChangeArrowheads="1"/>
          </p:cNvSpPr>
          <p:nvPr/>
        </p:nvSpPr>
        <p:spPr bwMode="auto">
          <a:xfrm>
            <a:off x="7983538" y="0"/>
            <a:ext cx="2303462" cy="10795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latin typeface="Calibri" panose="020F0502020204030204" pitchFamily="34" charset="0"/>
              </a:rPr>
              <a:t>Οργανική ύλη</a:t>
            </a:r>
            <a:endParaRPr lang="en-GB" altLang="el-GR" sz="2800">
              <a:latin typeface="Calibri" panose="020F0502020204030204" pitchFamily="34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2767236" y="4272677"/>
            <a:ext cx="4968552" cy="258532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5400" dirty="0">
                <a:solidFill>
                  <a:schemeClr val="accent4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Τι θα συμβεί σε αναερόβιες συνθήκες;</a:t>
            </a:r>
            <a:endParaRPr lang="en-GB" sz="5400" dirty="0">
              <a:solidFill>
                <a:schemeClr val="accent4">
                  <a:lumMod val="95000"/>
                  <a:lumOff val="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62488" name="Down Arrow 29"/>
          <p:cNvSpPr>
            <a:spLocks noChangeArrowheads="1"/>
          </p:cNvSpPr>
          <p:nvPr/>
        </p:nvSpPr>
        <p:spPr bwMode="auto">
          <a:xfrm>
            <a:off x="288925" y="3716338"/>
            <a:ext cx="503238" cy="2089150"/>
          </a:xfrm>
          <a:prstGeom prst="downArrow">
            <a:avLst>
              <a:gd name="adj1" fmla="val 50000"/>
              <a:gd name="adj2" fmla="val 501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2489" name="Text Box 33"/>
          <p:cNvSpPr txBox="1">
            <a:spLocks noChangeArrowheads="1"/>
          </p:cNvSpPr>
          <p:nvPr/>
        </p:nvSpPr>
        <p:spPr bwMode="auto">
          <a:xfrm>
            <a:off x="66675" y="5805488"/>
            <a:ext cx="2628900" cy="9540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>
                <a:latin typeface="Calibri" panose="020F0502020204030204" pitchFamily="34" charset="0"/>
              </a:rPr>
              <a:t>Υπόγεια νερά</a:t>
            </a:r>
          </a:p>
          <a:p>
            <a:pPr eaLnBrk="1" hangingPunct="1"/>
            <a:r>
              <a:rPr lang="el-GR" altLang="el-GR" sz="2800">
                <a:latin typeface="Calibri" panose="020F0502020204030204" pitchFamily="34" charset="0"/>
              </a:rPr>
              <a:t>(νιτρορύπανση)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6" grpId="0" animBg="1"/>
      <p:bldP spid="2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rrowheads="1"/>
          </p:cNvSpPr>
          <p:nvPr/>
        </p:nvSpPr>
        <p:spPr bwMode="auto">
          <a:xfrm>
            <a:off x="1614488" y="2708275"/>
            <a:ext cx="4600575" cy="860425"/>
          </a:xfrm>
          <a:prstGeom prst="rightArrow">
            <a:avLst>
              <a:gd name="adj1" fmla="val 50000"/>
              <a:gd name="adj2" fmla="val 84263"/>
            </a:avLst>
          </a:prstGeom>
          <a:solidFill>
            <a:srgbClr val="000066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l-GR" altLang="el-GR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63491" name="Text Box 9"/>
          <p:cNvSpPr txBox="1">
            <a:spLocks noChangeArrowheads="1"/>
          </p:cNvSpPr>
          <p:nvPr/>
        </p:nvSpPr>
        <p:spPr bwMode="auto">
          <a:xfrm>
            <a:off x="2263775" y="2852738"/>
            <a:ext cx="3038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200">
                <a:latin typeface="Calibri" panose="020F0502020204030204" pitchFamily="34" charset="0"/>
              </a:rPr>
              <a:t>Απονιτροποίηση</a:t>
            </a:r>
            <a:endParaRPr lang="en-GB" altLang="el-GR" sz="3200">
              <a:latin typeface="Calibri" panose="020F0502020204030204" pitchFamily="34" charset="0"/>
            </a:endParaRPr>
          </a:p>
        </p:txBody>
      </p:sp>
      <p:sp>
        <p:nvSpPr>
          <p:cNvPr id="63492" name="Text Box 11"/>
          <p:cNvSpPr txBox="1">
            <a:spLocks noChangeArrowheads="1"/>
          </p:cNvSpPr>
          <p:nvPr/>
        </p:nvSpPr>
        <p:spPr bwMode="auto">
          <a:xfrm>
            <a:off x="8153400" y="5334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 sz="4000">
              <a:latin typeface="Calibri" panose="020F0502020204030204" pitchFamily="34" charset="0"/>
            </a:endParaRPr>
          </a:p>
        </p:txBody>
      </p:sp>
      <p:sp>
        <p:nvSpPr>
          <p:cNvPr id="99350" name="Oval 22"/>
          <p:cNvSpPr>
            <a:spLocks noChangeArrowheads="1"/>
          </p:cNvSpPr>
          <p:nvPr/>
        </p:nvSpPr>
        <p:spPr bwMode="auto">
          <a:xfrm>
            <a:off x="6143625" y="2428875"/>
            <a:ext cx="1366838" cy="12255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540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Ν</a:t>
            </a:r>
            <a:r>
              <a:rPr lang="el-GR" sz="5400" baseline="-2500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2</a:t>
            </a:r>
            <a:endParaRPr lang="el-GR" sz="540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24586" name="Oval 23"/>
          <p:cNvSpPr>
            <a:spLocks noChangeArrowheads="1"/>
          </p:cNvSpPr>
          <p:nvPr/>
        </p:nvSpPr>
        <p:spPr bwMode="auto">
          <a:xfrm>
            <a:off x="0" y="2636838"/>
            <a:ext cx="1800225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480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ΝΟ</a:t>
            </a:r>
            <a:r>
              <a:rPr lang="el-GR" sz="4800" baseline="-2500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3</a:t>
            </a:r>
            <a:r>
              <a:rPr lang="el-GR" sz="4800" baseline="3000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-</a:t>
            </a:r>
            <a:endParaRPr lang="el-GR" sz="4800" baseline="-2500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63495" name="AutoShape 28"/>
          <p:cNvSpPr>
            <a:spLocks noChangeArrowheads="1"/>
          </p:cNvSpPr>
          <p:nvPr/>
        </p:nvSpPr>
        <p:spPr bwMode="auto">
          <a:xfrm>
            <a:off x="174625" y="3644900"/>
            <a:ext cx="574675" cy="2232025"/>
          </a:xfrm>
          <a:prstGeom prst="downArrow">
            <a:avLst>
              <a:gd name="adj1" fmla="val 50000"/>
              <a:gd name="adj2" fmla="val 97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63496" name="Text Box 29"/>
          <p:cNvSpPr txBox="1">
            <a:spLocks noChangeArrowheads="1"/>
          </p:cNvSpPr>
          <p:nvPr/>
        </p:nvSpPr>
        <p:spPr bwMode="auto">
          <a:xfrm>
            <a:off x="227013" y="5795963"/>
            <a:ext cx="2562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>
                <a:solidFill>
                  <a:srgbClr val="FFFF00"/>
                </a:solidFill>
                <a:latin typeface="Calibri" panose="020F0502020204030204" pitchFamily="34" charset="0"/>
              </a:rPr>
              <a:t>Υπόγεια νερά</a:t>
            </a:r>
          </a:p>
          <a:p>
            <a:pPr eaLnBrk="1" hangingPunct="1"/>
            <a:r>
              <a:rPr lang="el-GR" altLang="el-GR" sz="2800">
                <a:solidFill>
                  <a:srgbClr val="FFFF00"/>
                </a:solidFill>
                <a:latin typeface="Calibri" panose="020F0502020204030204" pitchFamily="34" charset="0"/>
              </a:rPr>
              <a:t>(νιτρορύπανση)</a:t>
            </a:r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7572375" y="3714750"/>
            <a:ext cx="1581150" cy="12255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540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Ν</a:t>
            </a:r>
            <a:r>
              <a:rPr lang="el-GR" sz="5400" baseline="-2500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2</a:t>
            </a:r>
            <a:r>
              <a:rPr lang="el-GR" sz="540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Ο</a:t>
            </a:r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7858125" y="2071688"/>
            <a:ext cx="2000250" cy="12255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540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ΝΗ</a:t>
            </a:r>
            <a:r>
              <a:rPr lang="el-GR" sz="5400" baseline="-2500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4</a:t>
            </a:r>
            <a:r>
              <a:rPr lang="el-GR" sz="5400" baseline="3000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+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4286250" y="5429250"/>
            <a:ext cx="4264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600">
                <a:latin typeface="Calibri" panose="020F0502020204030204" pitchFamily="34" charset="0"/>
              </a:rPr>
              <a:t>Καταστροφή όζοντος</a:t>
            </a:r>
          </a:p>
        </p:txBody>
      </p:sp>
      <p:sp>
        <p:nvSpPr>
          <p:cNvPr id="20" name="AutoShape 27"/>
          <p:cNvSpPr>
            <a:spLocks noChangeArrowheads="1"/>
          </p:cNvSpPr>
          <p:nvPr/>
        </p:nvSpPr>
        <p:spPr bwMode="auto">
          <a:xfrm>
            <a:off x="8208963" y="4852988"/>
            <a:ext cx="360362" cy="719137"/>
          </a:xfrm>
          <a:prstGeom prst="downArrow">
            <a:avLst>
              <a:gd name="adj1" fmla="val 50000"/>
              <a:gd name="adj2" fmla="val 49890"/>
            </a:avLst>
          </a:prstGeom>
          <a:solidFill>
            <a:schemeClr val="bg1"/>
          </a:solidFill>
          <a:ln w="762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2623220" y="260648"/>
            <a:ext cx="70628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Η τύχη των νιτρικών</a:t>
            </a:r>
          </a:p>
          <a:p>
            <a:pPr algn="ctr">
              <a:defRPr/>
            </a:pPr>
            <a:r>
              <a:rPr lang="el-GR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ιόντων σε αναερόβιες συνθήκες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FF000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FF0000"/>
              </a:solidFill>
              <a:latin typeface="Victorian LET" pitchFamily="2" charset="0"/>
              <a:cs typeface="+mn-cs"/>
            </a:endParaRPr>
          </a:p>
        </p:txBody>
      </p:sp>
      <p:sp>
        <p:nvSpPr>
          <p:cNvPr id="63503" name="AutoShape 17"/>
          <p:cNvSpPr>
            <a:spLocks noChangeArrowheads="1"/>
          </p:cNvSpPr>
          <p:nvPr/>
        </p:nvSpPr>
        <p:spPr bwMode="auto">
          <a:xfrm>
            <a:off x="174625" y="908050"/>
            <a:ext cx="503238" cy="1766888"/>
          </a:xfrm>
          <a:prstGeom prst="downArrow">
            <a:avLst>
              <a:gd name="adj1" fmla="val 50000"/>
              <a:gd name="adj2" fmla="val 87776"/>
            </a:avLst>
          </a:prstGeom>
          <a:solidFill>
            <a:srgbClr val="0000CC">
              <a:alpha val="50195"/>
            </a:srgbClr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63504" name="Text Box 28"/>
          <p:cNvSpPr txBox="1">
            <a:spLocks noChangeArrowheads="1"/>
          </p:cNvSpPr>
          <p:nvPr/>
        </p:nvSpPr>
        <p:spPr bwMode="auto">
          <a:xfrm>
            <a:off x="84138" y="77788"/>
            <a:ext cx="2035175" cy="830262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Νιτρικά λιπάσματα</a:t>
            </a:r>
          </a:p>
        </p:txBody>
      </p:sp>
      <p:sp>
        <p:nvSpPr>
          <p:cNvPr id="63505" name="Rectangle 21"/>
          <p:cNvSpPr>
            <a:spLocks noChangeArrowheads="1"/>
          </p:cNvSpPr>
          <p:nvPr/>
        </p:nvSpPr>
        <p:spPr bwMode="auto">
          <a:xfrm>
            <a:off x="1830388" y="3500438"/>
            <a:ext cx="34178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200">
                <a:solidFill>
                  <a:srgbClr val="FFFF00"/>
                </a:solidFill>
                <a:latin typeface="Calibri" panose="020F0502020204030204" pitchFamily="34" charset="0"/>
              </a:rPr>
              <a:t>Απονιτροποιητικά βακτήρια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8"/>
          <p:cNvSpPr>
            <a:spLocks noChangeArrowheads="1"/>
          </p:cNvSpPr>
          <p:nvPr/>
        </p:nvSpPr>
        <p:spPr bwMode="auto">
          <a:xfrm>
            <a:off x="174625" y="3500438"/>
            <a:ext cx="574675" cy="2376487"/>
          </a:xfrm>
          <a:prstGeom prst="downArrow">
            <a:avLst>
              <a:gd name="adj1" fmla="val 50000"/>
              <a:gd name="adj2" fmla="val 971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1357313" y="2997200"/>
            <a:ext cx="2286000" cy="457200"/>
          </a:xfrm>
          <a:prstGeom prst="rightArrow">
            <a:avLst>
              <a:gd name="adj1" fmla="val 50000"/>
              <a:gd name="adj2" fmla="val 91227"/>
            </a:avLst>
          </a:prstGeom>
          <a:solidFill>
            <a:srgbClr val="0000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cxnSp>
        <p:nvCxnSpPr>
          <p:cNvPr id="79876" name="AutoShape 4"/>
          <p:cNvCxnSpPr>
            <a:cxnSpLocks noChangeShapeType="1"/>
            <a:endCxn id="79894" idx="1"/>
          </p:cNvCxnSpPr>
          <p:nvPr/>
        </p:nvCxnSpPr>
        <p:spPr bwMode="auto">
          <a:xfrm rot="5400000" flipH="1" flipV="1">
            <a:off x="704056" y="1140620"/>
            <a:ext cx="1844675" cy="1319212"/>
          </a:xfrm>
          <a:prstGeom prst="curvedConnector2">
            <a:avLst/>
          </a:prstGeom>
          <a:noFill/>
          <a:ln w="190500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877" name="AutoShape 5"/>
          <p:cNvCxnSpPr>
            <a:cxnSpLocks noChangeShapeType="1"/>
          </p:cNvCxnSpPr>
          <p:nvPr/>
        </p:nvCxnSpPr>
        <p:spPr bwMode="auto">
          <a:xfrm>
            <a:off x="5429250" y="857250"/>
            <a:ext cx="1801813" cy="1779588"/>
          </a:xfrm>
          <a:prstGeom prst="curvedConnector3">
            <a:avLst>
              <a:gd name="adj1" fmla="val 50000"/>
            </a:avLst>
          </a:prstGeom>
          <a:noFill/>
          <a:ln w="190500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6" name="AutoShape 6"/>
          <p:cNvCxnSpPr>
            <a:cxnSpLocks noChangeShapeType="1"/>
            <a:endCxn id="20506" idx="6"/>
          </p:cNvCxnSpPr>
          <p:nvPr/>
        </p:nvCxnSpPr>
        <p:spPr bwMode="auto">
          <a:xfrm rot="5400000">
            <a:off x="4986338" y="3586163"/>
            <a:ext cx="2268537" cy="2243137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7" name="AutoShape 7"/>
          <p:cNvCxnSpPr>
            <a:cxnSpLocks noChangeShapeType="1"/>
          </p:cNvCxnSpPr>
          <p:nvPr/>
        </p:nvCxnSpPr>
        <p:spPr bwMode="auto">
          <a:xfrm rot="10800000">
            <a:off x="895350" y="3716338"/>
            <a:ext cx="2465388" cy="2043112"/>
          </a:xfrm>
          <a:prstGeom prst="curvedConnector2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571625" y="4643438"/>
            <a:ext cx="19002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l-GR" sz="2800" i="1">
                <a:latin typeface="Calibri" panose="020F0502020204030204" pitchFamily="34" charset="0"/>
              </a:rPr>
              <a:t>Nitrobacter</a:t>
            </a:r>
            <a:endParaRPr lang="el-GR" altLang="el-GR" sz="2800" i="1">
              <a:latin typeface="Calibri" panose="020F0502020204030204" pitchFamily="34" charset="0"/>
            </a:endParaRPr>
          </a:p>
          <a:p>
            <a:pPr algn="ctr" eaLnBrk="1" hangingPunct="1"/>
            <a:r>
              <a:rPr lang="el-GR" altLang="el-GR" sz="2800" i="1">
                <a:solidFill>
                  <a:srgbClr val="FFFF00"/>
                </a:solidFill>
                <a:latin typeface="Calibri" panose="020F0502020204030204" pitchFamily="34" charset="0"/>
              </a:rPr>
              <a:t>(βακτήριο)</a:t>
            </a:r>
            <a:endParaRPr lang="en-GB" altLang="el-GR" sz="2800" i="1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1357313" y="2312988"/>
            <a:ext cx="1792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Απο</a:t>
            </a:r>
          </a:p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νιτροποίηση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4857750" y="2286000"/>
            <a:ext cx="1471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Αζωτο</a:t>
            </a:r>
          </a:p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δέσμευση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8153400" y="5334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 sz="4000">
              <a:latin typeface="Calibri" panose="020F0502020204030204" pitchFamily="34" charset="0"/>
            </a:endParaRPr>
          </a:p>
        </p:txBody>
      </p:sp>
      <p:cxnSp>
        <p:nvCxnSpPr>
          <p:cNvPr id="79885" name="AutoShape 13"/>
          <p:cNvCxnSpPr>
            <a:cxnSpLocks noChangeShapeType="1"/>
          </p:cNvCxnSpPr>
          <p:nvPr/>
        </p:nvCxnSpPr>
        <p:spPr bwMode="auto">
          <a:xfrm rot="5400000">
            <a:off x="7496969" y="1861344"/>
            <a:ext cx="1903413" cy="892175"/>
          </a:xfrm>
          <a:prstGeom prst="curvedConnector2">
            <a:avLst/>
          </a:prstGeom>
          <a:noFill/>
          <a:ln w="127000">
            <a:solidFill>
              <a:srgbClr val="FFFF00"/>
            </a:solidFill>
            <a:round/>
            <a:headEnd type="triangle" w="med" len="med"/>
            <a:tailEnd/>
          </a:ln>
          <a:effectLst>
            <a:outerShdw dist="107763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6" name="Text Box 14"/>
          <p:cNvSpPr txBox="1">
            <a:spLocks noChangeArrowheads="1"/>
          </p:cNvSpPr>
          <p:nvPr/>
        </p:nvSpPr>
        <p:spPr bwMode="auto">
          <a:xfrm rot="-3984211">
            <a:off x="7598570" y="2034381"/>
            <a:ext cx="1306512" cy="4603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σύνθεση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 rot="-4183814">
            <a:off x="8816976" y="2414587"/>
            <a:ext cx="1473200" cy="46037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διάσπαση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64527" name="Text Box 16"/>
          <p:cNvSpPr txBox="1">
            <a:spLocks noChangeArrowheads="1"/>
          </p:cNvSpPr>
          <p:nvPr/>
        </p:nvSpPr>
        <p:spPr bwMode="auto">
          <a:xfrm>
            <a:off x="4972050" y="6035675"/>
            <a:ext cx="5222875" cy="8302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Αζωτοδέσμευση: 10</a:t>
            </a:r>
            <a:r>
              <a:rPr lang="el-GR" altLang="el-GR" baseline="30000">
                <a:latin typeface="Calibri" panose="020F0502020204030204" pitchFamily="34" charset="0"/>
              </a:rPr>
              <a:t>11 </a:t>
            </a:r>
            <a:r>
              <a:rPr lang="en-US" altLang="el-GR">
                <a:latin typeface="Calibri" panose="020F0502020204030204" pitchFamily="34" charset="0"/>
              </a:rPr>
              <a:t>kg</a:t>
            </a:r>
            <a:r>
              <a:rPr lang="el-GR" altLang="el-GR">
                <a:latin typeface="Calibri" panose="020F0502020204030204" pitchFamily="34" charset="0"/>
              </a:rPr>
              <a:t> Ν</a:t>
            </a:r>
            <a:r>
              <a:rPr lang="en-US" altLang="el-GR">
                <a:latin typeface="Calibri" panose="020F0502020204030204" pitchFamily="34" charset="0"/>
              </a:rPr>
              <a:t>/</a:t>
            </a:r>
            <a:r>
              <a:rPr lang="el-GR" altLang="el-GR">
                <a:latin typeface="Calibri" panose="020F0502020204030204" pitchFamily="34" charset="0"/>
              </a:rPr>
              <a:t>έτος</a:t>
            </a:r>
          </a:p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Αζωτούχα λιπάσματα: 8</a:t>
            </a:r>
            <a:r>
              <a:rPr lang="en-US" altLang="el-GR">
                <a:latin typeface="Calibri" panose="020F0502020204030204" pitchFamily="34" charset="0"/>
              </a:rPr>
              <a:t>x10</a:t>
            </a:r>
            <a:r>
              <a:rPr lang="en-US" altLang="el-GR" baseline="30000">
                <a:latin typeface="Calibri" panose="020F0502020204030204" pitchFamily="34" charset="0"/>
              </a:rPr>
              <a:t>10</a:t>
            </a:r>
            <a:r>
              <a:rPr lang="en-US" altLang="el-GR">
                <a:latin typeface="Calibri" panose="020F0502020204030204" pitchFamily="34" charset="0"/>
              </a:rPr>
              <a:t> kg</a:t>
            </a:r>
            <a:r>
              <a:rPr lang="el-GR" altLang="el-GR">
                <a:latin typeface="Calibri" panose="020F0502020204030204" pitchFamily="34" charset="0"/>
              </a:rPr>
              <a:t> Ν</a:t>
            </a:r>
            <a:r>
              <a:rPr lang="en-US" altLang="el-GR">
                <a:latin typeface="Calibri" panose="020F0502020204030204" pitchFamily="34" charset="0"/>
              </a:rPr>
              <a:t>/</a:t>
            </a:r>
            <a:r>
              <a:rPr lang="el-GR" altLang="el-GR">
                <a:latin typeface="Calibri" panose="020F0502020204030204" pitchFamily="34" charset="0"/>
              </a:rPr>
              <a:t>έτος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79889" name="AutoShape 17"/>
          <p:cNvSpPr>
            <a:spLocks noChangeArrowheads="1"/>
          </p:cNvSpPr>
          <p:nvPr/>
        </p:nvSpPr>
        <p:spPr bwMode="auto">
          <a:xfrm>
            <a:off x="174625" y="908050"/>
            <a:ext cx="503238" cy="1766888"/>
          </a:xfrm>
          <a:prstGeom prst="downArrow">
            <a:avLst>
              <a:gd name="adj1" fmla="val 50000"/>
              <a:gd name="adj2" fmla="val 87776"/>
            </a:avLst>
          </a:prstGeom>
          <a:solidFill>
            <a:srgbClr val="0000CC">
              <a:alpha val="50195"/>
            </a:srgbClr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79890" name="AutoShape 18"/>
          <p:cNvSpPr>
            <a:spLocks noChangeArrowheads="1"/>
          </p:cNvSpPr>
          <p:nvPr/>
        </p:nvSpPr>
        <p:spPr bwMode="auto">
          <a:xfrm>
            <a:off x="7519988" y="3643313"/>
            <a:ext cx="565150" cy="1143000"/>
          </a:xfrm>
          <a:prstGeom prst="upArrow">
            <a:avLst>
              <a:gd name="adj1" fmla="val 50000"/>
              <a:gd name="adj2" fmla="val 33708"/>
            </a:avLst>
          </a:prstGeom>
          <a:solidFill>
            <a:srgbClr val="0000CC">
              <a:alpha val="50195"/>
            </a:srgbClr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cxnSp>
        <p:nvCxnSpPr>
          <p:cNvPr id="79891" name="AutoShape 19"/>
          <p:cNvCxnSpPr>
            <a:cxnSpLocks noChangeShapeType="1"/>
          </p:cNvCxnSpPr>
          <p:nvPr/>
        </p:nvCxnSpPr>
        <p:spPr bwMode="auto">
          <a:xfrm rot="5400000">
            <a:off x="7950200" y="1990725"/>
            <a:ext cx="1798638" cy="1074738"/>
          </a:xfrm>
          <a:prstGeom prst="curvedConnector2">
            <a:avLst/>
          </a:prstGeom>
          <a:noFill/>
          <a:ln w="127000">
            <a:solidFill>
              <a:srgbClr val="FFFF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786313" y="4214813"/>
            <a:ext cx="22764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l-GR" sz="2800" i="1">
                <a:latin typeface="Calibri" panose="020F0502020204030204" pitchFamily="34" charset="0"/>
              </a:rPr>
              <a:t>Nitrosomonas</a:t>
            </a:r>
            <a:endParaRPr lang="el-GR" altLang="el-GR" sz="2800" i="1">
              <a:latin typeface="Calibri" panose="020F0502020204030204" pitchFamily="34" charset="0"/>
            </a:endParaRPr>
          </a:p>
          <a:p>
            <a:pPr algn="ctr" eaLnBrk="1" hangingPunct="1"/>
            <a:r>
              <a:rPr lang="el-GR" altLang="el-GR" sz="2800" i="1">
                <a:solidFill>
                  <a:srgbClr val="FFFF00"/>
                </a:solidFill>
                <a:latin typeface="Calibri" panose="020F0502020204030204" pitchFamily="34" charset="0"/>
              </a:rPr>
              <a:t>(βακτήριο)</a:t>
            </a:r>
            <a:endParaRPr lang="en-GB" altLang="el-GR" sz="2800" i="1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64532" name="Text Box 21"/>
          <p:cNvSpPr txBox="1">
            <a:spLocks noChangeArrowheads="1"/>
          </p:cNvSpPr>
          <p:nvPr/>
        </p:nvSpPr>
        <p:spPr bwMode="auto">
          <a:xfrm>
            <a:off x="3429000" y="3857625"/>
            <a:ext cx="1233488" cy="83026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ΚΥΚΛΟΣ</a:t>
            </a:r>
          </a:p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ΑΖΩΤΟΥ</a:t>
            </a:r>
            <a:endParaRPr lang="en-GB" altLang="el-GR">
              <a:latin typeface="Calibri" panose="020F0502020204030204" pitchFamily="34" charset="0"/>
            </a:endParaRPr>
          </a:p>
        </p:txBody>
      </p:sp>
      <p:sp>
        <p:nvSpPr>
          <p:cNvPr id="79894" name="Text Box 22"/>
          <p:cNvSpPr txBox="1">
            <a:spLocks noChangeArrowheads="1"/>
          </p:cNvSpPr>
          <p:nvPr/>
        </p:nvSpPr>
        <p:spPr bwMode="auto">
          <a:xfrm>
            <a:off x="2286000" y="0"/>
            <a:ext cx="3552825" cy="17541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000">
                <a:solidFill>
                  <a:schemeClr val="bg1"/>
                </a:solidFill>
                <a:latin typeface="Calibri" panose="020F0502020204030204" pitchFamily="34" charset="0"/>
              </a:rPr>
              <a:t>Πρόσληψη και αναγωγή</a:t>
            </a:r>
            <a:endParaRPr lang="en-US" altLang="el-GR" sz="4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l-GR" altLang="el-GR" sz="2800">
                <a:solidFill>
                  <a:schemeClr val="bg1"/>
                </a:solidFill>
                <a:latin typeface="Calibri" panose="020F0502020204030204" pitchFamily="34" charset="0"/>
              </a:rPr>
              <a:t>στα φυτά</a:t>
            </a:r>
            <a:endParaRPr lang="en-GB" altLang="el-GR" sz="2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503" name="Oval 23"/>
          <p:cNvSpPr>
            <a:spLocks noChangeArrowheads="1"/>
          </p:cNvSpPr>
          <p:nvPr/>
        </p:nvSpPr>
        <p:spPr bwMode="auto">
          <a:xfrm>
            <a:off x="6715125" y="2708275"/>
            <a:ext cx="1411288" cy="10080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64535" name="Oval 24"/>
          <p:cNvSpPr>
            <a:spLocks noChangeArrowheads="1"/>
          </p:cNvSpPr>
          <p:nvPr/>
        </p:nvSpPr>
        <p:spPr bwMode="auto">
          <a:xfrm>
            <a:off x="3643313" y="2857500"/>
            <a:ext cx="995362" cy="8588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el-GR" altLang="el-GR" sz="4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0" y="2636838"/>
            <a:ext cx="1428750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506" name="Oval 26"/>
          <p:cNvSpPr>
            <a:spLocks noChangeArrowheads="1"/>
          </p:cNvSpPr>
          <p:nvPr/>
        </p:nvSpPr>
        <p:spPr bwMode="auto">
          <a:xfrm>
            <a:off x="3198813" y="5300663"/>
            <a:ext cx="1800225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ΝΟ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endParaRPr lang="el-GR" altLang="el-GR" sz="4800" baseline="-25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9899" name="Text Box 27"/>
          <p:cNvSpPr txBox="1">
            <a:spLocks noChangeArrowheads="1"/>
          </p:cNvSpPr>
          <p:nvPr/>
        </p:nvSpPr>
        <p:spPr bwMode="auto">
          <a:xfrm>
            <a:off x="7643813" y="4581525"/>
            <a:ext cx="2035175" cy="830263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Αμμωνιακά λιπάσματα</a:t>
            </a:r>
          </a:p>
        </p:txBody>
      </p:sp>
      <p:sp>
        <p:nvSpPr>
          <p:cNvPr id="79900" name="Text Box 28"/>
          <p:cNvSpPr txBox="1">
            <a:spLocks noChangeArrowheads="1"/>
          </p:cNvSpPr>
          <p:nvPr/>
        </p:nvSpPr>
        <p:spPr bwMode="auto">
          <a:xfrm>
            <a:off x="0" y="0"/>
            <a:ext cx="2035175" cy="830263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latin typeface="Calibri" panose="020F0502020204030204" pitchFamily="34" charset="0"/>
              </a:rPr>
              <a:t>Νιτρικά λιπάσματα</a:t>
            </a:r>
          </a:p>
        </p:txBody>
      </p:sp>
      <p:sp>
        <p:nvSpPr>
          <p:cNvPr id="79901" name="Oval 29"/>
          <p:cNvSpPr>
            <a:spLocks noChangeArrowheads="1"/>
          </p:cNvSpPr>
          <p:nvPr/>
        </p:nvSpPr>
        <p:spPr bwMode="auto">
          <a:xfrm>
            <a:off x="2571750" y="5849938"/>
            <a:ext cx="985838" cy="7223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Η</a:t>
            </a:r>
            <a:r>
              <a:rPr lang="el-GR" altLang="el-GR" sz="4800" baseline="30000">
                <a:solidFill>
                  <a:schemeClr val="bg1"/>
                </a:solidFill>
                <a:latin typeface="Calibri" panose="020F0502020204030204" pitchFamily="34" charset="0"/>
              </a:rPr>
              <a:t>+</a:t>
            </a:r>
            <a:endParaRPr lang="el-GR" altLang="el-GR" sz="4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9903" name="Oval 31"/>
          <p:cNvSpPr>
            <a:spLocks noChangeArrowheads="1"/>
          </p:cNvSpPr>
          <p:nvPr/>
        </p:nvSpPr>
        <p:spPr bwMode="auto">
          <a:xfrm>
            <a:off x="6786563" y="2708275"/>
            <a:ext cx="1339850" cy="10080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solidFill>
                  <a:schemeClr val="bg1"/>
                </a:solidFill>
                <a:latin typeface="Calibri" panose="020F0502020204030204" pitchFamily="34" charset="0"/>
              </a:rPr>
              <a:t>ΝΗ</a:t>
            </a:r>
            <a:r>
              <a:rPr lang="el-GR" altLang="el-GR" sz="4400" baseline="-2500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r>
              <a:rPr lang="el-GR" altLang="el-GR" sz="4400" baseline="30000">
                <a:solidFill>
                  <a:schemeClr val="bg1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-61913" y="5795963"/>
            <a:ext cx="2562226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>
                <a:solidFill>
                  <a:srgbClr val="FFFF00"/>
                </a:solidFill>
                <a:latin typeface="Calibri" panose="020F0502020204030204" pitchFamily="34" charset="0"/>
              </a:rPr>
              <a:t>Υπόγεια νερά</a:t>
            </a:r>
          </a:p>
          <a:p>
            <a:pPr eaLnBrk="1" hangingPunct="1"/>
            <a:r>
              <a:rPr lang="el-GR" altLang="el-GR" sz="2800">
                <a:solidFill>
                  <a:srgbClr val="FFFF00"/>
                </a:solidFill>
                <a:latin typeface="Calibri" panose="020F0502020204030204" pitchFamily="34" charset="0"/>
              </a:rPr>
              <a:t>(νιτρορύπανση)</a:t>
            </a:r>
          </a:p>
        </p:txBody>
      </p:sp>
      <p:sp>
        <p:nvSpPr>
          <p:cNvPr id="79875" name="AutoShape 3"/>
          <p:cNvSpPr>
            <a:spLocks noChangeArrowheads="1"/>
          </p:cNvSpPr>
          <p:nvPr/>
        </p:nvSpPr>
        <p:spPr bwMode="auto">
          <a:xfrm>
            <a:off x="4638675" y="2997200"/>
            <a:ext cx="2147888" cy="457200"/>
          </a:xfrm>
          <a:prstGeom prst="rightArrow">
            <a:avLst>
              <a:gd name="adj1" fmla="val 50000"/>
              <a:gd name="adj2" fmla="val 102441"/>
            </a:avLst>
          </a:prstGeom>
          <a:solidFill>
            <a:srgbClr val="0000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FF000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FF0000"/>
              </a:solidFill>
              <a:latin typeface="Victorian LET" pitchFamily="2" charset="0"/>
              <a:cs typeface="+mn-cs"/>
            </a:endParaRPr>
          </a:p>
        </p:txBody>
      </p:sp>
      <p:sp>
        <p:nvSpPr>
          <p:cNvPr id="64545" name="Oval 33"/>
          <p:cNvSpPr>
            <a:spLocks noChangeArrowheads="1"/>
          </p:cNvSpPr>
          <p:nvPr/>
        </p:nvSpPr>
        <p:spPr bwMode="auto">
          <a:xfrm>
            <a:off x="7735888" y="0"/>
            <a:ext cx="2551112" cy="1412875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latin typeface="Calibri" panose="020F0502020204030204" pitchFamily="34" charset="0"/>
              </a:rPr>
              <a:t>Οργανική ύλη</a:t>
            </a:r>
            <a:endParaRPr lang="en-GB" altLang="el-GR" sz="280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471613" y="404813"/>
            <a:ext cx="5332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l-GR" sz="3600">
                <a:latin typeface="Calibri" panose="020F0502020204030204" pitchFamily="34" charset="0"/>
              </a:rPr>
              <a:t>NO</a:t>
            </a:r>
            <a:r>
              <a:rPr lang="en-US" altLang="el-GR" sz="3600" baseline="-25000">
                <a:latin typeface="Calibri" panose="020F0502020204030204" pitchFamily="34" charset="0"/>
              </a:rPr>
              <a:t>3</a:t>
            </a:r>
            <a:r>
              <a:rPr lang="en-US" altLang="el-GR" sz="3600" baseline="30000">
                <a:latin typeface="Calibri" panose="020F0502020204030204" pitchFamily="34" charset="0"/>
              </a:rPr>
              <a:t>- </a:t>
            </a:r>
            <a:r>
              <a:rPr lang="en-US" altLang="el-GR" sz="3600">
                <a:latin typeface="Calibri" panose="020F0502020204030204" pitchFamily="34" charset="0"/>
                <a:sym typeface="Symbol" panose="05050102010706020507" pitchFamily="18" charset="2"/>
              </a:rPr>
              <a:t>NO</a:t>
            </a:r>
            <a:r>
              <a:rPr lang="en-US" altLang="el-GR" sz="3600" baseline="-25000">
                <a:latin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l-GR" sz="3600" baseline="30000">
                <a:latin typeface="Calibri" panose="020F0502020204030204" pitchFamily="34" charset="0"/>
                <a:sym typeface="Symbol" panose="05050102010706020507" pitchFamily="18" charset="2"/>
              </a:rPr>
              <a:t>-</a:t>
            </a:r>
            <a:r>
              <a:rPr lang="en-US" altLang="el-GR" sz="3600">
                <a:latin typeface="Calibri" panose="020F0502020204030204" pitchFamily="34" charset="0"/>
                <a:sym typeface="Symbol" panose="05050102010706020507" pitchFamily="18" charset="2"/>
              </a:rPr>
              <a:t>NH</a:t>
            </a:r>
            <a:r>
              <a:rPr lang="en-US" altLang="el-GR" sz="3600" baseline="-25000">
                <a:latin typeface="Calibri" panose="020F0502020204030204" pitchFamily="34" charset="0"/>
                <a:sym typeface="Symbol" panose="05050102010706020507" pitchFamily="18" charset="2"/>
              </a:rPr>
              <a:t>4</a:t>
            </a:r>
            <a:r>
              <a:rPr lang="en-US" altLang="el-GR" sz="3600" baseline="30000">
                <a:latin typeface="Calibri" panose="020F0502020204030204" pitchFamily="34" charset="0"/>
                <a:sym typeface="Symbol" panose="05050102010706020507" pitchFamily="18" charset="2"/>
              </a:rPr>
              <a:t>+</a:t>
            </a:r>
          </a:p>
          <a:p>
            <a:pPr algn="ctr" eaLnBrk="1" hangingPunct="1"/>
            <a:r>
              <a:rPr lang="el-GR" altLang="el-GR" sz="3600">
                <a:solidFill>
                  <a:srgbClr val="FFFF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(φυτά, βακτήρια, μύκητες)</a:t>
            </a:r>
            <a:endParaRPr lang="el-GR" altLang="el-GR" sz="36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79874" grpId="0" animBg="1"/>
      <p:bldP spid="20488" grpId="0"/>
      <p:bldP spid="79881" grpId="0"/>
      <p:bldP spid="79882" grpId="0"/>
      <p:bldP spid="79886" grpId="0" animBg="1"/>
      <p:bldP spid="79887" grpId="0" animBg="1"/>
      <p:bldP spid="79889" grpId="0" animBg="1"/>
      <p:bldP spid="79890" grpId="0" animBg="1"/>
      <p:bldP spid="20500" grpId="0"/>
      <p:bldP spid="79894" grpId="0" animBg="1"/>
      <p:bldP spid="79894" grpId="1" animBg="1"/>
      <p:bldP spid="20503" grpId="0" animBg="1"/>
      <p:bldP spid="20505" grpId="0" animBg="1"/>
      <p:bldP spid="20506" grpId="0" animBg="1"/>
      <p:bldP spid="79899" grpId="0" animBg="1"/>
      <p:bldP spid="79900" grpId="0" animBg="1"/>
      <p:bldP spid="79901" grpId="0" animBg="1"/>
      <p:bldP spid="79903" grpId="0" animBg="1"/>
      <p:bldP spid="37" grpId="0"/>
      <p:bldP spid="79875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latin typeface="Calibri" panose="020F0502020204030204" pitchFamily="34" charset="0"/>
              </a:rPr>
              <a:t>Περιεχόμενα ενότητας</a:t>
            </a:r>
            <a:r>
              <a:rPr lang="en-US" altLang="el-GR" b="1" smtClean="0">
                <a:latin typeface="Calibri" panose="020F0502020204030204" pitchFamily="34" charset="0"/>
              </a:rPr>
              <a:t> (2)</a:t>
            </a:r>
            <a:endParaRPr lang="el-GR" altLang="el-GR" b="1" smtClean="0">
              <a:latin typeface="Calibri" panose="020F0502020204030204" pitchFamily="34" charset="0"/>
            </a:endParaRPr>
          </a:p>
        </p:txBody>
      </p:sp>
      <p:sp>
        <p:nvSpPr>
          <p:cNvPr id="10243" name="Περιεχόμενα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/>
          <a:lstStyle/>
          <a:p>
            <a:pPr lvl="1" eaLnBrk="1" hangingPunct="1">
              <a:buFont typeface="Times New Roman" panose="02020603050405020304" pitchFamily="18" charset="0"/>
              <a:buAutoNum type="romanLcPeriod"/>
            </a:pPr>
            <a:r>
              <a:rPr lang="el-GR" altLang="el-GR" sz="2600" smtClean="0">
                <a:latin typeface="Calibri" panose="020F0502020204030204" pitchFamily="34" charset="0"/>
              </a:rPr>
              <a:t>Τα απονιτροποιητικά βακτήρια.</a:t>
            </a:r>
          </a:p>
          <a:p>
            <a:pPr lvl="1" eaLnBrk="1" hangingPunct="1">
              <a:buFont typeface="Times New Roman" panose="02020603050405020304" pitchFamily="18" charset="0"/>
              <a:buAutoNum type="romanLcPeriod"/>
            </a:pPr>
            <a:r>
              <a:rPr lang="el-GR" altLang="el-GR" sz="2600" smtClean="0">
                <a:latin typeface="Calibri" panose="020F0502020204030204" pitchFamily="34" charset="0"/>
              </a:rPr>
              <a:t>Η νιτρορύπανση των υπόγειων υδάτων.</a:t>
            </a:r>
          </a:p>
          <a:p>
            <a:pPr>
              <a:buFont typeface="Times New Roman" panose="02020603050405020304" pitchFamily="18" charset="0"/>
              <a:buAutoNum type="arabicPeriod" startAt="2"/>
            </a:pPr>
            <a:r>
              <a:rPr lang="el-GR" altLang="el-GR" sz="2800" smtClean="0">
                <a:latin typeface="Calibri" panose="020F0502020204030204" pitchFamily="34" charset="0"/>
              </a:rPr>
              <a:t>Ο κύκλος της ουρίας.</a:t>
            </a:r>
          </a:p>
          <a:p>
            <a:pPr>
              <a:buFont typeface="Times New Roman" panose="02020603050405020304" pitchFamily="18" charset="0"/>
              <a:buAutoNum type="arabicPeriod" startAt="2"/>
            </a:pPr>
            <a:r>
              <a:rPr lang="el-GR" altLang="el-GR" sz="2800" smtClean="0">
                <a:latin typeface="Calibri" panose="020F0502020204030204" pitchFamily="34" charset="0"/>
              </a:rPr>
              <a:t>Τα αμινοξέα ως πρόδρομα μόρια άλλων μορίων με βιολογική δράση.</a:t>
            </a:r>
          </a:p>
          <a:p>
            <a:pPr lvl="1" eaLnBrk="1" hangingPunct="1">
              <a:buFont typeface="Times New Roman" panose="02020603050405020304" pitchFamily="18" charset="0"/>
              <a:buAutoNum type="romanLcPeriod"/>
            </a:pPr>
            <a:endParaRPr lang="el-GR" altLang="el-GR" sz="2400" smtClean="0">
              <a:latin typeface="Calibri" panose="020F0502020204030204" pitchFamily="34" charset="0"/>
            </a:endParaRPr>
          </a:p>
          <a:p>
            <a:pPr lvl="1" eaLnBrk="1" hangingPunct="1">
              <a:buFont typeface="Times New Roman" panose="02020603050405020304" pitchFamily="18" charset="0"/>
              <a:buAutoNum type="romanLcPeriod"/>
            </a:pPr>
            <a:endParaRPr lang="el-GR" altLang="el-GR" sz="2700" smtClean="0">
              <a:latin typeface="Calibri" panose="020F0502020204030204" pitchFamily="34" charset="0"/>
            </a:endParaRPr>
          </a:p>
        </p:txBody>
      </p:sp>
      <p:sp>
        <p:nvSpPr>
          <p:cNvPr id="10244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A7B00A-6A9C-4B72-942B-60D3744EF45E}" type="slidenum">
              <a:rPr lang="el-GR" altLang="el-GR" sz="1400" b="0"/>
              <a:pPr eaLnBrk="1" hangingPunct="1"/>
              <a:t>6</a:t>
            </a:fld>
            <a:endParaRPr lang="el-GR" altLang="el-GR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0399713" cy="672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-19050" y="115888"/>
            <a:ext cx="10287000" cy="23098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600">
                <a:solidFill>
                  <a:srgbClr val="FFFFFF"/>
                </a:solidFill>
                <a:latin typeface="Calibri" panose="020F0502020204030204" pitchFamily="34" charset="0"/>
              </a:rPr>
              <a:t>ΚΑΤΑΒΟΛΙΣΜΟΣ ΤΩΝ ΑΖΩΤΟΥΧΩΝ ΟΥΣΙΩΝ:</a:t>
            </a:r>
          </a:p>
          <a:p>
            <a:pPr algn="ctr" eaLnBrk="1" hangingPunct="1"/>
            <a:endParaRPr lang="el-GR" altLang="el-GR" sz="36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l-GR" altLang="el-GR" sz="3600">
                <a:solidFill>
                  <a:srgbClr val="FFFF00"/>
                </a:solidFill>
                <a:latin typeface="Calibri" panose="020F0502020204030204" pitchFamily="34" charset="0"/>
              </a:rPr>
              <a:t>ΜΗΧΑΝΙΣΜΟΙ ΑΠΟΜΑΚΡΥΝΣΗΣ ΠΕΡΙΣΣΕΙΑΣ ΑΖΩΤΟΥ ΣΤΟΥΣ ΖΩΙΚΟΥΣ ΟΡΓΑΝΙΣΜΟΥΣ</a:t>
            </a:r>
          </a:p>
        </p:txBody>
      </p:sp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-19050" y="2565400"/>
            <a:ext cx="10287000" cy="39703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AutoNum type="arabicPeriod"/>
            </a:pPr>
            <a:r>
              <a:rPr lang="el-GR" altLang="el-GR" sz="3600">
                <a:solidFill>
                  <a:srgbClr val="FFFFFF"/>
                </a:solidFill>
                <a:latin typeface="Calibri" panose="020F0502020204030204" pitchFamily="34" charset="0"/>
              </a:rPr>
              <a:t>Απομάκρυνση της αμινικής ομάδας με αντιδράσεις απαμίνωσης (αμινοξέα, νουκλεοτίδια, άλλες αζωτούχες ουσίες).</a:t>
            </a:r>
          </a:p>
          <a:p>
            <a:pPr algn="ctr" eaLnBrk="1" hangingPunct="1">
              <a:buFontTx/>
              <a:buAutoNum type="arabicPeriod"/>
            </a:pPr>
            <a:r>
              <a:rPr lang="el-GR" altLang="el-GR" sz="3600">
                <a:solidFill>
                  <a:srgbClr val="FFFFFF"/>
                </a:solidFill>
                <a:latin typeface="Calibri" panose="020F0502020204030204" pitchFamily="34" charset="0"/>
              </a:rPr>
              <a:t>Απομάκρυνση/απέκκριση του αζώτου των ετεροκυκλικών δακτυλίων των νουκλεοτιδίων.</a:t>
            </a:r>
          </a:p>
          <a:p>
            <a:pPr algn="ctr" eaLnBrk="1" hangingPunct="1">
              <a:buFontTx/>
              <a:buAutoNum type="arabicPeriod"/>
            </a:pPr>
            <a:r>
              <a:rPr lang="el-GR" altLang="el-GR" sz="3600">
                <a:solidFill>
                  <a:srgbClr val="FFFFFF"/>
                </a:solidFill>
                <a:latin typeface="Calibri" panose="020F0502020204030204" pitchFamily="34" charset="0"/>
              </a:rPr>
              <a:t>Απέκκριση των αμινοομάδων και του αμμωνιακού αζώτου (κύκλος ουρίας).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ChangeArrowheads="1"/>
          </p:cNvSpPr>
          <p:nvPr/>
        </p:nvSpPr>
        <p:spPr bwMode="auto">
          <a:xfrm>
            <a:off x="390525" y="325438"/>
            <a:ext cx="96488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AutoNum type="arabicPeriod"/>
            </a:pPr>
            <a:r>
              <a:rPr lang="el-GR" altLang="el-GR" sz="2800">
                <a:solidFill>
                  <a:srgbClr val="FFFFFF"/>
                </a:solidFill>
                <a:latin typeface="Calibri" panose="020F0502020204030204" pitchFamily="34" charset="0"/>
              </a:rPr>
              <a:t>Απομάκρυνση αζώτου αμινικής ομάδας με αντιδράσεις απαμίνωσης (αμινοξέα, νουκλεοτίδια, άλλες αζωτούχες ουσίες)</a:t>
            </a:r>
          </a:p>
        </p:txBody>
      </p:sp>
      <p:sp>
        <p:nvSpPr>
          <p:cNvPr id="3" name="Rectangle 2"/>
          <p:cNvSpPr/>
          <p:nvPr/>
        </p:nvSpPr>
        <p:spPr>
          <a:xfrm>
            <a:off x="430213" y="2276475"/>
            <a:ext cx="9577387" cy="3868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ctr">
              <a:buFont typeface="+mj-lt"/>
              <a:buAutoNum type="alphaUcPeriod"/>
              <a:defRPr/>
            </a:pPr>
            <a:r>
              <a:rPr lang="el-GR" sz="3200" dirty="0">
                <a:solidFill>
                  <a:srgbClr val="FFFF00"/>
                </a:solidFill>
                <a:latin typeface="Calibri" pitchFamily="34" charset="0"/>
                <a:cs typeface="+mn-cs"/>
              </a:rPr>
              <a:t>Η ΟΞΕΙΔΩΤΙΚΗ ΑΠΑΜΙΝΩΣΗ: συνδυασμένη δράση των </a:t>
            </a:r>
            <a:r>
              <a:rPr lang="el-GR" sz="3200" dirty="0" err="1">
                <a:solidFill>
                  <a:srgbClr val="FFFF00"/>
                </a:solidFill>
                <a:latin typeface="Calibri" pitchFamily="34" charset="0"/>
                <a:cs typeface="+mn-cs"/>
              </a:rPr>
              <a:t>οξειδασών</a:t>
            </a:r>
            <a:r>
              <a:rPr lang="el-GR" sz="3200" dirty="0">
                <a:solidFill>
                  <a:srgbClr val="FFFF00"/>
                </a:solidFill>
                <a:latin typeface="Calibri" pitchFamily="34" charset="0"/>
                <a:cs typeface="+mn-cs"/>
              </a:rPr>
              <a:t> και της </a:t>
            </a:r>
            <a:r>
              <a:rPr lang="el-GR" sz="3200" dirty="0" err="1">
                <a:solidFill>
                  <a:srgbClr val="FFFF00"/>
                </a:solidFill>
                <a:latin typeface="Calibri" pitchFamily="34" charset="0"/>
                <a:cs typeface="+mn-cs"/>
              </a:rPr>
              <a:t>καταλάσης</a:t>
            </a:r>
            <a:endParaRPr lang="el-GR" sz="3200" dirty="0">
              <a:solidFill>
                <a:srgbClr val="FFFF00"/>
              </a:solidFill>
              <a:latin typeface="Calibri" pitchFamily="34" charset="0"/>
              <a:cs typeface="+mn-cs"/>
            </a:endParaRPr>
          </a:p>
          <a:p>
            <a:pPr algn="ctr">
              <a:defRPr/>
            </a:pPr>
            <a:endParaRPr lang="el-GR" sz="3200" dirty="0">
              <a:solidFill>
                <a:srgbClr val="FFFFFF"/>
              </a:solidFill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l-GR" sz="3200" dirty="0" err="1">
                <a:solidFill>
                  <a:srgbClr val="FFFFFF"/>
                </a:solidFill>
                <a:latin typeface="Calibri" pitchFamily="34" charset="0"/>
                <a:cs typeface="+mn-cs"/>
              </a:rPr>
              <a:t>Αμινοξύ</a:t>
            </a:r>
            <a:r>
              <a:rPr lang="el-GR" sz="3200" dirty="0">
                <a:solidFill>
                  <a:srgbClr val="FFFFFF"/>
                </a:solidFill>
                <a:latin typeface="Calibri" pitchFamily="34" charset="0"/>
                <a:cs typeface="+mn-cs"/>
              </a:rPr>
              <a:t> + Η</a:t>
            </a:r>
            <a:r>
              <a:rPr lang="el-GR" sz="3200" baseline="-25000" dirty="0">
                <a:solidFill>
                  <a:srgbClr val="FFFFFF"/>
                </a:solidFill>
                <a:latin typeface="Calibri" pitchFamily="34" charset="0"/>
                <a:cs typeface="+mn-cs"/>
              </a:rPr>
              <a:t>2</a:t>
            </a:r>
            <a:r>
              <a:rPr lang="el-GR" sz="3200" dirty="0">
                <a:solidFill>
                  <a:srgbClr val="FFFFFF"/>
                </a:solidFill>
                <a:latin typeface="Calibri" pitchFamily="34" charset="0"/>
                <a:cs typeface="+mn-cs"/>
              </a:rPr>
              <a:t>Ο  </a:t>
            </a:r>
            <a:r>
              <a:rPr lang="el-GR" sz="3200" dirty="0">
                <a:solidFill>
                  <a:srgbClr val="FFFFFF"/>
                </a:solidFill>
                <a:latin typeface="Calibri" pitchFamily="34" charset="0"/>
                <a:cs typeface="+mn-cs"/>
                <a:sym typeface="Symbol"/>
              </a:rPr>
              <a:t> α-</a:t>
            </a:r>
            <a:r>
              <a:rPr lang="el-GR" sz="3200" dirty="0" err="1">
                <a:solidFill>
                  <a:srgbClr val="FFFFFF"/>
                </a:solidFill>
                <a:latin typeface="Calibri" pitchFamily="34" charset="0"/>
                <a:cs typeface="+mn-cs"/>
                <a:sym typeface="Symbol"/>
              </a:rPr>
              <a:t>κετοξύ</a:t>
            </a:r>
            <a:r>
              <a:rPr lang="el-GR" sz="3200" dirty="0">
                <a:solidFill>
                  <a:srgbClr val="FFFFFF"/>
                </a:solidFill>
                <a:latin typeface="Calibri" pitchFamily="34" charset="0"/>
                <a:cs typeface="+mn-cs"/>
                <a:sym typeface="Symbol"/>
              </a:rPr>
              <a:t> + ΝΗ</a:t>
            </a:r>
            <a:r>
              <a:rPr lang="el-GR" sz="3200" baseline="-25000" dirty="0">
                <a:solidFill>
                  <a:srgbClr val="FFFFFF"/>
                </a:solidFill>
                <a:latin typeface="Calibri" pitchFamily="34" charset="0"/>
                <a:cs typeface="+mn-cs"/>
                <a:sym typeface="Symbol"/>
              </a:rPr>
              <a:t>4</a:t>
            </a:r>
            <a:r>
              <a:rPr lang="el-GR" sz="3200" baseline="30000" dirty="0">
                <a:solidFill>
                  <a:srgbClr val="FFFFFF"/>
                </a:solidFill>
                <a:latin typeface="Calibri" pitchFamily="34" charset="0"/>
                <a:cs typeface="+mn-cs"/>
                <a:sym typeface="Symbol"/>
              </a:rPr>
              <a:t>+</a:t>
            </a:r>
            <a:r>
              <a:rPr lang="el-GR" sz="3200" dirty="0">
                <a:solidFill>
                  <a:srgbClr val="FFFFFF"/>
                </a:solidFill>
                <a:latin typeface="Calibri" pitchFamily="34" charset="0"/>
                <a:cs typeface="+mn-cs"/>
                <a:sym typeface="Symbol"/>
              </a:rPr>
              <a:t> + </a:t>
            </a:r>
            <a:r>
              <a:rPr lang="el-GR" sz="3200" dirty="0">
                <a:solidFill>
                  <a:srgbClr val="FFFF00"/>
                </a:solidFill>
                <a:latin typeface="Calibri" pitchFamily="34" charset="0"/>
                <a:cs typeface="+mn-cs"/>
                <a:sym typeface="Symbol"/>
              </a:rPr>
              <a:t>Η</a:t>
            </a:r>
            <a:r>
              <a:rPr lang="el-GR" sz="3200" baseline="-25000" dirty="0">
                <a:solidFill>
                  <a:srgbClr val="FFFF00"/>
                </a:solidFill>
                <a:latin typeface="Calibri" pitchFamily="34" charset="0"/>
                <a:cs typeface="+mn-cs"/>
                <a:sym typeface="Symbol"/>
              </a:rPr>
              <a:t>2</a:t>
            </a:r>
            <a:r>
              <a:rPr lang="el-GR" sz="3200" dirty="0">
                <a:solidFill>
                  <a:srgbClr val="FFFF00"/>
                </a:solidFill>
                <a:latin typeface="Calibri" pitchFamily="34" charset="0"/>
                <a:cs typeface="+mn-cs"/>
                <a:sym typeface="Symbol"/>
              </a:rPr>
              <a:t>Ο</a:t>
            </a:r>
            <a:r>
              <a:rPr lang="el-GR" sz="3200" baseline="-25000" dirty="0">
                <a:solidFill>
                  <a:srgbClr val="FFFF00"/>
                </a:solidFill>
                <a:latin typeface="Calibri" pitchFamily="34" charset="0"/>
                <a:cs typeface="+mn-cs"/>
                <a:sym typeface="Symbol"/>
              </a:rPr>
              <a:t>2</a:t>
            </a:r>
          </a:p>
          <a:p>
            <a:pPr algn="ctr">
              <a:defRPr/>
            </a:pPr>
            <a:r>
              <a:rPr lang="el-GR" sz="3200" dirty="0">
                <a:solidFill>
                  <a:srgbClr val="FFFFFF"/>
                </a:solidFill>
                <a:latin typeface="Calibri" pitchFamily="34" charset="0"/>
                <a:cs typeface="+mn-cs"/>
                <a:sym typeface="Symbol"/>
              </a:rPr>
              <a:t>(η αντίδραση καταλύεται από μια </a:t>
            </a:r>
            <a:r>
              <a:rPr lang="el-GR" sz="3200" dirty="0" err="1">
                <a:solidFill>
                  <a:srgbClr val="FFFFFF"/>
                </a:solidFill>
                <a:latin typeface="Calibri" pitchFamily="34" charset="0"/>
                <a:cs typeface="+mn-cs"/>
                <a:sym typeface="Symbol"/>
              </a:rPr>
              <a:t>οξειδάση</a:t>
            </a:r>
            <a:r>
              <a:rPr lang="el-GR" sz="3200" dirty="0">
                <a:solidFill>
                  <a:srgbClr val="FFFFFF"/>
                </a:solidFill>
                <a:latin typeface="Calibri" pitchFamily="34" charset="0"/>
                <a:cs typeface="+mn-cs"/>
                <a:sym typeface="Symbol"/>
              </a:rPr>
              <a:t>)</a:t>
            </a:r>
          </a:p>
          <a:p>
            <a:pPr algn="ctr">
              <a:defRPr/>
            </a:pPr>
            <a:endParaRPr lang="el-GR" sz="3200" baseline="-25000" dirty="0">
              <a:solidFill>
                <a:srgbClr val="FFFFFF"/>
              </a:solidFill>
              <a:latin typeface="Calibri" pitchFamily="34" charset="0"/>
              <a:cs typeface="+mn-cs"/>
              <a:sym typeface="Symbol"/>
            </a:endParaRPr>
          </a:p>
          <a:p>
            <a:pPr algn="ctr">
              <a:defRPr/>
            </a:pPr>
            <a:r>
              <a:rPr lang="el-GR" sz="3200" dirty="0">
                <a:solidFill>
                  <a:srgbClr val="FFFF00"/>
                </a:solidFill>
                <a:latin typeface="Calibri" pitchFamily="34" charset="0"/>
                <a:cs typeface="+mn-cs"/>
                <a:sym typeface="Symbol"/>
              </a:rPr>
              <a:t>Η</a:t>
            </a:r>
            <a:r>
              <a:rPr lang="el-GR" sz="3200" baseline="-25000" dirty="0">
                <a:solidFill>
                  <a:srgbClr val="FFFF00"/>
                </a:solidFill>
                <a:latin typeface="Calibri" pitchFamily="34" charset="0"/>
                <a:cs typeface="+mn-cs"/>
                <a:sym typeface="Symbol"/>
              </a:rPr>
              <a:t>2</a:t>
            </a:r>
            <a:r>
              <a:rPr lang="el-GR" sz="3200" dirty="0">
                <a:solidFill>
                  <a:srgbClr val="FFFF00"/>
                </a:solidFill>
                <a:latin typeface="Calibri" pitchFamily="34" charset="0"/>
                <a:cs typeface="+mn-cs"/>
                <a:sym typeface="Symbol"/>
              </a:rPr>
              <a:t>Ο</a:t>
            </a:r>
            <a:r>
              <a:rPr lang="el-GR" sz="3200" baseline="-25000" dirty="0">
                <a:solidFill>
                  <a:srgbClr val="FFFF00"/>
                </a:solidFill>
                <a:latin typeface="Calibri" pitchFamily="34" charset="0"/>
                <a:cs typeface="+mn-cs"/>
                <a:sym typeface="Symbol"/>
              </a:rPr>
              <a:t>2</a:t>
            </a:r>
            <a:r>
              <a:rPr lang="el-GR" sz="3200" dirty="0">
                <a:solidFill>
                  <a:srgbClr val="FFFFFF"/>
                </a:solidFill>
                <a:latin typeface="Calibri" pitchFamily="34" charset="0"/>
                <a:cs typeface="+mn-cs"/>
                <a:sym typeface="Symbol"/>
              </a:rPr>
              <a:t>  Η</a:t>
            </a:r>
            <a:r>
              <a:rPr lang="el-GR" sz="3200" baseline="-25000" dirty="0">
                <a:solidFill>
                  <a:srgbClr val="FFFFFF"/>
                </a:solidFill>
                <a:latin typeface="Calibri" pitchFamily="34" charset="0"/>
                <a:cs typeface="+mn-cs"/>
                <a:sym typeface="Symbol"/>
              </a:rPr>
              <a:t>2</a:t>
            </a:r>
            <a:r>
              <a:rPr lang="el-GR" sz="3200" dirty="0">
                <a:solidFill>
                  <a:srgbClr val="FFFFFF"/>
                </a:solidFill>
                <a:latin typeface="Calibri" pitchFamily="34" charset="0"/>
                <a:cs typeface="+mn-cs"/>
                <a:sym typeface="Symbol"/>
              </a:rPr>
              <a:t>Ο + ½ Ο</a:t>
            </a:r>
            <a:r>
              <a:rPr lang="el-GR" sz="3200" baseline="-25000" dirty="0">
                <a:solidFill>
                  <a:srgbClr val="FFFFFF"/>
                </a:solidFill>
                <a:latin typeface="Calibri" pitchFamily="34" charset="0"/>
                <a:cs typeface="+mn-cs"/>
                <a:sym typeface="Symbol"/>
              </a:rPr>
              <a:t>2</a:t>
            </a:r>
          </a:p>
          <a:p>
            <a:pPr algn="ctr">
              <a:defRPr/>
            </a:pPr>
            <a:r>
              <a:rPr lang="el-GR" sz="3200" dirty="0">
                <a:solidFill>
                  <a:srgbClr val="FFFFFF"/>
                </a:solidFill>
                <a:latin typeface="Calibri" pitchFamily="34" charset="0"/>
                <a:cs typeface="+mn-cs"/>
                <a:sym typeface="Symbol"/>
              </a:rPr>
              <a:t>(η αντίδραση καταλύεται από το ένζυμο </a:t>
            </a:r>
            <a:r>
              <a:rPr lang="el-GR" sz="3200" dirty="0" err="1">
                <a:solidFill>
                  <a:srgbClr val="FFFFFF"/>
                </a:solidFill>
                <a:latin typeface="Calibri" pitchFamily="34" charset="0"/>
                <a:cs typeface="+mn-cs"/>
                <a:sym typeface="Symbol"/>
              </a:rPr>
              <a:t>καταλάση</a:t>
            </a:r>
            <a:r>
              <a:rPr lang="el-GR" sz="3200" dirty="0">
                <a:solidFill>
                  <a:srgbClr val="FFFFFF"/>
                </a:solidFill>
                <a:latin typeface="Calibri" pitchFamily="34" charset="0"/>
                <a:cs typeface="+mn-cs"/>
                <a:sym typeface="Symbol"/>
              </a:rPr>
              <a:t>)</a:t>
            </a:r>
            <a:endParaRPr lang="el-GR" sz="3200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799263" y="44450"/>
            <a:ext cx="3467100" cy="23082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Times New Roman" panose="02020603050405020304" pitchFamily="18" charset="0"/>
              <a:buAutoNum type="alphaUcPeriod" startAt="2"/>
            </a:pPr>
            <a:r>
              <a:rPr lang="el-GR" altLang="el-GR">
                <a:solidFill>
                  <a:srgbClr val="000000"/>
                </a:solidFill>
                <a:latin typeface="Calibri" panose="020F0502020204030204" pitchFamily="34" charset="0"/>
              </a:rPr>
              <a:t>Απαμινώσεις με τη συνδυασμένη δράση των τρανσαμινασών και της γλουταμικής αφυδρογονάσης</a:t>
            </a:r>
          </a:p>
        </p:txBody>
      </p:sp>
      <p:graphicFrame>
        <p:nvGraphicFramePr>
          <p:cNvPr id="68611" name="Object 2"/>
          <p:cNvGraphicFramePr>
            <a:graphicFrameLocks noChangeAspect="1"/>
          </p:cNvGraphicFramePr>
          <p:nvPr/>
        </p:nvGraphicFramePr>
        <p:xfrm>
          <a:off x="174625" y="-26988"/>
          <a:ext cx="8643938" cy="6823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5" name="MDLDrawObject Class" r:id="rId3" imgW="6943689" imgH="5476952" progId="">
                  <p:embed/>
                </p:oleObj>
              </mc:Choice>
              <mc:Fallback>
                <p:oleObj name="MDLDrawObject Class" r:id="rId3" imgW="6943689" imgH="547695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-26988"/>
                        <a:ext cx="8643938" cy="6823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" name="Right Arrow 4"/>
          <p:cNvSpPr>
            <a:spLocks noChangeArrowheads="1"/>
          </p:cNvSpPr>
          <p:nvPr/>
        </p:nvSpPr>
        <p:spPr bwMode="auto">
          <a:xfrm>
            <a:off x="679450" y="6237288"/>
            <a:ext cx="1008063" cy="287337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68613" name="Right Arrow 5"/>
          <p:cNvSpPr>
            <a:spLocks noChangeArrowheads="1"/>
          </p:cNvSpPr>
          <p:nvPr/>
        </p:nvSpPr>
        <p:spPr bwMode="auto">
          <a:xfrm rot="-8138138">
            <a:off x="8070850" y="4502150"/>
            <a:ext cx="1008063" cy="287338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68614" name="Right Arrow 6"/>
          <p:cNvSpPr>
            <a:spLocks noChangeArrowheads="1"/>
          </p:cNvSpPr>
          <p:nvPr/>
        </p:nvSpPr>
        <p:spPr bwMode="auto">
          <a:xfrm rot="9071109">
            <a:off x="3587750" y="787400"/>
            <a:ext cx="1008063" cy="288925"/>
          </a:xfrm>
          <a:prstGeom prst="rightArrow">
            <a:avLst>
              <a:gd name="adj1" fmla="val 50000"/>
              <a:gd name="adj2" fmla="val 4984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l-G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i="1" dirty="0" err="1">
                <a:ln w="11430"/>
                <a:solidFill>
                  <a:srgbClr val="FFFFFF"/>
                </a:solidFill>
                <a:latin typeface="Calibri" pitchFamily="34" charset="0"/>
                <a:cs typeface="+mn-cs"/>
              </a:rPr>
              <a:t>GrD</a:t>
            </a:r>
            <a:endParaRPr lang="en-US" i="1" dirty="0">
              <a:ln w="11430"/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69635" name="Object 2"/>
          <p:cNvGraphicFramePr>
            <a:graphicFrameLocks noChangeAspect="1"/>
          </p:cNvGraphicFramePr>
          <p:nvPr/>
        </p:nvGraphicFramePr>
        <p:xfrm>
          <a:off x="103188" y="239713"/>
          <a:ext cx="5889625" cy="636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0" name="ISIS/Draw Sketch" r:id="rId4" imgW="4276673" imgH="4619643" progId="">
                  <p:embed/>
                </p:oleObj>
              </mc:Choice>
              <mc:Fallback>
                <p:oleObj name="ISIS/Draw Sketch" r:id="rId4" imgW="4276673" imgH="461964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239713"/>
                        <a:ext cx="5889625" cy="636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TextBox 6"/>
          <p:cNvSpPr txBox="1">
            <a:spLocks noChangeArrowheads="1"/>
          </p:cNvSpPr>
          <p:nvPr/>
        </p:nvSpPr>
        <p:spPr bwMode="auto">
          <a:xfrm>
            <a:off x="5214938" y="620713"/>
            <a:ext cx="1914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200">
                <a:solidFill>
                  <a:srgbClr val="000000"/>
                </a:solidFill>
                <a:latin typeface="Calibri" panose="020F0502020204030204" pitchFamily="34" charset="0"/>
              </a:rPr>
              <a:t>ΠΟΥΡΙΝΕΣ</a:t>
            </a:r>
            <a:endParaRPr lang="en-US" altLang="el-GR" sz="3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9637" name="Right Brace 7"/>
          <p:cNvSpPr>
            <a:spLocks/>
          </p:cNvSpPr>
          <p:nvPr/>
        </p:nvSpPr>
        <p:spPr bwMode="auto">
          <a:xfrm>
            <a:off x="5200650" y="333375"/>
            <a:ext cx="1296988" cy="6078538"/>
          </a:xfrm>
          <a:prstGeom prst="rightBrace">
            <a:avLst>
              <a:gd name="adj1" fmla="val 8332"/>
              <a:gd name="adj2" fmla="val 50000"/>
            </a:avLst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69638" name="TextBox 9"/>
          <p:cNvSpPr txBox="1">
            <a:spLocks noChangeArrowheads="1"/>
          </p:cNvSpPr>
          <p:nvPr/>
        </p:nvSpPr>
        <p:spPr bwMode="auto">
          <a:xfrm>
            <a:off x="6537325" y="3068638"/>
            <a:ext cx="3749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200">
                <a:solidFill>
                  <a:srgbClr val="FFFFFF"/>
                </a:solidFill>
                <a:latin typeface="Calibri" panose="020F0502020204030204" pitchFamily="34" charset="0"/>
              </a:rPr>
              <a:t>ΔΙΑΦΟΡΑ ΠΡΟΪΟΝΤΑ</a:t>
            </a:r>
          </a:p>
          <a:p>
            <a:pPr algn="ctr" eaLnBrk="1" hangingPunct="1"/>
            <a:r>
              <a:rPr lang="el-GR" altLang="el-GR" sz="4800" baseline="30000">
                <a:solidFill>
                  <a:srgbClr val="FFFFFF"/>
                </a:solidFill>
                <a:latin typeface="Calibri" panose="020F0502020204030204" pitchFamily="34" charset="0"/>
              </a:rPr>
              <a:t>+</a:t>
            </a:r>
            <a:r>
              <a:rPr lang="el-GR" altLang="el-GR" sz="320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6600">
                <a:solidFill>
                  <a:srgbClr val="FFFFFF"/>
                </a:solidFill>
                <a:latin typeface="Calibri" panose="020F0502020204030204" pitchFamily="34" charset="0"/>
              </a:rPr>
              <a:t>ΝΗ</a:t>
            </a:r>
            <a:r>
              <a:rPr lang="el-GR" altLang="el-GR" sz="6600" baseline="-25000">
                <a:solidFill>
                  <a:srgbClr val="FFFFFF"/>
                </a:solidFill>
                <a:latin typeface="Calibri" panose="020F0502020204030204" pitchFamily="34" charset="0"/>
              </a:rPr>
              <a:t>4</a:t>
            </a:r>
            <a:r>
              <a:rPr lang="el-GR" altLang="el-GR" sz="6600" baseline="30000">
                <a:solidFill>
                  <a:srgbClr val="FFFFFF"/>
                </a:solidFill>
                <a:latin typeface="Calibri" panose="020F0502020204030204" pitchFamily="34" charset="0"/>
              </a:rPr>
              <a:t>+</a:t>
            </a:r>
            <a:endParaRPr lang="en-US" altLang="el-GR" sz="66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9639" name="Rectangle 10"/>
          <p:cNvSpPr>
            <a:spLocks noChangeArrowheads="1"/>
          </p:cNvSpPr>
          <p:nvPr/>
        </p:nvSpPr>
        <p:spPr bwMode="auto">
          <a:xfrm>
            <a:off x="6465888" y="128588"/>
            <a:ext cx="38211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FFFFFF"/>
                </a:solidFill>
                <a:latin typeface="Calibri" panose="020F0502020204030204" pitchFamily="34" charset="0"/>
              </a:rPr>
              <a:t>Γα. Απομάκρυνση του αζώτου των ετεροκυκλικών δακτυλίων των πυριμιδινών</a:t>
            </a:r>
          </a:p>
          <a:p>
            <a:pPr algn="ctr" eaLnBrk="1" hangingPunct="1"/>
            <a:r>
              <a:rPr lang="el-GR" altLang="el-GR">
                <a:solidFill>
                  <a:srgbClr val="FFFFFF"/>
                </a:solidFill>
                <a:latin typeface="Calibri" panose="020F0502020204030204" pitchFamily="34" charset="0"/>
              </a:rPr>
              <a:t>(δομικά συστατικά του </a:t>
            </a:r>
            <a:r>
              <a:rPr lang="en-US" altLang="el-GR">
                <a:solidFill>
                  <a:srgbClr val="FFFFFF"/>
                </a:solidFill>
                <a:latin typeface="Calibri" panose="020F0502020204030204" pitchFamily="34" charset="0"/>
              </a:rPr>
              <a:t>DNA &amp; RNA)</a:t>
            </a:r>
            <a:endParaRPr lang="en-US" altLang="el-G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i="1" dirty="0" err="1">
                <a:ln w="11430"/>
                <a:solidFill>
                  <a:srgbClr val="FFFFFF"/>
                </a:solidFill>
                <a:latin typeface="Calibri" pitchFamily="34" charset="0"/>
                <a:cs typeface="+mn-cs"/>
              </a:rPr>
              <a:t>GrD</a:t>
            </a:r>
            <a:endParaRPr lang="en-US" i="1" dirty="0">
              <a:ln w="11430"/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70659" name="Object 2"/>
          <p:cNvGraphicFramePr>
            <a:graphicFrameLocks noChangeAspect="1"/>
          </p:cNvGraphicFramePr>
          <p:nvPr/>
        </p:nvGraphicFramePr>
        <p:xfrm>
          <a:off x="1398588" y="641350"/>
          <a:ext cx="8683625" cy="618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8" name="MDLDrawObject Class" r:id="rId4" imgW="6305549" imgH="4495744" progId="">
                  <p:embed/>
                </p:oleObj>
              </mc:Choice>
              <mc:Fallback>
                <p:oleObj name="MDLDrawObject Class" r:id="rId4" imgW="6305549" imgH="449574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641350"/>
                        <a:ext cx="8683625" cy="618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509588" y="3933825"/>
            <a:ext cx="2462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200">
                <a:solidFill>
                  <a:srgbClr val="000000"/>
                </a:solidFill>
                <a:latin typeface="Calibri" panose="020F0502020204030204" pitchFamily="34" charset="0"/>
              </a:rPr>
              <a:t>ΠΥΡΙΜΙΔΙΝΕΣ</a:t>
            </a:r>
            <a:endParaRPr lang="en-US" altLang="el-GR" sz="3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0661" name="TextBox 6"/>
          <p:cNvSpPr txBox="1">
            <a:spLocks noChangeArrowheads="1"/>
          </p:cNvSpPr>
          <p:nvPr/>
        </p:nvSpPr>
        <p:spPr bwMode="auto">
          <a:xfrm>
            <a:off x="5214938" y="620713"/>
            <a:ext cx="1914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200">
                <a:solidFill>
                  <a:srgbClr val="000000"/>
                </a:solidFill>
                <a:latin typeface="Calibri" panose="020F0502020204030204" pitchFamily="34" charset="0"/>
              </a:rPr>
              <a:t>ΠΟΥΡΙΝΕΣ</a:t>
            </a:r>
            <a:endParaRPr lang="en-US" altLang="el-GR" sz="3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0662" name="TextBox 5"/>
          <p:cNvSpPr txBox="1">
            <a:spLocks noChangeArrowheads="1"/>
          </p:cNvSpPr>
          <p:nvPr/>
        </p:nvSpPr>
        <p:spPr bwMode="auto">
          <a:xfrm>
            <a:off x="255588" y="3213100"/>
            <a:ext cx="1481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solidFill>
                  <a:srgbClr val="FFFFFF"/>
                </a:solidFill>
                <a:latin typeface="Calibri" panose="020F0502020204030204" pitchFamily="34" charset="0"/>
              </a:rPr>
              <a:t>ΠΟΥΡΙΝΕΣ</a:t>
            </a:r>
            <a:endParaRPr lang="en-US" altLang="el-G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3990975" y="0"/>
            <a:ext cx="38211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FFFFFF"/>
                </a:solidFill>
                <a:latin typeface="Calibri" panose="020F0502020204030204" pitchFamily="34" charset="0"/>
              </a:rPr>
              <a:t>Γβ. Απομάκρυνση του αζώτου των ετεροκυκλικών δακτυλίων των πουρινών</a:t>
            </a:r>
            <a:endParaRPr lang="en-US" altLang="el-GR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el-GR" altLang="el-GR">
                <a:solidFill>
                  <a:srgbClr val="FFFFFF"/>
                </a:solidFill>
                <a:latin typeface="Calibri" panose="020F0502020204030204" pitchFamily="34" charset="0"/>
              </a:rPr>
              <a:t>δομικά συστατικά του </a:t>
            </a:r>
            <a:r>
              <a:rPr lang="en-US" altLang="el-GR">
                <a:solidFill>
                  <a:srgbClr val="FFFFFF"/>
                </a:solidFill>
                <a:latin typeface="Calibri" panose="020F0502020204030204" pitchFamily="34" charset="0"/>
              </a:rPr>
              <a:t>DNA &amp; RNA)</a:t>
            </a:r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70664" name="Oval 4"/>
          <p:cNvSpPr>
            <a:spLocks noChangeArrowheads="1"/>
          </p:cNvSpPr>
          <p:nvPr/>
        </p:nvSpPr>
        <p:spPr bwMode="auto">
          <a:xfrm>
            <a:off x="2406650" y="620713"/>
            <a:ext cx="1152525" cy="5842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70665" name="Oval 9"/>
          <p:cNvSpPr>
            <a:spLocks noChangeArrowheads="1"/>
          </p:cNvSpPr>
          <p:nvPr/>
        </p:nvSpPr>
        <p:spPr bwMode="auto">
          <a:xfrm>
            <a:off x="1255713" y="5300663"/>
            <a:ext cx="1150937" cy="585787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auto">
          <a:xfrm>
            <a:off x="5719763" y="5445125"/>
            <a:ext cx="1152525" cy="5842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auto">
          <a:xfrm>
            <a:off x="5651500" y="2492375"/>
            <a:ext cx="1152525" cy="585788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l-G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476250" y="1017588"/>
          <a:ext cx="9275763" cy="572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4" name="MDLDrawObject Class" r:id="rId3" imgW="6219708" imgH="3838455" progId="">
                  <p:embed/>
                </p:oleObj>
              </mc:Choice>
              <mc:Fallback>
                <p:oleObj name="MDLDrawObject Class" r:id="rId3" imgW="6219708" imgH="383845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017588"/>
                        <a:ext cx="9275763" cy="572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74625" y="333375"/>
            <a:ext cx="9721850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3200" dirty="0">
                <a:solidFill>
                  <a:srgbClr val="FFFFFF"/>
                </a:solidFill>
                <a:latin typeface="Calibri" pitchFamily="34" charset="0"/>
                <a:cs typeface="+mn-cs"/>
              </a:rPr>
              <a:t>3. Η τύχη του αζώτου των δακτυλίων των </a:t>
            </a:r>
            <a:r>
              <a:rPr lang="el-GR" sz="3200" dirty="0" err="1">
                <a:solidFill>
                  <a:srgbClr val="FFFFFF"/>
                </a:solidFill>
                <a:latin typeface="Calibri" pitchFamily="34" charset="0"/>
                <a:cs typeface="+mn-cs"/>
              </a:rPr>
              <a:t>πουρινών</a:t>
            </a:r>
            <a:endParaRPr lang="en-US" sz="3200" dirty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625" y="333375"/>
            <a:ext cx="9721850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l-GR" sz="3200" dirty="0">
                <a:solidFill>
                  <a:srgbClr val="FFFFFF"/>
                </a:solidFill>
                <a:latin typeface="Calibri" pitchFamily="34" charset="0"/>
                <a:cs typeface="+mn-cs"/>
              </a:rPr>
              <a:t>3. Απέκκριση του αμμωνιακού αζώτου (κύκλος ουρίας)</a:t>
            </a:r>
            <a:endParaRPr lang="en-US" sz="3200" dirty="0">
              <a:solidFill>
                <a:srgbClr val="FFFFFF"/>
              </a:solidFill>
              <a:cs typeface="+mn-cs"/>
            </a:endParaRPr>
          </a:p>
        </p:txBody>
      </p:sp>
      <p:graphicFrame>
        <p:nvGraphicFramePr>
          <p:cNvPr id="72707" name="Object 2"/>
          <p:cNvGraphicFramePr>
            <a:graphicFrameLocks noChangeAspect="1"/>
          </p:cNvGraphicFramePr>
          <p:nvPr/>
        </p:nvGraphicFramePr>
        <p:xfrm>
          <a:off x="254000" y="1411288"/>
          <a:ext cx="9871075" cy="518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8" name="MDLDrawObject Class" r:id="rId3" imgW="7324846" imgH="3848173" progId="">
                  <p:embed/>
                </p:oleObj>
              </mc:Choice>
              <mc:Fallback>
                <p:oleObj name="MDLDrawObject Class" r:id="rId3" imgW="7324846" imgH="384817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1411288"/>
                        <a:ext cx="9871075" cy="5186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1113" y="188913"/>
            <a:ext cx="5761037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l-GR" sz="3200" dirty="0">
                <a:solidFill>
                  <a:srgbClr val="FFFFFF"/>
                </a:solidFill>
                <a:latin typeface="Calibri" pitchFamily="34" charset="0"/>
                <a:cs typeface="+mn-cs"/>
              </a:rPr>
              <a:t>3. Κύκλος ουρίας: Επισημάνσεις</a:t>
            </a:r>
            <a:endParaRPr lang="en-US" sz="32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3731" name="TextBox 2"/>
          <p:cNvSpPr txBox="1">
            <a:spLocks noChangeArrowheads="1"/>
          </p:cNvSpPr>
          <p:nvPr/>
        </p:nvSpPr>
        <p:spPr bwMode="auto">
          <a:xfrm>
            <a:off x="0" y="692150"/>
            <a:ext cx="10287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l-GR" altLang="el-GR" sz="2800">
                <a:solidFill>
                  <a:srgbClr val="FFFFFF"/>
                </a:solidFill>
                <a:latin typeface="Calibri" panose="020F0502020204030204" pitchFamily="34" charset="0"/>
              </a:rPr>
              <a:t>Με το κύκλο απομακρύνονται ΔΥΟ άτομα ΑΖΩΤΟΥ: ένα εισέρχεται στον κύκλο με τη μορφή της αμμωνίας και το άλλο με τη μορφή της αμινικής ομάδας.</a:t>
            </a:r>
          </a:p>
          <a:p>
            <a:pPr eaLnBrk="1" hangingPunct="1">
              <a:buFontTx/>
              <a:buAutoNum type="arabicPeriod"/>
            </a:pPr>
            <a:r>
              <a:rPr lang="el-GR" altLang="el-GR" sz="2800">
                <a:solidFill>
                  <a:srgbClr val="FFFFFF"/>
                </a:solidFill>
                <a:latin typeface="Calibri" panose="020F0502020204030204" pitchFamily="34" charset="0"/>
              </a:rPr>
              <a:t>Η απέκκριση του αζώτου με τη μορφή της ουρίας είναι μια ενεργοβόρος διαδικασία (υδρολύονται 4 μόρια ΑΤΡ).</a:t>
            </a:r>
          </a:p>
          <a:p>
            <a:pPr eaLnBrk="1" hangingPunct="1">
              <a:buFontTx/>
              <a:buAutoNum type="arabicPeriod"/>
            </a:pPr>
            <a:r>
              <a:rPr lang="el-GR" altLang="el-GR" sz="2800">
                <a:solidFill>
                  <a:srgbClr val="FFFFFF"/>
                </a:solidFill>
                <a:latin typeface="Calibri" panose="020F0502020204030204" pitchFamily="34" charset="0"/>
              </a:rPr>
              <a:t> Οι αντιδράσεις του κύκλου πραγματοποιούνται στο ήπαρ ως μια διαδικασία αποτοξίνωσης του οργανισμού: όριο συγκέντρωσης στο αίμα για την αμμωνία: 0,04 </a:t>
            </a:r>
            <a:r>
              <a:rPr lang="en-US" altLang="el-GR" sz="2800">
                <a:solidFill>
                  <a:srgbClr val="FFFFFF"/>
                </a:solidFill>
                <a:latin typeface="Calibri" panose="020F0502020204030204" pitchFamily="34" charset="0"/>
              </a:rPr>
              <a:t>mmol/L</a:t>
            </a:r>
            <a:r>
              <a:rPr lang="el-GR" altLang="el-GR" sz="2800">
                <a:solidFill>
                  <a:srgbClr val="FFFFFF"/>
                </a:solidFill>
                <a:latin typeface="Calibri" panose="020F0502020204030204" pitchFamily="34" charset="0"/>
              </a:rPr>
              <a:t> και για την ουρία: 17,5 </a:t>
            </a:r>
            <a:r>
              <a:rPr lang="en-US" altLang="el-GR" sz="2800">
                <a:solidFill>
                  <a:srgbClr val="FFFFFF"/>
                </a:solidFill>
                <a:latin typeface="Calibri" panose="020F0502020204030204" pitchFamily="34" charset="0"/>
              </a:rPr>
              <a:t>mmol/L.</a:t>
            </a:r>
          </a:p>
          <a:p>
            <a:pPr eaLnBrk="1" hangingPunct="1">
              <a:buFontTx/>
              <a:buAutoNum type="arabicPeriod"/>
            </a:pPr>
            <a:r>
              <a:rPr lang="en-US" altLang="el-GR" sz="2800">
                <a:solidFill>
                  <a:srgbClr val="FFFFFF"/>
                </a:solidFill>
                <a:latin typeface="Calibri" panose="020F0502020204030204" pitchFamily="34" charset="0"/>
              </a:rPr>
              <a:t>H </a:t>
            </a:r>
            <a:r>
              <a:rPr lang="el-GR" altLang="el-GR" sz="2800">
                <a:solidFill>
                  <a:srgbClr val="FFFFFF"/>
                </a:solidFill>
                <a:latin typeface="Calibri" panose="020F0502020204030204" pitchFamily="34" charset="0"/>
              </a:rPr>
              <a:t>ουρία στη συνέχεια απομακρύνεται με τα ούρα γεγονός που συνεπάγεται την απώλεια μεγάλων ποσοτήτων νερού, επομένως ο βαθμός διαθεσιμότητας του νερού καθορίζει την μορφή του αζώτου με την οποία απομακρύνεται η περίσσεια του αζώτου</a:t>
            </a:r>
            <a:r>
              <a:rPr lang="en-US" altLang="el-GR" sz="280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2800">
                <a:solidFill>
                  <a:srgbClr val="FFFFFF"/>
                </a:solidFill>
                <a:latin typeface="Calibri" panose="020F0502020204030204" pitchFamily="34" charset="0"/>
              </a:rPr>
              <a:t>στους ζωικούς οργανισμούς.</a:t>
            </a:r>
            <a:endParaRPr lang="en-US" altLang="el-GR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650" y="333375"/>
            <a:ext cx="9720263" cy="15684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l-GR" sz="3200" dirty="0">
                <a:solidFill>
                  <a:srgbClr val="FFFFFF"/>
                </a:solidFill>
                <a:latin typeface="Calibri" pitchFamily="34" charset="0"/>
                <a:cs typeface="+mn-cs"/>
              </a:rPr>
              <a:t>3. Απέκκριση του αμμωνιακού αζώτου (κύκλος ουρίας).</a:t>
            </a:r>
          </a:p>
          <a:p>
            <a:pPr algn="ctr">
              <a:defRPr/>
            </a:pPr>
            <a:r>
              <a:rPr lang="el-GR" sz="3200" dirty="0">
                <a:solidFill>
                  <a:srgbClr val="FFFFFF"/>
                </a:solidFill>
                <a:latin typeface="Calibri" pitchFamily="34" charset="0"/>
                <a:cs typeface="+mn-cs"/>
              </a:rPr>
              <a:t>Κατάταξη των οργανισμών με βάση την κύρια μορφή με την οποία απομακρύνεται η περίσσεια του αζώτου:</a:t>
            </a:r>
            <a:endParaRPr lang="en-US" sz="32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650" y="2144713"/>
            <a:ext cx="9720263" cy="45243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514350" indent="-514350" algn="ctr">
              <a:buFont typeface="Wingdings" panose="05000000000000000000" pitchFamily="2" charset="2"/>
              <a:buChar char="§"/>
              <a:defRPr/>
            </a:pPr>
            <a:r>
              <a:rPr lang="el-GR" sz="3600" dirty="0" err="1">
                <a:solidFill>
                  <a:srgbClr val="000000"/>
                </a:solidFill>
                <a:latin typeface="Calibri" pitchFamily="34" charset="0"/>
                <a:cs typeface="+mn-cs"/>
              </a:rPr>
              <a:t>Αμμωνιολυτικοί</a:t>
            </a:r>
            <a:r>
              <a:rPr lang="el-GR" sz="3600" dirty="0">
                <a:solidFill>
                  <a:srgbClr val="000000"/>
                </a:solidFill>
                <a:latin typeface="Calibri" pitchFamily="34" charset="0"/>
                <a:cs typeface="+mn-cs"/>
              </a:rPr>
              <a:t> οργανισμοί: κύρια μορφή απέκκρισης η αμμωνία (αμφίβια/ψάρια)</a:t>
            </a:r>
          </a:p>
          <a:p>
            <a:pPr marL="514350" indent="-514350" algn="ctr">
              <a:buFont typeface="Wingdings" panose="05000000000000000000" pitchFamily="2" charset="2"/>
              <a:buChar char="§"/>
              <a:defRPr/>
            </a:pPr>
            <a:endParaRPr lang="el-GR" sz="36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514350" indent="-514350" algn="ctr">
              <a:buFont typeface="Wingdings" panose="05000000000000000000" pitchFamily="2" charset="2"/>
              <a:buChar char="§"/>
              <a:defRPr/>
            </a:pPr>
            <a:r>
              <a:rPr lang="el-GR" sz="3600" dirty="0" err="1">
                <a:solidFill>
                  <a:srgbClr val="000000"/>
                </a:solidFill>
                <a:latin typeface="Calibri" pitchFamily="34" charset="0"/>
                <a:cs typeface="+mn-cs"/>
              </a:rPr>
              <a:t>Ουριολυτικοί</a:t>
            </a:r>
            <a:r>
              <a:rPr lang="el-GR" sz="3600" dirty="0">
                <a:solidFill>
                  <a:srgbClr val="000000"/>
                </a:solidFill>
                <a:latin typeface="Calibri" pitchFamily="34" charset="0"/>
                <a:cs typeface="+mn-cs"/>
              </a:rPr>
              <a:t> οργανισμοί: κύρια μορφή απέκκρισης η ουρία (θηλαστικά)</a:t>
            </a:r>
          </a:p>
          <a:p>
            <a:pPr algn="ctr">
              <a:defRPr/>
            </a:pPr>
            <a:endParaRPr lang="el-GR" sz="36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514350" indent="-514350" algn="ctr">
              <a:buFont typeface="Wingdings" panose="05000000000000000000" pitchFamily="2" charset="2"/>
              <a:buChar char="§"/>
              <a:defRPr/>
            </a:pPr>
            <a:r>
              <a:rPr lang="el-GR" sz="3600" dirty="0" err="1">
                <a:solidFill>
                  <a:srgbClr val="000000"/>
                </a:solidFill>
                <a:latin typeface="Calibri" pitchFamily="34" charset="0"/>
                <a:cs typeface="+mn-cs"/>
              </a:rPr>
              <a:t>Ουρικολυτικοί</a:t>
            </a:r>
            <a:r>
              <a:rPr lang="el-GR" sz="3600" dirty="0">
                <a:solidFill>
                  <a:srgbClr val="000000"/>
                </a:solidFill>
                <a:latin typeface="Calibri" pitchFamily="34" charset="0"/>
                <a:cs typeface="+mn-cs"/>
              </a:rPr>
              <a:t> οργανισμοί: κύρια μορφή απέκκρισης το ουρικό οξύ (ερπετά/</a:t>
            </a:r>
            <a:r>
              <a:rPr lang="el-GR" sz="3600" dirty="0" err="1">
                <a:solidFill>
                  <a:srgbClr val="000000"/>
                </a:solidFill>
                <a:latin typeface="Calibri" pitchFamily="34" charset="0"/>
                <a:cs typeface="+mn-cs"/>
              </a:rPr>
              <a:t>πτην</a:t>
            </a:r>
            <a:r>
              <a:rPr lang="el-GR" sz="3600" dirty="0">
                <a:solidFill>
                  <a:srgbClr val="000000"/>
                </a:solidFill>
                <a:latin typeface="Calibri" pitchFamily="34" charset="0"/>
                <a:cs typeface="+mn-cs"/>
              </a:rPr>
              <a:t>ά)</a:t>
            </a:r>
            <a:endParaRPr lang="en-US" sz="3600" dirty="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19088" y="620713"/>
            <a:ext cx="986472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200">
                <a:latin typeface="Calibri" panose="020F0502020204030204" pitchFamily="34" charset="0"/>
              </a:rPr>
              <a:t>Στόχος της ενότητας: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l-GR" sz="320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3200">
                <a:solidFill>
                  <a:srgbClr val="FFFF00"/>
                </a:solidFill>
                <a:latin typeface="Calibri" panose="020F0502020204030204" pitchFamily="34" charset="0"/>
              </a:rPr>
              <a:t>Ο κύκλος του αζώτου: οι αντιδράσεις ενσωμάτωσης του αμμωνιακού αζώτου στην οργανική ύλη, το ενζυμικό σύμπλοκο νιτρογενάση και η βιολογική, συμβιωτική και μη, δέσμευση του ατμοσφαιρικού αζώτου, ένζυμα της αναγωγής  των νιτρικών  και νιτρωδών ιόντων στα κύτταρα των φυτών, η νιτροποίηση, τα νιτροποιητικά βακτήρια, τα απονιτροποιητικά βακτήρια, η νιτρορύπανση των υπόγειων υδάτων. Κύκλος ουρίας. Τα αμινοξέα ως πρόδρομα μόρια άλλων μορίων με βιολογική δράση.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263" y="115888"/>
            <a:ext cx="9721850" cy="10779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3200" dirty="0">
                <a:solidFill>
                  <a:srgbClr val="FFFFFF"/>
                </a:solidFill>
                <a:latin typeface="Calibri" pitchFamily="34" charset="0"/>
                <a:cs typeface="+mn-cs"/>
              </a:rPr>
              <a:t>Η ΤΥΧΗ ΤΩΝ ΣΚΕΛΕΤΩΝ ΑΝΘΡΑΚΑ ΜΕΤΑ ΤΗΝ ΑΠΑΜΙΝΩΣΗ ΤΩΝ ΑΜΙΝΟΞΕΩΝ</a:t>
            </a:r>
            <a:endParaRPr lang="en-US" sz="32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5779" name="TextBox 2"/>
          <p:cNvSpPr txBox="1">
            <a:spLocks noChangeArrowheads="1"/>
          </p:cNvSpPr>
          <p:nvPr/>
        </p:nvSpPr>
        <p:spPr bwMode="auto">
          <a:xfrm>
            <a:off x="1624013" y="2278063"/>
            <a:ext cx="1617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solidFill>
                  <a:srgbClr val="FFFFFF"/>
                </a:solidFill>
                <a:latin typeface="Calibri" panose="020F0502020204030204" pitchFamily="34" charset="0"/>
              </a:rPr>
              <a:t>ΑΜΙΝΟΞΕΑ</a:t>
            </a:r>
            <a:endParaRPr lang="en-US" altLang="el-G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75780" name="Straight Arrow Connector 4"/>
          <p:cNvCxnSpPr>
            <a:cxnSpLocks noChangeShapeType="1"/>
          </p:cNvCxnSpPr>
          <p:nvPr/>
        </p:nvCxnSpPr>
        <p:spPr bwMode="auto">
          <a:xfrm>
            <a:off x="3211513" y="2505075"/>
            <a:ext cx="2295525" cy="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1" name="TextBox 5"/>
          <p:cNvSpPr txBox="1">
            <a:spLocks noChangeArrowheads="1"/>
          </p:cNvSpPr>
          <p:nvPr/>
        </p:nvSpPr>
        <p:spPr bwMode="auto">
          <a:xfrm>
            <a:off x="5507038" y="2278063"/>
            <a:ext cx="276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solidFill>
                  <a:srgbClr val="FFFFFF"/>
                </a:solidFill>
                <a:latin typeface="Calibri" panose="020F0502020204030204" pitchFamily="34" charset="0"/>
              </a:rPr>
              <a:t>ΣΚΕΛΕΤΟΙ ΑΝΘΡΑΚΑ</a:t>
            </a:r>
            <a:endParaRPr lang="en-US" altLang="el-G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Arc 6"/>
          <p:cNvSpPr/>
          <p:nvPr/>
        </p:nvSpPr>
        <p:spPr bwMode="auto">
          <a:xfrm rot="8467507">
            <a:off x="2924175" y="1493838"/>
            <a:ext cx="1830388" cy="720725"/>
          </a:xfrm>
          <a:prstGeom prst="arc">
            <a:avLst>
              <a:gd name="adj1" fmla="val 12704603"/>
              <a:gd name="adj2" fmla="val 2104621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75783" name="TextBox 7"/>
          <p:cNvSpPr txBox="1">
            <a:spLocks noChangeArrowheads="1"/>
          </p:cNvSpPr>
          <p:nvPr/>
        </p:nvSpPr>
        <p:spPr bwMode="auto">
          <a:xfrm>
            <a:off x="4078288" y="1392238"/>
            <a:ext cx="684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solidFill>
                  <a:srgbClr val="FFFFFF"/>
                </a:solidFill>
                <a:latin typeface="Calibri" panose="020F0502020204030204" pitchFamily="34" charset="0"/>
              </a:rPr>
              <a:t>ΝΗ</a:t>
            </a:r>
            <a:r>
              <a:rPr lang="el-GR" altLang="el-GR" baseline="-25000">
                <a:solidFill>
                  <a:srgbClr val="FFFFFF"/>
                </a:solidFill>
                <a:latin typeface="Calibri" panose="020F0502020204030204" pitchFamily="34" charset="0"/>
              </a:rPr>
              <a:t>3</a:t>
            </a:r>
            <a:endParaRPr lang="en-US" altLang="el-G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75784" name="Straight Arrow Connector 9"/>
          <p:cNvCxnSpPr>
            <a:cxnSpLocks noChangeShapeType="1"/>
          </p:cNvCxnSpPr>
          <p:nvPr/>
        </p:nvCxnSpPr>
        <p:spPr bwMode="auto">
          <a:xfrm>
            <a:off x="3162300" y="1624013"/>
            <a:ext cx="865188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5" name="TextBox 10"/>
          <p:cNvSpPr txBox="1">
            <a:spLocks noChangeArrowheads="1"/>
          </p:cNvSpPr>
          <p:nvPr/>
        </p:nvSpPr>
        <p:spPr bwMode="auto">
          <a:xfrm>
            <a:off x="366713" y="1219200"/>
            <a:ext cx="2987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FFFFFF"/>
                </a:solidFill>
                <a:latin typeface="Calibri" panose="020F0502020204030204" pitchFamily="34" charset="0"/>
              </a:rPr>
              <a:t>Απέκκριση ή επαναχρησιμοποίηση </a:t>
            </a:r>
            <a:endParaRPr lang="en-US" altLang="el-G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75786" name="Straight Arrow Connector 12"/>
          <p:cNvCxnSpPr>
            <a:cxnSpLocks noChangeShapeType="1"/>
            <a:stCxn id="75781" idx="2"/>
            <a:endCxn id="75787" idx="0"/>
          </p:cNvCxnSpPr>
          <p:nvPr/>
        </p:nvCxnSpPr>
        <p:spPr bwMode="auto">
          <a:xfrm flipH="1">
            <a:off x="2278063" y="2740025"/>
            <a:ext cx="4610100" cy="15748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7" name="TextBox 13"/>
          <p:cNvSpPr txBox="1">
            <a:spLocks noChangeArrowheads="1"/>
          </p:cNvSpPr>
          <p:nvPr/>
        </p:nvSpPr>
        <p:spPr bwMode="auto">
          <a:xfrm>
            <a:off x="974725" y="4314825"/>
            <a:ext cx="26050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solidFill>
                  <a:srgbClr val="FFFFFF"/>
                </a:solidFill>
                <a:latin typeface="Calibri" panose="020F0502020204030204" pitchFamily="34" charset="0"/>
              </a:rPr>
              <a:t>Ακετυλο-</a:t>
            </a:r>
            <a:r>
              <a:rPr lang="en-US" altLang="el-GR">
                <a:solidFill>
                  <a:srgbClr val="FFFFFF"/>
                </a:solidFill>
                <a:latin typeface="Calibri" panose="020F0502020204030204" pitchFamily="34" charset="0"/>
              </a:rPr>
              <a:t>CoA</a:t>
            </a:r>
          </a:p>
          <a:p>
            <a:pPr eaLnBrk="1" hangingPunct="1"/>
            <a:r>
              <a:rPr lang="el-GR" altLang="el-GR">
                <a:solidFill>
                  <a:srgbClr val="FFFFFF"/>
                </a:solidFill>
                <a:latin typeface="Calibri" panose="020F0502020204030204" pitchFamily="34" charset="0"/>
              </a:rPr>
              <a:t>Ακετοακετυλο</a:t>
            </a:r>
            <a:r>
              <a:rPr lang="en-US" altLang="el-GR">
                <a:solidFill>
                  <a:srgbClr val="FFFFFF"/>
                </a:solidFill>
                <a:latin typeface="Calibri" panose="020F0502020204030204" pitchFamily="34" charset="0"/>
              </a:rPr>
              <a:t>-CoA</a:t>
            </a:r>
          </a:p>
        </p:txBody>
      </p:sp>
      <p:cxnSp>
        <p:nvCxnSpPr>
          <p:cNvPr id="75788" name="Straight Arrow Connector 16"/>
          <p:cNvCxnSpPr>
            <a:cxnSpLocks noChangeShapeType="1"/>
            <a:stCxn id="75781" idx="2"/>
            <a:endCxn id="75789" idx="0"/>
          </p:cNvCxnSpPr>
          <p:nvPr/>
        </p:nvCxnSpPr>
        <p:spPr bwMode="auto">
          <a:xfrm flipH="1">
            <a:off x="5867400" y="2740025"/>
            <a:ext cx="1020763" cy="19446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9" name="TextBox 17"/>
          <p:cNvSpPr txBox="1">
            <a:spLocks noChangeArrowheads="1"/>
          </p:cNvSpPr>
          <p:nvPr/>
        </p:nvSpPr>
        <p:spPr bwMode="auto">
          <a:xfrm>
            <a:off x="4359275" y="4684713"/>
            <a:ext cx="30146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solidFill>
                  <a:srgbClr val="FFFFFF"/>
                </a:solidFill>
                <a:latin typeface="Calibri" panose="020F0502020204030204" pitchFamily="34" charset="0"/>
              </a:rPr>
              <a:t>Φουμαρικό οξύ</a:t>
            </a:r>
          </a:p>
          <a:p>
            <a:pPr eaLnBrk="1" hangingPunct="1"/>
            <a:r>
              <a:rPr lang="el-GR" altLang="el-GR">
                <a:solidFill>
                  <a:srgbClr val="FFFFFF"/>
                </a:solidFill>
                <a:latin typeface="Calibri" panose="020F0502020204030204" pitchFamily="34" charset="0"/>
              </a:rPr>
              <a:t>Οξαλοξικό οξύ</a:t>
            </a:r>
          </a:p>
          <a:p>
            <a:pPr eaLnBrk="1" hangingPunct="1"/>
            <a:r>
              <a:rPr lang="el-GR" altLang="el-GR">
                <a:solidFill>
                  <a:srgbClr val="FFFFFF"/>
                </a:solidFill>
                <a:latin typeface="Calibri" panose="020F0502020204030204" pitchFamily="34" charset="0"/>
              </a:rPr>
              <a:t>α-κετογλουταρικό οξύ</a:t>
            </a:r>
          </a:p>
          <a:p>
            <a:pPr eaLnBrk="1" hangingPunct="1"/>
            <a:r>
              <a:rPr lang="el-GR" altLang="el-GR">
                <a:solidFill>
                  <a:srgbClr val="FFFFFF"/>
                </a:solidFill>
                <a:latin typeface="Calibri" panose="020F0502020204030204" pitchFamily="34" charset="0"/>
              </a:rPr>
              <a:t>Πυροσταφυλικό οξύ</a:t>
            </a:r>
          </a:p>
          <a:p>
            <a:pPr eaLnBrk="1" hangingPunct="1"/>
            <a:r>
              <a:rPr lang="el-GR" altLang="el-GR">
                <a:solidFill>
                  <a:srgbClr val="FFFFFF"/>
                </a:solidFill>
                <a:latin typeface="Calibri" panose="020F0502020204030204" pitchFamily="34" charset="0"/>
              </a:rPr>
              <a:t>Ηλεκτρυλο-</a:t>
            </a:r>
            <a:r>
              <a:rPr lang="en-US" altLang="el-GR">
                <a:solidFill>
                  <a:srgbClr val="FFFFFF"/>
                </a:solidFill>
                <a:latin typeface="Calibri" panose="020F0502020204030204" pitchFamily="34" charset="0"/>
              </a:rPr>
              <a:t>CoA</a:t>
            </a:r>
          </a:p>
        </p:txBody>
      </p:sp>
      <p:sp>
        <p:nvSpPr>
          <p:cNvPr id="75790" name="Right Brace 21"/>
          <p:cNvSpPr>
            <a:spLocks/>
          </p:cNvSpPr>
          <p:nvPr/>
        </p:nvSpPr>
        <p:spPr bwMode="auto">
          <a:xfrm>
            <a:off x="7159625" y="4730750"/>
            <a:ext cx="431800" cy="1858963"/>
          </a:xfrm>
          <a:prstGeom prst="rightBrace">
            <a:avLst>
              <a:gd name="adj1" fmla="val 8331"/>
              <a:gd name="adj2" fmla="val 50000"/>
            </a:avLst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75791" name="TextBox 32"/>
          <p:cNvSpPr txBox="1">
            <a:spLocks noChangeArrowheads="1"/>
          </p:cNvSpPr>
          <p:nvPr/>
        </p:nvSpPr>
        <p:spPr bwMode="auto">
          <a:xfrm>
            <a:off x="7594600" y="5424488"/>
            <a:ext cx="2509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solidFill>
                  <a:srgbClr val="FFFF00"/>
                </a:solidFill>
                <a:latin typeface="Calibri" panose="020F0502020204030204" pitchFamily="34" charset="0"/>
              </a:rPr>
              <a:t>Σύνθεση γλυκόζης</a:t>
            </a:r>
            <a:endParaRPr lang="en-US" altLang="el-GR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75792" name="Right Brace 34"/>
          <p:cNvSpPr>
            <a:spLocks/>
          </p:cNvSpPr>
          <p:nvPr/>
        </p:nvSpPr>
        <p:spPr bwMode="auto">
          <a:xfrm rot="5400000">
            <a:off x="2051050" y="3940175"/>
            <a:ext cx="352425" cy="2663825"/>
          </a:xfrm>
          <a:prstGeom prst="rightBrace">
            <a:avLst>
              <a:gd name="adj1" fmla="val 49096"/>
              <a:gd name="adj2" fmla="val 50000"/>
            </a:avLst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75793" name="TextBox 35"/>
          <p:cNvSpPr txBox="1">
            <a:spLocks noChangeArrowheads="1"/>
          </p:cNvSpPr>
          <p:nvPr/>
        </p:nvSpPr>
        <p:spPr bwMode="auto">
          <a:xfrm>
            <a:off x="538163" y="5373688"/>
            <a:ext cx="3452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solidFill>
                  <a:srgbClr val="FFFF00"/>
                </a:solidFill>
                <a:latin typeface="Calibri" panose="020F0502020204030204" pitchFamily="34" charset="0"/>
              </a:rPr>
              <a:t>Σύνθεση κετονοσωμάτων</a:t>
            </a:r>
            <a:endParaRPr lang="en-US" altLang="el-GR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75794" name="TextBox 37"/>
          <p:cNvSpPr txBox="1">
            <a:spLocks noChangeArrowheads="1"/>
          </p:cNvSpPr>
          <p:nvPr/>
        </p:nvSpPr>
        <p:spPr bwMode="auto">
          <a:xfrm>
            <a:off x="1457325" y="3125788"/>
            <a:ext cx="3125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solidFill>
                  <a:srgbClr val="FFFFFF"/>
                </a:solidFill>
                <a:latin typeface="Calibri" panose="020F0502020204030204" pitchFamily="34" charset="0"/>
              </a:rPr>
              <a:t>Κετογενετικά αμινοξέα</a:t>
            </a:r>
            <a:endParaRPr lang="en-US" altLang="el-G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5795" name="TextBox 38"/>
          <p:cNvSpPr txBox="1">
            <a:spLocks noChangeArrowheads="1"/>
          </p:cNvSpPr>
          <p:nvPr/>
        </p:nvSpPr>
        <p:spPr bwMode="auto">
          <a:xfrm>
            <a:off x="6361113" y="3562350"/>
            <a:ext cx="3278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solidFill>
                  <a:srgbClr val="FFFFFF"/>
                </a:solidFill>
                <a:latin typeface="Calibri" panose="020F0502020204030204" pitchFamily="34" charset="0"/>
              </a:rPr>
              <a:t>Γλυκογενετικά αμινοξέα</a:t>
            </a:r>
            <a:endParaRPr lang="en-US" altLang="el-G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625" y="333375"/>
            <a:ext cx="9721850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3200" dirty="0">
                <a:solidFill>
                  <a:srgbClr val="FFFFFF"/>
                </a:solidFill>
                <a:latin typeface="Calibri" pitchFamily="34" charset="0"/>
                <a:cs typeface="+mn-cs"/>
              </a:rPr>
              <a:t>ΤΑ ΑΜΙΝΟΞΕΑ: ΠΡΟΔΡΟΜΕΣ ΟΥΣΙΕΣ ΑΛΛΩΝ ΟΥΣΙΩΝ</a:t>
            </a:r>
            <a:endParaRPr lang="en-US" sz="32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450" y="1196975"/>
            <a:ext cx="2397125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l-GR" sz="3200" dirty="0">
                <a:solidFill>
                  <a:srgbClr val="FFFFFF"/>
                </a:solidFill>
                <a:latin typeface="Calibri" pitchFamily="34" charset="0"/>
                <a:cs typeface="+mn-cs"/>
              </a:rPr>
              <a:t>1. ΑΡΓΙΝΙΝΗ</a:t>
            </a:r>
            <a:endParaRPr lang="en-US" sz="3200" dirty="0">
              <a:solidFill>
                <a:srgbClr val="FFFFFF"/>
              </a:solidFill>
              <a:cs typeface="+mn-cs"/>
            </a:endParaRPr>
          </a:p>
        </p:txBody>
      </p:sp>
      <p:graphicFrame>
        <p:nvGraphicFramePr>
          <p:cNvPr id="76804" name="Object 2"/>
          <p:cNvGraphicFramePr>
            <a:graphicFrameLocks noChangeAspect="1"/>
          </p:cNvGraphicFramePr>
          <p:nvPr/>
        </p:nvGraphicFramePr>
        <p:xfrm>
          <a:off x="822325" y="2371725"/>
          <a:ext cx="8769350" cy="379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MDLDrawObject Class" r:id="rId3" imgW="7219839" imgH="3124211" progId="">
                  <p:embed/>
                </p:oleObj>
              </mc:Choice>
              <mc:Fallback>
                <p:oleObj name="MDLDrawObject Class" r:id="rId3" imgW="7219839" imgH="3124211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2371725"/>
                        <a:ext cx="8769350" cy="379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450" y="404813"/>
            <a:ext cx="3189288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l-GR" sz="3200" dirty="0">
                <a:solidFill>
                  <a:srgbClr val="FFFFFF"/>
                </a:solidFill>
                <a:latin typeface="Calibri" pitchFamily="34" charset="0"/>
                <a:cs typeface="+mn-cs"/>
              </a:rPr>
              <a:t>2. ΤΡΥΠΤΟΦΑΝΗ</a:t>
            </a:r>
            <a:endParaRPr lang="en-US" sz="3200" dirty="0">
              <a:solidFill>
                <a:srgbClr val="FFFFFF"/>
              </a:solidFill>
              <a:cs typeface="+mn-cs"/>
            </a:endParaRPr>
          </a:p>
        </p:txBody>
      </p:sp>
      <p:graphicFrame>
        <p:nvGraphicFramePr>
          <p:cNvPr id="77827" name="Object 2"/>
          <p:cNvGraphicFramePr>
            <a:graphicFrameLocks noChangeAspect="1"/>
          </p:cNvGraphicFramePr>
          <p:nvPr/>
        </p:nvGraphicFramePr>
        <p:xfrm>
          <a:off x="390525" y="1628775"/>
          <a:ext cx="9534525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MDLDrawObject Class" r:id="rId3" imgW="7619891" imgH="3066985" progId="">
                  <p:embed/>
                </p:oleObj>
              </mc:Choice>
              <mc:Fallback>
                <p:oleObj name="MDLDrawObject Class" r:id="rId3" imgW="7619891" imgH="306698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628775"/>
                        <a:ext cx="9534525" cy="383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625" y="188913"/>
            <a:ext cx="2468563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l-GR" sz="3200" dirty="0">
                <a:solidFill>
                  <a:srgbClr val="FFFFFF"/>
                </a:solidFill>
                <a:latin typeface="Calibri" pitchFamily="34" charset="0"/>
                <a:cs typeface="+mn-cs"/>
              </a:rPr>
              <a:t>3. ΤΥΡΟΣΙΝΗ</a:t>
            </a:r>
            <a:endParaRPr lang="en-US" sz="3200" dirty="0">
              <a:solidFill>
                <a:srgbClr val="FFFFFF"/>
              </a:solidFill>
              <a:cs typeface="+mn-cs"/>
            </a:endParaRPr>
          </a:p>
        </p:txBody>
      </p:sp>
      <p:graphicFrame>
        <p:nvGraphicFramePr>
          <p:cNvPr id="78851" name="Object 2"/>
          <p:cNvGraphicFramePr>
            <a:graphicFrameLocks noChangeAspect="1"/>
          </p:cNvGraphicFramePr>
          <p:nvPr/>
        </p:nvGraphicFramePr>
        <p:xfrm>
          <a:off x="1116013" y="260350"/>
          <a:ext cx="9088437" cy="624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3" name="MDLDrawObject Class" r:id="rId3" imgW="7458196" imgH="5124419" progId="">
                  <p:embed/>
                </p:oleObj>
              </mc:Choice>
              <mc:Fallback>
                <p:oleObj name="MDLDrawObject Class" r:id="rId3" imgW="7458196" imgH="512441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60350"/>
                        <a:ext cx="9088437" cy="624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2" name="TextBox 3"/>
          <p:cNvSpPr txBox="1">
            <a:spLocks noChangeArrowheads="1"/>
          </p:cNvSpPr>
          <p:nvPr/>
        </p:nvSpPr>
        <p:spPr bwMode="auto">
          <a:xfrm>
            <a:off x="4567238" y="6178550"/>
            <a:ext cx="299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600">
                <a:solidFill>
                  <a:srgbClr val="FFFFFF"/>
                </a:solidFill>
                <a:latin typeface="Calibri" panose="020F0502020204030204" pitchFamily="34" charset="0"/>
              </a:rPr>
              <a:t>κατεχολαμίνες</a:t>
            </a:r>
            <a:endParaRPr lang="en-US" altLang="el-GR" sz="36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1471613" y="6218238"/>
            <a:ext cx="7853362" cy="523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>
                <a:solidFill>
                  <a:srgbClr val="FFFF00"/>
                </a:solidFill>
                <a:latin typeface="Calibri" panose="020F0502020204030204" pitchFamily="34" charset="0"/>
              </a:rPr>
              <a:t>ΟΔΟΣ ΦΑΙΝΥΛΟΠΡΟΠΑΝΟΕΙΔΩΝ: ΜΟΝΟ ΣΤΑ ΦΥΤΑ</a:t>
            </a:r>
            <a:endParaRPr lang="en-GB" altLang="el-GR" sz="28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9875" name="Object 2"/>
          <p:cNvGraphicFramePr>
            <a:graphicFrameLocks noChangeAspect="1"/>
          </p:cNvGraphicFramePr>
          <p:nvPr/>
        </p:nvGraphicFramePr>
        <p:xfrm>
          <a:off x="895350" y="188913"/>
          <a:ext cx="9148763" cy="614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7" name="MDLDrawObject Class" r:id="rId4" imgW="7419865" imgH="4981624" progId="">
                  <p:embed/>
                </p:oleObj>
              </mc:Choice>
              <mc:Fallback>
                <p:oleObj name="MDLDrawObject Class" r:id="rId4" imgW="7419865" imgH="498162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188913"/>
                        <a:ext cx="9148763" cy="614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0163" y="115888"/>
            <a:ext cx="4125912" cy="5857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l-GR" sz="3200" dirty="0">
                <a:solidFill>
                  <a:srgbClr val="FFFFFF"/>
                </a:solidFill>
                <a:latin typeface="Calibri" pitchFamily="34" charset="0"/>
                <a:cs typeface="+mn-cs"/>
              </a:rPr>
              <a:t>4. ΦΑΙΝΥΛΟΑΛΑΝΙΝΗ</a:t>
            </a:r>
            <a:endParaRPr lang="en-US" sz="3200" dirty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2263775" y="476250"/>
          <a:ext cx="7559675" cy="618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" name="MDLDrawObject Class" r:id="rId3" imgW="5610181" imgH="4591030" progId="">
                  <p:embed/>
                </p:oleObj>
              </mc:Choice>
              <mc:Fallback>
                <p:oleObj name="MDLDrawObject Class" r:id="rId3" imgW="5610181" imgH="459103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476250"/>
                        <a:ext cx="7559675" cy="618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0163" y="115888"/>
            <a:ext cx="2063750" cy="5857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l-GR" sz="3200" dirty="0">
                <a:solidFill>
                  <a:srgbClr val="FFFFFF"/>
                </a:solidFill>
                <a:latin typeface="Calibri" pitchFamily="34" charset="0"/>
                <a:cs typeface="+mn-cs"/>
              </a:rPr>
              <a:t>5. ΓΛΥΚΙΝΗ</a:t>
            </a:r>
            <a:endParaRPr lang="en-US" sz="3200" dirty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latin typeface="Calibri" pitchFamily="34" charset="0"/>
              </a:rPr>
              <a:t> (1/5)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578850" cy="4760912"/>
          </a:xfrm>
        </p:spPr>
        <p:txBody>
          <a:bodyPr/>
          <a:lstStyle/>
          <a:p>
            <a:pPr eaLnBrk="1" hangingPunct="1"/>
            <a:r>
              <a:rPr lang="el-GR" altLang="el-GR" sz="2200" smtClean="0">
                <a:latin typeface="Calibri" panose="020F0502020204030204" pitchFamily="34" charset="0"/>
              </a:rPr>
              <a:t>Το Έργο αυτό κάνει χρήση των ακόλουθων έργων:</a:t>
            </a:r>
          </a:p>
          <a:p>
            <a:pPr eaLnBrk="1" hangingPunct="1"/>
            <a:r>
              <a:rPr lang="el-GR" altLang="el-GR" sz="2200" smtClean="0">
                <a:latin typeface="Calibri" panose="020F0502020204030204" pitchFamily="34" charset="0"/>
              </a:rPr>
              <a:t>Εικόνες</a:t>
            </a:r>
          </a:p>
          <a:p>
            <a:r>
              <a:rPr lang="el-GR" altLang="el-GR" sz="2200" smtClean="0">
                <a:latin typeface="Calibri" panose="020F0502020204030204" pitchFamily="34" charset="0"/>
              </a:rPr>
              <a:t>Εικόνα 1: Χιονισμένα βουνά. Φωτογραφικό αρχείο Γρ. Διαμαντίδη.</a:t>
            </a:r>
          </a:p>
          <a:p>
            <a:r>
              <a:rPr lang="el-GR" altLang="el-GR" sz="2200" smtClean="0">
                <a:latin typeface="Calibri" panose="020F0502020204030204" pitchFamily="34" charset="0"/>
              </a:rPr>
              <a:t>Εικόνα 2: Αμπέλι. Φωτογραφικό αρχείο Γρ. Διαμαντίδη.</a:t>
            </a:r>
          </a:p>
          <a:p>
            <a:r>
              <a:rPr lang="el-GR" altLang="el-GR" sz="2200" smtClean="0">
                <a:latin typeface="Calibri" panose="020F0502020204030204" pitchFamily="34" charset="0"/>
              </a:rPr>
              <a:t>Εικόνα 3: Σιτηρά. Φωτογραφικό αρχείο Γρ. Διαμαντίδη.</a:t>
            </a:r>
          </a:p>
          <a:p>
            <a:r>
              <a:rPr lang="el-GR" altLang="el-GR" sz="2200" smtClean="0">
                <a:latin typeface="Calibri" panose="020F0502020204030204" pitchFamily="34" charset="0"/>
              </a:rPr>
              <a:t>Εικόνα 4: Τοπίο θάλασσα-βουνά. Φωτογραφικό αρχείο Γρ. Διαμαντίδη.</a:t>
            </a:r>
          </a:p>
          <a:p>
            <a:r>
              <a:rPr lang="el-GR" altLang="el-GR" sz="2200" smtClean="0">
                <a:latin typeface="Calibri" panose="020F0502020204030204" pitchFamily="34" charset="0"/>
              </a:rPr>
              <a:t>Εικόνα 5: Μπλε-πράσινα άλγη (κυανοβακτήρια) στον κόλπο της Φιλανδίας. </a:t>
            </a:r>
            <a:r>
              <a:rPr lang="en-US" altLang="el-GR" sz="2200" smtClean="0">
                <a:latin typeface="Calibri" panose="020F0502020204030204" pitchFamily="34" charset="0"/>
                <a:hlinkClick r:id="rId3"/>
              </a:rPr>
              <a:t>http://www.openlettersmonthly.com/sept08-water-world/</a:t>
            </a:r>
            <a:endParaRPr lang="en-US" altLang="el-GR" sz="220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latin typeface="Calibri" pitchFamily="34" charset="0"/>
              </a:rPr>
              <a:t> (2/5)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578850" cy="4760912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l-GR" dirty="0" smtClean="0">
                <a:latin typeface="Calibri" pitchFamily="34" charset="0"/>
              </a:rPr>
              <a:t>Εικόνα 6: Δομή </a:t>
            </a:r>
            <a:r>
              <a:rPr lang="el-GR" dirty="0" err="1" smtClean="0">
                <a:latin typeface="Calibri" pitchFamily="34" charset="0"/>
              </a:rPr>
              <a:t>κυανοβακτηρίων</a:t>
            </a:r>
            <a:r>
              <a:rPr lang="el-GR" dirty="0" smtClean="0">
                <a:latin typeface="Calibri" pitchFamily="34" charset="0"/>
              </a:rPr>
              <a:t> όπως φαίνεται στο μικροσκόπιο. </a:t>
            </a:r>
            <a:r>
              <a:rPr lang="en-US" dirty="0" smtClean="0">
                <a:latin typeface="Calibri" pitchFamily="34" charset="0"/>
                <a:hlinkClick r:id="rId3"/>
              </a:rPr>
              <a:t>http://www.earthlife.net/prokaryotes/cyano.html</a:t>
            </a:r>
            <a:endParaRPr lang="en-US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l-GR" dirty="0" smtClean="0">
                <a:latin typeface="Calibri" pitchFamily="34" charset="0"/>
              </a:rPr>
              <a:t>Εικόνα 7: Πλαγκτονικά </a:t>
            </a:r>
            <a:r>
              <a:rPr lang="el-GR" dirty="0" err="1" smtClean="0">
                <a:latin typeface="Calibri" pitchFamily="34" charset="0"/>
              </a:rPr>
              <a:t>κυανοβακτήρια</a:t>
            </a:r>
            <a:r>
              <a:rPr lang="el-GR" dirty="0" smtClean="0">
                <a:latin typeface="Calibri" pitchFamily="34" charset="0"/>
              </a:rPr>
              <a:t>. </a:t>
            </a:r>
            <a:r>
              <a:rPr lang="en-US" dirty="0" smtClean="0">
                <a:latin typeface="Calibri" pitchFamily="34" charset="0"/>
                <a:hlinkClick r:id="rId4"/>
              </a:rPr>
              <a:t>http://www.fytoplankton.cz/sbirka-sinic/show.php?show=14</a:t>
            </a:r>
            <a:endParaRPr lang="el-GR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l-GR" dirty="0" smtClean="0">
                <a:latin typeface="Calibri" pitchFamily="34" charset="0"/>
              </a:rPr>
              <a:t>Εικόνα 8: </a:t>
            </a:r>
            <a:r>
              <a:rPr lang="el-GR" dirty="0" err="1" smtClean="0">
                <a:latin typeface="Calibri" pitchFamily="34" charset="0"/>
              </a:rPr>
              <a:t>Σπιρουλίνα</a:t>
            </a:r>
            <a:r>
              <a:rPr lang="el-GR" dirty="0" smtClean="0">
                <a:latin typeface="Calibri" pitchFamily="34" charset="0"/>
              </a:rPr>
              <a:t>. </a:t>
            </a:r>
            <a:r>
              <a:rPr lang="en-US" dirty="0" smtClean="0">
                <a:latin typeface="Calibri" pitchFamily="34" charset="0"/>
                <a:hlinkClick r:id="rId5"/>
              </a:rPr>
              <a:t>http://felix7worldwater.blogspot.gr/2014/10/spirulina-il-cibo-del-futuro-che-viene_31.html</a:t>
            </a:r>
            <a:endParaRPr lang="el-GR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l-GR" dirty="0" smtClean="0">
                <a:latin typeface="Calibri" pitchFamily="34" charset="0"/>
              </a:rPr>
              <a:t>Εικόνα 9: </a:t>
            </a:r>
            <a:r>
              <a:rPr lang="el-GR" dirty="0" err="1" smtClean="0">
                <a:latin typeface="Calibri" pitchFamily="34" charset="0"/>
              </a:rPr>
              <a:t>Κυανοβακτήρια</a:t>
            </a:r>
            <a:r>
              <a:rPr lang="el-GR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Nostoc</a:t>
            </a:r>
            <a:r>
              <a:rPr lang="en-US" dirty="0" smtClean="0">
                <a:latin typeface="Calibri" pitchFamily="34" charset="0"/>
              </a:rPr>
              <a:t>)</a:t>
            </a:r>
            <a:r>
              <a:rPr lang="el-GR" dirty="0" smtClean="0">
                <a:latin typeface="Calibri" pitchFamily="34" charset="0"/>
              </a:rPr>
              <a:t>. </a:t>
            </a:r>
            <a:r>
              <a:rPr lang="en-US" dirty="0" smtClean="0">
                <a:latin typeface="Calibri" pitchFamily="34" charset="0"/>
                <a:hlinkClick r:id="rId6"/>
              </a:rPr>
              <a:t>https://www.studyblue.com/notes/note/n/prokaryotes-eukaryotes-cyanobacteria-and-protist/deck/5783865</a:t>
            </a:r>
            <a:endParaRPr lang="el-GR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l-GR" sz="3100" dirty="0" smtClean="0">
                <a:latin typeface="Calibri" pitchFamily="34" charset="0"/>
              </a:rPr>
              <a:t>Εικόνα 10: </a:t>
            </a:r>
            <a:r>
              <a:rPr lang="el-GR" sz="3100" dirty="0" err="1" smtClean="0">
                <a:latin typeface="Calibri" pitchFamily="34" charset="0"/>
              </a:rPr>
              <a:t>Στρωματόλιθοι</a:t>
            </a:r>
            <a:r>
              <a:rPr lang="el-GR" sz="3100" dirty="0" smtClean="0">
                <a:latin typeface="Calibri" pitchFamily="34" charset="0"/>
              </a:rPr>
              <a:t> στην Αυστραλία.</a:t>
            </a:r>
            <a:r>
              <a:rPr lang="en-US" sz="3100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hlinkClick r:id="rId7"/>
              </a:rPr>
              <a:t>http://es.encydia.com/pt/Arqueano</a:t>
            </a:r>
            <a:endParaRPr lang="el-GR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l-GR" sz="3100" dirty="0" smtClean="0">
                <a:latin typeface="Calibri" pitchFamily="34" charset="0"/>
              </a:rPr>
              <a:t>Εικόνα 11: Σχηματισμός οζιδίων σε ρίζες λόγω συμβιωτικής αζωτοδέσμευσης. </a:t>
            </a:r>
            <a:r>
              <a:rPr lang="en-US" sz="3100" dirty="0" smtClean="0">
                <a:solidFill>
                  <a:srgbClr val="FF0000"/>
                </a:solidFill>
                <a:latin typeface="Calibri" pitchFamily="34" charset="0"/>
                <a:hlinkClick r:id="rId8"/>
              </a:rPr>
              <a:t>http://slideplayer.es/slide/158931/</a:t>
            </a:r>
            <a:endParaRPr lang="el-GR" sz="31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Tx/>
              <a:buNone/>
              <a:defRPr/>
            </a:pPr>
            <a:endParaRPr lang="el-GR" dirty="0" smtClean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latin typeface="Calibri" pitchFamily="34" charset="0"/>
              </a:rPr>
              <a:t> (3/5)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578850" cy="4760912"/>
          </a:xfrm>
        </p:spPr>
        <p:txBody>
          <a:bodyPr/>
          <a:lstStyle/>
          <a:p>
            <a:r>
              <a:rPr lang="el-GR" altLang="el-GR" sz="2400" smtClean="0">
                <a:latin typeface="Calibri" panose="020F0502020204030204" pitchFamily="34" charset="0"/>
              </a:rPr>
              <a:t>Εικόνα 12: Ψυχανθή (φασολιά). Φωτογραφικό αρχείο Γρ. Διαμαντίδη.</a:t>
            </a:r>
          </a:p>
          <a:p>
            <a:r>
              <a:rPr lang="el-GR" altLang="el-GR" sz="2400" smtClean="0">
                <a:latin typeface="Calibri" panose="020F0502020204030204" pitchFamily="34" charset="0"/>
              </a:rPr>
              <a:t>Εικόνα 13: Ριζόβια. </a:t>
            </a:r>
            <a:r>
              <a:rPr lang="en-US" altLang="el-GR" sz="2400" smtClean="0">
                <a:latin typeface="Calibri" panose="020F0502020204030204" pitchFamily="34" charset="0"/>
                <a:hlinkClick r:id="rId3"/>
              </a:rPr>
              <a:t>https://en.wikipedia.org/wiki/Rhizobia</a:t>
            </a:r>
            <a:endParaRPr lang="el-GR" altLang="el-GR" sz="2400" smtClean="0">
              <a:latin typeface="Calibri" panose="020F0502020204030204" pitchFamily="34" charset="0"/>
            </a:endParaRPr>
          </a:p>
          <a:p>
            <a:r>
              <a:rPr lang="el-GR" altLang="el-GR" sz="2400" smtClean="0">
                <a:latin typeface="Calibri" panose="020F0502020204030204" pitchFamily="34" charset="0"/>
              </a:rPr>
              <a:t>Εικόνα 14: Καλαμπόκι. Φωτογραφικό αρχείο Γρ. Διαμαντίδη.</a:t>
            </a:r>
          </a:p>
          <a:p>
            <a:r>
              <a:rPr lang="el-GR" altLang="el-GR" sz="2400" smtClean="0">
                <a:latin typeface="Calibri" panose="020F0502020204030204" pitchFamily="34" charset="0"/>
              </a:rPr>
              <a:t>Εικόνα 15: Φτέρη </a:t>
            </a:r>
            <a:r>
              <a:rPr lang="en-US" altLang="el-GR" sz="2400" smtClean="0">
                <a:latin typeface="Calibri" panose="020F0502020204030204" pitchFamily="34" charset="0"/>
              </a:rPr>
              <a:t>azolla</a:t>
            </a:r>
            <a:r>
              <a:rPr lang="el-GR" altLang="el-GR" sz="2400" smtClean="0">
                <a:latin typeface="Calibri" panose="020F0502020204030204" pitchFamily="34" charset="0"/>
              </a:rPr>
              <a:t>.</a:t>
            </a:r>
            <a:r>
              <a:rPr lang="en-US" altLang="el-GR" sz="2400" smtClean="0">
                <a:latin typeface="Calibri" panose="020F0502020204030204" pitchFamily="34" charset="0"/>
              </a:rPr>
              <a:t> </a:t>
            </a:r>
            <a:r>
              <a:rPr lang="en-US" altLang="el-GR" sz="2400" smtClean="0">
                <a:latin typeface="Calibri" panose="020F0502020204030204" pitchFamily="34" charset="0"/>
                <a:hlinkClick r:id="rId4"/>
              </a:rPr>
              <a:t>http://cookislands.bishopmuseum.org/species.asp?id=5798</a:t>
            </a:r>
            <a:endParaRPr lang="el-GR" altLang="el-GR" sz="2400" smtClean="0">
              <a:latin typeface="Calibri" panose="020F0502020204030204" pitchFamily="34" charset="0"/>
            </a:endParaRPr>
          </a:p>
          <a:p>
            <a:r>
              <a:rPr lang="el-GR" altLang="el-GR" sz="2400" smtClean="0">
                <a:latin typeface="Calibri" panose="020F0502020204030204" pitchFamily="34" charset="0"/>
              </a:rPr>
              <a:t>Εικόνα 1</a:t>
            </a:r>
            <a:r>
              <a:rPr lang="en-US" altLang="el-GR" sz="2400" smtClean="0">
                <a:latin typeface="Calibri" panose="020F0502020204030204" pitchFamily="34" charset="0"/>
              </a:rPr>
              <a:t>6</a:t>
            </a:r>
            <a:r>
              <a:rPr lang="el-GR" altLang="el-GR" sz="2400" smtClean="0">
                <a:latin typeface="Calibri" panose="020F0502020204030204" pitchFamily="34" charset="0"/>
              </a:rPr>
              <a:t>: </a:t>
            </a:r>
            <a:r>
              <a:rPr lang="en-US" altLang="el-GR" sz="2400" smtClean="0">
                <a:latin typeface="Calibri" panose="020F0502020204030204" pitchFamily="34" charset="0"/>
              </a:rPr>
              <a:t>Anabaena</a:t>
            </a:r>
            <a:r>
              <a:rPr lang="el-GR" altLang="el-GR" sz="2400" smtClean="0">
                <a:latin typeface="Calibri" panose="020F0502020204030204" pitchFamily="34" charset="0"/>
              </a:rPr>
              <a:t>. </a:t>
            </a:r>
            <a:r>
              <a:rPr lang="en-US" altLang="el-GR" sz="2400" smtClean="0">
                <a:latin typeface="Calibri" panose="020F0502020204030204" pitchFamily="34" charset="0"/>
                <a:hlinkClick r:id="rId5"/>
              </a:rPr>
              <a:t>http://wirausaha-kuliner.blogspot.gr/2011_01_01_archive.html</a:t>
            </a:r>
            <a:endParaRPr lang="en-US" altLang="el-GR" sz="2400" smtClean="0">
              <a:latin typeface="Calibri" panose="020F0502020204030204" pitchFamily="34" charset="0"/>
            </a:endParaRPr>
          </a:p>
          <a:p>
            <a:r>
              <a:rPr lang="el-GR" altLang="el-GR" sz="2400" smtClean="0">
                <a:latin typeface="Calibri" panose="020F0502020204030204" pitchFamily="34" charset="0"/>
              </a:rPr>
              <a:t>Εικόνα 17: </a:t>
            </a:r>
            <a:r>
              <a:rPr lang="en-US" altLang="el-GR" sz="2400" smtClean="0">
                <a:latin typeface="Calibri" panose="020F0502020204030204" pitchFamily="34" charset="0"/>
              </a:rPr>
              <a:t>Azolla filiculoides (</a:t>
            </a:r>
            <a:r>
              <a:rPr lang="el-GR" altLang="el-GR" sz="2400" smtClean="0">
                <a:latin typeface="Calibri" panose="020F0502020204030204" pitchFamily="34" charset="0"/>
              </a:rPr>
              <a:t>αριστερά</a:t>
            </a:r>
            <a:r>
              <a:rPr lang="en-US" altLang="el-GR" sz="2400" smtClean="0">
                <a:latin typeface="Calibri" panose="020F0502020204030204" pitchFamily="34" charset="0"/>
              </a:rPr>
              <a:t>) </a:t>
            </a:r>
            <a:r>
              <a:rPr lang="el-GR" altLang="el-GR" sz="2400" smtClean="0">
                <a:latin typeface="Calibri" panose="020F0502020204030204" pitchFamily="34" charset="0"/>
              </a:rPr>
              <a:t>και </a:t>
            </a:r>
            <a:r>
              <a:rPr lang="en-US" altLang="el-GR" sz="2400" smtClean="0">
                <a:latin typeface="Calibri" panose="020F0502020204030204" pitchFamily="34" charset="0"/>
              </a:rPr>
              <a:t>Azolla pinnata (</a:t>
            </a:r>
            <a:r>
              <a:rPr lang="el-GR" altLang="el-GR" sz="2400" smtClean="0">
                <a:latin typeface="Calibri" panose="020F0502020204030204" pitchFamily="34" charset="0"/>
              </a:rPr>
              <a:t>δεξιά</a:t>
            </a:r>
            <a:r>
              <a:rPr lang="en-US" altLang="el-GR" sz="2400" smtClean="0">
                <a:latin typeface="Calibri" panose="020F0502020204030204" pitchFamily="34" charset="0"/>
              </a:rPr>
              <a:t>)</a:t>
            </a:r>
            <a:r>
              <a:rPr lang="el-GR" altLang="el-GR" sz="2400" smtClean="0">
                <a:latin typeface="Calibri" panose="020F0502020204030204" pitchFamily="34" charset="0"/>
              </a:rPr>
              <a:t>.</a:t>
            </a:r>
            <a:r>
              <a:rPr lang="en-US" altLang="el-GR" sz="2400" smtClean="0">
                <a:latin typeface="Calibri" panose="020F0502020204030204" pitchFamily="34" charset="0"/>
              </a:rPr>
              <a:t> </a:t>
            </a:r>
            <a:r>
              <a:rPr lang="en-US" altLang="el-GR" sz="2400" smtClean="0">
                <a:latin typeface="Calibri" panose="020F0502020204030204" pitchFamily="34" charset="0"/>
                <a:hlinkClick r:id="rId6"/>
              </a:rPr>
              <a:t>http://www.scienceinschool.org/2011/issue21/azolla</a:t>
            </a:r>
            <a:endParaRPr lang="el-GR" altLang="el-GR" sz="2400" smtClean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endParaRPr lang="el-GR" altLang="el-GR" sz="2400" smtClean="0">
              <a:latin typeface="Calibri" panose="020F0502020204030204" pitchFamily="34" charset="0"/>
            </a:endParaRPr>
          </a:p>
          <a:p>
            <a:pPr eaLnBrk="1" hangingPunct="1"/>
            <a:endParaRPr lang="el-GR" altLang="el-GR" sz="240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latin typeface="Calibri" pitchFamily="34" charset="0"/>
              </a:rPr>
              <a:t> (</a:t>
            </a:r>
            <a:r>
              <a:rPr lang="el-GR" b="1" dirty="0" smtClean="0">
                <a:latin typeface="Calibri" pitchFamily="34" charset="0"/>
              </a:rPr>
              <a:t>4</a:t>
            </a:r>
            <a:r>
              <a:rPr lang="en-US" b="1" dirty="0" smtClean="0">
                <a:latin typeface="Calibri" pitchFamily="34" charset="0"/>
              </a:rPr>
              <a:t>/5)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578850" cy="4760912"/>
          </a:xfrm>
        </p:spPr>
        <p:txBody>
          <a:bodyPr/>
          <a:lstStyle/>
          <a:p>
            <a:r>
              <a:rPr lang="el-GR" altLang="el-GR" sz="2400" smtClean="0">
                <a:latin typeface="Calibri" panose="020F0502020204030204" pitchFamily="34" charset="0"/>
              </a:rPr>
              <a:t>Εικόνα 18: Καλλιέργεια ρυζιού στην οποία εφαρμόστηκε βιολογικό λίπασμα με </a:t>
            </a:r>
            <a:r>
              <a:rPr lang="en-US" altLang="el-GR" sz="2400" smtClean="0">
                <a:latin typeface="Calibri" panose="020F0502020204030204" pitchFamily="34" charset="0"/>
              </a:rPr>
              <a:t>Azolla. </a:t>
            </a:r>
            <a:r>
              <a:rPr lang="en-US" altLang="el-GR" sz="2400" smtClean="0">
                <a:latin typeface="Calibri" panose="020F0502020204030204" pitchFamily="34" charset="0"/>
                <a:hlinkClick r:id="rId3"/>
              </a:rPr>
              <a:t>http://megapib.nic.in/azolla.htm</a:t>
            </a:r>
            <a:r>
              <a:rPr lang="el-GR" altLang="el-GR" sz="2400" smtClean="0">
                <a:latin typeface="Calibri" panose="020F0502020204030204" pitchFamily="34" charset="0"/>
              </a:rPr>
              <a:t> </a:t>
            </a:r>
          </a:p>
          <a:p>
            <a:r>
              <a:rPr lang="el-GR" altLang="el-GR" sz="2400" smtClean="0">
                <a:latin typeface="Calibri" panose="020F0502020204030204" pitchFamily="34" charset="0"/>
              </a:rPr>
              <a:t>Εικόνα 1</a:t>
            </a:r>
            <a:r>
              <a:rPr lang="en-US" altLang="el-GR" sz="2400" smtClean="0">
                <a:latin typeface="Calibri" panose="020F0502020204030204" pitchFamily="34" charset="0"/>
              </a:rPr>
              <a:t>9</a:t>
            </a:r>
            <a:r>
              <a:rPr lang="el-GR" altLang="el-GR" sz="2400" smtClean="0">
                <a:latin typeface="Calibri" panose="020F0502020204030204" pitchFamily="34" charset="0"/>
              </a:rPr>
              <a:t>: Σκίτσο τοπίο στην εξοχή. Επεξεργασία Γρ. Διαμαντίδης.</a:t>
            </a:r>
          </a:p>
          <a:p>
            <a:pPr eaLnBrk="1" hangingPunct="1"/>
            <a:endParaRPr lang="el-GR" altLang="el-GR" sz="240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1"/>
          <p:cNvSpPr txBox="1">
            <a:spLocks noChangeArrowheads="1"/>
          </p:cNvSpPr>
          <p:nvPr/>
        </p:nvSpPr>
        <p:spPr bwMode="auto">
          <a:xfrm>
            <a:off x="8153400" y="5334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 sz="400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FF000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FF0000"/>
              </a:solidFill>
              <a:latin typeface="Victorian LET" pitchFamily="2" charset="0"/>
              <a:cs typeface="+mn-cs"/>
            </a:endParaRP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247650" y="828675"/>
            <a:ext cx="98647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latin typeface="Calibri" panose="020F0502020204030204" pitchFamily="34" charset="0"/>
              </a:rPr>
              <a:t>ΕΡΩΤΗΜΑ: </a:t>
            </a:r>
            <a:r>
              <a:rPr lang="el-GR" altLang="el-GR" sz="4400">
                <a:solidFill>
                  <a:srgbClr val="FFFF00"/>
                </a:solidFill>
                <a:latin typeface="Calibri" panose="020F0502020204030204" pitchFamily="34" charset="0"/>
              </a:rPr>
              <a:t>Πως οι οργανισμοί καλύπτουν (και κάλυπταν από τη στιγμή της δημιουργίας τους) τις ανάγκες του σε άζωτο για να συνθέσουν τις αζωτούχες ουσίες τους</a:t>
            </a:r>
            <a:r>
              <a:rPr lang="en-US" altLang="el-GR" sz="4400">
                <a:solidFill>
                  <a:srgbClr val="FFFF00"/>
                </a:solidFill>
                <a:latin typeface="Calibri" panose="020F0502020204030204" pitchFamily="34" charset="0"/>
              </a:rPr>
              <a:t>, </a:t>
            </a:r>
            <a:r>
              <a:rPr lang="el-GR" altLang="el-GR" sz="4400">
                <a:solidFill>
                  <a:srgbClr val="FFFF00"/>
                </a:solidFill>
                <a:latin typeface="Calibri" panose="020F0502020204030204" pitchFamily="34" charset="0"/>
              </a:rPr>
              <a:t>μεταξύ των οποίων τα νουκλεϊκά οξέα, τα αμινοξέα, τους συμπαράγοντες, κ.ά.;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latin typeface="Calibri" pitchFamily="34" charset="0"/>
              </a:rPr>
              <a:t> (5/5)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latin typeface="Calibri" pitchFamily="34" charset="0"/>
              </a:rPr>
              <a:t>Το Έργο αυτό κάνει χρήση των ακόλουθων έργων: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latin typeface="Calibri" pitchFamily="34" charset="0"/>
              </a:rPr>
              <a:t>Σχήματα</a:t>
            </a:r>
          </a:p>
          <a:p>
            <a:pPr>
              <a:buFont typeface="Arial" charset="0"/>
              <a:buChar char="•"/>
              <a:defRPr/>
            </a:pPr>
            <a:r>
              <a:rPr lang="el-GR" dirty="0" smtClean="0">
                <a:latin typeface="Calibri" pitchFamily="34" charset="0"/>
              </a:rPr>
              <a:t>Σχήμα 1:  Κύκλος αζώτου. Επεξεργασία </a:t>
            </a:r>
            <a:r>
              <a:rPr lang="el-GR" dirty="0" err="1" smtClean="0">
                <a:latin typeface="Calibri" pitchFamily="34" charset="0"/>
              </a:rPr>
              <a:t>Γρ</a:t>
            </a:r>
            <a:r>
              <a:rPr lang="el-GR" dirty="0" smtClean="0">
                <a:latin typeface="Calibri" pitchFamily="34" charset="0"/>
              </a:rPr>
              <a:t>. </a:t>
            </a:r>
            <a:r>
              <a:rPr lang="el-GR" dirty="0" err="1" smtClean="0">
                <a:latin typeface="Calibri" pitchFamily="34" charset="0"/>
              </a:rPr>
              <a:t>Διαμαντίδης</a:t>
            </a:r>
            <a:r>
              <a:rPr lang="el-GR" dirty="0" smtClean="0"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l-GR" sz="3100" dirty="0" smtClean="0">
                <a:latin typeface="Calibri" pitchFamily="34" charset="0"/>
              </a:rPr>
              <a:t>Σχήμα 2: </a:t>
            </a:r>
            <a:r>
              <a:rPr lang="en-US" sz="3100" dirty="0" smtClean="0">
                <a:latin typeface="Calibri" pitchFamily="34" charset="0"/>
              </a:rPr>
              <a:t>1η </a:t>
            </a:r>
            <a:r>
              <a:rPr lang="en-US" sz="3100" dirty="0" err="1" smtClean="0">
                <a:latin typeface="Calibri" pitchFamily="34" charset="0"/>
              </a:rPr>
              <a:t>αντίδραση</a:t>
            </a:r>
            <a:r>
              <a:rPr lang="en-US" sz="3100" dirty="0" smtClean="0">
                <a:latin typeface="Calibri" pitchFamily="34" charset="0"/>
              </a:rPr>
              <a:t> </a:t>
            </a:r>
            <a:r>
              <a:rPr lang="en-US" sz="3100" dirty="0" err="1" smtClean="0">
                <a:latin typeface="Calibri" pitchFamily="34" charset="0"/>
              </a:rPr>
              <a:t>ενσωμάτωσης</a:t>
            </a:r>
            <a:r>
              <a:rPr lang="el-GR" sz="3100" dirty="0" smtClean="0">
                <a:latin typeface="Calibri" pitchFamily="34" charset="0"/>
              </a:rPr>
              <a:t> αζώτου στην οργανική ύλη</a:t>
            </a:r>
            <a:r>
              <a:rPr lang="en-US" sz="3100" dirty="0" smtClean="0">
                <a:latin typeface="Calibri" pitchFamily="34" charset="0"/>
              </a:rPr>
              <a:t>:</a:t>
            </a:r>
            <a:r>
              <a:rPr lang="el-GR" sz="3100" dirty="0" smtClean="0">
                <a:latin typeface="Calibri" pitchFamily="34" charset="0"/>
              </a:rPr>
              <a:t> </a:t>
            </a:r>
            <a:r>
              <a:rPr lang="en-US" sz="3100" dirty="0" err="1" smtClean="0">
                <a:latin typeface="Calibri" pitchFamily="34" charset="0"/>
              </a:rPr>
              <a:t>σύνθεση</a:t>
            </a:r>
            <a:r>
              <a:rPr lang="en-US" sz="3100" dirty="0" smtClean="0">
                <a:latin typeface="Calibri" pitchFamily="34" charset="0"/>
              </a:rPr>
              <a:t> </a:t>
            </a:r>
            <a:r>
              <a:rPr lang="en-US" sz="3100" dirty="0" err="1" smtClean="0">
                <a:latin typeface="Calibri" pitchFamily="34" charset="0"/>
              </a:rPr>
              <a:t>γλουταμίνης</a:t>
            </a:r>
            <a:r>
              <a:rPr lang="el-GR" sz="3100" dirty="0" smtClean="0">
                <a:latin typeface="Calibri" pitchFamily="34" charset="0"/>
              </a:rPr>
              <a:t>. Επεξεργασία </a:t>
            </a:r>
            <a:r>
              <a:rPr lang="el-GR" sz="3100" dirty="0" err="1" smtClean="0">
                <a:latin typeface="Calibri" pitchFamily="34" charset="0"/>
              </a:rPr>
              <a:t>Γρ</a:t>
            </a:r>
            <a:r>
              <a:rPr lang="el-GR" sz="3100" dirty="0" smtClean="0">
                <a:latin typeface="Calibri" pitchFamily="34" charset="0"/>
              </a:rPr>
              <a:t>. </a:t>
            </a:r>
            <a:r>
              <a:rPr lang="el-GR" sz="3100" dirty="0" err="1" smtClean="0">
                <a:latin typeface="Calibri" pitchFamily="34" charset="0"/>
              </a:rPr>
              <a:t>Διαμαντίδης</a:t>
            </a:r>
            <a:r>
              <a:rPr lang="el-GR" sz="3100" dirty="0" smtClean="0">
                <a:latin typeface="Calibri" pitchFamily="34" charset="0"/>
              </a:rPr>
              <a:t> (</a:t>
            </a:r>
            <a:r>
              <a:rPr lang="en-US" sz="3100" dirty="0" err="1" smtClean="0">
                <a:latin typeface="Calibri" pitchFamily="34" charset="0"/>
              </a:rPr>
              <a:t>Biovia</a:t>
            </a:r>
            <a:r>
              <a:rPr lang="en-US" sz="3100" dirty="0" smtClean="0">
                <a:latin typeface="Calibri" pitchFamily="34" charset="0"/>
              </a:rPr>
              <a:t> draw)</a:t>
            </a:r>
            <a:r>
              <a:rPr lang="el-GR" sz="3100" dirty="0" smtClean="0"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l-GR" sz="3100" dirty="0" smtClean="0">
                <a:latin typeface="Calibri" pitchFamily="34" charset="0"/>
              </a:rPr>
              <a:t>Σχήμα 3: </a:t>
            </a:r>
            <a:r>
              <a:rPr lang="en-US" sz="3100" dirty="0" smtClean="0">
                <a:latin typeface="Calibri" pitchFamily="34" charset="0"/>
              </a:rPr>
              <a:t>2η </a:t>
            </a:r>
            <a:r>
              <a:rPr lang="en-US" sz="3100" dirty="0" err="1" smtClean="0">
                <a:latin typeface="Calibri" pitchFamily="34" charset="0"/>
              </a:rPr>
              <a:t>αντίδραση</a:t>
            </a:r>
            <a:r>
              <a:rPr lang="en-US" sz="3100" dirty="0" smtClean="0">
                <a:latin typeface="Calibri" pitchFamily="34" charset="0"/>
              </a:rPr>
              <a:t> </a:t>
            </a:r>
            <a:r>
              <a:rPr lang="en-US" sz="3100" dirty="0" err="1" smtClean="0">
                <a:latin typeface="Calibri" pitchFamily="34" charset="0"/>
              </a:rPr>
              <a:t>ενσωμάτωσης</a:t>
            </a:r>
            <a:r>
              <a:rPr lang="en-US" sz="3100" dirty="0" smtClean="0">
                <a:latin typeface="Calibri" pitchFamily="34" charset="0"/>
              </a:rPr>
              <a:t>: </a:t>
            </a:r>
            <a:r>
              <a:rPr lang="en-US" sz="3100" dirty="0" err="1" smtClean="0">
                <a:latin typeface="Calibri" pitchFamily="34" charset="0"/>
              </a:rPr>
              <a:t>σύνθεση</a:t>
            </a:r>
            <a:r>
              <a:rPr lang="en-US" sz="3100" dirty="0" smtClean="0">
                <a:latin typeface="Calibri" pitchFamily="34" charset="0"/>
              </a:rPr>
              <a:t> </a:t>
            </a:r>
            <a:r>
              <a:rPr lang="en-US" sz="3100" dirty="0" err="1" smtClean="0">
                <a:latin typeface="Calibri" pitchFamily="34" charset="0"/>
              </a:rPr>
              <a:t>γλουταμικού</a:t>
            </a:r>
            <a:r>
              <a:rPr lang="en-US" sz="3100" dirty="0" smtClean="0">
                <a:latin typeface="Calibri" pitchFamily="34" charset="0"/>
              </a:rPr>
              <a:t> </a:t>
            </a:r>
            <a:r>
              <a:rPr lang="en-US" sz="3100" dirty="0" err="1" smtClean="0">
                <a:latin typeface="Calibri" pitchFamily="34" charset="0"/>
              </a:rPr>
              <a:t>οξέος</a:t>
            </a:r>
            <a:r>
              <a:rPr lang="el-GR" sz="3100" dirty="0" smtClean="0">
                <a:latin typeface="Calibri" pitchFamily="34" charset="0"/>
              </a:rPr>
              <a:t>. Επεξεργασία </a:t>
            </a:r>
            <a:r>
              <a:rPr lang="el-GR" sz="3100" dirty="0" err="1" smtClean="0">
                <a:latin typeface="Calibri" pitchFamily="34" charset="0"/>
              </a:rPr>
              <a:t>Γρ</a:t>
            </a:r>
            <a:r>
              <a:rPr lang="el-GR" sz="3100" dirty="0" smtClean="0">
                <a:latin typeface="Calibri" pitchFamily="34" charset="0"/>
              </a:rPr>
              <a:t>. </a:t>
            </a:r>
            <a:r>
              <a:rPr lang="el-GR" sz="3100" dirty="0" err="1" smtClean="0">
                <a:latin typeface="Calibri" pitchFamily="34" charset="0"/>
              </a:rPr>
              <a:t>Διαμαντίδης</a:t>
            </a:r>
            <a:r>
              <a:rPr lang="el-GR" sz="3100" dirty="0" smtClean="0">
                <a:latin typeface="Calibri" pitchFamily="34" charset="0"/>
              </a:rPr>
              <a:t> (</a:t>
            </a:r>
            <a:r>
              <a:rPr lang="en-US" sz="3100" dirty="0" err="1" smtClean="0">
                <a:latin typeface="Calibri" pitchFamily="34" charset="0"/>
              </a:rPr>
              <a:t>Biovia</a:t>
            </a:r>
            <a:r>
              <a:rPr lang="en-US" sz="3100" dirty="0" smtClean="0">
                <a:latin typeface="Calibri" pitchFamily="34" charset="0"/>
              </a:rPr>
              <a:t> draw)</a:t>
            </a:r>
            <a:r>
              <a:rPr lang="el-GR" sz="3100" dirty="0" smtClean="0"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l-GR" sz="3100" dirty="0" smtClean="0">
                <a:latin typeface="Calibri" pitchFamily="34" charset="0"/>
              </a:rPr>
              <a:t>Σχήμα 4: Σύνθεση οργανικών αζωτούχων ουσιών. Επεξεργασία </a:t>
            </a:r>
            <a:r>
              <a:rPr lang="el-GR" sz="3100" dirty="0" err="1" smtClean="0">
                <a:latin typeface="Calibri" pitchFamily="34" charset="0"/>
              </a:rPr>
              <a:t>Γρ</a:t>
            </a:r>
            <a:r>
              <a:rPr lang="el-GR" sz="3100" dirty="0" smtClean="0">
                <a:latin typeface="Calibri" pitchFamily="34" charset="0"/>
              </a:rPr>
              <a:t>. </a:t>
            </a:r>
            <a:r>
              <a:rPr lang="el-GR" sz="3100" dirty="0" err="1" smtClean="0">
                <a:latin typeface="Calibri" pitchFamily="34" charset="0"/>
              </a:rPr>
              <a:t>Διαμαντίδης</a:t>
            </a:r>
            <a:r>
              <a:rPr lang="el-GR" sz="3100" dirty="0" smtClean="0">
                <a:latin typeface="Calibri" pitchFamily="34" charset="0"/>
              </a:rPr>
              <a:t> (</a:t>
            </a:r>
            <a:r>
              <a:rPr lang="en-US" sz="3100" dirty="0" err="1" smtClean="0">
                <a:latin typeface="Calibri" pitchFamily="34" charset="0"/>
              </a:rPr>
              <a:t>Biovia</a:t>
            </a:r>
            <a:r>
              <a:rPr lang="en-US" sz="3100" dirty="0" smtClean="0">
                <a:latin typeface="Calibri" pitchFamily="34" charset="0"/>
              </a:rPr>
              <a:t> draw)</a:t>
            </a:r>
            <a:r>
              <a:rPr lang="el-GR" sz="3100" dirty="0" smtClean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latin typeface="Calibri" panose="020F0502020204030204" pitchFamily="34" charset="0"/>
              </a:rPr>
              <a:t>Σημείωμα Αναφοράς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altLang="el-GR" sz="2000" smtClean="0">
                <a:latin typeface="Calibri" panose="020F0502020204030204" pitchFamily="34" charset="0"/>
              </a:rPr>
              <a:t>Copyright Αριστοτέλειο Πανεπιστήμιο Θεσσαλονίκης</a:t>
            </a:r>
            <a:r>
              <a:rPr lang="en-US" altLang="el-GR" sz="2000" smtClean="0">
                <a:latin typeface="Calibri" panose="020F0502020204030204" pitchFamily="34" charset="0"/>
              </a:rPr>
              <a:t>, </a:t>
            </a:r>
            <a:r>
              <a:rPr lang="el-GR" altLang="el-GR" sz="2000" smtClean="0">
                <a:latin typeface="Calibri" panose="020F0502020204030204" pitchFamily="34" charset="0"/>
              </a:rPr>
              <a:t>Γρηγόριος Διαμαντίδης. «Βιοχημεία. Κύκλος αζώτου.». Έκδοση: 1.0. Θεσσαλονίκη 2014. Διαθέσιμο από τη δικτυακή διεύθυνση:</a:t>
            </a:r>
            <a:r>
              <a:rPr lang="en-US" altLang="el-GR" sz="2000" smtClean="0">
                <a:latin typeface="Calibri" panose="020F0502020204030204" pitchFamily="34" charset="0"/>
              </a:rPr>
              <a:t> </a:t>
            </a:r>
            <a:r>
              <a:rPr lang="en-US" altLang="el-GR" sz="2000" smtClean="0">
                <a:latin typeface="Calibri" panose="020F0502020204030204" pitchFamily="34" charset="0"/>
                <a:hlinkClick r:id="rId3"/>
              </a:rPr>
              <a:t>https://opencourses.auth.gr/courses/OCRS508/</a:t>
            </a:r>
            <a:r>
              <a:rPr lang="el-GR" altLang="el-GR" sz="200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FontTx/>
              <a:buNone/>
            </a:pPr>
            <a:endParaRPr lang="el-GR" altLang="el-GR" sz="200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284538"/>
            <a:ext cx="16891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l-GR" sz="2000" dirty="0">
                <a:latin typeface="Calibri" pitchFamily="34" charset="0"/>
              </a:rPr>
              <a:t>Το παρόν υλικό διατίθεται με τους όρους της άδειας χρήσης Creative </a:t>
            </a:r>
            <a:r>
              <a:rPr lang="el-GR" sz="2000" dirty="0" err="1">
                <a:latin typeface="Calibri" pitchFamily="34" charset="0"/>
              </a:rPr>
              <a:t>Commons</a:t>
            </a:r>
            <a:r>
              <a:rPr lang="el-GR" sz="2000" dirty="0">
                <a:latin typeface="Calibri" pitchFamily="34" charset="0"/>
              </a:rPr>
              <a:t> Αναφορά - Παρόμοια Διανομή [1] ή μεταγενέστερη, Διεθνής Έκδοση. Εξαιρούνται τα αυτοτελή έργα τρίτων π.χ. φωτογραφίες, διαγράμματα </a:t>
            </a:r>
            <a:r>
              <a:rPr lang="el-GR" sz="2000" dirty="0" err="1">
                <a:latin typeface="Calibri" pitchFamily="34" charset="0"/>
              </a:rPr>
              <a:t>κ.λ.π</a:t>
            </a:r>
            <a:r>
              <a:rPr lang="el-GR" sz="2000" dirty="0">
                <a:latin typeface="Calibri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 </a:t>
            </a:r>
          </a:p>
          <a:p>
            <a:pPr marL="0" indent="0">
              <a:buFontTx/>
              <a:buNone/>
              <a:defRPr/>
            </a:pPr>
            <a:endParaRPr lang="el-GR" sz="2000" dirty="0">
              <a:latin typeface="Calibri" pitchFamily="34" charset="0"/>
            </a:endParaRP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endParaRPr lang="el-GR" sz="1700" dirty="0">
              <a:latin typeface="Calibri" pitchFamily="34" charset="0"/>
            </a:endParaRP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l-GR" sz="2000" dirty="0">
                <a:latin typeface="Calibri" pitchFamily="34" charset="0"/>
              </a:rPr>
              <a:t>Ο δικαιούχος μπορεί να παρέχει στον </a:t>
            </a:r>
            <a:r>
              <a:rPr lang="el-GR" sz="2000" dirty="0" err="1">
                <a:latin typeface="Calibri" pitchFamily="34" charset="0"/>
              </a:rPr>
              <a:t>αδειοδόχο</a:t>
            </a:r>
            <a:r>
              <a:rPr lang="el-GR" sz="2000" dirty="0">
                <a:latin typeface="Calibri" pitchFamily="34" charset="0"/>
              </a:rPr>
              <a:t> ξεχωριστή άδεια να χρησιμοποιεί το έργο για εμπορική χρήση, εφόσον αυτό του ζητηθεί.     </a:t>
            </a:r>
            <a:r>
              <a:rPr lang="el-GR" sz="2800" dirty="0">
                <a:latin typeface="Calibri" pitchFamily="34" charset="0"/>
              </a:rPr>
              <a:t>          </a:t>
            </a:r>
          </a:p>
          <a:p>
            <a:pPr marL="0" indent="0">
              <a:buFontTx/>
              <a:buNone/>
              <a:defRPr/>
            </a:pPr>
            <a:endParaRPr lang="el-GR" sz="1400" dirty="0">
              <a:latin typeface="Calibri" pitchFamily="34" charset="0"/>
            </a:endParaRPr>
          </a:p>
          <a:p>
            <a:pPr marL="0" indent="0">
              <a:buFontTx/>
              <a:buNone/>
              <a:defRPr/>
            </a:pPr>
            <a:endParaRPr lang="el-GR" sz="1400" dirty="0">
              <a:latin typeface="Calibri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l-GR" sz="1400" dirty="0">
                <a:latin typeface="Calibri" pitchFamily="34" charset="0"/>
              </a:rPr>
              <a:t>[1] </a:t>
            </a:r>
            <a:r>
              <a:rPr lang="el-GR" sz="1400" dirty="0">
                <a:latin typeface="Calibri" pitchFamily="34" charset="0"/>
                <a:hlinkClick r:id="rId4"/>
              </a:rPr>
              <a:t>http://creativecommons.org/licenses/by-</a:t>
            </a:r>
            <a:r>
              <a:rPr lang="en-US" sz="1400" dirty="0" err="1">
                <a:latin typeface="Calibri" pitchFamily="34" charset="0"/>
                <a:hlinkClick r:id="rId4"/>
              </a:rPr>
              <a:t>sa</a:t>
            </a:r>
            <a:r>
              <a:rPr lang="el-GR" sz="1400" dirty="0">
                <a:latin typeface="Calibri" pitchFamily="34" charset="0"/>
                <a:hlinkClick r:id="rId4"/>
              </a:rPr>
              <a:t>/4.0/</a:t>
            </a:r>
            <a:r>
              <a:rPr lang="el-GR" sz="1400" dirty="0">
                <a:latin typeface="Calibri" pitchFamily="34" charset="0"/>
                <a:hlinkClick r:id="rId5"/>
              </a:rPr>
              <a:t> 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88068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latin typeface="Calibri" panose="020F0502020204030204" pitchFamily="34" charset="0"/>
              </a:rPr>
              <a:t>Σημείωμα Αδειοδότησης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Τίτλος"/>
          <p:cNvSpPr>
            <a:spLocks noGrp="1"/>
          </p:cNvSpPr>
          <p:nvPr>
            <p:ph type="ctrTitle"/>
          </p:nvPr>
        </p:nvSpPr>
        <p:spPr>
          <a:xfrm>
            <a:off x="1257300" y="1844675"/>
            <a:ext cx="7772400" cy="1512888"/>
          </a:xfrm>
        </p:spPr>
        <p:txBody>
          <a:bodyPr anchor="t"/>
          <a:lstStyle/>
          <a:p>
            <a:pPr eaLnBrk="1" hangingPunct="1"/>
            <a:r>
              <a:rPr lang="el-GR" altLang="el-GR" b="1" smtClean="0">
                <a:solidFill>
                  <a:schemeClr val="tx1"/>
                </a:solidFill>
                <a:latin typeface="Calibri" panose="020F0502020204030204" pitchFamily="34" charset="0"/>
              </a:rPr>
              <a:t>Τέλος ενότητας</a:t>
            </a:r>
          </a:p>
        </p:txBody>
      </p:sp>
      <p:sp>
        <p:nvSpPr>
          <p:cNvPr id="89091" name="Υπότιτλος"/>
          <p:cNvSpPr>
            <a:spLocks noGrp="1"/>
          </p:cNvSpPr>
          <p:nvPr>
            <p:ph type="subTitle" idx="1"/>
          </p:nvPr>
        </p:nvSpPr>
        <p:spPr>
          <a:xfrm>
            <a:off x="1255713" y="3500438"/>
            <a:ext cx="7775575" cy="1800225"/>
          </a:xfrm>
        </p:spPr>
        <p:txBody>
          <a:bodyPr/>
          <a:lstStyle/>
          <a:p>
            <a:pPr algn="r" eaLnBrk="1" hangingPunct="1"/>
            <a:r>
              <a:rPr lang="el-GR" altLang="el-GR" smtClean="0">
                <a:latin typeface="Calibri" panose="020F0502020204030204" pitchFamily="34" charset="0"/>
              </a:rPr>
              <a:t>Επεξεργασία: Χρυσάνθη Χαρατσάρη</a:t>
            </a:r>
            <a:br>
              <a:rPr lang="el-GR" altLang="el-GR" smtClean="0">
                <a:latin typeface="Calibri" panose="020F0502020204030204" pitchFamily="34" charset="0"/>
              </a:rPr>
            </a:br>
            <a:r>
              <a:rPr lang="el-GR" altLang="el-GR" smtClean="0">
                <a:latin typeface="Calibri" panose="020F0502020204030204" pitchFamily="34" charset="0"/>
              </a:rPr>
              <a:t>Θεσσαλονίκη, Εαρινό εξάμηνο 2014-2015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3"/>
          <p:cNvSpPr>
            <a:spLocks noGrp="1"/>
          </p:cNvSpPr>
          <p:nvPr>
            <p:ph type="title"/>
          </p:nvPr>
        </p:nvSpPr>
        <p:spPr>
          <a:xfrm>
            <a:off x="1293813" y="3849688"/>
            <a:ext cx="7772400" cy="1362075"/>
          </a:xfrm>
          <a:extLst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l-GR" altLang="el-GR" sz="4400" dirty="0">
                <a:solidFill>
                  <a:schemeClr val="tx1"/>
                </a:solidFill>
                <a:latin typeface="Calibri" pitchFamily="34" charset="0"/>
              </a:rPr>
              <a:t>Σημειωματα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latin typeface="Calibri" panose="020F0502020204030204" pitchFamily="34" charset="0"/>
              </a:rPr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l-GR" sz="2400" dirty="0">
                <a:latin typeface="Calibri" pitchFamily="34" charset="0"/>
              </a:rPr>
              <a:t>Οποιαδήποτε αναπαραγωγή ή διασκευή του υλικού θα πρέπει να συμπεριλαμβάνει: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>
                <a:latin typeface="Calibri" pitchFamily="34" charset="0"/>
              </a:rPr>
              <a:t>τ</a:t>
            </a:r>
            <a:r>
              <a:rPr lang="en-US" sz="2000" dirty="0">
                <a:latin typeface="Calibri" pitchFamily="34" charset="0"/>
              </a:rPr>
              <a:t>ο </a:t>
            </a:r>
            <a:r>
              <a:rPr lang="en-US" sz="2000" dirty="0" err="1">
                <a:latin typeface="Calibri" pitchFamily="34" charset="0"/>
              </a:rPr>
              <a:t>Σημείωμ</a:t>
            </a:r>
            <a:r>
              <a:rPr lang="en-US" sz="2000" dirty="0">
                <a:latin typeface="Calibri" pitchFamily="34" charset="0"/>
              </a:rPr>
              <a:t>α Αναφοράς</a:t>
            </a:r>
            <a:endParaRPr lang="el-GR" sz="2000" dirty="0"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>
                <a:latin typeface="Calibri" pitchFamily="34" charset="0"/>
              </a:rPr>
              <a:t>τ</a:t>
            </a:r>
            <a:r>
              <a:rPr lang="en-US" sz="2000" dirty="0">
                <a:latin typeface="Calibri" pitchFamily="34" charset="0"/>
              </a:rPr>
              <a:t>ο </a:t>
            </a:r>
            <a:r>
              <a:rPr lang="en-US" sz="2000" dirty="0" err="1">
                <a:latin typeface="Calibri" pitchFamily="34" charset="0"/>
              </a:rPr>
              <a:t>Σημείωμ</a:t>
            </a:r>
            <a:r>
              <a:rPr lang="en-US" sz="2000" dirty="0">
                <a:latin typeface="Calibri" pitchFamily="34" charset="0"/>
              </a:rPr>
              <a:t>α Αδειοδότησης</a:t>
            </a:r>
            <a:endParaRPr lang="el-GR" sz="2000" dirty="0"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>
                <a:latin typeface="Calibri" pitchFamily="34" charset="0"/>
              </a:rPr>
              <a:t>τ</a:t>
            </a:r>
            <a:r>
              <a:rPr lang="en-US" sz="2000" dirty="0">
                <a:latin typeface="Calibri" pitchFamily="34" charset="0"/>
              </a:rPr>
              <a:t>η </a:t>
            </a:r>
            <a:r>
              <a:rPr lang="en-US" sz="2000" dirty="0" err="1">
                <a:latin typeface="Calibri" pitchFamily="34" charset="0"/>
              </a:rPr>
              <a:t>δήλωση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Δ</a:t>
            </a:r>
            <a:r>
              <a:rPr lang="en-US" sz="2000" dirty="0">
                <a:latin typeface="Calibri" pitchFamily="34" charset="0"/>
              </a:rPr>
              <a:t>ια</a:t>
            </a:r>
            <a:r>
              <a:rPr lang="en-US" sz="2000" dirty="0" err="1">
                <a:latin typeface="Calibri" pitchFamily="34" charset="0"/>
              </a:rPr>
              <a:t>τήρησης</a:t>
            </a:r>
            <a:r>
              <a:rPr lang="en-US" sz="2000" dirty="0">
                <a:latin typeface="Calibri" pitchFamily="34" charset="0"/>
              </a:rPr>
              <a:t> Σημειωμάτων</a:t>
            </a:r>
            <a:endParaRPr lang="el-GR" sz="2000" dirty="0"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latin typeface="Calibri" pitchFamily="34" charset="0"/>
              </a:rPr>
              <a:t>το Σημείωμα Χρήσης Έργων Τρίτων (εφόσον υπάρχει)</a:t>
            </a:r>
          </a:p>
          <a:p>
            <a:pPr marL="0" indent="0">
              <a:buFontTx/>
              <a:buNone/>
              <a:defRPr/>
            </a:pPr>
            <a:r>
              <a:rPr lang="el-GR" sz="2400" dirty="0">
                <a:latin typeface="Calibri" pitchFamily="34" charset="0"/>
              </a:rPr>
              <a:t>μαζί με τους συνοδευόμενους </a:t>
            </a:r>
            <a:r>
              <a:rPr lang="el-GR" sz="2400" dirty="0" err="1">
                <a:latin typeface="Calibri" pitchFamily="34" charset="0"/>
              </a:rPr>
              <a:t>υπερσυνδέσμους</a:t>
            </a:r>
            <a:r>
              <a:rPr lang="el-GR" sz="2400" dirty="0">
                <a:latin typeface="Calibri" pitchFamily="34" charset="0"/>
              </a:rPr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l-GR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247650" y="266700"/>
            <a:ext cx="98647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400">
                <a:latin typeface="Calibri" panose="020F0502020204030204" pitchFamily="34" charset="0"/>
              </a:rPr>
              <a:t>ΕΡΩΤΗΜΑ: Ποια είναι η φυσική πηγή αζώτου για τους οργανισμούς στη ΓΗ;</a:t>
            </a:r>
            <a:endParaRPr lang="el-GR" altLang="el-GR" sz="44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 err="1">
                <a:ln w="11430"/>
                <a:solidFill>
                  <a:srgbClr val="0070C0"/>
                </a:solidFill>
                <a:latin typeface="Victorian LET" pitchFamily="2" charset="0"/>
                <a:cs typeface="+mn-cs"/>
              </a:rPr>
              <a:t>GrD</a:t>
            </a:r>
            <a:endParaRPr lang="en-US" dirty="0">
              <a:ln w="11430"/>
              <a:solidFill>
                <a:srgbClr val="0070C0"/>
              </a:solidFill>
              <a:latin typeface="Victorian LET" pitchFamily="2" charset="0"/>
              <a:cs typeface="+mn-cs"/>
            </a:endParaRPr>
          </a:p>
        </p:txBody>
      </p:sp>
      <p:pic>
        <p:nvPicPr>
          <p:cNvPr id="13316" name="Picture 1" descr="C:\Users\GregDiamantidis\Pictures\icons-mars09\P314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96"/>
          <a:stretch>
            <a:fillRect/>
          </a:stretch>
        </p:blipFill>
        <p:spPr bwMode="auto">
          <a:xfrm>
            <a:off x="36513" y="1871663"/>
            <a:ext cx="10287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32"/>
          <p:cNvSpPr txBox="1">
            <a:spLocks noChangeArrowheads="1"/>
          </p:cNvSpPr>
          <p:nvPr/>
        </p:nvSpPr>
        <p:spPr bwMode="auto">
          <a:xfrm>
            <a:off x="1255713" y="5170488"/>
            <a:ext cx="7848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Μοναδική πηγή αζώτου:</a:t>
            </a:r>
          </a:p>
          <a:p>
            <a:pPr algn="ctr" eaLnBrk="1" hangingPunct="1"/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 το ατμοσφαιρικό άζωτο (Ν</a:t>
            </a:r>
            <a:r>
              <a:rPr lang="el-GR" altLang="el-GR" sz="4800" baseline="-250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l-GR" altLang="el-GR" sz="480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en-GB" altLang="el-GR" sz="4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12502</TotalTime>
  <Words>3178</Words>
  <Application>Microsoft Office PowerPoint</Application>
  <PresentationFormat>35mm Slides</PresentationFormat>
  <Paragraphs>798</Paragraphs>
  <Slides>85</Slides>
  <Notes>65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96" baseType="lpstr">
      <vt:lpstr>Times New Roman</vt:lpstr>
      <vt:lpstr>Arial</vt:lpstr>
      <vt:lpstr>Century Gothic</vt:lpstr>
      <vt:lpstr>Arial Unicode MS</vt:lpstr>
      <vt:lpstr>Calibri</vt:lpstr>
      <vt:lpstr>Wingdings</vt:lpstr>
      <vt:lpstr>Symbol</vt:lpstr>
      <vt:lpstr>Tahoma</vt:lpstr>
      <vt:lpstr>Default Design</vt:lpstr>
      <vt:lpstr>MDLDrawObject Class</vt:lpstr>
      <vt:lpstr>ISIS/Draw Sketch</vt:lpstr>
      <vt:lpstr>Βιοχημεία</vt:lpstr>
      <vt:lpstr>Άδειες Χρήσης</vt:lpstr>
      <vt:lpstr>Χρηματοδότηση</vt:lpstr>
      <vt:lpstr>Κύκλος αζώτου</vt:lpstr>
      <vt:lpstr>Περιεχόμενα ενότητας (1)</vt:lpstr>
      <vt:lpstr>Περιεχόμενα ενότητας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2η αντίδραση ενσωμάτωσης:  σύνθεση γλουταμικού οξέος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Σημείωμα Χρήσης Έργων Τρίτων (1/5)</vt:lpstr>
      <vt:lpstr>Σημείωμα Χρήσης Έργων Τρίτων (2/5)</vt:lpstr>
      <vt:lpstr>Σημείωμα Χρήσης Έργων Τρίτων (3/5)</vt:lpstr>
      <vt:lpstr>Σημείωμα Χρήσης Έργων Τρίτων (4/5)</vt:lpstr>
      <vt:lpstr>Σημείωμα Χρήσης Έργων Τρίτων (5/5)</vt:lpstr>
      <vt:lpstr>Σημείωμα Αναφοράς</vt:lpstr>
      <vt:lpstr>Σημείωμα Αδειοδότησης</vt:lpstr>
      <vt:lpstr>Τέλος ενότητας</vt:lpstr>
      <vt:lpstr>Σημειωματα</vt:lpstr>
      <vt:lpstr>Διατήρηση Σημειωμάτων</vt:lpstr>
    </vt:vector>
  </TitlesOfParts>
  <Company>AUTH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Diamantidis grigorios</dc:creator>
  <cp:lastModifiedBy>Grigorios Diamantidis</cp:lastModifiedBy>
  <cp:revision>209</cp:revision>
  <dcterms:created xsi:type="dcterms:W3CDTF">2000-10-21T08:38:15Z</dcterms:created>
  <dcterms:modified xsi:type="dcterms:W3CDTF">2016-11-30T08:27:28Z</dcterms:modified>
</cp:coreProperties>
</file>