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2" r:id="rId2"/>
    <p:sldId id="273" r:id="rId3"/>
    <p:sldId id="274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BD5DC-BF36-4E70-8EA7-7230CBED4B79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29F16-CBF5-40F1-8251-36248394B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8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F7863-645E-4CC6-8474-56C8216B595F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4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F317ED-40BD-412C-93AF-82E8B1BBA3E4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B794C6-4D55-4568-9BFA-00C68AC37007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7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E152E-94E2-4987-8DBE-C83F77B1FC83}" type="slidenum">
              <a:rPr lang="el-G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43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93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871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727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EEDCA5-D54C-4F21-9F79-8D022D4ED56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52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161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:\Opencourses\Brochures\auth_logo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4" y="207963"/>
            <a:ext cx="1039284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1301752" y="188913"/>
            <a:ext cx="2874433" cy="857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ΑΡΙΣΤΟΤΕΛΕΙΟ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ΠΑΝΕΠΙΣΤΗΜΙΟ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ΘΕΣΣΑΛΟΝΙΚΗΣ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1844826"/>
            <a:ext cx="1036320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501008"/>
            <a:ext cx="1036915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pic>
        <p:nvPicPr>
          <p:cNvPr id="7" name="Picture 2" descr="W:\Opencourses\Brochures\Opencources G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10270067" y="138113"/>
            <a:ext cx="187536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7728181" y="188640"/>
            <a:ext cx="2471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ΑΝΟΙΧΤΑ</a:t>
            </a:r>
          </a:p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ΑΚΑΔΗΜΑΙΚΑ</a:t>
            </a:r>
          </a:p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ΜΑΘΗΜΑΤΑ</a:t>
            </a:r>
          </a:p>
        </p:txBody>
      </p:sp>
    </p:spTree>
    <p:extLst>
      <p:ext uri="{BB962C8B-B14F-4D97-AF65-F5344CB8AC3E}">
        <p14:creationId xmlns:p14="http://schemas.microsoft.com/office/powerpoint/2010/main" val="118025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440000"/>
            <a:ext cx="73152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013176"/>
            <a:ext cx="7315200" cy="12241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275580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τίτλου 1"/>
          <p:cNvSpPr txBox="1">
            <a:spLocks/>
          </p:cNvSpPr>
          <p:nvPr/>
        </p:nvSpPr>
        <p:spPr>
          <a:xfrm>
            <a:off x="609600" y="25400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Στυλ κύριου τίτλου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3392" y="1440000"/>
            <a:ext cx="10972800" cy="4761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321905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 flipV="1">
            <a:off x="662517" y="0"/>
            <a:ext cx="0" cy="685800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 flipV="1">
            <a:off x="10502900" y="0"/>
            <a:ext cx="0" cy="685800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15413" y="274639"/>
            <a:ext cx="960106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584000" y="274639"/>
            <a:ext cx="15264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156634" y="6356351"/>
            <a:ext cx="385233" cy="365125"/>
          </a:xfrm>
        </p:spPr>
        <p:txBody>
          <a:bodyPr vert="vert"/>
          <a:lstStyle>
            <a:lvl1pPr algn="l"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 rot="5400000">
            <a:off x="134831" y="-162311"/>
            <a:ext cx="720080" cy="1044701"/>
            <a:chOff x="11113" y="6074474"/>
            <a:chExt cx="720080" cy="783526"/>
          </a:xfrm>
        </p:grpSpPr>
        <p:pic>
          <p:nvPicPr>
            <p:cNvPr id="10" name="Picture 2" descr="W:\logos\AUTH logo\auth_logo_bw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4" t="9230" r="9892" b="10804"/>
            <a:stretch/>
          </p:blipFill>
          <p:spPr bwMode="auto">
            <a:xfrm>
              <a:off x="108552" y="6074474"/>
              <a:ext cx="468052" cy="46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11113" y="6543366"/>
              <a:ext cx="720080" cy="31463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32500" lnSpcReduction="20000"/>
            </a:bodyPr>
            <a:lstStyle/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Αριστοτέλειο</a:t>
              </a:r>
            </a:p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Πανεπιστήμιο</a:t>
              </a:r>
            </a:p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Θεσσαλονίκης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 rot="5400000">
            <a:off x="-1095695" y="3062947"/>
            <a:ext cx="2880320" cy="732107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146616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42839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7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423359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8778E2-04E4-467D-9333-3F987EE3EF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2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9D345-C333-482B-8852-B59197A309BD}" type="datetimeFigureOut">
              <a:rPr lang="en-US">
                <a:solidFill>
                  <a:prstClr val="black"/>
                </a:solidFill>
              </a:rPr>
              <a:pPr/>
              <a:t>17-Feb-16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4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0BDF9-B5FE-4028-9EA3-E8FE87BB4802}" type="datetimeFigureOut">
              <a:rPr lang="el-GR">
                <a:solidFill>
                  <a:prstClr val="black"/>
                </a:solidFill>
              </a:rPr>
              <a:pPr>
                <a:defRPr/>
              </a:pPr>
              <a:t>17/2/2016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8B46F-67E7-46F6-BB35-DAA08CF8DC93}" type="slidenum">
              <a:rPr lang="el-GR" altLang="en-US">
                <a:solidFill>
                  <a:prstClr val="black"/>
                </a:solidFill>
              </a:rPr>
              <a:pPr/>
              <a:t>‹#›</a:t>
            </a:fld>
            <a:endParaRPr lang="el-G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67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986" y="1143000"/>
            <a:ext cx="11074015" cy="426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Explorers</a:t>
            </a:r>
            <a:r>
              <a:rPr lang="en-US">
                <a:solidFill>
                  <a:prstClr val="black"/>
                </a:solidFill>
                <a:latin typeface="55 Helvetica Roman" pitchFamily="1" charset="0"/>
              </a:rPr>
              <a:t>’</a:t>
            </a:r>
            <a:r>
              <a:rPr lang="en-US">
                <a:solidFill>
                  <a:prstClr val="black"/>
                </a:solidFill>
              </a:rPr>
              <a:t> Guide to the Solar System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B91FCF-D096-499F-B9E5-134A6A29973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8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\\ccf2\dfs\winHome\home\apmoneda\My Documents\opencourses\Brochures\Saint APT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634" y="206375"/>
            <a:ext cx="104351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384906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34888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301752" y="188913"/>
            <a:ext cx="2874433" cy="857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ΑΡΙΣΤΟΤΕΛΕΙΟ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ΠΑΝΕΠΙΣΤΗΜΙΟ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ΘΕΣΣΑΛΟΝΙΚΗΣ</a:t>
            </a:r>
          </a:p>
        </p:txBody>
      </p:sp>
    </p:spTree>
    <p:extLst>
      <p:ext uri="{BB962C8B-B14F-4D97-AF65-F5344CB8AC3E}">
        <p14:creationId xmlns:p14="http://schemas.microsoft.com/office/powerpoint/2010/main" val="343791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440000"/>
            <a:ext cx="109728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31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116431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440000"/>
            <a:ext cx="109728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31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377853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440000"/>
            <a:ext cx="5384800" cy="4761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440000"/>
            <a:ext cx="5384800" cy="4761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18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363287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4400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04656"/>
            <a:ext cx="5386917" cy="410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4400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04656"/>
            <a:ext cx="5389033" cy="410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388078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23392" y="1440000"/>
            <a:ext cx="4033275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47861" y="1440000"/>
            <a:ext cx="6815667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6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230254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7549125" y="1440000"/>
            <a:ext cx="4033275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23392" y="1440000"/>
            <a:ext cx="6815667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6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429095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2780928"/>
            <a:ext cx="73152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1440000"/>
            <a:ext cx="7315200" cy="12241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144432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609600" y="1547813"/>
            <a:ext cx="109728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3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13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7.wmf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hyperlink" Target="http://eclass.auth.gr/courses/OCRS519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304" y="5922963"/>
            <a:ext cx="1584176" cy="554266"/>
          </a:xfrm>
          <a:prstGeom prst="rect">
            <a:avLst/>
          </a:prstGeom>
          <a:noFill/>
        </p:spPr>
      </p:pic>
      <p:sp>
        <p:nvSpPr>
          <p:cNvPr id="16386" name="Τίτλος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ΕΙΣΑΓΩΓΗ ΣΤΗ ΓΕΩΦΥΣΙΚΗ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8214" y="2798763"/>
            <a:ext cx="7775575" cy="3124200"/>
          </a:xfrm>
        </p:spPr>
        <p:txBody>
          <a:bodyPr rtlCol="0">
            <a:normAutofit/>
          </a:bodyPr>
          <a:lstStyle/>
          <a:p>
            <a:r>
              <a:rPr lang="el-GR" b="1" dirty="0" smtClean="0"/>
              <a:t>Εργαστήριο</a:t>
            </a:r>
            <a:r>
              <a:rPr lang="el-GR" dirty="0" smtClean="0"/>
              <a:t> </a:t>
            </a:r>
            <a:r>
              <a:rPr lang="el-GR" b="1" dirty="0" smtClean="0"/>
              <a:t>5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altLang="en-US" sz="2600" dirty="0" smtClean="0"/>
              <a:t>Μαγνητικό πεδίο της Γης</a:t>
            </a:r>
            <a:endParaRPr lang="el-GR" sz="2900" dirty="0"/>
          </a:p>
          <a:p>
            <a:pPr fontAlgn="auto">
              <a:spcAft>
                <a:spcPts val="0"/>
              </a:spcAft>
              <a:defRPr/>
            </a:pPr>
            <a:endParaRPr lang="el-GR" sz="23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l-GR" sz="2300" b="1" dirty="0" smtClean="0"/>
              <a:t>Κοντοπούλου </a:t>
            </a:r>
            <a:r>
              <a:rPr lang="el-GR" sz="2300" b="1" dirty="0"/>
              <a:t>Δέσποινα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300" dirty="0"/>
              <a:t>Καθηγήτρια Φυσική Εσωτερικού της Γης, Τομέας Γεωφυσικής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300" b="1" dirty="0" smtClean="0"/>
              <a:t>Παπαζάχος Κωνσταντίνος</a:t>
            </a:r>
            <a:r>
              <a:rPr lang="el-GR" sz="2300" dirty="0"/>
              <a:t> </a:t>
            </a:r>
            <a:endParaRPr lang="en-US" sz="2300" dirty="0"/>
          </a:p>
          <a:p>
            <a:pPr fontAlgn="auto">
              <a:spcAft>
                <a:spcPts val="0"/>
              </a:spcAft>
              <a:defRPr/>
            </a:pPr>
            <a:r>
              <a:rPr lang="el-GR" sz="2300" dirty="0" smtClean="0"/>
              <a:t>Καθηγητής Γεωφυσικής, Τομέας Γεωφυσικής</a:t>
            </a:r>
          </a:p>
        </p:txBody>
      </p:sp>
      <p:pic>
        <p:nvPicPr>
          <p:cNvPr id="16388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5624513"/>
            <a:ext cx="4914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1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397" name="AutoShape 13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399" name="AutoShape 15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7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x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25" y="1566734"/>
            <a:ext cx="33845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24" y="5091859"/>
            <a:ext cx="482441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588218" y="2029214"/>
            <a:ext cx="39608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l-GR" altLang="en-US" sz="1400" b="1" i="1" dirty="0">
                <a:latin typeface="+mn-lt"/>
              </a:rPr>
              <a:t>Σχήμα (7.9): Το διάνυσμα της μαγνητικής επαγωγής, Β, σε σημείο, </a:t>
            </a:r>
            <a:r>
              <a:rPr lang="en-US" altLang="en-US" sz="1400" b="1" i="1" dirty="0">
                <a:latin typeface="+mn-lt"/>
              </a:rPr>
              <a:t>P</a:t>
            </a:r>
            <a:r>
              <a:rPr lang="el-GR" altLang="en-US" sz="1400" b="1" i="1" dirty="0">
                <a:latin typeface="+mn-lt"/>
              </a:rPr>
              <a:t>, της Γης αναλύεται σε μία ακτινική (κατακόρυφη), Ζ, συνιστώσα και σε μία εφαπτόμενη (οριζόντια), Η, συνιστώσα, σε συμφωνία με το Σχήμα (7.1). </a:t>
            </a:r>
            <a:r>
              <a:rPr lang="en-US" altLang="en-US" sz="1400" b="1" i="1" dirty="0">
                <a:latin typeface="+mn-lt"/>
              </a:rPr>
              <a:t>I</a:t>
            </a:r>
            <a:r>
              <a:rPr lang="el-GR" altLang="en-US" sz="1400" b="1" i="1" dirty="0">
                <a:latin typeface="+mn-lt"/>
              </a:rPr>
              <a:t> είναι η μαγνητική έγκλιση στο σημείο </a:t>
            </a:r>
            <a:r>
              <a:rPr lang="en-US" altLang="en-US" sz="1400" b="1" i="1" dirty="0">
                <a:latin typeface="+mn-lt"/>
              </a:rPr>
              <a:t>P</a:t>
            </a:r>
            <a:r>
              <a:rPr lang="el-GR" altLang="en-US" sz="1400" b="1" i="1" dirty="0">
                <a:latin typeface="+mn-lt"/>
              </a:rPr>
              <a:t> και Θ είναι η συμπληρωματική γωνία του γεωμαγνητικού πλάτους, Φ, του σημείου.</a:t>
            </a:r>
            <a:endParaRPr lang="en-US" altLang="en-US" sz="1400" b="1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Να αποδειχθεί ο τύπος  </a:t>
            </a:r>
            <a:r>
              <a:rPr lang="el-GR" dirty="0" smtClean="0"/>
              <a:t>7.33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4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xima4-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756" y="1952328"/>
            <a:ext cx="308133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5638800" y="3143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64960"/>
              </p:ext>
            </p:extLst>
          </p:nvPr>
        </p:nvGraphicFramePr>
        <p:xfrm>
          <a:off x="3745708" y="2214563"/>
          <a:ext cx="19907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4" imgW="698197" imgH="431613" progId="Equation.DSMT4">
                  <p:embed/>
                </p:oleObj>
              </mc:Choice>
              <mc:Fallback>
                <p:oleObj name="Equation" r:id="rId4" imgW="698197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708" y="2214563"/>
                        <a:ext cx="19907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5453063" y="29813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27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528000"/>
              </p:ext>
            </p:extLst>
          </p:nvPr>
        </p:nvGraphicFramePr>
        <p:xfrm>
          <a:off x="246858" y="2630489"/>
          <a:ext cx="3241675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6" imgW="1384300" imgH="762000" progId="Equation.DSMT4">
                  <p:embed/>
                </p:oleObj>
              </mc:Choice>
              <mc:Fallback>
                <p:oleObj name="Equation" r:id="rId6" imgW="13843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8" y="2630489"/>
                        <a:ext cx="3241675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5638800" y="31623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27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295515"/>
              </p:ext>
            </p:extLst>
          </p:nvPr>
        </p:nvGraphicFramePr>
        <p:xfrm>
          <a:off x="3758408" y="3835401"/>
          <a:ext cx="197326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8" imgW="850531" imgH="431613" progId="Equation.DSMT4">
                  <p:embed/>
                </p:oleObj>
              </mc:Choice>
              <mc:Fallback>
                <p:oleObj name="Equation" r:id="rId8" imgW="850531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8408" y="3835401"/>
                        <a:ext cx="197326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5505450" y="32623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277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269491"/>
              </p:ext>
            </p:extLst>
          </p:nvPr>
        </p:nvGraphicFramePr>
        <p:xfrm>
          <a:off x="6217445" y="3262314"/>
          <a:ext cx="26654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10" imgW="888614" imgH="177723" progId="Equation.DSMT4">
                  <p:embed/>
                </p:oleObj>
              </mc:Choice>
              <mc:Fallback>
                <p:oleObj name="Equation" r:id="rId10" imgW="88861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7445" y="3262314"/>
                        <a:ext cx="2665412" cy="5254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AutoShape 12"/>
          <p:cNvSpPr>
            <a:spLocks/>
          </p:cNvSpPr>
          <p:nvPr/>
        </p:nvSpPr>
        <p:spPr bwMode="auto">
          <a:xfrm>
            <a:off x="5713407" y="2678759"/>
            <a:ext cx="403225" cy="1719262"/>
          </a:xfrm>
          <a:prstGeom prst="rightBrace">
            <a:avLst>
              <a:gd name="adj1" fmla="val 3553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sp>
        <p:nvSpPr>
          <p:cNvPr id="32780" name="AutoShape 13"/>
          <p:cNvSpPr>
            <a:spLocks noChangeArrowheads="1"/>
          </p:cNvSpPr>
          <p:nvPr/>
        </p:nvSpPr>
        <p:spPr bwMode="auto">
          <a:xfrm rot="-1872729">
            <a:off x="3164682" y="4318002"/>
            <a:ext cx="317500" cy="750887"/>
          </a:xfrm>
          <a:prstGeom prst="curvedRightArrow">
            <a:avLst>
              <a:gd name="adj1" fmla="val 47300"/>
              <a:gd name="adj2" fmla="val 946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Να αποδειχθεί ο τύπος  </a:t>
            </a:r>
            <a:r>
              <a:rPr lang="el-GR" dirty="0" smtClean="0"/>
              <a:t>7.33</a:t>
            </a:r>
            <a:endParaRPr lang="en-US" dirty="0"/>
          </a:p>
        </p:txBody>
      </p:sp>
      <p:sp>
        <p:nvSpPr>
          <p:cNvPr id="16" name="11 - Ορθογώνιο"/>
          <p:cNvSpPr>
            <a:spLocks noChangeArrowheads="1"/>
          </p:cNvSpPr>
          <p:nvPr/>
        </p:nvSpPr>
        <p:spPr bwMode="auto">
          <a:xfrm>
            <a:off x="10258425" y="5357516"/>
            <a:ext cx="17347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900" dirty="0">
                <a:latin typeface="+mn-lt"/>
              </a:rPr>
              <a:t>(</a:t>
            </a:r>
            <a:r>
              <a:rPr lang="el-GR" altLang="en-US" sz="900" dirty="0" smtClean="0">
                <a:latin typeface="+mn-lt"/>
              </a:rPr>
              <a:t>Παπαζάχος &amp; Παπαζάχος, </a:t>
            </a:r>
            <a:r>
              <a:rPr lang="el-GR" altLang="en-US" sz="900" dirty="0">
                <a:latin typeface="+mn-lt"/>
              </a:rPr>
              <a:t>2008</a:t>
            </a:r>
            <a:r>
              <a:rPr lang="en-US" altLang="en-US" sz="900" dirty="0">
                <a:latin typeface="+mn-lt"/>
              </a:rPr>
              <a:t>)</a:t>
            </a:r>
            <a:endParaRPr lang="el-GR" alt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9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18345"/>
              </p:ext>
            </p:extLst>
          </p:nvPr>
        </p:nvGraphicFramePr>
        <p:xfrm>
          <a:off x="6761035" y="3992562"/>
          <a:ext cx="3036887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3" imgW="914400" imgH="393700" progId="Equation.DSMT4">
                  <p:embed/>
                </p:oleObj>
              </mc:Choice>
              <mc:Fallback>
                <p:oleObj name="Equation" r:id="rId3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035" y="3992562"/>
                        <a:ext cx="3036887" cy="13001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700290"/>
              </p:ext>
            </p:extLst>
          </p:nvPr>
        </p:nvGraphicFramePr>
        <p:xfrm>
          <a:off x="1627609" y="1897063"/>
          <a:ext cx="26654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5" imgW="888614" imgH="177723" progId="Equation.DSMT4">
                  <p:embed/>
                </p:oleObj>
              </mc:Choice>
              <mc:Fallback>
                <p:oleObj name="Equation" r:id="rId5" imgW="88861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609" y="1897063"/>
                        <a:ext cx="2665413" cy="5254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AutoShape 10"/>
          <p:cNvSpPr>
            <a:spLocks/>
          </p:cNvSpPr>
          <p:nvPr/>
        </p:nvSpPr>
        <p:spPr bwMode="auto">
          <a:xfrm>
            <a:off x="4674022" y="2000250"/>
            <a:ext cx="319087" cy="1992312"/>
          </a:xfrm>
          <a:prstGeom prst="rightBrace">
            <a:avLst>
              <a:gd name="adj1" fmla="val 5203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37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567217"/>
              </p:ext>
            </p:extLst>
          </p:nvPr>
        </p:nvGraphicFramePr>
        <p:xfrm>
          <a:off x="5315371" y="2728913"/>
          <a:ext cx="26654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7" imgW="888614" imgH="177723" progId="Equation.DSMT4">
                  <p:embed/>
                </p:oleObj>
              </mc:Choice>
              <mc:Fallback>
                <p:oleObj name="Equation" r:id="rId7" imgW="88861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5371" y="2728913"/>
                        <a:ext cx="2665412" cy="5238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7724647" y="5699420"/>
            <a:ext cx="4146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800" b="1" dirty="0" err="1">
                <a:latin typeface="+mn-lt"/>
              </a:rPr>
              <a:t>Παλαιομαγν</a:t>
            </a:r>
            <a:r>
              <a:rPr lang="el-GR" altLang="en-US" sz="2800" b="1" dirty="0">
                <a:latin typeface="+mn-lt"/>
              </a:rPr>
              <a:t>. </a:t>
            </a:r>
            <a:r>
              <a:rPr lang="el-GR" altLang="en-US" sz="2800" b="1" dirty="0" err="1">
                <a:latin typeface="+mn-lt"/>
              </a:rPr>
              <a:t>Πλατος</a:t>
            </a:r>
            <a:r>
              <a:rPr lang="el-GR" altLang="en-US" sz="2800" b="1" dirty="0">
                <a:latin typeface="+mn-lt"/>
              </a:rPr>
              <a:t>:   Φ</a:t>
            </a:r>
          </a:p>
        </p:txBody>
      </p:sp>
      <p:graphicFrame>
        <p:nvGraphicFramePr>
          <p:cNvPr id="3380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83613"/>
              </p:ext>
            </p:extLst>
          </p:nvPr>
        </p:nvGraphicFramePr>
        <p:xfrm>
          <a:off x="1500608" y="2830513"/>
          <a:ext cx="29225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9" imgW="1244600" imgH="254000" progId="Equation.DSMT4">
                  <p:embed/>
                </p:oleObj>
              </mc:Choice>
              <mc:Fallback>
                <p:oleObj name="Equation" r:id="rId9" imgW="1244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608" y="2830513"/>
                        <a:ext cx="2922588" cy="5873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260936"/>
              </p:ext>
            </p:extLst>
          </p:nvPr>
        </p:nvGraphicFramePr>
        <p:xfrm>
          <a:off x="1941934" y="3621088"/>
          <a:ext cx="18446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11" imgW="710891" imgH="177723" progId="Equation.DSMT4">
                  <p:embed/>
                </p:oleObj>
              </mc:Choice>
              <mc:Fallback>
                <p:oleObj name="Equation" r:id="rId11" imgW="710891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934" y="3621088"/>
                        <a:ext cx="18446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Να αποδειχθεί ο τύπος  </a:t>
            </a:r>
            <a:r>
              <a:rPr lang="el-GR" dirty="0" smtClean="0"/>
              <a:t>7.33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8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047862" y="1886566"/>
            <a:ext cx="6204857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l-GR" altLang="en-US" sz="2400" dirty="0" smtClean="0">
                <a:latin typeface="+mn-lt"/>
              </a:rPr>
              <a:t>Όπως </a:t>
            </a:r>
            <a:r>
              <a:rPr lang="el-GR" altLang="en-US" sz="2400" dirty="0">
                <a:latin typeface="+mn-lt"/>
              </a:rPr>
              <a:t>προκύπτει από το σχήμα (7.16), η μαγνητική ροπή του διπολικού μαγνητικού πεδίου της Γης ελαττώθηκε κατά  0.55</a:t>
            </a:r>
            <a:r>
              <a:rPr lang="en-US" altLang="en-US" sz="2400" dirty="0">
                <a:latin typeface="+mn-lt"/>
                <a:sym typeface="MT Symbol"/>
              </a:rPr>
              <a:t>*</a:t>
            </a:r>
            <a:r>
              <a:rPr lang="el-GR" altLang="en-US" sz="2400" dirty="0">
                <a:latin typeface="+mn-lt"/>
              </a:rPr>
              <a:t>10</a:t>
            </a:r>
            <a:r>
              <a:rPr lang="el-GR" altLang="en-US" sz="2400" baseline="30000" dirty="0">
                <a:latin typeface="+mn-lt"/>
              </a:rPr>
              <a:t>22</a:t>
            </a:r>
            <a:r>
              <a:rPr lang="el-GR" altLang="en-US" sz="24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Am</a:t>
            </a:r>
            <a:r>
              <a:rPr lang="el-GR" altLang="en-US" sz="2400" baseline="30000" dirty="0">
                <a:latin typeface="+mn-lt"/>
              </a:rPr>
              <a:t>2</a:t>
            </a:r>
            <a:r>
              <a:rPr lang="el-GR" altLang="en-US" sz="2400" dirty="0">
                <a:latin typeface="+mn-lt"/>
              </a:rPr>
              <a:t>  κατά την περίοδο 1900 – 2000. Να βρεθεί η αντίστοιχη ελάττωση της μέγιστης τιμής της έντασης του διπολικού μαγνητικού πεδίου της Γης, κατά το ίδιο χρονικό διάστημα. </a:t>
            </a:r>
            <a:endParaRPr lang="en-GB" altLang="en-US" sz="2400" dirty="0">
              <a:latin typeface="+mn-lt"/>
            </a:endParaRPr>
          </a:p>
        </p:txBody>
      </p:sp>
      <p:pic>
        <p:nvPicPr>
          <p:cNvPr id="34820" name="Picture 5" descr="Sx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" y="1975563"/>
            <a:ext cx="40100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</a:t>
            </a:r>
            <a:r>
              <a:rPr lang="el-GR" dirty="0" smtClean="0"/>
              <a:t>7.8</a:t>
            </a:r>
            <a:endParaRPr lang="en-US" dirty="0"/>
          </a:p>
        </p:txBody>
      </p:sp>
      <p:sp>
        <p:nvSpPr>
          <p:cNvPr id="7" name="11 - Ορθογώνιο"/>
          <p:cNvSpPr>
            <a:spLocks noChangeArrowheads="1"/>
          </p:cNvSpPr>
          <p:nvPr/>
        </p:nvSpPr>
        <p:spPr bwMode="auto">
          <a:xfrm>
            <a:off x="2886120" y="5009747"/>
            <a:ext cx="17347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900" dirty="0">
                <a:latin typeface="+mn-lt"/>
              </a:rPr>
              <a:t>(</a:t>
            </a:r>
            <a:r>
              <a:rPr lang="el-GR" altLang="en-US" sz="900" dirty="0" smtClean="0">
                <a:latin typeface="+mn-lt"/>
              </a:rPr>
              <a:t>Παπαζάχος &amp; Παπαζάχος, </a:t>
            </a:r>
            <a:r>
              <a:rPr lang="el-GR" altLang="en-US" sz="900" dirty="0">
                <a:latin typeface="+mn-lt"/>
              </a:rPr>
              <a:t>2008</a:t>
            </a:r>
            <a:r>
              <a:rPr lang="en-US" altLang="en-US" sz="900" dirty="0">
                <a:latin typeface="+mn-lt"/>
              </a:rPr>
              <a:t>)</a:t>
            </a:r>
            <a:endParaRPr lang="el-GR" alt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20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sxima4-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58" y="1507120"/>
            <a:ext cx="2868612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90512" y="1414624"/>
            <a:ext cx="4365625" cy="1225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Χρησιμοποιούμε τις σχέσεις  (7.8), (7.19), (7.21 ), (7.22) </a:t>
            </a:r>
            <a:r>
              <a:rPr lang="el-GR" altLang="en-US" sz="2400" dirty="0">
                <a:latin typeface="+mn-lt"/>
              </a:rPr>
              <a:t>(7.24) (7.25) </a:t>
            </a: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&amp; (7.26)</a:t>
            </a:r>
            <a:r>
              <a:rPr lang="en-GB" altLang="en-US" sz="2400" dirty="0">
                <a:latin typeface="+mn-lt"/>
              </a:rPr>
              <a:t> 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5249183" y="317182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5205413" y="317182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5847" name="Rectangle 10"/>
          <p:cNvSpPr>
            <a:spLocks noChangeArrowheads="1"/>
          </p:cNvSpPr>
          <p:nvPr/>
        </p:nvSpPr>
        <p:spPr bwMode="auto">
          <a:xfrm>
            <a:off x="5524500" y="325755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584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465716"/>
              </p:ext>
            </p:extLst>
          </p:nvPr>
        </p:nvGraphicFramePr>
        <p:xfrm>
          <a:off x="6578600" y="4967289"/>
          <a:ext cx="27066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4" imgW="914400" imgH="292100" progId="Equation.DSMT4">
                  <p:embed/>
                </p:oleObj>
              </mc:Choice>
              <mc:Fallback>
                <p:oleObj name="Equation" r:id="rId4" imgW="9144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4967289"/>
                        <a:ext cx="27066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AutoShape 11"/>
          <p:cNvSpPr>
            <a:spLocks noChangeArrowheads="1"/>
          </p:cNvSpPr>
          <p:nvPr/>
        </p:nvSpPr>
        <p:spPr bwMode="auto">
          <a:xfrm>
            <a:off x="9702801" y="5273676"/>
            <a:ext cx="733425" cy="271463"/>
          </a:xfrm>
          <a:custGeom>
            <a:avLst/>
            <a:gdLst>
              <a:gd name="T0" fmla="*/ 550069 w 21600"/>
              <a:gd name="T1" fmla="*/ 0 h 21600"/>
              <a:gd name="T2" fmla="*/ 0 w 21600"/>
              <a:gd name="T3" fmla="*/ 135732 h 21600"/>
              <a:gd name="T4" fmla="*/ 550069 w 21600"/>
              <a:gd name="T5" fmla="*/ 271463 h 21600"/>
              <a:gd name="T6" fmla="*/ 733425 w 21600"/>
              <a:gd name="T7" fmla="*/ 1357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85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904352"/>
              </p:ext>
            </p:extLst>
          </p:nvPr>
        </p:nvGraphicFramePr>
        <p:xfrm>
          <a:off x="563758" y="2757488"/>
          <a:ext cx="24590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6" imgW="1167893" imgH="393529" progId="Equation.DSMT4">
                  <p:embed/>
                </p:oleObj>
              </mc:Choice>
              <mc:Fallback>
                <p:oleObj name="Equation" r:id="rId6" imgW="116789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58" y="2757488"/>
                        <a:ext cx="245903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3149794" y="3279774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>
                <a:latin typeface="+mn-lt"/>
              </a:rPr>
              <a:t>(7.19)</a:t>
            </a:r>
          </a:p>
        </p:txBody>
      </p:sp>
      <p:graphicFrame>
        <p:nvGraphicFramePr>
          <p:cNvPr id="3585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067087"/>
              </p:ext>
            </p:extLst>
          </p:nvPr>
        </p:nvGraphicFramePr>
        <p:xfrm>
          <a:off x="435170" y="3941762"/>
          <a:ext cx="37877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8" imgW="2082800" imgH="393700" progId="Equation.DSMT4">
                  <p:embed/>
                </p:oleObj>
              </mc:Choice>
              <mc:Fallback>
                <p:oleObj name="Equation" r:id="rId8" imgW="208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70" y="3941762"/>
                        <a:ext cx="378777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264041"/>
              </p:ext>
            </p:extLst>
          </p:nvPr>
        </p:nvGraphicFramePr>
        <p:xfrm>
          <a:off x="438345" y="4900613"/>
          <a:ext cx="37687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10" imgW="2095500" imgH="393700" progId="Equation.DSMT4">
                  <p:embed/>
                </p:oleObj>
              </mc:Choice>
              <mc:Fallback>
                <p:oleObj name="Equation" r:id="rId10" imgW="2095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45" y="4900613"/>
                        <a:ext cx="37687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4" name="Text Box 17"/>
          <p:cNvSpPr txBox="1">
            <a:spLocks noChangeArrowheads="1"/>
          </p:cNvSpPr>
          <p:nvPr/>
        </p:nvSpPr>
        <p:spPr bwMode="auto">
          <a:xfrm>
            <a:off x="8748713" y="5918200"/>
            <a:ext cx="654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>
                <a:latin typeface="+mn-lt"/>
              </a:rPr>
              <a:t>(7.8)</a:t>
            </a:r>
          </a:p>
        </p:txBody>
      </p:sp>
      <p:sp>
        <p:nvSpPr>
          <p:cNvPr id="35855" name="Text Box 18"/>
          <p:cNvSpPr txBox="1">
            <a:spLocks noChangeArrowheads="1"/>
          </p:cNvSpPr>
          <p:nvPr/>
        </p:nvSpPr>
        <p:spPr bwMode="auto">
          <a:xfrm>
            <a:off x="4359469" y="4324349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>
                <a:latin typeface="+mn-lt"/>
              </a:rPr>
              <a:t>(7.</a:t>
            </a:r>
            <a:r>
              <a:rPr lang="en-US" altLang="en-US" sz="1400" b="1">
                <a:latin typeface="+mn-lt"/>
              </a:rPr>
              <a:t>21</a:t>
            </a:r>
            <a:r>
              <a:rPr lang="el-GR" altLang="en-US" sz="1400" b="1">
                <a:latin typeface="+mn-lt"/>
              </a:rPr>
              <a:t>)</a:t>
            </a:r>
          </a:p>
        </p:txBody>
      </p:sp>
      <p:sp>
        <p:nvSpPr>
          <p:cNvPr id="35856" name="Text Box 19"/>
          <p:cNvSpPr txBox="1">
            <a:spLocks noChangeArrowheads="1"/>
          </p:cNvSpPr>
          <p:nvPr/>
        </p:nvSpPr>
        <p:spPr bwMode="auto">
          <a:xfrm>
            <a:off x="4359469" y="5287962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>
                <a:latin typeface="+mn-lt"/>
              </a:rPr>
              <a:t>(7.</a:t>
            </a:r>
            <a:r>
              <a:rPr lang="en-US" altLang="en-US" sz="1400" b="1">
                <a:latin typeface="+mn-lt"/>
              </a:rPr>
              <a:t>22</a:t>
            </a:r>
            <a:r>
              <a:rPr lang="el-GR" altLang="en-US" sz="1400" b="1">
                <a:latin typeface="+mn-lt"/>
              </a:rPr>
              <a:t>)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</a:t>
            </a:r>
            <a:r>
              <a:rPr lang="el-GR" dirty="0" smtClean="0"/>
              <a:t>7.8</a:t>
            </a:r>
            <a:endParaRPr lang="en-US" dirty="0"/>
          </a:p>
        </p:txBody>
      </p:sp>
      <p:sp>
        <p:nvSpPr>
          <p:cNvPr id="19" name="11 - Ορθογώνιο"/>
          <p:cNvSpPr>
            <a:spLocks noChangeArrowheads="1"/>
          </p:cNvSpPr>
          <p:nvPr/>
        </p:nvSpPr>
        <p:spPr bwMode="auto">
          <a:xfrm>
            <a:off x="10276073" y="4620439"/>
            <a:ext cx="17347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900" dirty="0">
                <a:latin typeface="+mn-lt"/>
              </a:rPr>
              <a:t>(</a:t>
            </a:r>
            <a:r>
              <a:rPr lang="el-GR" altLang="en-US" sz="900" dirty="0" smtClean="0">
                <a:latin typeface="+mn-lt"/>
              </a:rPr>
              <a:t>Παπαζάχος &amp; Παπαζάχος, </a:t>
            </a:r>
            <a:r>
              <a:rPr lang="el-GR" altLang="en-US" sz="900" dirty="0">
                <a:latin typeface="+mn-lt"/>
              </a:rPr>
              <a:t>2008</a:t>
            </a:r>
            <a:r>
              <a:rPr lang="en-US" altLang="en-US" sz="900" dirty="0">
                <a:latin typeface="+mn-lt"/>
              </a:rPr>
              <a:t>)</a:t>
            </a:r>
            <a:endParaRPr lang="el-GR" alt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963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11825"/>
              </p:ext>
            </p:extLst>
          </p:nvPr>
        </p:nvGraphicFramePr>
        <p:xfrm>
          <a:off x="2379470" y="1310025"/>
          <a:ext cx="5432425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3" imgW="2387600" imgH="508000" progId="Equation.DSMT4">
                  <p:embed/>
                </p:oleObj>
              </mc:Choice>
              <mc:Fallback>
                <p:oleObj name="Equation" r:id="rId3" imgW="2387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470" y="1310025"/>
                        <a:ext cx="5432425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386218"/>
              </p:ext>
            </p:extLst>
          </p:nvPr>
        </p:nvGraphicFramePr>
        <p:xfrm>
          <a:off x="4122738" y="2611431"/>
          <a:ext cx="408781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5" imgW="1435100" imgH="393700" progId="Equation.DSMT4">
                  <p:embed/>
                </p:oleObj>
              </mc:Choice>
              <mc:Fallback>
                <p:oleObj name="Equation" r:id="rId5" imgW="143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2611431"/>
                        <a:ext cx="4087812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AutoShape 6"/>
          <p:cNvSpPr>
            <a:spLocks noChangeArrowheads="1"/>
          </p:cNvSpPr>
          <p:nvPr/>
        </p:nvSpPr>
        <p:spPr bwMode="auto">
          <a:xfrm rot="-2355709">
            <a:off x="8335296" y="1543954"/>
            <a:ext cx="642938" cy="1317625"/>
          </a:xfrm>
          <a:prstGeom prst="curvedLeftArrow">
            <a:avLst>
              <a:gd name="adj1" fmla="val 40988"/>
              <a:gd name="adj2" fmla="val 81975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4600575" y="300037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149290" y="3900012"/>
            <a:ext cx="1163527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dirty="0">
                <a:solidFill>
                  <a:srgbClr val="000000"/>
                </a:solidFill>
              </a:rPr>
              <a:t>Το συμπληρωματικό γεωμαγνητικό πλάτος Θ, μπορεί να αντικατασταθεί από το συμπληρωματικό γεωγραφικό πλάτος θ, γιατί για μεγάλα χρονικά διαστήματα θεωρείται ίσο</a:t>
            </a:r>
          </a:p>
        </p:txBody>
      </p:sp>
      <p:graphicFrame>
        <p:nvGraphicFramePr>
          <p:cNvPr id="3687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191091"/>
              </p:ext>
            </p:extLst>
          </p:nvPr>
        </p:nvGraphicFramePr>
        <p:xfrm>
          <a:off x="4122738" y="4881955"/>
          <a:ext cx="40163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7" imgW="1409088" imgH="393529" progId="Equation.DSMT4">
                  <p:embed/>
                </p:oleObj>
              </mc:Choice>
              <mc:Fallback>
                <p:oleObj name="Equation" r:id="rId7" imgW="140908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4881955"/>
                        <a:ext cx="401637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AutoShape 23"/>
          <p:cNvSpPr>
            <a:spLocks noChangeArrowheads="1"/>
          </p:cNvSpPr>
          <p:nvPr/>
        </p:nvSpPr>
        <p:spPr bwMode="auto">
          <a:xfrm rot="1956959">
            <a:off x="8375259" y="4783531"/>
            <a:ext cx="642937" cy="1317625"/>
          </a:xfrm>
          <a:prstGeom prst="curvedLeftArrow">
            <a:avLst>
              <a:gd name="adj1" fmla="val 40988"/>
              <a:gd name="adj2" fmla="val 81975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</a:t>
            </a:r>
            <a:r>
              <a:rPr lang="el-GR" dirty="0" smtClean="0"/>
              <a:t>7.8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159053"/>
              </p:ext>
            </p:extLst>
          </p:nvPr>
        </p:nvGraphicFramePr>
        <p:xfrm>
          <a:off x="4624383" y="5034546"/>
          <a:ext cx="2546350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" imgW="837836" imgH="393529" progId="Equation.DSMT4">
                  <p:embed/>
                </p:oleObj>
              </mc:Choice>
              <mc:Fallback>
                <p:oleObj name="Equation" r:id="rId3" imgW="83783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3" y="5034546"/>
                        <a:ext cx="2546350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3546470" y="3363589"/>
            <a:ext cx="4702175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 b="1">
                <a:latin typeface="+mn-lt"/>
                <a:cs typeface="Times New Roman" panose="02020603050405020304" pitchFamily="18" charset="0"/>
              </a:rPr>
              <a:t>Αν θέσουμε  θ=0</a:t>
            </a:r>
            <a:r>
              <a:rPr lang="el-GR" altLang="en-US" sz="2400" b="1" baseline="30000">
                <a:latin typeface="+mn-lt"/>
                <a:cs typeface="Times New Roman" panose="02020603050405020304" pitchFamily="18" charset="0"/>
              </a:rPr>
              <a:t>0</a:t>
            </a:r>
            <a:r>
              <a:rPr lang="el-GR" altLang="en-US" sz="2400" b="1">
                <a:latin typeface="+mn-lt"/>
                <a:cs typeface="Times New Roman" panose="02020603050405020304" pitchFamily="18" charset="0"/>
              </a:rPr>
              <a:t>    τότε   Τ=Τ</a:t>
            </a:r>
            <a:r>
              <a:rPr lang="en-US" altLang="en-US" sz="2400" b="1" baseline="-30000">
                <a:latin typeface="+mn-lt"/>
                <a:cs typeface="Times New Roman" panose="02020603050405020304" pitchFamily="18" charset="0"/>
              </a:rPr>
              <a:t>max</a:t>
            </a:r>
            <a:r>
              <a:rPr lang="el-GR" altLang="en-US" sz="2400">
                <a:latin typeface="+mn-lt"/>
                <a:cs typeface="Times New Roman" panose="02020603050405020304" pitchFamily="18" charset="0"/>
              </a:rPr>
              <a:t> </a:t>
            </a:r>
            <a:endParaRPr lang="en-GB" altLang="en-US" sz="2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7892" name="Line 7"/>
          <p:cNvSpPr>
            <a:spLocks noChangeShapeType="1"/>
          </p:cNvSpPr>
          <p:nvPr/>
        </p:nvSpPr>
        <p:spPr bwMode="auto">
          <a:xfrm flipV="1">
            <a:off x="5897557" y="2562443"/>
            <a:ext cx="769063" cy="6583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8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463312"/>
              </p:ext>
            </p:extLst>
          </p:nvPr>
        </p:nvGraphicFramePr>
        <p:xfrm>
          <a:off x="3889372" y="1330921"/>
          <a:ext cx="40163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5" imgW="1409088" imgH="393529" progId="Equation.DSMT4">
                  <p:embed/>
                </p:oleObj>
              </mc:Choice>
              <mc:Fallback>
                <p:oleObj name="Equation" r:id="rId5" imgW="140908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2" y="1330921"/>
                        <a:ext cx="401637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AutoShape 9"/>
          <p:cNvSpPr>
            <a:spLocks noChangeArrowheads="1"/>
          </p:cNvSpPr>
          <p:nvPr/>
        </p:nvSpPr>
        <p:spPr bwMode="auto">
          <a:xfrm rot="5400000">
            <a:off x="5493345" y="4296866"/>
            <a:ext cx="844550" cy="287337"/>
          </a:xfrm>
          <a:custGeom>
            <a:avLst/>
            <a:gdLst>
              <a:gd name="T0" fmla="*/ 633413 w 21600"/>
              <a:gd name="T1" fmla="*/ 0 h 21600"/>
              <a:gd name="T2" fmla="*/ 0 w 21600"/>
              <a:gd name="T3" fmla="*/ 143669 h 21600"/>
              <a:gd name="T4" fmla="*/ 633413 w 21600"/>
              <a:gd name="T5" fmla="*/ 287337 h 21600"/>
              <a:gd name="T6" fmla="*/ 844550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</a:t>
            </a:r>
            <a:r>
              <a:rPr lang="el-GR" dirty="0" smtClean="0"/>
              <a:t>7.8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1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0270"/>
              </p:ext>
            </p:extLst>
          </p:nvPr>
        </p:nvGraphicFramePr>
        <p:xfrm>
          <a:off x="3332164" y="2744788"/>
          <a:ext cx="600233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3314700" imgH="546100" progId="Equation.DSMT4">
                  <p:embed/>
                </p:oleObj>
              </mc:Choice>
              <mc:Fallback>
                <p:oleObj name="Equation" r:id="rId3" imgW="33147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64" y="2744788"/>
                        <a:ext cx="6002337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904382"/>
              </p:ext>
            </p:extLst>
          </p:nvPr>
        </p:nvGraphicFramePr>
        <p:xfrm>
          <a:off x="3930790" y="4813334"/>
          <a:ext cx="46450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5" imgW="1282700" imgH="241300" progId="Equation.DSMT4">
                  <p:embed/>
                </p:oleObj>
              </mc:Choice>
              <mc:Fallback>
                <p:oleObj name="Equation" r:id="rId5" imgW="1282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790" y="4813334"/>
                        <a:ext cx="46450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6029326" y="3982864"/>
            <a:ext cx="374650" cy="661987"/>
          </a:xfrm>
          <a:prstGeom prst="downArrow">
            <a:avLst>
              <a:gd name="adj1" fmla="val 50000"/>
              <a:gd name="adj2" fmla="val 441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1466656" y="1420901"/>
            <a:ext cx="912533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Αν η μαγνητική ροπή </a:t>
            </a:r>
            <a:r>
              <a:rPr lang="el-GR" altLang="en-US" sz="2400" b="1" dirty="0">
                <a:latin typeface="+mn-lt"/>
              </a:rPr>
              <a:t>Μ</a:t>
            </a:r>
            <a:r>
              <a:rPr lang="el-GR" altLang="en-US" sz="2400" dirty="0">
                <a:latin typeface="+mn-lt"/>
              </a:rPr>
              <a:t> μεταβληθεί κατά </a:t>
            </a:r>
            <a:r>
              <a:rPr lang="el-GR" altLang="en-US" sz="2400" b="1" dirty="0">
                <a:latin typeface="+mn-lt"/>
              </a:rPr>
              <a:t>ΔΜ</a:t>
            </a:r>
            <a:r>
              <a:rPr lang="el-GR" altLang="en-US" sz="2400" dirty="0">
                <a:latin typeface="+mn-lt"/>
              </a:rPr>
              <a:t> τότε και η </a:t>
            </a:r>
            <a:r>
              <a:rPr lang="el-GR" altLang="en-US" sz="2400" b="1" dirty="0">
                <a:latin typeface="+mn-lt"/>
              </a:rPr>
              <a:t>Τ</a:t>
            </a:r>
            <a:r>
              <a:rPr lang="en-US" altLang="en-US" sz="2400" b="1" baseline="-25000" dirty="0">
                <a:latin typeface="+mn-lt"/>
              </a:rPr>
              <a:t>max</a:t>
            </a:r>
            <a:r>
              <a:rPr lang="el-GR" altLang="en-US" sz="2400" dirty="0">
                <a:latin typeface="+mn-lt"/>
              </a:rPr>
              <a:t> θα μεταβληθεί κατά </a:t>
            </a:r>
            <a:r>
              <a:rPr lang="el-GR" altLang="en-US" sz="2400" b="1" dirty="0">
                <a:latin typeface="+mn-lt"/>
              </a:rPr>
              <a:t>Δ Τ</a:t>
            </a:r>
            <a:r>
              <a:rPr lang="en-US" altLang="en-US" sz="2400" b="1" baseline="-25000" dirty="0">
                <a:latin typeface="+mn-lt"/>
              </a:rPr>
              <a:t>max</a:t>
            </a:r>
            <a:r>
              <a:rPr lang="el-GR" altLang="en-US" sz="2400" dirty="0">
                <a:latin typeface="+mn-lt"/>
              </a:rPr>
              <a:t> </a:t>
            </a:r>
            <a:endParaRPr lang="en-GB" altLang="en-US" sz="2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lum contrast="67000"/>
          </a:blip>
          <a:stretch>
            <a:fillRect/>
          </a:stretch>
        </p:blipFill>
        <p:spPr>
          <a:xfrm>
            <a:off x="7404392" y="5847183"/>
            <a:ext cx="4493141" cy="39627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</a:t>
            </a:r>
            <a:r>
              <a:rPr lang="el-GR" dirty="0" smtClean="0"/>
              <a:t>7.8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57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75810" y="1345467"/>
            <a:ext cx="703768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Να υπολογισθεί η μεταβολή της έντασης ΔΤ</a:t>
            </a:r>
            <a:r>
              <a:rPr lang="en-US" altLang="en-US" sz="2400" baseline="-25000" dirty="0">
                <a:latin typeface="+mn-lt"/>
              </a:rPr>
              <a:t>max</a:t>
            </a:r>
            <a:r>
              <a:rPr lang="el-GR" altLang="en-US" sz="2400" dirty="0">
                <a:latin typeface="+mn-lt"/>
              </a:rPr>
              <a:t> κατά το χρονικό διάστημα 1910-1970 με βάση το σχήμα (7.16)  </a:t>
            </a:r>
            <a:endParaRPr lang="en-GB" altLang="en-US" sz="2400" dirty="0">
              <a:latin typeface="+mn-lt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5067300" y="255270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9942" name="Rectangle 13"/>
          <p:cNvSpPr>
            <a:spLocks noChangeArrowheads="1"/>
          </p:cNvSpPr>
          <p:nvPr/>
        </p:nvSpPr>
        <p:spPr bwMode="auto">
          <a:xfrm>
            <a:off x="5367338" y="33099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994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53599"/>
              </p:ext>
            </p:extLst>
          </p:nvPr>
        </p:nvGraphicFramePr>
        <p:xfrm>
          <a:off x="1866901" y="2793704"/>
          <a:ext cx="33004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3" imgW="1358310" imgH="253890" progId="Equation.DSMT4">
                  <p:embed/>
                </p:oleObj>
              </mc:Choice>
              <mc:Fallback>
                <p:oleObj name="Equation" r:id="rId3" imgW="135831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1" y="2793704"/>
                        <a:ext cx="33004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15"/>
          <p:cNvSpPr>
            <a:spLocks noChangeArrowheads="1"/>
          </p:cNvSpPr>
          <p:nvPr/>
        </p:nvSpPr>
        <p:spPr bwMode="auto">
          <a:xfrm>
            <a:off x="5367338" y="33099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9945" name="Rectangle 17"/>
          <p:cNvSpPr>
            <a:spLocks noChangeArrowheads="1"/>
          </p:cNvSpPr>
          <p:nvPr/>
        </p:nvSpPr>
        <p:spPr bwMode="auto">
          <a:xfrm>
            <a:off x="4972050" y="32718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994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689109"/>
              </p:ext>
            </p:extLst>
          </p:nvPr>
        </p:nvGraphicFramePr>
        <p:xfrm>
          <a:off x="1860550" y="5167018"/>
          <a:ext cx="3321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5" imgW="1256755" imgH="253890" progId="Equation.DSMT4">
                  <p:embed/>
                </p:oleObj>
              </mc:Choice>
              <mc:Fallback>
                <p:oleObj name="Equation" r:id="rId5" imgW="125675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5167018"/>
                        <a:ext cx="332105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7" name="AutoShape 18"/>
          <p:cNvSpPr>
            <a:spLocks noChangeArrowheads="1"/>
          </p:cNvSpPr>
          <p:nvPr/>
        </p:nvSpPr>
        <p:spPr bwMode="auto">
          <a:xfrm rot="5400000">
            <a:off x="3286126" y="4632030"/>
            <a:ext cx="512762" cy="261937"/>
          </a:xfrm>
          <a:custGeom>
            <a:avLst/>
            <a:gdLst>
              <a:gd name="T0" fmla="*/ 384572 w 21600"/>
              <a:gd name="T1" fmla="*/ 0 h 21600"/>
              <a:gd name="T2" fmla="*/ 0 w 21600"/>
              <a:gd name="T3" fmla="*/ 130968 h 21600"/>
              <a:gd name="T4" fmla="*/ 384572 w 21600"/>
              <a:gd name="T5" fmla="*/ 261937 h 21600"/>
              <a:gd name="T6" fmla="*/ 512762 w 21600"/>
              <a:gd name="T7" fmla="*/ 1309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4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014431"/>
              </p:ext>
            </p:extLst>
          </p:nvPr>
        </p:nvGraphicFramePr>
        <p:xfrm>
          <a:off x="1873250" y="3771604"/>
          <a:ext cx="32718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7" imgW="1345616" imgH="253890" progId="Equation.DSMT4">
                  <p:embed/>
                </p:oleObj>
              </mc:Choice>
              <mc:Fallback>
                <p:oleObj name="Equation" r:id="rId7" imgW="134561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3771604"/>
                        <a:ext cx="32718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651750" y="1299866"/>
            <a:ext cx="4365625" cy="3429000"/>
            <a:chOff x="1690689" y="3117850"/>
            <a:chExt cx="4365625" cy="3429000"/>
          </a:xfrm>
        </p:grpSpPr>
        <p:pic>
          <p:nvPicPr>
            <p:cNvPr id="39938" name="Picture 24" descr="Sx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689" y="3117850"/>
              <a:ext cx="4365625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Picture 20" descr="Sx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689" y="3117850"/>
              <a:ext cx="4365625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0" name="Line 22"/>
            <p:cNvSpPr>
              <a:spLocks noChangeShapeType="1"/>
            </p:cNvSpPr>
            <p:nvPr/>
          </p:nvSpPr>
          <p:spPr bwMode="auto">
            <a:xfrm flipV="1">
              <a:off x="3006725" y="5140325"/>
              <a:ext cx="0" cy="8255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23"/>
            <p:cNvSpPr>
              <a:spLocks noChangeShapeType="1"/>
            </p:cNvSpPr>
            <p:nvPr/>
          </p:nvSpPr>
          <p:spPr bwMode="auto">
            <a:xfrm>
              <a:off x="2997200" y="5095875"/>
              <a:ext cx="23447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Line 25"/>
            <p:cNvSpPr>
              <a:spLocks noChangeShapeType="1"/>
            </p:cNvSpPr>
            <p:nvPr/>
          </p:nvSpPr>
          <p:spPr bwMode="auto">
            <a:xfrm flipV="1">
              <a:off x="4808538" y="3763964"/>
              <a:ext cx="0" cy="221932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27"/>
            <p:cNvSpPr>
              <a:spLocks noChangeShapeType="1"/>
            </p:cNvSpPr>
            <p:nvPr/>
          </p:nvSpPr>
          <p:spPr bwMode="auto">
            <a:xfrm>
              <a:off x="4800600" y="3746500"/>
              <a:ext cx="5588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Line 28"/>
            <p:cNvSpPr>
              <a:spLocks noChangeShapeType="1"/>
            </p:cNvSpPr>
            <p:nvPr/>
          </p:nvSpPr>
          <p:spPr bwMode="auto">
            <a:xfrm flipV="1">
              <a:off x="4816475" y="3763964"/>
              <a:ext cx="0" cy="221932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29"/>
            <p:cNvSpPr>
              <a:spLocks noChangeShapeType="1"/>
            </p:cNvSpPr>
            <p:nvPr/>
          </p:nvSpPr>
          <p:spPr bwMode="auto">
            <a:xfrm>
              <a:off x="4808538" y="3746500"/>
              <a:ext cx="5588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30"/>
            <p:cNvSpPr>
              <a:spLocks noChangeShapeType="1"/>
            </p:cNvSpPr>
            <p:nvPr/>
          </p:nvSpPr>
          <p:spPr bwMode="auto">
            <a:xfrm>
              <a:off x="2997200" y="5095875"/>
              <a:ext cx="23447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31"/>
            <p:cNvSpPr>
              <a:spLocks noChangeShapeType="1"/>
            </p:cNvSpPr>
            <p:nvPr/>
          </p:nvSpPr>
          <p:spPr bwMode="auto">
            <a:xfrm flipV="1">
              <a:off x="4816475" y="3763964"/>
              <a:ext cx="0" cy="221932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32"/>
            <p:cNvSpPr>
              <a:spLocks noChangeShapeType="1"/>
            </p:cNvSpPr>
            <p:nvPr/>
          </p:nvSpPr>
          <p:spPr bwMode="auto">
            <a:xfrm>
              <a:off x="4808538" y="3746500"/>
              <a:ext cx="5588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33"/>
            <p:cNvSpPr>
              <a:spLocks noChangeShapeType="1"/>
            </p:cNvSpPr>
            <p:nvPr/>
          </p:nvSpPr>
          <p:spPr bwMode="auto">
            <a:xfrm flipV="1">
              <a:off x="3006725" y="5140325"/>
              <a:ext cx="0" cy="8255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34"/>
            <p:cNvSpPr>
              <a:spLocks noChangeShapeType="1"/>
            </p:cNvSpPr>
            <p:nvPr/>
          </p:nvSpPr>
          <p:spPr bwMode="auto">
            <a:xfrm>
              <a:off x="2997200" y="5095875"/>
              <a:ext cx="23447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35"/>
            <p:cNvSpPr>
              <a:spLocks noChangeShapeType="1"/>
            </p:cNvSpPr>
            <p:nvPr/>
          </p:nvSpPr>
          <p:spPr bwMode="auto">
            <a:xfrm flipV="1">
              <a:off x="4816475" y="3763964"/>
              <a:ext cx="0" cy="221932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36"/>
            <p:cNvSpPr>
              <a:spLocks noChangeShapeType="1"/>
            </p:cNvSpPr>
            <p:nvPr/>
          </p:nvSpPr>
          <p:spPr bwMode="auto">
            <a:xfrm>
              <a:off x="4808538" y="3746500"/>
              <a:ext cx="5588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63" name="Group 42"/>
            <p:cNvGrpSpPr>
              <a:grpSpLocks/>
            </p:cNvGrpSpPr>
            <p:nvPr/>
          </p:nvGrpSpPr>
          <p:grpSpPr bwMode="auto">
            <a:xfrm>
              <a:off x="1690689" y="3117850"/>
              <a:ext cx="4365625" cy="3429000"/>
              <a:chOff x="105" y="1964"/>
              <a:chExt cx="2750" cy="2160"/>
            </a:xfrm>
          </p:grpSpPr>
          <p:pic>
            <p:nvPicPr>
              <p:cNvPr id="39964" name="Picture 37" descr="Sx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" y="1964"/>
                <a:ext cx="2750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65" name="Line 38"/>
              <p:cNvSpPr>
                <a:spLocks noChangeShapeType="1"/>
              </p:cNvSpPr>
              <p:nvPr/>
            </p:nvSpPr>
            <p:spPr bwMode="auto">
              <a:xfrm flipV="1">
                <a:off x="934" y="3238"/>
                <a:ext cx="0" cy="5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6" name="Line 39"/>
              <p:cNvSpPr>
                <a:spLocks noChangeShapeType="1"/>
              </p:cNvSpPr>
              <p:nvPr/>
            </p:nvSpPr>
            <p:spPr bwMode="auto">
              <a:xfrm>
                <a:off x="928" y="3210"/>
                <a:ext cx="147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7" name="Line 40"/>
              <p:cNvSpPr>
                <a:spLocks noChangeShapeType="1"/>
              </p:cNvSpPr>
              <p:nvPr/>
            </p:nvSpPr>
            <p:spPr bwMode="auto">
              <a:xfrm flipV="1">
                <a:off x="2074" y="2371"/>
                <a:ext cx="0" cy="139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8" name="Line 41"/>
              <p:cNvSpPr>
                <a:spLocks noChangeShapeType="1"/>
              </p:cNvSpPr>
              <p:nvPr/>
            </p:nvSpPr>
            <p:spPr bwMode="auto">
              <a:xfrm>
                <a:off x="2069" y="2360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</a:t>
            </a:r>
            <a:r>
              <a:rPr lang="el-GR" dirty="0" smtClean="0"/>
              <a:t>7.8</a:t>
            </a:r>
            <a:endParaRPr lang="en-US" dirty="0"/>
          </a:p>
        </p:txBody>
      </p:sp>
      <p:sp>
        <p:nvSpPr>
          <p:cNvPr id="37" name="11 - Ορθογώνιο"/>
          <p:cNvSpPr>
            <a:spLocks noChangeArrowheads="1"/>
          </p:cNvSpPr>
          <p:nvPr/>
        </p:nvSpPr>
        <p:spPr bwMode="auto">
          <a:xfrm>
            <a:off x="10420865" y="4613451"/>
            <a:ext cx="17347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900" dirty="0">
                <a:latin typeface="+mn-lt"/>
              </a:rPr>
              <a:t>(</a:t>
            </a:r>
            <a:r>
              <a:rPr lang="el-GR" altLang="en-US" sz="900" dirty="0" smtClean="0">
                <a:latin typeface="+mn-lt"/>
              </a:rPr>
              <a:t>Παπαζάχος &amp; Παπαζάχος, </a:t>
            </a:r>
            <a:r>
              <a:rPr lang="el-GR" altLang="en-US" sz="900" dirty="0">
                <a:latin typeface="+mn-lt"/>
              </a:rPr>
              <a:t>2008</a:t>
            </a:r>
            <a:r>
              <a:rPr lang="en-US" altLang="en-US" sz="900" dirty="0">
                <a:latin typeface="+mn-lt"/>
              </a:rPr>
              <a:t>)</a:t>
            </a:r>
            <a:endParaRPr lang="el-GR" alt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181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6"/>
          <p:cNvGrpSpPr>
            <a:grpSpLocks/>
          </p:cNvGrpSpPr>
          <p:nvPr/>
        </p:nvGrpSpPr>
        <p:grpSpPr bwMode="auto">
          <a:xfrm>
            <a:off x="4114800" y="1511334"/>
            <a:ext cx="4114800" cy="3825875"/>
            <a:chOff x="654373" y="857250"/>
            <a:chExt cx="4114800" cy="3825875"/>
          </a:xfrm>
        </p:grpSpPr>
        <p:pic>
          <p:nvPicPr>
            <p:cNvPr id="4096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4" r="-3033"/>
            <a:stretch/>
          </p:blipFill>
          <p:spPr bwMode="auto">
            <a:xfrm>
              <a:off x="654373" y="857250"/>
              <a:ext cx="4114800" cy="382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64" name="Group 15"/>
            <p:cNvGrpSpPr>
              <a:grpSpLocks/>
            </p:cNvGrpSpPr>
            <p:nvPr/>
          </p:nvGrpSpPr>
          <p:grpSpPr bwMode="auto">
            <a:xfrm>
              <a:off x="1143000" y="2643188"/>
              <a:ext cx="428625" cy="771525"/>
              <a:chOff x="1143000" y="2643188"/>
              <a:chExt cx="428625" cy="771525"/>
            </a:xfrm>
          </p:grpSpPr>
          <p:grpSp>
            <p:nvGrpSpPr>
              <p:cNvPr id="40965" name="17 - Ομάδα"/>
              <p:cNvGrpSpPr>
                <a:grpSpLocks/>
              </p:cNvGrpSpPr>
              <p:nvPr/>
            </p:nvGrpSpPr>
            <p:grpSpPr bwMode="auto">
              <a:xfrm>
                <a:off x="1143000" y="2643188"/>
                <a:ext cx="428625" cy="771525"/>
                <a:chOff x="1142976" y="2643182"/>
                <a:chExt cx="428628" cy="771963"/>
              </a:xfrm>
            </p:grpSpPr>
            <p:cxnSp>
              <p:nvCxnSpPr>
                <p:cNvPr id="7" name="12 - Ευθεία γραμμή σύνδεσης"/>
                <p:cNvCxnSpPr/>
                <p:nvPr/>
              </p:nvCxnSpPr>
              <p:spPr>
                <a:xfrm rot="16200000" flipH="1">
                  <a:off x="1107117" y="2679040"/>
                  <a:ext cx="500347" cy="42862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13 - Ευθεία γραμμή σύνδεσης"/>
                <p:cNvCxnSpPr/>
                <p:nvPr/>
              </p:nvCxnSpPr>
              <p:spPr>
                <a:xfrm rot="10800000" flipV="1">
                  <a:off x="1173139" y="3129232"/>
                  <a:ext cx="357189" cy="2859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966" name="TextBox 14"/>
              <p:cNvSpPr txBox="1">
                <a:spLocks noChangeArrowheads="1"/>
              </p:cNvSpPr>
              <p:nvPr/>
            </p:nvSpPr>
            <p:spPr bwMode="auto">
              <a:xfrm>
                <a:off x="1214414" y="2903662"/>
                <a:ext cx="214314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l-GR" altLang="en-US">
                    <a:latin typeface="Arial" panose="020B0604020202020204" pitchFamily="34" charset="0"/>
                  </a:rPr>
                  <a:t>Θ</a:t>
                </a:r>
              </a:p>
            </p:txBody>
          </p:sp>
        </p:grp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ΑΣΚΗΣΗ  </a:t>
            </a:r>
            <a:r>
              <a:rPr lang="el-GR" dirty="0" smtClean="0"/>
              <a:t>7.8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9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4941888"/>
            <a:ext cx="1584176" cy="554266"/>
          </a:xfrm>
          <a:prstGeom prst="rect">
            <a:avLst/>
          </a:prstGeom>
          <a:noFill/>
        </p:spPr>
      </p:pic>
      <p:sp>
        <p:nvSpPr>
          <p:cNvPr id="17410" name="Subtitle 8"/>
          <p:cNvSpPr>
            <a:spLocks noGrp="1"/>
          </p:cNvSpPr>
          <p:nvPr>
            <p:ph idx="1"/>
          </p:nvPr>
        </p:nvSpPr>
        <p:spPr>
          <a:xfrm>
            <a:off x="1919536" y="1484784"/>
            <a:ext cx="8229600" cy="4760912"/>
          </a:xfrm>
        </p:spPr>
        <p:txBody>
          <a:bodyPr/>
          <a:lstStyle/>
          <a:p>
            <a:r>
              <a:rPr lang="el-GR" dirty="0" smtClean="0"/>
              <a:t>Το παρόν εκπαιδευτικό υλικό υπόκειται σε</a:t>
            </a:r>
            <a:r>
              <a:rPr lang="en-US" dirty="0" smtClean="0"/>
              <a:t> </a:t>
            </a:r>
            <a:r>
              <a:rPr lang="el-GR" dirty="0" smtClean="0"/>
              <a:t>άδειες χρήσης </a:t>
            </a:r>
            <a:r>
              <a:rPr lang="en-US" dirty="0" smtClean="0"/>
              <a:t>Creative Commons. </a:t>
            </a:r>
          </a:p>
          <a:p>
            <a:r>
              <a:rPr lang="el-GR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17412" name="Title 7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7411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500525-0E54-41CE-88AB-DC30D3D1FEFF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3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Αριστοτέλειο Πανεπιστήμιο </a:t>
            </a:r>
            <a:r>
              <a:rPr lang="el-GR" sz="2000" dirty="0" err="1"/>
              <a:t>Θεσσαλονικης</a:t>
            </a:r>
            <a:r>
              <a:rPr lang="en-US" sz="2000" dirty="0"/>
              <a:t>, </a:t>
            </a:r>
            <a:r>
              <a:rPr lang="el-GR" sz="2000" dirty="0"/>
              <a:t>Παπαζάχος Κωνσταντίνος. </a:t>
            </a:r>
            <a:r>
              <a:rPr lang="el-GR" sz="2000" dirty="0" smtClean="0"/>
              <a:t>Κοντοπούλου Δέσποινα. «</a:t>
            </a:r>
            <a:r>
              <a:rPr lang="el-GR" altLang="en-US" sz="2000" dirty="0"/>
              <a:t>Μαγνητικό πεδίο της Γης</a:t>
            </a:r>
            <a:r>
              <a:rPr lang="el-GR" sz="2000" dirty="0" smtClean="0"/>
              <a:t>». </a:t>
            </a:r>
            <a:r>
              <a:rPr lang="el-GR" sz="2000" dirty="0"/>
              <a:t>Έκδοση: 1.0. Θεσσαλονίκη 2014. Διαθέσιμο από τη δικτυακή διεύθυνση: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eclass.auth.gr/courses/OCRS</a:t>
            </a:r>
            <a:r>
              <a:rPr lang="el-GR" sz="2000" smtClean="0">
                <a:hlinkClick r:id="rId4"/>
              </a:rPr>
              <a:t>519</a:t>
            </a:r>
            <a:r>
              <a:rPr lang="en-US" sz="2000" smtClean="0">
                <a:hlinkClick r:id="rId4"/>
              </a:rPr>
              <a:t>/</a:t>
            </a:r>
            <a:r>
              <a:rPr lang="el-GR" sz="2000" dirty="0"/>
              <a:t>.</a:t>
            </a:r>
          </a:p>
          <a:p>
            <a:pPr algn="just"/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3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2" y="3284985"/>
            <a:ext cx="1689703" cy="5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</a:t>
            </a:r>
            <a:r>
              <a:rPr lang="el-GR" sz="2000" dirty="0" err="1"/>
              <a:t>Commons</a:t>
            </a:r>
            <a:r>
              <a:rPr lang="el-GR" sz="2000" dirty="0"/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spcBef>
                <a:spcPts val="1800"/>
              </a:spcBef>
              <a:buNone/>
            </a:pPr>
            <a:endParaRPr lang="el-GR" sz="1700" dirty="0">
              <a:latin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000" dirty="0">
                <a:latin typeface="Calibri" panose="020F0502020204030204" pitchFamily="34" charset="0"/>
              </a:rPr>
              <a:t>Ο δικαιούχος μπορεί να παρέχει στον </a:t>
            </a:r>
            <a:r>
              <a:rPr lang="el-GR" sz="2000" dirty="0" err="1">
                <a:latin typeface="Calibri" panose="020F0502020204030204" pitchFamily="34" charset="0"/>
              </a:rPr>
              <a:t>αδειοδόχο</a:t>
            </a:r>
            <a:r>
              <a:rPr lang="el-GR" sz="2000" dirty="0">
                <a:latin typeface="Calibri" panose="020F0502020204030204" pitchFamily="34" charset="0"/>
              </a:rPr>
              <a:t> ξεχωριστή άδεια να χρησιμοποιεί το έργο για εμπορική χρήση, εφόσον αυτό του ζητηθεί.</a:t>
            </a:r>
            <a:r>
              <a:rPr lang="el-GR" sz="2000" dirty="0"/>
              <a:t>     </a:t>
            </a:r>
            <a:r>
              <a:rPr lang="el-GR" sz="2800" dirty="0"/>
              <a:t>          </a:t>
            </a:r>
          </a:p>
          <a:p>
            <a:pPr marL="0" indent="0">
              <a:buNone/>
            </a:pPr>
            <a:endParaRPr lang="el-GR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400" dirty="0">
                <a:latin typeface="Calibri" panose="020F0502020204030204" pitchFamily="34" charset="0"/>
              </a:rPr>
              <a:t>[1] </a:t>
            </a:r>
            <a:r>
              <a:rPr lang="el-GR" sz="1400" dirty="0">
                <a:latin typeface="Calibri" panose="020F0502020204030204" pitchFamily="34" charset="0"/>
                <a:hlinkClick r:id="rId5"/>
              </a:rPr>
              <a:t>http://creativecommons.org/licenses/by-</a:t>
            </a:r>
            <a:r>
              <a:rPr lang="en-US" sz="1400" dirty="0" err="1">
                <a:latin typeface="Calibri" panose="020F0502020204030204" pitchFamily="34" charset="0"/>
                <a:hlinkClick r:id="rId5"/>
              </a:rPr>
              <a:t>sa</a:t>
            </a:r>
            <a:r>
              <a:rPr lang="el-GR" sz="1400" dirty="0">
                <a:latin typeface="Calibri" panose="020F0502020204030204" pitchFamily="34" charset="0"/>
                <a:hlinkClick r:id="rId5"/>
              </a:rPr>
              <a:t>/4.0/</a:t>
            </a:r>
            <a:r>
              <a:rPr lang="el-GR" sz="1400" dirty="0">
                <a:latin typeface="Calibri" panose="020F0502020204030204" pitchFamily="34" charset="0"/>
                <a:hlinkClick r:id="rId6"/>
              </a:rPr>
              <a:t> </a:t>
            </a:r>
            <a:endParaRPr lang="el-GR" sz="14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3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Τίτλος 6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Τέλος Ενότητας</a:t>
            </a: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/>
        <p:txBody>
          <a:bodyPr anchor="b" anchorCtr="0"/>
          <a:lstStyle/>
          <a:p>
            <a:pPr algn="r"/>
            <a:r>
              <a:rPr lang="el-GR" dirty="0" smtClean="0"/>
              <a:t>Επεξεργασία: </a:t>
            </a:r>
            <a:r>
              <a:rPr lang="el-GR" dirty="0" err="1" smtClean="0"/>
              <a:t>Βεντούζη</a:t>
            </a:r>
            <a:r>
              <a:rPr lang="el-GR" dirty="0" smtClean="0"/>
              <a:t> Χρυσάνθη</a:t>
            </a:r>
          </a:p>
          <a:p>
            <a:pPr algn="r"/>
            <a:r>
              <a:rPr lang="el-GR" sz="2400" dirty="0"/>
              <a:t>Θεσσαλονίκη, </a:t>
            </a:r>
            <a:r>
              <a:rPr lang="el-GR" sz="2400" dirty="0" smtClean="0"/>
              <a:t>Δεκέμβριος 2015</a:t>
            </a:r>
            <a:endParaRPr lang="el-GR" sz="2400" dirty="0"/>
          </a:p>
        </p:txBody>
      </p:sp>
      <p:pic>
        <p:nvPicPr>
          <p:cNvPr id="11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304" y="5922963"/>
            <a:ext cx="1584176" cy="554266"/>
          </a:xfrm>
          <a:prstGeom prst="rect">
            <a:avLst/>
          </a:prstGeom>
          <a:noFill/>
        </p:spPr>
      </p:pic>
      <p:pic>
        <p:nvPicPr>
          <p:cNvPr id="12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5624513"/>
            <a:ext cx="4914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9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7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39863"/>
            <a:ext cx="8229600" cy="347821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έργο «Ανοικτά Ακαδημαϊκά Μαθήματα στο Αριστοτέλειο Πανεπιστήμιο Θεσσαλονίκης» έχει χρηματοδοτήσει μόνο την αναδιαμόρφωση του εκπαιδευτικού υλικού.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18435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8783AA-D93E-442E-AFC8-732163ADBBD0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8437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6925" y="4918075"/>
            <a:ext cx="5518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20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991543" y="1440001"/>
            <a:ext cx="4046791" cy="4751387"/>
          </a:xfrm>
        </p:spPr>
        <p:txBody>
          <a:bodyPr>
            <a:normAutofit/>
          </a:bodyPr>
          <a:lstStyle/>
          <a:p>
            <a:r>
              <a:rPr lang="el-GR" dirty="0" smtClean="0"/>
              <a:t>Πολλά από </a:t>
            </a:r>
            <a:r>
              <a:rPr lang="el-GR" dirty="0"/>
              <a:t>τα σχήματα και όλες οι </a:t>
            </a:r>
            <a:r>
              <a:rPr lang="el-GR" dirty="0" smtClean="0"/>
              <a:t>ασκήσεις στην παρουσίαση αυτή </a:t>
            </a:r>
            <a:r>
              <a:rPr lang="el-GR" dirty="0"/>
              <a:t>προέρχονται από το </a:t>
            </a:r>
            <a:r>
              <a:rPr lang="el-GR" dirty="0" smtClean="0"/>
              <a:t>βιβλίο «Εισαγωγή στη Γεωφυσική</a:t>
            </a:r>
            <a:r>
              <a:rPr lang="el-GR" dirty="0"/>
              <a:t>» </a:t>
            </a:r>
            <a:r>
              <a:rPr lang="el-GR" dirty="0" smtClean="0"/>
              <a:t>των </a:t>
            </a:r>
            <a:r>
              <a:rPr lang="el-GR" dirty="0" err="1"/>
              <a:t>Hugh</a:t>
            </a:r>
            <a:r>
              <a:rPr lang="el-GR" dirty="0"/>
              <a:t> Young των </a:t>
            </a:r>
            <a:r>
              <a:rPr lang="el-GR" altLang="en-US" i="1" dirty="0"/>
              <a:t>Παπαζάχος και Παπαζάχος (2008) </a:t>
            </a:r>
            <a:r>
              <a:rPr lang="el-GR" dirty="0" smtClean="0"/>
              <a:t>Εκδόσεων Ζήτη (Β’ Έκδοση), </a:t>
            </a:r>
            <a:r>
              <a:rPr lang="el-GR" dirty="0"/>
              <a:t>οι οποίες μας επέτρεψαν τη χρήση των σχετικών σχημάτων και </a:t>
            </a:r>
            <a:r>
              <a:rPr lang="el-GR" dirty="0" smtClean="0"/>
              <a:t>ασκήσεων.</a:t>
            </a:r>
            <a:endParaRPr lang="el-GR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Ενημέρωση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2C1643A-8A4E-47A8-9A18-86E9FF0A48E0}" type="slidenum">
              <a:rPr lang="el-G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582321" y="1315017"/>
            <a:ext cx="3434890" cy="4876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5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66876" y="152400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FF"/>
                </a:solidFill>
              </a:rPr>
              <a:t>B</a:t>
            </a:r>
            <a:r>
              <a:rPr lang="el-GR" altLang="en-US" sz="2400" b="1">
                <a:solidFill>
                  <a:srgbClr val="FFFFFF"/>
                </a:solidFill>
              </a:rPr>
              <a:t>)</a:t>
            </a:r>
            <a:endParaRPr lang="en-GB" altLang="en-US" sz="2400" b="1">
              <a:solidFill>
                <a:srgbClr val="FFFFFF"/>
              </a:solidFill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333875" y="30146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66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463956"/>
              </p:ext>
            </p:extLst>
          </p:nvPr>
        </p:nvGraphicFramePr>
        <p:xfrm>
          <a:off x="643318" y="1774189"/>
          <a:ext cx="29987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1218671" imgH="393529" progId="Equation.DSMT4">
                  <p:embed/>
                </p:oleObj>
              </mc:Choice>
              <mc:Fallback>
                <p:oleObj name="Equation" r:id="rId3" imgW="121867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318" y="1774189"/>
                        <a:ext cx="2998788" cy="9683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5043488" y="3105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66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221031"/>
              </p:ext>
            </p:extLst>
          </p:nvPr>
        </p:nvGraphicFramePr>
        <p:xfrm>
          <a:off x="3888168" y="1810701"/>
          <a:ext cx="242093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1091726" imgH="393529" progId="Equation.DSMT4">
                  <p:embed/>
                </p:oleObj>
              </mc:Choice>
              <mc:Fallback>
                <p:oleObj name="Equation" r:id="rId5" imgW="109172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168" y="1810701"/>
                        <a:ext cx="2420938" cy="8747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5181600" y="25955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5114925" y="23764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pSp>
        <p:nvGrpSpPr>
          <p:cNvPr id="26634" name="Group 29"/>
          <p:cNvGrpSpPr>
            <a:grpSpLocks/>
          </p:cNvGrpSpPr>
          <p:nvPr/>
        </p:nvGrpSpPr>
        <p:grpSpPr bwMode="auto">
          <a:xfrm>
            <a:off x="7822406" y="1167538"/>
            <a:ext cx="3959225" cy="4260850"/>
            <a:chOff x="215" y="1443"/>
            <a:chExt cx="2494" cy="2684"/>
          </a:xfrm>
        </p:grpSpPr>
        <p:sp>
          <p:nvSpPr>
            <p:cNvPr id="26640" name="Oval 12"/>
            <p:cNvSpPr>
              <a:spLocks noChangeArrowheads="1"/>
            </p:cNvSpPr>
            <p:nvPr/>
          </p:nvSpPr>
          <p:spPr bwMode="auto">
            <a:xfrm>
              <a:off x="215" y="2329"/>
              <a:ext cx="1659" cy="1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n-US" sz="2400">
                <a:latin typeface="+mn-lt"/>
              </a:endParaRPr>
            </a:p>
          </p:txBody>
        </p:sp>
        <p:sp>
          <p:nvSpPr>
            <p:cNvPr id="26641" name="Line 13"/>
            <p:cNvSpPr>
              <a:spLocks noChangeShapeType="1"/>
            </p:cNvSpPr>
            <p:nvPr/>
          </p:nvSpPr>
          <p:spPr bwMode="auto">
            <a:xfrm>
              <a:off x="1051" y="1893"/>
              <a:ext cx="0" cy="22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Text Box 14"/>
            <p:cNvSpPr txBox="1">
              <a:spLocks noChangeArrowheads="1"/>
            </p:cNvSpPr>
            <p:nvPr/>
          </p:nvSpPr>
          <p:spPr bwMode="auto">
            <a:xfrm>
              <a:off x="924" y="1443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2400" b="1" dirty="0">
                  <a:latin typeface="+mn-lt"/>
                </a:rPr>
                <a:t>Ζ</a:t>
              </a:r>
              <a:endParaRPr lang="en-GB" altLang="en-US" sz="2400" b="1" dirty="0">
                <a:latin typeface="+mn-lt"/>
              </a:endParaRPr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 flipV="1">
              <a:off x="1051" y="1823"/>
              <a:ext cx="1449" cy="1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AutoShape 16"/>
            <p:cNvSpPr>
              <a:spLocks noChangeArrowheads="1"/>
            </p:cNvSpPr>
            <p:nvPr/>
          </p:nvSpPr>
          <p:spPr bwMode="auto">
            <a:xfrm>
              <a:off x="861" y="2962"/>
              <a:ext cx="133" cy="475"/>
            </a:xfrm>
            <a:prstGeom prst="downArrow">
              <a:avLst>
                <a:gd name="adj1" fmla="val 50000"/>
                <a:gd name="adj2" fmla="val 89286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n-US" sz="2400">
                <a:latin typeface="+mn-lt"/>
              </a:endParaRPr>
            </a:p>
          </p:txBody>
        </p:sp>
        <p:sp>
          <p:nvSpPr>
            <p:cNvPr id="26645" name="Text Box 18"/>
            <p:cNvSpPr txBox="1">
              <a:spLocks noChangeArrowheads="1"/>
            </p:cNvSpPr>
            <p:nvPr/>
          </p:nvSpPr>
          <p:spPr bwMode="auto">
            <a:xfrm>
              <a:off x="797" y="3419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+mn-lt"/>
                </a:rPr>
                <a:t>N</a:t>
              </a:r>
              <a:endParaRPr lang="en-GB" altLang="en-US" sz="2400" b="1">
                <a:latin typeface="+mn-lt"/>
              </a:endParaRPr>
            </a:p>
          </p:txBody>
        </p:sp>
        <p:sp>
          <p:nvSpPr>
            <p:cNvPr id="26646" name="Text Box 19"/>
            <p:cNvSpPr txBox="1">
              <a:spLocks noChangeArrowheads="1"/>
            </p:cNvSpPr>
            <p:nvPr/>
          </p:nvSpPr>
          <p:spPr bwMode="auto">
            <a:xfrm>
              <a:off x="810" y="2640"/>
              <a:ext cx="2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+mn-lt"/>
                </a:rPr>
                <a:t>S</a:t>
              </a:r>
              <a:endParaRPr lang="en-GB" altLang="en-US" sz="2400" b="1">
                <a:latin typeface="+mn-lt"/>
              </a:endParaRPr>
            </a:p>
          </p:txBody>
        </p:sp>
        <p:sp>
          <p:nvSpPr>
            <p:cNvPr id="26647" name="Arc 21"/>
            <p:cNvSpPr>
              <a:spLocks/>
            </p:cNvSpPr>
            <p:nvPr/>
          </p:nvSpPr>
          <p:spPr bwMode="auto">
            <a:xfrm>
              <a:off x="1057" y="2867"/>
              <a:ext cx="171" cy="114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Text Box 22"/>
            <p:cNvSpPr txBox="1">
              <a:spLocks noChangeArrowheads="1"/>
            </p:cNvSpPr>
            <p:nvPr/>
          </p:nvSpPr>
          <p:spPr bwMode="auto">
            <a:xfrm>
              <a:off x="1127" y="25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2400">
                  <a:latin typeface="+mn-lt"/>
                </a:rPr>
                <a:t>θ</a:t>
              </a:r>
              <a:endParaRPr lang="en-GB" altLang="en-US" sz="2400">
                <a:latin typeface="+mn-lt"/>
              </a:endParaRPr>
            </a:p>
          </p:txBody>
        </p:sp>
        <p:sp>
          <p:nvSpPr>
            <p:cNvPr id="26649" name="Oval 23"/>
            <p:cNvSpPr>
              <a:spLocks noChangeArrowheads="1"/>
            </p:cNvSpPr>
            <p:nvPr/>
          </p:nvSpPr>
          <p:spPr bwMode="auto">
            <a:xfrm>
              <a:off x="1279" y="2488"/>
              <a:ext cx="101" cy="17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n-US" sz="2400">
                <a:latin typeface="+mn-lt"/>
              </a:endParaRPr>
            </a:p>
          </p:txBody>
        </p:sp>
        <p:sp>
          <p:nvSpPr>
            <p:cNvPr id="26650" name="Text Box 24"/>
            <p:cNvSpPr txBox="1">
              <a:spLocks noChangeArrowheads="1"/>
            </p:cNvSpPr>
            <p:nvPr/>
          </p:nvSpPr>
          <p:spPr bwMode="auto">
            <a:xfrm>
              <a:off x="1266" y="2172"/>
              <a:ext cx="4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+mn-lt"/>
                </a:rPr>
                <a:t>dV</a:t>
              </a:r>
              <a:endParaRPr lang="en-GB" altLang="en-US" sz="2400" b="1">
                <a:latin typeface="+mn-lt"/>
              </a:endParaRPr>
            </a:p>
          </p:txBody>
        </p:sp>
        <p:sp>
          <p:nvSpPr>
            <p:cNvPr id="26651" name="Line 25"/>
            <p:cNvSpPr>
              <a:spLocks noChangeShapeType="1"/>
            </p:cNvSpPr>
            <p:nvPr/>
          </p:nvSpPr>
          <p:spPr bwMode="auto">
            <a:xfrm flipV="1">
              <a:off x="1374" y="1829"/>
              <a:ext cx="1114" cy="7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Text Box 26"/>
            <p:cNvSpPr txBox="1">
              <a:spLocks noChangeArrowheads="1"/>
            </p:cNvSpPr>
            <p:nvPr/>
          </p:nvSpPr>
          <p:spPr bwMode="auto">
            <a:xfrm>
              <a:off x="1836" y="2330"/>
              <a:ext cx="1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+mn-lt"/>
                </a:rPr>
                <a:t>r</a:t>
              </a:r>
              <a:endParaRPr lang="en-GB" altLang="en-US" sz="2400" b="1">
                <a:latin typeface="+mn-lt"/>
              </a:endParaRPr>
            </a:p>
          </p:txBody>
        </p:sp>
        <p:sp>
          <p:nvSpPr>
            <p:cNvPr id="26653" name="Text Box 27"/>
            <p:cNvSpPr txBox="1">
              <a:spLocks noChangeArrowheads="1"/>
            </p:cNvSpPr>
            <p:nvPr/>
          </p:nvSpPr>
          <p:spPr bwMode="auto">
            <a:xfrm>
              <a:off x="2488" y="1671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+mn-lt"/>
                </a:rPr>
                <a:t>P</a:t>
              </a:r>
              <a:endParaRPr lang="en-GB" altLang="en-US" sz="2400" b="1">
                <a:latin typeface="+mn-lt"/>
              </a:endParaRPr>
            </a:p>
          </p:txBody>
        </p:sp>
        <p:sp>
          <p:nvSpPr>
            <p:cNvPr id="26654" name="Oval 28"/>
            <p:cNvSpPr>
              <a:spLocks noChangeArrowheads="1"/>
            </p:cNvSpPr>
            <p:nvPr/>
          </p:nvSpPr>
          <p:spPr bwMode="auto">
            <a:xfrm>
              <a:off x="2463" y="179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n-US" sz="2400">
                <a:latin typeface="+mn-lt"/>
              </a:endParaRPr>
            </a:p>
          </p:txBody>
        </p:sp>
      </p:grpSp>
      <p:sp>
        <p:nvSpPr>
          <p:cNvPr id="26635" name="Text Box 30"/>
          <p:cNvSpPr txBox="1">
            <a:spLocks noChangeArrowheads="1"/>
          </p:cNvSpPr>
          <p:nvPr/>
        </p:nvSpPr>
        <p:spPr bwMode="auto">
          <a:xfrm>
            <a:off x="287241" y="3076696"/>
            <a:ext cx="729704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A</a:t>
            </a:r>
            <a:r>
              <a:rPr lang="el-GR" altLang="en-US" sz="2400" dirty="0">
                <a:latin typeface="+mn-lt"/>
              </a:rPr>
              <a:t>ν η Γη είναι ομοιόμορφα Μαγνητισμένη Σφαίρα με </a:t>
            </a:r>
            <a:r>
              <a:rPr lang="el-GR" altLang="en-US" sz="2400" dirty="0" err="1">
                <a:latin typeface="+mn-lt"/>
              </a:rPr>
              <a:t>Μαγνήτιση</a:t>
            </a:r>
            <a:r>
              <a:rPr lang="el-GR" altLang="en-US" sz="24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J</a:t>
            </a:r>
            <a:r>
              <a:rPr lang="el-GR" altLang="en-US" sz="2400" dirty="0">
                <a:latin typeface="+mn-lt"/>
              </a:rPr>
              <a:t> παράλληλη προς το κεντρικό δίπολο το </a:t>
            </a:r>
            <a:r>
              <a:rPr lang="el-GR" altLang="en-US" sz="2400" b="1" dirty="0">
                <a:latin typeface="+mn-lt"/>
              </a:rPr>
              <a:t>Μαγνητικό Δυναμικό</a:t>
            </a:r>
            <a:r>
              <a:rPr lang="en-US" altLang="en-US" sz="2400" b="1" dirty="0">
                <a:latin typeface="+mn-lt"/>
              </a:rPr>
              <a:t>,</a:t>
            </a:r>
            <a:r>
              <a:rPr lang="el-GR" altLang="en-US" sz="2400" dirty="0">
                <a:latin typeface="+mn-lt"/>
              </a:rPr>
              <a:t> </a:t>
            </a:r>
            <a:r>
              <a:rPr lang="en-US" altLang="en-US" sz="2400" b="1" dirty="0">
                <a:latin typeface="+mn-lt"/>
              </a:rPr>
              <a:t>W</a:t>
            </a:r>
            <a:r>
              <a:rPr lang="el-GR" altLang="en-US" sz="2400" b="1" baseline="-25000" dirty="0">
                <a:latin typeface="+mn-lt"/>
              </a:rPr>
              <a:t>δ</a:t>
            </a:r>
            <a:r>
              <a:rPr lang="en-US" altLang="en-US" sz="2400" dirty="0">
                <a:latin typeface="+mn-lt"/>
              </a:rPr>
              <a:t> </a:t>
            </a:r>
            <a:r>
              <a:rPr lang="el-GR" altLang="en-US" sz="2400" dirty="0">
                <a:latin typeface="+mn-lt"/>
              </a:rPr>
              <a:t>που οφείλεται στον δίπολο αυτό είναι:</a:t>
            </a:r>
            <a:endParaRPr lang="en-GB" altLang="en-US" sz="2400" dirty="0">
              <a:latin typeface="+mn-lt"/>
            </a:endParaRPr>
          </a:p>
        </p:txBody>
      </p:sp>
      <p:sp>
        <p:nvSpPr>
          <p:cNvPr id="26636" name="Rectangle 32"/>
          <p:cNvSpPr>
            <a:spLocks noChangeArrowheads="1"/>
          </p:cNvSpPr>
          <p:nvPr/>
        </p:nvSpPr>
        <p:spPr bwMode="auto">
          <a:xfrm>
            <a:off x="5281613" y="31956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663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079805"/>
              </p:ext>
            </p:extLst>
          </p:nvPr>
        </p:nvGraphicFramePr>
        <p:xfrm>
          <a:off x="2662048" y="4954196"/>
          <a:ext cx="2836862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7" imgW="1143000" imgH="419100" progId="Equation.DSMT4">
                  <p:embed/>
                </p:oleObj>
              </mc:Choice>
              <mc:Fallback>
                <p:oleObj name="Equation" r:id="rId7" imgW="1143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048" y="4954196"/>
                        <a:ext cx="2836862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AutoShape 33"/>
          <p:cNvSpPr>
            <a:spLocks noChangeArrowheads="1"/>
          </p:cNvSpPr>
          <p:nvPr/>
        </p:nvSpPr>
        <p:spPr bwMode="auto">
          <a:xfrm>
            <a:off x="5663746" y="4606294"/>
            <a:ext cx="280987" cy="623887"/>
          </a:xfrm>
          <a:prstGeom prst="curvedLeftArrow">
            <a:avLst>
              <a:gd name="adj1" fmla="val 44407"/>
              <a:gd name="adj2" fmla="val 88814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sp>
        <p:nvSpPr>
          <p:cNvPr id="26639" name="Text Box 35"/>
          <p:cNvSpPr txBox="1">
            <a:spLocks noChangeArrowheads="1"/>
          </p:cNvSpPr>
          <p:nvPr/>
        </p:nvSpPr>
        <p:spPr bwMode="auto">
          <a:xfrm>
            <a:off x="8185150" y="5312798"/>
            <a:ext cx="3336925" cy="790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000" b="1" dirty="0">
                <a:latin typeface="+mn-lt"/>
                <a:cs typeface="Times New Roman" panose="02020603050405020304" pitchFamily="18" charset="0"/>
              </a:rPr>
              <a:t>Γωνία θ : Συμπληρωματική  Γεωμαγνητικού Πλάτους</a:t>
            </a: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 </a:t>
            </a:r>
            <a:endParaRPr lang="en-GB" altLang="en-US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Να αποδειχθούν οι τύποι  7.24 &amp; </a:t>
            </a:r>
            <a:r>
              <a:rPr lang="el-GR" dirty="0" smtClean="0"/>
              <a:t>7.25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4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xima4-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7" y="1455739"/>
            <a:ext cx="308133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567489" y="1350964"/>
            <a:ext cx="4037012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2400">
                <a:latin typeface="+mn-lt"/>
                <a:cs typeface="Times New Roman" panose="02020603050405020304" pitchFamily="18" charset="0"/>
              </a:rPr>
              <a:t>ΟΡΙΖΟΝΤΙΑ ΣΥΝΙΣΤΩΣΑ ΕΝΤΑΣΗΣ </a:t>
            </a:r>
            <a:endParaRPr lang="en-GB" altLang="en-US" sz="24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738813" y="32337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0648"/>
              </p:ext>
            </p:extLst>
          </p:nvPr>
        </p:nvGraphicFramePr>
        <p:xfrm>
          <a:off x="7394577" y="3051177"/>
          <a:ext cx="2519363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990170" imgH="393529" progId="Equation.DSMT4">
                  <p:embed/>
                </p:oleObj>
              </mc:Choice>
              <mc:Fallback>
                <p:oleObj name="Equation" r:id="rId4" imgW="99017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7" y="3051177"/>
                        <a:ext cx="2519363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187576" y="4852988"/>
            <a:ext cx="4379913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ΚΑΤΑΚΟΡΥΦΗ ΣΥΝΙΣΤΩΣΑ ΕΝΤΑΣΗΣ </a:t>
            </a:r>
            <a:endParaRPr lang="en-GB" altLang="en-US" sz="24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060459"/>
              </p:ext>
            </p:extLst>
          </p:nvPr>
        </p:nvGraphicFramePr>
        <p:xfrm>
          <a:off x="8004176" y="4760914"/>
          <a:ext cx="21621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6" imgW="850531" imgH="393529" progId="Equation.DSMT4">
                  <p:embed/>
                </p:oleObj>
              </mc:Choice>
              <mc:Fallback>
                <p:oleObj name="Equation" r:id="rId6" imgW="85053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4176" y="4760914"/>
                        <a:ext cx="2162175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AutoShape 9"/>
          <p:cNvSpPr>
            <a:spLocks noChangeArrowheads="1"/>
          </p:cNvSpPr>
          <p:nvPr/>
        </p:nvSpPr>
        <p:spPr bwMode="auto">
          <a:xfrm rot="5400000">
            <a:off x="8356602" y="2520952"/>
            <a:ext cx="573087" cy="211138"/>
          </a:xfrm>
          <a:custGeom>
            <a:avLst/>
            <a:gdLst>
              <a:gd name="T0" fmla="*/ 11403768 w 21600"/>
              <a:gd name="T1" fmla="*/ 0 h 21600"/>
              <a:gd name="T2" fmla="*/ 0 w 21600"/>
              <a:gd name="T3" fmla="*/ 1031927 h 21600"/>
              <a:gd name="T4" fmla="*/ 11403768 w 21600"/>
              <a:gd name="T5" fmla="*/ 2063854 h 21600"/>
              <a:gd name="T6" fmla="*/ 15205033 w 21600"/>
              <a:gd name="T7" fmla="*/ 103192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utoShape 10"/>
          <p:cNvSpPr>
            <a:spLocks noChangeArrowheads="1"/>
          </p:cNvSpPr>
          <p:nvPr/>
        </p:nvSpPr>
        <p:spPr bwMode="auto">
          <a:xfrm>
            <a:off x="7172325" y="5186364"/>
            <a:ext cx="573088" cy="211137"/>
          </a:xfrm>
          <a:custGeom>
            <a:avLst/>
            <a:gdLst>
              <a:gd name="T0" fmla="*/ 11403814 w 21600"/>
              <a:gd name="T1" fmla="*/ 0 h 21600"/>
              <a:gd name="T2" fmla="*/ 0 w 21600"/>
              <a:gd name="T3" fmla="*/ 1031922 h 21600"/>
              <a:gd name="T4" fmla="*/ 11403814 w 21600"/>
              <a:gd name="T5" fmla="*/ 2063835 h 21600"/>
              <a:gd name="T6" fmla="*/ 15205086 w 21600"/>
              <a:gd name="T7" fmla="*/ 103192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9785352" y="3993635"/>
            <a:ext cx="7619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7.22</a:t>
            </a:r>
            <a:endParaRPr lang="el-GR" altLang="en-US" b="1" dirty="0">
              <a:latin typeface="+mn-lt"/>
            </a:endParaRP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9962211" y="5703888"/>
            <a:ext cx="697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7.21</a:t>
            </a:r>
            <a:endParaRPr lang="el-GR" altLang="en-US" b="1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Να αποδειχθούν οι τύποι  7.24 &amp; </a:t>
            </a:r>
            <a:r>
              <a:rPr lang="el-GR" dirty="0" smtClean="0"/>
              <a:t>7.25</a:t>
            </a:r>
            <a:endParaRPr lang="en-US" dirty="0"/>
          </a:p>
        </p:txBody>
      </p:sp>
      <p:sp>
        <p:nvSpPr>
          <p:cNvPr id="14" name="11 - Ορθογώνιο"/>
          <p:cNvSpPr>
            <a:spLocks noChangeArrowheads="1"/>
          </p:cNvSpPr>
          <p:nvPr/>
        </p:nvSpPr>
        <p:spPr bwMode="auto">
          <a:xfrm>
            <a:off x="0" y="4852988"/>
            <a:ext cx="17347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900" dirty="0">
                <a:latin typeface="+mn-lt"/>
              </a:rPr>
              <a:t>(</a:t>
            </a:r>
            <a:r>
              <a:rPr lang="el-GR" altLang="en-US" sz="900" dirty="0" smtClean="0">
                <a:latin typeface="+mn-lt"/>
              </a:rPr>
              <a:t>Παπαζάχος &amp; Παπαζάχος, </a:t>
            </a:r>
            <a:r>
              <a:rPr lang="el-GR" altLang="en-US" sz="900" dirty="0">
                <a:latin typeface="+mn-lt"/>
              </a:rPr>
              <a:t>2008</a:t>
            </a:r>
            <a:r>
              <a:rPr lang="en-US" altLang="en-US" sz="900" dirty="0">
                <a:latin typeface="+mn-lt"/>
              </a:rPr>
              <a:t>)</a:t>
            </a:r>
            <a:endParaRPr lang="el-GR" alt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166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5362575" y="32051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820900"/>
              </p:ext>
            </p:extLst>
          </p:nvPr>
        </p:nvGraphicFramePr>
        <p:xfrm>
          <a:off x="7282574" y="1317329"/>
          <a:ext cx="28511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3" imgW="1282700" imgH="393700" progId="Equation.DSMT4">
                  <p:embed/>
                </p:oleObj>
              </mc:Choice>
              <mc:Fallback>
                <p:oleObj name="Equation" r:id="rId3" imgW="128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2574" y="1317329"/>
                        <a:ext cx="285115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5491163" y="32861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72141"/>
              </p:ext>
            </p:extLst>
          </p:nvPr>
        </p:nvGraphicFramePr>
        <p:xfrm>
          <a:off x="7293687" y="2568280"/>
          <a:ext cx="28765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5" imgW="1028700" imgH="279400" progId="Equation.DSMT4">
                  <p:embed/>
                </p:oleObj>
              </mc:Choice>
              <mc:Fallback>
                <p:oleObj name="Equation" r:id="rId5" imgW="1028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3687" y="2568280"/>
                        <a:ext cx="287655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5472113" y="31813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867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772269"/>
              </p:ext>
            </p:extLst>
          </p:nvPr>
        </p:nvGraphicFramePr>
        <p:xfrm>
          <a:off x="7301624" y="3747791"/>
          <a:ext cx="281463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7" imgW="1054100" imgH="419100" progId="Equation.3">
                  <p:embed/>
                </p:oleObj>
              </mc:Choice>
              <mc:Fallback>
                <p:oleObj r:id="rId7" imgW="1054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1624" y="3747791"/>
                        <a:ext cx="2814638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151777" y="2269829"/>
            <a:ext cx="2782887" cy="1225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2400">
                <a:latin typeface="+mn-lt"/>
              </a:rPr>
              <a:t>Εφαρμόζοντας τους κλασσικούς τρόπους παραγώγισης</a:t>
            </a:r>
            <a:endParaRPr lang="en-GB" altLang="en-US" sz="2400">
              <a:latin typeface="+mn-lt"/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6930150" y="1347492"/>
            <a:ext cx="9525" cy="3490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5585538" y="2825454"/>
            <a:ext cx="693738" cy="220662"/>
          </a:xfrm>
          <a:custGeom>
            <a:avLst/>
            <a:gdLst>
              <a:gd name="T0" fmla="*/ 16710832 w 21600"/>
              <a:gd name="T1" fmla="*/ 0 h 21600"/>
              <a:gd name="T2" fmla="*/ 0 w 21600"/>
              <a:gd name="T3" fmla="*/ 1127123 h 21600"/>
              <a:gd name="T4" fmla="*/ 16710832 w 21600"/>
              <a:gd name="T5" fmla="*/ 2254246 h 21600"/>
              <a:gd name="T6" fmla="*/ 22281130 w 21600"/>
              <a:gd name="T7" fmla="*/ 112712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157960" y="4984750"/>
            <a:ext cx="592772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ΚΑΝΟΥΜΕ ΤΙΣ </a:t>
            </a: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ΠΑΡΑΓΩΓΙΣΕΙΣ ΤΩΝ  </a:t>
            </a:r>
            <a:r>
              <a:rPr lang="el-GR" altLang="en-US" sz="2400" b="1" dirty="0">
                <a:latin typeface="+mn-lt"/>
                <a:cs typeface="Times New Roman" panose="02020603050405020304" pitchFamily="18" charset="0"/>
              </a:rPr>
              <a:t>Η</a:t>
            </a:r>
            <a:r>
              <a:rPr lang="el-GR" altLang="en-US" sz="2400" b="1" baseline="-30000" dirty="0">
                <a:latin typeface="+mn-lt"/>
                <a:cs typeface="Times New Roman" panose="02020603050405020304" pitchFamily="18" charset="0"/>
              </a:rPr>
              <a:t>Κ</a:t>
            </a: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 ΚΑΙ </a:t>
            </a:r>
            <a:r>
              <a:rPr lang="el-GR" altLang="en-US" sz="2400" b="1" dirty="0">
                <a:latin typeface="+mn-lt"/>
                <a:cs typeface="Times New Roman" panose="02020603050405020304" pitchFamily="18" charset="0"/>
              </a:rPr>
              <a:t>Ζ</a:t>
            </a:r>
            <a:r>
              <a:rPr lang="el-GR" altLang="en-US" sz="2400" b="1" baseline="-30000" dirty="0">
                <a:latin typeface="+mn-lt"/>
                <a:cs typeface="Times New Roman" panose="02020603050405020304" pitchFamily="18" charset="0"/>
              </a:rPr>
              <a:t>Κ</a:t>
            </a: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  ΩΣ ΠΡΟΣ  (θ) ΚΑΙ (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r</a:t>
            </a: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+mn-lt"/>
              </a:rPr>
              <a:t> ΑΝΤΙΣΤΟΙΧΑ</a:t>
            </a:r>
            <a:r>
              <a:rPr lang="en-GB" altLang="en-US" sz="2400" dirty="0">
                <a:latin typeface="+mn-lt"/>
              </a:rPr>
              <a:t>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Να αποδειχθούν οι τύποι  7.24 &amp; </a:t>
            </a:r>
            <a:r>
              <a:rPr lang="el-GR" dirty="0" smtClean="0"/>
              <a:t>7.25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1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4333875" y="30146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46194"/>
              </p:ext>
            </p:extLst>
          </p:nvPr>
        </p:nvGraphicFramePr>
        <p:xfrm>
          <a:off x="2065095" y="1730377"/>
          <a:ext cx="7924800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3" imgW="3924300" imgH="635000" progId="Equation.DSMT4">
                  <p:embed/>
                </p:oleObj>
              </mc:Choice>
              <mc:Fallback>
                <p:oleObj name="Equation" r:id="rId3" imgW="39243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095" y="1730377"/>
                        <a:ext cx="7924800" cy="1284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5043488" y="3105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36106"/>
              </p:ext>
            </p:extLst>
          </p:nvPr>
        </p:nvGraphicFramePr>
        <p:xfrm>
          <a:off x="2692353" y="3624947"/>
          <a:ext cx="6302375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5" imgW="2552700" imgH="609600" progId="Equation.DSMT4">
                  <p:embed/>
                </p:oleObj>
              </mc:Choice>
              <mc:Fallback>
                <p:oleObj name="Equation" r:id="rId5" imgW="25527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353" y="3624947"/>
                        <a:ext cx="6302375" cy="15065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217214"/>
              </p:ext>
            </p:extLst>
          </p:nvPr>
        </p:nvGraphicFramePr>
        <p:xfrm>
          <a:off x="8509552" y="5322371"/>
          <a:ext cx="29606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r:id="rId7" imgW="1460500" imgH="228600" progId="Equation.3">
                  <p:embed/>
                </p:oleObj>
              </mc:Choice>
              <mc:Fallback>
                <p:oleObj r:id="rId7" imgW="146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552" y="5322371"/>
                        <a:ext cx="29606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Να αποδειχθούν οι τύποι  7.24 &amp; </a:t>
            </a:r>
            <a:r>
              <a:rPr lang="el-GR" dirty="0" smtClean="0"/>
              <a:t>7.25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6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57364" y="514350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 b="1">
                <a:solidFill>
                  <a:srgbClr val="FFFFFF"/>
                </a:solidFill>
              </a:rPr>
              <a:t>Γ)</a:t>
            </a:r>
            <a:endParaRPr lang="en-GB" altLang="en-US" sz="2400" b="1">
              <a:solidFill>
                <a:srgbClr val="FFFFFF"/>
              </a:solidFill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434013" y="31242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525169"/>
              </p:ext>
            </p:extLst>
          </p:nvPr>
        </p:nvGraphicFramePr>
        <p:xfrm>
          <a:off x="4954588" y="1496076"/>
          <a:ext cx="268605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914400" imgH="393700" progId="Equation.DSMT4">
                  <p:embed/>
                </p:oleObj>
              </mc:Choice>
              <mc:Fallback>
                <p:oleObj name="Equation" r:id="rId3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1496076"/>
                        <a:ext cx="2686050" cy="11509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6636544" y="3170546"/>
            <a:ext cx="4811712" cy="912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Ι</a:t>
            </a: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  :  ΕΓΚΛΙΣΗ</a:t>
            </a:r>
            <a:r>
              <a:rPr lang="el-GR" altLang="en-US" sz="2400" dirty="0">
                <a:latin typeface="+mn-lt"/>
              </a:rPr>
              <a:t> </a:t>
            </a: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ΠΑΛΑΙΟΜΑΓΝΗΤΙΚΟΥ</a:t>
            </a:r>
            <a:r>
              <a:rPr lang="el-GR" altLang="en-US" sz="2400" dirty="0">
                <a:latin typeface="+mn-lt"/>
              </a:rPr>
              <a:t> </a:t>
            </a: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ΠΕΔΙΟΥ</a:t>
            </a:r>
            <a:r>
              <a:rPr lang="en-GB" altLang="en-US" sz="2400" dirty="0">
                <a:latin typeface="+mn-lt"/>
              </a:rPr>
              <a:t> 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6634163" y="4617505"/>
            <a:ext cx="4692650" cy="912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Θ</a:t>
            </a: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 : ΣΥΜΠΛΗΡΩΜΑΤΙΚΟ     ΓΕΩΜΑΓΝΗΤΙΚΟ  ΠΛΑΤΟΣ</a:t>
            </a:r>
            <a:r>
              <a:rPr lang="en-GB" altLang="en-US" sz="2400" dirty="0">
                <a:latin typeface="+mn-lt"/>
              </a:rPr>
              <a:t> </a:t>
            </a:r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5562600" y="31813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07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22629"/>
              </p:ext>
            </p:extLst>
          </p:nvPr>
        </p:nvGraphicFramePr>
        <p:xfrm>
          <a:off x="2141537" y="2993995"/>
          <a:ext cx="35464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5" imgW="1244600" imgH="393700" progId="Equation.DSMT4">
                  <p:embed/>
                </p:oleObj>
              </mc:Choice>
              <mc:Fallback>
                <p:oleObj name="Equation" r:id="rId5" imgW="1244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7" y="2993995"/>
                        <a:ext cx="354647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13"/>
          <p:cNvSpPr>
            <a:spLocks noChangeArrowheads="1"/>
          </p:cNvSpPr>
          <p:nvPr/>
        </p:nvSpPr>
        <p:spPr bwMode="auto">
          <a:xfrm>
            <a:off x="5495925" y="31813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07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822389"/>
              </p:ext>
            </p:extLst>
          </p:nvPr>
        </p:nvGraphicFramePr>
        <p:xfrm>
          <a:off x="2155824" y="4383057"/>
          <a:ext cx="351631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7" imgW="1218671" imgH="393529" progId="Equation.DSMT4">
                  <p:embed/>
                </p:oleObj>
              </mc:Choice>
              <mc:Fallback>
                <p:oleObj name="Equation" r:id="rId7" imgW="121867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4" y="4383057"/>
                        <a:ext cx="3516313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5"/>
          <p:cNvSpPr>
            <a:spLocks noChangeArrowheads="1"/>
          </p:cNvSpPr>
          <p:nvPr/>
        </p:nvSpPr>
        <p:spPr bwMode="auto">
          <a:xfrm>
            <a:off x="5386388" y="2667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07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25709"/>
              </p:ext>
            </p:extLst>
          </p:nvPr>
        </p:nvGraphicFramePr>
        <p:xfrm>
          <a:off x="134144" y="1399885"/>
          <a:ext cx="2041525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r:id="rId9" imgW="1420368" imgH="1524000" progId="Word.Picture.8">
                  <p:embed/>
                </p:oleObj>
              </mc:Choice>
              <mc:Fallback>
                <p:oleObj r:id="rId9" imgW="1420368" imgH="1524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4" y="1399885"/>
                        <a:ext cx="2041525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7640638" y="5702559"/>
            <a:ext cx="368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2400" dirty="0">
                <a:latin typeface="+mn-lt"/>
              </a:rPr>
              <a:t>Βάση των 7.24, 7.25, 7.26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Να αποδειχθεί ο τύπος  </a:t>
            </a:r>
            <a:r>
              <a:rPr lang="el-GR" dirty="0" smtClean="0"/>
              <a:t>7.33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64285" y="2192694"/>
            <a:ext cx="811763" cy="3973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400" dirty="0" smtClean="0"/>
              <a:t>7.33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444110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.602"/>
  <p:tag name="ISPRING_CUSTOM_TIMING_USED" val="1"/>
  <p:tag name="ISPRING_SLIDE_ID" val="{295B122A-8B08-4289-BC04-C955A53CCAB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.598"/>
  <p:tag name="ISPRING_CUSTOM_TIMING_USED" val="1"/>
  <p:tag name="ISPRING_SLIDE_ID" val="{48EBD0AD-1436-4484-8D22-16D88AF2370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.4"/>
  <p:tag name="ISPRING_CUSTOM_TIMING_USED" val="1"/>
  <p:tag name="ISPRING_SLIDE_ID" val="{557B831B-0CCB-4EE3-A482-DE5D7756FE5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527.613"/>
  <p:tag name="ISPRING_CUSTOM_TIMING_USED" val="1"/>
  <p:tag name="ISPRING_SLIDE_ID" val="{458B06B2-D456-4B40-BC78-F2BECBD21BC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F1F6B265-4FD5-42A8-8C33-F91BF278EC7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97ABBFB-9E22-4675-AF51-7FC3410AC35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906E85F-4D39-450A-9ED2-D8B3AAB5D2B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952B194D-E596-47ED-9CBC-4BF2A0D18C99}"/>
</p:tagLst>
</file>

<file path=ppt/theme/theme1.xml><?xml version="1.0" encoding="utf-8"?>
<a:theme xmlns:a="http://schemas.openxmlformats.org/drawingml/2006/main" name="Opencourses AUT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765</Words>
  <Application>Microsoft Office PowerPoint</Application>
  <PresentationFormat>Widescreen</PresentationFormat>
  <Paragraphs>102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 Unicode MS</vt:lpstr>
      <vt:lpstr>55 Helvetica Roman</vt:lpstr>
      <vt:lpstr>Arial</vt:lpstr>
      <vt:lpstr>Calibri</vt:lpstr>
      <vt:lpstr>Century Gothic</vt:lpstr>
      <vt:lpstr>Courier New</vt:lpstr>
      <vt:lpstr>MT Symbol</vt:lpstr>
      <vt:lpstr>Times New Roman</vt:lpstr>
      <vt:lpstr>Wingdings</vt:lpstr>
      <vt:lpstr>Opencourses AUTh Template</vt:lpstr>
      <vt:lpstr>Equation</vt:lpstr>
      <vt:lpstr>Microsoft Equation 3.0</vt:lpstr>
      <vt:lpstr>Microsoft Word Picture</vt:lpstr>
      <vt:lpstr>ΕΙΣΑΓΩΓΗ ΣΤΗ ΓΕΩΦΥΣΙΚΗ</vt:lpstr>
      <vt:lpstr>Άδειες Χρήσης</vt:lpstr>
      <vt:lpstr>Χρηματοδότηση</vt:lpstr>
      <vt:lpstr>Ενημέρωση</vt:lpstr>
      <vt:lpstr>Να αποδειχθούν οι τύποι  7.24 &amp; 7.25</vt:lpstr>
      <vt:lpstr>Να αποδειχθούν οι τύποι  7.24 &amp; 7.25</vt:lpstr>
      <vt:lpstr>Να αποδειχθούν οι τύποι  7.24 &amp; 7.25</vt:lpstr>
      <vt:lpstr>Να αποδειχθούν οι τύποι  7.24 &amp; 7.25</vt:lpstr>
      <vt:lpstr>Να αποδειχθεί ο τύπος  7.33</vt:lpstr>
      <vt:lpstr>Να αποδειχθεί ο τύπος  7.33</vt:lpstr>
      <vt:lpstr>Να αποδειχθεί ο τύπος  7.33</vt:lpstr>
      <vt:lpstr>Να αποδειχθεί ο τύπος  7.33</vt:lpstr>
      <vt:lpstr>ΑΣΚΗΣΗ  7.8</vt:lpstr>
      <vt:lpstr>ΑΣΚΗΣΗ  7.8</vt:lpstr>
      <vt:lpstr>ΑΣΚΗΣΗ  7.8</vt:lpstr>
      <vt:lpstr>ΑΣΚΗΣΗ  7.8</vt:lpstr>
      <vt:lpstr>ΑΣΚΗΣΗ  7.8</vt:lpstr>
      <vt:lpstr>ΑΣΚΗΣΗ  7.8</vt:lpstr>
      <vt:lpstr>ΑΣΚΗΣΗ  7.8</vt:lpstr>
      <vt:lpstr>Σημείωμα Αναφοράς</vt:lpstr>
      <vt:lpstr>Σημείωμα Αδειοδότησης</vt:lpstr>
      <vt:lpstr>Τέλος Ενότητας</vt:lpstr>
      <vt:lpstr>Διατήρηση Σημειωμάτων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ΣΤΗ ΓΕΩΦΥΣΙΚΗ</dc:title>
  <dc:creator>CHRISA VENTOUZI</dc:creator>
  <cp:lastModifiedBy>CHRISA VENTOUZI</cp:lastModifiedBy>
  <cp:revision>9</cp:revision>
  <dcterms:created xsi:type="dcterms:W3CDTF">2015-12-16T12:20:28Z</dcterms:created>
  <dcterms:modified xsi:type="dcterms:W3CDTF">2016-02-17T15:40:47Z</dcterms:modified>
</cp:coreProperties>
</file>