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601200" cy="12801600" type="A3"/>
  <p:notesSz cx="7099300" cy="10234613"/>
  <p:defaultTextStyle>
    <a:defPPr>
      <a:defRPr lang="el-GR"/>
    </a:defPPr>
    <a:lvl1pPr marL="0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39817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79635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919452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559271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199091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838906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478726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5118543" algn="l" defTabSz="1279635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80" d="100"/>
          <a:sy n="80" d="100"/>
        </p:scale>
        <p:origin x="-2466" y="390"/>
      </p:cViewPr>
      <p:guideLst>
        <p:guide orient="horz" pos="4032"/>
        <p:guide pos="302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0090" y="3976809"/>
            <a:ext cx="8161020" cy="274404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0181" y="7254240"/>
            <a:ext cx="672084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39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796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194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5592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1990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8389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4787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1185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9/7/2013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9/7/2013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60870" y="512676"/>
            <a:ext cx="2160270" cy="109228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0060" y="512676"/>
            <a:ext cx="6320790" cy="1092284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9/7/2013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9/7/2013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429" y="8226219"/>
            <a:ext cx="8161020" cy="2542541"/>
          </a:xfrm>
        </p:spPr>
        <p:txBody>
          <a:bodyPr anchor="t"/>
          <a:lstStyle>
            <a:lvl1pPr algn="l">
              <a:defRPr sz="57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429" y="5425878"/>
            <a:ext cx="8161020" cy="2800351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39817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796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3pPr>
            <a:lvl4pPr marL="191945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55927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19909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8389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47872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118543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9/7/2013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0060" y="2987040"/>
            <a:ext cx="4240530" cy="8448469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0610" y="2987040"/>
            <a:ext cx="4240530" cy="8448469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9/7/2013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865548"/>
            <a:ext cx="4242197" cy="119422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39817" indent="0">
              <a:buNone/>
              <a:defRPr sz="2700" b="1"/>
            </a:lvl2pPr>
            <a:lvl3pPr marL="1279635" indent="0">
              <a:buNone/>
              <a:defRPr sz="2400" b="1"/>
            </a:lvl3pPr>
            <a:lvl4pPr marL="1919452" indent="0">
              <a:buNone/>
              <a:defRPr sz="2200" b="1"/>
            </a:lvl4pPr>
            <a:lvl5pPr marL="2559271" indent="0">
              <a:buNone/>
              <a:defRPr sz="2200" b="1"/>
            </a:lvl5pPr>
            <a:lvl6pPr marL="3199091" indent="0">
              <a:buNone/>
              <a:defRPr sz="2200" b="1"/>
            </a:lvl6pPr>
            <a:lvl7pPr marL="3838906" indent="0">
              <a:buNone/>
              <a:defRPr sz="2200" b="1"/>
            </a:lvl7pPr>
            <a:lvl8pPr marL="4478726" indent="0">
              <a:buNone/>
              <a:defRPr sz="2200" b="1"/>
            </a:lvl8pPr>
            <a:lvl9pPr marL="5118543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0061" y="4059776"/>
            <a:ext cx="4242197" cy="737573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7285" y="2865548"/>
            <a:ext cx="4243864" cy="119422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39817" indent="0">
              <a:buNone/>
              <a:defRPr sz="2700" b="1"/>
            </a:lvl2pPr>
            <a:lvl3pPr marL="1279635" indent="0">
              <a:buNone/>
              <a:defRPr sz="2400" b="1"/>
            </a:lvl3pPr>
            <a:lvl4pPr marL="1919452" indent="0">
              <a:buNone/>
              <a:defRPr sz="2200" b="1"/>
            </a:lvl4pPr>
            <a:lvl5pPr marL="2559271" indent="0">
              <a:buNone/>
              <a:defRPr sz="2200" b="1"/>
            </a:lvl5pPr>
            <a:lvl6pPr marL="3199091" indent="0">
              <a:buNone/>
              <a:defRPr sz="2200" b="1"/>
            </a:lvl6pPr>
            <a:lvl7pPr marL="3838906" indent="0">
              <a:buNone/>
              <a:defRPr sz="2200" b="1"/>
            </a:lvl7pPr>
            <a:lvl8pPr marL="4478726" indent="0">
              <a:buNone/>
              <a:defRPr sz="2200" b="1"/>
            </a:lvl8pPr>
            <a:lvl9pPr marL="5118543" indent="0">
              <a:buNone/>
              <a:defRPr sz="2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7285" y="4059776"/>
            <a:ext cx="4243864" cy="737573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9/7/2013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9/7/2013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9/7/2013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8" y="509699"/>
            <a:ext cx="3158729" cy="2169160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3803" y="509705"/>
            <a:ext cx="5367338" cy="10925811"/>
          </a:xfrm>
        </p:spPr>
        <p:txBody>
          <a:bodyPr/>
          <a:lstStyle>
            <a:lvl1pPr>
              <a:defRPr sz="4300"/>
            </a:lvl1pPr>
            <a:lvl2pPr>
              <a:defRPr sz="38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8" y="2678868"/>
            <a:ext cx="3158729" cy="8756651"/>
          </a:xfrm>
        </p:spPr>
        <p:txBody>
          <a:bodyPr/>
          <a:lstStyle>
            <a:lvl1pPr marL="0" indent="0">
              <a:buNone/>
              <a:defRPr sz="2000"/>
            </a:lvl1pPr>
            <a:lvl2pPr marL="639817" indent="0">
              <a:buNone/>
              <a:defRPr sz="1700"/>
            </a:lvl2pPr>
            <a:lvl3pPr marL="1279635" indent="0">
              <a:buNone/>
              <a:defRPr sz="1400"/>
            </a:lvl3pPr>
            <a:lvl4pPr marL="1919452" indent="0">
              <a:buNone/>
              <a:defRPr sz="1400"/>
            </a:lvl4pPr>
            <a:lvl5pPr marL="2559271" indent="0">
              <a:buNone/>
              <a:defRPr sz="1400"/>
            </a:lvl5pPr>
            <a:lvl6pPr marL="3199091" indent="0">
              <a:buNone/>
              <a:defRPr sz="1400"/>
            </a:lvl6pPr>
            <a:lvl7pPr marL="3838906" indent="0">
              <a:buNone/>
              <a:defRPr sz="1400"/>
            </a:lvl7pPr>
            <a:lvl8pPr marL="4478726" indent="0">
              <a:buNone/>
              <a:defRPr sz="1400"/>
            </a:lvl8pPr>
            <a:lvl9pPr marL="511854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9/7/2013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902" y="8961129"/>
            <a:ext cx="5760720" cy="1057911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902" y="1143843"/>
            <a:ext cx="5760720" cy="7680960"/>
          </a:xfrm>
        </p:spPr>
        <p:txBody>
          <a:bodyPr/>
          <a:lstStyle>
            <a:lvl1pPr marL="0" indent="0">
              <a:buNone/>
              <a:defRPr sz="4300"/>
            </a:lvl1pPr>
            <a:lvl2pPr marL="639817" indent="0">
              <a:buNone/>
              <a:defRPr sz="3800"/>
            </a:lvl2pPr>
            <a:lvl3pPr marL="1279635" indent="0">
              <a:buNone/>
              <a:defRPr sz="3200"/>
            </a:lvl3pPr>
            <a:lvl4pPr marL="1919452" indent="0">
              <a:buNone/>
              <a:defRPr sz="2700"/>
            </a:lvl4pPr>
            <a:lvl5pPr marL="2559271" indent="0">
              <a:buNone/>
              <a:defRPr sz="2700"/>
            </a:lvl5pPr>
            <a:lvl6pPr marL="3199091" indent="0">
              <a:buNone/>
              <a:defRPr sz="2700"/>
            </a:lvl6pPr>
            <a:lvl7pPr marL="3838906" indent="0">
              <a:buNone/>
              <a:defRPr sz="2700"/>
            </a:lvl7pPr>
            <a:lvl8pPr marL="4478726" indent="0">
              <a:buNone/>
              <a:defRPr sz="2700"/>
            </a:lvl8pPr>
            <a:lvl9pPr marL="5118543" indent="0">
              <a:buNone/>
              <a:defRPr sz="27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902" y="10019041"/>
            <a:ext cx="5760720" cy="1502411"/>
          </a:xfrm>
        </p:spPr>
        <p:txBody>
          <a:bodyPr/>
          <a:lstStyle>
            <a:lvl1pPr marL="0" indent="0">
              <a:buNone/>
              <a:defRPr sz="2000"/>
            </a:lvl1pPr>
            <a:lvl2pPr marL="639817" indent="0">
              <a:buNone/>
              <a:defRPr sz="1700"/>
            </a:lvl2pPr>
            <a:lvl3pPr marL="1279635" indent="0">
              <a:buNone/>
              <a:defRPr sz="1400"/>
            </a:lvl3pPr>
            <a:lvl4pPr marL="1919452" indent="0">
              <a:buNone/>
              <a:defRPr sz="1400"/>
            </a:lvl4pPr>
            <a:lvl5pPr marL="2559271" indent="0">
              <a:buNone/>
              <a:defRPr sz="1400"/>
            </a:lvl5pPr>
            <a:lvl6pPr marL="3199091" indent="0">
              <a:buNone/>
              <a:defRPr sz="1400"/>
            </a:lvl6pPr>
            <a:lvl7pPr marL="3838906" indent="0">
              <a:buNone/>
              <a:defRPr sz="1400"/>
            </a:lvl7pPr>
            <a:lvl8pPr marL="4478726" indent="0">
              <a:buNone/>
              <a:defRPr sz="1400"/>
            </a:lvl8pPr>
            <a:lvl9pPr marL="511854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6B39FF-511D-4780-8DFB-32374E5C8351}" type="datetimeFigureOut">
              <a:rPr lang="el-GR" smtClean="0"/>
              <a:pPr/>
              <a:t>9/7/2013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0061" y="512667"/>
            <a:ext cx="8641080" cy="2133600"/>
          </a:xfrm>
          <a:prstGeom prst="rect">
            <a:avLst/>
          </a:prstGeom>
        </p:spPr>
        <p:txBody>
          <a:bodyPr vert="horz" lIns="127963" tIns="63981" rIns="127963" bIns="6398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0061" y="2987040"/>
            <a:ext cx="8641080" cy="8448469"/>
          </a:xfrm>
          <a:prstGeom prst="rect">
            <a:avLst/>
          </a:prstGeom>
        </p:spPr>
        <p:txBody>
          <a:bodyPr vert="horz" lIns="127963" tIns="63981" rIns="127963" bIns="6398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80061" y="11865207"/>
            <a:ext cx="2240280" cy="681563"/>
          </a:xfrm>
          <a:prstGeom prst="rect">
            <a:avLst/>
          </a:prstGeom>
        </p:spPr>
        <p:txBody>
          <a:bodyPr vert="horz" lIns="127963" tIns="63981" rIns="127963" bIns="63981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6B39FF-511D-4780-8DFB-32374E5C8351}" type="datetimeFigureOut">
              <a:rPr lang="el-GR" smtClean="0"/>
              <a:pPr/>
              <a:t>9/7/2013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410" y="11865207"/>
            <a:ext cx="3040380" cy="681563"/>
          </a:xfrm>
          <a:prstGeom prst="rect">
            <a:avLst/>
          </a:prstGeom>
        </p:spPr>
        <p:txBody>
          <a:bodyPr vert="horz" lIns="127963" tIns="63981" rIns="127963" bIns="63981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80861" y="11865207"/>
            <a:ext cx="2240280" cy="681563"/>
          </a:xfrm>
          <a:prstGeom prst="rect">
            <a:avLst/>
          </a:prstGeom>
        </p:spPr>
        <p:txBody>
          <a:bodyPr vert="horz" lIns="127963" tIns="63981" rIns="127963" bIns="63981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945E4-492D-4E3F-B539-37513932A95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79635" rtl="0" eaLnBrk="1" latinLnBrk="0" hangingPunct="1"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79863" indent="-479863" algn="l" defTabSz="1279635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1039704" indent="-399888" algn="l" defTabSz="1279635" rtl="0" eaLnBrk="1" latinLnBrk="0" hangingPunct="1">
        <a:spcBef>
          <a:spcPct val="20000"/>
        </a:spcBef>
        <a:buFont typeface="Arial" pitchFamily="34" charset="0"/>
        <a:buChar char="–"/>
        <a:defRPr sz="3800" kern="1200">
          <a:solidFill>
            <a:schemeClr val="tx1"/>
          </a:solidFill>
          <a:latin typeface="+mn-lt"/>
          <a:ea typeface="+mn-ea"/>
          <a:cs typeface="+mn-cs"/>
        </a:defRPr>
      </a:lvl2pPr>
      <a:lvl3pPr marL="1599546" indent="-319908" algn="l" defTabSz="127963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239363" indent="-319908" algn="l" defTabSz="1279635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879180" indent="-319908" algn="l" defTabSz="1279635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518997" indent="-319908" algn="l" defTabSz="127963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58815" indent="-319908" algn="l" defTabSz="127963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798634" indent="-319908" algn="l" defTabSz="127963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38454" indent="-319908" algn="l" defTabSz="127963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817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79635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19452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559271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199091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838906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478726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18543" algn="l" defTabSz="12796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Group 127"/>
          <p:cNvGrpSpPr/>
          <p:nvPr/>
        </p:nvGrpSpPr>
        <p:grpSpPr>
          <a:xfrm>
            <a:off x="408112" y="2080320"/>
            <a:ext cx="8712968" cy="5976078"/>
            <a:chOff x="408112" y="2080320"/>
            <a:chExt cx="8712968" cy="5976078"/>
          </a:xfrm>
        </p:grpSpPr>
        <p:sp>
          <p:nvSpPr>
            <p:cNvPr id="86" name="Rectangle 85"/>
            <p:cNvSpPr/>
            <p:nvPr/>
          </p:nvSpPr>
          <p:spPr>
            <a:xfrm>
              <a:off x="2679130" y="6112768"/>
              <a:ext cx="6441950" cy="1943630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28575"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4" name="Rectangle 83"/>
            <p:cNvSpPr/>
            <p:nvPr/>
          </p:nvSpPr>
          <p:spPr>
            <a:xfrm>
              <a:off x="2679130" y="4888632"/>
              <a:ext cx="6441950" cy="864096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8575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89" name="Rectangle 88"/>
            <p:cNvSpPr/>
            <p:nvPr/>
          </p:nvSpPr>
          <p:spPr>
            <a:xfrm>
              <a:off x="2649466" y="2554519"/>
              <a:ext cx="6441950" cy="1974073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8575">
              <a:solidFill>
                <a:schemeClr val="tx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2924902" y="5136298"/>
              <a:ext cx="905361" cy="32839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txBody>
            <a:bodyPr wrap="none" lIns="91420" tIns="45710" rIns="91420" bIns="45710" rtlCol="0">
              <a:spAutoFit/>
            </a:bodyPr>
            <a:lstStyle/>
            <a:p>
              <a:pPr algn="ctr"/>
              <a:r>
                <a:rPr lang="el-GR" sz="1400" b="1" dirty="0"/>
                <a:t>ΣΤΟΧΟΙ</a:t>
              </a: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4224536" y="5141538"/>
              <a:ext cx="1368152" cy="30775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400" b="1" dirty="0"/>
                <a:t>ΠΕΡΙΕΧΟΜΕΝΟ</a:t>
              </a: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5909463" y="5141538"/>
              <a:ext cx="1423851" cy="328398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txBody>
            <a:bodyPr wrap="none" lIns="91420" tIns="45710" rIns="91420" bIns="45710" rtlCol="0">
              <a:spAutoFit/>
            </a:bodyPr>
            <a:lstStyle/>
            <a:p>
              <a:pPr algn="ctr"/>
              <a:r>
                <a:rPr lang="el-GR" sz="1400" b="1" dirty="0"/>
                <a:t>ΜΕΘΟΔΕΥΣΗ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7680920" y="5149516"/>
              <a:ext cx="1218416" cy="30775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400" b="1" dirty="0" smtClean="0"/>
                <a:t>ΑΞΙΟΛΟΓΗΣΗ</a:t>
              </a:r>
              <a:endParaRPr lang="el-GR" sz="1400" b="1" dirty="0"/>
            </a:p>
          </p:txBody>
        </p:sp>
        <p:cxnSp>
          <p:nvCxnSpPr>
            <p:cNvPr id="152" name="Straight Arrow Connector 151"/>
            <p:cNvCxnSpPr>
              <a:stCxn id="145" idx="3"/>
              <a:endCxn id="146" idx="1"/>
            </p:cNvCxnSpPr>
            <p:nvPr/>
          </p:nvCxnSpPr>
          <p:spPr>
            <a:xfrm flipV="1">
              <a:off x="3830263" y="5295416"/>
              <a:ext cx="394273" cy="508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Arrow Connector 152"/>
            <p:cNvCxnSpPr>
              <a:stCxn id="146" idx="3"/>
              <a:endCxn id="147" idx="1"/>
            </p:cNvCxnSpPr>
            <p:nvPr/>
          </p:nvCxnSpPr>
          <p:spPr>
            <a:xfrm>
              <a:off x="5592688" y="5295416"/>
              <a:ext cx="316775" cy="1032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Arrow Connector 153"/>
            <p:cNvCxnSpPr>
              <a:stCxn id="147" idx="3"/>
              <a:endCxn id="148" idx="1"/>
            </p:cNvCxnSpPr>
            <p:nvPr/>
          </p:nvCxnSpPr>
          <p:spPr>
            <a:xfrm flipV="1">
              <a:off x="7333314" y="5303394"/>
              <a:ext cx="347606" cy="234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2887772" y="3239472"/>
              <a:ext cx="993661" cy="646311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200" b="1" dirty="0" smtClean="0"/>
                <a:t>Μελέτη </a:t>
              </a:r>
            </a:p>
            <a:p>
              <a:pPr algn="ctr"/>
              <a:r>
                <a:rPr lang="el-GR" sz="1200" b="1" dirty="0" smtClean="0"/>
                <a:t>μαθησιακών</a:t>
              </a:r>
            </a:p>
            <a:p>
              <a:pPr algn="ctr"/>
              <a:r>
                <a:rPr lang="el-GR" sz="1200" b="1" dirty="0" smtClean="0"/>
                <a:t>αναγκών</a:t>
              </a:r>
              <a:endParaRPr lang="el-GR" sz="1200" b="1" dirty="0"/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2812719" y="6328206"/>
              <a:ext cx="1105770" cy="122339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050" dirty="0" smtClean="0"/>
                <a:t>Ευελιξία στη</a:t>
              </a:r>
            </a:p>
            <a:p>
              <a:pPr algn="ctr"/>
              <a:r>
                <a:rPr lang="el-GR" sz="1050" dirty="0" smtClean="0"/>
                <a:t>στοχοθεσία </a:t>
              </a:r>
            </a:p>
            <a:p>
              <a:pPr algn="ctr"/>
              <a:r>
                <a:rPr lang="el-GR" sz="1050" dirty="0" smtClean="0"/>
                <a:t>βάσει των</a:t>
              </a:r>
            </a:p>
            <a:p>
              <a:pPr algn="ctr"/>
              <a:r>
                <a:rPr lang="el-GR" sz="1050" dirty="0" smtClean="0"/>
                <a:t>αναγκών των επιμέρους</a:t>
              </a:r>
            </a:p>
            <a:p>
              <a:pPr algn="ctr"/>
              <a:r>
                <a:rPr lang="el-GR" sz="1050" dirty="0" smtClean="0"/>
                <a:t>ομάδων αναφοράς</a:t>
              </a:r>
              <a:endParaRPr lang="el-GR" sz="1050" dirty="0"/>
            </a:p>
          </p:txBody>
        </p:sp>
        <p:cxnSp>
          <p:nvCxnSpPr>
            <p:cNvPr id="41" name="Straight Arrow Connector 40"/>
            <p:cNvCxnSpPr>
              <a:stCxn id="38" idx="2"/>
              <a:endCxn id="145" idx="0"/>
            </p:cNvCxnSpPr>
            <p:nvPr/>
          </p:nvCxnSpPr>
          <p:spPr>
            <a:xfrm flipH="1">
              <a:off x="3377583" y="3885783"/>
              <a:ext cx="7020" cy="1250515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145" idx="2"/>
              <a:endCxn id="39" idx="0"/>
            </p:cNvCxnSpPr>
            <p:nvPr/>
          </p:nvCxnSpPr>
          <p:spPr>
            <a:xfrm flipH="1">
              <a:off x="3365604" y="5464696"/>
              <a:ext cx="11979" cy="863510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4296544" y="3239473"/>
              <a:ext cx="1223654" cy="83097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200" b="1" dirty="0" smtClean="0"/>
                <a:t>Προδιαγραφές</a:t>
              </a:r>
            </a:p>
            <a:p>
              <a:pPr algn="ctr"/>
              <a:r>
                <a:rPr lang="el-GR" sz="1200" b="1" dirty="0" smtClean="0"/>
                <a:t>ανάπτυξης</a:t>
              </a:r>
            </a:p>
            <a:p>
              <a:pPr algn="ctr"/>
              <a:r>
                <a:rPr lang="el-GR" sz="1200" b="1" dirty="0" smtClean="0"/>
                <a:t>εκπαιδευτικού υλικού</a:t>
              </a:r>
              <a:endParaRPr lang="el-GR" sz="1200" b="1" dirty="0"/>
            </a:p>
          </p:txBody>
        </p:sp>
        <p:cxnSp>
          <p:nvCxnSpPr>
            <p:cNvPr id="47" name="Straight Arrow Connector 46"/>
            <p:cNvCxnSpPr>
              <a:stCxn id="45" idx="2"/>
              <a:endCxn id="146" idx="0"/>
            </p:cNvCxnSpPr>
            <p:nvPr/>
          </p:nvCxnSpPr>
          <p:spPr>
            <a:xfrm>
              <a:off x="4908371" y="4070450"/>
              <a:ext cx="241" cy="1071088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4368552" y="6328950"/>
              <a:ext cx="1068714" cy="122339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050" dirty="0" smtClean="0"/>
                <a:t>Επεξεργασία και συγγραφή εκπαιδευτικού υλικού ανά θεματική ενότητα και ανά πρόγραμμα</a:t>
              </a:r>
              <a:endParaRPr lang="el-GR" sz="1050" dirty="0"/>
            </a:p>
          </p:txBody>
        </p:sp>
        <p:cxnSp>
          <p:nvCxnSpPr>
            <p:cNvPr id="50" name="Straight Arrow Connector 49"/>
            <p:cNvCxnSpPr>
              <a:stCxn id="146" idx="2"/>
              <a:endCxn id="48" idx="0"/>
            </p:cNvCxnSpPr>
            <p:nvPr/>
          </p:nvCxnSpPr>
          <p:spPr>
            <a:xfrm flipH="1">
              <a:off x="4902909" y="5449294"/>
              <a:ext cx="5703" cy="879656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7680920" y="6419111"/>
              <a:ext cx="1210112" cy="1061809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050" dirty="0" smtClean="0"/>
                <a:t>Ανάπτυξη μέσων αξιολόγησης (εσωτερικής και εξωτερικής) βάσει των στόχων οι οποίοι έχουν τεθεί </a:t>
              </a:r>
              <a:endParaRPr lang="el-GR" sz="1050" dirty="0"/>
            </a:p>
          </p:txBody>
        </p:sp>
        <p:cxnSp>
          <p:nvCxnSpPr>
            <p:cNvPr id="59" name="Straight Arrow Connector 58"/>
            <p:cNvCxnSpPr>
              <a:stCxn id="148" idx="2"/>
              <a:endCxn id="57" idx="0"/>
            </p:cNvCxnSpPr>
            <p:nvPr/>
          </p:nvCxnSpPr>
          <p:spPr>
            <a:xfrm flipH="1">
              <a:off x="8285976" y="5457272"/>
              <a:ext cx="4152" cy="961839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0" name="TextBox 59"/>
            <p:cNvSpPr txBox="1"/>
            <p:nvPr/>
          </p:nvSpPr>
          <p:spPr>
            <a:xfrm>
              <a:off x="6085656" y="6328950"/>
              <a:ext cx="1091207" cy="1223392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050" dirty="0" smtClean="0"/>
                <a:t>Προσδιορισμός των ενδεδειγμένων εκπαιδευτικών μεθόδων και των τεχνικών διδασκαλίας </a:t>
              </a:r>
              <a:endParaRPr lang="el-GR" sz="1050" dirty="0"/>
            </a:p>
          </p:txBody>
        </p:sp>
        <p:cxnSp>
          <p:nvCxnSpPr>
            <p:cNvPr id="62" name="Straight Arrow Connector 61"/>
            <p:cNvCxnSpPr>
              <a:stCxn id="147" idx="2"/>
              <a:endCxn id="60" idx="0"/>
            </p:cNvCxnSpPr>
            <p:nvPr/>
          </p:nvCxnSpPr>
          <p:spPr>
            <a:xfrm>
              <a:off x="6621389" y="5469936"/>
              <a:ext cx="9871" cy="859014"/>
            </a:xfrm>
            <a:prstGeom prst="straightConnector1">
              <a:avLst/>
            </a:prstGeom>
            <a:ln>
              <a:solidFill>
                <a:schemeClr val="tx1"/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/>
            <p:cNvSpPr txBox="1"/>
            <p:nvPr/>
          </p:nvSpPr>
          <p:spPr>
            <a:xfrm>
              <a:off x="5997511" y="3228761"/>
              <a:ext cx="1223654" cy="1015642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200" b="1" dirty="0" smtClean="0"/>
                <a:t>Πλαίσιο μεθόδευσης της εκπαιδευτικής διαδικασίας σε ενηλίκους</a:t>
              </a:r>
              <a:endParaRPr lang="el-GR" sz="1200" b="1" dirty="0"/>
            </a:p>
          </p:txBody>
        </p:sp>
        <p:cxnSp>
          <p:nvCxnSpPr>
            <p:cNvPr id="66" name="Straight Arrow Connector 65"/>
            <p:cNvCxnSpPr>
              <a:stCxn id="64" idx="2"/>
              <a:endCxn id="147" idx="0"/>
            </p:cNvCxnSpPr>
            <p:nvPr/>
          </p:nvCxnSpPr>
          <p:spPr>
            <a:xfrm>
              <a:off x="6609338" y="4244403"/>
              <a:ext cx="12051" cy="897135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>
              <a:stCxn id="57" idx="2"/>
              <a:endCxn id="39" idx="2"/>
            </p:cNvCxnSpPr>
            <p:nvPr/>
          </p:nvCxnSpPr>
          <p:spPr>
            <a:xfrm rot="5400000">
              <a:off x="5790451" y="5056073"/>
              <a:ext cx="70678" cy="4920372"/>
            </a:xfrm>
            <a:prstGeom prst="bentConnector3">
              <a:avLst>
                <a:gd name="adj1" fmla="val 423439"/>
              </a:avLst>
            </a:prstGeom>
            <a:ln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>
              <a:stCxn id="39" idx="3"/>
              <a:endCxn id="48" idx="1"/>
            </p:cNvCxnSpPr>
            <p:nvPr/>
          </p:nvCxnSpPr>
          <p:spPr>
            <a:xfrm>
              <a:off x="3918489" y="6939902"/>
              <a:ext cx="450063" cy="744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>
              <a:stCxn id="48" idx="3"/>
              <a:endCxn id="60" idx="1"/>
            </p:cNvCxnSpPr>
            <p:nvPr/>
          </p:nvCxnSpPr>
          <p:spPr>
            <a:xfrm>
              <a:off x="5437266" y="6940646"/>
              <a:ext cx="648390" cy="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60" idx="3"/>
              <a:endCxn id="57" idx="1"/>
            </p:cNvCxnSpPr>
            <p:nvPr/>
          </p:nvCxnSpPr>
          <p:spPr>
            <a:xfrm>
              <a:off x="7176863" y="6940646"/>
              <a:ext cx="504057" cy="9370"/>
            </a:xfrm>
            <a:prstGeom prst="line">
              <a:avLst/>
            </a:prstGeom>
            <a:ln>
              <a:solidFill>
                <a:schemeClr val="tx1"/>
              </a:solidFill>
              <a:prstDash val="dash"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7628150" y="3239473"/>
              <a:ext cx="1276906" cy="830977"/>
            </a:xfrm>
            <a:prstGeom prst="rect">
              <a:avLst/>
            </a:prstGeom>
            <a:solidFill>
              <a:schemeClr val="tx2">
                <a:lumMod val="40000"/>
                <a:lumOff val="60000"/>
              </a:schemeClr>
            </a:solidFill>
            <a:ln w="285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200" b="1" dirty="0" smtClean="0"/>
                <a:t>Προϋποθέσεις αποτίμησης και αξιολόγησης των προγραμμάτων   </a:t>
              </a:r>
              <a:endParaRPr lang="el-GR" sz="1200" b="1" dirty="0"/>
            </a:p>
          </p:txBody>
        </p:sp>
        <p:cxnSp>
          <p:nvCxnSpPr>
            <p:cNvPr id="79" name="Straight Arrow Connector 78"/>
            <p:cNvCxnSpPr>
              <a:stCxn id="77" idx="2"/>
              <a:endCxn id="148" idx="0"/>
            </p:cNvCxnSpPr>
            <p:nvPr/>
          </p:nvCxnSpPr>
          <p:spPr>
            <a:xfrm>
              <a:off x="8266603" y="4070450"/>
              <a:ext cx="23525" cy="1079066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none" w="med" len="med"/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5" name="TextBox 84"/>
            <p:cNvSpPr txBox="1"/>
            <p:nvPr/>
          </p:nvSpPr>
          <p:spPr>
            <a:xfrm>
              <a:off x="2649466" y="2080320"/>
              <a:ext cx="6441950" cy="336037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600" b="1" dirty="0" smtClean="0"/>
                <a:t>ΠΛΑΙΣΙΟ ΟΡΓΑΝΩΣΗΣ ΕΚΠΑΙΔΕΥΤΙΚΩΝ ΠΡΟΓΡΑΜΜΑΤΩΝ ΓΙΑ ΤΑ Κ.Δ.Β.Μ</a:t>
              </a:r>
              <a:endParaRPr lang="el-GR" sz="1600" b="1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2879514" y="2699159"/>
              <a:ext cx="1001920" cy="369312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800" b="1" dirty="0" smtClean="0"/>
                <a:t>Βήμα 1</a:t>
              </a:r>
              <a:r>
                <a:rPr lang="el-GR" sz="1800" b="1" baseline="30000" dirty="0" smtClean="0"/>
                <a:t>ο</a:t>
              </a:r>
              <a:r>
                <a:rPr lang="el-GR" sz="1800" b="1" dirty="0" smtClean="0"/>
                <a:t> </a:t>
              </a:r>
              <a:endParaRPr lang="el-GR" sz="1800" b="1" dirty="0"/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348996" y="2699159"/>
              <a:ext cx="1202304" cy="369312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800" b="1" dirty="0" smtClean="0"/>
                <a:t>Βήμα 2</a:t>
              </a:r>
              <a:r>
                <a:rPr lang="el-GR" sz="1800" b="1" baseline="30000" dirty="0" smtClean="0"/>
                <a:t>ο</a:t>
              </a:r>
              <a:r>
                <a:rPr lang="el-GR" sz="1800" b="1" dirty="0" smtClean="0"/>
                <a:t> </a:t>
              </a:r>
              <a:endParaRPr lang="el-GR" sz="1800" b="1" dirty="0"/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018862" y="2699159"/>
              <a:ext cx="1202304" cy="369312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800" b="1" dirty="0" smtClean="0"/>
                <a:t>Βήμα 3</a:t>
              </a:r>
              <a:r>
                <a:rPr lang="el-GR" sz="1800" b="1" baseline="30000" dirty="0" smtClean="0"/>
                <a:t>ο</a:t>
              </a:r>
              <a:r>
                <a:rPr lang="el-GR" sz="1800" b="1" dirty="0" smtClean="0"/>
                <a:t> </a:t>
              </a:r>
              <a:endParaRPr lang="el-GR" sz="1800" b="1" dirty="0"/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7608912" y="2699159"/>
              <a:ext cx="1202304" cy="369312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800" b="1" dirty="0" smtClean="0"/>
                <a:t>Βήμα 4</a:t>
              </a:r>
              <a:r>
                <a:rPr lang="el-GR" sz="1800" b="1" baseline="30000" dirty="0" smtClean="0"/>
                <a:t>ο</a:t>
              </a:r>
              <a:r>
                <a:rPr lang="el-GR" sz="1800" b="1" dirty="0" smtClean="0"/>
                <a:t> </a:t>
              </a:r>
              <a:endParaRPr lang="el-GR" sz="1800" b="1" dirty="0"/>
            </a:p>
          </p:txBody>
        </p:sp>
        <p:cxnSp>
          <p:nvCxnSpPr>
            <p:cNvPr id="88" name="Straight Arrow Connector 87"/>
            <p:cNvCxnSpPr>
              <a:stCxn id="75" idx="3"/>
              <a:endCxn id="78" idx="1"/>
            </p:cNvCxnSpPr>
            <p:nvPr/>
          </p:nvCxnSpPr>
          <p:spPr>
            <a:xfrm>
              <a:off x="3881434" y="2883815"/>
              <a:ext cx="467562" cy="0"/>
            </a:xfrm>
            <a:prstGeom prst="straightConnector1">
              <a:avLst/>
            </a:prstGeom>
            <a:ln w="31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Arrow Connector 91"/>
            <p:cNvCxnSpPr>
              <a:stCxn id="78" idx="3"/>
              <a:endCxn id="82" idx="1"/>
            </p:cNvCxnSpPr>
            <p:nvPr/>
          </p:nvCxnSpPr>
          <p:spPr>
            <a:xfrm>
              <a:off x="5551300" y="2883815"/>
              <a:ext cx="467562" cy="0"/>
            </a:xfrm>
            <a:prstGeom prst="straightConnector1">
              <a:avLst/>
            </a:prstGeom>
            <a:ln w="31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Arrow Connector 96"/>
            <p:cNvCxnSpPr>
              <a:stCxn id="82" idx="3"/>
              <a:endCxn id="83" idx="1"/>
            </p:cNvCxnSpPr>
            <p:nvPr/>
          </p:nvCxnSpPr>
          <p:spPr>
            <a:xfrm>
              <a:off x="7221166" y="2883815"/>
              <a:ext cx="387746" cy="0"/>
            </a:xfrm>
            <a:prstGeom prst="straightConnector1">
              <a:avLst/>
            </a:prstGeom>
            <a:ln w="3175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0" name="TextBox 99"/>
            <p:cNvSpPr txBox="1"/>
            <p:nvPr/>
          </p:nvSpPr>
          <p:spPr>
            <a:xfrm>
              <a:off x="408112" y="3378225"/>
              <a:ext cx="1335893" cy="646311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800" b="1" dirty="0" smtClean="0"/>
                <a:t>Βήματα και διαδικασίες</a:t>
              </a:r>
              <a:endParaRPr lang="el-GR" sz="1800" b="1" dirty="0"/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408112" y="4991059"/>
              <a:ext cx="1335893" cy="689661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800" b="1" dirty="0" smtClean="0"/>
                <a:t>Δομικά στοιχεία</a:t>
              </a:r>
              <a:endParaRPr lang="el-GR" sz="1800" b="1" dirty="0"/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408112" y="6938498"/>
              <a:ext cx="1335893" cy="394083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tx1"/>
              </a:solidFill>
            </a:ln>
          </p:spPr>
          <p:txBody>
            <a:bodyPr wrap="square" lIns="91420" tIns="45710" rIns="91420" bIns="45710" rtlCol="0">
              <a:spAutoFit/>
            </a:bodyPr>
            <a:lstStyle/>
            <a:p>
              <a:pPr algn="ctr"/>
              <a:r>
                <a:rPr lang="el-GR" sz="1800" b="1" dirty="0" smtClean="0"/>
                <a:t>Δράσεις </a:t>
              </a:r>
              <a:endParaRPr lang="el-GR" sz="1800" b="1" dirty="0"/>
            </a:p>
          </p:txBody>
        </p:sp>
        <p:sp>
          <p:nvSpPr>
            <p:cNvPr id="103" name="Right Arrow 102"/>
            <p:cNvSpPr/>
            <p:nvPr/>
          </p:nvSpPr>
          <p:spPr>
            <a:xfrm>
              <a:off x="1776264" y="3444374"/>
              <a:ext cx="864096" cy="512252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4" name="Right Arrow 103"/>
            <p:cNvSpPr/>
            <p:nvPr/>
          </p:nvSpPr>
          <p:spPr>
            <a:xfrm>
              <a:off x="1776264" y="5024452"/>
              <a:ext cx="864096" cy="512252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5" name="Right Arrow 104"/>
            <p:cNvSpPr/>
            <p:nvPr/>
          </p:nvSpPr>
          <p:spPr>
            <a:xfrm>
              <a:off x="1776264" y="6904270"/>
              <a:ext cx="864096" cy="512252"/>
            </a:xfrm>
            <a:prstGeom prst="rightArrow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90</Words>
  <Application>Microsoft Office PowerPoint</Application>
  <PresentationFormat>A3 Paper (297x420 mm)</PresentationFormat>
  <Paragraphs>28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Georgios K. Zarifis</dc:creator>
  <cp:lastModifiedBy>Georgios K. Zarifis</cp:lastModifiedBy>
  <cp:revision>62</cp:revision>
  <dcterms:created xsi:type="dcterms:W3CDTF">2013-01-19T22:54:23Z</dcterms:created>
  <dcterms:modified xsi:type="dcterms:W3CDTF">2013-07-09T01:12:55Z</dcterms:modified>
</cp:coreProperties>
</file>